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63" r:id="rId6"/>
    <p:sldId id="269" r:id="rId7"/>
    <p:sldId id="264" r:id="rId8"/>
    <p:sldId id="265" r:id="rId9"/>
    <p:sldId id="270" r:id="rId10"/>
    <p:sldId id="261" r:id="rId11"/>
    <p:sldId id="266" r:id="rId12"/>
    <p:sldId id="260" r:id="rId13"/>
    <p:sldId id="262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64022-72FA-44E6-8B98-508C762CE3AE}" type="datetimeFigureOut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90168-14F9-488E-9F96-98D9377B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73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90168-14F9-488E-9F96-98D9377B79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5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7D4F79A-BCE6-4B6D-8041-0FB4EFBE37AE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AB05A-4F0B-4561-996C-D16D79FF68F3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20E66-E370-41E8-A6FF-5C856BE1B515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F0A2-A812-4CC2-953E-21C786500EBE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C955A10-96CD-4F72-A9F8-EF97739BE891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EF88-E3B1-470C-89B2-549F8505EC63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81AF3-BF2C-4427-91E1-C6E181E03440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CDC0-1F2B-43C0-B616-7BE1711B7772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A0C1-567E-4D82-922E-313561F69153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8DAC-FB87-4D95-9D69-6E6A0F32A68C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5572-718B-49FF-A78B-CDE332318960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F83245-6FBB-4E86-9994-6E4E105883A9}" type="datetime1">
              <a:rPr lang="zh-CN" altLang="en-US" smtClean="0"/>
              <a:t>2015/12/23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77B2FC-BE99-43A5-8EA6-3858313834F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迎客松</a:t>
            </a:r>
            <a:r>
              <a:rPr lang="en-US" altLang="zh-CN" b="1" dirty="0" smtClean="0">
                <a:solidFill>
                  <a:srgbClr val="C0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CVR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预测比赛分享</a:t>
            </a:r>
            <a:endParaRPr lang="zh-CN" altLang="en-US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霹霹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r>
              <a:rPr lang="en-US" altLang="zh-CN" dirty="0" smtClean="0">
                <a:solidFill>
                  <a:srgbClr val="C00000"/>
                </a:solidFill>
              </a:rPr>
              <a:t>2015/12/23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融合方法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采样参数：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Time span = 20 days</a:t>
            </a:r>
          </a:p>
          <a:p>
            <a:pPr lvl="2"/>
            <a:r>
              <a:rPr lang="en-US" altLang="zh-CN" dirty="0" smtClean="0"/>
              <a:t>Sample rate = 0.01</a:t>
            </a:r>
          </a:p>
          <a:p>
            <a:pPr lvl="1"/>
            <a:r>
              <a:rPr lang="zh-CN" altLang="en-US" dirty="0" smtClean="0"/>
              <a:t>模型参数：</a:t>
            </a:r>
            <a:endParaRPr lang="en-US" altLang="zh-CN" dirty="0"/>
          </a:p>
          <a:p>
            <a:pPr lvl="2"/>
            <a:r>
              <a:rPr lang="en-US" altLang="zh-CN" dirty="0" smtClean="0"/>
              <a:t>Tree depth = 5</a:t>
            </a:r>
          </a:p>
          <a:p>
            <a:pPr lvl="2"/>
            <a:r>
              <a:rPr lang="en-US" altLang="zh-CN" dirty="0" smtClean="0"/>
              <a:t>Tree numbers = 500</a:t>
            </a:r>
          </a:p>
          <a:p>
            <a:pPr lvl="2"/>
            <a:r>
              <a:rPr lang="en-US" altLang="zh-CN" dirty="0" smtClean="0"/>
              <a:t>Learning rate = 0.04</a:t>
            </a:r>
          </a:p>
          <a:p>
            <a:pPr lvl="1"/>
            <a:r>
              <a:rPr lang="zh-CN" altLang="en-US" dirty="0" smtClean="0"/>
              <a:t>比重参数：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Model_cvr</a:t>
            </a:r>
            <a:r>
              <a:rPr lang="en-US" altLang="zh-CN" dirty="0" smtClean="0"/>
              <a:t> vs</a:t>
            </a:r>
            <a:r>
              <a:rPr lang="en-US" altLang="zh-CN" dirty="0"/>
              <a:t>.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Stat_cvr</a:t>
            </a:r>
            <a:endParaRPr lang="en-US" altLang="zh-CN" dirty="0" smtClean="0"/>
          </a:p>
          <a:p>
            <a:r>
              <a:rPr lang="zh-CN" altLang="en-US" dirty="0" smtClean="0"/>
              <a:t>目前来看，前两项的调参对最终结果影响有限，我们下面重点看第三个</a:t>
            </a:r>
            <a:r>
              <a:rPr lang="zh-CN" altLang="en-US" dirty="0" smtClean="0">
                <a:solidFill>
                  <a:srgbClr val="FF0000"/>
                </a:solidFill>
              </a:rPr>
              <a:t>比重参数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22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融合方法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丰富度的融合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17721" y="2651288"/>
            <a:ext cx="8356653" cy="3000280"/>
            <a:chOff x="140221" y="3691164"/>
            <a:chExt cx="8356653" cy="3000280"/>
          </a:xfrm>
        </p:grpSpPr>
        <p:grpSp>
          <p:nvGrpSpPr>
            <p:cNvPr id="6" name="组合 5"/>
            <p:cNvGrpSpPr/>
            <p:nvPr/>
          </p:nvGrpSpPr>
          <p:grpSpPr>
            <a:xfrm>
              <a:off x="3411480" y="3691164"/>
              <a:ext cx="5085394" cy="3000280"/>
              <a:chOff x="3159014" y="3237032"/>
              <a:chExt cx="5085394" cy="300028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292080" y="3284984"/>
                <a:ext cx="2952328" cy="295232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229002" y="331405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26</a:t>
                </a:r>
                <a:r>
                  <a:rPr lang="zh-CN" altLang="en-US" dirty="0" smtClean="0"/>
                  <a:t>亿</a:t>
                </a:r>
                <a:endParaRPr lang="zh-CN" altLang="en-US" dirty="0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5642078" y="3769304"/>
                <a:ext cx="2458314" cy="239600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55548" y="3953970"/>
                <a:ext cx="664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14</a:t>
                </a:r>
                <a:r>
                  <a:rPr lang="zh-CN" altLang="en-US" dirty="0" smtClean="0"/>
                  <a:t>亿</a:t>
                </a:r>
                <a:endParaRPr lang="zh-CN" altLang="en-US" dirty="0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6229002" y="4374784"/>
                <a:ext cx="1655366" cy="1718512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右箭头 15"/>
              <p:cNvSpPr/>
              <p:nvPr/>
            </p:nvSpPr>
            <p:spPr>
              <a:xfrm>
                <a:off x="5467120" y="3381496"/>
                <a:ext cx="809732" cy="234452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5004048" y="4259248"/>
                <a:ext cx="1276060" cy="234452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840252" y="4613420"/>
                <a:ext cx="530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亿</a:t>
                </a:r>
                <a:endParaRPr lang="zh-CN" altLang="en-US" dirty="0"/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4724652" y="5054274"/>
                <a:ext cx="2043592" cy="216024"/>
              </a:xfrm>
              <a:prstGeom prst="right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32881" y="3237032"/>
                <a:ext cx="1422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20</a:t>
                </a:r>
                <a:r>
                  <a:rPr lang="en-US" altLang="zh-CN" dirty="0" smtClean="0"/>
                  <a:t> feature</a:t>
                </a:r>
                <a:endParaRPr lang="zh-CN" alt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56314" y="4138636"/>
                <a:ext cx="1547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50+</a:t>
                </a:r>
                <a:r>
                  <a:rPr lang="en-US" altLang="zh-CN" dirty="0" smtClean="0"/>
                  <a:t> feature</a:t>
                </a:r>
                <a:endParaRPr lang="zh-CN" alt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159014" y="4982752"/>
                <a:ext cx="1547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70+ </a:t>
                </a:r>
                <a:r>
                  <a:rPr lang="en-US" altLang="zh-CN" dirty="0" smtClean="0"/>
                  <a:t>feature</a:t>
                </a:r>
                <a:endParaRPr lang="zh-CN" altLang="en-US" dirty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140221" y="5438636"/>
              <a:ext cx="320479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0.8*model_CVR+0.2*stat_CVR</a:t>
              </a:r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6354" y="4578500"/>
              <a:ext cx="324242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0.6*model_CVR+0.4*stat_CVR</a:t>
              </a:r>
              <a:endParaRPr lang="zh-CN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0084" y="3691164"/>
              <a:ext cx="34266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0.5</a:t>
              </a:r>
              <a:r>
                <a:rPr lang="zh-CN" altLang="en-US" dirty="0" smtClean="0"/>
                <a:t>*</a:t>
              </a:r>
              <a:r>
                <a:rPr lang="en-US" altLang="zh-CN" dirty="0" err="1" smtClean="0"/>
                <a:t>stat_CVR</a:t>
              </a:r>
              <a:r>
                <a:rPr lang="en-US" altLang="zh-CN" dirty="0" smtClean="0"/>
                <a:t> + 0.5</a:t>
              </a:r>
              <a:r>
                <a:rPr lang="zh-CN" altLang="en-US" dirty="0" smtClean="0"/>
                <a:t>*</a:t>
              </a:r>
              <a:r>
                <a:rPr lang="en-US" altLang="zh-CN" dirty="0" err="1" smtClean="0"/>
                <a:t>stat_CVR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777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评估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模型</a:t>
            </a:r>
            <a:r>
              <a:rPr lang="en-US" altLang="zh-CN" dirty="0"/>
              <a:t>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统计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上游日志数据稳定性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受特殊活动的影响</a:t>
            </a:r>
            <a:endParaRPr lang="en-US" altLang="zh-CN" dirty="0" smtClean="0"/>
          </a:p>
          <a:p>
            <a:r>
              <a:rPr lang="zh-CN" altLang="en-US" dirty="0" smtClean="0"/>
              <a:t>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模型 </a:t>
            </a:r>
            <a:r>
              <a:rPr lang="en-US" altLang="zh-CN" dirty="0" smtClean="0"/>
              <a:t>&lt; </a:t>
            </a:r>
            <a:r>
              <a:rPr lang="zh-CN" altLang="en-US" dirty="0" smtClean="0"/>
              <a:t>模型</a:t>
            </a:r>
            <a:r>
              <a:rPr lang="en-US" altLang="zh-CN" dirty="0"/>
              <a:t>+</a:t>
            </a:r>
            <a:r>
              <a:rPr lang="zh-CN" altLang="en-US" dirty="0" smtClean="0"/>
              <a:t>统计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需要细致调整模型和统计的组合方式，否则有可能出现（模型</a:t>
            </a:r>
            <a:r>
              <a:rPr lang="en-US" altLang="zh-CN" dirty="0" smtClean="0"/>
              <a:t> &gt; </a:t>
            </a:r>
            <a:r>
              <a:rPr lang="zh-CN" altLang="en-US" dirty="0" smtClean="0"/>
              <a:t>模型</a:t>
            </a:r>
            <a:r>
              <a:rPr lang="en-US" altLang="zh-CN" dirty="0" smtClean="0"/>
              <a:t>+</a:t>
            </a:r>
            <a:r>
              <a:rPr lang="zh-CN" altLang="en-US" dirty="0" smtClean="0"/>
              <a:t>统计）的情况。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05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其他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800" dirty="0"/>
              <a:t>基于</a:t>
            </a:r>
            <a:r>
              <a:rPr lang="zh-CN" altLang="en-US" sz="2800" dirty="0" smtClean="0"/>
              <a:t>每个特征缺省值</a:t>
            </a:r>
            <a:r>
              <a:rPr lang="en-US" altLang="zh-CN" sz="2800" dirty="0" smtClean="0"/>
              <a:t>(-1 or 0)</a:t>
            </a:r>
            <a:r>
              <a:rPr lang="zh-CN" altLang="en-US" sz="2800" dirty="0" smtClean="0"/>
              <a:t>进行优化</a:t>
            </a:r>
            <a:endParaRPr lang="en-US" altLang="zh-CN" sz="2800" dirty="0" smtClean="0"/>
          </a:p>
          <a:p>
            <a:r>
              <a:rPr lang="zh-CN" altLang="en-US" dirty="0" smtClean="0"/>
              <a:t>其他算法？</a:t>
            </a:r>
            <a:r>
              <a:rPr lang="zh-CN" altLang="en-US" sz="2400" dirty="0" smtClean="0"/>
              <a:t>调参会比较费时，下面推荐几个可以尝试的算法。</a:t>
            </a:r>
            <a:endParaRPr lang="en-US" altLang="zh-CN" dirty="0"/>
          </a:p>
          <a:p>
            <a:pPr lvl="1"/>
            <a:r>
              <a:rPr lang="en-US" altLang="zh-CN" dirty="0"/>
              <a:t>Random Forest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i.e., KNN + DT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GBRT + LR</a:t>
            </a:r>
            <a:r>
              <a:rPr lang="zh-CN" altLang="en-US" dirty="0" smtClean="0"/>
              <a:t>（通过</a:t>
            </a:r>
            <a:r>
              <a:rPr lang="en-US" altLang="zh-CN" dirty="0" smtClean="0"/>
              <a:t>GBRT</a:t>
            </a:r>
            <a:r>
              <a:rPr lang="zh-CN" altLang="en-US" dirty="0" smtClean="0"/>
              <a:t>做</a:t>
            </a:r>
            <a:r>
              <a:rPr lang="en-US" altLang="zh-CN" dirty="0" smtClean="0"/>
              <a:t>feature transformation</a:t>
            </a:r>
            <a:r>
              <a:rPr lang="zh-CN" altLang="en-US" dirty="0" smtClean="0"/>
              <a:t>然后用</a:t>
            </a:r>
            <a:r>
              <a:rPr lang="en-US" altLang="zh-CN" dirty="0" smtClean="0"/>
              <a:t>LR</a:t>
            </a:r>
            <a:r>
              <a:rPr lang="zh-CN" altLang="en-US" dirty="0" smtClean="0"/>
              <a:t>训练模型并预测）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K-means + LR</a:t>
            </a:r>
            <a:r>
              <a:rPr lang="zh-CN" altLang="en-US" dirty="0" smtClean="0"/>
              <a:t>（找到</a:t>
            </a:r>
            <a:r>
              <a:rPr lang="en-US" altLang="zh-CN" dirty="0" smtClean="0"/>
              <a:t>centers</a:t>
            </a:r>
            <a:r>
              <a:rPr lang="zh-CN" altLang="en-US" dirty="0" smtClean="0"/>
              <a:t>之后用</a:t>
            </a:r>
            <a:r>
              <a:rPr lang="en-US" altLang="zh-CN" dirty="0" smtClean="0"/>
              <a:t>RBF</a:t>
            </a:r>
            <a:r>
              <a:rPr lang="zh-CN" altLang="en-US" dirty="0" smtClean="0"/>
              <a:t>将原数据映射到新的</a:t>
            </a:r>
            <a:r>
              <a:rPr lang="en-US" altLang="zh-CN" dirty="0" smtClean="0"/>
              <a:t>feature space</a:t>
            </a:r>
            <a:r>
              <a:rPr lang="zh-CN" altLang="en-US" dirty="0" smtClean="0"/>
              <a:t>，然后用</a:t>
            </a:r>
            <a:r>
              <a:rPr lang="en-US" altLang="zh-CN" dirty="0" smtClean="0"/>
              <a:t>LR</a:t>
            </a:r>
            <a:r>
              <a:rPr lang="zh-CN" altLang="en-US" dirty="0" smtClean="0"/>
              <a:t>训练模型</a:t>
            </a:r>
            <a:r>
              <a:rPr lang="zh-CN" altLang="en-US" smtClean="0"/>
              <a:t>并预测）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4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12442" y="2967335"/>
            <a:ext cx="1919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谢谢</a:t>
            </a:r>
            <a:r>
              <a:rPr lang="en-US" altLang="zh-CN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~</a:t>
            </a:r>
            <a:endParaRPr lang="zh-CN" alt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897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概览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赛题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评估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其他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07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赛题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根据当天以及之前的迎客松日志数据预测接下来一天迎客松商品的</a:t>
            </a:r>
            <a:r>
              <a:rPr lang="en-US" altLang="zh-CN" dirty="0" smtClean="0"/>
              <a:t>CVR</a:t>
            </a:r>
          </a:p>
          <a:p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User-independent </a:t>
            </a:r>
            <a:r>
              <a:rPr lang="zh-CN" altLang="en-US" dirty="0" smtClean="0"/>
              <a:t>只对商品维度进行刻画（静态，动态）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每天覆盖的商品不固定（每日</a:t>
            </a:r>
            <a:r>
              <a:rPr lang="en-US" altLang="zh-CN" dirty="0" smtClean="0"/>
              <a:t>30m vs </a:t>
            </a:r>
            <a:r>
              <a:rPr lang="zh-CN" altLang="en-US" dirty="0" smtClean="0"/>
              <a:t>全覆盖</a:t>
            </a:r>
            <a:r>
              <a:rPr lang="en-US" altLang="zh-CN" dirty="0" smtClean="0"/>
              <a:t>2.6b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9188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统计方法</a:t>
            </a:r>
            <a:endParaRPr lang="en-US" altLang="zh-CN" b="1" dirty="0" smtClean="0"/>
          </a:p>
          <a:p>
            <a:pPr lvl="1"/>
            <a:r>
              <a:rPr lang="zh-CN" altLang="en-US" dirty="0"/>
              <a:t>多角度</a:t>
            </a:r>
            <a:r>
              <a:rPr lang="zh-CN" altLang="en-US" dirty="0" smtClean="0"/>
              <a:t>平滑商品的</a:t>
            </a:r>
            <a:r>
              <a:rPr lang="en-US" altLang="zh-CN" dirty="0" smtClean="0"/>
              <a:t>cvr</a:t>
            </a:r>
            <a:endParaRPr lang="en-US" altLang="zh-CN" dirty="0"/>
          </a:p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模型方法</a:t>
            </a:r>
            <a:endParaRPr lang="en-US" altLang="zh-CN" b="1" dirty="0" smtClean="0"/>
          </a:p>
          <a:p>
            <a:pPr lvl="1"/>
            <a:r>
              <a:rPr lang="zh-CN" altLang="en-US" dirty="0"/>
              <a:t>找</a:t>
            </a:r>
            <a:r>
              <a:rPr lang="zh-CN" altLang="en-US" dirty="0" smtClean="0"/>
              <a:t>特征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GBRT vs. GBDT</a:t>
            </a:r>
          </a:p>
          <a:p>
            <a:pPr lvl="1"/>
            <a:r>
              <a:rPr lang="zh-CN" altLang="en-US" dirty="0"/>
              <a:t>缺省值</a:t>
            </a:r>
            <a:endParaRPr lang="en-US" altLang="zh-CN" dirty="0" smtClean="0"/>
          </a:p>
          <a:p>
            <a:r>
              <a:rPr lang="en-US" altLang="zh-CN" dirty="0" smtClean="0"/>
              <a:t>2.3 </a:t>
            </a:r>
            <a:r>
              <a:rPr lang="zh-CN" altLang="en-US" dirty="0" smtClean="0"/>
              <a:t>融合方法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为什么要融合</a:t>
            </a:r>
            <a:endParaRPr lang="en-US" altLang="zh-CN" dirty="0" smtClean="0"/>
          </a:p>
          <a:p>
            <a:pPr lvl="1"/>
            <a:r>
              <a:rPr lang="zh-CN" altLang="en-US" dirty="0"/>
              <a:t>参数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根据特征丰富度选取组合权重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63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 smtClean="0"/>
              <a:t>统计方法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加权平均对商品</a:t>
            </a:r>
            <a:r>
              <a:rPr lang="en-US" altLang="zh-CN" dirty="0" err="1" smtClean="0"/>
              <a:t>cvr</a:t>
            </a:r>
            <a:r>
              <a:rPr lang="zh-CN" altLang="en-US" dirty="0" smtClean="0"/>
              <a:t>平滑</a:t>
            </a:r>
            <a:endParaRPr lang="en-US" altLang="zh-CN" dirty="0" smtClean="0"/>
          </a:p>
          <a:p>
            <a:pPr lvl="1"/>
            <a:r>
              <a:rPr lang="zh-CN" altLang="en-US" dirty="0"/>
              <a:t>求出每一个</a:t>
            </a:r>
            <a:r>
              <a:rPr lang="zh-CN" altLang="en-US" dirty="0">
                <a:solidFill>
                  <a:srgbClr val="0070C0"/>
                </a:solidFill>
              </a:rPr>
              <a:t>商品</a:t>
            </a:r>
            <a:r>
              <a:rPr lang="zh-CN" altLang="en-US" dirty="0"/>
              <a:t>过去</a:t>
            </a:r>
            <a:r>
              <a:rPr lang="en-US" altLang="zh-CN" dirty="0"/>
              <a:t>30</a:t>
            </a:r>
            <a:r>
              <a:rPr lang="zh-CN" altLang="en-US" dirty="0"/>
              <a:t>天的平均</a:t>
            </a:r>
            <a:r>
              <a:rPr lang="en-US" altLang="zh-CN" dirty="0"/>
              <a:t>click</a:t>
            </a:r>
            <a:r>
              <a:rPr lang="zh-CN" altLang="en-US" dirty="0"/>
              <a:t>和平均</a:t>
            </a:r>
            <a:r>
              <a:rPr lang="en-US" altLang="zh-CN" dirty="0" err="1"/>
              <a:t>alipay</a:t>
            </a:r>
            <a:r>
              <a:rPr lang="en-US" altLang="zh-CN" dirty="0"/>
              <a:t> (</a:t>
            </a:r>
            <a:r>
              <a:rPr lang="zh-CN" altLang="en-US" dirty="0"/>
              <a:t>考虑天数衰减）</a:t>
            </a:r>
            <a:endParaRPr lang="en-US" altLang="zh-CN" dirty="0"/>
          </a:p>
          <a:p>
            <a:pPr lvl="1"/>
            <a:r>
              <a:rPr lang="zh-CN" altLang="en-US" dirty="0" smtClean="0"/>
              <a:t>求出</a:t>
            </a:r>
            <a:r>
              <a:rPr lang="zh-CN" altLang="en-US" dirty="0" smtClean="0">
                <a:solidFill>
                  <a:srgbClr val="0070C0"/>
                </a:solidFill>
              </a:rPr>
              <a:t>商品</a:t>
            </a:r>
            <a:r>
              <a:rPr lang="zh-CN" altLang="en-US" dirty="0" smtClean="0"/>
              <a:t>所属</a:t>
            </a:r>
            <a:r>
              <a:rPr lang="zh-CN" altLang="en-US" dirty="0" smtClean="0">
                <a:solidFill>
                  <a:srgbClr val="FF0000"/>
                </a:solidFill>
              </a:rPr>
              <a:t>店铺</a:t>
            </a:r>
            <a:r>
              <a:rPr lang="zh-CN" altLang="en-US" dirty="0" smtClean="0"/>
              <a:t>的平均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和平均</a:t>
            </a:r>
            <a:r>
              <a:rPr lang="en-US" altLang="zh-CN" dirty="0" smtClean="0"/>
              <a:t>alipay</a:t>
            </a:r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出</a:t>
            </a:r>
            <a:r>
              <a:rPr lang="zh-CN" altLang="en-US" dirty="0" smtClean="0">
                <a:solidFill>
                  <a:srgbClr val="0070C0"/>
                </a:solidFill>
              </a:rPr>
              <a:t>商品</a:t>
            </a:r>
            <a:r>
              <a:rPr lang="zh-CN" altLang="en-US" dirty="0" smtClean="0"/>
              <a:t>所属</a:t>
            </a:r>
            <a:r>
              <a:rPr lang="zh-CN" altLang="en-US" dirty="0" smtClean="0">
                <a:solidFill>
                  <a:srgbClr val="FF0000"/>
                </a:solidFill>
              </a:rPr>
              <a:t>一级类目</a:t>
            </a:r>
            <a:r>
              <a:rPr lang="zh-CN" altLang="en-US" dirty="0" smtClean="0"/>
              <a:t>的平均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和平均</a:t>
            </a:r>
            <a:r>
              <a:rPr lang="en-US" altLang="zh-CN" dirty="0" smtClean="0"/>
              <a:t>alipay</a:t>
            </a:r>
          </a:p>
          <a:p>
            <a:pPr lvl="1"/>
            <a:r>
              <a:rPr lang="zh-CN" altLang="en-US" dirty="0"/>
              <a:t>求</a:t>
            </a:r>
            <a:r>
              <a:rPr lang="zh-CN" altLang="en-US" dirty="0" smtClean="0"/>
              <a:t>出</a:t>
            </a:r>
            <a:r>
              <a:rPr lang="zh-CN" altLang="en-US" dirty="0" smtClean="0">
                <a:solidFill>
                  <a:srgbClr val="0070C0"/>
                </a:solidFill>
              </a:rPr>
              <a:t>商品</a:t>
            </a:r>
            <a:r>
              <a:rPr lang="zh-CN" altLang="en-US" dirty="0" smtClean="0"/>
              <a:t>所属</a:t>
            </a:r>
            <a:r>
              <a:rPr lang="zh-CN" altLang="en-US" dirty="0" smtClean="0">
                <a:solidFill>
                  <a:srgbClr val="FF0000"/>
                </a:solidFill>
              </a:rPr>
              <a:t>品牌</a:t>
            </a:r>
            <a:r>
              <a:rPr lang="zh-CN" altLang="en-US" dirty="0" smtClean="0"/>
              <a:t>的平均</a:t>
            </a:r>
            <a:r>
              <a:rPr lang="en-US" altLang="zh-CN" dirty="0" smtClean="0"/>
              <a:t>click</a:t>
            </a:r>
            <a:r>
              <a:rPr lang="zh-CN" altLang="en-US" dirty="0" smtClean="0"/>
              <a:t>和平均</a:t>
            </a:r>
            <a:r>
              <a:rPr lang="en-US" altLang="zh-CN" dirty="0" smtClean="0"/>
              <a:t>alipay</a:t>
            </a:r>
          </a:p>
          <a:p>
            <a:r>
              <a:rPr lang="zh-CN" altLang="en-US" dirty="0" smtClean="0"/>
              <a:t>对以上结果求平均获得统计方法的融合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40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模型方法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2.2.1 </a:t>
            </a:r>
            <a:r>
              <a:rPr lang="zh-CN" altLang="en-US" dirty="0" smtClean="0"/>
              <a:t>找特征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商品静态特征（</a:t>
            </a:r>
            <a:r>
              <a:rPr lang="en-US" altLang="zh-CN" dirty="0" smtClean="0"/>
              <a:t>e.g.,</a:t>
            </a:r>
            <a:r>
              <a:rPr lang="zh-CN" altLang="en-US" dirty="0"/>
              <a:t>价格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商品动态特征（</a:t>
            </a:r>
            <a:r>
              <a:rPr lang="en-US" altLang="zh-CN" dirty="0" smtClean="0"/>
              <a:t>e.g., </a:t>
            </a:r>
            <a:r>
              <a:rPr lang="zh-CN" altLang="en-US" dirty="0"/>
              <a:t>一</a:t>
            </a:r>
            <a:r>
              <a:rPr lang="zh-CN" altLang="en-US" dirty="0" smtClean="0"/>
              <a:t>个商品最近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天的加购转化率）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店铺</a:t>
            </a:r>
            <a:r>
              <a:rPr lang="zh-CN" altLang="en-US" dirty="0" smtClean="0"/>
              <a:t>特征（</a:t>
            </a:r>
            <a:r>
              <a:rPr lang="en-US" altLang="zh-CN" dirty="0" smtClean="0"/>
              <a:t>e.g.,</a:t>
            </a:r>
            <a:r>
              <a:rPr lang="zh-CN" altLang="en-US" dirty="0" smtClean="0"/>
              <a:t>该商品所属店铺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天内的上新率）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品牌</a:t>
            </a:r>
            <a:r>
              <a:rPr lang="zh-CN" altLang="en-US" dirty="0" smtClean="0"/>
              <a:t>特征（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，该商品所属品牌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天内的</a:t>
            </a:r>
            <a:r>
              <a:rPr lang="en-US" altLang="zh-CN" dirty="0" err="1" smtClean="0"/>
              <a:t>ipv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 smtClean="0">
                <a:solidFill>
                  <a:srgbClr val="FF0000"/>
                </a:solidFill>
              </a:rPr>
              <a:t>目</a:t>
            </a:r>
            <a:r>
              <a:rPr lang="zh-CN" altLang="en-US" dirty="0" smtClean="0"/>
              <a:t>特征（</a:t>
            </a:r>
            <a:r>
              <a:rPr lang="en-US" altLang="zh-CN" dirty="0" smtClean="0"/>
              <a:t>e.g.</a:t>
            </a:r>
            <a:r>
              <a:rPr lang="zh-CN" altLang="en-US" dirty="0" smtClean="0"/>
              <a:t>，该商品所属类目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天内的好评数）</a:t>
            </a:r>
            <a:endParaRPr lang="en-US" altLang="zh-CN" dirty="0" smtClean="0"/>
          </a:p>
          <a:p>
            <a:pPr marL="274320" lvl="1" indent="0">
              <a:buNone/>
            </a:pP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64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模型方法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2.2.2 </a:t>
            </a:r>
            <a:r>
              <a:rPr lang="zh-CN" altLang="en-US" dirty="0" smtClean="0"/>
              <a:t>模型选择，</a:t>
            </a:r>
            <a:r>
              <a:rPr lang="en-US" altLang="zh-CN" dirty="0" smtClean="0">
                <a:solidFill>
                  <a:srgbClr val="FF0000"/>
                </a:solidFill>
              </a:rPr>
              <a:t>why GBRT</a:t>
            </a:r>
            <a:r>
              <a:rPr lang="en-US" altLang="zh-CN" dirty="0" smtClean="0"/>
              <a:t>?</a:t>
            </a:r>
          </a:p>
          <a:p>
            <a:pPr lvl="1"/>
            <a:r>
              <a:rPr lang="en-US" altLang="zh-CN" dirty="0" smtClean="0"/>
              <a:t>GBRT</a:t>
            </a:r>
            <a:r>
              <a:rPr lang="zh-CN" altLang="en-US" dirty="0" smtClean="0"/>
              <a:t>模型预测的是</a:t>
            </a:r>
            <a:r>
              <a:rPr lang="en-US" altLang="zh-CN" b="1" dirty="0" err="1" smtClean="0">
                <a:solidFill>
                  <a:srgbClr val="0070C0"/>
                </a:solidFill>
              </a:rPr>
              <a:t>y_var</a:t>
            </a:r>
            <a:r>
              <a:rPr lang="zh-CN" altLang="en-US" dirty="0" smtClean="0"/>
              <a:t>，直接对</a:t>
            </a:r>
            <a:r>
              <a:rPr lang="en-US" altLang="zh-CN" dirty="0" smtClean="0"/>
              <a:t>label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i.e.,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is_pay</a:t>
            </a:r>
            <a:r>
              <a:rPr lang="zh-CN" altLang="en-US" dirty="0" smtClean="0"/>
              <a:t>）进行预测；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而</a:t>
            </a:r>
            <a:r>
              <a:rPr lang="en-US" altLang="zh-CN" dirty="0" smtClean="0"/>
              <a:t>GBDT</a:t>
            </a:r>
            <a:r>
              <a:rPr lang="zh-CN" altLang="en-US" dirty="0" smtClean="0"/>
              <a:t>模型预测的是</a:t>
            </a:r>
            <a:r>
              <a:rPr lang="en-US" altLang="zh-CN" b="1" dirty="0" smtClean="0">
                <a:solidFill>
                  <a:srgbClr val="0070C0"/>
                </a:solidFill>
              </a:rPr>
              <a:t>probability</a:t>
            </a:r>
            <a:r>
              <a:rPr lang="zh-CN" altLang="en-US" dirty="0" smtClean="0"/>
              <a:t>，预测</a:t>
            </a:r>
            <a:r>
              <a:rPr lang="en-US" altLang="zh-CN" b="1" dirty="0" smtClean="0">
                <a:solidFill>
                  <a:srgbClr val="0070C0"/>
                </a:solidFill>
              </a:rPr>
              <a:t>is_pay=1</a:t>
            </a:r>
            <a:r>
              <a:rPr lang="zh-CN" altLang="en-US" dirty="0" smtClean="0"/>
              <a:t>的概率，和预测目标</a:t>
            </a:r>
            <a:r>
              <a:rPr lang="en-US" altLang="zh-CN" dirty="0" smtClean="0"/>
              <a:t>cvr</a:t>
            </a:r>
            <a:r>
              <a:rPr lang="zh-CN" altLang="en-US" dirty="0" smtClean="0"/>
              <a:t>有偏差。</a:t>
            </a:r>
            <a:endParaRPr lang="en-US" altLang="zh-CN" dirty="0" smtClean="0"/>
          </a:p>
          <a:p>
            <a:r>
              <a:rPr lang="zh-CN" altLang="en-US" dirty="0" smtClean="0"/>
              <a:t>其他模型？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 SVM</a:t>
            </a:r>
            <a:r>
              <a:rPr lang="zh-CN" altLang="en-US" dirty="0" smtClean="0"/>
              <a:t>：调参难度高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 LR</a:t>
            </a:r>
            <a:r>
              <a:rPr lang="zh-CN" altLang="en-US" dirty="0" smtClean="0"/>
              <a:t>：如何选择</a:t>
            </a:r>
            <a:r>
              <a:rPr lang="en-US" altLang="zh-CN" dirty="0" smtClean="0"/>
              <a:t>kernel</a:t>
            </a:r>
            <a:r>
              <a:rPr lang="zh-CN" altLang="en-US" dirty="0" smtClean="0"/>
              <a:t>解非线性模型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2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模型方法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2.2.3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缺省值</a:t>
            </a:r>
            <a:r>
              <a:rPr lang="en-US" altLang="zh-CN" dirty="0" smtClean="0"/>
              <a:t> (-1 or 0)</a:t>
            </a:r>
          </a:p>
          <a:p>
            <a:pPr lvl="1"/>
            <a:r>
              <a:rPr lang="zh-CN" altLang="en-US" dirty="0" smtClean="0"/>
              <a:t>为什么缺省值很重要？</a:t>
            </a:r>
            <a:endParaRPr lang="en-US" altLang="zh-CN" dirty="0"/>
          </a:p>
          <a:p>
            <a:pPr lvl="2"/>
            <a:r>
              <a:rPr lang="zh-CN" altLang="en-US" dirty="0" smtClean="0"/>
              <a:t>如何取缺省值取决了你对</a:t>
            </a:r>
            <a:r>
              <a:rPr lang="en-US" altLang="zh-CN" i="1" dirty="0" smtClean="0"/>
              <a:t>noisy data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如何取缺省值会影响</a:t>
            </a:r>
            <a:r>
              <a:rPr lang="en-US" altLang="zh-CN" dirty="0" smtClean="0"/>
              <a:t>Tree node</a:t>
            </a:r>
            <a:r>
              <a:rPr lang="zh-CN" altLang="en-US" dirty="0" smtClean="0"/>
              <a:t>的</a:t>
            </a:r>
            <a:r>
              <a:rPr lang="en-US" altLang="zh-CN" i="1" dirty="0" smtClean="0"/>
              <a:t>splitting points</a:t>
            </a:r>
          </a:p>
          <a:p>
            <a:pPr lvl="1"/>
            <a:r>
              <a:rPr lang="zh-CN" altLang="en-US" dirty="0" smtClean="0"/>
              <a:t>如何决定</a:t>
            </a:r>
            <a:r>
              <a:rPr lang="en-US" altLang="zh-CN" dirty="0" smtClean="0"/>
              <a:t>-1 or 0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/>
            <a:r>
              <a:rPr lang="zh-CN" altLang="en-US" dirty="0"/>
              <a:t>这</a:t>
            </a:r>
            <a:r>
              <a:rPr lang="zh-CN" altLang="en-US" dirty="0" smtClean="0"/>
              <a:t>取决于“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”的信息量有多大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207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融合方法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B2FC-BE99-43A5-8EA6-3858313834F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融合（</a:t>
            </a:r>
            <a:r>
              <a:rPr lang="en-US" altLang="zh-CN" dirty="0" smtClean="0"/>
              <a:t>Ensemble Learning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</a:t>
            </a:r>
            <a:r>
              <a:rPr lang="en-US" altLang="zh-CN" dirty="0" smtClean="0"/>
              <a:t>+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r>
              <a:rPr lang="en-US" altLang="zh-CN" dirty="0" smtClean="0"/>
              <a:t>Why Ensemble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lvl="1"/>
            <a:r>
              <a:rPr lang="zh-CN" altLang="en-US" dirty="0" smtClean="0"/>
              <a:t>降低</a:t>
            </a:r>
            <a:r>
              <a:rPr lang="en-US" altLang="zh-CN" dirty="0" smtClean="0"/>
              <a:t>variance</a:t>
            </a:r>
            <a:r>
              <a:rPr lang="zh-CN" altLang="en-US" dirty="0" smtClean="0"/>
              <a:t>，提高预测的稳定性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根据实际情况选取模型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70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271</TotalTime>
  <Words>654</Words>
  <Application>Microsoft Office PowerPoint</Application>
  <PresentationFormat>全屏显示(4:3)</PresentationFormat>
  <Paragraphs>111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质朴</vt:lpstr>
      <vt:lpstr>迎客松CVR预测比赛分享</vt:lpstr>
      <vt:lpstr>概览</vt:lpstr>
      <vt:lpstr>1.赛题</vt:lpstr>
      <vt:lpstr>2.方法</vt:lpstr>
      <vt:lpstr>2.1 统计方法</vt:lpstr>
      <vt:lpstr>2.2 模型方法</vt:lpstr>
      <vt:lpstr>2.2 模型方法</vt:lpstr>
      <vt:lpstr>2.2 模型方法</vt:lpstr>
      <vt:lpstr>2.3 融合方法</vt:lpstr>
      <vt:lpstr>2.3 融合方法</vt:lpstr>
      <vt:lpstr>2.3 融合方法</vt:lpstr>
      <vt:lpstr>3.评估</vt:lpstr>
      <vt:lpstr>4.其他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迎客松CVR预测比赛分享</dc:title>
  <dc:creator>霹霹</dc:creator>
  <cp:lastModifiedBy>霹霹</cp:lastModifiedBy>
  <cp:revision>52</cp:revision>
  <dcterms:created xsi:type="dcterms:W3CDTF">2015-12-21T10:55:41Z</dcterms:created>
  <dcterms:modified xsi:type="dcterms:W3CDTF">2015-12-23T07:44:20Z</dcterms:modified>
</cp:coreProperties>
</file>