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4" r:id="rId6"/>
    <p:sldId id="259" r:id="rId7"/>
    <p:sldId id="260" r:id="rId8"/>
    <p:sldId id="262" r:id="rId9"/>
    <p:sldId id="263" r:id="rId10"/>
    <p:sldId id="272" r:id="rId11"/>
    <p:sldId id="271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liang Yang" initials="XY" lastIdx="8" clrIdx="0">
    <p:extLst>
      <p:ext uri="{19B8F6BF-5375-455C-9EA6-DF929625EA0E}">
        <p15:presenceInfo xmlns:p15="http://schemas.microsoft.com/office/powerpoint/2012/main" userId="514fdf0779ae48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165" d="100"/>
          <a:sy n="165" d="100"/>
        </p:scale>
        <p:origin x="1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9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25" y="971550"/>
            <a:ext cx="10701338" cy="2514600"/>
          </a:xfrm>
        </p:spPr>
        <p:txBody>
          <a:bodyPr>
            <a:normAutofit/>
          </a:bodyPr>
          <a:lstStyle/>
          <a:p>
            <a:r>
              <a:rPr lang="en-US" sz="5200" b="1" dirty="0"/>
              <a:t>Statistical Analysis on Fundamental reactions in Kinetics using Weighted Relative Error Least Square Fitting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872" y="4406735"/>
            <a:ext cx="9144000" cy="1398319"/>
          </a:xfrm>
        </p:spPr>
        <p:txBody>
          <a:bodyPr/>
          <a:lstStyle/>
          <a:p>
            <a:r>
              <a:rPr lang="en-US" dirty="0"/>
              <a:t>Albert Wang</a:t>
            </a:r>
          </a:p>
          <a:p>
            <a:r>
              <a:rPr lang="en-US" dirty="0"/>
              <a:t>Princeton University Summer Intern</a:t>
            </a:r>
          </a:p>
          <a:p>
            <a:r>
              <a:rPr lang="en-US" dirty="0"/>
              <a:t>08-20-2018</a:t>
            </a:r>
          </a:p>
        </p:txBody>
      </p:sp>
    </p:spTree>
    <p:extLst>
      <p:ext uri="{BB962C8B-B14F-4D97-AF65-F5344CB8AC3E}">
        <p14:creationId xmlns:p14="http://schemas.microsoft.com/office/powerpoint/2010/main" val="33733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0F609D-69F9-294A-917E-F98BFC7BEE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1884" y="365125"/>
                <a:ext cx="10984374" cy="1058561"/>
              </a:xfrm>
            </p:spPr>
            <p:txBody>
              <a:bodyPr/>
              <a:lstStyle/>
              <a:p>
                <a:pPr algn="ctr"/>
                <a:r>
                  <a:rPr lang="en-US" dirty="0"/>
                  <a:t>Example 5: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reaction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0F609D-69F9-294A-917E-F98BFC7BE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1884" y="365125"/>
                <a:ext cx="10984374" cy="1058561"/>
              </a:xfrm>
              <a:blipFill>
                <a:blip r:embed="rId2"/>
                <a:stretch>
                  <a:fillRect l="-346" r="-46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34EE7BC-FB95-2242-BD48-0D98DDF6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1592720"/>
            <a:ext cx="7988542" cy="994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7C775-8E66-BE4F-A35A-BE904198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691" y="1510628"/>
            <a:ext cx="2889408" cy="1076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9E671-B3D7-BC4F-BCAF-0C94C565B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12" y="2782233"/>
            <a:ext cx="5489053" cy="3755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6F1CC0-6676-8847-B98D-C9AB1982F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765" y="2782233"/>
            <a:ext cx="5222037" cy="36304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466EB-BE2F-AB45-BF58-CD8112F14137}"/>
              </a:ext>
            </a:extLst>
          </p:cNvPr>
          <p:cNvSpPr txBox="1"/>
          <p:nvPr/>
        </p:nvSpPr>
        <p:spPr>
          <a:xfrm>
            <a:off x="773576" y="1135951"/>
            <a:ext cx="5377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This reaction uses </a:t>
            </a:r>
            <a:r>
              <a:rPr lang="en-US" sz="2800" b="1" dirty="0" err="1"/>
              <a:t>RateEvalMultEq</a:t>
            </a:r>
            <a:r>
              <a:rPr lang="en-US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6376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92ADE6-2A51-7E41-B911-1BE5AF1BF1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2435" y="365125"/>
                <a:ext cx="11146421" cy="100438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Example 6: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reaction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92ADE6-2A51-7E41-B911-1BE5AF1BF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2435" y="365125"/>
                <a:ext cx="11146421" cy="1004383"/>
              </a:xfrm>
              <a:blipFill>
                <a:blip r:embed="rId2"/>
                <a:stretch>
                  <a:fillRect t="-3750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3941A3D-9FB6-1946-8245-89086DCF5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50" y="1350461"/>
            <a:ext cx="6590586" cy="964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0B3DA4-E102-354D-9239-699E6272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046" y="1369509"/>
            <a:ext cx="3715748" cy="9454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09023E-F64A-5341-8D49-1827DCBFD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88" y="2314936"/>
            <a:ext cx="5743333" cy="37154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E8BB6D-BE84-2046-AEB4-A3BA37FEF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862" y="2333984"/>
            <a:ext cx="5605126" cy="36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9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562ACF-F25A-1144-B375-809E32FF7F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100644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Example 7: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reaction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562ACF-F25A-1144-B375-809E32FF7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100644"/>
              </a:xfrm>
              <a:blipFill>
                <a:blip r:embed="rId2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38A51-39BB-5D46-8A1E-471E1096A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465769"/>
            <a:ext cx="6348413" cy="900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86D0A-7349-2543-BFCD-F8F0B7EA1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067" y="1465769"/>
            <a:ext cx="3057313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D242A-8D23-5E40-82B3-361FE558A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3" y="2551111"/>
            <a:ext cx="5831681" cy="3780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2C739C-E485-2A45-833C-633642E47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158" y="2551110"/>
            <a:ext cx="5678016" cy="37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0B489B-5D7D-BB4F-854B-2A765245DA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3624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Example 8: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reaction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0B489B-5D7D-BB4F-854B-2A765245D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36242"/>
              </a:xfrm>
              <a:blipFill>
                <a:blip r:embed="rId2"/>
                <a:stretch>
                  <a:fillRect t="-122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7157F-A91E-1D43-B950-1575C091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31352"/>
            <a:ext cx="6219825" cy="8928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29269-FDDE-3F40-ACB9-1B66F9DBE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774" y="1531352"/>
            <a:ext cx="3541714" cy="900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5DB7D-B4B3-5F41-910F-B3AF6EA79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1" y="2554206"/>
            <a:ext cx="5634039" cy="3830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44A79-D939-6340-B3D9-429FDCB8D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61440"/>
            <a:ext cx="5495214" cy="38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2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C158A5-6AD5-6A44-A341-F258126157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7082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Example 9: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reaction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C158A5-6AD5-6A44-A341-F25812615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70823"/>
              </a:xfrm>
              <a:blipFill>
                <a:blip r:embed="rId2"/>
                <a:stretch>
                  <a:fillRect t="-5195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9D7CA52-6BA4-6442-AABF-6FE7D07E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8" y="2257063"/>
            <a:ext cx="5840392" cy="3935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E80ADB-D448-3D46-AEB6-50C327C4E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5948"/>
            <a:ext cx="6385357" cy="9211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DD26E7-3F0D-6145-8022-94988E27D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557" y="1369862"/>
            <a:ext cx="3097796" cy="853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E0AEB4-FFFA-1A4B-A812-41ECB298E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313486"/>
            <a:ext cx="5764501" cy="38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8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661"/>
            <a:ext cx="10515600" cy="5278027"/>
          </a:xfrm>
        </p:spPr>
        <p:txBody>
          <a:bodyPr>
            <a:normAutofit/>
          </a:bodyPr>
          <a:lstStyle/>
          <a:p>
            <a:r>
              <a:rPr lang="en-US" sz="2600" dirty="0"/>
              <a:t>Before I finish, I’d like to thank my mentors Prof. Law, Liang Shu Shu, and Yang Shu Shu for giving me such an incredible opportunity. They have advised me on my scientific research I will continue to learn more about how to apply math and computer programming to study combustion problems.</a:t>
            </a:r>
          </a:p>
          <a:p>
            <a:r>
              <a:rPr lang="en-US" sz="2600" dirty="0"/>
              <a:t>I have learned how to communicate quickly and effectively to get the necessary job done.</a:t>
            </a:r>
          </a:p>
          <a:p>
            <a:r>
              <a:rPr lang="en-US" sz="2600" dirty="0"/>
              <a:t>I have learned how to do correct/reliable statistical analysis on massive experimental data, starting with simple least square fitting, then relative error least square, and finally weighted simulation using uncertainty of the exponents.</a:t>
            </a:r>
          </a:p>
          <a:p>
            <a:r>
              <a:rPr lang="en-US" sz="2600" dirty="0"/>
              <a:t>I have learned extensive python programming skills utilizing pandas, matplotlib, </a:t>
            </a:r>
            <a:r>
              <a:rPr lang="en-US" sz="2600" dirty="0" err="1"/>
              <a:t>scipy</a:t>
            </a:r>
            <a:r>
              <a:rPr lang="en-US" sz="2600" dirty="0"/>
              <a:t>, and </a:t>
            </a:r>
            <a:r>
              <a:rPr lang="en-US" sz="2600" dirty="0" err="1"/>
              <a:t>openpyxl</a:t>
            </a:r>
            <a:r>
              <a:rPr lang="en-US" sz="2600" dirty="0"/>
              <a:t> to clean/analyze, plot and output the data.</a:t>
            </a:r>
          </a:p>
        </p:txBody>
      </p:sp>
    </p:spTree>
    <p:extLst>
      <p:ext uri="{BB962C8B-B14F-4D97-AF65-F5344CB8AC3E}">
        <p14:creationId xmlns:p14="http://schemas.microsoft.com/office/powerpoint/2010/main" val="193943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66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Absolute to Relative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3787"/>
                <a:ext cx="10515600" cy="5189888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Since the last presentation, we changed our error calculations to relative error least square calculation to reflect more accurate uncertainty.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This means we have added a function </a:t>
                </a:r>
                <a:r>
                  <a:rPr lang="en-US" sz="2600" i="1" dirty="0" err="1"/>
                  <a:t>logfunc</a:t>
                </a:r>
                <a:r>
                  <a:rPr lang="en-US" sz="2600" dirty="0"/>
                  <a:t>, which takes the log of our original </a:t>
                </a:r>
                <a:r>
                  <a:rPr lang="en-US" sz="2600" i="1" dirty="0" err="1"/>
                  <a:t>rate_function</a:t>
                </a:r>
                <a:r>
                  <a:rPr lang="en-US" sz="2600" dirty="0"/>
                  <a:t>. Also, our uncertainty in our graphs and calculations are now smaller due to being relative and not absolute.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Absolute error is calculated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nary>
                    <m:r>
                      <a:rPr lang="en-US" sz="2600" i="1">
                        <a:latin typeface="Cambria Math" charset="0"/>
                      </a:rPr>
                      <m:t>.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Relative least squares is calculated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bar>
                                  <m:barPr>
                                    <m:pos m:val="top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den>
                            </m:f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.</a:t>
                </a:r>
              </a:p>
              <a:p>
                <a:r>
                  <a:rPr lang="en-US" sz="2600" dirty="0"/>
                  <a:t>Relative uncertainty is required when applying the relative error least squares calculation.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3787"/>
                <a:ext cx="10515600" cy="5189888"/>
              </a:xfrm>
              <a:blipFill>
                <a:blip r:embed="rId2"/>
                <a:stretch>
                  <a:fillRect l="-844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3A924-CE1E-8A44-989F-346760E4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Power of Relative Uncertainty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FAF3A1-A9C2-C749-832A-2856CCCA60B0}"/>
              </a:ext>
            </a:extLst>
          </p:cNvPr>
          <p:cNvSpPr txBox="1"/>
          <p:nvPr/>
        </p:nvSpPr>
        <p:spPr>
          <a:xfrm>
            <a:off x="1115122" y="2208154"/>
            <a:ext cx="408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Absolute Error Least Squares Calculation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15D0C-33AC-A04E-9146-F22445ACB104}"/>
              </a:ext>
            </a:extLst>
          </p:cNvPr>
          <p:cNvSpPr txBox="1"/>
          <p:nvPr/>
        </p:nvSpPr>
        <p:spPr>
          <a:xfrm>
            <a:off x="6980664" y="2241132"/>
            <a:ext cx="393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Relative Error Least Squares Calculation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4A0908B-4C69-CF43-A851-F804EB8D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86" y="2522334"/>
            <a:ext cx="3866653" cy="4582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C4287F-E11F-B84D-8EDC-3389D7C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64" y="2548077"/>
            <a:ext cx="3483211" cy="4337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BDCA6F-8BC6-5A4E-878A-64DD0364C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69" y="2980604"/>
            <a:ext cx="5105400" cy="35941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AEA7769-B57E-9A45-B11F-6CDCD03EA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1" y="2980604"/>
            <a:ext cx="5054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873"/>
            <a:ext cx="10515600" cy="141620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/>
              <a:t>RateEvalMultEq</a:t>
            </a:r>
            <a:r>
              <a:rPr lang="en-US" sz="4800" b="1" dirty="0"/>
              <a:t> for negative-positive Temperature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8078"/>
                <a:ext cx="10515600" cy="485395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, rate decreases with temperature and increases with temperature rapidly.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No traditional Arrhenius equation can be applied to fit the experimental data.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A sum of two Arrhenius equations is used to reproduce the exponents with A, E, A1, E1 instead of the original A, N, E.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Thus, the new equation we use to calculate: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𝟏𝟎𝟎𝟎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num>
                          <m:den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𝟑𝟏𝟒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𝟏𝟎𝟎𝟎</m:t>
                            </m:r>
                            <m:sSub>
                              <m:sSubPr>
                                <m:ctrlP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𝟑𝟏𝟒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</m:oMath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8078"/>
                <a:ext cx="10515600" cy="4853955"/>
              </a:xfrm>
              <a:blipFill>
                <a:blip r:embed="rId2"/>
                <a:stretch>
                  <a:fillRect l="-844" t="-1828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00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pPr algn="ctr"/>
            <a:r>
              <a:rPr lang="en-US" sz="5000" b="1" i="1" dirty="0"/>
              <a:t>How we deal with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305869"/>
            <a:ext cx="5127029" cy="3785419"/>
          </a:xfrm>
        </p:spPr>
        <p:txBody>
          <a:bodyPr>
            <a:normAutofit/>
          </a:bodyPr>
          <a:lstStyle/>
          <a:p>
            <a:r>
              <a:rPr lang="en-US" sz="2600" dirty="0"/>
              <a:t>Input Data looks like this:</a:t>
            </a:r>
          </a:p>
          <a:p>
            <a:r>
              <a:rPr lang="en-US" sz="2600" dirty="0"/>
              <a:t>When dealing with the data, we get rid of the comments column. Moreover, we rid of any rows that do not have any uncertainty being Au, Nu, Eu.</a:t>
            </a:r>
          </a:p>
          <a:p>
            <a:r>
              <a:rPr lang="en-US" sz="2600" dirty="0"/>
              <a:t>Finally, we apply our program based off of the data’s min T, max T, and variables.</a:t>
            </a:r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66E9D-B3AB-B345-975B-EB0A65169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00" b="-2"/>
          <a:stretch/>
        </p:blipFill>
        <p:spPr>
          <a:xfrm>
            <a:off x="5775959" y="285528"/>
            <a:ext cx="6178148" cy="63094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4758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8520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Example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US" dirty="0"/>
                  <a:t> reaction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85207"/>
              </a:xfrm>
              <a:blipFill>
                <a:blip r:embed="rId2"/>
                <a:stretch>
                  <a:fillRect t="-100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1DBAB36-4113-A74C-B390-C1EC8398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50332"/>
            <a:ext cx="6653922" cy="978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28DD9-EA33-A54F-AC33-45D6BDE41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917" y="1250332"/>
            <a:ext cx="3436192" cy="978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EC7D85-16CC-DE45-88FC-B76E23126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26" y="2438438"/>
            <a:ext cx="5525475" cy="3809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818CD-F67E-1948-B00A-3ABA7C89E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901" y="2438438"/>
            <a:ext cx="5536557" cy="38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0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0553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Example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reaction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05535"/>
              </a:xfrm>
              <a:blipFill>
                <a:blip r:embed="rId2"/>
                <a:stretch>
                  <a:fillRect t="-8333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53F8665-8510-844C-BB28-A5049016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181759"/>
            <a:ext cx="6364288" cy="904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6F36DB-128E-DC47-9372-9BBC78D9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4" y="1158530"/>
            <a:ext cx="3346883" cy="1041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7A7403-B500-9E42-9624-EB2B15AE3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32" y="2295663"/>
            <a:ext cx="5579943" cy="3798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6FF36A-E4C0-5246-AAE4-73BAD4FBE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409451"/>
            <a:ext cx="5372582" cy="36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211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Example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reaction</a:t>
                </a:r>
                <a:endParaRPr lang="en-US" b="1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21173"/>
              </a:xfrm>
              <a:blipFill>
                <a:blip r:embed="rId2"/>
                <a:stretch>
                  <a:fillRect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BACB1D-CCB6-4946-B2DC-01DAB332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286298"/>
            <a:ext cx="6803866" cy="1003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6B4E85-5F60-F747-AA0E-DEFADD476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066" y="1286298"/>
            <a:ext cx="3059272" cy="859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B823BE-3F5A-6E40-A45E-BF14354D3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39" y="2498848"/>
            <a:ext cx="5413223" cy="3735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66F968-3550-1B49-94DC-8A00F856B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2498848"/>
            <a:ext cx="5479097" cy="37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7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77900"/>
              </a:xfrm>
            </p:spPr>
            <p:txBody>
              <a:bodyPr/>
              <a:lstStyle/>
              <a:p>
                <a:pPr algn="ctr"/>
                <a:r>
                  <a:rPr lang="en-US" dirty="0"/>
                  <a:t>Example 4: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reaction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77900"/>
              </a:xfrm>
              <a:blipFill>
                <a:blip r:embed="rId2"/>
                <a:stretch>
                  <a:fillRect l="-1086" t="-5128" r="-10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990"/>
            <a:ext cx="5377405" cy="445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This reaction uses </a:t>
            </a:r>
            <a:r>
              <a:rPr lang="en-US" b="1" dirty="0" err="1"/>
              <a:t>RateEvalMultEq</a:t>
            </a:r>
            <a:r>
              <a:rPr lang="en-US" b="1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5BF62B-06B2-5549-B280-860272BC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7" y="1685056"/>
            <a:ext cx="6994363" cy="10349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285D3F-6073-DE46-BCB9-33C99A59F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120" y="1341470"/>
            <a:ext cx="2832543" cy="1219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808918-5486-7C46-94D7-BB8A7585A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70" y="2720049"/>
            <a:ext cx="5305545" cy="3643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D6D52E-85CB-C943-B8DF-D5B743345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914" y="2720048"/>
            <a:ext cx="5227499" cy="36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7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552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Statistical Analysis on Fundamental reactions in Kinetics using Weighted Relative Error Least Square Fitting</vt:lpstr>
      <vt:lpstr>Absolute to Relative Uncertainty</vt:lpstr>
      <vt:lpstr>Power of Relative Uncertainty</vt:lpstr>
      <vt:lpstr>RateEvalMultEq for negative-positive Temperature Dependence</vt:lpstr>
      <vt:lpstr>How we deal with Input</vt:lpstr>
      <vt:lpstr>Example 1: H+O_2=O+OH reaction</vt:lpstr>
      <vt:lpstr>Example 2: H_2+OH=H_2 O+H reaction</vt:lpstr>
      <vt:lpstr>Example 3: O+H_2=OH+H reaction</vt:lpstr>
      <vt:lpstr>Example 4: HO_2+OH=H_2 O+O_2 reaction</vt:lpstr>
      <vt:lpstr>Example 5: HO_2+HO_2=H_2 O_2+O_2reaction</vt:lpstr>
      <vt:lpstr>Example 6: HO_2+O=OH+O_2 reaction</vt:lpstr>
      <vt:lpstr>Example 7: H+HO_2=OH+OH reaction</vt:lpstr>
      <vt:lpstr>Example 8: H+HO_2=H_2+O_2 reaction</vt:lpstr>
      <vt:lpstr>Example 9: OH+OH=H_2 O+O reaction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Albert (Student)</dc:creator>
  <cp:lastModifiedBy>Xueliang Yang</cp:lastModifiedBy>
  <cp:revision>321</cp:revision>
  <dcterms:created xsi:type="dcterms:W3CDTF">2018-08-17T02:24:58Z</dcterms:created>
  <dcterms:modified xsi:type="dcterms:W3CDTF">2020-07-22T23:08:19Z</dcterms:modified>
</cp:coreProperties>
</file>