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60" r:id="rId5"/>
    <p:sldId id="269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liang Yang" initials="XY" lastIdx="8" clrIdx="0">
    <p:extLst>
      <p:ext uri="{19B8F6BF-5375-455C-9EA6-DF929625EA0E}">
        <p15:presenceInfo xmlns:p15="http://schemas.microsoft.com/office/powerpoint/2012/main" userId="514fdf0779ae48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14fdf0779ae481e/Reference/test/H%5eMO2%5eMM%20data%20and%20pict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11955693230616"/>
          <c:y val="4.6967967294051075E-2"/>
          <c:w val="0.81297496362177513"/>
          <c:h val="0.777138034325635"/>
        </c:manualLayout>
      </c:layout>
      <c:scatterChart>
        <c:scatterStyle val="lineMarker"/>
        <c:varyColors val="0"/>
        <c:ser>
          <c:idx val="3"/>
          <c:order val="0"/>
          <c:tx>
            <c:strRef>
              <c:f>'[H^MO2^MM data and picture.xlsx]Rate_Comparison_AR'!$P$45</c:f>
              <c:strCache>
                <c:ptCount val="1"/>
                <c:pt idx="0">
                  <c:v>updated Bates 2001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'[H^MO2^MM data and picture.xlsx]Rate_Comparison_AR'!$B$46:$B$79</c:f>
              <c:numCache>
                <c:formatCode>General</c:formatCode>
                <c:ptCount val="34"/>
                <c:pt idx="0">
                  <c:v>10.1</c:v>
                </c:pt>
                <c:pt idx="1">
                  <c:v>26.4</c:v>
                </c:pt>
                <c:pt idx="2">
                  <c:v>11.3</c:v>
                </c:pt>
                <c:pt idx="3">
                  <c:v>24.1</c:v>
                </c:pt>
                <c:pt idx="4">
                  <c:v>31.7</c:v>
                </c:pt>
                <c:pt idx="5">
                  <c:v>67.5</c:v>
                </c:pt>
                <c:pt idx="6">
                  <c:v>32.700000000000003</c:v>
                </c:pt>
                <c:pt idx="7">
                  <c:v>66</c:v>
                </c:pt>
                <c:pt idx="8">
                  <c:v>127</c:v>
                </c:pt>
                <c:pt idx="9">
                  <c:v>33.200000000000003</c:v>
                </c:pt>
                <c:pt idx="10">
                  <c:v>23.4</c:v>
                </c:pt>
                <c:pt idx="11">
                  <c:v>91.4</c:v>
                </c:pt>
                <c:pt idx="12">
                  <c:v>24.6</c:v>
                </c:pt>
                <c:pt idx="13">
                  <c:v>99</c:v>
                </c:pt>
                <c:pt idx="14">
                  <c:v>92.2</c:v>
                </c:pt>
                <c:pt idx="15">
                  <c:v>92.6</c:v>
                </c:pt>
                <c:pt idx="16">
                  <c:v>130</c:v>
                </c:pt>
                <c:pt idx="17">
                  <c:v>11.2</c:v>
                </c:pt>
                <c:pt idx="18">
                  <c:v>151</c:v>
                </c:pt>
                <c:pt idx="19">
                  <c:v>26.8</c:v>
                </c:pt>
                <c:pt idx="20">
                  <c:v>25.3</c:v>
                </c:pt>
                <c:pt idx="21">
                  <c:v>152</c:v>
                </c:pt>
                <c:pt idx="22">
                  <c:v>93.5</c:v>
                </c:pt>
                <c:pt idx="23">
                  <c:v>67</c:v>
                </c:pt>
                <c:pt idx="24">
                  <c:v>92.6</c:v>
                </c:pt>
                <c:pt idx="25">
                  <c:v>150</c:v>
                </c:pt>
                <c:pt idx="26">
                  <c:v>35.700000000000003</c:v>
                </c:pt>
                <c:pt idx="27">
                  <c:v>34.200000000000003</c:v>
                </c:pt>
                <c:pt idx="28">
                  <c:v>73.7</c:v>
                </c:pt>
                <c:pt idx="29">
                  <c:v>40.4</c:v>
                </c:pt>
                <c:pt idx="30">
                  <c:v>148</c:v>
                </c:pt>
                <c:pt idx="31">
                  <c:v>38.5</c:v>
                </c:pt>
                <c:pt idx="32">
                  <c:v>147</c:v>
                </c:pt>
                <c:pt idx="33">
                  <c:v>38.700000000000003</c:v>
                </c:pt>
              </c:numCache>
            </c:numRef>
          </c:xVal>
          <c:yVal>
            <c:numRef>
              <c:f>'[H^MO2^MM data and picture.xlsx]Rate_Comparison_AR'!$P$46:$P$79</c:f>
              <c:numCache>
                <c:formatCode>0.00E+00</c:formatCode>
                <c:ptCount val="34"/>
                <c:pt idx="0">
                  <c:v>-0.15781860353071581</c:v>
                </c:pt>
                <c:pt idx="1">
                  <c:v>-0.17311385701388368</c:v>
                </c:pt>
                <c:pt idx="2">
                  <c:v>-6.5438742488408058E-2</c:v>
                </c:pt>
                <c:pt idx="3">
                  <c:v>-5.9606240220339828E-2</c:v>
                </c:pt>
                <c:pt idx="4">
                  <c:v>-5.6853860061866206E-2</c:v>
                </c:pt>
                <c:pt idx="5">
                  <c:v>-0.17899181387958316</c:v>
                </c:pt>
                <c:pt idx="6">
                  <c:v>-0.10962271981765816</c:v>
                </c:pt>
                <c:pt idx="7">
                  <c:v>-1.2134326330439113E-2</c:v>
                </c:pt>
                <c:pt idx="8">
                  <c:v>0.21516606191616322</c:v>
                </c:pt>
                <c:pt idx="9">
                  <c:v>-9.1618803859148987E-2</c:v>
                </c:pt>
                <c:pt idx="10">
                  <c:v>-7.3940630798157686E-2</c:v>
                </c:pt>
                <c:pt idx="11">
                  <c:v>-2.6913130277205051E-2</c:v>
                </c:pt>
                <c:pt idx="12">
                  <c:v>-6.5109031217964283E-2</c:v>
                </c:pt>
                <c:pt idx="13">
                  <c:v>8.3945987633416586E-3</c:v>
                </c:pt>
                <c:pt idx="14">
                  <c:v>-3.6803673776590953E-2</c:v>
                </c:pt>
                <c:pt idx="15">
                  <c:v>-0.11726648222358133</c:v>
                </c:pt>
                <c:pt idx="16">
                  <c:v>-6.9550200068308726E-2</c:v>
                </c:pt>
                <c:pt idx="17">
                  <c:v>-3.4443381084236944E-3</c:v>
                </c:pt>
                <c:pt idx="18">
                  <c:v>0.1342976015892694</c:v>
                </c:pt>
                <c:pt idx="19">
                  <c:v>-1.6623023243103659E-2</c:v>
                </c:pt>
                <c:pt idx="20">
                  <c:v>-3.6807352879648141E-2</c:v>
                </c:pt>
                <c:pt idx="21">
                  <c:v>4.612762206083363E-2</c:v>
                </c:pt>
                <c:pt idx="22">
                  <c:v>-9.8576328596402113E-2</c:v>
                </c:pt>
                <c:pt idx="23">
                  <c:v>-5.4177653795303538E-2</c:v>
                </c:pt>
                <c:pt idx="24">
                  <c:v>4.6766835429829555E-3</c:v>
                </c:pt>
                <c:pt idx="25">
                  <c:v>-0.15516741094892822</c:v>
                </c:pt>
                <c:pt idx="26">
                  <c:v>-3.3240422533956357E-2</c:v>
                </c:pt>
                <c:pt idx="27">
                  <c:v>-5.9897713378870003E-2</c:v>
                </c:pt>
                <c:pt idx="28">
                  <c:v>-1.9390739484454855E-2</c:v>
                </c:pt>
                <c:pt idx="29">
                  <c:v>-0.1195381690910358</c:v>
                </c:pt>
                <c:pt idx="30">
                  <c:v>-0.16146886560710652</c:v>
                </c:pt>
                <c:pt idx="31">
                  <c:v>-2.4587171889458928E-3</c:v>
                </c:pt>
                <c:pt idx="32">
                  <c:v>-0.15973843139916594</c:v>
                </c:pt>
                <c:pt idx="33">
                  <c:v>1.0627580796040538E-2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6-46A8-B2BA-2144B295953B}"/>
            </c:ext>
          </c:extLst>
        </c:ser>
        <c:ser>
          <c:idx val="1"/>
          <c:order val="1"/>
          <c:tx>
            <c:strRef>
              <c:f>'[H^MO2^MM data and picture.xlsx]Rate_Comparison_AR'!$P$15</c:f>
              <c:strCache>
                <c:ptCount val="1"/>
                <c:pt idx="0">
                  <c:v>updated Davidson 1996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'[H^MO2^MM data and picture.xlsx]Rate_Comparison_AR'!$B$16:$B$28</c:f>
              <c:numCache>
                <c:formatCode>General</c:formatCode>
                <c:ptCount val="13"/>
                <c:pt idx="0">
                  <c:v>64.3</c:v>
                </c:pt>
                <c:pt idx="1">
                  <c:v>69.3</c:v>
                </c:pt>
                <c:pt idx="2">
                  <c:v>57.2</c:v>
                </c:pt>
                <c:pt idx="3">
                  <c:v>54.8</c:v>
                </c:pt>
                <c:pt idx="4">
                  <c:v>67.400000000000006</c:v>
                </c:pt>
                <c:pt idx="5">
                  <c:v>70.099999999999994</c:v>
                </c:pt>
                <c:pt idx="6">
                  <c:v>68.3</c:v>
                </c:pt>
                <c:pt idx="7">
                  <c:v>70.099999999999994</c:v>
                </c:pt>
                <c:pt idx="8">
                  <c:v>68.2</c:v>
                </c:pt>
                <c:pt idx="9">
                  <c:v>65.8</c:v>
                </c:pt>
                <c:pt idx="10">
                  <c:v>118.9</c:v>
                </c:pt>
                <c:pt idx="11">
                  <c:v>113.9</c:v>
                </c:pt>
                <c:pt idx="12">
                  <c:v>112</c:v>
                </c:pt>
              </c:numCache>
            </c:numRef>
          </c:xVal>
          <c:yVal>
            <c:numRef>
              <c:f>'[H^MO2^MM data and picture.xlsx]Rate_Comparison_AR'!$P$16:$P$28</c:f>
              <c:numCache>
                <c:formatCode>0.00E+00</c:formatCode>
                <c:ptCount val="13"/>
                <c:pt idx="0">
                  <c:v>0.22068655276726074</c:v>
                </c:pt>
                <c:pt idx="1">
                  <c:v>0.3650310246263897</c:v>
                </c:pt>
                <c:pt idx="2">
                  <c:v>0.2734212641416226</c:v>
                </c:pt>
                <c:pt idx="3">
                  <c:v>0.21845015375534582</c:v>
                </c:pt>
                <c:pt idx="4">
                  <c:v>0.13425819874767944</c:v>
                </c:pt>
                <c:pt idx="5">
                  <c:v>0.14953424601001952</c:v>
                </c:pt>
                <c:pt idx="6">
                  <c:v>0.16178262389475173</c:v>
                </c:pt>
                <c:pt idx="7">
                  <c:v>0.26223899914184701</c:v>
                </c:pt>
                <c:pt idx="8">
                  <c:v>0.40701227680661178</c:v>
                </c:pt>
                <c:pt idx="9">
                  <c:v>0.49305950973419183</c:v>
                </c:pt>
                <c:pt idx="10">
                  <c:v>6.4191026269589752E-2</c:v>
                </c:pt>
                <c:pt idx="11">
                  <c:v>3.9066363188263196E-2</c:v>
                </c:pt>
                <c:pt idx="12">
                  <c:v>0.10845447928862779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06-46A8-B2BA-2144B295953B}"/>
            </c:ext>
          </c:extLst>
        </c:ser>
        <c:ser>
          <c:idx val="0"/>
          <c:order val="2"/>
          <c:tx>
            <c:strRef>
              <c:f>'[H^MO2^MM data and picture.xlsx]Rate_Comparison_AR'!$F$1</c:f>
              <c:strCache>
                <c:ptCount val="1"/>
                <c:pt idx="0">
                  <c:v>Shao 2018</c:v>
                </c:pt>
              </c:strCache>
            </c:strRef>
          </c:tx>
          <c:spPr>
            <a:ln w="28575">
              <a:noFill/>
            </a:ln>
          </c:spPr>
          <c:xVal>
            <c:numRef>
              <c:f>'[H^MO2^MM data and picture.xlsx]Rate_Comparison_AR'!$B$3:$B$13</c:f>
              <c:numCache>
                <c:formatCode>General</c:formatCode>
                <c:ptCount val="11"/>
                <c:pt idx="0">
                  <c:v>32.5</c:v>
                </c:pt>
                <c:pt idx="1">
                  <c:v>32.4</c:v>
                </c:pt>
                <c:pt idx="2">
                  <c:v>31</c:v>
                </c:pt>
                <c:pt idx="3">
                  <c:v>31.5</c:v>
                </c:pt>
                <c:pt idx="4">
                  <c:v>16.8</c:v>
                </c:pt>
                <c:pt idx="5">
                  <c:v>16.899999999999999</c:v>
                </c:pt>
                <c:pt idx="6">
                  <c:v>16.899999999999999</c:v>
                </c:pt>
                <c:pt idx="7">
                  <c:v>17.399999999999999</c:v>
                </c:pt>
                <c:pt idx="8">
                  <c:v>16.8</c:v>
                </c:pt>
                <c:pt idx="9">
                  <c:v>17.100000000000001</c:v>
                </c:pt>
                <c:pt idx="10">
                  <c:v>28.7</c:v>
                </c:pt>
              </c:numCache>
            </c:numRef>
          </c:xVal>
          <c:yVal>
            <c:numRef>
              <c:f>'[H^MO2^MM data and picture.xlsx]Rate_Comparison_AR'!$P$3:$P$13</c:f>
              <c:numCache>
                <c:formatCode>0.00E+00</c:formatCode>
                <c:ptCount val="11"/>
                <c:pt idx="0">
                  <c:v>9.0162953610799429E-2</c:v>
                </c:pt>
                <c:pt idx="1">
                  <c:v>8.7557533637822094E-2</c:v>
                </c:pt>
                <c:pt idx="2">
                  <c:v>8.2789340067469352E-2</c:v>
                </c:pt>
                <c:pt idx="3">
                  <c:v>5.8557051992443959E-2</c:v>
                </c:pt>
                <c:pt idx="4">
                  <c:v>5.7457483688287604E-2</c:v>
                </c:pt>
                <c:pt idx="5">
                  <c:v>5.7765810606666176E-2</c:v>
                </c:pt>
                <c:pt idx="6">
                  <c:v>1.3980751461764441E-2</c:v>
                </c:pt>
                <c:pt idx="7">
                  <c:v>2.3049664637511773E-2</c:v>
                </c:pt>
                <c:pt idx="8">
                  <c:v>1.9063385121775106E-2</c:v>
                </c:pt>
                <c:pt idx="9">
                  <c:v>2.2010921769858315E-2</c:v>
                </c:pt>
                <c:pt idx="10">
                  <c:v>5.1670624246062377E-2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06-46A8-B2BA-2144B295953B}"/>
            </c:ext>
          </c:extLst>
        </c:ser>
        <c:ser>
          <c:idx val="2"/>
          <c:order val="3"/>
          <c:tx>
            <c:strRef>
              <c:f>'[H^MO2^MM data and picture.xlsx]Rate_Comparison_AR'!$F$29</c:f>
              <c:strCache>
                <c:ptCount val="1"/>
                <c:pt idx="0">
                  <c:v>Choudhary 2019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'[H^MO2^MM data and picture.xlsx]Rate_Comparison_AR'!$B$31:$B$43</c:f>
              <c:numCache>
                <c:formatCode>General</c:formatCode>
                <c:ptCount val="13"/>
                <c:pt idx="0">
                  <c:v>16.18</c:v>
                </c:pt>
                <c:pt idx="1">
                  <c:v>15.84</c:v>
                </c:pt>
                <c:pt idx="2">
                  <c:v>14.75</c:v>
                </c:pt>
                <c:pt idx="3">
                  <c:v>16.2</c:v>
                </c:pt>
                <c:pt idx="4">
                  <c:v>11.78</c:v>
                </c:pt>
                <c:pt idx="5">
                  <c:v>12.8</c:v>
                </c:pt>
                <c:pt idx="6">
                  <c:v>12.4</c:v>
                </c:pt>
                <c:pt idx="7">
                  <c:v>12.97</c:v>
                </c:pt>
                <c:pt idx="8">
                  <c:v>13.71</c:v>
                </c:pt>
                <c:pt idx="9">
                  <c:v>13.66</c:v>
                </c:pt>
                <c:pt idx="10">
                  <c:v>14.01</c:v>
                </c:pt>
                <c:pt idx="11">
                  <c:v>14.41</c:v>
                </c:pt>
                <c:pt idx="12">
                  <c:v>14.68</c:v>
                </c:pt>
              </c:numCache>
            </c:numRef>
          </c:xVal>
          <c:yVal>
            <c:numRef>
              <c:f>'[H^MO2^MM data and picture.xlsx]Rate_Comparison_AR'!$P$31:$P$43</c:f>
              <c:numCache>
                <c:formatCode>0.00E+00</c:formatCode>
                <c:ptCount val="13"/>
                <c:pt idx="0">
                  <c:v>-0.10627413065846465</c:v>
                </c:pt>
                <c:pt idx="1">
                  <c:v>-8.6696547990167919E-2</c:v>
                </c:pt>
                <c:pt idx="2">
                  <c:v>-7.4453483797687153E-2</c:v>
                </c:pt>
                <c:pt idx="3">
                  <c:v>-8.1167224479398586E-2</c:v>
                </c:pt>
                <c:pt idx="4">
                  <c:v>-9.1334935681035859E-2</c:v>
                </c:pt>
                <c:pt idx="5">
                  <c:v>-6.9994531414652908E-2</c:v>
                </c:pt>
                <c:pt idx="6">
                  <c:v>-6.7677999860658172E-2</c:v>
                </c:pt>
                <c:pt idx="7">
                  <c:v>-5.9576139562185729E-2</c:v>
                </c:pt>
                <c:pt idx="8">
                  <c:v>-0.1483798355131235</c:v>
                </c:pt>
                <c:pt idx="9">
                  <c:v>-9.9926491180631044E-2</c:v>
                </c:pt>
                <c:pt idx="10">
                  <c:v>-0.12808201570276556</c:v>
                </c:pt>
                <c:pt idx="11">
                  <c:v>-6.0144806746552704E-2</c:v>
                </c:pt>
                <c:pt idx="12">
                  <c:v>-9.1453019591327386E-2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E06-46A8-B2BA-2144B2959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444864"/>
        <c:axId val="275446784"/>
      </c:scatterChart>
      <c:valAx>
        <c:axId val="275444864"/>
        <c:scaling>
          <c:orientation val="minMax"/>
          <c:max val="16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Pressure(atm)</a:t>
                </a:r>
              </a:p>
            </c:rich>
          </c:tx>
          <c:layout>
            <c:manualLayout>
              <c:xMode val="edge"/>
              <c:yMode val="edge"/>
              <c:x val="0.44167062504566351"/>
              <c:y val="0.9015784120734907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75446784"/>
        <c:crossesAt val="-0.8"/>
        <c:crossBetween val="midCat"/>
        <c:majorUnit val="20"/>
      </c:valAx>
      <c:valAx>
        <c:axId val="275446784"/>
        <c:scaling>
          <c:orientation val="minMax"/>
          <c:max val="0.8"/>
          <c:min val="-0.60000000000000009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="1" i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sz="20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b="1" i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</a:t>
                </a:r>
                <a:r>
                  <a:rPr lang="en-US" sz="2000" b="1" i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c:rich>
          </c:tx>
          <c:layout>
            <c:manualLayout>
              <c:xMode val="edge"/>
              <c:yMode val="edge"/>
              <c:x val="1.909374895219787E-2"/>
              <c:y val="0.3199373954384440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75444864"/>
        <c:crosses val="autoZero"/>
        <c:crossBetween val="midCat"/>
      </c:valAx>
      <c:spPr>
        <a:solidFill>
          <a:schemeClr val="bg1"/>
        </a:solidFill>
        <a:ln w="254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5617691704732065"/>
          <c:y val="6.0271769872799807E-2"/>
          <c:w val="0.7769752263325771"/>
          <c:h val="9.9290965188543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7E2A-9D77-8A4D-978A-D1939FD1099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80C9-9436-344E-B7C2-0B4ACEAAD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25" y="971550"/>
            <a:ext cx="10701338" cy="2514600"/>
          </a:xfrm>
        </p:spPr>
        <p:txBody>
          <a:bodyPr>
            <a:normAutofit/>
          </a:bodyPr>
          <a:lstStyle/>
          <a:p>
            <a:r>
              <a:rPr lang="en-US" sz="5200" b="1" dirty="0"/>
              <a:t>Statistical Analysis on Fundamental reactions in Kinetics using Weighted Relative Error Least Square Fitting</a:t>
            </a:r>
          </a:p>
        </p:txBody>
      </p:sp>
    </p:spTree>
    <p:extLst>
      <p:ext uri="{BB962C8B-B14F-4D97-AF65-F5344CB8AC3E}">
        <p14:creationId xmlns:p14="http://schemas.microsoft.com/office/powerpoint/2010/main" val="3373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E8C3-8490-44DF-B860-1DD9E42F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Weighted average and least square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18B5-E375-4E59-A3F1-69EB1EAB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Collect all kinetic data and associated uncertainties from shock tube and flow reactor experiments (right figure)</a:t>
            </a:r>
          </a:p>
          <a:p>
            <a:r>
              <a:rPr lang="en-US" dirty="0"/>
              <a:t>Weighted average of each data at specific temperature and pressure (maximum likelihood principle)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as evaluated experimental rate : Green line (in left figure) with red cross as the 1-</a:t>
            </a:r>
            <a:r>
              <a:rPr lang="el-GR" dirty="0"/>
              <a:t>σ</a:t>
            </a:r>
            <a:r>
              <a:rPr lang="en-US" dirty="0"/>
              <a:t> upper and lower uncertainty</a:t>
            </a:r>
          </a:p>
          <a:p>
            <a:r>
              <a:rPr lang="en-US" dirty="0"/>
              <a:t>Weighted least square fitting of the evaluated experimental rates to produce Arrhenius parameters and uncertainty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Blue line (in left figure) </a:t>
            </a:r>
          </a:p>
          <a:p>
            <a:r>
              <a:rPr lang="en-US" dirty="0"/>
              <a:t>Considered cases that experimental data don’t agree with each other at all. Data consistency uncertainty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Main advantages: 1) free of personal preference. Objective and automated. 2) robust statistical base and can evolve with new data flowing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6A94A-5C19-4FD2-8A0D-0505C34F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31" y="2753993"/>
            <a:ext cx="4224758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2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Rate evaluation example: H + O</a:t>
            </a:r>
            <a:r>
              <a:rPr lang="en-US" baseline="-25000" dirty="0"/>
              <a:t>2</a:t>
            </a:r>
            <a:r>
              <a:rPr lang="en-US" dirty="0"/>
              <a:t> = O + OH reaction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EC7D85-16CC-DE45-88FC-B76E231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6" y="2438438"/>
            <a:ext cx="5525475" cy="3809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818CD-F67E-1948-B00A-3ABA7C89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1" y="2438438"/>
            <a:ext cx="5536557" cy="3816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6C2CF-5C4B-4C88-B5E9-7EA02E03C7DB}"/>
              </a:ext>
            </a:extLst>
          </p:cNvPr>
          <p:cNvSpPr txBox="1"/>
          <p:nvPr/>
        </p:nvSpPr>
        <p:spPr>
          <a:xfrm>
            <a:off x="3125165" y="1334947"/>
            <a:ext cx="479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	1.27(±0.12)E-09 	cm3/molecule/s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	-0.708 (±0.033)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 	74.20(±0.5)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kJoule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/mol</a:t>
            </a:r>
          </a:p>
        </p:txBody>
      </p:sp>
    </p:spTree>
    <p:extLst>
      <p:ext uri="{BB962C8B-B14F-4D97-AF65-F5344CB8AC3E}">
        <p14:creationId xmlns:p14="http://schemas.microsoft.com/office/powerpoint/2010/main" val="147630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01" y="365125"/>
            <a:ext cx="11095299" cy="9055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Rate evaluation example: H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/>
              <a:t>+ OH = 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 + H reaction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7A7403-B500-9E42-9624-EB2B15AE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32" y="2295663"/>
            <a:ext cx="5579943" cy="3798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6FF36A-E4C0-5246-AAE4-73BAD4FB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9451"/>
            <a:ext cx="5372582" cy="3684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C9E3C-27DB-4C4A-ABB2-6D1CDBC7253C}"/>
              </a:ext>
            </a:extLst>
          </p:cNvPr>
          <p:cNvSpPr txBox="1"/>
          <p:nvPr/>
        </p:nvSpPr>
        <p:spPr>
          <a:xfrm>
            <a:off x="3125165" y="1209122"/>
            <a:ext cx="457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	1.57(±0.08)E-12 	cm3/molecule/s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	-1.601 (±0.025)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 	13.76(±0.15)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kJoule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/mol</a:t>
            </a:r>
          </a:p>
        </p:txBody>
      </p:sp>
    </p:spTree>
    <p:extLst>
      <p:ext uri="{BB962C8B-B14F-4D97-AF65-F5344CB8AC3E}">
        <p14:creationId xmlns:p14="http://schemas.microsoft.com/office/powerpoint/2010/main" val="26871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7" y="365125"/>
            <a:ext cx="11690430" cy="9055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Performance example: flow reactor experiments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26C84C-2229-4E74-AF3E-CF6A48441B03}"/>
              </a:ext>
            </a:extLst>
          </p:cNvPr>
          <p:cNvGrpSpPr/>
          <p:nvPr/>
        </p:nvGrpSpPr>
        <p:grpSpPr>
          <a:xfrm>
            <a:off x="316777" y="2474735"/>
            <a:ext cx="5502372" cy="3381194"/>
            <a:chOff x="316777" y="2474735"/>
            <a:chExt cx="5502372" cy="338119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4D6DA69-6800-4169-B2F9-7F60D826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77" y="2474735"/>
              <a:ext cx="5502372" cy="338119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9A25652-1B7A-49D6-8D80-C513F5AC0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54" y="4193895"/>
              <a:ext cx="670664" cy="1220124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896F2A0-5D8C-4650-BA02-57BC08D6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52" y="2474735"/>
            <a:ext cx="4368236" cy="33712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448BBB-7764-4D1F-8F23-859ECF21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820" y="3031602"/>
            <a:ext cx="1121844" cy="56092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40B6489-F7F4-4BB9-B547-B61D315C2210}"/>
              </a:ext>
            </a:extLst>
          </p:cNvPr>
          <p:cNvGrpSpPr/>
          <p:nvPr/>
        </p:nvGrpSpPr>
        <p:grpSpPr>
          <a:xfrm>
            <a:off x="6372852" y="2484712"/>
            <a:ext cx="4368236" cy="3371217"/>
            <a:chOff x="6372852" y="2484712"/>
            <a:chExt cx="4368236" cy="337121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7EAC4D-12CA-4970-8918-B958CFA7D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852" y="2484712"/>
              <a:ext cx="4368236" cy="337121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19FF38-D1BC-46A3-B7FB-8265B860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820" y="3041579"/>
              <a:ext cx="1121844" cy="560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59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7" y="365125"/>
            <a:ext cx="11956648" cy="9055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Performance example: flame speed experiments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2E30E4-9C5B-43B2-8960-6899EFE76A95}"/>
              </a:ext>
            </a:extLst>
          </p:cNvPr>
          <p:cNvGrpSpPr/>
          <p:nvPr/>
        </p:nvGrpSpPr>
        <p:grpSpPr>
          <a:xfrm>
            <a:off x="70869" y="1836515"/>
            <a:ext cx="5311768" cy="4338578"/>
            <a:chOff x="190474" y="1836515"/>
            <a:chExt cx="5311768" cy="433857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9C52BF-56CC-4EDE-AD1F-D8C9B0463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74" y="1836515"/>
              <a:ext cx="5311768" cy="433857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7AE4F4-6CB6-4199-AA09-5E75C8B9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7054" y="3806272"/>
              <a:ext cx="1455444" cy="154316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05E2E-5894-4B6F-B93C-AFC9DB99A471}"/>
              </a:ext>
            </a:extLst>
          </p:cNvPr>
          <p:cNvGrpSpPr/>
          <p:nvPr/>
        </p:nvGrpSpPr>
        <p:grpSpPr>
          <a:xfrm>
            <a:off x="6029630" y="2070442"/>
            <a:ext cx="5324170" cy="4027487"/>
            <a:chOff x="6029630" y="2070442"/>
            <a:chExt cx="5324170" cy="402748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0CECCE-6125-4B82-ADB2-8E9779CE0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9630" y="2070442"/>
              <a:ext cx="5324170" cy="402748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00068B-DCCC-4292-BD0D-C4AF1541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9177" y="2527501"/>
              <a:ext cx="971987" cy="901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36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19336"/>
              </p:ext>
            </p:extLst>
          </p:nvPr>
        </p:nvGraphicFramePr>
        <p:xfrm>
          <a:off x="1769390" y="301087"/>
          <a:ext cx="8653220" cy="625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39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255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Statistical Analysis on Fundamental reactions in Kinetics using Weighted Relative Error Least Square Fitting</vt:lpstr>
      <vt:lpstr>Weighted average and least square fitting</vt:lpstr>
      <vt:lpstr>Rate evaluation example: H + O2 = O + OH reaction</vt:lpstr>
      <vt:lpstr>Rate evaluation example: H2 + OH = H2O + H reaction</vt:lpstr>
      <vt:lpstr>Model Performance example: flow reactor experiments</vt:lpstr>
      <vt:lpstr>Model Performance example: flame speed experiments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Albert (Student)</dc:creator>
  <cp:lastModifiedBy>Xueliang Yang</cp:lastModifiedBy>
  <cp:revision>339</cp:revision>
  <dcterms:created xsi:type="dcterms:W3CDTF">2018-08-17T02:24:58Z</dcterms:created>
  <dcterms:modified xsi:type="dcterms:W3CDTF">2020-07-23T03:32:39Z</dcterms:modified>
</cp:coreProperties>
</file>