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73" r:id="rId4"/>
    <p:sldId id="259" r:id="rId5"/>
    <p:sldId id="260" r:id="rId6"/>
    <p:sldId id="275" r:id="rId7"/>
    <p:sldId id="276" r:id="rId8"/>
    <p:sldId id="277" r:id="rId9"/>
    <p:sldId id="257" r:id="rId10"/>
    <p:sldId id="258"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liang Yang" initials="XY" lastIdx="8" clrIdx="0">
    <p:extLst>
      <p:ext uri="{19B8F6BF-5375-455C-9EA6-DF929625EA0E}">
        <p15:presenceInfo xmlns:p15="http://schemas.microsoft.com/office/powerpoint/2012/main" userId="514fdf0779ae48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8"/>
  </p:normalViewPr>
  <p:slideViewPr>
    <p:cSldViewPr snapToGrid="0" snapToObjects="1">
      <p:cViewPr varScale="1">
        <p:scale>
          <a:sx n="163" d="100"/>
          <a:sy n="163" d="100"/>
        </p:scale>
        <p:origin x="8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067E2A-9D77-8A4D-978A-D1939FD1099D}"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67327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67E2A-9D77-8A4D-978A-D1939FD1099D}"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107401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67E2A-9D77-8A4D-978A-D1939FD1099D}"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137294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67E2A-9D77-8A4D-978A-D1939FD1099D}"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60192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67E2A-9D77-8A4D-978A-D1939FD1099D}"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189603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067E2A-9D77-8A4D-978A-D1939FD1099D}"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15526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067E2A-9D77-8A4D-978A-D1939FD1099D}"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335971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067E2A-9D77-8A4D-978A-D1939FD1099D}"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94059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67E2A-9D77-8A4D-978A-D1939FD1099D}"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92634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67E2A-9D77-8A4D-978A-D1939FD1099D}"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205409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67E2A-9D77-8A4D-978A-D1939FD1099D}"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480C9-9436-344E-B7C2-0B4ACEAAD324}" type="slidenum">
              <a:rPr lang="en-US" smtClean="0"/>
              <a:t>‹#›</a:t>
            </a:fld>
            <a:endParaRPr lang="en-US"/>
          </a:p>
        </p:txBody>
      </p:sp>
    </p:spTree>
    <p:extLst>
      <p:ext uri="{BB962C8B-B14F-4D97-AF65-F5344CB8AC3E}">
        <p14:creationId xmlns:p14="http://schemas.microsoft.com/office/powerpoint/2010/main" val="27656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67E2A-9D77-8A4D-978A-D1939FD1099D}" type="datetimeFigureOut">
              <a:rPr lang="en-US" smtClean="0"/>
              <a:t>8/9/2020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480C9-9436-344E-B7C2-0B4ACEAAD324}" type="slidenum">
              <a:rPr lang="en-US" smtClean="0"/>
              <a:t>‹#›</a:t>
            </a:fld>
            <a:endParaRPr lang="en-US"/>
          </a:p>
        </p:txBody>
      </p:sp>
    </p:spTree>
    <p:extLst>
      <p:ext uri="{BB962C8B-B14F-4D97-AF65-F5344CB8AC3E}">
        <p14:creationId xmlns:p14="http://schemas.microsoft.com/office/powerpoint/2010/main" val="427824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225" y="971550"/>
            <a:ext cx="10701338" cy="2514600"/>
          </a:xfrm>
        </p:spPr>
        <p:txBody>
          <a:bodyPr>
            <a:normAutofit/>
          </a:bodyPr>
          <a:lstStyle/>
          <a:p>
            <a:r>
              <a:rPr lang="en-US" sz="5200" b="1" dirty="0"/>
              <a:t>Statistical Analysis on </a:t>
            </a:r>
            <a:r>
              <a:rPr lang="en-US" altLang="zh-CN" sz="5200" b="1" dirty="0"/>
              <a:t>Rate parameters of H2-O2 reaction system</a:t>
            </a:r>
            <a:endParaRPr lang="en-US" sz="5200" b="1" dirty="0"/>
          </a:p>
        </p:txBody>
      </p:sp>
    </p:spTree>
    <p:extLst>
      <p:ext uri="{BB962C8B-B14F-4D97-AF65-F5344CB8AC3E}">
        <p14:creationId xmlns:p14="http://schemas.microsoft.com/office/powerpoint/2010/main" val="33733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2714-9396-43EA-96FF-290824F1E0BF}"/>
              </a:ext>
            </a:extLst>
          </p:cNvPr>
          <p:cNvSpPr>
            <a:spLocks noGrp="1"/>
          </p:cNvSpPr>
          <p:nvPr>
            <p:ph type="title"/>
          </p:nvPr>
        </p:nvSpPr>
        <p:spPr/>
        <p:txBody>
          <a:bodyPr>
            <a:normAutofit/>
          </a:bodyPr>
          <a:lstStyle/>
          <a:p>
            <a:r>
              <a:rPr lang="en-US" sz="4000" dirty="0"/>
              <a:t>Improved Method of Uncertainty Minimization with Polynomial Chaos Expansions (MUM-PCE)</a:t>
            </a:r>
          </a:p>
        </p:txBody>
      </p:sp>
      <p:sp>
        <p:nvSpPr>
          <p:cNvPr id="6" name="TextBox 5">
            <a:extLst>
              <a:ext uri="{FF2B5EF4-FFF2-40B4-BE49-F238E27FC236}">
                <a16:creationId xmlns:a16="http://schemas.microsoft.com/office/drawing/2014/main" id="{B9620809-3294-4A43-BAFE-854AD8F0ABF7}"/>
              </a:ext>
            </a:extLst>
          </p:cNvPr>
          <p:cNvSpPr txBox="1"/>
          <p:nvPr/>
        </p:nvSpPr>
        <p:spPr>
          <a:xfrm>
            <a:off x="5693426" y="1868674"/>
            <a:ext cx="6045282" cy="3785652"/>
          </a:xfrm>
          <a:prstGeom prst="rect">
            <a:avLst/>
          </a:prstGeom>
          <a:noFill/>
        </p:spPr>
        <p:txBody>
          <a:bodyPr wrap="square" rtlCol="0">
            <a:spAutoFit/>
          </a:bodyPr>
          <a:lstStyle/>
          <a:p>
            <a:pPr marL="457200" indent="-457200">
              <a:buFont typeface="Wingdings" panose="05000000000000000000" pitchFamily="2" charset="2"/>
              <a:buChar char="v"/>
            </a:pPr>
            <a:r>
              <a:rPr lang="en-US" sz="1600" dirty="0"/>
              <a:t>Flow reactor speciation measurement uncertainty set as 5%</a:t>
            </a:r>
          </a:p>
          <a:p>
            <a:endParaRPr lang="en-US" sz="1600" dirty="0"/>
          </a:p>
          <a:p>
            <a:pPr marL="457200" indent="-457200">
              <a:buFont typeface="Wingdings" panose="05000000000000000000" pitchFamily="2" charset="2"/>
              <a:buChar char="v"/>
            </a:pPr>
            <a:r>
              <a:rPr lang="en-US" sz="1600" dirty="0"/>
              <a:t>Overlap the simulation and experiment  at the state with 50% fuel consumption where the gradient is biggest</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t>The original Li mech can well capture the trend from the experiment but still not quantitatively satisfactory</a:t>
            </a:r>
          </a:p>
          <a:p>
            <a:pPr marL="457200" indent="-457200">
              <a:buFont typeface="Wingdings" panose="05000000000000000000" pitchFamily="2" charset="2"/>
              <a:buChar char="v"/>
            </a:pPr>
            <a:endParaRPr lang="en-US" sz="1600" dirty="0"/>
          </a:p>
          <a:p>
            <a:pPr marL="457200" indent="-457200">
              <a:buFont typeface="Wingdings" panose="05000000000000000000" pitchFamily="2" charset="2"/>
              <a:buChar char="v"/>
            </a:pPr>
            <a:r>
              <a:rPr lang="en-US" sz="1600" dirty="0"/>
              <a:t>Based on MUM-PCE (Sheen &amp; Wang 2010), we improved the uncertainty constraint code to make it more physically interpretable.</a:t>
            </a:r>
          </a:p>
          <a:p>
            <a:pPr marL="457200" indent="-457200">
              <a:buFont typeface="Wingdings" panose="05000000000000000000" pitchFamily="2" charset="2"/>
              <a:buChar char="v"/>
            </a:pPr>
            <a:r>
              <a:rPr lang="en-US" sz="1600" dirty="0"/>
              <a:t>Results shows ~10% reduction of H+O2+M rate reduction provide satisfied agreement between experiment and simulation with simulation uncertainty also plotted. Other rate are also tuned by MUM-PCE. This, however, serves as an example though</a:t>
            </a:r>
          </a:p>
        </p:txBody>
      </p:sp>
      <p:sp>
        <p:nvSpPr>
          <p:cNvPr id="7" name="TextBox 6">
            <a:extLst>
              <a:ext uri="{FF2B5EF4-FFF2-40B4-BE49-F238E27FC236}">
                <a16:creationId xmlns:a16="http://schemas.microsoft.com/office/drawing/2014/main" id="{473BF587-E526-4B55-B0EF-1D8B10EBDE4E}"/>
              </a:ext>
            </a:extLst>
          </p:cNvPr>
          <p:cNvSpPr txBox="1"/>
          <p:nvPr/>
        </p:nvSpPr>
        <p:spPr>
          <a:xfrm>
            <a:off x="1295733" y="5904857"/>
            <a:ext cx="11502816" cy="830997"/>
          </a:xfrm>
          <a:prstGeom prst="rect">
            <a:avLst/>
          </a:prstGeom>
          <a:noFill/>
        </p:spPr>
        <p:txBody>
          <a:bodyPr wrap="square" rtlCol="0">
            <a:spAutoFit/>
          </a:bodyPr>
          <a:lstStyle/>
          <a:p>
            <a:r>
              <a:rPr lang="en-US" sz="2400" dirty="0">
                <a:solidFill>
                  <a:srgbClr val="0000FF"/>
                </a:solidFill>
              </a:rPr>
              <a:t>Together with other species profiles, the uncertainty of the constructed H2/O2 </a:t>
            </a:r>
          </a:p>
          <a:p>
            <a:r>
              <a:rPr lang="en-US" sz="2400" dirty="0">
                <a:solidFill>
                  <a:srgbClr val="0000FF"/>
                </a:solidFill>
              </a:rPr>
              <a:t>kinetics can be further minimized </a:t>
            </a:r>
          </a:p>
        </p:txBody>
      </p:sp>
      <p:pic>
        <p:nvPicPr>
          <p:cNvPr id="8" name="Picture 7">
            <a:extLst>
              <a:ext uri="{FF2B5EF4-FFF2-40B4-BE49-F238E27FC236}">
                <a16:creationId xmlns:a16="http://schemas.microsoft.com/office/drawing/2014/main" id="{926737F5-6C99-4D00-B2B1-39BEACB0F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11" y="1557134"/>
            <a:ext cx="5439509" cy="4162510"/>
          </a:xfrm>
          <a:prstGeom prst="rect">
            <a:avLst/>
          </a:prstGeom>
        </p:spPr>
      </p:pic>
    </p:spTree>
    <p:extLst>
      <p:ext uri="{BB962C8B-B14F-4D97-AF65-F5344CB8AC3E}">
        <p14:creationId xmlns:p14="http://schemas.microsoft.com/office/powerpoint/2010/main" val="267637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DC3E-633F-463C-AB3B-568D3575DC0F}"/>
              </a:ext>
            </a:extLst>
          </p:cNvPr>
          <p:cNvSpPr>
            <a:spLocks noGrp="1"/>
          </p:cNvSpPr>
          <p:nvPr>
            <p:ph type="title"/>
          </p:nvPr>
        </p:nvSpPr>
        <p:spPr/>
        <p:txBody>
          <a:bodyPr/>
          <a:lstStyle/>
          <a:p>
            <a:r>
              <a:rPr lang="en-US" dirty="0"/>
              <a:t>Future plan</a:t>
            </a:r>
          </a:p>
        </p:txBody>
      </p:sp>
      <p:sp>
        <p:nvSpPr>
          <p:cNvPr id="3" name="Content Placeholder 2">
            <a:extLst>
              <a:ext uri="{FF2B5EF4-FFF2-40B4-BE49-F238E27FC236}">
                <a16:creationId xmlns:a16="http://schemas.microsoft.com/office/drawing/2014/main" id="{4DFCAAE2-44EF-4CF3-9D84-2CC7AD43286C}"/>
              </a:ext>
            </a:extLst>
          </p:cNvPr>
          <p:cNvSpPr>
            <a:spLocks noGrp="1"/>
          </p:cNvSpPr>
          <p:nvPr>
            <p:ph idx="1"/>
          </p:nvPr>
        </p:nvSpPr>
        <p:spPr/>
        <p:txBody>
          <a:bodyPr>
            <a:normAutofit fontScale="92500"/>
          </a:bodyPr>
          <a:lstStyle/>
          <a:p>
            <a:r>
              <a:rPr lang="en-US" dirty="0"/>
              <a:t>Finish H</a:t>
            </a:r>
            <a:r>
              <a:rPr lang="en-US" baseline="-25000" dirty="0"/>
              <a:t>2</a:t>
            </a:r>
            <a:r>
              <a:rPr lang="en-US" dirty="0"/>
              <a:t>-O</a:t>
            </a:r>
            <a:r>
              <a:rPr lang="en-US" baseline="-25000" dirty="0"/>
              <a:t>2</a:t>
            </a:r>
            <a:r>
              <a:rPr lang="en-US" dirty="0"/>
              <a:t> mechanism with statistical analysis and MUM-PCE by August 2020. Publish first set of results as methodology demonstration </a:t>
            </a:r>
          </a:p>
          <a:p>
            <a:pPr marL="0" indent="0">
              <a:buNone/>
            </a:pPr>
            <a:endParaRPr lang="en-US" dirty="0"/>
          </a:p>
          <a:p>
            <a:r>
              <a:rPr lang="en-US" dirty="0"/>
              <a:t>H</a:t>
            </a:r>
            <a:r>
              <a:rPr lang="en-US" baseline="-25000" dirty="0"/>
              <a:t>2</a:t>
            </a:r>
            <a:r>
              <a:rPr lang="en-US" dirty="0"/>
              <a:t>-O</a:t>
            </a:r>
            <a:r>
              <a:rPr lang="en-US" baseline="-25000" dirty="0"/>
              <a:t>2</a:t>
            </a:r>
            <a:r>
              <a:rPr lang="en-US" dirty="0"/>
              <a:t> mechanism validation against flame speed, JSR, flow reactor, shock tube ignition delay (new H</a:t>
            </a:r>
            <a:r>
              <a:rPr lang="en-US" baseline="-25000" dirty="0"/>
              <a:t>2</a:t>
            </a:r>
            <a:r>
              <a:rPr lang="en-US" dirty="0"/>
              <a:t>O</a:t>
            </a:r>
            <a:r>
              <a:rPr lang="en-US" baseline="-25000" dirty="0"/>
              <a:t>2</a:t>
            </a:r>
            <a:r>
              <a:rPr lang="en-US" dirty="0"/>
              <a:t>+OH theoretical calculation), by mid 2021</a:t>
            </a:r>
          </a:p>
          <a:p>
            <a:endParaRPr lang="en-US" dirty="0"/>
          </a:p>
          <a:p>
            <a:r>
              <a:rPr lang="en-US" dirty="0"/>
              <a:t>Extend mechanism to CH</a:t>
            </a:r>
            <a:r>
              <a:rPr lang="en-US" baseline="-25000" dirty="0"/>
              <a:t>2</a:t>
            </a:r>
            <a:r>
              <a:rPr lang="en-US" dirty="0"/>
              <a:t>O with new experiments (Flame and shock tube), theoretical calculation on HCO + O</a:t>
            </a:r>
            <a:r>
              <a:rPr lang="en-US" baseline="-25000" dirty="0"/>
              <a:t>2 </a:t>
            </a:r>
            <a:r>
              <a:rPr lang="en-US" dirty="0"/>
              <a:t>= HO</a:t>
            </a:r>
            <a:r>
              <a:rPr lang="en-US" baseline="-25000" dirty="0"/>
              <a:t>2 </a:t>
            </a:r>
            <a:r>
              <a:rPr lang="en-US" dirty="0"/>
              <a:t>+ CO and HCO decomposition </a:t>
            </a:r>
          </a:p>
        </p:txBody>
      </p:sp>
    </p:spTree>
    <p:extLst>
      <p:ext uri="{BB962C8B-B14F-4D97-AF65-F5344CB8AC3E}">
        <p14:creationId xmlns:p14="http://schemas.microsoft.com/office/powerpoint/2010/main" val="374050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E8C3-8490-44DF-B860-1DD9E42F7765}"/>
              </a:ext>
            </a:extLst>
          </p:cNvPr>
          <p:cNvSpPr>
            <a:spLocks noGrp="1"/>
          </p:cNvSpPr>
          <p:nvPr>
            <p:ph type="title"/>
          </p:nvPr>
        </p:nvSpPr>
        <p:spPr/>
        <p:txBody>
          <a:bodyPr>
            <a:normAutofit/>
          </a:bodyPr>
          <a:lstStyle/>
          <a:p>
            <a:r>
              <a:rPr lang="en-US" sz="4000" dirty="0"/>
              <a:t>Background</a:t>
            </a:r>
          </a:p>
        </p:txBody>
      </p:sp>
      <p:sp>
        <p:nvSpPr>
          <p:cNvPr id="3" name="Content Placeholder 2">
            <a:extLst>
              <a:ext uri="{FF2B5EF4-FFF2-40B4-BE49-F238E27FC236}">
                <a16:creationId xmlns:a16="http://schemas.microsoft.com/office/drawing/2014/main" id="{B5AE18B5-E375-4E59-A3F1-69EB1EAB4A76}"/>
              </a:ext>
            </a:extLst>
          </p:cNvPr>
          <p:cNvSpPr>
            <a:spLocks noGrp="1"/>
          </p:cNvSpPr>
          <p:nvPr>
            <p:ph idx="1"/>
          </p:nvPr>
        </p:nvSpPr>
        <p:spPr>
          <a:xfrm>
            <a:off x="838200" y="1392820"/>
            <a:ext cx="10515600" cy="4784143"/>
          </a:xfrm>
        </p:spPr>
        <p:txBody>
          <a:bodyPr>
            <a:normAutofit fontScale="47500" lnSpcReduction="20000"/>
          </a:bodyPr>
          <a:lstStyle/>
          <a:p>
            <a:r>
              <a:rPr lang="en-US" dirty="0"/>
              <a:t>There have been a few studies on reaction mechanism optimization against various experiments:</a:t>
            </a:r>
          </a:p>
          <a:p>
            <a:pPr lvl="1"/>
            <a:r>
              <a:rPr lang="en-US" dirty="0" err="1"/>
              <a:t>GRI_Mech</a:t>
            </a:r>
            <a:endParaRPr lang="en-US" dirty="0"/>
          </a:p>
          <a:p>
            <a:pPr lvl="1"/>
            <a:r>
              <a:rPr lang="en-US" dirty="0"/>
              <a:t>USC Mech II (Hai Wang et al), MUM_PCE (David Sheen and Hai Wang) </a:t>
            </a:r>
            <a:r>
              <a:rPr lang="en-US" dirty="0">
                <a:sym typeface="Wingdings" panose="05000000000000000000" pitchFamily="2" charset="2"/>
              </a:rPr>
              <a:t> </a:t>
            </a:r>
            <a:r>
              <a:rPr lang="en-US" dirty="0"/>
              <a:t>A factor optimization</a:t>
            </a:r>
          </a:p>
          <a:p>
            <a:pPr lvl="1"/>
            <a:r>
              <a:rPr lang="en-US" dirty="0"/>
              <a:t>Aramco Mech related (</a:t>
            </a:r>
            <a:r>
              <a:rPr lang="en-US" dirty="0" err="1"/>
              <a:t>Turanyi</a:t>
            </a:r>
            <a:r>
              <a:rPr lang="en-US" dirty="0"/>
              <a:t> and Curran) </a:t>
            </a:r>
          </a:p>
          <a:p>
            <a:r>
              <a:rPr lang="en-US" dirty="0"/>
              <a:t>Previous </a:t>
            </a:r>
            <a:r>
              <a:rPr lang="en-US" altLang="zh-CN" dirty="0"/>
              <a:t>o</a:t>
            </a:r>
            <a:r>
              <a:rPr lang="en-US" dirty="0"/>
              <a:t>ptimizations are empirical uncertainty parameter on each reaction and performed against:</a:t>
            </a:r>
          </a:p>
          <a:p>
            <a:pPr lvl="1"/>
            <a:r>
              <a:rPr lang="en-US" dirty="0"/>
              <a:t>Flow reactor speciation time history </a:t>
            </a:r>
          </a:p>
          <a:p>
            <a:pPr lvl="1"/>
            <a:r>
              <a:rPr lang="en-US" dirty="0"/>
              <a:t>Shock tube speciation time history </a:t>
            </a:r>
          </a:p>
          <a:p>
            <a:pPr lvl="1"/>
            <a:r>
              <a:rPr lang="en-US" dirty="0"/>
              <a:t>Laminar Flame speed </a:t>
            </a:r>
          </a:p>
          <a:p>
            <a:pPr lvl="1"/>
            <a:r>
              <a:rPr lang="en-US" dirty="0"/>
              <a:t>Jet stirred reactor speciation temperature profile</a:t>
            </a:r>
          </a:p>
          <a:p>
            <a:pPr lvl="1"/>
            <a:r>
              <a:rPr lang="en-US" dirty="0"/>
              <a:t>Shock tube ignition delay time</a:t>
            </a:r>
          </a:p>
          <a:p>
            <a:r>
              <a:rPr lang="en-US" dirty="0"/>
              <a:t>Main issues of previous work:</a:t>
            </a:r>
          </a:p>
          <a:p>
            <a:pPr lvl="1"/>
            <a:r>
              <a:rPr lang="en-US" dirty="0"/>
              <a:t>No solid base for the assigned uncertainty of the reaction, largely on personal experience/bias</a:t>
            </a:r>
          </a:p>
          <a:p>
            <a:pPr lvl="1"/>
            <a:r>
              <a:rPr lang="en-US" altLang="zh-CN" dirty="0"/>
              <a:t>Optimization rates against the following is not valid.</a:t>
            </a:r>
          </a:p>
          <a:p>
            <a:pPr lvl="2"/>
            <a:r>
              <a:rPr lang="en-US" dirty="0"/>
              <a:t>Laminar Flame speed 		</a:t>
            </a:r>
            <a:r>
              <a:rPr lang="en-US" dirty="0">
                <a:sym typeface="Wingdings" panose="05000000000000000000" pitchFamily="2" charset="2"/>
              </a:rPr>
              <a:t> errors/uncertainty due to manifold of transport and rate in large temperature range</a:t>
            </a:r>
            <a:endParaRPr lang="en-US" dirty="0"/>
          </a:p>
          <a:p>
            <a:pPr lvl="2"/>
            <a:r>
              <a:rPr lang="en-US" dirty="0"/>
              <a:t>Jet stirred reactor speciation temperature profile</a:t>
            </a:r>
            <a:r>
              <a:rPr lang="en-US" dirty="0">
                <a:sym typeface="Wingdings" panose="05000000000000000000" pitchFamily="2" charset="2"/>
              </a:rPr>
              <a:t> mixing issue (IS it rapid enough? New/fresh fuel mixed with others which have already reacted for certain time</a:t>
            </a:r>
            <a:endParaRPr lang="en-US" dirty="0"/>
          </a:p>
          <a:p>
            <a:pPr lvl="2"/>
            <a:r>
              <a:rPr lang="en-US" dirty="0"/>
              <a:t>Shock tube ignition delay time		</a:t>
            </a:r>
            <a:r>
              <a:rPr lang="en-US" dirty="0">
                <a:sym typeface="Wingdings" panose="05000000000000000000" pitchFamily="2" charset="2"/>
              </a:rPr>
              <a:t>  large uncertainty due to impurity and pressure variation from boundary layer and heat release </a:t>
            </a:r>
            <a:endParaRPr lang="en-US" dirty="0"/>
          </a:p>
          <a:p>
            <a:r>
              <a:rPr lang="en-US" b="1" dirty="0">
                <a:solidFill>
                  <a:srgbClr val="FF0000"/>
                </a:solidFill>
              </a:rPr>
              <a:t>Our approach:</a:t>
            </a:r>
          </a:p>
          <a:p>
            <a:pPr lvl="1"/>
            <a:r>
              <a:rPr lang="en-US" b="1" dirty="0">
                <a:solidFill>
                  <a:srgbClr val="FF0000"/>
                </a:solidFill>
              </a:rPr>
              <a:t>Collect all rates determined from shock tube/flow reactor speciation time history  with known uncertainty, modern theoretical calculation results included too with assigned uncertainty if experimental data are sparse</a:t>
            </a:r>
          </a:p>
          <a:p>
            <a:pPr lvl="1"/>
            <a:r>
              <a:rPr lang="en-US" b="1" dirty="0">
                <a:solidFill>
                  <a:srgbClr val="FF0000"/>
                </a:solidFill>
              </a:rPr>
              <a:t>Evaluate rate uncertainty at each temperature/pressure based statistical analysis (weighted average)</a:t>
            </a:r>
          </a:p>
          <a:p>
            <a:pPr lvl="1"/>
            <a:r>
              <a:rPr lang="en-US" b="1" dirty="0">
                <a:solidFill>
                  <a:srgbClr val="FF0000"/>
                </a:solidFill>
              </a:rPr>
              <a:t>Weighted least square fitting all evaluated rates of this reaction to generate Arrhenius parameters(</a:t>
            </a:r>
            <a:r>
              <a:rPr lang="en-US" b="1" dirty="0" err="1">
                <a:solidFill>
                  <a:srgbClr val="FF0000"/>
                </a:solidFill>
              </a:rPr>
              <a:t>Troe</a:t>
            </a:r>
            <a:r>
              <a:rPr lang="en-US" b="1" dirty="0">
                <a:solidFill>
                  <a:srgbClr val="FF0000"/>
                </a:solidFill>
              </a:rPr>
              <a:t> formula)</a:t>
            </a:r>
          </a:p>
          <a:p>
            <a:pPr lvl="1"/>
            <a:r>
              <a:rPr lang="en-US" b="1" dirty="0">
                <a:solidFill>
                  <a:srgbClr val="FF0000"/>
                </a:solidFill>
              </a:rPr>
              <a:t>Construction the mechanism using rate parameters with uncertainty on A, n and E</a:t>
            </a:r>
          </a:p>
          <a:p>
            <a:pPr lvl="1"/>
            <a:r>
              <a:rPr lang="en-US" b="1" dirty="0">
                <a:solidFill>
                  <a:srgbClr val="FF0000"/>
                </a:solidFill>
              </a:rPr>
              <a:t>Simulations against experimental speciation time history profile to further refine the mechanism with MUM-PCE. A reinterpret the experiments with new understanding.</a:t>
            </a:r>
          </a:p>
          <a:p>
            <a:r>
              <a:rPr lang="en-US" b="1" dirty="0">
                <a:solidFill>
                  <a:srgbClr val="FF0000"/>
                </a:solidFill>
              </a:rPr>
              <a:t>Main advantages: 1) free of personal preference/bias. Objective and automated. 2) robust statistical base and can evolve with new data flowing in</a:t>
            </a:r>
          </a:p>
        </p:txBody>
      </p:sp>
    </p:spTree>
    <p:extLst>
      <p:ext uri="{BB962C8B-B14F-4D97-AF65-F5344CB8AC3E}">
        <p14:creationId xmlns:p14="http://schemas.microsoft.com/office/powerpoint/2010/main" val="96119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E8C3-8490-44DF-B860-1DD9E42F7765}"/>
              </a:ext>
            </a:extLst>
          </p:cNvPr>
          <p:cNvSpPr>
            <a:spLocks noGrp="1"/>
          </p:cNvSpPr>
          <p:nvPr>
            <p:ph type="title"/>
          </p:nvPr>
        </p:nvSpPr>
        <p:spPr/>
        <p:txBody>
          <a:bodyPr>
            <a:normAutofit/>
          </a:bodyPr>
          <a:lstStyle/>
          <a:p>
            <a:r>
              <a:rPr lang="en-US" sz="4800" dirty="0"/>
              <a:t>Weighted average and least square fitting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AE18B5-E375-4E59-A3F1-69EB1EAB4A76}"/>
                  </a:ext>
                </a:extLst>
              </p:cNvPr>
              <p:cNvSpPr>
                <a:spLocks noGrp="1"/>
              </p:cNvSpPr>
              <p:nvPr>
                <p:ph idx="1"/>
              </p:nvPr>
            </p:nvSpPr>
            <p:spPr>
              <a:xfrm>
                <a:off x="838200" y="1574159"/>
                <a:ext cx="10515600" cy="4537216"/>
              </a:xfrm>
            </p:spPr>
            <p:txBody>
              <a:bodyPr>
                <a:normAutofit fontScale="62500" lnSpcReduction="20000"/>
              </a:bodyPr>
              <a:lstStyle/>
              <a:p>
                <a:r>
                  <a:rPr lang="en-US" sz="2600" dirty="0"/>
                  <a:t>Weighted average of each data at specific temperature and pressure (maximum likelihood principle)</a:t>
                </a:r>
              </a:p>
              <a:p>
                <a:endParaRPr lang="en-US" dirty="0"/>
              </a:p>
              <a:p>
                <a:pPr marL="0" indent="0">
                  <a:buNone/>
                </a:pPr>
                <a:endParaRPr lang="en-US" dirty="0"/>
              </a:p>
              <a:p>
                <a:r>
                  <a:rPr lang="en-US" sz="2600" dirty="0"/>
                  <a:t>The blue circle with black error bar in figure on left side are weighted average experimental data vs 10000/T.  Figure on right side are experimental with uncertainty from various sources. (Slide 4 and after)</a:t>
                </a:r>
              </a:p>
              <a:p>
                <a:r>
                  <a:rPr lang="en-US" sz="2600" dirty="0"/>
                  <a:t>Weighted least square fitting (WLS) of the evaluated experimental rates to produce Arrhenius parameters and fitting uncertainty. First rearrange Arrhenius equation as the following to almost linear vs 10000/T:</a:t>
                </a:r>
              </a:p>
              <a:p>
                <a:pPr lvl="1"/>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ea typeface="Cambria Math" panose="02040503050406030204" pitchFamily="18" charset="0"/>
                          </a:rPr>
                        </m:ctrlPr>
                      </m:sSupPr>
                      <m:e>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𝑇</m:t>
                            </m:r>
                          </m:num>
                          <m:den>
                            <m:r>
                              <a:rPr lang="en-US" sz="2200" i="1">
                                <a:latin typeface="Cambria Math" panose="02040503050406030204" pitchFamily="18" charset="0"/>
                                <a:ea typeface="Cambria Math" panose="02040503050406030204" pitchFamily="18" charset="0"/>
                              </a:rPr>
                              <m:t>298</m:t>
                            </m:r>
                          </m:den>
                        </m:f>
                      </m:e>
                      <m:sup>
                        <m:r>
                          <a:rPr lang="en-US" sz="2200" b="0" i="1" smtClean="0">
                            <a:latin typeface="Cambria Math" panose="02040503050406030204" pitchFamily="18" charset="0"/>
                            <a:ea typeface="Cambria Math" panose="02040503050406030204" pitchFamily="18" charset="0"/>
                          </a:rPr>
                          <m:t>𝑛</m:t>
                        </m:r>
                      </m:sup>
                    </m:sSup>
                    <m:r>
                      <m:rPr>
                        <m:sty m:val="p"/>
                      </m:rPr>
                      <a:rPr lang="en-US" sz="2200" b="0" i="0" smtClean="0">
                        <a:latin typeface="Cambria Math" panose="02040503050406030204" pitchFamily="18" charset="0"/>
                        <a:ea typeface="Cambria Math" panose="02040503050406030204" pitchFamily="18" charset="0"/>
                      </a:rPr>
                      <m:t>exp</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𝐸</m:t>
                        </m:r>
                      </m:num>
                      <m:den>
                        <m:r>
                          <a:rPr lang="en-US" sz="2200" b="0" i="1" smtClean="0">
                            <a:latin typeface="Cambria Math" panose="02040503050406030204" pitchFamily="18" charset="0"/>
                            <a:ea typeface="Cambria Math" panose="02040503050406030204" pitchFamily="18" charset="0"/>
                          </a:rPr>
                          <m:t>𝑅𝑇</m:t>
                        </m:r>
                      </m:den>
                    </m:f>
                    <m:r>
                      <a:rPr lang="en-US" sz="2200" b="0" i="1" smtClean="0">
                        <a:latin typeface="Cambria Math" panose="02040503050406030204" pitchFamily="18" charset="0"/>
                        <a:ea typeface="Cambria Math" panose="02040503050406030204" pitchFamily="18" charset="0"/>
                      </a:rPr>
                      <m:t>) </m:t>
                    </m:r>
                  </m:oMath>
                </a14:m>
                <a:r>
                  <a:rPr lang="en-US" sz="2200" dirty="0"/>
                  <a:t> </a:t>
                </a:r>
                <a:r>
                  <a:rPr lang="en-US" sz="2200" dirty="0">
                    <a:sym typeface="Wingdings" panose="05000000000000000000" pitchFamily="2" charset="2"/>
                  </a:rPr>
                  <a:t> </a:t>
                </a:r>
                <a14:m>
                  <m:oMath xmlns:m="http://schemas.openxmlformats.org/officeDocument/2006/math">
                    <m:r>
                      <a:rPr lang="en-US" sz="2200" b="0" i="1" smtClean="0">
                        <a:latin typeface="Cambria Math" panose="02040503050406030204" pitchFamily="18" charset="0"/>
                        <a:sym typeface="Wingdings" panose="05000000000000000000" pitchFamily="2" charset="2"/>
                      </a:rPr>
                      <m:t>𝑙𝑛𝑘</m:t>
                    </m:r>
                    <m:r>
                      <a:rPr lang="en-US" sz="2200" b="0" i="1" smtClean="0">
                        <a:latin typeface="Cambria Math" panose="02040503050406030204" pitchFamily="18" charset="0"/>
                        <a:sym typeface="Wingdings" panose="05000000000000000000" pitchFamily="2" charset="2"/>
                      </a:rPr>
                      <m:t>=</m:t>
                    </m:r>
                    <m:r>
                      <a:rPr lang="en-US" sz="2200" b="0" i="1" smtClean="0">
                        <a:latin typeface="Cambria Math" panose="02040503050406030204" pitchFamily="18" charset="0"/>
                        <a:sym typeface="Wingdings" panose="05000000000000000000" pitchFamily="2" charset="2"/>
                      </a:rPr>
                      <m:t>𝑙𝑛𝐴</m:t>
                    </m:r>
                    <m:r>
                      <a:rPr lang="en-US" sz="2200" b="0" i="1" smtClean="0">
                        <a:latin typeface="Cambria Math" panose="02040503050406030204" pitchFamily="18" charset="0"/>
                        <a:sym typeface="Wingdings" panose="05000000000000000000" pitchFamily="2" charset="2"/>
                      </a:rPr>
                      <m:t> −</m:t>
                    </m:r>
                    <m:r>
                      <a:rPr lang="en-US" sz="2200" b="0" i="1" smtClean="0">
                        <a:latin typeface="Cambria Math" panose="02040503050406030204" pitchFamily="18" charset="0"/>
                        <a:sym typeface="Wingdings" panose="05000000000000000000" pitchFamily="2" charset="2"/>
                      </a:rPr>
                      <m:t>𝑛</m:t>
                    </m:r>
                    <m:r>
                      <a:rPr lang="en-US" sz="2200"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n-US" sz="2200" b="0" i="1" smtClean="0">
                            <a:latin typeface="Cambria Math" panose="02040503050406030204" pitchFamily="18" charset="0"/>
                            <a:sym typeface="Wingdings" panose="05000000000000000000" pitchFamily="2" charset="2"/>
                          </a:rPr>
                        </m:ctrlPr>
                      </m:funcPr>
                      <m:fName>
                        <m:r>
                          <m:rPr>
                            <m:sty m:val="p"/>
                          </m:rPr>
                          <a:rPr lang="en-US" sz="2200" b="0" i="0" smtClean="0">
                            <a:latin typeface="Cambria Math" panose="02040503050406030204" pitchFamily="18" charset="0"/>
                            <a:sym typeface="Wingdings" panose="05000000000000000000" pitchFamily="2" charset="2"/>
                          </a:rPr>
                          <m:t>ln</m:t>
                        </m:r>
                      </m:fName>
                      <m:e>
                        <m:d>
                          <m:dPr>
                            <m:ctrlPr>
                              <a:rPr lang="en-US" sz="2200" b="0" i="1" smtClean="0">
                                <a:latin typeface="Cambria Math" panose="02040503050406030204" pitchFamily="18" charset="0"/>
                                <a:sym typeface="Wingdings" panose="05000000000000000000" pitchFamily="2" charset="2"/>
                              </a:rPr>
                            </m:ctrlPr>
                          </m:dPr>
                          <m:e>
                            <m:f>
                              <m:fPr>
                                <m:ctrlPr>
                                  <a:rPr lang="en-US" sz="2200" i="1">
                                    <a:latin typeface="Cambria Math" panose="02040503050406030204" pitchFamily="18" charset="0"/>
                                    <a:ea typeface="Cambria Math" panose="02040503050406030204" pitchFamily="18" charset="0"/>
                                    <a:sym typeface="Wingdings" panose="05000000000000000000" pitchFamily="2" charset="2"/>
                                  </a:rPr>
                                </m:ctrlPr>
                              </m:fPr>
                              <m:num>
                                <m:r>
                                  <a:rPr lang="en-US" sz="2200" i="1">
                                    <a:latin typeface="Cambria Math" panose="02040503050406030204" pitchFamily="18" charset="0"/>
                                    <a:ea typeface="Cambria Math" panose="02040503050406030204" pitchFamily="18" charset="0"/>
                                    <a:sym typeface="Wingdings" panose="05000000000000000000" pitchFamily="2" charset="2"/>
                                  </a:rPr>
                                  <m:t>10000</m:t>
                                </m:r>
                              </m:num>
                              <m:den>
                                <m:r>
                                  <a:rPr lang="en-US" sz="2200" i="1">
                                    <a:latin typeface="Cambria Math" panose="02040503050406030204" pitchFamily="18" charset="0"/>
                                    <a:ea typeface="Cambria Math" panose="02040503050406030204" pitchFamily="18" charset="0"/>
                                    <a:sym typeface="Wingdings" panose="05000000000000000000" pitchFamily="2" charset="2"/>
                                  </a:rPr>
                                  <m:t>𝑇</m:t>
                                </m:r>
                              </m:den>
                            </m:f>
                          </m:e>
                        </m:d>
                      </m:e>
                    </m:func>
                    <m:r>
                      <a:rPr lang="en-US" sz="2200" b="0" i="1" smtClean="0">
                        <a:latin typeface="Cambria Math" panose="02040503050406030204" pitchFamily="18" charset="0"/>
                        <a:sym typeface="Wingdings" panose="05000000000000000000" pitchFamily="2" charset="2"/>
                      </a:rPr>
                      <m:t>−</m:t>
                    </m:r>
                    <m:r>
                      <a:rPr lang="en-US" sz="2200" b="0" i="1" smtClean="0">
                        <a:latin typeface="Cambria Math" panose="02040503050406030204" pitchFamily="18" charset="0"/>
                        <a:sym typeface="Wingdings" panose="05000000000000000000" pitchFamily="2" charset="2"/>
                      </a:rPr>
                      <m:t>𝑛</m:t>
                    </m:r>
                    <m:r>
                      <a:rPr lang="en-US" sz="2200" b="0" i="1" smtClean="0">
                        <a:latin typeface="Cambria Math" panose="02040503050406030204" pitchFamily="18" charset="0"/>
                        <a:ea typeface="Cambria Math" panose="02040503050406030204" pitchFamily="18" charset="0"/>
                        <a:sym typeface="Wingdings" panose="05000000000000000000" pitchFamily="2" charset="2"/>
                      </a:rPr>
                      <m:t>×</m:t>
                    </m:r>
                    <m:func>
                      <m:funcPr>
                        <m:ctrlPr>
                          <a:rPr lang="en-US" sz="2200" b="0" i="1" smtClean="0">
                            <a:latin typeface="Cambria Math" panose="02040503050406030204" pitchFamily="18" charset="0"/>
                            <a:sym typeface="Wingdings" panose="05000000000000000000" pitchFamily="2" charset="2"/>
                          </a:rPr>
                        </m:ctrlPr>
                      </m:funcPr>
                      <m:fName>
                        <m:r>
                          <m:rPr>
                            <m:sty m:val="p"/>
                          </m:rPr>
                          <a:rPr lang="en-US" sz="2200" b="0" i="0" smtClean="0">
                            <a:latin typeface="Cambria Math" panose="02040503050406030204" pitchFamily="18" charset="0"/>
                            <a:sym typeface="Wingdings" panose="05000000000000000000" pitchFamily="2" charset="2"/>
                          </a:rPr>
                          <m:t>ln</m:t>
                        </m:r>
                      </m:fName>
                      <m:e>
                        <m:d>
                          <m:dPr>
                            <m:ctrlPr>
                              <a:rPr lang="en-US" sz="2200" b="0" i="1" smtClean="0">
                                <a:latin typeface="Cambria Math" panose="02040503050406030204" pitchFamily="18" charset="0"/>
                                <a:sym typeface="Wingdings" panose="05000000000000000000" pitchFamily="2" charset="2"/>
                              </a:rPr>
                            </m:ctrlPr>
                          </m:dPr>
                          <m:e>
                            <m:f>
                              <m:fPr>
                                <m:ctrlPr>
                                  <a:rPr lang="en-US" sz="2200" b="0" i="1" smtClean="0">
                                    <a:latin typeface="Cambria Math" panose="02040503050406030204" pitchFamily="18" charset="0"/>
                                    <a:sym typeface="Wingdings" panose="05000000000000000000" pitchFamily="2" charset="2"/>
                                  </a:rPr>
                                </m:ctrlPr>
                              </m:fPr>
                              <m:num>
                                <m:r>
                                  <a:rPr lang="en-US" sz="2200" b="0" i="1" smtClean="0">
                                    <a:latin typeface="Cambria Math" panose="02040503050406030204" pitchFamily="18" charset="0"/>
                                    <a:sym typeface="Wingdings" panose="05000000000000000000" pitchFamily="2" charset="2"/>
                                  </a:rPr>
                                  <m:t>298</m:t>
                                </m:r>
                              </m:num>
                              <m:den>
                                <m:r>
                                  <a:rPr lang="en-US" sz="2200" b="0" i="1" smtClean="0">
                                    <a:latin typeface="Cambria Math" panose="02040503050406030204" pitchFamily="18" charset="0"/>
                                    <a:sym typeface="Wingdings" panose="05000000000000000000" pitchFamily="2" charset="2"/>
                                  </a:rPr>
                                  <m:t>10000</m:t>
                                </m:r>
                              </m:den>
                            </m:f>
                          </m:e>
                        </m:d>
                      </m:e>
                    </m:func>
                    <m:r>
                      <a:rPr lang="en-US" sz="2200" b="0" i="1" smtClean="0">
                        <a:latin typeface="Cambria Math" panose="02040503050406030204" pitchFamily="18" charset="0"/>
                        <a:sym typeface="Wingdings" panose="05000000000000000000" pitchFamily="2" charset="2"/>
                      </a:rPr>
                      <m:t>−</m:t>
                    </m:r>
                    <m:f>
                      <m:fPr>
                        <m:ctrlPr>
                          <a:rPr lang="en-US" sz="2200" b="0" i="1" smtClean="0">
                            <a:latin typeface="Cambria Math" panose="02040503050406030204" pitchFamily="18" charset="0"/>
                            <a:sym typeface="Wingdings" panose="05000000000000000000" pitchFamily="2" charset="2"/>
                          </a:rPr>
                        </m:ctrlPr>
                      </m:fPr>
                      <m:num>
                        <m:r>
                          <a:rPr lang="en-US" sz="2200" b="0" i="1" smtClean="0">
                            <a:latin typeface="Cambria Math" panose="02040503050406030204" pitchFamily="18" charset="0"/>
                            <a:sym typeface="Wingdings" panose="05000000000000000000" pitchFamily="2" charset="2"/>
                          </a:rPr>
                          <m:t>𝐸</m:t>
                        </m:r>
                      </m:num>
                      <m:den>
                        <m:r>
                          <a:rPr lang="en-US" sz="2200" b="0" i="1" smtClean="0">
                            <a:latin typeface="Cambria Math" panose="02040503050406030204" pitchFamily="18" charset="0"/>
                            <a:sym typeface="Wingdings" panose="05000000000000000000" pitchFamily="2" charset="2"/>
                          </a:rPr>
                          <m:t>𝑅</m:t>
                        </m:r>
                      </m:den>
                    </m:f>
                    <m:r>
                      <a:rPr lang="en-US" sz="22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2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sz="2200" b="0" i="1" smtClean="0">
                            <a:latin typeface="Cambria Math" panose="02040503050406030204" pitchFamily="18" charset="0"/>
                            <a:ea typeface="Cambria Math" panose="02040503050406030204" pitchFamily="18" charset="0"/>
                            <a:sym typeface="Wingdings" panose="05000000000000000000" pitchFamily="2" charset="2"/>
                          </a:rPr>
                          <m:t>10000</m:t>
                        </m:r>
                      </m:num>
                      <m:den>
                        <m:r>
                          <a:rPr lang="en-US" sz="2200" b="0" i="1" smtClean="0">
                            <a:latin typeface="Cambria Math" panose="02040503050406030204" pitchFamily="18" charset="0"/>
                            <a:ea typeface="Cambria Math" panose="02040503050406030204" pitchFamily="18" charset="0"/>
                            <a:sym typeface="Wingdings" panose="05000000000000000000" pitchFamily="2" charset="2"/>
                          </a:rPr>
                          <m:t>𝑇</m:t>
                        </m:r>
                      </m:den>
                    </m:f>
                  </m:oMath>
                </a14:m>
                <a:endParaRPr lang="en-US" sz="2200" b="0" dirty="0">
                  <a:ea typeface="Cambria Math" panose="02040503050406030204" pitchFamily="18" charset="0"/>
                  <a:sym typeface="Wingdings" panose="05000000000000000000" pitchFamily="2" charset="2"/>
                </a:endParaRPr>
              </a:p>
              <a:p>
                <a:pPr lvl="1"/>
                <a:r>
                  <a:rPr lang="en-US" sz="2200" dirty="0"/>
                  <a:t>For linear form, the regression process can be noted as the following:</a:t>
                </a:r>
                <a:endParaRPr lang="en-US" sz="2200" dirty="0">
                  <a:sym typeface="Wingdings" panose="05000000000000000000" pitchFamily="2" charset="2"/>
                </a:endParaRPr>
              </a:p>
              <a:p>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sym typeface="Wingdings" panose="05000000000000000000" pitchFamily="2" charset="2"/>
                </a:endParaRPr>
              </a:p>
              <a:p>
                <a:r>
                  <a:rPr lang="en-US" sz="2600" dirty="0">
                    <a:sym typeface="Wingdings" panose="05000000000000000000" pitchFamily="2" charset="2"/>
                  </a:rPr>
                  <a:t>The </a:t>
                </a:r>
                <a:r>
                  <a:rPr lang="en-US" sz="2600" dirty="0"/>
                  <a:t>red dash line (in left figure) and A, n, E with uncertainty are output of the fitting. Ideally, we would like to see the redline right on the blue circles and no certainty from the fitting.</a:t>
                </a:r>
              </a:p>
              <a:p>
                <a:r>
                  <a:rPr lang="en-US" sz="2600" dirty="0"/>
                  <a:t>The reported uncertainty of each Arrhenius parameters  is the combination of fitting uncertainty and evaluated experimental uncertainty at each condition ( A highlighted with red in upper middle of slide)</a:t>
                </a:r>
              </a:p>
              <a:p>
                <a:endParaRPr lang="en-US" dirty="0"/>
              </a:p>
            </p:txBody>
          </p:sp>
        </mc:Choice>
        <mc:Fallback xmlns="">
          <p:sp>
            <p:nvSpPr>
              <p:cNvPr id="3" name="Content Placeholder 2">
                <a:extLst>
                  <a:ext uri="{FF2B5EF4-FFF2-40B4-BE49-F238E27FC236}">
                    <a16:creationId xmlns:a16="http://schemas.microsoft.com/office/drawing/2014/main" id="{B5AE18B5-E375-4E59-A3F1-69EB1EAB4A76}"/>
                  </a:ext>
                </a:extLst>
              </p:cNvPr>
              <p:cNvSpPr>
                <a:spLocks noGrp="1" noRot="1" noChangeAspect="1" noMove="1" noResize="1" noEditPoints="1" noAdjustHandles="1" noChangeArrowheads="1" noChangeShapeType="1" noTextEdit="1"/>
              </p:cNvSpPr>
              <p:nvPr>
                <p:ph idx="1"/>
              </p:nvPr>
            </p:nvSpPr>
            <p:spPr>
              <a:xfrm>
                <a:off x="838200" y="1574159"/>
                <a:ext cx="10515600" cy="4537216"/>
              </a:xfrm>
              <a:blipFill>
                <a:blip r:embed="rId2"/>
                <a:stretch>
                  <a:fillRect l="-232" t="-174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2735551-E95D-41F5-A1C3-638E53F32DFF}"/>
              </a:ext>
            </a:extLst>
          </p:cNvPr>
          <p:cNvPicPr>
            <a:picLocks noChangeAspect="1"/>
          </p:cNvPicPr>
          <p:nvPr/>
        </p:nvPicPr>
        <p:blipFill>
          <a:blip r:embed="rId3"/>
          <a:stretch>
            <a:fillRect/>
          </a:stretch>
        </p:blipFill>
        <p:spPr>
          <a:xfrm>
            <a:off x="4378366" y="1943488"/>
            <a:ext cx="1628896" cy="470688"/>
          </a:xfrm>
          <a:prstGeom prst="rect">
            <a:avLst/>
          </a:prstGeom>
        </p:spPr>
      </p:pic>
      <p:pic>
        <p:nvPicPr>
          <p:cNvPr id="12" name="Picture 11">
            <a:extLst>
              <a:ext uri="{FF2B5EF4-FFF2-40B4-BE49-F238E27FC236}">
                <a16:creationId xmlns:a16="http://schemas.microsoft.com/office/drawing/2014/main" id="{9B55EBCB-9C2E-4F06-A0B2-AA0EC182D9CD}"/>
              </a:ext>
            </a:extLst>
          </p:cNvPr>
          <p:cNvPicPr>
            <a:picLocks noChangeAspect="1"/>
          </p:cNvPicPr>
          <p:nvPr/>
        </p:nvPicPr>
        <p:blipFill>
          <a:blip r:embed="rId4"/>
          <a:stretch>
            <a:fillRect/>
          </a:stretch>
        </p:blipFill>
        <p:spPr>
          <a:xfrm>
            <a:off x="2413323" y="1882928"/>
            <a:ext cx="1726556" cy="531248"/>
          </a:xfrm>
          <a:prstGeom prst="rect">
            <a:avLst/>
          </a:prstGeom>
        </p:spPr>
      </p:pic>
      <p:pic>
        <p:nvPicPr>
          <p:cNvPr id="16" name="Picture 15">
            <a:extLst>
              <a:ext uri="{FF2B5EF4-FFF2-40B4-BE49-F238E27FC236}">
                <a16:creationId xmlns:a16="http://schemas.microsoft.com/office/drawing/2014/main" id="{59234666-DE4C-4C0E-B830-F044CC3D854B}"/>
              </a:ext>
            </a:extLst>
          </p:cNvPr>
          <p:cNvPicPr>
            <a:picLocks noChangeAspect="1"/>
          </p:cNvPicPr>
          <p:nvPr/>
        </p:nvPicPr>
        <p:blipFill>
          <a:blip r:embed="rId5"/>
          <a:stretch>
            <a:fillRect/>
          </a:stretch>
        </p:blipFill>
        <p:spPr>
          <a:xfrm>
            <a:off x="6807845" y="1987208"/>
            <a:ext cx="709914" cy="322688"/>
          </a:xfrm>
          <a:prstGeom prst="rect">
            <a:avLst/>
          </a:prstGeom>
        </p:spPr>
      </p:pic>
      <p:pic>
        <p:nvPicPr>
          <p:cNvPr id="18" name="Picture 17">
            <a:extLst>
              <a:ext uri="{FF2B5EF4-FFF2-40B4-BE49-F238E27FC236}">
                <a16:creationId xmlns:a16="http://schemas.microsoft.com/office/drawing/2014/main" id="{61E8DD41-875E-483D-B943-9C1A8A17945F}"/>
              </a:ext>
            </a:extLst>
          </p:cNvPr>
          <p:cNvPicPr>
            <a:picLocks noChangeAspect="1"/>
          </p:cNvPicPr>
          <p:nvPr/>
        </p:nvPicPr>
        <p:blipFill>
          <a:blip r:embed="rId6"/>
          <a:stretch>
            <a:fillRect/>
          </a:stretch>
        </p:blipFill>
        <p:spPr>
          <a:xfrm>
            <a:off x="1959980" y="4262468"/>
            <a:ext cx="1000759" cy="314375"/>
          </a:xfrm>
          <a:prstGeom prst="rect">
            <a:avLst/>
          </a:prstGeom>
        </p:spPr>
      </p:pic>
      <p:pic>
        <p:nvPicPr>
          <p:cNvPr id="22" name="Picture 21">
            <a:extLst>
              <a:ext uri="{FF2B5EF4-FFF2-40B4-BE49-F238E27FC236}">
                <a16:creationId xmlns:a16="http://schemas.microsoft.com/office/drawing/2014/main" id="{9F11D4CE-D8FF-4F1F-A759-2AAA8B61B310}"/>
              </a:ext>
            </a:extLst>
          </p:cNvPr>
          <p:cNvPicPr>
            <a:picLocks noChangeAspect="1"/>
          </p:cNvPicPr>
          <p:nvPr/>
        </p:nvPicPr>
        <p:blipFill>
          <a:blip r:embed="rId7"/>
          <a:stretch>
            <a:fillRect/>
          </a:stretch>
        </p:blipFill>
        <p:spPr>
          <a:xfrm>
            <a:off x="3302389" y="4091182"/>
            <a:ext cx="1409851" cy="703243"/>
          </a:xfrm>
          <a:prstGeom prst="rect">
            <a:avLst/>
          </a:prstGeom>
        </p:spPr>
      </p:pic>
      <p:pic>
        <p:nvPicPr>
          <p:cNvPr id="26" name="Picture 25">
            <a:extLst>
              <a:ext uri="{FF2B5EF4-FFF2-40B4-BE49-F238E27FC236}">
                <a16:creationId xmlns:a16="http://schemas.microsoft.com/office/drawing/2014/main" id="{69E514E3-5ADD-4740-95D3-CDC70E6B2487}"/>
              </a:ext>
            </a:extLst>
          </p:cNvPr>
          <p:cNvPicPr>
            <a:picLocks noChangeAspect="1"/>
          </p:cNvPicPr>
          <p:nvPr/>
        </p:nvPicPr>
        <p:blipFill>
          <a:blip r:embed="rId8"/>
          <a:stretch>
            <a:fillRect/>
          </a:stretch>
        </p:blipFill>
        <p:spPr>
          <a:xfrm>
            <a:off x="5053890" y="4079608"/>
            <a:ext cx="1906744" cy="681296"/>
          </a:xfrm>
          <a:prstGeom prst="rect">
            <a:avLst/>
          </a:prstGeom>
        </p:spPr>
      </p:pic>
    </p:spTree>
    <p:extLst>
      <p:ext uri="{BB962C8B-B14F-4D97-AF65-F5344CB8AC3E}">
        <p14:creationId xmlns:p14="http://schemas.microsoft.com/office/powerpoint/2010/main" val="389940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207"/>
          </a:xfrm>
        </p:spPr>
        <p:txBody>
          <a:bodyPr>
            <a:normAutofit fontScale="90000"/>
          </a:bodyPr>
          <a:lstStyle/>
          <a:p>
            <a:pPr algn="ctr"/>
            <a:r>
              <a:rPr lang="en-US" dirty="0"/>
              <a:t>Rate evaluation example: H + O</a:t>
            </a:r>
            <a:r>
              <a:rPr lang="en-US" baseline="-25000" dirty="0"/>
              <a:t>2</a:t>
            </a:r>
            <a:r>
              <a:rPr lang="en-US" dirty="0"/>
              <a:t> = O + OH reaction</a:t>
            </a:r>
          </a:p>
        </p:txBody>
      </p:sp>
      <p:sp>
        <p:nvSpPr>
          <p:cNvPr id="3" name="TextBox 2">
            <a:extLst>
              <a:ext uri="{FF2B5EF4-FFF2-40B4-BE49-F238E27FC236}">
                <a16:creationId xmlns:a16="http://schemas.microsoft.com/office/drawing/2014/main" id="{DC96C2CF-5C4B-4C88-B5E9-7EA02E03C7DB}"/>
              </a:ext>
            </a:extLst>
          </p:cNvPr>
          <p:cNvSpPr txBox="1"/>
          <p:nvPr/>
        </p:nvSpPr>
        <p:spPr>
          <a:xfrm>
            <a:off x="3125165" y="1334947"/>
            <a:ext cx="479963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4.75(±0.36)E-09 </a:t>
            </a:r>
            <a:r>
              <a:rPr lang="en-US" dirty="0">
                <a:latin typeface="Times New Roman" panose="02020603050405020304" pitchFamily="18" charset="0"/>
                <a:cs typeface="Times New Roman" panose="02020603050405020304" pitchFamily="18" charset="0"/>
              </a:rPr>
              <a:t>	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/molecule/s</a:t>
            </a:r>
          </a:p>
          <a:p>
            <a:r>
              <a:rPr lang="en-US" dirty="0">
                <a:latin typeface="Times New Roman" panose="02020603050405020304" pitchFamily="18" charset="0"/>
                <a:cs typeface="Times New Roman" panose="02020603050405020304" pitchFamily="18" charset="0"/>
              </a:rPr>
              <a:t>n: 	-0.412 (±0.015)</a:t>
            </a:r>
          </a:p>
          <a:p>
            <a:r>
              <a:rPr lang="en-US" dirty="0">
                <a:latin typeface="Times New Roman" panose="02020603050405020304" pitchFamily="18" charset="0"/>
                <a:cs typeface="Times New Roman" panose="02020603050405020304" pitchFamily="18" charset="0"/>
              </a:rPr>
              <a:t>E: 	67.27(±0.09) 	</a:t>
            </a:r>
            <a:r>
              <a:rPr lang="en-US" dirty="0" err="1">
                <a:latin typeface="Times New Roman" panose="02020603050405020304" pitchFamily="18" charset="0"/>
                <a:cs typeface="Times New Roman" panose="02020603050405020304" pitchFamily="18" charset="0"/>
              </a:rPr>
              <a:t>kJoule</a:t>
            </a:r>
            <a:r>
              <a:rPr lang="en-US" dirty="0">
                <a:latin typeface="Times New Roman" panose="02020603050405020304" pitchFamily="18" charset="0"/>
                <a:cs typeface="Times New Roman" panose="02020603050405020304" pitchFamily="18" charset="0"/>
              </a:rPr>
              <a:t>/mol</a:t>
            </a:r>
          </a:p>
        </p:txBody>
      </p:sp>
      <p:pic>
        <p:nvPicPr>
          <p:cNvPr id="6" name="Picture 5">
            <a:extLst>
              <a:ext uri="{FF2B5EF4-FFF2-40B4-BE49-F238E27FC236}">
                <a16:creationId xmlns:a16="http://schemas.microsoft.com/office/drawing/2014/main" id="{C8A24738-0C3E-1243-963F-3DC91D137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00" y="2249779"/>
            <a:ext cx="5327650" cy="4235450"/>
          </a:xfrm>
          <a:prstGeom prst="rect">
            <a:avLst/>
          </a:prstGeom>
        </p:spPr>
      </p:pic>
      <p:pic>
        <p:nvPicPr>
          <p:cNvPr id="7" name="Picture 6">
            <a:extLst>
              <a:ext uri="{FF2B5EF4-FFF2-40B4-BE49-F238E27FC236}">
                <a16:creationId xmlns:a16="http://schemas.microsoft.com/office/drawing/2014/main" id="{AB5BCD16-14BA-D14E-80E7-886666BBD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800" y="2209279"/>
            <a:ext cx="5384800" cy="4235450"/>
          </a:xfrm>
          <a:prstGeom prst="rect">
            <a:avLst/>
          </a:prstGeom>
        </p:spPr>
      </p:pic>
    </p:spTree>
    <p:extLst>
      <p:ext uri="{BB962C8B-B14F-4D97-AF65-F5344CB8AC3E}">
        <p14:creationId xmlns:p14="http://schemas.microsoft.com/office/powerpoint/2010/main" val="147630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01" y="365125"/>
            <a:ext cx="11095299" cy="905535"/>
          </a:xfrm>
        </p:spPr>
        <p:txBody>
          <a:bodyPr>
            <a:normAutofit fontScale="90000"/>
          </a:bodyPr>
          <a:lstStyle/>
          <a:p>
            <a:pPr algn="ctr"/>
            <a:r>
              <a:rPr lang="en-US" dirty="0"/>
              <a:t>Rate evaluation example: H</a:t>
            </a:r>
            <a:r>
              <a:rPr lang="en-US" baseline="-25000" dirty="0"/>
              <a:t>2</a:t>
            </a:r>
            <a:r>
              <a:rPr lang="en-US" dirty="0"/>
              <a:t> </a:t>
            </a:r>
            <a:r>
              <a:rPr lang="en-US"/>
              <a:t>+ OH = </a:t>
            </a:r>
            <a:r>
              <a:rPr lang="en-US" dirty="0"/>
              <a:t>H</a:t>
            </a:r>
            <a:r>
              <a:rPr lang="en-US" baseline="-25000" dirty="0"/>
              <a:t>2</a:t>
            </a:r>
            <a:r>
              <a:rPr lang="en-US" dirty="0"/>
              <a:t>O + H reaction</a:t>
            </a:r>
          </a:p>
        </p:txBody>
      </p:sp>
      <p:sp>
        <p:nvSpPr>
          <p:cNvPr id="3" name="TextBox 2">
            <a:extLst>
              <a:ext uri="{FF2B5EF4-FFF2-40B4-BE49-F238E27FC236}">
                <a16:creationId xmlns:a16="http://schemas.microsoft.com/office/drawing/2014/main" id="{2E9C9E3C-27DB-4C4A-ABB2-6D1CDBC7253C}"/>
              </a:ext>
            </a:extLst>
          </p:cNvPr>
          <p:cNvSpPr txBox="1"/>
          <p:nvPr/>
        </p:nvSpPr>
        <p:spPr>
          <a:xfrm>
            <a:off x="3125165" y="1209122"/>
            <a:ext cx="457585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1.57(±0.09)E-12 </a:t>
            </a:r>
            <a:r>
              <a:rPr lang="en-US" dirty="0">
                <a:latin typeface="Times New Roman" panose="02020603050405020304" pitchFamily="18" charset="0"/>
                <a:cs typeface="Times New Roman" panose="02020603050405020304" pitchFamily="18" charset="0"/>
              </a:rPr>
              <a:t>	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/molecule/s</a:t>
            </a:r>
          </a:p>
          <a:p>
            <a:r>
              <a:rPr lang="en-US" dirty="0">
                <a:latin typeface="Times New Roman" panose="02020603050405020304" pitchFamily="18" charset="0"/>
                <a:cs typeface="Times New Roman" panose="02020603050405020304" pitchFamily="18" charset="0"/>
              </a:rPr>
              <a:t>n: 	-1.601 (±0.022)</a:t>
            </a:r>
          </a:p>
          <a:p>
            <a:r>
              <a:rPr lang="en-US" dirty="0">
                <a:latin typeface="Times New Roman" panose="02020603050405020304" pitchFamily="18" charset="0"/>
                <a:cs typeface="Times New Roman" panose="02020603050405020304" pitchFamily="18" charset="0"/>
              </a:rPr>
              <a:t>E: 	13.73(±0.13) 	</a:t>
            </a:r>
            <a:r>
              <a:rPr lang="en-US" dirty="0" err="1">
                <a:latin typeface="Times New Roman" panose="02020603050405020304" pitchFamily="18" charset="0"/>
                <a:cs typeface="Times New Roman" panose="02020603050405020304" pitchFamily="18" charset="0"/>
              </a:rPr>
              <a:t>kJoule</a:t>
            </a:r>
            <a:r>
              <a:rPr lang="en-US" dirty="0">
                <a:latin typeface="Times New Roman" panose="02020603050405020304" pitchFamily="18" charset="0"/>
                <a:cs typeface="Times New Roman" panose="02020603050405020304" pitchFamily="18" charset="0"/>
              </a:rPr>
              <a:t>/mol</a:t>
            </a:r>
          </a:p>
        </p:txBody>
      </p:sp>
      <p:pic>
        <p:nvPicPr>
          <p:cNvPr id="6" name="Picture 5">
            <a:extLst>
              <a:ext uri="{FF2B5EF4-FFF2-40B4-BE49-F238E27FC236}">
                <a16:creationId xmlns:a16="http://schemas.microsoft.com/office/drawing/2014/main" id="{88F1A19A-A5FD-4288-AB65-1C98416F4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2487226"/>
            <a:ext cx="5372100" cy="4246903"/>
          </a:xfrm>
          <a:prstGeom prst="rect">
            <a:avLst/>
          </a:prstGeom>
        </p:spPr>
      </p:pic>
      <p:pic>
        <p:nvPicPr>
          <p:cNvPr id="7" name="Picture 6">
            <a:extLst>
              <a:ext uri="{FF2B5EF4-FFF2-40B4-BE49-F238E27FC236}">
                <a16:creationId xmlns:a16="http://schemas.microsoft.com/office/drawing/2014/main" id="{B8F54EBB-E352-3248-8AED-5F81FD6AF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750" y="2454230"/>
            <a:ext cx="5365750" cy="4235450"/>
          </a:xfrm>
          <a:prstGeom prst="rect">
            <a:avLst/>
          </a:prstGeom>
        </p:spPr>
      </p:pic>
    </p:spTree>
    <p:extLst>
      <p:ext uri="{BB962C8B-B14F-4D97-AF65-F5344CB8AC3E}">
        <p14:creationId xmlns:p14="http://schemas.microsoft.com/office/powerpoint/2010/main" val="26871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01" y="365125"/>
            <a:ext cx="11095299" cy="905535"/>
          </a:xfrm>
        </p:spPr>
        <p:txBody>
          <a:bodyPr>
            <a:normAutofit fontScale="90000"/>
          </a:bodyPr>
          <a:lstStyle/>
          <a:p>
            <a:pPr algn="ctr"/>
            <a:r>
              <a:rPr lang="en-US" dirty="0"/>
              <a:t>Rate evaluation example: HO</a:t>
            </a:r>
            <a:r>
              <a:rPr lang="en-US" baseline="-25000" dirty="0"/>
              <a:t>2</a:t>
            </a:r>
            <a:r>
              <a:rPr lang="en-US" dirty="0"/>
              <a:t> + H = OH + OH reaction</a:t>
            </a:r>
          </a:p>
        </p:txBody>
      </p:sp>
      <p:sp>
        <p:nvSpPr>
          <p:cNvPr id="3" name="TextBox 2">
            <a:extLst>
              <a:ext uri="{FF2B5EF4-FFF2-40B4-BE49-F238E27FC236}">
                <a16:creationId xmlns:a16="http://schemas.microsoft.com/office/drawing/2014/main" id="{2E9C9E3C-27DB-4C4A-ABB2-6D1CDBC7253C}"/>
              </a:ext>
            </a:extLst>
          </p:cNvPr>
          <p:cNvSpPr txBox="1"/>
          <p:nvPr/>
        </p:nvSpPr>
        <p:spPr>
          <a:xfrm>
            <a:off x="3125165" y="1209122"/>
            <a:ext cx="457585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7.59(±1.76)E-12 </a:t>
            </a:r>
            <a:r>
              <a:rPr lang="en-US" dirty="0">
                <a:latin typeface="Times New Roman" panose="02020603050405020304" pitchFamily="18" charset="0"/>
                <a:cs typeface="Times New Roman" panose="02020603050405020304" pitchFamily="18" charset="0"/>
              </a:rPr>
              <a:t>	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/molecule/s</a:t>
            </a:r>
          </a:p>
          <a:p>
            <a:r>
              <a:rPr lang="en-US" dirty="0">
                <a:latin typeface="Times New Roman" panose="02020603050405020304" pitchFamily="18" charset="0"/>
                <a:cs typeface="Times New Roman" panose="02020603050405020304" pitchFamily="18" charset="0"/>
              </a:rPr>
              <a:t>n: 	-0.212 (±0.006)</a:t>
            </a:r>
          </a:p>
          <a:p>
            <a:r>
              <a:rPr lang="en-US" dirty="0">
                <a:latin typeface="Times New Roman" panose="02020603050405020304" pitchFamily="18" charset="0"/>
                <a:cs typeface="Times New Roman" panose="02020603050405020304" pitchFamily="18" charset="0"/>
              </a:rPr>
              <a:t>E: 	0.038(±0.028) 	</a:t>
            </a:r>
            <a:r>
              <a:rPr lang="en-US" dirty="0" err="1">
                <a:latin typeface="Times New Roman" panose="02020603050405020304" pitchFamily="18" charset="0"/>
                <a:cs typeface="Times New Roman" panose="02020603050405020304" pitchFamily="18" charset="0"/>
              </a:rPr>
              <a:t>kJoule</a:t>
            </a:r>
            <a:r>
              <a:rPr lang="en-US" dirty="0">
                <a:latin typeface="Times New Roman" panose="02020603050405020304" pitchFamily="18" charset="0"/>
                <a:cs typeface="Times New Roman" panose="02020603050405020304" pitchFamily="18" charset="0"/>
              </a:rPr>
              <a:t>/mol</a:t>
            </a:r>
          </a:p>
        </p:txBody>
      </p:sp>
      <p:pic>
        <p:nvPicPr>
          <p:cNvPr id="8" name="Picture 7">
            <a:extLst>
              <a:ext uri="{FF2B5EF4-FFF2-40B4-BE49-F238E27FC236}">
                <a16:creationId xmlns:a16="http://schemas.microsoft.com/office/drawing/2014/main" id="{04705DB6-3147-3645-8D00-F34BD3D88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75" y="2465839"/>
            <a:ext cx="5327650" cy="4235450"/>
          </a:xfrm>
          <a:prstGeom prst="rect">
            <a:avLst/>
          </a:prstGeom>
        </p:spPr>
      </p:pic>
      <p:pic>
        <p:nvPicPr>
          <p:cNvPr id="9" name="Picture 8">
            <a:extLst>
              <a:ext uri="{FF2B5EF4-FFF2-40B4-BE49-F238E27FC236}">
                <a16:creationId xmlns:a16="http://schemas.microsoft.com/office/drawing/2014/main" id="{2663ECD2-9A7F-3148-8796-B6350759B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675" y="2425339"/>
            <a:ext cx="5327650" cy="4235450"/>
          </a:xfrm>
          <a:prstGeom prst="rect">
            <a:avLst/>
          </a:prstGeom>
        </p:spPr>
      </p:pic>
    </p:spTree>
    <p:extLst>
      <p:ext uri="{BB962C8B-B14F-4D97-AF65-F5344CB8AC3E}">
        <p14:creationId xmlns:p14="http://schemas.microsoft.com/office/powerpoint/2010/main" val="204831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25" y="365125"/>
            <a:ext cx="11605550" cy="905535"/>
          </a:xfrm>
        </p:spPr>
        <p:txBody>
          <a:bodyPr>
            <a:normAutofit fontScale="90000"/>
          </a:bodyPr>
          <a:lstStyle/>
          <a:p>
            <a:pPr algn="ctr"/>
            <a:r>
              <a:rPr lang="en-US" dirty="0"/>
              <a:t>Rate evaluation example: HO</a:t>
            </a:r>
            <a:r>
              <a:rPr lang="en-US" baseline="-25000" dirty="0"/>
              <a:t>2</a:t>
            </a:r>
            <a:r>
              <a:rPr lang="en-US" dirty="0"/>
              <a:t> + OH = O</a:t>
            </a:r>
            <a:r>
              <a:rPr lang="en-US" baseline="-25000" dirty="0"/>
              <a:t>2</a:t>
            </a:r>
            <a:r>
              <a:rPr lang="en-US" dirty="0"/>
              <a:t> + H</a:t>
            </a:r>
            <a:r>
              <a:rPr lang="en-US" baseline="-25000" dirty="0"/>
              <a:t>2</a:t>
            </a:r>
            <a:r>
              <a:rPr lang="en-US" dirty="0"/>
              <a:t>O reaction</a:t>
            </a:r>
          </a:p>
        </p:txBody>
      </p:sp>
      <p:sp>
        <p:nvSpPr>
          <p:cNvPr id="3" name="TextBox 2">
            <a:extLst>
              <a:ext uri="{FF2B5EF4-FFF2-40B4-BE49-F238E27FC236}">
                <a16:creationId xmlns:a16="http://schemas.microsoft.com/office/drawing/2014/main" id="{2E9C9E3C-27DB-4C4A-ABB2-6D1CDBC7253C}"/>
              </a:ext>
            </a:extLst>
          </p:cNvPr>
          <p:cNvSpPr txBox="1"/>
          <p:nvPr/>
        </p:nvSpPr>
        <p:spPr>
          <a:xfrm>
            <a:off x="3125165" y="1209122"/>
            <a:ext cx="4575858"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A1: 	</a:t>
            </a:r>
            <a:r>
              <a:rPr lang="en-US" dirty="0">
                <a:solidFill>
                  <a:srgbClr val="FF0000"/>
                </a:solidFill>
                <a:latin typeface="Times New Roman" panose="02020603050405020304" pitchFamily="18" charset="0"/>
                <a:cs typeface="Times New Roman" panose="02020603050405020304" pitchFamily="18" charset="0"/>
              </a:rPr>
              <a:t>1.38(±0.22)E-11 </a:t>
            </a:r>
            <a:r>
              <a:rPr lang="en-US" dirty="0">
                <a:latin typeface="Times New Roman" panose="02020603050405020304" pitchFamily="18" charset="0"/>
                <a:cs typeface="Times New Roman" panose="02020603050405020304" pitchFamily="18" charset="0"/>
              </a:rPr>
              <a:t>	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/molecule/s</a:t>
            </a:r>
          </a:p>
          <a:p>
            <a:r>
              <a:rPr lang="en-US" dirty="0">
                <a:latin typeface="Times New Roman" panose="02020603050405020304" pitchFamily="18" charset="0"/>
                <a:cs typeface="Times New Roman" panose="02020603050405020304" pitchFamily="18" charset="0"/>
              </a:rPr>
              <a:t>E1: 	-4.60(±0.40) 	</a:t>
            </a:r>
            <a:r>
              <a:rPr lang="en-US" dirty="0" err="1">
                <a:latin typeface="Times New Roman" panose="02020603050405020304" pitchFamily="18" charset="0"/>
                <a:cs typeface="Times New Roman" panose="02020603050405020304" pitchFamily="18" charset="0"/>
              </a:rPr>
              <a:t>kJoule</a:t>
            </a:r>
            <a:r>
              <a:rPr lang="en-US" dirty="0">
                <a:latin typeface="Times New Roman" panose="02020603050405020304" pitchFamily="18" charset="0"/>
                <a:cs typeface="Times New Roman" panose="02020603050405020304" pitchFamily="18" charset="0"/>
              </a:rPr>
              <a:t>/mol</a:t>
            </a:r>
          </a:p>
          <a:p>
            <a:r>
              <a:rPr lang="en-US" dirty="0">
                <a:latin typeface="Times New Roman" panose="02020603050405020304" pitchFamily="18" charset="0"/>
                <a:cs typeface="Times New Roman" panose="02020603050405020304" pitchFamily="18" charset="0"/>
              </a:rPr>
              <a:t>A2: 	</a:t>
            </a:r>
            <a:r>
              <a:rPr lang="en-US" dirty="0">
                <a:solidFill>
                  <a:srgbClr val="FF0000"/>
                </a:solidFill>
                <a:latin typeface="Times New Roman" panose="02020603050405020304" pitchFamily="18" charset="0"/>
                <a:cs typeface="Times New Roman" panose="02020603050405020304" pitchFamily="18" charset="0"/>
              </a:rPr>
              <a:t>4.20(±1.50)E-10</a:t>
            </a:r>
            <a:r>
              <a:rPr lang="en-US" dirty="0">
                <a:latin typeface="Times New Roman" panose="02020603050405020304" pitchFamily="18" charset="0"/>
                <a:cs typeface="Times New Roman" panose="02020603050405020304" pitchFamily="18" charset="0"/>
              </a:rPr>
              <a:t>	cm</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/molecule/s</a:t>
            </a:r>
          </a:p>
          <a:p>
            <a:r>
              <a:rPr lang="en-US" dirty="0">
                <a:latin typeface="Times New Roman" panose="02020603050405020304" pitchFamily="18" charset="0"/>
                <a:cs typeface="Times New Roman" panose="02020603050405020304" pitchFamily="18" charset="0"/>
              </a:rPr>
              <a:t>E2: 	39.00(±7.00) 	</a:t>
            </a:r>
            <a:r>
              <a:rPr lang="en-US" dirty="0" err="1">
                <a:latin typeface="Times New Roman" panose="02020603050405020304" pitchFamily="18" charset="0"/>
                <a:cs typeface="Times New Roman" panose="02020603050405020304" pitchFamily="18" charset="0"/>
              </a:rPr>
              <a:t>kJoule</a:t>
            </a:r>
            <a:r>
              <a:rPr lang="en-US" dirty="0">
                <a:latin typeface="Times New Roman" panose="02020603050405020304" pitchFamily="18" charset="0"/>
                <a:cs typeface="Times New Roman" panose="02020603050405020304" pitchFamily="18" charset="0"/>
              </a:rPr>
              <a:t>/mol</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72ADE05-D49F-244C-A00C-A07DEB206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54" y="2534917"/>
            <a:ext cx="5413375" cy="4198938"/>
          </a:xfrm>
          <a:prstGeom prst="rect">
            <a:avLst/>
          </a:prstGeom>
        </p:spPr>
      </p:pic>
      <p:pic>
        <p:nvPicPr>
          <p:cNvPr id="7" name="Picture 6">
            <a:extLst>
              <a:ext uri="{FF2B5EF4-FFF2-40B4-BE49-F238E27FC236}">
                <a16:creationId xmlns:a16="http://schemas.microsoft.com/office/drawing/2014/main" id="{1658D3C3-E395-0246-B44D-CD86ED510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454" y="2535527"/>
            <a:ext cx="5413375" cy="4198938"/>
          </a:xfrm>
          <a:prstGeom prst="rect">
            <a:avLst/>
          </a:prstGeom>
        </p:spPr>
      </p:pic>
    </p:spTree>
    <p:extLst>
      <p:ext uri="{BB962C8B-B14F-4D97-AF65-F5344CB8AC3E}">
        <p14:creationId xmlns:p14="http://schemas.microsoft.com/office/powerpoint/2010/main" val="368411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25" y="365125"/>
            <a:ext cx="11605550" cy="905535"/>
          </a:xfrm>
        </p:spPr>
        <p:txBody>
          <a:bodyPr>
            <a:normAutofit fontScale="90000"/>
          </a:bodyPr>
          <a:lstStyle/>
          <a:p>
            <a:pPr algn="ctr"/>
            <a:r>
              <a:rPr lang="en-US" dirty="0"/>
              <a:t>Rate evaluation example: H + O</a:t>
            </a:r>
            <a:r>
              <a:rPr lang="en-US" baseline="-25000" dirty="0"/>
              <a:t>2</a:t>
            </a:r>
            <a:r>
              <a:rPr lang="en-US" dirty="0"/>
              <a:t> + M= HO</a:t>
            </a:r>
            <a:r>
              <a:rPr lang="en-US" baseline="-25000" dirty="0"/>
              <a:t>2</a:t>
            </a:r>
            <a:r>
              <a:rPr lang="en-US" dirty="0"/>
              <a:t> + M reaction</a:t>
            </a:r>
          </a:p>
        </p:txBody>
      </p:sp>
      <p:sp>
        <p:nvSpPr>
          <p:cNvPr id="3" name="TextBox 2">
            <a:extLst>
              <a:ext uri="{FF2B5EF4-FFF2-40B4-BE49-F238E27FC236}">
                <a16:creationId xmlns:a16="http://schemas.microsoft.com/office/drawing/2014/main" id="{2E9C9E3C-27DB-4C4A-ABB2-6D1CDBC7253C}"/>
              </a:ext>
            </a:extLst>
          </p:cNvPr>
          <p:cNvSpPr txBox="1"/>
          <p:nvPr/>
        </p:nvSpPr>
        <p:spPr>
          <a:xfrm>
            <a:off x="817944" y="1209122"/>
            <a:ext cx="10502097" cy="1289071"/>
          </a:xfrm>
          <a:prstGeom prst="rect">
            <a:avLst/>
          </a:prstGeom>
          <a:noFill/>
        </p:spPr>
        <p:txBody>
          <a:bodyPr wrap="square" rtlCol="0">
            <a:spAutoFit/>
          </a:bodyPr>
          <a:lstStyle/>
          <a:p>
            <a:pPr marL="457200" marR="0" indent="0" algn="l">
              <a:lnSpc>
                <a:spcPct val="150000"/>
              </a:lnSpc>
              <a:spcBef>
                <a:spcPts val="0"/>
              </a:spcBef>
              <a:spcAft>
                <a:spcPts val="0"/>
              </a:spcAft>
            </a:pPr>
            <a:r>
              <a:rPr lang="en-US" sz="1800" dirty="0">
                <a:effectLst/>
                <a:latin typeface="Times New Roman" panose="02020603050405020304" pitchFamily="18" charset="0"/>
                <a:ea typeface="SimSun" panose="02010600030101010101" pitchFamily="2" charset="-122"/>
              </a:rPr>
              <a:t>H + O</a:t>
            </a:r>
            <a:r>
              <a:rPr lang="en-US" sz="1800" baseline="-25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 (+AR) = HO</a:t>
            </a:r>
            <a:r>
              <a:rPr lang="en-US" sz="1800" baseline="-25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 (+AR)           1.025E+120.604    -241.1			</a:t>
            </a:r>
          </a:p>
          <a:p>
            <a:pPr marL="457200" marR="0" indent="457200" algn="l">
              <a:lnSpc>
                <a:spcPct val="150000"/>
              </a:lnSpc>
              <a:spcBef>
                <a:spcPts val="0"/>
              </a:spcBef>
              <a:spcAft>
                <a:spcPts val="0"/>
              </a:spcAft>
            </a:pPr>
            <a:r>
              <a:rPr lang="en-US" sz="1800" dirty="0">
                <a:effectLst/>
                <a:latin typeface="Times New Roman" panose="02020603050405020304" pitchFamily="18" charset="0"/>
                <a:ea typeface="SimSun" panose="02010600030101010101" pitchFamily="2" charset="-122"/>
              </a:rPr>
              <a:t>LOW 			</a:t>
            </a:r>
            <a:r>
              <a:rPr lang="en-US" sz="1800" dirty="0">
                <a:solidFill>
                  <a:srgbClr val="FF0000"/>
                </a:solidFill>
                <a:effectLst/>
                <a:latin typeface="Times New Roman" panose="02020603050405020304" pitchFamily="18" charset="0"/>
                <a:ea typeface="SimSun" panose="02010600030101010101" pitchFamily="2" charset="-122"/>
              </a:rPr>
              <a:t>/2.220 (</a:t>
            </a:r>
            <a:r>
              <a:rPr lang="en-US" dirty="0">
                <a:solidFill>
                  <a:srgbClr val="FF0000"/>
                </a:solidFill>
                <a:latin typeface="Times New Roman" panose="02020603050405020304" pitchFamily="18" charset="0"/>
                <a:cs typeface="Times New Roman" panose="02020603050405020304" pitchFamily="18" charset="0"/>
              </a:rPr>
              <a:t>±0.420</a:t>
            </a:r>
            <a:r>
              <a:rPr lang="en-US" sz="1800" dirty="0">
                <a:solidFill>
                  <a:srgbClr val="FF0000"/>
                </a:solidFill>
                <a:effectLst/>
                <a:latin typeface="Times New Roman" panose="02020603050405020304" pitchFamily="18" charset="0"/>
                <a:ea typeface="SimSun" panose="02010600030101010101" pitchFamily="2" charset="-122"/>
              </a:rPr>
              <a:t>) E+19 -1.309    278.2/</a:t>
            </a:r>
          </a:p>
          <a:p>
            <a:pPr marL="457200" marR="0" indent="457200" algn="l">
              <a:lnSpc>
                <a:spcPct val="150000"/>
              </a:lnSpc>
              <a:spcBef>
                <a:spcPts val="0"/>
              </a:spcBef>
              <a:spcAft>
                <a:spcPts val="0"/>
              </a:spcAft>
            </a:pPr>
            <a:r>
              <a:rPr lang="en-US" sz="1800" dirty="0">
                <a:effectLst/>
                <a:latin typeface="Times New Roman" panose="02020603050405020304" pitchFamily="18" charset="0"/>
                <a:ea typeface="SimSun" panose="02010600030101010101" pitchFamily="2" charset="-122"/>
              </a:rPr>
              <a:t>TROE 			/0.481    1.0E-10    1.0E+30    1.0E+30/</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D217A80-4282-4D09-A8A2-C254FC7606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60294" y="2576829"/>
            <a:ext cx="6508831" cy="4389200"/>
          </a:xfrm>
          <a:prstGeom prst="rect">
            <a:avLst/>
          </a:prstGeom>
          <a:noFill/>
        </p:spPr>
      </p:pic>
    </p:spTree>
    <p:extLst>
      <p:ext uri="{BB962C8B-B14F-4D97-AF65-F5344CB8AC3E}">
        <p14:creationId xmlns:p14="http://schemas.microsoft.com/office/powerpoint/2010/main" val="1064707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70F7-2E4D-44C4-A03D-27B81573A2C5}"/>
              </a:ext>
            </a:extLst>
          </p:cNvPr>
          <p:cNvSpPr>
            <a:spLocks noGrp="1"/>
          </p:cNvSpPr>
          <p:nvPr>
            <p:ph type="title"/>
          </p:nvPr>
        </p:nvSpPr>
        <p:spPr>
          <a:xfrm>
            <a:off x="973123" y="365125"/>
            <a:ext cx="10788241" cy="1325563"/>
          </a:xfrm>
        </p:spPr>
        <p:txBody>
          <a:bodyPr>
            <a:normAutofit/>
          </a:bodyPr>
          <a:lstStyle/>
          <a:p>
            <a:r>
              <a:rPr lang="en-US" sz="4000" dirty="0"/>
              <a:t>Use flow reactor data to constrain and optimize kinetics</a:t>
            </a:r>
          </a:p>
        </p:txBody>
      </p:sp>
      <p:pic>
        <p:nvPicPr>
          <p:cNvPr id="4" name="Picture 3">
            <a:extLst>
              <a:ext uri="{FF2B5EF4-FFF2-40B4-BE49-F238E27FC236}">
                <a16:creationId xmlns:a16="http://schemas.microsoft.com/office/drawing/2014/main" id="{5BC1D0DD-5D85-4196-8366-872AF1E96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8318"/>
            <a:ext cx="6082641" cy="4654658"/>
          </a:xfrm>
          <a:prstGeom prst="rect">
            <a:avLst/>
          </a:prstGeom>
        </p:spPr>
      </p:pic>
      <p:sp>
        <p:nvSpPr>
          <p:cNvPr id="5" name="TextBox 4">
            <a:extLst>
              <a:ext uri="{FF2B5EF4-FFF2-40B4-BE49-F238E27FC236}">
                <a16:creationId xmlns:a16="http://schemas.microsoft.com/office/drawing/2014/main" id="{7990BB38-6E57-4440-8AB6-F694A3E58747}"/>
              </a:ext>
            </a:extLst>
          </p:cNvPr>
          <p:cNvSpPr txBox="1"/>
          <p:nvPr/>
        </p:nvSpPr>
        <p:spPr>
          <a:xfrm>
            <a:off x="5471266" y="1935659"/>
            <a:ext cx="6290098" cy="3785652"/>
          </a:xfrm>
          <a:prstGeom prst="rect">
            <a:avLst/>
          </a:prstGeom>
          <a:noFill/>
        </p:spPr>
        <p:txBody>
          <a:bodyPr wrap="square" rtlCol="0">
            <a:spAutoFit/>
          </a:bodyPr>
          <a:lstStyle/>
          <a:p>
            <a:pPr marL="285750" indent="-285750">
              <a:buFont typeface="Wingdings" panose="05000000000000000000" pitchFamily="2" charset="2"/>
              <a:buChar char="v"/>
            </a:pPr>
            <a:r>
              <a:rPr lang="en-US" sz="1600" dirty="0"/>
              <a:t>Flow reactor yields unique targets to constrain kinetics by providing zero dimension in time and one dimension in space vs shock tube zero dimension in space and one dimension in time. Flow reactor condition are generally 800-1000K and 1 -30 bar which fit perfectly in high pressure combustion regime.</a:t>
            </a:r>
          </a:p>
          <a:p>
            <a:pPr marL="457200" indent="-45720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Experiment and kinetic modeling of flow reactor experiment always exhibit a shift in the induction period. This is the challenge and draw back for flow reactor.</a:t>
            </a:r>
          </a:p>
          <a:p>
            <a:pPr marL="457200" indent="-45720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Gradient in species profile can be directly related to elementary reaction rates, which has been well documented and accepted in the community. In one of the most recent accurate shock tube experiment on H+O2 = O + OH, Hong et al used the gradient in species profile rather than absolute time history profile to derive the rate.</a:t>
            </a:r>
          </a:p>
        </p:txBody>
      </p:sp>
      <p:sp>
        <p:nvSpPr>
          <p:cNvPr id="6" name="TextBox 5">
            <a:extLst>
              <a:ext uri="{FF2B5EF4-FFF2-40B4-BE49-F238E27FC236}">
                <a16:creationId xmlns:a16="http://schemas.microsoft.com/office/drawing/2014/main" id="{3E4E8614-7BC2-4D81-8C7E-C40582B517EC}"/>
              </a:ext>
            </a:extLst>
          </p:cNvPr>
          <p:cNvSpPr txBox="1"/>
          <p:nvPr/>
        </p:nvSpPr>
        <p:spPr>
          <a:xfrm>
            <a:off x="880484" y="6122045"/>
            <a:ext cx="10973517" cy="461665"/>
          </a:xfrm>
          <a:prstGeom prst="rect">
            <a:avLst/>
          </a:prstGeom>
          <a:noFill/>
        </p:spPr>
        <p:txBody>
          <a:bodyPr wrap="none" rtlCol="0">
            <a:spAutoFit/>
          </a:bodyPr>
          <a:lstStyle/>
          <a:p>
            <a:r>
              <a:rPr lang="en-US" sz="2400" dirty="0">
                <a:solidFill>
                  <a:srgbClr val="0000FF"/>
                </a:solidFill>
              </a:rPr>
              <a:t>How to utilize the gradient in species profile acquired in high-fidelity flow reactor data?</a:t>
            </a:r>
          </a:p>
        </p:txBody>
      </p:sp>
    </p:spTree>
    <p:extLst>
      <p:ext uri="{BB962C8B-B14F-4D97-AF65-F5344CB8AC3E}">
        <p14:creationId xmlns:p14="http://schemas.microsoft.com/office/powerpoint/2010/main" val="1636550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6139</TotalTime>
  <Words>1188</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Times New Roman</vt:lpstr>
      <vt:lpstr>Wingdings</vt:lpstr>
      <vt:lpstr>Office Theme</vt:lpstr>
      <vt:lpstr>Statistical Analysis on Rate parameters of H2-O2 reaction system</vt:lpstr>
      <vt:lpstr>Background</vt:lpstr>
      <vt:lpstr>Weighted average and least square fitting</vt:lpstr>
      <vt:lpstr>Rate evaluation example: H + O2 = O + OH reaction</vt:lpstr>
      <vt:lpstr>Rate evaluation example: H2 + OH = H2O + H reaction</vt:lpstr>
      <vt:lpstr>Rate evaluation example: HO2 + H = OH + OH reaction</vt:lpstr>
      <vt:lpstr>Rate evaluation example: HO2 + OH = O2 + H2O reaction</vt:lpstr>
      <vt:lpstr>Rate evaluation example: H + O2 + M= HO2 + M reaction</vt:lpstr>
      <vt:lpstr>Use flow reactor data to constrain and optimize kinetics</vt:lpstr>
      <vt:lpstr>Improved Method of Uncertainty Minimization with Polynomial Chaos Expansions (MUM-PCE)</vt:lpstr>
      <vt:lpstr>Future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Albert (Student)</dc:creator>
  <cp:lastModifiedBy>Xueliang Yang</cp:lastModifiedBy>
  <cp:revision>371</cp:revision>
  <dcterms:created xsi:type="dcterms:W3CDTF">2018-08-17T02:24:58Z</dcterms:created>
  <dcterms:modified xsi:type="dcterms:W3CDTF">2020-08-09T16:43:32Z</dcterms:modified>
</cp:coreProperties>
</file>