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1" r:id="rId2"/>
    <p:sldId id="282" r:id="rId3"/>
    <p:sldId id="294" r:id="rId4"/>
    <p:sldId id="307" r:id="rId5"/>
    <p:sldId id="308" r:id="rId6"/>
    <p:sldId id="309" r:id="rId7"/>
    <p:sldId id="310" r:id="rId8"/>
    <p:sldId id="285" r:id="rId9"/>
    <p:sldId id="284" r:id="rId10"/>
    <p:sldId id="287" r:id="rId11"/>
    <p:sldId id="288" r:id="rId12"/>
    <p:sldId id="295" r:id="rId13"/>
    <p:sldId id="290" r:id="rId14"/>
    <p:sldId id="291" r:id="rId15"/>
    <p:sldId id="292" r:id="rId16"/>
    <p:sldId id="293" r:id="rId17"/>
    <p:sldId id="296" r:id="rId18"/>
    <p:sldId id="289" r:id="rId19"/>
    <p:sldId id="286" r:id="rId20"/>
    <p:sldId id="298" r:id="rId21"/>
    <p:sldId id="299" r:id="rId22"/>
    <p:sldId id="297" r:id="rId23"/>
    <p:sldId id="300" r:id="rId24"/>
    <p:sldId id="301" r:id="rId25"/>
    <p:sldId id="302" r:id="rId26"/>
    <p:sldId id="303" r:id="rId27"/>
    <p:sldId id="304" r:id="rId28"/>
    <p:sldId id="306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BAE"/>
    <a:srgbClr val="FFFFFF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8980" autoAdjust="0"/>
  </p:normalViewPr>
  <p:slideViewPr>
    <p:cSldViewPr>
      <p:cViewPr>
        <p:scale>
          <a:sx n="100" d="100"/>
          <a:sy n="100" d="100"/>
        </p:scale>
        <p:origin x="2556" y="984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6.wdp"/><Relationship Id="rId4" Type="http://schemas.openxmlformats.org/officeDocument/2006/relationships/image" Target="../media/image9.png"/><Relationship Id="rId9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0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hdphoto" Target="../media/hdphoto13.wdp"/><Relationship Id="rId4" Type="http://schemas.openxmlformats.org/officeDocument/2006/relationships/image" Target="../media/image16.png"/><Relationship Id="rId9" Type="http://schemas.microsoft.com/office/2007/relationships/hdphoto" Target="../media/hdphoto15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BF3420"/>
                </a:solidFill>
              </a:rPr>
              <a:t>这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FDA907"/>
                </a:solidFill>
              </a:rPr>
              <a:t>是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95BC49"/>
                </a:solidFill>
              </a:rPr>
              <a:t>标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1A7BAE"/>
                </a:solidFill>
              </a:rPr>
              <a:t>题</a:t>
            </a:r>
            <a:endParaRPr lang="zh-CN" altLang="en-US" sz="2800" dirty="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29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布拉布拉其他的东西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2133975"/>
            <a:ext cx="138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</a:t>
            </a:r>
            <a:r>
              <a:rPr lang="en-US" altLang="zh-CN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F0"/>
                </a:solidFill>
              </a:rPr>
              <a:t>01.Lorem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1A7BAE"/>
                </a:solidFill>
              </a:rPr>
              <a:t>03.Lorem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1A7BAE"/>
                </a:solidFill>
              </a:rPr>
              <a:t>02.Lorem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F0"/>
                </a:solidFill>
              </a:rPr>
              <a:t>04.Lorem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1A7BAE"/>
                </a:solidFill>
              </a:rPr>
              <a:t>01.Lorem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F0"/>
                </a:solidFill>
              </a:rPr>
              <a:t>03.Lorem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F0"/>
                </a:solidFill>
              </a:rPr>
              <a:t>02.Lorem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1A7BAE"/>
                </a:solidFill>
              </a:rPr>
              <a:t>04.Lorem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3479244" y="659316"/>
            <a:ext cx="976515" cy="2179550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3"/>
          <p:cNvSpPr/>
          <p:nvPr/>
        </p:nvSpPr>
        <p:spPr>
          <a:xfrm rot="8633980">
            <a:off x="4613040" y="705971"/>
            <a:ext cx="976536" cy="217955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26"/>
          <p:cNvSpPr/>
          <p:nvPr/>
        </p:nvSpPr>
        <p:spPr>
          <a:xfrm rot="12929543">
            <a:off x="4925288" y="1795405"/>
            <a:ext cx="976966" cy="217955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弦形 30"/>
          <p:cNvSpPr/>
          <p:nvPr/>
        </p:nvSpPr>
        <p:spPr>
          <a:xfrm rot="17308887">
            <a:off x="3966471" y="2433781"/>
            <a:ext cx="976545" cy="2179550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32"/>
          <p:cNvSpPr/>
          <p:nvPr/>
        </p:nvSpPr>
        <p:spPr>
          <a:xfrm>
            <a:off x="3081835" y="1727683"/>
            <a:ext cx="976499" cy="217955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06346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01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82310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05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04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72744" y="2106554"/>
            <a:ext cx="131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3332" y="2431334"/>
            <a:ext cx="16901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Er Elit Lamet, 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3609" y="1059582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01.Lorem Ipsum</a:t>
            </a:r>
            <a:endParaRPr lang="en-US" altLang="zh-CN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3608" y="1381875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3609" y="2769075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50000"/>
                  </a:schemeClr>
                </a:solidFill>
              </a:rPr>
              <a:t>05.Lorem Ipsum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3091368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39258" y="464819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2D050"/>
                </a:solidFill>
              </a:rPr>
              <a:t>02.Lorem Ipsum</a:t>
            </a:r>
            <a:endParaRPr lang="en-US" altLang="zh-CN" sz="1400" b="1" dirty="0" smtClean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39257" y="787112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0813" y="1815666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75000"/>
                  </a:schemeClr>
                </a:solidFill>
              </a:rPr>
              <a:t>03.Lorem Ipsum</a:t>
            </a:r>
            <a:endParaRPr lang="en-US" altLang="zh-CN" sz="1400" b="1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12" y="2137959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2368" y="320112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04.Lorem Ipsum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62367" y="352341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17993" y="1020043"/>
            <a:ext cx="0" cy="2880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11959" y="663538"/>
            <a:ext cx="612068" cy="612068"/>
            <a:chOff x="3714631" y="870654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9559" y="10227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2012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1959" y="1623645"/>
            <a:ext cx="612068" cy="61206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22832" y="20038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2013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1959" y="2583752"/>
            <a:ext cx="612068" cy="612068"/>
            <a:chOff x="3701177" y="2832686"/>
            <a:chExt cx="612068" cy="612068"/>
          </a:xfrm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6105" y="29848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2014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11959" y="3543858"/>
            <a:ext cx="612068" cy="612068"/>
            <a:chOff x="3694450" y="3813702"/>
            <a:chExt cx="612068" cy="612068"/>
          </a:xfrm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9378" y="39658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2015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968043" y="555526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68043" y="877819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68043" y="2458395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68043" y="2780688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5615" y="1563262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615" y="1885555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15615" y="3466131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5615" y="3788424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5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035981" y="351134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5980" y="2683248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88508" y="3514826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991" y="2686734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59828" y="2259305"/>
            <a:ext cx="110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95BC49"/>
                </a:solidFill>
              </a:rPr>
              <a:t>S</a:t>
            </a:r>
            <a:r>
              <a:rPr lang="en-US" altLang="zh-CN" sz="2400">
                <a:solidFill>
                  <a:srgbClr val="00B050"/>
                </a:solidFill>
              </a:rPr>
              <a:t>W</a:t>
            </a:r>
            <a:r>
              <a:rPr lang="en-US" altLang="zh-CN" sz="2400">
                <a:solidFill>
                  <a:srgbClr val="95BC49"/>
                </a:solidFill>
              </a:rPr>
              <a:t>T</a:t>
            </a:r>
            <a:r>
              <a:rPr lang="en-US" altLang="zh-CN" sz="2400">
                <a:solidFill>
                  <a:srgbClr val="00B050"/>
                </a:solidFill>
              </a:rPr>
              <a:t>O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653951" rIns="338217" bIns="1572389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6" name="任意多边形 45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1572388" rIns="338217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7" name="任意多边形 46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216" tIns="1572388" rIns="1607471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8" name="任意多边形 47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806" tIns="675541" rIns="1629061" bIns="1593979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49" name="环形箭头 48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3648584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48584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74085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74085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1579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579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84167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4167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1579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1579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84167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84167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217584" y="1246789"/>
            <a:ext cx="16722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1A7BAE"/>
                </a:solidFill>
              </a:rPr>
              <a:t>教学分析</a:t>
            </a:r>
            <a:endParaRPr lang="zh-CN" altLang="en-US" sz="1600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1722529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4662" y="1970572"/>
            <a:ext cx="16722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95BC49"/>
                </a:solidFill>
              </a:rPr>
              <a:t>教学策略</a:t>
            </a:r>
            <a:endParaRPr lang="zh-CN" altLang="en-US" sz="1600" dirty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1729607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 dirty="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1740" y="2686949"/>
            <a:ext cx="16722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DA907"/>
                </a:solidFill>
              </a:rPr>
              <a:t>教学实施</a:t>
            </a:r>
            <a:endParaRPr lang="zh-CN" altLang="en-US" sz="1600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1736685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8818" y="3403326"/>
            <a:ext cx="167226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BF3420"/>
                </a:solidFill>
              </a:rPr>
              <a:t>教学效果</a:t>
            </a:r>
            <a:endParaRPr lang="zh-CN" altLang="en-US" sz="1600" dirty="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1743763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445851"/>
            <a:ext cx="5920668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2" y="1760886"/>
            <a:ext cx="3947111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28" y="2075920"/>
            <a:ext cx="197355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04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Do Eiusmod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2535602"/>
            <a:ext cx="1890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21171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2281686"/>
            <a:ext cx="18902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46776" y="194893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2789517"/>
            <a:ext cx="18902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248899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2429280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2796775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3089599"/>
            <a:ext cx="0" cy="74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4597" y="128649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4197" y="203994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14597" y="281027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4197" y="356372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1670" y="1970699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3937" y="1232190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01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3485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03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02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04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029043" y="24063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781690" y="1266605"/>
            <a:ext cx="5490610" cy="2742122"/>
            <a:chOff x="1620942" y="1149918"/>
            <a:chExt cx="5504538" cy="2749079"/>
          </a:xfrm>
        </p:grpSpPr>
        <p:sp>
          <p:nvSpPr>
            <p:cNvPr id="19" name="矩形 18"/>
            <p:cNvSpPr/>
            <p:nvPr/>
          </p:nvSpPr>
          <p:spPr>
            <a:xfrm>
              <a:off x="1620942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64215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21" name="Picture 2" descr="C:\Documents and Settings\yangweizhou\桌面\微信公众号二维码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8566" y="1187542"/>
              <a:ext cx="2286016" cy="228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7"/>
            <p:cNvSpPr txBox="1"/>
            <p:nvPr/>
          </p:nvSpPr>
          <p:spPr>
            <a:xfrm>
              <a:off x="1730004" y="3621295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微信公众号：</a:t>
              </a:r>
              <a:r>
                <a:rPr lang="en-US" altLang="zh-CN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smile-ppt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23" name="Picture 2" descr="C:\Documents and Settings\yangweizhou\桌面\二维码\新浪微博关注二维码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08995" y="1294699"/>
              <a:ext cx="2071704" cy="20717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4" name="TextBox 20"/>
            <p:cNvSpPr txBox="1"/>
            <p:nvPr/>
          </p:nvSpPr>
          <p:spPr>
            <a:xfrm>
              <a:off x="4873277" y="3613672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新浪微博</a:t>
              </a:r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@Smile</a:t>
              </a:r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呆</a:t>
              </a:r>
              <a:r>
                <a:rPr lang="zh-CN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鱼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60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34672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374359"/>
            <a:ext cx="517837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教学内容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●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学情分析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●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教学目标</a:t>
            </a:r>
          </a:p>
        </p:txBody>
      </p:sp>
      <p:sp>
        <p:nvSpPr>
          <p:cNvPr id="3" name="矩形 2"/>
          <p:cNvSpPr/>
          <p:nvPr/>
        </p:nvSpPr>
        <p:spPr>
          <a:xfrm>
            <a:off x="6315771" y="157728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 smtClean="0">
                <a:solidFill>
                  <a:schemeClr val="bg1"/>
                </a:solidFill>
                <a:latin typeface="Impact"/>
              </a:rPr>
              <a:t>教学分析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6520" y="28143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教学内容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t="18904" r="18558" b="18607"/>
          <a:stretch>
            <a:fillRect/>
          </a:stretch>
        </p:blipFill>
        <p:spPr bwMode="auto">
          <a:xfrm>
            <a:off x="5472100" y="113159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28600" y="2286000"/>
            <a:ext cx="51816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Candara" panose="020E0502030303020204" pitchFamily="34" charset="0"/>
                <a:cs typeface="Arial" panose="020B0604020202020204" pitchFamily="34" charset="0"/>
              </a:rPr>
              <a:t>          《</a:t>
            </a:r>
            <a:r>
              <a:rPr lang="zh-CN" altLang="en-US" sz="2800" dirty="0">
                <a:latin typeface="Candara" panose="020E0502030303020204" pitchFamily="34" charset="0"/>
                <a:cs typeface="Arial" panose="020B0604020202020204" pitchFamily="34" charset="0"/>
              </a:rPr>
              <a:t>图片拍摄与处理</a:t>
            </a:r>
            <a:r>
              <a:rPr lang="en-US" altLang="zh-CN" sz="2800" dirty="0">
                <a:latin typeface="Candara" panose="020E0502030303020204" pitchFamily="34" charset="0"/>
                <a:cs typeface="Arial" panose="020B0604020202020204" pitchFamily="34" charset="0"/>
              </a:rPr>
              <a:t>》</a:t>
            </a:r>
          </a:p>
          <a:p>
            <a:pPr eaLnBrk="1" hangingPunct="1"/>
            <a:endParaRPr lang="en-US" altLang="zh-CN" sz="14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模块一  体验网店商品美图</a:t>
            </a:r>
            <a:r>
              <a:rPr lang="en-US" altLang="zh-CN" sz="2000" dirty="0">
                <a:latin typeface="Candara" panose="020E0502030303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人人都爱美</a:t>
            </a:r>
            <a:endParaRPr lang="en-US" altLang="zh-CN" sz="20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  项目一  认识网店商品图片的“真”面目</a:t>
            </a:r>
            <a:endParaRPr lang="en-US" altLang="zh-CN" sz="20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00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latin typeface="Candara" panose="020E0502030303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 sz="2000" u="sng" dirty="0">
                <a:latin typeface="Candara" panose="020E0502030303020204" pitchFamily="34" charset="0"/>
                <a:cs typeface="Arial" panose="020B0604020202020204" pitchFamily="34" charset="0"/>
              </a:rPr>
              <a:t>任务二  了解商品画面构图和拍摄角度</a:t>
            </a:r>
          </a:p>
        </p:txBody>
      </p:sp>
    </p:spTree>
    <p:extLst>
      <p:ext uri="{BB962C8B-B14F-4D97-AF65-F5344CB8AC3E}">
        <p14:creationId xmlns:p14="http://schemas.microsoft.com/office/powerpoint/2010/main" val="1614517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6520" y="28143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学情分析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0634" r="25188" b="25188"/>
          <a:stretch>
            <a:fillRect/>
          </a:stretch>
        </p:blipFill>
        <p:spPr bwMode="auto">
          <a:xfrm>
            <a:off x="304800" y="1360450"/>
            <a:ext cx="4694238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738688" y="723862"/>
            <a:ext cx="41941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andara" panose="020E0502030303020204" pitchFamily="34" charset="0"/>
                <a:cs typeface="Arial" panose="020B0604020202020204" pitchFamily="34" charset="0"/>
              </a:rPr>
              <a:t>授课对象：电子商务专业   一年级</a:t>
            </a:r>
            <a:endParaRPr lang="en-US" altLang="zh-CN" sz="2000" b="1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186753" y="1200906"/>
            <a:ext cx="35687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知识储备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已学过一学期美术课程</a:t>
            </a:r>
            <a:r>
              <a:rPr lang="zh-CN" alt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，</a:t>
            </a:r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具备初步的审美。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心理需求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渴望体验商品摄影师、美工等岗位需求。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实践能力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Candara" panose="020E0502030303020204" pitchFamily="34" charset="0"/>
                <a:cs typeface="Arial" panose="020B0604020202020204" pitchFamily="34" charset="0"/>
              </a:rPr>
              <a:t>大部分学生没有拍摄经验，实践操作能力欠缺。</a:t>
            </a:r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890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6520" y="28143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教学目标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1900" y="2496841"/>
            <a:ext cx="21596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掌握商品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画面构图的类型和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特点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6050" y="1603126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1A7BAE"/>
                </a:solidFill>
                <a:latin typeface="+mn-ea"/>
              </a:rPr>
              <a:t>知识目标</a:t>
            </a:r>
            <a:endParaRPr lang="zh-CN" altLang="en-US" sz="3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2190" y="2496841"/>
            <a:ext cx="2159621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学会拍摄不同构图形式的商品</a:t>
            </a:r>
          </a:p>
        </p:txBody>
      </p:sp>
      <p:sp>
        <p:nvSpPr>
          <p:cNvPr id="11" name="矩形 10"/>
          <p:cNvSpPr/>
          <p:nvPr/>
        </p:nvSpPr>
        <p:spPr>
          <a:xfrm>
            <a:off x="3556341" y="1603126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1A7BAE"/>
                </a:solidFill>
                <a:latin typeface="+mn-ea"/>
              </a:rPr>
              <a:t>技能目标</a:t>
            </a:r>
            <a:endParaRPr lang="zh-CN" altLang="en-US" sz="3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02480" y="2496841"/>
            <a:ext cx="2159621" cy="569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提高审美水平，增加对摄影的兴趣</a:t>
            </a:r>
          </a:p>
        </p:txBody>
      </p:sp>
      <p:sp>
        <p:nvSpPr>
          <p:cNvPr id="14" name="矩形 13"/>
          <p:cNvSpPr/>
          <p:nvPr/>
        </p:nvSpPr>
        <p:spPr>
          <a:xfrm>
            <a:off x="6166631" y="1603126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1A7BAE"/>
                </a:solidFill>
                <a:latin typeface="+mn-ea"/>
              </a:rPr>
              <a:t>情感目标</a:t>
            </a:r>
            <a:endParaRPr lang="zh-CN" altLang="en-US" sz="36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2000" y="3831890"/>
            <a:ext cx="3429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/>
                </a:solidFill>
              </a:rPr>
              <a:t>重点</a:t>
            </a:r>
            <a:r>
              <a:rPr lang="zh-CN" altLang="en-US" dirty="0">
                <a:solidFill>
                  <a:schemeClr val="tx1"/>
                </a:solidFill>
              </a:rPr>
              <a:t>：商品画面构图的类型和特点</a:t>
            </a:r>
          </a:p>
        </p:txBody>
      </p:sp>
      <p:sp>
        <p:nvSpPr>
          <p:cNvPr id="19" name="矩形 18"/>
          <p:cNvSpPr/>
          <p:nvPr/>
        </p:nvSpPr>
        <p:spPr>
          <a:xfrm>
            <a:off x="4953000" y="3831890"/>
            <a:ext cx="3429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/>
                </a:solidFill>
              </a:rPr>
              <a:t>难点</a:t>
            </a:r>
            <a:r>
              <a:rPr lang="zh-CN" altLang="en-US" dirty="0">
                <a:solidFill>
                  <a:schemeClr val="tx1"/>
                </a:solidFill>
              </a:rPr>
              <a:t>：如何正确使用卡片机，如何拍摄不同构图形式的商品</a:t>
            </a:r>
          </a:p>
        </p:txBody>
      </p:sp>
    </p:spTree>
    <p:extLst>
      <p:ext uri="{BB962C8B-B14F-4D97-AF65-F5344CB8AC3E}">
        <p14:creationId xmlns:p14="http://schemas.microsoft.com/office/powerpoint/2010/main" val="2552790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34672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374359"/>
            <a:ext cx="517837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/>
              </a:rPr>
              <a:t>微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/>
              </a:rPr>
              <a:t>课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/>
              </a:rPr>
              <a:t>●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/>
              </a:rPr>
              <a:t>教学平台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/>
              </a:rPr>
              <a:t>●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/>
              </a:rPr>
              <a:t>动画展示 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/>
              </a:rPr>
              <a:t>●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/>
              </a:rPr>
              <a:t>交互游戏</a:t>
            </a:r>
            <a:endParaRPr lang="zh-CN" altLang="en-US" sz="140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5771" y="157728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 smtClean="0">
                <a:solidFill>
                  <a:schemeClr val="bg1"/>
                </a:solidFill>
                <a:latin typeface="Impact"/>
              </a:rPr>
              <a:t>教学策略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81910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13159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46842" y="1131592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</a:rPr>
              <a:t>LOREM IPSUM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74206" y="1131591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619478" y="1131593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570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74206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6842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9478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8190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75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9219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9704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0248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733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83006" y="3980154"/>
            <a:ext cx="7177989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1639</Words>
  <Application>Microsoft Office PowerPoint</Application>
  <PresentationFormat>全屏显示(16:9)</PresentationFormat>
  <Paragraphs>269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Candara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hui zheng</cp:lastModifiedBy>
  <cp:revision>588</cp:revision>
  <dcterms:modified xsi:type="dcterms:W3CDTF">2017-05-31T13:46:11Z</dcterms:modified>
</cp:coreProperties>
</file>