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98E963-0B04-4EDD-9A68-90CCE70BEF45}">
  <a:tblStyle styleId="{8A98E963-0B04-4EDD-9A68-90CCE70BEF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d777a362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5d777a362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35d777a362_2_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5d777a362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35d777a362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5d777a362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35d777a362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5d777a362_2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35d777a362_2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5d777a362_2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35d777a362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5d777a362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35d777a362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5d777a362_2_2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35d777a362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5d777a362_2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35d777a362_2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5d777a362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5d777a362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5d777a362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35d777a362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5d777a362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35d777a362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5d777a362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35d777a362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d777a362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5d777a362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5d777a362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35d777a362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5d777a362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35d777a362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5d777a362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35d777a362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Blue letters on a black background&#10;&#10;Description automatically generated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28815" y="226443"/>
            <a:ext cx="1622772" cy="3654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jpg"/><Relationship Id="rId10" Type="http://schemas.openxmlformats.org/officeDocument/2006/relationships/image" Target="../media/image19.jpg"/><Relationship Id="rId13" Type="http://schemas.openxmlformats.org/officeDocument/2006/relationships/image" Target="../media/image23.jpg"/><Relationship Id="rId1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9" Type="http://schemas.openxmlformats.org/officeDocument/2006/relationships/image" Target="../media/image20.jpg"/><Relationship Id="rId15" Type="http://schemas.openxmlformats.org/officeDocument/2006/relationships/image" Target="../media/image1.png"/><Relationship Id="rId14" Type="http://schemas.openxmlformats.org/officeDocument/2006/relationships/image" Target="../media/image18.jpg"/><Relationship Id="rId16" Type="http://schemas.openxmlformats.org/officeDocument/2006/relationships/image" Target="../media/image5.pn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4.jpg"/><Relationship Id="rId8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20628" y="455293"/>
            <a:ext cx="810274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Improved YOLOv8-Based Rice Pest and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Disease Detection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Yang</a:t>
            </a:r>
            <a:r>
              <a:rPr b="0" baseline="3000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Jianlin Zhu</a:t>
            </a:r>
            <a:r>
              <a:rPr b="0" baseline="3000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Bo Yang</a:t>
            </a:r>
            <a:r>
              <a:rPr b="0" baseline="3000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Xiao Zhang</a:t>
            </a:r>
            <a:r>
              <a:rPr b="0" baseline="3000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Jin Huang</a:t>
            </a:r>
            <a:r>
              <a:rPr b="0" baseline="3000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South-Central Minzu University, a. College of Computer Science; b. Hubei Provincial Engineering Research Center for Intelligent Management of Manufacturing Enterprises, Wuhan 430074, China;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School of Computer Science and Technology, University of Science and Technology of China, Hefei 230026, China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School of Computer Science and Artificial Intelligence, Wuhan Textile University, Wuhan 430200, China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Yang</a:t>
            </a:r>
            <a:endParaRPr sz="1100"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36" y="45238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088" y="87851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40" name="Google Shape;24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356" y="0"/>
            <a:ext cx="1781069" cy="36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579" y="1341907"/>
            <a:ext cx="7439294" cy="152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昆虫, 树&#10;&#10;描述已自动生成"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195" y="44865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&#10;&#10;描述已自动生成"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7223" y="44865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绿色的叶子&#10;&#10;中度可信度描述已自动生成" id="248" name="Google Shape;24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7588" y="44865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树上的叶子&#10;&#10;低可信度描述已自动生成" id="249" name="Google Shape;24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7952" y="44865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昆虫, 树, 窗帘&#10;&#10;描述已自动生成" id="250" name="Google Shape;25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5969" y="1937582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&#10;&#10;描述已自动生成" id="251" name="Google Shape;25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8200" y="196579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树上的叶子&#10;&#10;中度可信度描述已自动生成" id="252" name="Google Shape;252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41268" y="197780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绿色的植物&#10;&#10;描述已自动生成" id="253" name="Google Shape;253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16524" y="1977806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树&#10;&#10;描述已自动生成" id="254" name="Google Shape;254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95646" y="3473194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草, 游戏机, 绿色, 树&#10;&#10;描述已自动生成" id="255" name="Google Shape;255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70903" y="3475419"/>
            <a:ext cx="1237004" cy="1231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绿色的叶子&#10;&#10;中度可信度描述已自动生成" id="256" name="Google Shape;256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21545" y="3482935"/>
            <a:ext cx="1237004" cy="123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绿色的植物&#10;&#10;描述已自动生成" id="257" name="Google Shape;257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98034" y="3486539"/>
            <a:ext cx="1220338" cy="1220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/>
          <p:nvPr/>
        </p:nvSpPr>
        <p:spPr>
          <a:xfrm>
            <a:off x="3616474" y="1685660"/>
            <a:ext cx="188886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11  YOLOv8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3596834" y="3202799"/>
            <a:ext cx="188886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12  YOLOv5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3761544" y="4694845"/>
            <a:ext cx="203649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13 YOLOv8-HSFPN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62" name="Google Shape;262;p3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19356" y="0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4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68" name="Google Shape;2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500" y="42613"/>
            <a:ext cx="1781069" cy="36744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/>
          <p:nvPr/>
        </p:nvSpPr>
        <p:spPr>
          <a:xfrm>
            <a:off x="200025" y="657225"/>
            <a:ext cx="2457450" cy="452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Demonstration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9547" y="1314450"/>
            <a:ext cx="6418559" cy="361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3025212" y="1006268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Background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2352231" y="94217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025212" y="2037104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2352231" y="1973011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3025212" y="3067941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2352231" y="3003848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3025212" y="4098778"/>
            <a:ext cx="2794475" cy="442245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2352231" y="403468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5" y="82865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84" name="Google Shape;2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088" y="87851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/>
          <p:nvPr/>
        </p:nvSpPr>
        <p:spPr>
          <a:xfrm>
            <a:off x="647575" y="885053"/>
            <a:ext cx="7920292" cy="346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paper, we propose a novel </a:t>
            </a:r>
            <a:r>
              <a:rPr b="1"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Select Feature Pyramid Network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(HSFPN) that substitutes the Neck component of the traditional </a:t>
            </a:r>
            <a:r>
              <a:rPr b="1"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YOLOv8</a:t>
            </a: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architecture. Enhancements incorporating multilevel feature fusion and deformable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 mechanisms facilitate more efficient image feature extraction. The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resultant model is not only more lightweight but also exhibits improvements 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 accuracy, while concurrently requiring fewer computational resources.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4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91" name="Google Shape;2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500" y="42613"/>
            <a:ext cx="1781069" cy="36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4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97" name="Google Shape;2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500" y="42613"/>
            <a:ext cx="1781069" cy="36744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/>
          <p:nvPr/>
        </p:nvSpPr>
        <p:spPr>
          <a:xfrm>
            <a:off x="200025" y="657225"/>
            <a:ext cx="2457450" cy="452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1353409" y="1393804"/>
            <a:ext cx="596256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was supported in part by the Fund for Academic Innovation Teams and Research Platform of South-Central Minzu University (Grant Number: XTZ24003, PTZ24001),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Innovation Program of Wuhan-Basic Research (Project No.: 2023010201010151), and the Research Start-up Funds of SouthCentral Minzu University under grant YZZ18006,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Spring Sunshine Program of Ministry of Education of the People’s Republic of China under grant HZKY20220331.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628650" y="2472219"/>
            <a:ext cx="7886700" cy="2555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zh-CN" sz="4100"/>
              <a:t>Thank you!</a:t>
            </a:r>
            <a:br>
              <a:rPr b="1" lang="zh-CN" sz="4100"/>
            </a:br>
            <a:br>
              <a:rPr b="1" lang="zh-CN" sz="4100"/>
            </a:br>
            <a:r>
              <a:rPr b="1" lang="zh-CN" sz="3000"/>
              <a:t>Yang Yang</a:t>
            </a:r>
            <a:br>
              <a:rPr b="1" lang="zh-CN" sz="2100"/>
            </a:br>
            <a:r>
              <a:rPr b="0" i="0" lang="zh-C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South-Central Minzu University</a:t>
            </a:r>
            <a:br>
              <a:rPr b="0" i="0" lang="zh-C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zh-C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2024.07.05</a:t>
            </a:r>
            <a:br>
              <a:rPr b="0" i="0" lang="zh-C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zh-CN" sz="2100"/>
            </a:br>
            <a:br>
              <a:rPr lang="zh-CN"/>
            </a:br>
            <a:br>
              <a:rPr lang="zh-CN"/>
            </a:br>
            <a:endParaRPr/>
          </a:p>
        </p:txBody>
      </p:sp>
      <p:pic>
        <p:nvPicPr>
          <p:cNvPr id="305" name="Google Shape;3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5" y="82865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306" name="Google Shape;3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9363" y="115368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025212" y="1006268"/>
            <a:ext cx="2794475" cy="442245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Background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2352231" y="94217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025212" y="2037104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2352231" y="1973011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3025212" y="3067941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  <a:endParaRPr sz="1100"/>
          </a:p>
        </p:txBody>
      </p:sp>
      <p:sp>
        <p:nvSpPr>
          <p:cNvPr id="143" name="Google Shape;143;p26"/>
          <p:cNvSpPr/>
          <p:nvPr/>
        </p:nvSpPr>
        <p:spPr>
          <a:xfrm>
            <a:off x="2352231" y="3003848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3025212" y="4098778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352231" y="403468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5" y="82865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147" name="Google Shape;1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088" y="87851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04485"/>
            <a:ext cx="1696359" cy="169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4221" y="704485"/>
            <a:ext cx="1696359" cy="169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7427" y="2902384"/>
            <a:ext cx="1700932" cy="170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4221" y="2902384"/>
            <a:ext cx="1700932" cy="1696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4652083" y="2422617"/>
            <a:ext cx="153162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7006590" y="2422617"/>
            <a:ext cx="153162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652083" y="4652001"/>
            <a:ext cx="153162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7006590" y="4652001"/>
            <a:ext cx="153162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04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161" name="Google Shape;161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5088" y="42613"/>
            <a:ext cx="1781069" cy="367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269715" y="1714649"/>
            <a:ext cx="4216955" cy="255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learning-based detection of pests and diseases in farmland is widely used in agricultural production areas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global emphasis on green and ecological agriculture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68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168" name="Google Shape;1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088" y="42613"/>
            <a:ext cx="1781069" cy="367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366069" y="2859044"/>
            <a:ext cx="3910913" cy="178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machine learning-based disease recognition methods mainly rely on accurately extracted feature parameters, but generally only a few typical features can be extracted to express all the information of several diseases</a:t>
            </a:r>
            <a:endParaRPr sz="1100"/>
          </a:p>
        </p:txBody>
      </p:sp>
      <p:sp>
        <p:nvSpPr>
          <p:cNvPr id="170" name="Google Shape;170;p28"/>
          <p:cNvSpPr/>
          <p:nvPr/>
        </p:nvSpPr>
        <p:spPr>
          <a:xfrm>
            <a:off x="4791333" y="2831242"/>
            <a:ext cx="3910914" cy="1811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methods based on deep learning usually require a large amount of data as the basis for training the model to obtain high recognition accuracy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3025212" y="1006268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Background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2352231" y="94217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3025212" y="2037104"/>
            <a:ext cx="2794475" cy="442245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2352231" y="1973011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025212" y="3067941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2352231" y="3003848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3025212" y="4098778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2352231" y="403468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5" y="82865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088" y="87851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87" y="1057880"/>
            <a:ext cx="6268755" cy="170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/>
          <p:nvPr/>
        </p:nvSpPr>
        <p:spPr>
          <a:xfrm>
            <a:off x="2563952" y="2346776"/>
            <a:ext cx="303140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5  The structure of YOLOv8-HSFPN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333859" y="660451"/>
            <a:ext cx="2395258" cy="53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2481887" y="607969"/>
            <a:ext cx="2395258" cy="53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zh-CN" sz="1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5217254" y="635482"/>
            <a:ext cx="2395258" cy="53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Fusion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1230387" y="2935165"/>
            <a:ext cx="6541892" cy="1768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backbone network is mainly used to extract multi-scale image features, and HSFPN solves the challenges posed by limited features, realizes the fusion of multi-scale features, and improves the feature expression capability of the model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004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196" name="Google Shape;19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352" y="41813"/>
            <a:ext cx="1781068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图表&#10;&#10;描述已自动生成"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414" y="442244"/>
            <a:ext cx="6031194" cy="281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544724" y="3261705"/>
            <a:ext cx="303140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6  The structure of HSFPN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1817155" y="3738232"/>
            <a:ext cx="4912658" cy="1017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architecture is comprised of two principal components: the feature selection module and the feature fusion module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05" name="Google Shape;20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3638" y="44866"/>
            <a:ext cx="1781069" cy="3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手里拿着瓶子&#10;&#10;低可信度描述已自动生成"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006" y="745348"/>
            <a:ext cx="1647687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绿色的叶子&#10;&#10;中度可信度描述已自动生成"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430" y="765695"/>
            <a:ext cx="1660763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草, 葱, 鸟&#10;&#10;描述已自动生成" id="212" name="Google Shape;21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0307" y="745348"/>
            <a:ext cx="1660763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树上的鸟&#10;&#10;低可信度描述已自动生成" id="213" name="Google Shape;21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2183" y="745348"/>
            <a:ext cx="1660763" cy="166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/>
          <p:nvPr/>
        </p:nvSpPr>
        <p:spPr>
          <a:xfrm>
            <a:off x="662534" y="2413382"/>
            <a:ext cx="179915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7 Leaf Spot Disease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2610035" y="2427611"/>
            <a:ext cx="179915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8 Brownspot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566065" y="2413382"/>
            <a:ext cx="179915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9 Tungro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6462985" y="2427611"/>
            <a:ext cx="188886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10 Bacterial Blight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19" name="Google Shape;21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90033" y="42613"/>
            <a:ext cx="1781069" cy="3674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32"/>
          <p:cNvGraphicFramePr/>
          <p:nvPr/>
        </p:nvGraphicFramePr>
        <p:xfrm>
          <a:off x="1637849" y="3007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{8A98E963-0B04-4EDD-9A68-90CCE70BEF45}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Categories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Train Set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Validation Set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Test Set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Leaf Spot Disease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2237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313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108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Brownspot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3261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275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95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Tungro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1692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163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124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Bacterial Blight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2678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198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148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3025212" y="1006268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Background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2352231" y="94217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025212" y="2037104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2352231" y="1973011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3025212" y="3067941"/>
            <a:ext cx="2794475" cy="442245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2352231" y="3003848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3025212" y="4098778"/>
            <a:ext cx="2794475" cy="442245"/>
          </a:xfrm>
          <a:prstGeom prst="rect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2352231" y="4034684"/>
            <a:ext cx="672981" cy="570431"/>
          </a:xfrm>
          <a:prstGeom prst="diamond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5" y="82865"/>
            <a:ext cx="1431160" cy="45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卡通人物&#10;&#10;低可信度描述已自动生成" id="234" name="Google Shape;23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644" y="96716"/>
            <a:ext cx="1781069" cy="36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