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64" r:id="rId5"/>
    <p:sldId id="265" r:id="rId6"/>
    <p:sldId id="268" r:id="rId7"/>
    <p:sldId id="266" r:id="rId8"/>
    <p:sldId id="267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1" r:id="rId21"/>
    <p:sldId id="280" r:id="rId22"/>
    <p:sldId id="282" r:id="rId23"/>
    <p:sldId id="26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7" autoAdjust="0"/>
    <p:restoredTop sz="94660"/>
  </p:normalViewPr>
  <p:slideViewPr>
    <p:cSldViewPr snapToGrid="0">
      <p:cViewPr>
        <p:scale>
          <a:sx n="100" d="100"/>
          <a:sy n="100" d="100"/>
        </p:scale>
        <p:origin x="6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D63EFDB-7854-65CD-A519-3D4398F54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A05332-5126-F4C7-B3CE-4207FFE4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636-7662-4F1B-AE6F-7863347F4989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5EE7F9-00DB-2E6A-BFE5-48D28DBA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571A2C-122C-B1F2-042D-0AEDCC78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8DFF-0D5F-4EEC-8E4A-89E0D900FE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60075C47-97FB-A157-2E5E-C91FBDD3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287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11ED4-55DA-0DCD-0D93-56BF5F74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0AE716-81C4-94D4-8DE2-4F92A5E29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38F67-829B-8A75-5B62-3AD0500A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636-7662-4F1B-AE6F-7863347F4989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0F704-7910-6B50-962C-55B8EB54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79B8E-B550-517D-5C68-233DC04F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8DFF-0D5F-4EEC-8E4A-89E0D900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4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660B03-F63E-5E7F-F869-6413EDA5C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3C80CF-2EA6-4B94-3492-C255C4494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F249B-E3D5-8A00-C0E3-2BA9D461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636-7662-4F1B-AE6F-7863347F4989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B043B-B883-F76C-FA9F-9FF1604C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9D6A0-4541-4009-D4F6-38C90A48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8DFF-0D5F-4EEC-8E4A-89E0D900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16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76530-733C-C550-29F5-ACAA2BB6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AEE82-5F24-3D35-523A-24476FD97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D9226-216F-26FB-1805-9CC7C8B3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636-7662-4F1B-AE6F-7863347F4989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F344B-0E8D-7FA5-4864-D406F383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9892B-9A76-69FD-833D-4691E034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8DFF-0D5F-4EEC-8E4A-89E0D900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80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8D492-2BEA-F107-6950-0B13D3BA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0DF538-B7BE-9284-284F-9C3E9D92C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45C33-7495-ED13-B3FC-77FF6BC3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636-7662-4F1B-AE6F-7863347F4989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26E0A-B6CC-329B-17A4-8B8E4451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82D0C-C7BA-3188-D14F-CFEB05F6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8DFF-0D5F-4EEC-8E4A-89E0D900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91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2DEFA-439B-039C-35D8-3C20ECCCD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C2A92-9758-DB6C-63B4-38210E7AA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2D46BC-3459-BC60-B052-47947EE73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78174-DD8C-7AA4-44A9-158A3919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636-7662-4F1B-AE6F-7863347F4989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9D75-7D90-BC6E-7AA3-675C10D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49DB5B-F7A6-1278-F6D0-EF7E98D9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8DFF-0D5F-4EEC-8E4A-89E0D900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63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1CDAD-E267-960A-529A-537719F2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FCB5E-4FAA-AB35-9CAB-22BD13B3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EE928F-2F7F-CF14-B90F-33AC46082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0F9347-A0B2-F8A8-3E33-498940F8F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AFC80A-8C9E-8068-9042-6FB3C4504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96DA9C-4697-42C4-8375-D33D8A9B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636-7662-4F1B-AE6F-7863347F4989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38B0FE-674C-C8F8-6AD9-9AF48013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8C91D7-E456-F46E-675E-26EAF81A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8DFF-0D5F-4EEC-8E4A-89E0D900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2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A80D9-9C1A-E9C6-8F4D-FE0DDDAE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F2E9BA-5C91-4FD7-C169-7E35E276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636-7662-4F1B-AE6F-7863347F4989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934D29-33BD-0599-3604-3719E8D9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5B1BDC-5488-D8B6-5B54-2A4BCCB5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8DFF-0D5F-4EEC-8E4A-89E0D900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6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2F8223-76B2-5EE3-0B85-65E237C7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636-7662-4F1B-AE6F-7863347F4989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4252F2-39DA-8029-808F-10B80B1E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52649-580C-FA0A-B5AF-758B9148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8DFF-0D5F-4EEC-8E4A-89E0D900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58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B305F-A164-C2B8-1445-64F4C26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60CB7-6FD9-6537-4C0B-8F194BB99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C4BF4D-B08B-60CB-E3CC-98DF5141D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6C687F-6815-3702-862A-E9DFAAFB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636-7662-4F1B-AE6F-7863347F4989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356B3A-C6E4-FF62-2AE0-61807C19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93DD6C-849B-D0BA-E5B2-CA2B0671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8DFF-0D5F-4EEC-8E4A-89E0D900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9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27D6C-6EB5-BE4E-AF89-65F761D6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211937-5718-D657-5279-C3028FBA7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B4382C-F529-3C26-EEB5-1486A8D23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FFA21A-1B3E-3583-C19E-08333CAF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636-7662-4F1B-AE6F-7863347F4989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7B2F5F-4577-E11A-C3DE-DE3373E5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A241E6-DCBE-2F2D-BD1E-81209F12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8DFF-0D5F-4EEC-8E4A-89E0D900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60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542738-364D-8B9F-5CBD-F3616207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62CC92-FDCC-E997-EA86-79B39D77D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0F7D97-2EB6-3172-D5D6-A3ED10DDD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77636-7662-4F1B-AE6F-7863347F4989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4A956-8ED6-4612-577C-50312BF7B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EAF7C-968C-1E6E-E69A-27A91789A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818DFF-0D5F-4EEC-8E4A-89E0D900FE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75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BCCAE8-E6ED-55ED-DE7E-3E31EA508424}"/>
              </a:ext>
            </a:extLst>
          </p:cNvPr>
          <p:cNvSpPr txBox="1"/>
          <p:nvPr/>
        </p:nvSpPr>
        <p:spPr>
          <a:xfrm>
            <a:off x="373125" y="1800735"/>
            <a:ext cx="11445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WeakCLIP: Adapting CLIP for Weakly-Supervised Semantic Segmentation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797109-45A9-5F49-F27F-64BFD4043428}"/>
              </a:ext>
            </a:extLst>
          </p:cNvPr>
          <p:cNvSpPr/>
          <p:nvPr/>
        </p:nvSpPr>
        <p:spPr>
          <a:xfrm>
            <a:off x="0" y="6585439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518C32D526455BD8E1187C06E0594A25">
            <a:extLst>
              <a:ext uri="{FF2B5EF4-FFF2-40B4-BE49-F238E27FC236}">
                <a16:creationId xmlns:a16="http://schemas.microsoft.com/office/drawing/2014/main" id="{181201CF-5994-EFD3-C8F4-5FE387256D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505C09-8840-FC90-1BFC-6DE5CE8C56E5}"/>
              </a:ext>
            </a:extLst>
          </p:cNvPr>
          <p:cNvSpPr txBox="1"/>
          <p:nvPr/>
        </p:nvSpPr>
        <p:spPr>
          <a:xfrm>
            <a:off x="63442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2E9AF7-C9FA-6B62-EBEA-A01B24E10E4B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AC6524-3887-F1FC-6767-82FD96B25452}"/>
              </a:ext>
            </a:extLst>
          </p:cNvPr>
          <p:cNvSpPr txBox="1"/>
          <p:nvPr/>
        </p:nvSpPr>
        <p:spPr>
          <a:xfrm>
            <a:off x="1079717" y="2864967"/>
            <a:ext cx="10404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Lianghui Zhu · Xinggang Wang · Jiapei Feng · Tianheng Cheng ·Yingyue Li · Bo Jiang ·Dingwen Zhang · Junwei Han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3B4ACE-793F-20AA-093A-8D1E1933A612}"/>
              </a:ext>
            </a:extLst>
          </p:cNvPr>
          <p:cNvSpPr txBox="1"/>
          <p:nvPr/>
        </p:nvSpPr>
        <p:spPr>
          <a:xfrm>
            <a:off x="3110749" y="3553381"/>
            <a:ext cx="597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International Journal of Computer Vision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CCF 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64CB83-728D-8117-A7B2-EF219A198232}"/>
              </a:ext>
            </a:extLst>
          </p:cNvPr>
          <p:cNvSpPr txBox="1"/>
          <p:nvPr/>
        </p:nvSpPr>
        <p:spPr>
          <a:xfrm>
            <a:off x="5186081" y="5042015"/>
            <a:ext cx="1819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报告人：杨杨</a:t>
            </a:r>
          </a:p>
        </p:txBody>
      </p:sp>
    </p:spTree>
    <p:extLst>
      <p:ext uri="{BB962C8B-B14F-4D97-AF65-F5344CB8AC3E}">
        <p14:creationId xmlns:p14="http://schemas.microsoft.com/office/powerpoint/2010/main" val="11174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F2F40-B5D1-B622-02ED-E071BED09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06CF942-65BE-3DF1-BF9F-021418C325B5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D38E0C-3408-EABF-D83C-BE1BD029BD88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DB41F0-9728-F440-7599-9AFE8056B2F6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FF4D50-B5C7-77E0-0878-177850065DF2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1ABAABC2-6F0D-296A-9878-F832DECCA9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4DB833-19FB-2D76-51C3-81A9D7137383}"/>
              </a:ext>
            </a:extLst>
          </p:cNvPr>
          <p:cNvSpPr txBox="1"/>
          <p:nvPr/>
        </p:nvSpPr>
        <p:spPr>
          <a:xfrm>
            <a:off x="11511371" y="6560745"/>
            <a:ext cx="5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10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51EF13-A75C-7DD1-4E8F-57B861E9A869}"/>
              </a:ext>
            </a:extLst>
          </p:cNvPr>
          <p:cNvSpPr txBox="1"/>
          <p:nvPr/>
        </p:nvSpPr>
        <p:spPr>
          <a:xfrm>
            <a:off x="193430" y="281354"/>
            <a:ext cx="441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Co-attention Matching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D1399D7-DF8C-4757-E0EE-C0BEB51F8693}"/>
                  </a:ext>
                </a:extLst>
              </p:cNvPr>
              <p:cNvSpPr txBox="1"/>
              <p:nvPr/>
            </p:nvSpPr>
            <p:spPr>
              <a:xfrm>
                <a:off x="502713" y="1135654"/>
                <a:ext cx="1068524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交叉注意模块输出的</a:t>
                </a:r>
                <a:r>
                  <a:rPr lang="zh-CN" altLang="en-US" b="1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文本和图像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通过残差连接与原始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b="1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融合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用于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平衡</m:t>
                    </m:r>
                  </m:oMath>
                </a14:m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交叉注意力输出的影响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D1399D7-DF8C-4757-E0EE-C0BEB51F8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13" y="1135654"/>
                <a:ext cx="10685240" cy="390748"/>
              </a:xfrm>
              <a:prstGeom prst="rect">
                <a:avLst/>
              </a:prstGeom>
              <a:blipFill>
                <a:blip r:embed="rId3"/>
                <a:stretch>
                  <a:fillRect l="-456" t="-7813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 descr="文本&#10;&#10;AI 生成的内容可能不正确。">
            <a:extLst>
              <a:ext uri="{FF2B5EF4-FFF2-40B4-BE49-F238E27FC236}">
                <a16:creationId xmlns:a16="http://schemas.microsoft.com/office/drawing/2014/main" id="{8025AEE5-A12D-4FA7-2F10-AD8EB10A0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94" y="2104626"/>
            <a:ext cx="4904762" cy="761905"/>
          </a:xfrm>
          <a:prstGeom prst="rect">
            <a:avLst/>
          </a:prstGeom>
        </p:spPr>
      </p:pic>
      <p:pic>
        <p:nvPicPr>
          <p:cNvPr id="16" name="图片 15" descr="文本&#10;&#10;AI 生成的内容可能不正确。">
            <a:extLst>
              <a:ext uri="{FF2B5EF4-FFF2-40B4-BE49-F238E27FC236}">
                <a16:creationId xmlns:a16="http://schemas.microsoft.com/office/drawing/2014/main" id="{94623F7F-0835-6DE7-913E-DFCD0FD9AD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456" y="2333913"/>
            <a:ext cx="4961905" cy="72381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AC51653-F19C-7914-9F70-6BD6BFBE18D3}"/>
              </a:ext>
            </a:extLst>
          </p:cNvPr>
          <p:cNvSpPr txBox="1"/>
          <p:nvPr/>
        </p:nvSpPr>
        <p:spPr>
          <a:xfrm>
            <a:off x="480991" y="3330799"/>
            <a:ext cx="3157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updated text embeddings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E576F3-FC7C-E559-75CF-9797542F72B5}"/>
              </a:ext>
            </a:extLst>
          </p:cNvPr>
          <p:cNvSpPr txBox="1"/>
          <p:nvPr/>
        </p:nvSpPr>
        <p:spPr>
          <a:xfrm>
            <a:off x="5128698" y="3298445"/>
            <a:ext cx="3157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updated </a:t>
            </a:r>
            <a:r>
              <a:rPr lang="en-US" altLang="zh-CN" b="1"/>
              <a:t>image</a:t>
            </a:r>
            <a:r>
              <a:rPr lang="zh-CN" altLang="en-US" b="1"/>
              <a:t> embeddings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CCCF06A-8C7C-B977-A8D5-9C074B89F436}"/>
              </a:ext>
            </a:extLst>
          </p:cNvPr>
          <p:cNvCxnSpPr>
            <a:cxnSpLocks/>
          </p:cNvCxnSpPr>
          <p:nvPr/>
        </p:nvCxnSpPr>
        <p:spPr>
          <a:xfrm>
            <a:off x="1755184" y="2866531"/>
            <a:ext cx="0" cy="457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2CD8D02-2E4E-C51C-A472-2154AD92BEF1}"/>
              </a:ext>
            </a:extLst>
          </p:cNvPr>
          <p:cNvCxnSpPr>
            <a:cxnSpLocks/>
          </p:cNvCxnSpPr>
          <p:nvPr/>
        </p:nvCxnSpPr>
        <p:spPr>
          <a:xfrm>
            <a:off x="6614397" y="2866531"/>
            <a:ext cx="0" cy="457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AC6FDF2-176E-F987-25E0-CE2EEEAF9B42}"/>
              </a:ext>
            </a:extLst>
          </p:cNvPr>
          <p:cNvCxnSpPr>
            <a:cxnSpLocks/>
          </p:cNvCxnSpPr>
          <p:nvPr/>
        </p:nvCxnSpPr>
        <p:spPr>
          <a:xfrm flipV="1">
            <a:off x="5072125" y="2104626"/>
            <a:ext cx="0" cy="380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EB02C30-3D95-794F-B752-788B082153FD}"/>
              </a:ext>
            </a:extLst>
          </p:cNvPr>
          <p:cNvCxnSpPr>
            <a:cxnSpLocks/>
          </p:cNvCxnSpPr>
          <p:nvPr/>
        </p:nvCxnSpPr>
        <p:spPr>
          <a:xfrm flipV="1">
            <a:off x="9984784" y="2104626"/>
            <a:ext cx="0" cy="380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64A5D2B-D97E-D072-8EA2-F1EF46F380D8}"/>
              </a:ext>
            </a:extLst>
          </p:cNvPr>
          <p:cNvSpPr txBox="1"/>
          <p:nvPr/>
        </p:nvSpPr>
        <p:spPr>
          <a:xfrm>
            <a:off x="3783575" y="1748127"/>
            <a:ext cx="2924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l</a:t>
            </a:r>
            <a:r>
              <a:rPr lang="zh-CN" altLang="en-US" b="1"/>
              <a:t>earnable temperatures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F9CADC7-15CC-5F06-431F-7DEB826F3CC3}"/>
              </a:ext>
            </a:extLst>
          </p:cNvPr>
          <p:cNvSpPr txBox="1"/>
          <p:nvPr/>
        </p:nvSpPr>
        <p:spPr>
          <a:xfrm>
            <a:off x="8617873" y="1718996"/>
            <a:ext cx="2776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/>
              <a:t>l</a:t>
            </a:r>
            <a:r>
              <a:rPr lang="zh-CN" altLang="en-US" b="1"/>
              <a:t>earnable temperatures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B80529E-D56D-1879-2C8B-CE609052F314}"/>
                  </a:ext>
                </a:extLst>
              </p:cNvPr>
              <p:cNvSpPr txBox="1"/>
              <p:nvPr/>
            </p:nvSpPr>
            <p:spPr>
              <a:xfrm>
                <a:off x="413066" y="4302616"/>
                <a:ext cx="11339146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最后，我们在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之间进行</a:t>
                </a:r>
                <a:r>
                  <a:rPr lang="zh-CN" altLang="en-US" b="1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文本到图像的匹配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，以获得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协同注意力匹配嵌入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4B80529E-D56D-1879-2C8B-CE609052F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66" y="4302616"/>
                <a:ext cx="11339146" cy="392993"/>
              </a:xfrm>
              <a:prstGeom prst="rect">
                <a:avLst/>
              </a:prstGeom>
              <a:blipFill>
                <a:blip r:embed="rId6"/>
                <a:stretch>
                  <a:fillRect l="-484" t="-9375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 descr="文本&#10;&#10;AI 生成的内容可能不正确。">
            <a:extLst>
              <a:ext uri="{FF2B5EF4-FFF2-40B4-BE49-F238E27FC236}">
                <a16:creationId xmlns:a16="http://schemas.microsoft.com/office/drawing/2014/main" id="{196DB032-96DF-3B8B-EFC7-2DB41174DC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89" y="5235347"/>
            <a:ext cx="4057143" cy="8952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8A36ABB-A068-2001-AFFD-81C09350B917}"/>
                  </a:ext>
                </a:extLst>
              </p:cNvPr>
              <p:cNvSpPr txBox="1"/>
              <p:nvPr/>
            </p:nvSpPr>
            <p:spPr>
              <a:xfrm>
                <a:off x="4008430" y="5498300"/>
                <a:ext cx="30636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/>
                  <a:t>的形状：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8A36ABB-A068-2001-AFFD-81C09350B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430" y="5498300"/>
                <a:ext cx="3063688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20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5CE26-FE0F-6860-5C69-18ADD114E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5F62560-A220-1DA6-BCAD-187104C6732C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02C9FE-0109-7E08-B26A-112102F64D24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E2B2C1-30A4-2602-0767-8C7F3B8563BB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967900-2581-BC1F-5AA1-C31D70ACBAC7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E1C5D15E-552E-DC0D-7C79-F68E1C4A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1037C1-9489-5C19-C479-E8987E7FE81F}"/>
              </a:ext>
            </a:extLst>
          </p:cNvPr>
          <p:cNvSpPr txBox="1"/>
          <p:nvPr/>
        </p:nvSpPr>
        <p:spPr>
          <a:xfrm>
            <a:off x="11511371" y="6560745"/>
            <a:ext cx="5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6C6640-EBCD-5396-C5A3-95F9E7F1A406}"/>
              </a:ext>
            </a:extLst>
          </p:cNvPr>
          <p:cNvSpPr txBox="1"/>
          <p:nvPr/>
        </p:nvSpPr>
        <p:spPr>
          <a:xfrm>
            <a:off x="193431" y="281354"/>
            <a:ext cx="437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Text-Guided Decoder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图示&#10;&#10;AI 生成的内容可能不正确。">
            <a:extLst>
              <a:ext uri="{FF2B5EF4-FFF2-40B4-BE49-F238E27FC236}">
                <a16:creationId xmlns:a16="http://schemas.microsoft.com/office/drawing/2014/main" id="{76A5E443-C1EB-7BFB-56A5-6290C6B11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4" y="961987"/>
            <a:ext cx="6872173" cy="323349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4FFE1CE-1E8B-8222-547A-99BBA517ABB5}"/>
              </a:ext>
            </a:extLst>
          </p:cNvPr>
          <p:cNvSpPr txBox="1"/>
          <p:nvPr/>
        </p:nvSpPr>
        <p:spPr>
          <a:xfrm>
            <a:off x="4370289" y="746631"/>
            <a:ext cx="383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C.B.R. 表示“Conv-BN-ReLU”层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8B66AA0-6CA0-7084-BACB-6B20AAF09612}"/>
                  </a:ext>
                </a:extLst>
              </p:cNvPr>
              <p:cNvSpPr txBox="1"/>
              <p:nvPr/>
            </p:nvSpPr>
            <p:spPr>
              <a:xfrm>
                <a:off x="6674222" y="1591252"/>
                <a:ext cx="4908177" cy="2128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我们首先将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协同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注意匹配的嵌入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调整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到与金字塔适配器输出特征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相对应的大小。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b="0" i="1" smtClean="0">
                            <a:effectLst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表示不同空间大小的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协同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注意匹配嵌入的集合。然后将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拼接在一起，对其进行解码，得到</a:t>
                </a:r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分割预测</a:t>
                </a:r>
                <a:r>
                  <a:rPr lang="en-US" altLang="zh-CN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8B66AA0-6CA0-7084-BACB-6B20AAF09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222" y="1591252"/>
                <a:ext cx="4908177" cy="2128211"/>
              </a:xfrm>
              <a:prstGeom prst="rect">
                <a:avLst/>
              </a:prstGeom>
              <a:blipFill>
                <a:blip r:embed="rId4"/>
                <a:stretch>
                  <a:fillRect l="-1118" b="-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98A7461A-5556-5710-978E-68C38BD42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73" y="4670772"/>
            <a:ext cx="7171428" cy="780952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6519DF49-B55F-DD72-CF0E-4721843A28BE}"/>
              </a:ext>
            </a:extLst>
          </p:cNvPr>
          <p:cNvSpPr txBox="1"/>
          <p:nvPr/>
        </p:nvSpPr>
        <p:spPr>
          <a:xfrm>
            <a:off x="6674222" y="4139269"/>
            <a:ext cx="4908177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金字塔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适配器输出特征和协同注意力匹配嵌入的分层融合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更具有</a:t>
            </a:r>
            <a:r>
              <a:rPr lang="zh-CN" altLang="en-US" b="1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鲁棒性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的的分割预测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52665E8-4E89-9FE2-7BCF-288E198423D9}"/>
              </a:ext>
            </a:extLst>
          </p:cNvPr>
          <p:cNvSpPr txBox="1"/>
          <p:nvPr/>
        </p:nvSpPr>
        <p:spPr>
          <a:xfrm>
            <a:off x="6674221" y="5533654"/>
            <a:ext cx="4908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在推理过程中，我们对</a:t>
            </a:r>
            <a:r>
              <a:rPr lang="en-US" altLang="zh-CN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r>
              <a:rPr lang="en-US" altLang="zh-CN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argmax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运算，得到最终的</a:t>
            </a:r>
            <a:r>
              <a:rPr lang="zh-CN" altLang="en-US" b="1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分割结果</a:t>
            </a:r>
            <a:r>
              <a:rPr lang="en-US" altLang="zh-CN" b="1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 descr="徽标&#10;&#10;AI 生成的内容可能不正确。">
            <a:extLst>
              <a:ext uri="{FF2B5EF4-FFF2-40B4-BE49-F238E27FC236}">
                <a16:creationId xmlns:a16="http://schemas.microsoft.com/office/drawing/2014/main" id="{D7DFB59C-599E-BF11-68FD-A9FCBE4216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1" y="5576646"/>
            <a:ext cx="3600000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1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1477C-3610-50AD-5EF9-76A6CC6C5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CD8DDCD-32F9-3D57-7FC8-ACB68894AE26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E9BF56-FD15-D5BA-F76E-AAB7E3E39D3B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4BCBE2-BF90-84AB-8C27-7AE7D885AFA0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47225C-6FE7-3AF9-E259-4F764C61C63E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5C555780-6B64-DF71-D9BC-82BEA12DEF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8C9A005-A9D5-1B9E-DA97-99C475B839D6}"/>
              </a:ext>
            </a:extLst>
          </p:cNvPr>
          <p:cNvSpPr txBox="1"/>
          <p:nvPr/>
        </p:nvSpPr>
        <p:spPr>
          <a:xfrm>
            <a:off x="11418276" y="6516566"/>
            <a:ext cx="53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9A5F92-F226-8E17-BB98-9CF07377AE1C}"/>
              </a:ext>
            </a:extLst>
          </p:cNvPr>
          <p:cNvSpPr txBox="1"/>
          <p:nvPr/>
        </p:nvSpPr>
        <p:spPr>
          <a:xfrm>
            <a:off x="175502" y="254459"/>
            <a:ext cx="221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  <a:ea typeface="微软雅黑" panose="020B0503020204020204" charset="-122"/>
                <a:cs typeface="+mn-lt"/>
                <a:sym typeface="微软雅黑" panose="020B0503020204020204" charset="-122"/>
              </a:rPr>
              <a:t>WSSS loss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8AF143-BB29-D278-30BF-1691763313B8}"/>
              </a:ext>
            </a:extLst>
          </p:cNvPr>
          <p:cNvSpPr txBox="1"/>
          <p:nvPr/>
        </p:nvSpPr>
        <p:spPr>
          <a:xfrm>
            <a:off x="852854" y="1022087"/>
            <a:ext cx="6035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WSSS loss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seeding loss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boundary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72FAE9F-8CE2-E29B-34DA-4AC1C9927B6F}"/>
                  </a:ext>
                </a:extLst>
              </p:cNvPr>
              <p:cNvSpPr txBox="1"/>
              <p:nvPr/>
            </p:nvSpPr>
            <p:spPr>
              <a:xfrm>
                <a:off x="7555006" y="1597850"/>
                <a:ext cx="33640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分类为</a:t>
                </a:r>
                <a:r>
                  <a:rPr lang="en-US" altLang="zh-CN" b="0" i="0">
                    <a:effectLst/>
                    <a:latin typeface="-apple-system"/>
                  </a:rPr>
                  <a:t>k</a:t>
                </a:r>
                <a:r>
                  <a:rPr lang="zh-CN" altLang="en-US">
                    <a:latin typeface="-apple-system"/>
                  </a:rPr>
                  <a:t>类别</a:t>
                </a:r>
                <a:r>
                  <a:rPr lang="zh-CN" altLang="en-US" b="0" i="0">
                    <a:effectLst/>
                    <a:latin typeface="-apple-system"/>
                  </a:rPr>
                  <a:t>的像素集</a:t>
                </a:r>
                <a:endParaRPr lang="zh-CN" altLang="en-US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72FAE9F-8CE2-E29B-34DA-4AC1C9927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006" y="1597850"/>
                <a:ext cx="3364006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1DD9983-6120-1187-3F5D-38410A7C3DAF}"/>
                  </a:ext>
                </a:extLst>
              </p:cNvPr>
              <p:cNvSpPr txBox="1"/>
              <p:nvPr/>
            </p:nvSpPr>
            <p:spPr>
              <a:xfrm>
                <a:off x="7555006" y="2463569"/>
                <a:ext cx="346261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：</a:t>
                </a:r>
                <a:r>
                  <a:rPr lang="en-US" altLang="zh-CN" b="0" i="0">
                    <a:effectLst/>
                    <a:latin typeface="-apple-system"/>
                  </a:rPr>
                  <a:t>k</a:t>
                </a:r>
                <a:r>
                  <a:rPr lang="zh-CN" altLang="en-US" b="0" i="0">
                    <a:effectLst/>
                    <a:latin typeface="-apple-system"/>
                  </a:rPr>
                  <a:t>类别在</a:t>
                </a:r>
                <a:r>
                  <a:rPr lang="en-US" altLang="zh-CN" b="0" i="0">
                    <a:effectLst/>
                    <a:latin typeface="-apple-system"/>
                  </a:rPr>
                  <a:t>u</a:t>
                </a:r>
                <a:r>
                  <a:rPr lang="zh-CN" altLang="en-US" b="0" i="0">
                    <a:effectLst/>
                    <a:latin typeface="-apple-system"/>
                  </a:rPr>
                  <a:t>位置的分割预测</a:t>
                </a:r>
                <a:endParaRPr lang="zh-CN" altLang="en-US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1DD9983-6120-1187-3F5D-38410A7C3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006" y="2463569"/>
                <a:ext cx="3462618" cy="381515"/>
              </a:xfrm>
              <a:prstGeom prst="rect">
                <a:avLst/>
              </a:prstGeom>
              <a:blipFill>
                <a:blip r:embed="rId4"/>
                <a:stretch>
                  <a:fillRect t="-6349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 descr="图片包含 文本&#10;&#10;AI 生成的内容可能不正确。">
            <a:extLst>
              <a:ext uri="{FF2B5EF4-FFF2-40B4-BE49-F238E27FC236}">
                <a16:creationId xmlns:a16="http://schemas.microsoft.com/office/drawing/2014/main" id="{C66F18D5-DA2D-74AE-8C56-20132C68B9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87" y="3518077"/>
            <a:ext cx="7047619" cy="14857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8AF255-BF0F-72BB-0C63-0F792B11F9C5}"/>
                  </a:ext>
                </a:extLst>
              </p:cNvPr>
              <p:cNvSpPr txBox="1"/>
              <p:nvPr/>
            </p:nvSpPr>
            <p:spPr>
              <a:xfrm>
                <a:off x="7555006" y="3322282"/>
                <a:ext cx="34626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：</a:t>
                </a:r>
                <a:r>
                  <a:rPr lang="zh-CN" altLang="en-US">
                    <a:latin typeface="-apple-system"/>
                  </a:rPr>
                  <a:t>原始图像</a:t>
                </a:r>
                <a:endParaRPr lang="zh-CN" altLang="en-US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18AF255-BF0F-72BB-0C63-0F792B11F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006" y="3322282"/>
                <a:ext cx="3462618" cy="369332"/>
              </a:xfrm>
              <a:prstGeom prst="rect">
                <a:avLst/>
              </a:prstGeom>
              <a:blipFill>
                <a:blip r:embed="rId6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4D549AA-53AA-B5F1-DE0F-0B167A7339BA}"/>
                  </a:ext>
                </a:extLst>
              </p:cNvPr>
              <p:cNvSpPr txBox="1"/>
              <p:nvPr/>
            </p:nvSpPr>
            <p:spPr>
              <a:xfrm>
                <a:off x="7555006" y="3979043"/>
                <a:ext cx="34626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：</a:t>
                </a:r>
                <a:r>
                  <a:rPr lang="zh-CN" altLang="en-US">
                    <a:latin typeface="-apple-system"/>
                  </a:rPr>
                  <a:t>分割预测</a:t>
                </a:r>
                <a:endParaRPr lang="zh-CN" altLang="en-US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4D549AA-53AA-B5F1-DE0F-0B167A733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006" y="3979043"/>
                <a:ext cx="346261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188EB48B-CC8B-9BFF-BD1B-B9095D2EF7CF}"/>
              </a:ext>
            </a:extLst>
          </p:cNvPr>
          <p:cNvSpPr txBox="1"/>
          <p:nvPr/>
        </p:nvSpPr>
        <p:spPr>
          <a:xfrm>
            <a:off x="5216097" y="3069704"/>
            <a:ext cx="2677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CRF</a:t>
            </a:r>
            <a:r>
              <a:rPr lang="zh-CN" altLang="en-US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processed result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3994FBF-89F7-A734-7319-3C1B22297262}"/>
              </a:ext>
            </a:extLst>
          </p:cNvPr>
          <p:cNvCxnSpPr>
            <a:cxnSpLocks/>
          </p:cNvCxnSpPr>
          <p:nvPr/>
        </p:nvCxnSpPr>
        <p:spPr>
          <a:xfrm flipV="1">
            <a:off x="6279457" y="3438398"/>
            <a:ext cx="0" cy="441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1EC5271-3D70-71AB-2917-BFECA7F1D411}"/>
                  </a:ext>
                </a:extLst>
              </p:cNvPr>
              <p:cNvSpPr txBox="1"/>
              <p:nvPr/>
            </p:nvSpPr>
            <p:spPr>
              <a:xfrm>
                <a:off x="7555006" y="4569570"/>
                <a:ext cx="34626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：</a:t>
                </a:r>
                <a:r>
                  <a:rPr lang="zh-CN" altLang="en-US">
                    <a:latin typeface="-apple-system"/>
                  </a:rPr>
                  <a:t>位置总数</a:t>
                </a:r>
                <a:endParaRPr lang="zh-CN" altLang="en-US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1EC5271-3D70-71AB-2917-BFECA7F1D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006" y="4569570"/>
                <a:ext cx="3462618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0E5B5252-CDE4-8712-FB78-FF75F611FD7E}"/>
              </a:ext>
            </a:extLst>
          </p:cNvPr>
          <p:cNvSpPr txBox="1"/>
          <p:nvPr/>
        </p:nvSpPr>
        <p:spPr>
          <a:xfrm>
            <a:off x="2614808" y="6092167"/>
            <a:ext cx="81764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[1]Krähenbühl P, Koltun V. Efficient inference in fully connected crfs with gaussian edge potentials[J]. Advances in neural information processing systems, 2011, 24.</a:t>
            </a:r>
            <a:endParaRPr lang="zh-CN" altLang="en-US" sz="1400"/>
          </a:p>
        </p:txBody>
      </p:sp>
      <p:pic>
        <p:nvPicPr>
          <p:cNvPr id="11" name="图片 10" descr="徽标&#10;&#10;AI 生成的内容可能不正确。">
            <a:extLst>
              <a:ext uri="{FF2B5EF4-FFF2-40B4-BE49-F238E27FC236}">
                <a16:creationId xmlns:a16="http://schemas.microsoft.com/office/drawing/2014/main" id="{95FE944D-4AB9-E9E6-46AD-39F1435BF3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6" y="1751650"/>
            <a:ext cx="6190983" cy="11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8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9215B-9125-2ACF-45DF-6858397C8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809885A-3CF4-3440-6A61-7E64C69F06EC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1CF288-C7C9-08EA-03EC-E1B743BCDC8D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6BE14F-05A8-5CB9-2D6B-891ED9C24E7C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AD2CAE-F774-2029-EEE5-48C1C20AB598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CBDE0168-603A-9369-1E24-386AD30D96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C8FBDE4-BB36-A3B0-88D1-44D093AD9923}"/>
              </a:ext>
            </a:extLst>
          </p:cNvPr>
          <p:cNvSpPr txBox="1"/>
          <p:nvPr/>
        </p:nvSpPr>
        <p:spPr>
          <a:xfrm>
            <a:off x="11511371" y="6560745"/>
            <a:ext cx="5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2797C2-2DEA-FBE1-F084-BB1D006E3EFD}"/>
              </a:ext>
            </a:extLst>
          </p:cNvPr>
          <p:cNvSpPr txBox="1"/>
          <p:nvPr/>
        </p:nvSpPr>
        <p:spPr>
          <a:xfrm>
            <a:off x="193431" y="281354"/>
            <a:ext cx="221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生成伪掩膜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2165848-AFEF-972C-4D35-91DCAECBAE3E}"/>
              </a:ext>
            </a:extLst>
          </p:cNvPr>
          <p:cNvSpPr txBox="1"/>
          <p:nvPr/>
        </p:nvSpPr>
        <p:spPr>
          <a:xfrm>
            <a:off x="941551" y="1507339"/>
            <a:ext cx="10453279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我们使用训练好的</a:t>
            </a:r>
            <a:r>
              <a:rPr lang="en-US" altLang="zh-CN" sz="2000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WeakCLIP</a:t>
            </a:r>
            <a:r>
              <a:rPr lang="zh-CN" altLang="en-US" sz="2000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网络生成高质量的</a:t>
            </a:r>
            <a:r>
              <a:rPr lang="zh-CN" altLang="en-US" sz="2000" b="1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伪掩膜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最后，我们利用生成的</a:t>
            </a:r>
            <a:r>
              <a:rPr lang="zh-CN" altLang="en-US" sz="2000" b="1" i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伪掩膜</a:t>
            </a:r>
            <a:r>
              <a:rPr lang="zh-CN" altLang="en-US" sz="2000" b="1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2000" b="1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全监督分割网络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，实现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弱监督语义分割</a:t>
            </a:r>
          </a:p>
        </p:txBody>
      </p:sp>
    </p:spTree>
    <p:extLst>
      <p:ext uri="{BB962C8B-B14F-4D97-AF65-F5344CB8AC3E}">
        <p14:creationId xmlns:p14="http://schemas.microsoft.com/office/powerpoint/2010/main" val="4984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17EC5-5C73-E4C1-F4B1-6566BFADE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433E5AF-0105-CBA9-933B-0553F55F3D75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8B89B3-CAA6-BD88-660B-AEED04EF04FD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4CEF93-41D5-D520-78EF-772EEB0C13EE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8A6908-E68A-0055-F30A-01303D18C397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8B3AEB0F-1541-D9C3-34CF-38E92DB4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365AB0A-97BD-6E9D-4696-0AE7869B626F}"/>
              </a:ext>
            </a:extLst>
          </p:cNvPr>
          <p:cNvSpPr txBox="1"/>
          <p:nvPr/>
        </p:nvSpPr>
        <p:spPr>
          <a:xfrm>
            <a:off x="11511371" y="6560745"/>
            <a:ext cx="5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14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8C10F2-AF08-4FB2-6F10-402BBC5DB92B}"/>
              </a:ext>
            </a:extLst>
          </p:cNvPr>
          <p:cNvSpPr txBox="1"/>
          <p:nvPr/>
        </p:nvSpPr>
        <p:spPr>
          <a:xfrm>
            <a:off x="193431" y="281354"/>
            <a:ext cx="221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5797AF-CCD3-872A-1FAC-82EB84DB9E03}"/>
              </a:ext>
            </a:extLst>
          </p:cNvPr>
          <p:cNvSpPr txBox="1"/>
          <p:nvPr/>
        </p:nvSpPr>
        <p:spPr>
          <a:xfrm>
            <a:off x="493059" y="1093694"/>
            <a:ext cx="53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数据集：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PASCAL VOC 2012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MS COCO 2014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5892C8-16BB-C29E-4B94-5C706FB813D3}"/>
              </a:ext>
            </a:extLst>
          </p:cNvPr>
          <p:cNvSpPr txBox="1"/>
          <p:nvPr/>
        </p:nvSpPr>
        <p:spPr>
          <a:xfrm>
            <a:off x="493059" y="1909482"/>
            <a:ext cx="5387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评估指标：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mean intersection over union (mIoU)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5276415-C6FE-ADDE-27C8-6CE11CAF3F28}"/>
              </a:ext>
            </a:extLst>
          </p:cNvPr>
          <p:cNvSpPr txBox="1"/>
          <p:nvPr/>
        </p:nvSpPr>
        <p:spPr>
          <a:xfrm>
            <a:off x="493059" y="2725270"/>
            <a:ext cx="9359154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Baseline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MCTformer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产生的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作为基准，并训练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WeakCLIP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模型，产生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伪掩膜</a:t>
            </a:r>
          </a:p>
        </p:txBody>
      </p:sp>
    </p:spTree>
    <p:extLst>
      <p:ext uri="{BB962C8B-B14F-4D97-AF65-F5344CB8AC3E}">
        <p14:creationId xmlns:p14="http://schemas.microsoft.com/office/powerpoint/2010/main" val="332500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25507-1BB7-BA6C-6BA4-0A7F85097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7C1BDE0-C07E-3AE8-6824-ADD699805808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48DAB2-259D-6EFB-8A5F-91051D727CC9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863305-B64D-1C65-31EF-45A7F6DE24E9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18AB5A-BB35-F64B-5131-9E1CAB417869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C6E60981-D9F0-2E33-FEA7-58DC91AB93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A702AD3-4E7E-30B5-52DA-E07949D34BDD}"/>
              </a:ext>
            </a:extLst>
          </p:cNvPr>
          <p:cNvSpPr txBox="1"/>
          <p:nvPr/>
        </p:nvSpPr>
        <p:spPr>
          <a:xfrm>
            <a:off x="11511371" y="6560745"/>
            <a:ext cx="49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15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4B17A8-F5FF-C38C-325F-864D91D9326A}"/>
              </a:ext>
            </a:extLst>
          </p:cNvPr>
          <p:cNvSpPr txBox="1"/>
          <p:nvPr/>
        </p:nvSpPr>
        <p:spPr>
          <a:xfrm>
            <a:off x="193431" y="281354"/>
            <a:ext cx="3921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PASCAL VOC 2012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表格&#10;&#10;AI 生成的内容可能不正确。">
            <a:extLst>
              <a:ext uri="{FF2B5EF4-FFF2-40B4-BE49-F238E27FC236}">
                <a16:creationId xmlns:a16="http://schemas.microsoft.com/office/drawing/2014/main" id="{675C0E7A-ADA5-9613-B5EC-7191F3FF7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4" y="885471"/>
            <a:ext cx="4604370" cy="566477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CBEE882-D3DE-B128-4B01-ECD1EFE58FC0}"/>
              </a:ext>
            </a:extLst>
          </p:cNvPr>
          <p:cNvSpPr txBox="1"/>
          <p:nvPr/>
        </p:nvSpPr>
        <p:spPr>
          <a:xfrm>
            <a:off x="4811938" y="1887255"/>
            <a:ext cx="7586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full supervision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(F)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image-level labels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(I)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saliency maps (S), and bounding box labels (B)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D50A682-4F76-B9D5-0103-1429E6973D5D}"/>
              </a:ext>
            </a:extLst>
          </p:cNvPr>
          <p:cNvSpPr txBox="1"/>
          <p:nvPr/>
        </p:nvSpPr>
        <p:spPr>
          <a:xfrm>
            <a:off x="5046765" y="4298833"/>
            <a:ext cx="7145235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WeakCLIP在验证集和测试集上的mIoU分别达到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74.0%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73.8%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，优于其他仅使用图像级监督的方法，以及部分使用额外显著图监督或边界框监督的方法。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E48AE31-529F-9BE6-301B-4F2F0C53F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406" y="908050"/>
            <a:ext cx="7586382" cy="7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0CF9D-6415-907E-4C1E-3AE517BD9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26C75B-1A1F-8BAB-FE63-619DF99D17F7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FB9C3B-891F-23AA-3229-B61A3B5D43BB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9F5BF9-0777-E438-1629-9C0B0239D2FE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5C3D22-5F33-BF64-70D3-BAD084C24B21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5ECFF4D0-FA5B-1CE9-9B4A-88092304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2E7D146-BDA4-6506-6FBA-89B21AB5AA1D}"/>
              </a:ext>
            </a:extLst>
          </p:cNvPr>
          <p:cNvSpPr txBox="1"/>
          <p:nvPr/>
        </p:nvSpPr>
        <p:spPr>
          <a:xfrm>
            <a:off x="11511371" y="6560745"/>
            <a:ext cx="5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16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5320D0-4E9B-6E6E-D0DD-3A1E139DAA4E}"/>
              </a:ext>
            </a:extLst>
          </p:cNvPr>
          <p:cNvSpPr txBox="1"/>
          <p:nvPr/>
        </p:nvSpPr>
        <p:spPr>
          <a:xfrm>
            <a:off x="193431" y="281354"/>
            <a:ext cx="3921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MS COCO 2014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表格&#10;&#10;AI 生成的内容可能不正确。">
            <a:extLst>
              <a:ext uri="{FF2B5EF4-FFF2-40B4-BE49-F238E27FC236}">
                <a16:creationId xmlns:a16="http://schemas.microsoft.com/office/drawing/2014/main" id="{A92CD0CF-C445-8118-BB20-C8FA4750D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2226"/>
            <a:ext cx="5266072" cy="579628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4096F95-2581-72D5-225A-7498ECAAA151}"/>
              </a:ext>
            </a:extLst>
          </p:cNvPr>
          <p:cNvSpPr txBox="1"/>
          <p:nvPr/>
        </p:nvSpPr>
        <p:spPr>
          <a:xfrm>
            <a:off x="5154605" y="1726629"/>
            <a:ext cx="69259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WeakCLIP在验证集上的mIoU达到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46.1%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，比基准MCTformer提高了4.1%，优于其他仅使用图像级监督的方法。使用SegFormer和MiT-B2骨干进行再训练，WeakCLIP在COCO 2014验证集上取得最佳性能。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54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F3922-10E6-1E86-DDF5-7596AB541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1CB50A-8D7F-EF36-193C-322618AE35AE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E97693-65B4-6836-BF1A-CF291B5518D0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6E1E25-E7B4-5544-19D2-50EFEC720226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E86624-342C-8A14-71D7-652B0CA4AD20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28E3B0A1-A6C8-7859-40B7-9D73839C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59CAEC2-1AEA-A996-645F-CA8332B219CE}"/>
              </a:ext>
            </a:extLst>
          </p:cNvPr>
          <p:cNvSpPr txBox="1"/>
          <p:nvPr/>
        </p:nvSpPr>
        <p:spPr>
          <a:xfrm>
            <a:off x="11511371" y="6560745"/>
            <a:ext cx="49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17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9ED105-2069-41EA-BBD1-D2B1736015A0}"/>
              </a:ext>
            </a:extLst>
          </p:cNvPr>
          <p:cNvSpPr txBox="1"/>
          <p:nvPr/>
        </p:nvSpPr>
        <p:spPr>
          <a:xfrm>
            <a:off x="193432" y="281354"/>
            <a:ext cx="191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B42447-7546-5B88-8462-1F2811CBD319}"/>
              </a:ext>
            </a:extLst>
          </p:cNvPr>
          <p:cNvSpPr txBox="1"/>
          <p:nvPr/>
        </p:nvSpPr>
        <p:spPr>
          <a:xfrm>
            <a:off x="915707" y="4238597"/>
            <a:ext cx="10200528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当可</a:t>
            </a:r>
            <a:r>
              <a:rPr lang="en-US" altLang="zh-CN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learnable embedings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数量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设置为</a:t>
            </a:r>
            <a:r>
              <a:rPr lang="en-US" altLang="zh-CN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时，性能最好，而其他个数设置的效果略差。这些发现表明，</a:t>
            </a:r>
            <a:r>
              <a:rPr lang="en-US" altLang="zh-CN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learnable embedings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的数量确实会影响结果，选择适当数量的</a:t>
            </a:r>
            <a:r>
              <a:rPr lang="en-US" altLang="zh-CN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learnable embedings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可以增强弱监督语义分割场景下的文本表示。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 descr="表格&#10;&#10;AI 生成的内容可能不正确。">
            <a:extLst>
              <a:ext uri="{FF2B5EF4-FFF2-40B4-BE49-F238E27FC236}">
                <a16:creationId xmlns:a16="http://schemas.microsoft.com/office/drawing/2014/main" id="{BA2ABE62-C984-DD45-1FEE-11161B0E4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8" y="1442678"/>
            <a:ext cx="10019048" cy="1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0FCD9-FCD7-4BFB-0323-D0D2E475E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C0F0B5E-5291-4D93-1A9C-10BFE964C3B7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A113747-E935-83D4-D77A-36488D918364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3F1DCA-3EDA-4855-8549-372C40B441C3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B0F0C2-BBF1-E6E4-BD99-85F7F7E504A6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777337D2-2DA7-E49C-E76F-C0FEF81C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5ED4C62-13B1-103C-DB86-E782352C7C54}"/>
              </a:ext>
            </a:extLst>
          </p:cNvPr>
          <p:cNvSpPr txBox="1"/>
          <p:nvPr/>
        </p:nvSpPr>
        <p:spPr>
          <a:xfrm>
            <a:off x="11511371" y="6560745"/>
            <a:ext cx="48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18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 descr="表格&#10;&#10;AI 生成的内容可能不正确。">
            <a:extLst>
              <a:ext uri="{FF2B5EF4-FFF2-40B4-BE49-F238E27FC236}">
                <a16:creationId xmlns:a16="http://schemas.microsoft.com/office/drawing/2014/main" id="{752BE6E6-8419-0C85-78E8-F3290B618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3" y="1625956"/>
            <a:ext cx="10114286" cy="126666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B3C4DAE-4EA5-0155-9C97-1E86DC5A41B3}"/>
              </a:ext>
            </a:extLst>
          </p:cNvPr>
          <p:cNvSpPr txBox="1"/>
          <p:nvPr/>
        </p:nvSpPr>
        <p:spPr>
          <a:xfrm>
            <a:off x="193432" y="281354"/>
            <a:ext cx="191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048ED9-C7BC-C768-7A07-8A8BAC2A0BDA}"/>
              </a:ext>
            </a:extLst>
          </p:cNvPr>
          <p:cNvSpPr txBox="1"/>
          <p:nvPr/>
        </p:nvSpPr>
        <p:spPr>
          <a:xfrm>
            <a:off x="691489" y="3863951"/>
            <a:ext cx="10150976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我们还进行了消融研究，以探讨可学温度初始值对共同注意匹配的影响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使用初始值为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0.1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的可学习温度可以获得最佳性能。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711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5BE83-5DF8-5832-1348-CFD8EF52B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1A19BA-20AB-FCA0-F61E-0ED86A96A871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B57195-2E33-FC3E-B089-48E93506BA85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E9C963-BC07-C909-005D-5B2A6C442BDD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EEB9CC-E52F-041A-9161-3CC9821CAD7C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94E96E46-6810-0FEA-BB64-83BAC955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32D9B42-897E-5D85-5879-C1F15CC342CF}"/>
              </a:ext>
            </a:extLst>
          </p:cNvPr>
          <p:cNvSpPr txBox="1"/>
          <p:nvPr/>
        </p:nvSpPr>
        <p:spPr>
          <a:xfrm>
            <a:off x="11511371" y="6560745"/>
            <a:ext cx="5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CF4A4B-00BD-5926-8687-AE665C4D3AB7}"/>
              </a:ext>
            </a:extLst>
          </p:cNvPr>
          <p:cNvSpPr txBox="1"/>
          <p:nvPr/>
        </p:nvSpPr>
        <p:spPr>
          <a:xfrm>
            <a:off x="193432" y="281354"/>
            <a:ext cx="191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pic>
        <p:nvPicPr>
          <p:cNvPr id="10" name="图片 9" descr="表格&#10;&#10;AI 生成的内容可能不正确。">
            <a:extLst>
              <a:ext uri="{FF2B5EF4-FFF2-40B4-BE49-F238E27FC236}">
                <a16:creationId xmlns:a16="http://schemas.microsoft.com/office/drawing/2014/main" id="{E0FC46D1-8E50-064A-0632-7FB8926B0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4009"/>
            <a:ext cx="8866094" cy="43360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176AA85-1D43-7230-746E-03E8203EF817}"/>
              </a:ext>
            </a:extLst>
          </p:cNvPr>
          <p:cNvSpPr txBox="1"/>
          <p:nvPr/>
        </p:nvSpPr>
        <p:spPr>
          <a:xfrm>
            <a:off x="8734457" y="1586614"/>
            <a:ext cx="3346076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结果表明，</a:t>
            </a:r>
            <a:r>
              <a:rPr lang="en-US" altLang="zh-CN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WeakCLIP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在大多数分类中都取得了优异的性能，证明了其在弱监督语义分割</a:t>
            </a:r>
            <a:r>
              <a:rPr lang="en-US" altLang="zh-CN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(WSSS)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领域的有效性。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805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A0ABFF-C257-02BA-4A93-8B781AF2CEE5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82ABCBA-DBD8-B2EA-3616-2BC5C2840DAA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925CAE-AF69-2EF2-3E90-692A45116B86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5BE1DA-5FFF-9C5A-8308-D93CFE220AA0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61DA01B0-5B9C-72CE-A751-51A47A79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C7D15FB-ACC8-85CF-6B82-E1250A94D7E6}"/>
              </a:ext>
            </a:extLst>
          </p:cNvPr>
          <p:cNvSpPr txBox="1"/>
          <p:nvPr/>
        </p:nvSpPr>
        <p:spPr>
          <a:xfrm>
            <a:off x="11511371" y="6560745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396E70-F52F-38D5-DEEC-DF1D6B822BA4}"/>
              </a:ext>
            </a:extLst>
          </p:cNvPr>
          <p:cNvSpPr txBox="1"/>
          <p:nvPr/>
        </p:nvSpPr>
        <p:spPr>
          <a:xfrm>
            <a:off x="193431" y="281354"/>
            <a:ext cx="221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27576C-E90B-5A95-58EC-CCD1808136EC}"/>
              </a:ext>
            </a:extLst>
          </p:cNvPr>
          <p:cNvSpPr txBox="1"/>
          <p:nvPr/>
        </p:nvSpPr>
        <p:spPr>
          <a:xfrm>
            <a:off x="407722" y="2741711"/>
            <a:ext cx="2446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出版日期：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A82C9D-F8F1-5099-6806-497B5E778E90}"/>
              </a:ext>
            </a:extLst>
          </p:cNvPr>
          <p:cNvSpPr txBox="1"/>
          <p:nvPr/>
        </p:nvSpPr>
        <p:spPr>
          <a:xfrm>
            <a:off x="407722" y="3431994"/>
            <a:ext cx="6211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期刊：</a:t>
            </a:r>
            <a:r>
              <a:rPr lang="en-US" altLang="zh-CN" sz="2400" b="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Computer Vision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3E6608-E0BC-BAEA-07CB-4852C215F97A}"/>
              </a:ext>
            </a:extLst>
          </p:cNvPr>
          <p:cNvSpPr txBox="1"/>
          <p:nvPr/>
        </p:nvSpPr>
        <p:spPr>
          <a:xfrm>
            <a:off x="407722" y="4122277"/>
            <a:ext cx="2526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影响因子：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 descr="文本&#10;&#10;AI 生成的内容可能不正确。">
            <a:extLst>
              <a:ext uri="{FF2B5EF4-FFF2-40B4-BE49-F238E27FC236}">
                <a16:creationId xmlns:a16="http://schemas.microsoft.com/office/drawing/2014/main" id="{699F63C0-23E4-1B21-53E1-9EA0B2E52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236" y="645970"/>
            <a:ext cx="5296764" cy="590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4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43809-36D6-0AB8-9B71-E8E788745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72D71E-8BBB-BE9C-35A5-C595E8CD7D08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3554D0-4316-732D-99B0-A412B8F7E6CF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7BAE63-950E-E5D6-839C-3B9F9B66A2D8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83683D-ADD9-47A9-3E47-CDFB91466D79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8475ACA0-04A2-6252-C0E8-D719555D63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5373BFD-CFD6-5C15-EFB5-01E0514B0E47}"/>
              </a:ext>
            </a:extLst>
          </p:cNvPr>
          <p:cNvSpPr txBox="1"/>
          <p:nvPr/>
        </p:nvSpPr>
        <p:spPr>
          <a:xfrm>
            <a:off x="11511371" y="6560745"/>
            <a:ext cx="5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1D1752-6F2D-3023-F0F9-B0F74586BDC5}"/>
              </a:ext>
            </a:extLst>
          </p:cNvPr>
          <p:cNvSpPr txBox="1"/>
          <p:nvPr/>
        </p:nvSpPr>
        <p:spPr>
          <a:xfrm>
            <a:off x="193432" y="281354"/>
            <a:ext cx="1910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pic>
        <p:nvPicPr>
          <p:cNvPr id="10" name="图片 9" descr="表格&#10;&#10;AI 生成的内容可能不正确。">
            <a:extLst>
              <a:ext uri="{FF2B5EF4-FFF2-40B4-BE49-F238E27FC236}">
                <a16:creationId xmlns:a16="http://schemas.microsoft.com/office/drawing/2014/main" id="{68EEF254-8462-9A51-6EB5-940B7CA06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54" y="1212594"/>
            <a:ext cx="10003405" cy="191452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F046872-CB7A-696F-22C8-C96FFD6D4AD0}"/>
              </a:ext>
            </a:extLst>
          </p:cNvPr>
          <p:cNvSpPr txBox="1"/>
          <p:nvPr/>
        </p:nvSpPr>
        <p:spPr>
          <a:xfrm>
            <a:off x="1148789" y="4061483"/>
            <a:ext cx="1062117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MCTformer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en-US" altLang="zh-CN" b="1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105.3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参数，相比之下，</a:t>
            </a:r>
            <a:r>
              <a:rPr lang="en-US" altLang="zh-CN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WeakCLIP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b="1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171.5 M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参数，但只训练</a:t>
            </a:r>
            <a:r>
              <a:rPr lang="en-US" altLang="zh-CN" b="1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21.2 M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参数。</a:t>
            </a:r>
            <a:r>
              <a:rPr lang="en-US" altLang="zh-CN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WeakCLIP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en-US" altLang="zh-CN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12.4%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的可训练参数，训练</a:t>
            </a:r>
            <a:r>
              <a:rPr lang="en-US" altLang="zh-CN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FPS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速度提高了</a:t>
            </a:r>
            <a:r>
              <a:rPr lang="en-US" altLang="zh-CN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倍，节省了</a:t>
            </a:r>
            <a:r>
              <a:rPr lang="en-US" altLang="zh-CN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68.4%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内存。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50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CA065-93FA-9FC5-2588-8582ADCDE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609B73B-965E-2F33-F5BA-EBE4C4909ED2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8C3015-3B60-B62D-4069-E79C061824C6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3FFC9A-9BAF-C739-7A07-8AEE497F65AE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7BE8BE-DD1C-119F-2AFF-8A64287E36B4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514ACDF3-4C5B-F7FC-8986-4C9E3941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D79C9F-20E7-77AB-41BF-1D57EAF6842C}"/>
              </a:ext>
            </a:extLst>
          </p:cNvPr>
          <p:cNvSpPr txBox="1"/>
          <p:nvPr/>
        </p:nvSpPr>
        <p:spPr>
          <a:xfrm>
            <a:off x="11511371" y="6560745"/>
            <a:ext cx="5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45C7FF-D58B-1389-0340-1373B1C904CB}"/>
              </a:ext>
            </a:extLst>
          </p:cNvPr>
          <p:cNvSpPr txBox="1"/>
          <p:nvPr/>
        </p:nvSpPr>
        <p:spPr>
          <a:xfrm>
            <a:off x="111467" y="150381"/>
            <a:ext cx="2460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可视化结果</a:t>
            </a:r>
          </a:p>
        </p:txBody>
      </p:sp>
      <p:pic>
        <p:nvPicPr>
          <p:cNvPr id="12" name="图片 11" descr="图形用户界面&#10;&#10;AI 生成的内容可能不正确。">
            <a:extLst>
              <a:ext uri="{FF2B5EF4-FFF2-40B4-BE49-F238E27FC236}">
                <a16:creationId xmlns:a16="http://schemas.microsoft.com/office/drawing/2014/main" id="{D305F115-6742-E573-764C-500449160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295" y="754112"/>
            <a:ext cx="5836645" cy="574290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1485A1E-280D-1ECC-E559-4D1EEB1C3728}"/>
              </a:ext>
            </a:extLst>
          </p:cNvPr>
          <p:cNvSpPr txBox="1"/>
          <p:nvPr/>
        </p:nvSpPr>
        <p:spPr>
          <a:xfrm>
            <a:off x="493061" y="1892025"/>
            <a:ext cx="5172634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我们利用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WeakCLIP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网络产生的伪掩膜，利用全监督网络训练的分割模型取得了较好的成绩，达到了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SOTA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的效果</a:t>
            </a:r>
          </a:p>
        </p:txBody>
      </p:sp>
    </p:spTree>
    <p:extLst>
      <p:ext uri="{BB962C8B-B14F-4D97-AF65-F5344CB8AC3E}">
        <p14:creationId xmlns:p14="http://schemas.microsoft.com/office/powerpoint/2010/main" val="140860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D5C6E-95F9-806A-0699-31AE8489C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AD655B-D1A9-4F99-9E3B-6909EEE54CB9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9E2627-3FE1-E489-1B4B-68A04FA1F563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41724F-1FE2-9E3F-BE93-7014E2EF59EA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F382B0-2F26-3660-C89E-7DC8B4C395CA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F85287B5-843D-1FDA-DFFB-74C7993B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F03EA00-E6EB-57D5-13F7-F73EB6B80710}"/>
              </a:ext>
            </a:extLst>
          </p:cNvPr>
          <p:cNvSpPr txBox="1"/>
          <p:nvPr/>
        </p:nvSpPr>
        <p:spPr>
          <a:xfrm>
            <a:off x="11511371" y="6560745"/>
            <a:ext cx="56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22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15C514-7E85-03AB-B0EC-7B48382A7809}"/>
              </a:ext>
            </a:extLst>
          </p:cNvPr>
          <p:cNvSpPr txBox="1"/>
          <p:nvPr/>
        </p:nvSpPr>
        <p:spPr>
          <a:xfrm>
            <a:off x="974911" y="2477452"/>
            <a:ext cx="10419919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本文提出了名为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WeakCLIP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的新方案，旨在利用预训练CLIP模型的知识来增强弱监督语义分割网络的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CAM优化过程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，有效解决了将CLIP集成到WSSS中存在的问题。在广泛使用的PASCAL VOC 2012和COCO 2014数据集上的实验结果表明，与以往的WSSS方法相比，WeakCLIP取得了明显的提升。未来，作者计划探索更先进的大规模CLIP，以提升WSSS的像素级理解能力。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5500FF-2E27-288A-6291-D8792C09CA2B}"/>
              </a:ext>
            </a:extLst>
          </p:cNvPr>
          <p:cNvSpPr txBox="1"/>
          <p:nvPr/>
        </p:nvSpPr>
        <p:spPr>
          <a:xfrm>
            <a:off x="111467" y="150381"/>
            <a:ext cx="2460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154366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E7B4ED-D06B-DE47-038C-9D67CB703FE5}"/>
              </a:ext>
            </a:extLst>
          </p:cNvPr>
          <p:cNvSpPr/>
          <p:nvPr/>
        </p:nvSpPr>
        <p:spPr>
          <a:xfrm>
            <a:off x="0" y="6611843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8FD4F2-6C31-8A12-A8F0-A81DF4A98EF7}"/>
              </a:ext>
            </a:extLst>
          </p:cNvPr>
          <p:cNvSpPr txBox="1"/>
          <p:nvPr/>
        </p:nvSpPr>
        <p:spPr>
          <a:xfrm>
            <a:off x="0" y="6576646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3D457F-C0F7-1C59-06E1-CBE290C74FD1}"/>
              </a:ext>
            </a:extLst>
          </p:cNvPr>
          <p:cNvSpPr txBox="1"/>
          <p:nvPr/>
        </p:nvSpPr>
        <p:spPr>
          <a:xfrm>
            <a:off x="11353063" y="6568943"/>
            <a:ext cx="58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23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66E0B6-DE70-267B-36D4-0D529D51E5C4}"/>
              </a:ext>
            </a:extLst>
          </p:cNvPr>
          <p:cNvSpPr txBox="1"/>
          <p:nvPr/>
        </p:nvSpPr>
        <p:spPr>
          <a:xfrm>
            <a:off x="4761838" y="2844225"/>
            <a:ext cx="2668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Thank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518C32D526455BD8E1187C06E0594A25">
            <a:extLst>
              <a:ext uri="{FF2B5EF4-FFF2-40B4-BE49-F238E27FC236}">
                <a16:creationId xmlns:a16="http://schemas.microsoft.com/office/drawing/2014/main" id="{C9A91589-65E9-F285-C925-7A894B85EA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081896" y="200513"/>
            <a:ext cx="1910715" cy="59880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63E1374-CC47-FDB8-5E62-F53A517B084C}"/>
              </a:ext>
            </a:extLst>
          </p:cNvPr>
          <p:cNvSpPr txBox="1"/>
          <p:nvPr/>
        </p:nvSpPr>
        <p:spPr>
          <a:xfrm>
            <a:off x="5186083" y="4963801"/>
            <a:ext cx="1819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报告人：杨杨</a:t>
            </a:r>
          </a:p>
        </p:txBody>
      </p:sp>
    </p:spTree>
    <p:extLst>
      <p:ext uri="{BB962C8B-B14F-4D97-AF65-F5344CB8AC3E}">
        <p14:creationId xmlns:p14="http://schemas.microsoft.com/office/powerpoint/2010/main" val="28748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12D1C-CD60-FF87-FCE0-25D1CB7A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5496380-3B76-9B4B-834F-1EF316E6EA82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5BB6BA-C353-8BCE-1702-5C14E8DE78A0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7E84A6-F4CC-88C7-7A37-6794E9CE1C84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BAFDB8-A27F-66F1-3E4B-508E820EE07D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BD9454C6-2E07-371E-D48A-72CC6BDC73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1D2BD34-BE5E-4E90-8C0A-45DBA9EF5757}"/>
              </a:ext>
            </a:extLst>
          </p:cNvPr>
          <p:cNvSpPr txBox="1"/>
          <p:nvPr/>
        </p:nvSpPr>
        <p:spPr>
          <a:xfrm>
            <a:off x="11511371" y="6560745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3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37728F-30B2-E84E-B018-EED354778539}"/>
              </a:ext>
            </a:extLst>
          </p:cNvPr>
          <p:cNvGrpSpPr/>
          <p:nvPr/>
        </p:nvGrpSpPr>
        <p:grpSpPr>
          <a:xfrm>
            <a:off x="2973682" y="1586918"/>
            <a:ext cx="843427" cy="443226"/>
            <a:chOff x="666810" y="2586037"/>
            <a:chExt cx="468000" cy="245937"/>
          </a:xfrm>
        </p:grpSpPr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813EDE9C-D35C-D61B-C219-E3F32D229E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FC12442-36F4-F7DD-A71F-883F01845980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348459D-B537-1FDA-5CE3-EF5D14379D15}"/>
              </a:ext>
            </a:extLst>
          </p:cNvPr>
          <p:cNvCxnSpPr>
            <a:stCxn id="7" idx="6"/>
          </p:cNvCxnSpPr>
          <p:nvPr/>
        </p:nvCxnSpPr>
        <p:spPr>
          <a:xfrm>
            <a:off x="3666180" y="1994583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FDD0116-1E24-20BF-7EB5-21FFF7E63142}"/>
              </a:ext>
            </a:extLst>
          </p:cNvPr>
          <p:cNvSpPr txBox="1"/>
          <p:nvPr/>
        </p:nvSpPr>
        <p:spPr>
          <a:xfrm>
            <a:off x="3902304" y="1580762"/>
            <a:ext cx="438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55EA38C-859C-AC3F-46AF-CE5E710AA5AE}"/>
              </a:ext>
            </a:extLst>
          </p:cNvPr>
          <p:cNvGrpSpPr/>
          <p:nvPr/>
        </p:nvGrpSpPr>
        <p:grpSpPr>
          <a:xfrm>
            <a:off x="2973682" y="2506891"/>
            <a:ext cx="843427" cy="443226"/>
            <a:chOff x="666810" y="2586037"/>
            <a:chExt cx="468000" cy="245937"/>
          </a:xfrm>
        </p:grpSpPr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238E3E4E-AA24-F574-3CE7-C964A153B1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872253F-E162-19A7-A9C3-048E83DCDBF3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3DE6339-5711-226B-97E9-3B9ED1A41C9F}"/>
              </a:ext>
            </a:extLst>
          </p:cNvPr>
          <p:cNvCxnSpPr>
            <a:stCxn id="14" idx="6"/>
          </p:cNvCxnSpPr>
          <p:nvPr/>
        </p:nvCxnSpPr>
        <p:spPr>
          <a:xfrm>
            <a:off x="3666180" y="2914556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7327ABE-9CE4-457B-9689-6A1CD9A531C3}"/>
              </a:ext>
            </a:extLst>
          </p:cNvPr>
          <p:cNvSpPr txBox="1"/>
          <p:nvPr/>
        </p:nvSpPr>
        <p:spPr>
          <a:xfrm>
            <a:off x="3902304" y="2478075"/>
            <a:ext cx="438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9CD8B29-98F1-3DCC-F332-9C4285F13305}"/>
              </a:ext>
            </a:extLst>
          </p:cNvPr>
          <p:cNvGrpSpPr/>
          <p:nvPr/>
        </p:nvGrpSpPr>
        <p:grpSpPr>
          <a:xfrm>
            <a:off x="2973682" y="3426864"/>
            <a:ext cx="843427" cy="443226"/>
            <a:chOff x="666810" y="2586037"/>
            <a:chExt cx="468000" cy="245937"/>
          </a:xfrm>
        </p:grpSpPr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A48C44A7-3142-E3B8-7D3B-C13635ADD1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CB23267-2A7B-E1D0-3422-F120E95DD326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F22E671-7DF1-8A37-09B5-0A91826CC31E}"/>
              </a:ext>
            </a:extLst>
          </p:cNvPr>
          <p:cNvCxnSpPr>
            <a:stCxn id="19" idx="6"/>
          </p:cNvCxnSpPr>
          <p:nvPr/>
        </p:nvCxnSpPr>
        <p:spPr>
          <a:xfrm>
            <a:off x="3666180" y="383452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C06B61B-08F7-7291-71DC-902A3D0D4B7B}"/>
              </a:ext>
            </a:extLst>
          </p:cNvPr>
          <p:cNvSpPr txBox="1"/>
          <p:nvPr/>
        </p:nvSpPr>
        <p:spPr>
          <a:xfrm>
            <a:off x="3902304" y="3398047"/>
            <a:ext cx="438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D1C7D66-F4C4-0E87-A2C8-9DE4C77E206B}"/>
              </a:ext>
            </a:extLst>
          </p:cNvPr>
          <p:cNvGrpSpPr/>
          <p:nvPr/>
        </p:nvGrpSpPr>
        <p:grpSpPr>
          <a:xfrm>
            <a:off x="2973682" y="4346837"/>
            <a:ext cx="843427" cy="443226"/>
            <a:chOff x="666810" y="2586037"/>
            <a:chExt cx="468000" cy="245937"/>
          </a:xfrm>
        </p:grpSpPr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BE4926E7-331F-FE9D-3351-A65DD3D8160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2877BF6-AD6D-CC1C-5C95-A8EAA58D0483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CB257E2-D516-A424-82C8-7CF44050F835}"/>
              </a:ext>
            </a:extLst>
          </p:cNvPr>
          <p:cNvCxnSpPr>
            <a:stCxn id="24" idx="6"/>
          </p:cNvCxnSpPr>
          <p:nvPr/>
        </p:nvCxnSpPr>
        <p:spPr>
          <a:xfrm>
            <a:off x="3666180" y="475450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0DE8784-8C08-2161-5A39-2AB017F201EC}"/>
              </a:ext>
            </a:extLst>
          </p:cNvPr>
          <p:cNvGrpSpPr/>
          <p:nvPr/>
        </p:nvGrpSpPr>
        <p:grpSpPr>
          <a:xfrm>
            <a:off x="2973682" y="5266812"/>
            <a:ext cx="843427" cy="443226"/>
            <a:chOff x="666810" y="2586037"/>
            <a:chExt cx="468000" cy="245937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D8079DC3-91FC-FC2C-4D84-C907A591A83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B81E097-75F2-973D-A64E-E42EBAF91360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44D70B0-4CF3-6AD4-7422-24DB97DF7122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3666180" y="567447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0DEA204-A2D7-FDC9-30A2-4BE6DBB7CB10}"/>
              </a:ext>
            </a:extLst>
          </p:cNvPr>
          <p:cNvSpPr txBox="1"/>
          <p:nvPr/>
        </p:nvSpPr>
        <p:spPr>
          <a:xfrm>
            <a:off x="3902304" y="4337958"/>
            <a:ext cx="438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F75BCBE-2B1C-3AB7-6D04-C5B75EBE37C4}"/>
              </a:ext>
            </a:extLst>
          </p:cNvPr>
          <p:cNvSpPr txBox="1"/>
          <p:nvPr/>
        </p:nvSpPr>
        <p:spPr>
          <a:xfrm>
            <a:off x="3821039" y="5297622"/>
            <a:ext cx="4553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85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133BE-D102-B286-7F1E-39D6DB9B5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C1C91C7-0B1E-7D4B-1345-DBA43417B4D3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1E104C-F399-CD02-B68C-80E3B964AEA2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C82429-816F-CED3-2D77-02F9D51A3789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AD396D-219B-5803-0F02-104F75B6A374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8146C821-E255-7328-D340-EB2CED38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58A015A-5047-EE12-3129-291C0E26C566}"/>
              </a:ext>
            </a:extLst>
          </p:cNvPr>
          <p:cNvSpPr txBox="1"/>
          <p:nvPr/>
        </p:nvSpPr>
        <p:spPr>
          <a:xfrm>
            <a:off x="11511371" y="6560745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4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F516B-B050-FDAC-CFAB-7CD94D44E37F}"/>
              </a:ext>
            </a:extLst>
          </p:cNvPr>
          <p:cNvSpPr txBox="1"/>
          <p:nvPr/>
        </p:nvSpPr>
        <p:spPr>
          <a:xfrm>
            <a:off x="193431" y="281354"/>
            <a:ext cx="221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87B921-6E19-B963-D0C4-15C987C15CBD}"/>
              </a:ext>
            </a:extLst>
          </p:cNvPr>
          <p:cNvSpPr txBox="1"/>
          <p:nvPr/>
        </p:nvSpPr>
        <p:spPr>
          <a:xfrm>
            <a:off x="546846" y="1330824"/>
            <a:ext cx="10542495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本文聚焦于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弱监督语义分割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Weakly-Supervised Semantic Segmentation,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WSSS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）任务，旨在解决当前方法在处理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类激活图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Class Activation Map,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）种子时面临的问题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717416-30DF-4D8E-5B76-7A65C3A207CD}"/>
              </a:ext>
            </a:extLst>
          </p:cNvPr>
          <p:cNvSpPr txBox="1"/>
          <p:nvPr/>
        </p:nvSpPr>
        <p:spPr>
          <a:xfrm>
            <a:off x="1210233" y="3057821"/>
            <a:ext cx="9215719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传统的语义分割需要人工标注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像素级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的数据集，费时费力，限制了语义分割的实际应用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现有的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优化方法依赖于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先验知识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数字图像处理算法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，这些方法存在偏差，导致最后的模型缺乏鲁棒性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CLIP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在自然语言处理上取得了巨大的成功，同时也能高效的迁移到计算机视觉的任务，为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WSSS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带来了新的机遇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8FF083-B664-710A-70EC-05CB10E1E0B0}"/>
              </a:ext>
            </a:extLst>
          </p:cNvPr>
          <p:cNvSpPr txBox="1"/>
          <p:nvPr/>
        </p:nvSpPr>
        <p:spPr>
          <a:xfrm>
            <a:off x="1560721" y="6098765"/>
            <a:ext cx="100956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[1]Radford A, Kim J W, Hallacy C, et al. Learning transferable visual models from natural language supervision[C]//International conference on machine learning. PmLR, 2021: 8748-8763.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9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480A7-6BA0-5BC9-71CE-36710800D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B61D241-625D-6D5E-0298-CED6EC8E9224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53776B8-8150-71DC-B7EC-60D8D6C23A23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CFFA85-4AA9-781C-EC13-34A0DCD3A3F1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CCA412-1BCF-84E6-6428-2C20E2D5EF26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EA596245-0352-1722-1377-C06A73E9B3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8B3B22D-CE8A-C920-C01C-4162D6871B72}"/>
              </a:ext>
            </a:extLst>
          </p:cNvPr>
          <p:cNvSpPr txBox="1"/>
          <p:nvPr/>
        </p:nvSpPr>
        <p:spPr>
          <a:xfrm>
            <a:off x="11511371" y="6560745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5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9BCFB2-B007-6BD4-7B2B-C15542EAC0F8}"/>
              </a:ext>
            </a:extLst>
          </p:cNvPr>
          <p:cNvSpPr txBox="1"/>
          <p:nvPr/>
        </p:nvSpPr>
        <p:spPr>
          <a:xfrm>
            <a:off x="193431" y="281354"/>
            <a:ext cx="221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B2D380-53B7-0F40-BB5A-2105C885BE0F}"/>
              </a:ext>
            </a:extLst>
          </p:cNvPr>
          <p:cNvSpPr txBox="1"/>
          <p:nvPr/>
        </p:nvSpPr>
        <p:spPr>
          <a:xfrm>
            <a:off x="735106" y="1290918"/>
            <a:ext cx="10354235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为了减轻手动标注像素级数据的负担，出现了多种基于不同弱监督信息（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边界框，涂鸦，点和图像级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）的算法。其中基于图像级标签的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WSSS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最具有挑战性，常使用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定位目标，但原始的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存在噪声数据，容易出错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大规模预训练模型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在各领域广泛应用，如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CLIP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通过对比学习在大量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文本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对上预训练，展现出强大的知识迁移能力。已有研究尝试将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CLIP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应用于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WSSS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666C287F-0C5F-FD6F-F369-A743F09F7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73" y="3872247"/>
            <a:ext cx="11444137" cy="21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3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19B0D-E8A1-F7E4-7F79-9B928281B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9511B2E-2773-1478-A074-5CB17715425E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F0F3C4-03D0-CA57-C292-3332AEC93B8C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EAC7F5-CFC1-5C2D-E083-D23296A3CCE7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A98CC2-5186-5797-AC1F-9E546638EA09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01CF5640-B3F8-4113-C78E-773D7EFA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5BFE0C9-660D-4DD0-AC31-D6B51FDDDF64}"/>
              </a:ext>
            </a:extLst>
          </p:cNvPr>
          <p:cNvSpPr txBox="1"/>
          <p:nvPr/>
        </p:nvSpPr>
        <p:spPr>
          <a:xfrm>
            <a:off x="11511371" y="6560745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6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50119A-B0ED-ADBC-E4C3-99C2A600EC7D}"/>
              </a:ext>
            </a:extLst>
          </p:cNvPr>
          <p:cNvSpPr txBox="1"/>
          <p:nvPr/>
        </p:nvSpPr>
        <p:spPr>
          <a:xfrm>
            <a:off x="193431" y="281354"/>
            <a:ext cx="2215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7B2049-72F9-31F9-E32E-23465AC7EAAB}"/>
              </a:ext>
            </a:extLst>
          </p:cNvPr>
          <p:cNvSpPr txBox="1"/>
          <p:nvPr/>
        </p:nvSpPr>
        <p:spPr>
          <a:xfrm>
            <a:off x="1109381" y="1286452"/>
            <a:ext cx="9262784" cy="3782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Learnable Prompt</a:t>
            </a:r>
            <a:r>
              <a:rPr lang="zh-CN" altLang="en-US" b="1"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微软雅黑" panose="020B0503020204020204" charset="-122"/>
              </a:rPr>
              <a:t>：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>
                    <a:alpha val="0"/>
                  </a:srgbClr>
                </a:highlight>
                <a:ea typeface="微软雅黑" panose="020B0503020204020204" charset="-122"/>
                <a:cs typeface="+mn-lt"/>
                <a:sym typeface="微软雅黑" panose="020B0503020204020204" charset="-122"/>
              </a:rPr>
              <a:t> </a:t>
            </a:r>
            <a:r>
              <a:rPr lang="en-US" altLang="zh-CN" sz="1800"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微软雅黑" panose="020B0503020204020204" charset="-122"/>
              </a:rPr>
              <a:t>用可学习嵌入增强类别文本输入，经文本编码器处理和投影得到文本嵌入，满足WSSS像素级理解需求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Pyramid Adapter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>
                    <a:alpha val="0"/>
                  </a:srgbClr>
                </a:highlight>
                <a:ea typeface="微软雅黑" panose="020B0503020204020204" charset="-122"/>
                <a:cs typeface="+mn-lt"/>
                <a:sym typeface="微软雅黑" panose="020B0503020204020204" charset="-122"/>
              </a:rPr>
              <a:t> </a:t>
            </a:r>
            <a:r>
              <a:rPr lang="en-US" altLang="zh-CN" sz="1800"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微软雅黑" panose="020B0503020204020204" charset="-122"/>
              </a:rPr>
              <a:t>独立于CLIP图像编码器，对不同分辨率特征图处理，获取多尺度特征，避免破坏预训练知识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Co-attention Matching</a:t>
            </a:r>
            <a:r>
              <a:rPr lang="zh-CN" altLang="en-US" b="1"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微软雅黑" panose="020B0503020204020204" charset="-122"/>
              </a:rPr>
              <a:t>：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>
                    <a:alpha val="0"/>
                  </a:srgbClr>
                </a:highlight>
                <a:ea typeface="微软雅黑" panose="020B0503020204020204" charset="-122"/>
                <a:cs typeface="+mn-lt"/>
                <a:sym typeface="微软雅黑" panose="020B0503020204020204" charset="-122"/>
              </a:rPr>
              <a:t> </a:t>
            </a:r>
            <a:r>
              <a:rPr lang="en-US" altLang="zh-CN" sz="1800">
                <a:highlight>
                  <a:srgbClr val="FFFFFF">
                    <a:alpha val="0"/>
                  </a:srgbClr>
                </a:highlight>
                <a:ea typeface="微软雅黑" panose="020B0503020204020204" charset="-122"/>
                <a:cs typeface="+mn-lt"/>
                <a:sym typeface="微软雅黑" panose="020B0503020204020204" charset="-122"/>
              </a:rPr>
              <a:t>用两个交叉注意力模块建模文本与像素双向关系，更新文本和图像嵌入，得到匹配嵌入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Text-Guided Decoder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>
                    <a:alpha val="0"/>
                  </a:srgbClr>
                </a:highlight>
                <a:ea typeface="微软雅黑" panose="020B0503020204020204" charset="-122"/>
                <a:cs typeface="+mn-lt"/>
                <a:sym typeface="微软雅黑" panose="020B0503020204020204" charset="-122"/>
              </a:rPr>
              <a:t> </a:t>
            </a:r>
            <a:r>
              <a:rPr lang="en-US" altLang="zh-CN" sz="1800">
                <a:highlight>
                  <a:srgbClr val="FFFFFF">
                    <a:alpha val="0"/>
                  </a:srgbClr>
                </a:highlight>
                <a:ea typeface="微软雅黑" panose="020B0503020204020204" charset="-122"/>
                <a:cs typeface="+mn-lt"/>
                <a:sym typeface="微软雅黑" panose="020B0503020204020204" charset="-122"/>
              </a:rPr>
              <a:t>将匹配嵌入</a:t>
            </a:r>
            <a:r>
              <a:rPr lang="zh-CN" altLang="en-US" sz="1800">
                <a:highlight>
                  <a:srgbClr val="FFFFFF">
                    <a:alpha val="0"/>
                  </a:srgbClr>
                </a:highlight>
                <a:ea typeface="微软雅黑" panose="020B0503020204020204" charset="-122"/>
                <a:cs typeface="+mn-lt"/>
                <a:sym typeface="微软雅黑" panose="020B0503020204020204" charset="-122"/>
              </a:rPr>
              <a:t>调整</a:t>
            </a:r>
            <a:r>
              <a:rPr lang="en-US" altLang="zh-CN" sz="1800">
                <a:highlight>
                  <a:srgbClr val="FFFFFF">
                    <a:alpha val="0"/>
                  </a:srgbClr>
                </a:highlight>
                <a:ea typeface="微软雅黑" panose="020B0503020204020204" charset="-122"/>
                <a:cs typeface="+mn-lt"/>
                <a:sym typeface="微软雅黑" panose="020B0503020204020204" charset="-122"/>
              </a:rPr>
              <a:t>到对应尺寸，与适配器输出特征拼接解码，实现分层融合，提升分割预测效果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>
                <a:highlight>
                  <a:srgbClr val="FFFFFF">
                    <a:alpha val="0"/>
                  </a:srgbClr>
                </a:highlight>
                <a:latin typeface="微软雅黑" panose="020B0503020204020204" charset="-122"/>
                <a:ea typeface="微软雅黑" panose="020B0503020204020204" charset="-122"/>
                <a:cs typeface="+mn-lt"/>
                <a:sym typeface="微软雅黑" panose="020B0503020204020204" charset="-122"/>
              </a:rPr>
              <a:t>WSSS loss:  </a:t>
            </a:r>
            <a:r>
              <a:rPr lang="zh-CN" altLang="en-US" b="0" i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平衡种子损失和边界损失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62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5419F-4AB0-3F04-DE33-8863F86B4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4D6E4BA-94DD-C8EA-1423-DAEBAD1686A0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D79638-848B-ED1F-F4AF-48E3160C3455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DCEA7A-5DB8-228F-A8FE-26A1DBB4411B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E17AD2-7A5B-A2FD-FC7F-F91D617B9A81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5F9F8D5A-FBF1-5C79-CE40-305A2B1F5F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6D1B06D-A14A-900E-2D7D-F9EAF502C219}"/>
              </a:ext>
            </a:extLst>
          </p:cNvPr>
          <p:cNvSpPr txBox="1"/>
          <p:nvPr/>
        </p:nvSpPr>
        <p:spPr>
          <a:xfrm>
            <a:off x="11511371" y="6560745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7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740854-A262-435A-762E-9DA3DEB5F016}"/>
              </a:ext>
            </a:extLst>
          </p:cNvPr>
          <p:cNvSpPr txBox="1"/>
          <p:nvPr/>
        </p:nvSpPr>
        <p:spPr>
          <a:xfrm>
            <a:off x="193431" y="281354"/>
            <a:ext cx="1705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highlight>
                  <a:srgbClr val="FFFFFF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微软雅黑" panose="020B0503020204020204" charset="-122"/>
              </a:rPr>
              <a:t>网络结构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 descr="图示&#10;&#10;AI 生成的内容可能不正确。">
            <a:extLst>
              <a:ext uri="{FF2B5EF4-FFF2-40B4-BE49-F238E27FC236}">
                <a16:creationId xmlns:a16="http://schemas.microsoft.com/office/drawing/2014/main" id="{E5D9F627-DD68-FB5A-A8AD-3BE2E7369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1" y="1097434"/>
            <a:ext cx="11474824" cy="5146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0AB0FE2-2D92-D850-338B-452645002462}"/>
                  </a:ext>
                </a:extLst>
              </p:cNvPr>
              <p:cNvSpPr txBox="1"/>
              <p:nvPr/>
            </p:nvSpPr>
            <p:spPr>
              <a:xfrm>
                <a:off x="2501153" y="706686"/>
                <a:ext cx="313247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/>
                  <a:t>: projected text embedings</a:t>
                </a:r>
                <a:endParaRPr lang="zh-CN" altLang="en-US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0AB0FE2-2D92-D850-338B-452645002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53" y="706686"/>
                <a:ext cx="3132474" cy="390748"/>
              </a:xfrm>
              <a:prstGeom prst="rect">
                <a:avLst/>
              </a:prstGeom>
              <a:blipFill>
                <a:blip r:embed="rId4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25A0B42-D67A-BDBC-E8D3-41540B4F2D96}"/>
                  </a:ext>
                </a:extLst>
              </p:cNvPr>
              <p:cNvSpPr txBox="1"/>
              <p:nvPr/>
            </p:nvSpPr>
            <p:spPr>
              <a:xfrm>
                <a:off x="6893859" y="706686"/>
                <a:ext cx="351416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/>
                  <a:t>: projected images embedings</a:t>
                </a:r>
                <a:endParaRPr lang="zh-CN" altLang="en-US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25A0B42-D67A-BDBC-E8D3-41540B4F2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859" y="706686"/>
                <a:ext cx="3514164" cy="390748"/>
              </a:xfrm>
              <a:prstGeom prst="rect">
                <a:avLst/>
              </a:prstGeom>
              <a:blipFill>
                <a:blip r:embed="rId5"/>
                <a:stretch>
                  <a:fillRect l="-521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80D06-6413-E3B2-F43A-C30F26BFA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B0B1CF4-7718-D84D-D981-D8F52D18FAB9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DA82FC-5FD4-320B-8A55-CB529696F75A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9BCF84-1D92-AA8D-0BBF-FA3FACFA48B1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28E963-C7EC-6907-AC98-63EF8F633F0B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E1F6E3BE-9A9A-1D02-7402-4851672B8B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9AE99A-ECAD-CFE9-2B26-C2B8C973B176}"/>
              </a:ext>
            </a:extLst>
          </p:cNvPr>
          <p:cNvSpPr txBox="1"/>
          <p:nvPr/>
        </p:nvSpPr>
        <p:spPr>
          <a:xfrm>
            <a:off x="11511371" y="6560745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8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DF82C6-9A5E-051C-518A-B11961DE7BE3}"/>
              </a:ext>
            </a:extLst>
          </p:cNvPr>
          <p:cNvSpPr txBox="1"/>
          <p:nvPr/>
        </p:nvSpPr>
        <p:spPr>
          <a:xfrm>
            <a:off x="193430" y="281354"/>
            <a:ext cx="371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Learnable Prompt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2E92D28-00FB-E797-0443-519505F08609}"/>
              </a:ext>
            </a:extLst>
          </p:cNvPr>
          <p:cNvSpPr/>
          <p:nvPr/>
        </p:nvSpPr>
        <p:spPr>
          <a:xfrm>
            <a:off x="395137" y="2763312"/>
            <a:ext cx="1369186" cy="6275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class text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B4ACA22-4A01-608B-62FD-653EF1AA55AD}"/>
              </a:ext>
            </a:extLst>
          </p:cNvPr>
          <p:cNvCxnSpPr>
            <a:cxnSpLocks/>
          </p:cNvCxnSpPr>
          <p:nvPr/>
        </p:nvCxnSpPr>
        <p:spPr>
          <a:xfrm>
            <a:off x="1764323" y="3086042"/>
            <a:ext cx="12216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B317ECA-2665-E10B-4251-D6B3730324A1}"/>
                  </a:ext>
                </a:extLst>
              </p:cNvPr>
              <p:cNvSpPr/>
              <p:nvPr/>
            </p:nvSpPr>
            <p:spPr>
              <a:xfrm>
                <a:off x="2985937" y="2763312"/>
                <a:ext cx="2180837" cy="62753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class text enbedings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𝐶𝐿𝐴𝑆𝑆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B317ECA-2665-E10B-4251-D6B373032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937" y="2763312"/>
                <a:ext cx="2180837" cy="627530"/>
              </a:xfrm>
              <a:prstGeom prst="rect">
                <a:avLst/>
              </a:prstGeom>
              <a:blipFill>
                <a:blip r:embed="rId3"/>
                <a:stretch>
                  <a:fillRect l="-1111" t="-4762" r="-3611" b="-15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244DDE30-74F7-629A-7C1B-FFF65C6C62F0}"/>
              </a:ext>
            </a:extLst>
          </p:cNvPr>
          <p:cNvSpPr txBox="1"/>
          <p:nvPr/>
        </p:nvSpPr>
        <p:spPr>
          <a:xfrm>
            <a:off x="1841730" y="268444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ize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B434FF-9B90-4FE8-21BE-9F454D82B99C}"/>
                  </a:ext>
                </a:extLst>
              </p:cNvPr>
              <p:cNvSpPr/>
              <p:nvPr/>
            </p:nvSpPr>
            <p:spPr>
              <a:xfrm>
                <a:off x="305490" y="4310457"/>
                <a:ext cx="2180837" cy="62753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learnable embedings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2B434FF-9B90-4FE8-21BE-9F454D82B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0" y="4310457"/>
                <a:ext cx="2180837" cy="627530"/>
              </a:xfrm>
              <a:prstGeom prst="rect">
                <a:avLst/>
              </a:prstGeom>
              <a:blipFill>
                <a:blip r:embed="rId4"/>
                <a:stretch>
                  <a:fillRect t="-4762" b="-15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344FEDE6-C400-33C8-CD43-8AD24F17AB0D}"/>
              </a:ext>
            </a:extLst>
          </p:cNvPr>
          <p:cNvSpPr txBox="1"/>
          <p:nvPr/>
        </p:nvSpPr>
        <p:spPr>
          <a:xfrm>
            <a:off x="439270" y="5043223"/>
            <a:ext cx="2115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learnable prompt</a:t>
            </a:r>
          </a:p>
        </p:txBody>
      </p:sp>
      <p:pic>
        <p:nvPicPr>
          <p:cNvPr id="23" name="图片 22" descr="图片包含 形状&#10;&#10;AI 生成的内容可能不正确。">
            <a:extLst>
              <a:ext uri="{FF2B5EF4-FFF2-40B4-BE49-F238E27FC236}">
                <a16:creationId xmlns:a16="http://schemas.microsoft.com/office/drawing/2014/main" id="{32AF3EC0-2F0E-A849-A433-4A5E7B7CAA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575" y="3548032"/>
            <a:ext cx="5085714" cy="1076190"/>
          </a:xfrm>
          <a:prstGeom prst="rect">
            <a:avLst/>
          </a:prstGeom>
        </p:spPr>
      </p:pic>
      <p:sp>
        <p:nvSpPr>
          <p:cNvPr id="25" name="右大括号 24">
            <a:extLst>
              <a:ext uri="{FF2B5EF4-FFF2-40B4-BE49-F238E27FC236}">
                <a16:creationId xmlns:a16="http://schemas.microsoft.com/office/drawing/2014/main" id="{2FB8BB48-9C0D-D650-F995-9EE9BD827702}"/>
              </a:ext>
            </a:extLst>
          </p:cNvPr>
          <p:cNvSpPr/>
          <p:nvPr/>
        </p:nvSpPr>
        <p:spPr>
          <a:xfrm>
            <a:off x="5369859" y="3086042"/>
            <a:ext cx="688934" cy="20432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6D2164C-E5FA-4CF6-D03C-803C31C38BC6}"/>
              </a:ext>
            </a:extLst>
          </p:cNvPr>
          <p:cNvSpPr txBox="1"/>
          <p:nvPr/>
        </p:nvSpPr>
        <p:spPr>
          <a:xfrm>
            <a:off x="7645013" y="3499990"/>
            <a:ext cx="218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input embeddings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AD82433-1C86-43C4-5EFE-1D38BA36EEEC}"/>
              </a:ext>
            </a:extLst>
          </p:cNvPr>
          <p:cNvSpPr/>
          <p:nvPr/>
        </p:nvSpPr>
        <p:spPr>
          <a:xfrm>
            <a:off x="7880666" y="4741564"/>
            <a:ext cx="1369186" cy="6275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Text encoder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EDA32DD-775C-9C97-52E5-28EC8DA29C46}"/>
              </a:ext>
            </a:extLst>
          </p:cNvPr>
          <p:cNvCxnSpPr>
            <a:cxnSpLocks/>
          </p:cNvCxnSpPr>
          <p:nvPr/>
        </p:nvCxnSpPr>
        <p:spPr>
          <a:xfrm>
            <a:off x="8563534" y="4284365"/>
            <a:ext cx="0" cy="457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6F6BB77-C949-698E-98DC-6044B0F1FB37}"/>
                  </a:ext>
                </a:extLst>
              </p:cNvPr>
              <p:cNvSpPr/>
              <p:nvPr/>
            </p:nvSpPr>
            <p:spPr>
              <a:xfrm>
                <a:off x="7880666" y="5941372"/>
                <a:ext cx="1369186" cy="62753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6F6BB77-C949-698E-98DC-6044B0F1F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666" y="5941372"/>
                <a:ext cx="1369186" cy="6275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5539023-F1F5-29B0-80DC-893C295A01F4}"/>
              </a:ext>
            </a:extLst>
          </p:cNvPr>
          <p:cNvCxnSpPr>
            <a:cxnSpLocks/>
          </p:cNvCxnSpPr>
          <p:nvPr/>
        </p:nvCxnSpPr>
        <p:spPr>
          <a:xfrm>
            <a:off x="8563534" y="5484173"/>
            <a:ext cx="0" cy="457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图片 38" descr="徽标, 公司名称&#10;&#10;AI 生成的内容可能不正确。">
            <a:extLst>
              <a:ext uri="{FF2B5EF4-FFF2-40B4-BE49-F238E27FC236}">
                <a16:creationId xmlns:a16="http://schemas.microsoft.com/office/drawing/2014/main" id="{54CC8BB6-57F7-34F7-6C03-459117B395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779" y="5891667"/>
            <a:ext cx="2744221" cy="7004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F63E62A-A575-88F9-2039-2D4D958840EA}"/>
                  </a:ext>
                </a:extLst>
              </p:cNvPr>
              <p:cNvSpPr txBox="1"/>
              <p:nvPr/>
            </p:nvSpPr>
            <p:spPr>
              <a:xfrm>
                <a:off x="193431" y="807172"/>
                <a:ext cx="11605405" cy="8744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我们首先对</a:t>
                </a:r>
                <a:r>
                  <a:rPr lang="zh-CN" altLang="en-US" b="0" i="0"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类文本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进行标记并嵌入到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个类文本嵌入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𝐶𝐿𝐴𝑆𝑆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} 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∈1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 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K)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，每个的形状为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 × C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是类文本标记的上下文长度，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transformer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宽度。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F63E62A-A575-88F9-2039-2D4D95884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31" y="807172"/>
                <a:ext cx="11605405" cy="874407"/>
              </a:xfrm>
              <a:prstGeom prst="rect">
                <a:avLst/>
              </a:prstGeom>
              <a:blipFill>
                <a:blip r:embed="rId8"/>
                <a:stretch>
                  <a:fillRect l="-473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D3E487B-EDC2-1AAB-A59D-D055A24C6A53}"/>
              </a:ext>
            </a:extLst>
          </p:cNvPr>
          <p:cNvCxnSpPr>
            <a:cxnSpLocks/>
          </p:cNvCxnSpPr>
          <p:nvPr/>
        </p:nvCxnSpPr>
        <p:spPr>
          <a:xfrm flipV="1">
            <a:off x="10712313" y="5369094"/>
            <a:ext cx="0" cy="565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32BDEFB-8CAA-ABE5-3D95-05F8E9965F08}"/>
              </a:ext>
            </a:extLst>
          </p:cNvPr>
          <p:cNvSpPr txBox="1"/>
          <p:nvPr/>
        </p:nvSpPr>
        <p:spPr>
          <a:xfrm>
            <a:off x="9825850" y="4913465"/>
            <a:ext cx="219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CLIP text 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16144E0-2088-8812-B138-D382148A2C17}"/>
                  </a:ext>
                </a:extLst>
              </p:cNvPr>
              <p:cNvSpPr txBox="1"/>
              <p:nvPr/>
            </p:nvSpPr>
            <p:spPr>
              <a:xfrm>
                <a:off x="5891206" y="1493875"/>
                <a:ext cx="6127376" cy="1705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接下来，我们随机初始化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个可学习嵌入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{len}(N∈1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 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N)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作为可学习的提示词，每个提示的形状为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× C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。随后，将可学习嵌入拼接到类文本嵌入前面，作为输入嵌入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}(k∈1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 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K)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，每一个的形状为</a:t>
                </a:r>
                <a:r>
                  <a:rPr lang="en-US" altLang="zh-CN" b="1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(N + L) ×C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16144E0-2088-8812-B138-D382148A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206" y="1493875"/>
                <a:ext cx="6127376" cy="1705403"/>
              </a:xfrm>
              <a:prstGeom prst="rect">
                <a:avLst/>
              </a:prstGeom>
              <a:blipFill>
                <a:blip r:embed="rId9"/>
                <a:stretch>
                  <a:fillRect l="-795" b="-4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31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03C93-3A51-0209-5BEE-1485F6060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C203A68-0775-1185-B5C0-6A91CEB1946F}"/>
              </a:ext>
            </a:extLst>
          </p:cNvPr>
          <p:cNvSpPr txBox="1"/>
          <p:nvPr/>
        </p:nvSpPr>
        <p:spPr>
          <a:xfrm>
            <a:off x="422031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2025/XX/XX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1AA098-F3B2-FB5D-5C4A-0D91566C790D}"/>
              </a:ext>
            </a:extLst>
          </p:cNvPr>
          <p:cNvSpPr txBox="1"/>
          <p:nvPr/>
        </p:nvSpPr>
        <p:spPr>
          <a:xfrm>
            <a:off x="11394830" y="6550242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5E161A-2A61-800C-4892-E080A745CD69}"/>
              </a:ext>
            </a:extLst>
          </p:cNvPr>
          <p:cNvSpPr/>
          <p:nvPr/>
        </p:nvSpPr>
        <p:spPr>
          <a:xfrm>
            <a:off x="0" y="6579405"/>
            <a:ext cx="12192000" cy="298938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09BC97-CC6D-D78A-8D5B-EAA3706DF817}"/>
              </a:ext>
            </a:extLst>
          </p:cNvPr>
          <p:cNvSpPr txBox="1"/>
          <p:nvPr/>
        </p:nvSpPr>
        <p:spPr>
          <a:xfrm>
            <a:off x="0" y="6550242"/>
            <a:ext cx="1705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2025/04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8" name="图片 7" descr="518C32D526455BD8E1187C06E0594A25">
            <a:extLst>
              <a:ext uri="{FF2B5EF4-FFF2-40B4-BE49-F238E27FC236}">
                <a16:creationId xmlns:a16="http://schemas.microsoft.com/office/drawing/2014/main" id="{C569C151-6A68-DEB9-ECBD-1D26D5821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5" t="27855" r="6664" b="33814"/>
          <a:stretch>
            <a:fillRect/>
          </a:stretch>
        </p:blipFill>
        <p:spPr>
          <a:xfrm>
            <a:off x="10169818" y="112589"/>
            <a:ext cx="1910715" cy="59880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F7B5CC-4FB7-0389-C721-359B72A3A6FF}"/>
              </a:ext>
            </a:extLst>
          </p:cNvPr>
          <p:cNvSpPr txBox="1"/>
          <p:nvPr/>
        </p:nvSpPr>
        <p:spPr>
          <a:xfrm>
            <a:off x="11511371" y="6560745"/>
            <a:ext cx="37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E0598A-19AB-7062-4C9C-A61E768774DD}"/>
              </a:ext>
            </a:extLst>
          </p:cNvPr>
          <p:cNvSpPr txBox="1"/>
          <p:nvPr/>
        </p:nvSpPr>
        <p:spPr>
          <a:xfrm>
            <a:off x="193431" y="281354"/>
            <a:ext cx="3266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Pyramid Adapter</a:t>
            </a:r>
            <a:endParaRPr lang="zh-CN" alt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图示&#10;&#10;AI 生成的内容可能不正确。">
            <a:extLst>
              <a:ext uri="{FF2B5EF4-FFF2-40B4-BE49-F238E27FC236}">
                <a16:creationId xmlns:a16="http://schemas.microsoft.com/office/drawing/2014/main" id="{A7203A33-C2DE-B50C-C173-DA88BB666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1" y="1066702"/>
            <a:ext cx="6237878" cy="39804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CCA406-AAD6-BDDF-451C-582C2092CFA7}"/>
                  </a:ext>
                </a:extLst>
              </p:cNvPr>
              <p:cNvSpPr txBox="1"/>
              <p:nvPr/>
            </p:nvSpPr>
            <p:spPr>
              <a:xfrm>
                <a:off x="6520444" y="1329803"/>
                <a:ext cx="5366066" cy="2722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金字塔适配器首先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来自于</a:t>
                </a:r>
                <a:r>
                  <a:rPr lang="en-US" altLang="zh-CN" b="1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transformer</a:t>
                </a:r>
                <a:r>
                  <a:rPr lang="zh-CN" altLang="en-US" b="1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层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feature maps{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}(i∈{1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 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4})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作为输入。随后，利用转置卷积对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进行上采样。然后，使用最大池化将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下采样。最后，金字塔适配器生成一组特征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}(i∈{1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 </a:t>
                </a:r>
                <a:r>
                  <a:rPr lang="en-US" altLang="zh-CN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4})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，每一个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sup>
                    </m:sSubSup>
                    <m:r>
                      <a:rPr lang="zh-CN" altLang="en-US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拥有</m:t>
                    </m:r>
                  </m:oMath>
                </a14:m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不同的分辨率</a:t>
                </a:r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b="0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，有效地结合了</a:t>
                </a:r>
                <a:r>
                  <a:rPr lang="zh-CN" altLang="en-US" b="1" i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低级特征和高级特征</a:t>
                </a:r>
                <a:endPara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CCA406-AAD6-BDDF-451C-582C2092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444" y="1329803"/>
                <a:ext cx="5366066" cy="2722284"/>
              </a:xfrm>
              <a:prstGeom prst="rect">
                <a:avLst/>
              </a:prstGeom>
              <a:blipFill>
                <a:blip r:embed="rId4"/>
                <a:stretch>
                  <a:fillRect l="-1023" r="-795" b="-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56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1604</Words>
  <Application>Microsoft Office PowerPoint</Application>
  <PresentationFormat>宽屏</PresentationFormat>
  <Paragraphs>185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-apple-system</vt:lpstr>
      <vt:lpstr>等线</vt:lpstr>
      <vt:lpstr>等线 Light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 Yang</dc:creator>
  <cp:lastModifiedBy>Yang Yang</cp:lastModifiedBy>
  <cp:revision>279</cp:revision>
  <dcterms:created xsi:type="dcterms:W3CDTF">2025-04-01T00:23:10Z</dcterms:created>
  <dcterms:modified xsi:type="dcterms:W3CDTF">2025-04-12T12:42:10Z</dcterms:modified>
</cp:coreProperties>
</file>