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83" r:id="rId3"/>
    <p:sldId id="256" r:id="rId4"/>
    <p:sldId id="261" r:id="rId5"/>
    <p:sldId id="282" r:id="rId6"/>
    <p:sldId id="263" r:id="rId7"/>
    <p:sldId id="275" r:id="rId8"/>
    <p:sldId id="264" r:id="rId9"/>
    <p:sldId id="276" r:id="rId10"/>
    <p:sldId id="277" r:id="rId11"/>
    <p:sldId id="278" r:id="rId12"/>
    <p:sldId id="279" r:id="rId13"/>
    <p:sldId id="272" r:id="rId14"/>
    <p:sldId id="281" r:id="rId15"/>
    <p:sldId id="280" r:id="rId16"/>
    <p:sldId id="287" r:id="rId17"/>
    <p:sldId id="284" r:id="rId18"/>
    <p:sldId id="273" r:id="rId19"/>
  </p:sldIdLst>
  <p:sldSz cx="12192000" cy="6858000"/>
  <p:notesSz cx="6858000" cy="9144000"/>
  <p:embeddedFontLst>
    <p:embeddedFont>
      <p:font typeface="等线 Light" panose="02010600030101010101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方正细圆简体" panose="02010600030101010101" charset="-122"/>
      <p:regular r:id="rId23"/>
    </p:embeddedFont>
    <p:embeddedFont>
      <p:font typeface="等线" panose="02010600030101010101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3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1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0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5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1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C4F0-1955-4838-8338-78007D9DD07F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7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66641" y="1946551"/>
            <a:ext cx="62122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“八一农大”</a:t>
            </a:r>
            <a:r>
              <a:rPr lang="en-US" altLang="zh-CN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—</a:t>
            </a:r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移动</a:t>
            </a:r>
          </a:p>
          <a:p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校园</a:t>
            </a:r>
            <a:r>
              <a:rPr lang="en-US" altLang="zh-CN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App</a:t>
            </a:r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的设计</a:t>
            </a:r>
            <a:r>
              <a:rPr lang="zh-CN" altLang="en-US" sz="4400" b="1" dirty="0" smtClean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与开发</a:t>
            </a:r>
            <a:endParaRPr lang="zh-CN" altLang="en-US" sz="4400" b="1" dirty="0">
              <a:solidFill>
                <a:srgbClr val="20356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  <a:p>
            <a:endParaRPr lang="zh-CN" altLang="en-US" sz="4400" b="1" dirty="0">
              <a:solidFill>
                <a:srgbClr val="20356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7017" y="4022532"/>
            <a:ext cx="3581340" cy="2012480"/>
            <a:chOff x="4825850" y="3256409"/>
            <a:chExt cx="2577428" cy="2012480"/>
          </a:xfrm>
        </p:grpSpPr>
        <p:sp>
          <p:nvSpPr>
            <p:cNvPr id="6" name="文本框 5"/>
            <p:cNvSpPr txBox="1"/>
            <p:nvPr/>
          </p:nvSpPr>
          <p:spPr>
            <a:xfrm>
              <a:off x="4825850" y="3256409"/>
              <a:ext cx="2577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导   师： 朱 焕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25850" y="4868779"/>
              <a:ext cx="2482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查重率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：</a:t>
              </a:r>
              <a:r>
                <a:rPr lang="en-US" altLang="zh-CN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13.26%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25850" y="3812032"/>
              <a:ext cx="1981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答辩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人： 张 龙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25850" y="4313156"/>
              <a:ext cx="2577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学     号：</a:t>
              </a:r>
              <a:r>
                <a:rPr lang="en-US" altLang="zh-CN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20134091122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90122" y="834327"/>
            <a:ext cx="4598504" cy="756000"/>
            <a:chOff x="3790122" y="1272209"/>
            <a:chExt cx="4598504" cy="756000"/>
          </a:xfrm>
        </p:grpSpPr>
        <p:sp>
          <p:nvSpPr>
            <p:cNvPr id="11" name="椭圆 10"/>
            <p:cNvSpPr/>
            <p:nvPr/>
          </p:nvSpPr>
          <p:spPr>
            <a:xfrm>
              <a:off x="5711687" y="1272209"/>
              <a:ext cx="756000" cy="756000"/>
            </a:xfrm>
            <a:prstGeom prst="ellipse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11" idx="6"/>
            </p:cNvCxnSpPr>
            <p:nvPr/>
          </p:nvCxnSpPr>
          <p:spPr>
            <a:xfrm>
              <a:off x="6467687" y="1650209"/>
              <a:ext cx="1920939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1" idx="2"/>
            </p:cNvCxnSpPr>
            <p:nvPr/>
          </p:nvCxnSpPr>
          <p:spPr>
            <a:xfrm flipH="1">
              <a:off x="3790122" y="1650209"/>
              <a:ext cx="1921565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KSO_Shape"/>
          <p:cNvSpPr>
            <a:spLocks/>
          </p:cNvSpPr>
          <p:nvPr/>
        </p:nvSpPr>
        <p:spPr bwMode="auto">
          <a:xfrm>
            <a:off x="5716367" y="1003814"/>
            <a:ext cx="751320" cy="36551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FF7D45"/>
          </a:solidFill>
          <a:ln w="9525">
            <a:solidFill>
              <a:srgbClr val="FF7D45"/>
            </a:solidFill>
            <a:round/>
            <a:headEnd/>
            <a:tailEnd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026819" y="3631970"/>
            <a:ext cx="2126456" cy="108000"/>
            <a:chOff x="5026819" y="2872117"/>
            <a:chExt cx="2126456" cy="108000"/>
          </a:xfrm>
        </p:grpSpPr>
        <p:sp>
          <p:nvSpPr>
            <p:cNvPr id="16" name="椭圆 1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6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数据访问层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3822" y="3231449"/>
            <a:ext cx="1113958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List&lt;Moving&gt; listMoving(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size){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jpql=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m from Moving m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m.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 query =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.createQuery(jpql);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query.setMaxResults(size)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query.setFirstResult(start);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query.getResultList();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13822" y="2378336"/>
            <a:ext cx="1117988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user = baseDao.findById(User.class</a:t>
            </a:r>
            <a:r>
              <a:rPr lang="zh-CN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zh-CN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业务逻辑层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101" y="288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06272" y="2057649"/>
            <a:ext cx="1152489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ListResponseDto&lt;MovingDto&gt; listMoving(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ListResponseDto&lt;MovingDto&gt; listResponseDto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ListResponseDto&lt;&gt;();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List&lt;MovingDto&gt; listMovingDto = Lists.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List&lt;Moving&gt; listMoving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movingDao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.listMoving((offset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size, size);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listMoving.stream().forEach(p -&gt;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listMovingDto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.add(formatMoving(p)));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listResponseDto.setObj(listMovingDto);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1847" y="4682953"/>
            <a:ext cx="10739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</a:t>
            </a:r>
            <a:r>
              <a:rPr lang="zh-CN" altLang="zh-CN" sz="2800" b="1" dirty="0" smtClean="0"/>
              <a:t>通过</a:t>
            </a:r>
            <a:r>
              <a:rPr lang="zh-CN" altLang="zh-CN" sz="2800" b="1" dirty="0"/>
              <a:t>调用</a:t>
            </a:r>
            <a:r>
              <a:rPr lang="en-US" altLang="zh-CN" sz="2800" b="1" dirty="0"/>
              <a:t>MovingDao</a:t>
            </a:r>
            <a:r>
              <a:rPr lang="zh-CN" altLang="zh-CN" sz="2800" b="1" dirty="0"/>
              <a:t>类中的</a:t>
            </a:r>
            <a:r>
              <a:rPr lang="en-US" altLang="zh-CN" sz="2800" b="1" dirty="0" smtClean="0"/>
              <a:t>listMoving</a:t>
            </a:r>
            <a:r>
              <a:rPr lang="zh-CN" altLang="zh-CN" sz="2800" b="1" dirty="0" smtClean="0"/>
              <a:t>方法</a:t>
            </a:r>
            <a:r>
              <a:rPr lang="zh-CN" altLang="zh-CN" sz="2800" b="1" dirty="0"/>
              <a:t>，返回一个</a:t>
            </a:r>
            <a:r>
              <a:rPr lang="en-US" altLang="zh-CN" sz="2800" b="1" dirty="0"/>
              <a:t>Moving</a:t>
            </a:r>
            <a:r>
              <a:rPr lang="zh-CN" altLang="zh-CN" sz="2800" b="1" dirty="0"/>
              <a:t>实体的集合。再根据具体的业务需要，进行逻辑处理</a:t>
            </a:r>
            <a:r>
              <a:rPr lang="zh-CN" altLang="zh-CN" sz="2800" b="1" dirty="0" smtClean="0"/>
              <a:t>。</a:t>
            </a:r>
            <a:r>
              <a:rPr lang="zh-CN" altLang="en-US" sz="2800" b="1" dirty="0" smtClean="0"/>
              <a:t>最后返回</a:t>
            </a:r>
            <a:r>
              <a:rPr lang="zh-CN" altLang="zh-CN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MovingDto</a:t>
            </a:r>
            <a:r>
              <a:rPr lang="zh-CN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831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数据传输层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101" y="288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4" y="1863778"/>
            <a:ext cx="10911291" cy="47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系统测试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C:\Users\lixi2000\Desktop\Screenshot_2017-04-28-09-27-54-186_com.miui.ho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96" y="1332314"/>
            <a:ext cx="2778647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lixi2000\Desktop\Screenshot_2017-04-28-09-39-13-913_com.example.a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14" y="1332314"/>
            <a:ext cx="280932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lixi2000\Desktop\QQ截图2017042515462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05" y="1332314"/>
            <a:ext cx="28080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系统测试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 descr="C:\Users\lixi2000\Desktop\Screenshot_2017-04-28-10-23-38-306_com.example.a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5" y="1332313"/>
            <a:ext cx="2543029" cy="44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D:\hcy\install\QQ\qqfile\1679937491\FileRecv\MobileFile\Screenshot_2017-04-28-10-23-45-042_com.example.a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37" y="1332313"/>
            <a:ext cx="2543029" cy="44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D:\hcy\install\QQ\qqfile\1679937491\FileRecv\MobileFile\Screenshot_2017-04-28-10-09-23-011_com.example.a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77" y="1332313"/>
            <a:ext cx="2446358" cy="434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D:\hcy\install\QQ\qqfile\1679937491\FileRecv\MobileFile\Screenshot_2017-04-28-10-09-30-495_com.example.ad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337" y="1332313"/>
            <a:ext cx="2504337" cy="4450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4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论文总结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584101" y="1526372"/>
            <a:ext cx="1474209" cy="707886"/>
            <a:chOff x="1584101" y="1526372"/>
            <a:chExt cx="1474209" cy="707886"/>
          </a:xfrm>
        </p:grpSpPr>
        <p:sp>
          <p:nvSpPr>
            <p:cNvPr id="4" name="椭圆 3"/>
            <p:cNvSpPr/>
            <p:nvPr/>
          </p:nvSpPr>
          <p:spPr>
            <a:xfrm>
              <a:off x="1584101" y="1815921"/>
              <a:ext cx="128789" cy="128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44516" y="1526372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总结</a:t>
              </a:r>
              <a:endPara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44516" y="2614411"/>
            <a:ext cx="965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通过对</a:t>
            </a:r>
            <a:r>
              <a:rPr lang="en-US" altLang="zh-CN" dirty="0" smtClean="0"/>
              <a:t>Android </a:t>
            </a:r>
            <a:r>
              <a:rPr lang="zh-CN" altLang="zh-CN" dirty="0" smtClean="0"/>
              <a:t>和 </a:t>
            </a:r>
            <a:r>
              <a:rPr lang="en-US" altLang="zh-CN" dirty="0" smtClean="0"/>
              <a:t>Java </a:t>
            </a:r>
            <a:r>
              <a:rPr lang="zh-CN" altLang="zh-CN" dirty="0" smtClean="0"/>
              <a:t>技术的深入研究和分析，设计</a:t>
            </a:r>
            <a:r>
              <a:rPr lang="zh-CN" altLang="en-US" dirty="0" smtClean="0"/>
              <a:t>完成</a:t>
            </a:r>
            <a:r>
              <a:rPr lang="zh-CN" altLang="zh-CN" dirty="0" smtClean="0"/>
              <a:t>了基于本校</a:t>
            </a:r>
            <a:r>
              <a:rPr lang="zh-CN" altLang="en-US" dirty="0" smtClean="0"/>
              <a:t>的校园</a:t>
            </a:r>
            <a:r>
              <a:rPr lang="en-US" altLang="zh-CN" dirty="0" smtClean="0"/>
              <a:t>App</a:t>
            </a:r>
            <a:r>
              <a:rPr lang="zh-CN" altLang="zh-CN" dirty="0" smtClean="0"/>
              <a:t>。</a:t>
            </a:r>
            <a:r>
              <a:rPr lang="zh-CN" altLang="en-US" dirty="0" smtClean="0"/>
              <a:t>相比较微信公众号有更强的交互性，相比较百度贴吧、知乎有更好的权威性，本论文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的设计，能够满足基本的需求。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84101" y="3661721"/>
            <a:ext cx="1474209" cy="707886"/>
            <a:chOff x="1584101" y="1526372"/>
            <a:chExt cx="1474209" cy="707886"/>
          </a:xfrm>
        </p:grpSpPr>
        <p:sp>
          <p:nvSpPr>
            <p:cNvPr id="16" name="椭圆 15"/>
            <p:cNvSpPr/>
            <p:nvPr/>
          </p:nvSpPr>
          <p:spPr>
            <a:xfrm>
              <a:off x="1584101" y="1815921"/>
              <a:ext cx="128789" cy="128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44516" y="1526372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展望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44516" y="4642038"/>
            <a:ext cx="972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、为了更方便的交流，更好的用户体验，聊天功能必不可少。在以后的工作中，实现聊天功能，完善本系统。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、发现页面增加工作模块，提供兼职、招聘信息。为在校学生和应届毕业生提供一个好的平台。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、和学校的管理系统对接。例如：教务网系统、图书馆系统、一卡通系统等，提供更多的服务，真正实现校园通。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3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  记录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01" y="1350212"/>
            <a:ext cx="9537878" cy="55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  记录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0" y="1354374"/>
            <a:ext cx="11047619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答辩结束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94893" y="3039413"/>
            <a:ext cx="10855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欢迎各位老师批评指正。</a:t>
            </a:r>
            <a:endParaRPr lang="zh-CN" altLang="en-US" sz="8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1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查</a:t>
            </a:r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重报告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1" y="1486790"/>
            <a:ext cx="11135519" cy="41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83095" y="1011401"/>
            <a:ext cx="5039149" cy="3952735"/>
            <a:chOff x="3583095" y="1076090"/>
            <a:chExt cx="5039149" cy="3952735"/>
          </a:xfrm>
        </p:grpSpPr>
        <p:sp>
          <p:nvSpPr>
            <p:cNvPr id="6" name="文本框 5"/>
            <p:cNvSpPr txBox="1"/>
            <p:nvPr/>
          </p:nvSpPr>
          <p:spPr>
            <a:xfrm>
              <a:off x="6983750" y="2483963"/>
              <a:ext cx="1631325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总体设计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76581" y="3472189"/>
              <a:ext cx="1645663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系统测试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90263" y="4505607"/>
              <a:ext cx="1631326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论文总结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83095" y="2483963"/>
              <a:ext cx="1645662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研究背景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2049" y="1076090"/>
              <a:ext cx="947902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目录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05882" y="1603170"/>
              <a:ext cx="1780237" cy="461663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en-US" altLang="zh-CN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CONTENTS</a:t>
              </a:r>
              <a:endParaRPr lang="zh-HK" altLang="en-US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036047" y="2575320"/>
              <a:ext cx="108000" cy="2316956"/>
              <a:chOff x="6036047" y="2270522"/>
              <a:chExt cx="108000" cy="2316956"/>
            </a:xfrm>
          </p:grpSpPr>
          <p:sp>
            <p:nvSpPr>
              <p:cNvPr id="15" name="椭圆 14"/>
              <p:cNvSpPr/>
              <p:nvPr/>
            </p:nvSpPr>
            <p:spPr>
              <a:xfrm rot="5400000">
                <a:off x="6036047" y="3374640"/>
                <a:ext cx="108000" cy="108000"/>
              </a:xfrm>
              <a:prstGeom prst="ellipse">
                <a:avLst/>
              </a:prstGeom>
              <a:solidFill>
                <a:srgbClr val="FF7D45"/>
              </a:solidFill>
              <a:ln>
                <a:solidFill>
                  <a:srgbClr val="FF7D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5585253" y="4082684"/>
                <a:ext cx="1009588" cy="0"/>
              </a:xfrm>
              <a:prstGeom prst="line">
                <a:avLst/>
              </a:prstGeom>
              <a:ln>
                <a:solidFill>
                  <a:srgbClr val="FF7D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5585613" y="2774956"/>
                <a:ext cx="1008868" cy="0"/>
              </a:xfrm>
              <a:prstGeom prst="line">
                <a:avLst/>
              </a:prstGeom>
              <a:ln>
                <a:solidFill>
                  <a:srgbClr val="FF7D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文本框 17"/>
          <p:cNvSpPr txBox="1"/>
          <p:nvPr/>
        </p:nvSpPr>
        <p:spPr>
          <a:xfrm>
            <a:off x="3590263" y="3461140"/>
            <a:ext cx="2054118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设计开发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2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研究背景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572613" y="1611793"/>
            <a:ext cx="1272208" cy="437322"/>
            <a:chOff x="2243764" y="1588908"/>
            <a:chExt cx="1272208" cy="437322"/>
          </a:xfrm>
        </p:grpSpPr>
        <p:sp>
          <p:nvSpPr>
            <p:cNvPr id="10" name="流程图: 终止 9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相关背景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47179" y="1611793"/>
            <a:ext cx="1615656" cy="680325"/>
            <a:chOff x="2243764" y="1588908"/>
            <a:chExt cx="1272208" cy="680325"/>
          </a:xfrm>
        </p:grpSpPr>
        <p:sp>
          <p:nvSpPr>
            <p:cNvPr id="13" name="流程图: 终止 12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18722" y="1622904"/>
              <a:ext cx="1122293" cy="646329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国内外综述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98713" y="2514557"/>
            <a:ext cx="9896436" cy="8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信息</a:t>
            </a:r>
            <a:r>
              <a:rPr lang="zh-CN" altLang="zh-CN" dirty="0"/>
              <a:t>通信技术的发展和互联网的广泛应用，从根本上改变了传统校园信息传播的方式，也改变了校园交流信息的行为。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189600" y="3869333"/>
            <a:ext cx="965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平台的手机在</a:t>
            </a:r>
            <a:r>
              <a:rPr lang="zh-CN" altLang="en-US" dirty="0" smtClean="0"/>
              <a:t>大学生</a:t>
            </a:r>
            <a:r>
              <a:rPr lang="zh-CN" altLang="en-US" dirty="0"/>
              <a:t>中的普及率达到</a:t>
            </a:r>
            <a:r>
              <a:rPr lang="en-US" altLang="zh-CN" dirty="0"/>
              <a:t>80%</a:t>
            </a:r>
            <a:r>
              <a:rPr lang="zh-CN" altLang="en-US" dirty="0" smtClean="0"/>
              <a:t>以上，校园</a:t>
            </a:r>
            <a:r>
              <a:rPr lang="en-US" altLang="zh-CN" dirty="0" smtClean="0"/>
              <a:t>3G/4G</a:t>
            </a:r>
            <a:r>
              <a:rPr lang="en-US" altLang="zh-CN" dirty="0"/>
              <a:t>/</a:t>
            </a:r>
            <a:r>
              <a:rPr lang="zh-CN" altLang="en-US" dirty="0"/>
              <a:t>无线网络的覆盖</a:t>
            </a:r>
            <a:r>
              <a:rPr lang="zh-CN" altLang="en-US" dirty="0" smtClean="0"/>
              <a:t>，学生可以随时随地的进行信息交流。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218256" y="4990961"/>
            <a:ext cx="975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、为学生提供校园服务。新生需要了解学校，在校生需要交流，查快递、查资料、找兼职等。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0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研究背景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72612" y="1583502"/>
            <a:ext cx="1272208" cy="437322"/>
            <a:chOff x="2243764" y="1588908"/>
            <a:chExt cx="1272208" cy="437322"/>
          </a:xfrm>
        </p:grpSpPr>
        <p:sp>
          <p:nvSpPr>
            <p:cNvPr id="13" name="流程图: 终止 12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相关背景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249" y="2364478"/>
            <a:ext cx="2264391" cy="39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5" y="2364478"/>
            <a:ext cx="2295224" cy="39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35" y="2364478"/>
            <a:ext cx="2217600" cy="39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54" y="2364478"/>
            <a:ext cx="2217600" cy="396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488845" y="1617498"/>
            <a:ext cx="1615656" cy="680325"/>
            <a:chOff x="2243764" y="1588908"/>
            <a:chExt cx="1272208" cy="680325"/>
          </a:xfrm>
        </p:grpSpPr>
        <p:sp>
          <p:nvSpPr>
            <p:cNvPr id="21" name="流程图: 终止 20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8722" y="1622904"/>
              <a:ext cx="1122293" cy="646329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国内外综述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2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总体设计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8136340" y="1927595"/>
            <a:ext cx="1686680" cy="1895831"/>
            <a:chOff x="1313178" y="1838753"/>
            <a:chExt cx="1686680" cy="1895831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518" y="1838753"/>
              <a:ext cx="1440000" cy="1440000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313178" y="3365252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Android Studio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041640" y="1980421"/>
            <a:ext cx="1414265" cy="1895831"/>
            <a:chOff x="5032772" y="1838753"/>
            <a:chExt cx="1414265" cy="1895831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124" y="1838753"/>
              <a:ext cx="1389913" cy="1440000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5032772" y="336525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IntelliJ IDEA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426562" y="4273303"/>
            <a:ext cx="2153785" cy="1847739"/>
            <a:chOff x="8795069" y="1838753"/>
            <a:chExt cx="2161790" cy="183778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069" y="1838753"/>
              <a:ext cx="1792117" cy="1440000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9023316" y="3307207"/>
              <a:ext cx="1933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MySQL Server 5.7</a:t>
              </a:r>
              <a:endParaRPr lang="zh-CN" alt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503455" y="1927595"/>
            <a:ext cx="1342034" cy="2207962"/>
            <a:chOff x="7546137" y="4190415"/>
            <a:chExt cx="1342034" cy="2207962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137" y="4190415"/>
              <a:ext cx="1248932" cy="1440000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7546137" y="5752046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Jdk1.8.0  20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60948" y="4273303"/>
            <a:ext cx="2444900" cy="1942536"/>
            <a:chOff x="2390555" y="4190415"/>
            <a:chExt cx="2444900" cy="1942536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545" y="4190415"/>
              <a:ext cx="1807826" cy="144000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2390555" y="5763619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Apache-tomcat-8.0.39</a:t>
              </a:r>
              <a:endParaRPr lang="zh-CN" altLang="en-US" dirty="0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524931" y="1473378"/>
            <a:ext cx="66342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视图层（</a:t>
            </a:r>
            <a:r>
              <a:rPr lang="en-US" altLang="zh-CN" sz="2400" dirty="0" smtClean="0"/>
              <a:t>View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:xml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文件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控制</a:t>
            </a:r>
            <a:r>
              <a:rPr lang="zh-CN" altLang="zh-CN" sz="2400" dirty="0"/>
              <a:t>层（</a:t>
            </a:r>
            <a:r>
              <a:rPr lang="en-US" altLang="zh-CN" sz="2400" dirty="0"/>
              <a:t>Controller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Fragment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模型</a:t>
            </a:r>
            <a:r>
              <a:rPr lang="zh-CN" altLang="zh-CN" sz="2400" dirty="0"/>
              <a:t>层（</a:t>
            </a:r>
            <a:r>
              <a:rPr lang="en-US" altLang="zh-CN" sz="2400" dirty="0"/>
              <a:t>Model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：数据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/>
              <a:t>数据</a:t>
            </a:r>
            <a:r>
              <a:rPr lang="zh-CN" altLang="zh-CN" sz="2400" dirty="0"/>
              <a:t>持久化层</a:t>
            </a:r>
            <a:r>
              <a:rPr lang="zh-CN" altLang="en-US" sz="2400" dirty="0"/>
              <a:t>：实体关系设计，数据表的创建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数据访问层</a:t>
            </a:r>
            <a:r>
              <a:rPr lang="zh-CN" altLang="en-US" sz="2400" dirty="0"/>
              <a:t>：数据库的访问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业务逻辑层</a:t>
            </a:r>
            <a:r>
              <a:rPr lang="zh-CN" altLang="en-US" sz="2400" dirty="0"/>
              <a:t>：数据的业务逻辑处理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数据传输层</a:t>
            </a:r>
            <a:r>
              <a:rPr lang="zh-CN" altLang="en-US" sz="2400" dirty="0"/>
              <a:t>：数据返回给</a:t>
            </a:r>
            <a:r>
              <a:rPr lang="en-US" altLang="zh-CN" sz="2400" dirty="0"/>
              <a:t>Android</a:t>
            </a:r>
            <a:r>
              <a:rPr lang="zh-CN" altLang="en-US" sz="2400" dirty="0"/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5325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9080" y="582730"/>
            <a:ext cx="2067789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客户端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>
            <a:stCxn id="11" idx="2"/>
            <a:endCxn id="36" idx="0"/>
          </p:cNvCxnSpPr>
          <p:nvPr/>
        </p:nvCxnSpPr>
        <p:spPr>
          <a:xfrm>
            <a:off x="6246254" y="5527422"/>
            <a:ext cx="0" cy="551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7" idx="0"/>
          </p:cNvCxnSpPr>
          <p:nvPr/>
        </p:nvCxnSpPr>
        <p:spPr>
          <a:xfrm flipH="1" flipV="1">
            <a:off x="6490952" y="1959430"/>
            <a:ext cx="2563582" cy="1000563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738908" y="1577116"/>
            <a:ext cx="11381041" cy="5055503"/>
            <a:chOff x="738908" y="1577116"/>
            <a:chExt cx="11381041" cy="5055503"/>
          </a:xfrm>
        </p:grpSpPr>
        <p:sp>
          <p:nvSpPr>
            <p:cNvPr id="36" name="圆角矩形 35"/>
            <p:cNvSpPr/>
            <p:nvPr/>
          </p:nvSpPr>
          <p:spPr>
            <a:xfrm>
              <a:off x="5550795" y="6078828"/>
              <a:ext cx="1390918" cy="5537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38908" y="1577116"/>
              <a:ext cx="11381041" cy="4619720"/>
              <a:chOff x="738908" y="1577116"/>
              <a:chExt cx="11381041" cy="4619720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5437385" y="3404098"/>
                <a:ext cx="243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形成一个闭环</a:t>
                </a:r>
                <a:endPara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738908" y="1577116"/>
                <a:ext cx="11381041" cy="4619720"/>
                <a:chOff x="738908" y="1577116"/>
                <a:chExt cx="11381041" cy="4619720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2834038" y="1577116"/>
                  <a:ext cx="9285911" cy="4619720"/>
                  <a:chOff x="2834038" y="1577116"/>
                  <a:chExt cx="9285911" cy="4619720"/>
                </a:xfrm>
              </p:grpSpPr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2834038" y="1577116"/>
                    <a:ext cx="6915955" cy="3950306"/>
                    <a:chOff x="2834038" y="1577116"/>
                    <a:chExt cx="6915955" cy="3950306"/>
                  </a:xfrm>
                </p:grpSpPr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2834038" y="2959993"/>
                      <a:ext cx="6915955" cy="2567429"/>
                      <a:chOff x="2795401" y="3153176"/>
                      <a:chExt cx="6915955" cy="2567429"/>
                    </a:xfrm>
                  </p:grpSpPr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5512158" y="5074274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bg1"/>
                            </a:solidFill>
                          </a:rPr>
                          <a:t>Model</a:t>
                        </a: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模型</a:t>
                        </a:r>
                      </a:p>
                    </p:txBody>
                  </p:sp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8320438" y="3153176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bg1"/>
                            </a:solidFill>
                          </a:rPr>
                          <a:t>View</a:t>
                        </a:r>
                        <a:endParaRPr lang="en-US" altLang="zh-CN" b="1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视图</a:t>
                        </a:r>
                      </a:p>
                    </p:txBody>
                  </p:sp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2795401" y="3153176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bg1"/>
                            </a:solidFill>
                          </a:rPr>
                          <a:t>Controller</a:t>
                        </a: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控制器</a:t>
                        </a:r>
                      </a:p>
                    </p:txBody>
                  </p:sp>
                  <p:cxnSp>
                    <p:nvCxnSpPr>
                      <p:cNvPr id="13" name="肘形连接符 12"/>
                      <p:cNvCxnSpPr/>
                      <p:nvPr/>
                    </p:nvCxnSpPr>
                    <p:spPr>
                      <a:xfrm flipV="1">
                        <a:off x="6903076" y="3799507"/>
                        <a:ext cx="2112821" cy="1597933"/>
                      </a:xfrm>
                      <a:prstGeom prst="bentConnector3">
                        <a:avLst>
                          <a:gd name="adj1" fmla="val 99984"/>
                        </a:avLst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肘形连接符 25"/>
                      <p:cNvCxnSpPr>
                        <a:endCxn id="11" idx="1"/>
                      </p:cNvCxnSpPr>
                      <p:nvPr/>
                    </p:nvCxnSpPr>
                    <p:spPr>
                      <a:xfrm>
                        <a:off x="3399339" y="3799509"/>
                        <a:ext cx="2112819" cy="1597931"/>
                      </a:xfrm>
                      <a:prstGeom prst="bentConnector3">
                        <a:avLst>
                          <a:gd name="adj1" fmla="val 1845"/>
                        </a:avLst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5937159" y="1577116"/>
                      <a:ext cx="553793" cy="751749"/>
                      <a:chOff x="5859888" y="1619018"/>
                      <a:chExt cx="553793" cy="751749"/>
                    </a:xfrm>
                  </p:grpSpPr>
                  <p:sp>
                    <p:nvSpPr>
                      <p:cNvPr id="47" name="圆角矩形 46"/>
                      <p:cNvSpPr/>
                      <p:nvPr/>
                    </p:nvSpPr>
                    <p:spPr>
                      <a:xfrm>
                        <a:off x="5859888" y="1946551"/>
                        <a:ext cx="553793" cy="424216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" name="椭圆 47"/>
                      <p:cNvSpPr/>
                      <p:nvPr/>
                    </p:nvSpPr>
                    <p:spPr>
                      <a:xfrm>
                        <a:off x="5963630" y="1619018"/>
                        <a:ext cx="320523" cy="320523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51" name="直接箭头连接符 50"/>
                    <p:cNvCxnSpPr/>
                    <p:nvPr/>
                  </p:nvCxnSpPr>
                  <p:spPr>
                    <a:xfrm flipH="1">
                      <a:off x="3529497" y="1973271"/>
                      <a:ext cx="2407662" cy="87942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3574470" y="1791327"/>
                    <a:ext cx="141577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/>
                      <a:t>用户输入</a:t>
                    </a: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7871482" y="1868379"/>
                    <a:ext cx="26468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将结果反馈给用户</a:t>
                    </a:r>
                    <a:endParaRPr lang="zh-CN" altLang="en-US" sz="2400" dirty="0"/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8814236" y="3892873"/>
                    <a:ext cx="3305713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根据业务逻辑选择不同</a:t>
                    </a:r>
                    <a:endParaRPr lang="en-US" altLang="zh-CN" sz="2400" dirty="0" smtClean="0"/>
                  </a:p>
                  <a:p>
                    <a:r>
                      <a:rPr lang="en-US" altLang="zh-CN" sz="2400" dirty="0"/>
                      <a:t> </a:t>
                    </a:r>
                    <a:r>
                      <a:rPr lang="en-US" altLang="zh-CN" sz="2400" dirty="0" smtClean="0"/>
                      <a:t>  </a:t>
                    </a:r>
                    <a:r>
                      <a:rPr lang="zh-CN" altLang="en-US" sz="2400" dirty="0" smtClean="0"/>
                      <a:t>的视图（</a:t>
                    </a:r>
                    <a:r>
                      <a:rPr lang="en-US" altLang="zh-CN" sz="2400" dirty="0" smtClean="0"/>
                      <a:t>xml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smtClean="0"/>
                      <a:t>Java</a:t>
                    </a:r>
                    <a:r>
                      <a:rPr lang="zh-CN" altLang="en-US" sz="2400" dirty="0" smtClean="0"/>
                      <a:t>）</a:t>
                    </a:r>
                    <a:endParaRPr lang="zh-CN" altLang="en-US" sz="2400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7159227" y="5365839"/>
                    <a:ext cx="405972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进行业务逻辑判断、数据库存取（</a:t>
                    </a:r>
                    <a:r>
                      <a:rPr lang="en-US" altLang="zh-CN" sz="2400" dirty="0" err="1" smtClean="0"/>
                      <a:t>json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smtClean="0"/>
                      <a:t>xml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err="1" smtClean="0"/>
                      <a:t>sql</a:t>
                    </a:r>
                    <a:r>
                      <a:rPr lang="zh-CN" altLang="en-US" sz="2400" dirty="0" smtClean="0"/>
                      <a:t>）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60" name="文本框 59"/>
                <p:cNvSpPr txBox="1"/>
                <p:nvPr/>
              </p:nvSpPr>
              <p:spPr>
                <a:xfrm>
                  <a:off x="738908" y="4165510"/>
                  <a:ext cx="405972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 smtClean="0"/>
                    <a:t>将用户输入的指令和数据</a:t>
                  </a:r>
                  <a:endParaRPr lang="en-US" altLang="zh-CN" sz="2400" dirty="0" smtClean="0"/>
                </a:p>
                <a:p>
                  <a:r>
                    <a:rPr lang="en-US" altLang="zh-CN" sz="2400" dirty="0"/>
                    <a:t> </a:t>
                  </a:r>
                  <a:r>
                    <a:rPr lang="en-US" altLang="zh-CN" sz="2400" dirty="0" smtClean="0"/>
                    <a:t>    </a:t>
                  </a:r>
                  <a:r>
                    <a:rPr lang="zh-CN" altLang="en-US" sz="2400" dirty="0" smtClean="0"/>
                    <a:t>传递给业务模型</a:t>
                  </a:r>
                  <a:endParaRPr lang="en-US" altLang="zh-CN" sz="2400" dirty="0" smtClean="0"/>
                </a:p>
                <a:p>
                  <a:r>
                    <a:rPr lang="zh-CN" altLang="en-US" sz="2400" dirty="0" smtClean="0"/>
                    <a:t>（</a:t>
                  </a:r>
                  <a:r>
                    <a:rPr lang="en-US" altLang="zh-CN" sz="2400" dirty="0" smtClean="0"/>
                    <a:t>Activity</a:t>
                  </a:r>
                  <a:r>
                    <a:rPr lang="zh-CN" altLang="en-US" sz="2400" dirty="0" smtClean="0"/>
                    <a:t>，</a:t>
                  </a:r>
                  <a:r>
                    <a:rPr lang="en-US" altLang="zh-CN" sz="2400" dirty="0" smtClean="0"/>
                    <a:t>Fragment</a:t>
                  </a:r>
                  <a:r>
                    <a:rPr lang="zh-CN" altLang="en-US" sz="2400" dirty="0" smtClean="0"/>
                    <a:t>）</a:t>
                  </a:r>
                  <a:endParaRPr lang="zh-CN" altLang="en-US" sz="2400" dirty="0"/>
                </a:p>
              </p:txBody>
            </p:sp>
          </p:grpSp>
        </p:grpSp>
      </p:grpSp>
      <p:sp>
        <p:nvSpPr>
          <p:cNvPr id="66" name="文本框 65"/>
          <p:cNvSpPr txBox="1"/>
          <p:nvPr/>
        </p:nvSpPr>
        <p:spPr>
          <a:xfrm>
            <a:off x="1155522" y="149893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（起始点）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41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008083" y="57521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项目结构图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48682" y="2148954"/>
            <a:ext cx="6790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数据持久化层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entity</a:t>
            </a:r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访问层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dao</a:t>
            </a:r>
            <a:endParaRPr lang="zh-CN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业务逻辑层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数据传输层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webService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2" y="1281044"/>
            <a:ext cx="4175371" cy="44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数据持久化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1340558"/>
            <a:ext cx="972573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@GeneratedValue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unique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long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@ManyToOne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(optional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fetch = FetchType.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"USER_ID"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referencedColumnName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nullable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(fetch = FetchType.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mappedBy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"moving"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cascade = CascadeType.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orphanRemoval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List&lt;Comment&gt;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commentList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Lists.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newArrayList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3822" y="2279561"/>
            <a:ext cx="2099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ORM</a:t>
            </a:r>
            <a:r>
              <a:rPr lang="zh-CN" altLang="zh-CN" sz="2800" dirty="0"/>
              <a:t>映射元数据，元数据描述对象和表之间的映射关系，框架将此实体对象持久化到数据库表</a:t>
            </a:r>
            <a:r>
              <a:rPr lang="zh-CN" altLang="zh-CN" sz="2800" dirty="0" smtClean="0"/>
              <a:t>中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82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611</Words>
  <Application>Microsoft Office PowerPoint</Application>
  <PresentationFormat>宽屏</PresentationFormat>
  <Paragraphs>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 Light</vt:lpstr>
      <vt:lpstr>微软雅黑</vt:lpstr>
      <vt:lpstr>宋体</vt:lpstr>
      <vt:lpstr>Arial</vt:lpstr>
      <vt:lpstr>方正细圆简体</vt:lpstr>
      <vt:lpstr>Courier New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60</cp:revision>
  <dcterms:created xsi:type="dcterms:W3CDTF">2016-05-10T14:03:49Z</dcterms:created>
  <dcterms:modified xsi:type="dcterms:W3CDTF">2017-05-17T03:05:05Z</dcterms:modified>
</cp:coreProperties>
</file>