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6054"/>
  </p:normalViewPr>
  <p:slideViewPr>
    <p:cSldViewPr snapToGrid="0" snapToObjects="1">
      <p:cViewPr varScale="1">
        <p:scale>
          <a:sx n="46" d="100"/>
          <a:sy n="46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A7659-BAEB-9B48-9C8C-E66A1B9E3F5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C7B887B-ED17-0045-8C71-D4B8D66487F5}">
      <dgm:prSet/>
      <dgm:spPr/>
      <dgm:t>
        <a:bodyPr/>
        <a:lstStyle/>
        <a:p>
          <a:r>
            <a:rPr lang="zh-CN" b="0" i="0" baseline="0" dirty="0"/>
            <a:t>Select an almost equal number of positive and negative instances</a:t>
          </a:r>
          <a:endParaRPr lang="zh-CN" dirty="0"/>
        </a:p>
      </dgm:t>
    </dgm:pt>
    <dgm:pt modelId="{6B3A67FA-BCF6-4B4A-BCD1-4CC5D7A34029}" type="parTrans" cxnId="{9281393B-3AB8-874C-BEFD-AC87F1955734}">
      <dgm:prSet/>
      <dgm:spPr/>
      <dgm:t>
        <a:bodyPr/>
        <a:lstStyle/>
        <a:p>
          <a:endParaRPr lang="zh-CN" altLang="en-US"/>
        </a:p>
      </dgm:t>
    </dgm:pt>
    <dgm:pt modelId="{A65E1B79-99DB-474C-A63E-794008CAE1C9}" type="sibTrans" cxnId="{9281393B-3AB8-874C-BEFD-AC87F1955734}">
      <dgm:prSet/>
      <dgm:spPr/>
      <dgm:t>
        <a:bodyPr/>
        <a:lstStyle/>
        <a:p>
          <a:endParaRPr lang="zh-CN" altLang="en-US"/>
        </a:p>
      </dgm:t>
    </dgm:pt>
    <dgm:pt modelId="{EEA7FC17-D2C2-1142-824C-BB48E56A4739}">
      <dgm:prSet/>
      <dgm:spPr/>
      <dgm:t>
        <a:bodyPr/>
        <a:lstStyle/>
        <a:p>
          <a:r>
            <a:rPr lang="zh-CN" b="0" i="0" baseline="0"/>
            <a:t>More training samples</a:t>
          </a:r>
          <a:endParaRPr lang="zh-CN"/>
        </a:p>
      </dgm:t>
    </dgm:pt>
    <dgm:pt modelId="{B69A86B3-3017-F045-8CDA-C57E8B0A40DA}" type="parTrans" cxnId="{04467189-DDD8-9742-96E8-1B01FDAF5910}">
      <dgm:prSet/>
      <dgm:spPr/>
      <dgm:t>
        <a:bodyPr/>
        <a:lstStyle/>
        <a:p>
          <a:endParaRPr lang="zh-CN" altLang="en-US"/>
        </a:p>
      </dgm:t>
    </dgm:pt>
    <dgm:pt modelId="{42799F39-0D27-344E-ADA5-3E1F59184D08}" type="sibTrans" cxnId="{04467189-DDD8-9742-96E8-1B01FDAF5910}">
      <dgm:prSet/>
      <dgm:spPr/>
      <dgm:t>
        <a:bodyPr/>
        <a:lstStyle/>
        <a:p>
          <a:endParaRPr lang="zh-CN" altLang="en-US"/>
        </a:p>
      </dgm:t>
    </dgm:pt>
    <dgm:pt modelId="{27396028-21D7-4343-A34C-173B893E6515}" type="pres">
      <dgm:prSet presAssocID="{1B9A7659-BAEB-9B48-9C8C-E66A1B9E3F56}" presName="linear" presStyleCnt="0">
        <dgm:presLayoutVars>
          <dgm:animLvl val="lvl"/>
          <dgm:resizeHandles val="exact"/>
        </dgm:presLayoutVars>
      </dgm:prSet>
      <dgm:spPr/>
    </dgm:pt>
    <dgm:pt modelId="{D7358023-B108-6C4F-9BB1-167C6023C687}" type="pres">
      <dgm:prSet presAssocID="{8C7B887B-ED17-0045-8C71-D4B8D66487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73C677-83B6-BC40-9865-999B17588799}" type="pres">
      <dgm:prSet presAssocID="{A65E1B79-99DB-474C-A63E-794008CAE1C9}" presName="spacer" presStyleCnt="0"/>
      <dgm:spPr/>
    </dgm:pt>
    <dgm:pt modelId="{827306A7-171B-9340-97C5-1F93126F6AE2}" type="pres">
      <dgm:prSet presAssocID="{EEA7FC17-D2C2-1142-824C-BB48E56A47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7388A07-48FD-8D4C-9762-18A1E458A8C4}" type="presOf" srcId="{1B9A7659-BAEB-9B48-9C8C-E66A1B9E3F56}" destId="{27396028-21D7-4343-A34C-173B893E6515}" srcOrd="0" destOrd="0" presId="urn:microsoft.com/office/officeart/2005/8/layout/vList2"/>
    <dgm:cxn modelId="{379F2533-90D9-064A-BEF4-DB2070CED259}" type="presOf" srcId="{8C7B887B-ED17-0045-8C71-D4B8D66487F5}" destId="{D7358023-B108-6C4F-9BB1-167C6023C687}" srcOrd="0" destOrd="0" presId="urn:microsoft.com/office/officeart/2005/8/layout/vList2"/>
    <dgm:cxn modelId="{9281393B-3AB8-874C-BEFD-AC87F1955734}" srcId="{1B9A7659-BAEB-9B48-9C8C-E66A1B9E3F56}" destId="{8C7B887B-ED17-0045-8C71-D4B8D66487F5}" srcOrd="0" destOrd="0" parTransId="{6B3A67FA-BCF6-4B4A-BCD1-4CC5D7A34029}" sibTransId="{A65E1B79-99DB-474C-A63E-794008CAE1C9}"/>
    <dgm:cxn modelId="{04467189-DDD8-9742-96E8-1B01FDAF5910}" srcId="{1B9A7659-BAEB-9B48-9C8C-E66A1B9E3F56}" destId="{EEA7FC17-D2C2-1142-824C-BB48E56A4739}" srcOrd="1" destOrd="0" parTransId="{B69A86B3-3017-F045-8CDA-C57E8B0A40DA}" sibTransId="{42799F39-0D27-344E-ADA5-3E1F59184D08}"/>
    <dgm:cxn modelId="{AD5339C3-606D-B74F-9ADA-CBD79F1AECA2}" type="presOf" srcId="{EEA7FC17-D2C2-1142-824C-BB48E56A4739}" destId="{827306A7-171B-9340-97C5-1F93126F6AE2}" srcOrd="0" destOrd="0" presId="urn:microsoft.com/office/officeart/2005/8/layout/vList2"/>
    <dgm:cxn modelId="{E3EA4251-B5EA-E947-A9E9-E0EF7826A242}" type="presParOf" srcId="{27396028-21D7-4343-A34C-173B893E6515}" destId="{D7358023-B108-6C4F-9BB1-167C6023C687}" srcOrd="0" destOrd="0" presId="urn:microsoft.com/office/officeart/2005/8/layout/vList2"/>
    <dgm:cxn modelId="{F028E724-0F35-A044-B242-036C8A2B5CED}" type="presParOf" srcId="{27396028-21D7-4343-A34C-173B893E6515}" destId="{8E73C677-83B6-BC40-9865-999B17588799}" srcOrd="1" destOrd="0" presId="urn:microsoft.com/office/officeart/2005/8/layout/vList2"/>
    <dgm:cxn modelId="{627049A2-FDCF-A54D-89C9-1E00F251BAF9}" type="presParOf" srcId="{27396028-21D7-4343-A34C-173B893E6515}" destId="{827306A7-171B-9340-97C5-1F93126F6AE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8C85B-1514-8147-BD74-31617C2664F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9E29F8-011A-1B4D-978D-E3A5097AF35E}">
      <dgm:prSet/>
      <dgm:spPr/>
      <dgm:t>
        <a:bodyPr/>
        <a:lstStyle/>
        <a:p>
          <a:r>
            <a:rPr lang="en-GB" b="0" i="0" baseline="0" dirty="0"/>
            <a:t>More interactive between users and chat agent.</a:t>
          </a:r>
          <a:endParaRPr lang="zh-CN" dirty="0"/>
        </a:p>
      </dgm:t>
    </dgm:pt>
    <dgm:pt modelId="{48A95D34-C461-F94F-9953-362C0A9B119D}" type="parTrans" cxnId="{13312F58-02A8-944D-B8E2-C9100A63F220}">
      <dgm:prSet/>
      <dgm:spPr/>
      <dgm:t>
        <a:bodyPr/>
        <a:lstStyle/>
        <a:p>
          <a:endParaRPr lang="zh-CN" altLang="en-US"/>
        </a:p>
      </dgm:t>
    </dgm:pt>
    <dgm:pt modelId="{C5C45ECF-A8D5-4B4C-9F90-749FA35E4EE1}" type="sibTrans" cxnId="{13312F58-02A8-944D-B8E2-C9100A63F220}">
      <dgm:prSet/>
      <dgm:spPr/>
      <dgm:t>
        <a:bodyPr/>
        <a:lstStyle/>
        <a:p>
          <a:endParaRPr lang="zh-CN" altLang="en-US"/>
        </a:p>
      </dgm:t>
    </dgm:pt>
    <dgm:pt modelId="{6ABA6DB7-A92C-614E-A0C7-8BE879314347}">
      <dgm:prSet/>
      <dgm:spPr/>
      <dgm:t>
        <a:bodyPr/>
        <a:lstStyle/>
        <a:p>
          <a:r>
            <a:rPr lang="en-GB" b="0" i="0" baseline="0" dirty="0"/>
            <a:t>Reducing error sensitivity of chat box.</a:t>
          </a:r>
          <a:endParaRPr lang="zh-CN" dirty="0"/>
        </a:p>
      </dgm:t>
    </dgm:pt>
    <dgm:pt modelId="{A00D7323-037D-2A4C-BB05-EDDEAE516CE6}" type="parTrans" cxnId="{80C6E8D3-38D4-D141-BA21-09AB01EB0A9D}">
      <dgm:prSet/>
      <dgm:spPr/>
      <dgm:t>
        <a:bodyPr/>
        <a:lstStyle/>
        <a:p>
          <a:endParaRPr lang="zh-CN" altLang="en-US"/>
        </a:p>
      </dgm:t>
    </dgm:pt>
    <dgm:pt modelId="{F27AD9B0-1EDD-7549-8836-440B640EBB9D}" type="sibTrans" cxnId="{80C6E8D3-38D4-D141-BA21-09AB01EB0A9D}">
      <dgm:prSet/>
      <dgm:spPr/>
      <dgm:t>
        <a:bodyPr/>
        <a:lstStyle/>
        <a:p>
          <a:endParaRPr lang="zh-CN" altLang="en-US"/>
        </a:p>
      </dgm:t>
    </dgm:pt>
    <dgm:pt modelId="{B1EBBF5F-F135-1041-8D0B-070B2B3C3BC3}" type="pres">
      <dgm:prSet presAssocID="{9B08C85B-1514-8147-BD74-31617C2664F2}" presName="linear" presStyleCnt="0">
        <dgm:presLayoutVars>
          <dgm:animLvl val="lvl"/>
          <dgm:resizeHandles val="exact"/>
        </dgm:presLayoutVars>
      </dgm:prSet>
      <dgm:spPr/>
    </dgm:pt>
    <dgm:pt modelId="{17BC5A4F-5665-D348-B133-23E2EA3E56CF}" type="pres">
      <dgm:prSet presAssocID="{989E29F8-011A-1B4D-978D-E3A5097AF3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39991B-4E34-124F-8F5C-4509A38BC1C3}" type="pres">
      <dgm:prSet presAssocID="{C5C45ECF-A8D5-4B4C-9F90-749FA35E4EE1}" presName="spacer" presStyleCnt="0"/>
      <dgm:spPr/>
    </dgm:pt>
    <dgm:pt modelId="{AA9E354E-AFAF-C34F-BDE5-214F85D57E10}" type="pres">
      <dgm:prSet presAssocID="{6ABA6DB7-A92C-614E-A0C7-8BE87931434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5AF023-2D9B-EE46-9F12-039EBAAB92BE}" type="presOf" srcId="{989E29F8-011A-1B4D-978D-E3A5097AF35E}" destId="{17BC5A4F-5665-D348-B133-23E2EA3E56CF}" srcOrd="0" destOrd="0" presId="urn:microsoft.com/office/officeart/2005/8/layout/vList2"/>
    <dgm:cxn modelId="{4F54AE46-153D-8B44-88BE-342BB70E87F4}" type="presOf" srcId="{9B08C85B-1514-8147-BD74-31617C2664F2}" destId="{B1EBBF5F-F135-1041-8D0B-070B2B3C3BC3}" srcOrd="0" destOrd="0" presId="urn:microsoft.com/office/officeart/2005/8/layout/vList2"/>
    <dgm:cxn modelId="{13312F58-02A8-944D-B8E2-C9100A63F220}" srcId="{9B08C85B-1514-8147-BD74-31617C2664F2}" destId="{989E29F8-011A-1B4D-978D-E3A5097AF35E}" srcOrd="0" destOrd="0" parTransId="{48A95D34-C461-F94F-9953-362C0A9B119D}" sibTransId="{C5C45ECF-A8D5-4B4C-9F90-749FA35E4EE1}"/>
    <dgm:cxn modelId="{FA809C89-071A-0E40-9B21-FA4FF21A4119}" type="presOf" srcId="{6ABA6DB7-A92C-614E-A0C7-8BE879314347}" destId="{AA9E354E-AFAF-C34F-BDE5-214F85D57E10}" srcOrd="0" destOrd="0" presId="urn:microsoft.com/office/officeart/2005/8/layout/vList2"/>
    <dgm:cxn modelId="{80C6E8D3-38D4-D141-BA21-09AB01EB0A9D}" srcId="{9B08C85B-1514-8147-BD74-31617C2664F2}" destId="{6ABA6DB7-A92C-614E-A0C7-8BE879314347}" srcOrd="1" destOrd="0" parTransId="{A00D7323-037D-2A4C-BB05-EDDEAE516CE6}" sibTransId="{F27AD9B0-1EDD-7549-8836-440B640EBB9D}"/>
    <dgm:cxn modelId="{1667A0EC-3804-1040-AF87-DDE6C85B8878}" type="presParOf" srcId="{B1EBBF5F-F135-1041-8D0B-070B2B3C3BC3}" destId="{17BC5A4F-5665-D348-B133-23E2EA3E56CF}" srcOrd="0" destOrd="0" presId="urn:microsoft.com/office/officeart/2005/8/layout/vList2"/>
    <dgm:cxn modelId="{81395314-9AB6-324C-9DF7-B73836345508}" type="presParOf" srcId="{B1EBBF5F-F135-1041-8D0B-070B2B3C3BC3}" destId="{E139991B-4E34-124F-8F5C-4509A38BC1C3}" srcOrd="1" destOrd="0" presId="urn:microsoft.com/office/officeart/2005/8/layout/vList2"/>
    <dgm:cxn modelId="{E0E07E5D-6BB9-B142-AC87-1573B13AC05D}" type="presParOf" srcId="{B1EBBF5F-F135-1041-8D0B-070B2B3C3BC3}" destId="{AA9E354E-AFAF-C34F-BDE5-214F85D57E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58023-B108-6C4F-9BB1-167C6023C687}">
      <dsp:nvSpPr>
        <dsp:cNvPr id="0" name=""/>
        <dsp:cNvSpPr/>
      </dsp:nvSpPr>
      <dsp:spPr>
        <a:xfrm>
          <a:off x="0" y="267069"/>
          <a:ext cx="10225882" cy="1989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b="0" i="0" kern="1200" baseline="0" dirty="0"/>
            <a:t>Select an almost equal number of positive and negative instances</a:t>
          </a:r>
          <a:endParaRPr lang="zh-CN" sz="5000" kern="1200" dirty="0"/>
        </a:p>
      </dsp:txBody>
      <dsp:txXfrm>
        <a:off x="97095" y="364164"/>
        <a:ext cx="10031692" cy="1794810"/>
      </dsp:txXfrm>
    </dsp:sp>
    <dsp:sp modelId="{827306A7-171B-9340-97C5-1F93126F6AE2}">
      <dsp:nvSpPr>
        <dsp:cNvPr id="0" name=""/>
        <dsp:cNvSpPr/>
      </dsp:nvSpPr>
      <dsp:spPr>
        <a:xfrm>
          <a:off x="0" y="2400069"/>
          <a:ext cx="10225882" cy="1989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000" b="0" i="0" kern="1200" baseline="0"/>
            <a:t>More training samples</a:t>
          </a:r>
          <a:endParaRPr lang="zh-CN" sz="5000" kern="1200"/>
        </a:p>
      </dsp:txBody>
      <dsp:txXfrm>
        <a:off x="97095" y="2497164"/>
        <a:ext cx="10031692" cy="1794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C5A4F-5665-D348-B133-23E2EA3E56CF}">
      <dsp:nvSpPr>
        <dsp:cNvPr id="0" name=""/>
        <dsp:cNvSpPr/>
      </dsp:nvSpPr>
      <dsp:spPr>
        <a:xfrm>
          <a:off x="0" y="40418"/>
          <a:ext cx="10759929" cy="202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b="0" i="0" kern="1200" baseline="0" dirty="0"/>
            <a:t>More interactive between users and chat agent.</a:t>
          </a:r>
          <a:endParaRPr lang="zh-CN" sz="5100" kern="1200" dirty="0"/>
        </a:p>
      </dsp:txBody>
      <dsp:txXfrm>
        <a:off x="99037" y="139455"/>
        <a:ext cx="10561855" cy="1830706"/>
      </dsp:txXfrm>
    </dsp:sp>
    <dsp:sp modelId="{AA9E354E-AFAF-C34F-BDE5-214F85D57E10}">
      <dsp:nvSpPr>
        <dsp:cNvPr id="0" name=""/>
        <dsp:cNvSpPr/>
      </dsp:nvSpPr>
      <dsp:spPr>
        <a:xfrm>
          <a:off x="0" y="2216078"/>
          <a:ext cx="10759929" cy="20287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b="0" i="0" kern="1200" baseline="0" dirty="0"/>
            <a:t>Reducing error sensitivity of chat box.</a:t>
          </a:r>
          <a:endParaRPr lang="zh-CN" sz="5100" kern="1200" dirty="0"/>
        </a:p>
      </dsp:txBody>
      <dsp:txXfrm>
        <a:off x="99037" y="2315115"/>
        <a:ext cx="10561855" cy="1830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71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01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357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738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1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92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49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54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41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04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278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58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95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>
                <a:solidFill>
                  <a:srgbClr val="FFFFFF"/>
                </a:solidFill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从下面看蓝天下的热气球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从上面看热气球顶部的特写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从下面看蓝天下的热气球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从下面看蓝天下的热气球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上面看热气球顶部的特写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从下面看热气球的特写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从下面看蓝天下的热气球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milpytlak/personal-key-indicators-of-heart%02disease" TargetMode="External"/><Relationship Id="rId7" Type="http://schemas.openxmlformats.org/officeDocument/2006/relationships/hyperlink" Target="https://www.analyticsvidhya.com/blog/2018/03/introduction-k-neighbours-algorithm-cluster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hatbotsmagazine.com/chatbot-the-next-big-thing-512b292303a4" TargetMode="External"/><Relationship Id="rId5" Type="http://schemas.openxmlformats.org/officeDocument/2006/relationships/hyperlink" Target="https://machinemantra.in/heart-disease-prediction-in-python/" TargetMode="External"/><Relationship Id="rId4" Type="http://schemas.openxmlformats.org/officeDocument/2006/relationships/hyperlink" Target="https://www.healthecareers.com/articles/healthcare-news/15-ways-to-reduce-patient-wait-tim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05/25/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defTabSz="825500">
              <a:defRPr sz="3600"/>
            </a:lvl1pPr>
          </a:lstStyle>
          <a:p>
            <a:r>
              <a:t>05/25/2022</a:t>
            </a:r>
          </a:p>
        </p:txBody>
      </p:sp>
      <p:sp>
        <p:nvSpPr>
          <p:cNvPr id="152" name="Using machine learning in chat box for heart disease predic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machine learning in chat box for heart disease prediction</a:t>
            </a:r>
          </a:p>
        </p:txBody>
      </p:sp>
      <p:sp>
        <p:nvSpPr>
          <p:cNvPr id="153" name="COMP4105…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7755517"/>
            <a:ext cx="21971000" cy="1905001"/>
          </a:xfrm>
          <a:prstGeom prst="rect">
            <a:avLst/>
          </a:prstGeom>
        </p:spPr>
        <p:txBody>
          <a:bodyPr/>
          <a:lstStyle/>
          <a:p>
            <a:r>
              <a:t>COMP4105</a:t>
            </a:r>
          </a:p>
          <a:p>
            <a:r>
              <a:t>Lingyun Yang -20341447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valuation Metric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Evaluation Metrics</a:t>
            </a:r>
          </a:p>
        </p:txBody>
      </p:sp>
      <p:sp>
        <p:nvSpPr>
          <p:cNvPr id="198" name="Accuracy is simply the ratio of properly predicted observations to the total number of observations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0985500" cy="858878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rPr dirty="0"/>
              <a:t>Accuracy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dirty="0"/>
              <a:t>ratio of properly predicted observations to the total number of observations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  <a:p>
            <a:pPr marL="597408" indent="-597408" defTabSz="2389572">
              <a:spcBef>
                <a:spcPts val="4400"/>
              </a:spcBef>
              <a:defRPr sz="4704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Precision is the ratio of correctly predicted positive observations to the total predicted positive observation</a:t>
            </a:r>
          </a:p>
          <a:p>
            <a:pPr marL="597408" indent="-597408" defTabSz="2389572">
              <a:spcBef>
                <a:spcPts val="4400"/>
              </a:spcBef>
              <a:defRPr sz="4704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597408" indent="-597408" defTabSz="2389572">
              <a:spcBef>
                <a:spcPts val="4400"/>
              </a:spcBef>
              <a:defRPr sz="4704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Recall actually calculates how many of the Actual Positives that model capture through labeling it as Positive</a:t>
            </a:r>
            <a:r>
              <a:rPr sz="1176" dirty="0">
                <a:latin typeface="Songti SC Regular"/>
                <a:ea typeface="Songti SC Regular"/>
                <a:cs typeface="Songti SC Regular"/>
                <a:sym typeface="Songti SC Regular"/>
              </a:rPr>
              <a:t> </a:t>
            </a:r>
          </a:p>
        </p:txBody>
      </p:sp>
      <p:sp>
        <p:nvSpPr>
          <p:cNvPr id="200" name="Model 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Evaluation</a:t>
            </a:r>
          </a:p>
        </p:txBody>
      </p:sp>
      <p:pic>
        <p:nvPicPr>
          <p:cNvPr id="201" name="截屏2022-05-30 18.02.00.png" descr="截屏2022-05-30 18.02.00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240" y="5525812"/>
            <a:ext cx="9296401" cy="7155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截屏2022-05-30 19.14.51.png" descr="截屏2022-05-30 19.14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0" y="5647169"/>
            <a:ext cx="4709030" cy="844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截屏2022-05-30 19.14.59.png" descr="截屏2022-05-30 19.14.5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0" y="8834275"/>
            <a:ext cx="4600257" cy="1178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截屏2022-05-30 23.01.13.png" descr="截屏2022-05-30 23.01.1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50" y="12491279"/>
            <a:ext cx="3564484" cy="1224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截屏2022-05-30 12.28.34.png" descr="截屏2022-05-30 12.28.34.png"/>
          <p:cNvPicPr>
            <a:picLocks noChangeAspect="1"/>
          </p:cNvPicPr>
          <p:nvPr/>
        </p:nvPicPr>
        <p:blipFill>
          <a:blip r:embed="rId7"/>
          <a:srcRect l="3855" r="3855" b="7710"/>
          <a:stretch>
            <a:fillRect/>
          </a:stretch>
        </p:blipFill>
        <p:spPr>
          <a:xfrm>
            <a:off x="11408280" y="1670050"/>
            <a:ext cx="12318495" cy="2538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OC curve (receiver operating characteristic curve) is a graph showing the performance of a classification model at all classification threshold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ROC curve (receiver operating characteristic curve) is a graph showing the performance of a classification model at all classification thresholds</a:t>
            </a:r>
          </a:p>
          <a:p>
            <a:r>
              <a:t>AUC stands for "Area under the ROC Curve." That is, AUC measures the entire two-dimensional area underneath the entire ROC.</a:t>
            </a:r>
            <a:r>
              <a:rPr sz="1200">
                <a:latin typeface="Songti SC Regular"/>
                <a:ea typeface="Songti SC Regular"/>
                <a:cs typeface="Songti SC Regular"/>
                <a:sym typeface="Songti SC Regular"/>
              </a:rPr>
              <a:t> </a:t>
            </a:r>
          </a:p>
        </p:txBody>
      </p:sp>
      <p:pic>
        <p:nvPicPr>
          <p:cNvPr id="214" name="从下面看蓝天下的热气球" descr="从下面看蓝天下的热气球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t="1072" b="1072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215" name="Model 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Evaluation</a:t>
            </a:r>
          </a:p>
        </p:txBody>
      </p:sp>
      <p:sp>
        <p:nvSpPr>
          <p:cNvPr id="216" name="ROC and AUC"/>
          <p:cNvSpPr txBox="1"/>
          <p:nvPr/>
        </p:nvSpPr>
        <p:spPr>
          <a:xfrm>
            <a:off x="1206500" y="2247900"/>
            <a:ext cx="9779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ROC and AUC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uture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work</a:t>
            </a:r>
          </a:p>
        </p:txBody>
      </p:sp>
      <p:sp>
        <p:nvSpPr>
          <p:cNvPr id="219" name="Chat box"/>
          <p:cNvSpPr txBox="1">
            <a:spLocks noGrp="1"/>
          </p:cNvSpPr>
          <p:nvPr>
            <p:ph type="body" idx="21"/>
          </p:nvPr>
        </p:nvSpPr>
        <p:spPr>
          <a:xfrm>
            <a:off x="2000062" y="3958905"/>
            <a:ext cx="7638882" cy="9304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817244">
              <a:defRPr sz="5445"/>
            </a:lvl1pPr>
          </a:lstStyle>
          <a:p>
            <a:r>
              <a:t>Chat box</a:t>
            </a:r>
          </a:p>
        </p:txBody>
      </p:sp>
      <p:sp>
        <p:nvSpPr>
          <p:cNvPr id="220" name="More user-friendly…"/>
          <p:cNvSpPr txBox="1">
            <a:spLocks noGrp="1"/>
          </p:cNvSpPr>
          <p:nvPr>
            <p:ph type="body" sz="quarter" idx="4294967295"/>
          </p:nvPr>
        </p:nvSpPr>
        <p:spPr>
          <a:xfrm>
            <a:off x="1206499" y="5662240"/>
            <a:ext cx="9779001" cy="2391522"/>
          </a:xfrm>
          <a:prstGeom prst="rect">
            <a:avLst/>
          </a:prstGeom>
          <a:ln>
            <a:solidFill>
              <a:schemeClr val="bg1">
                <a:lumMod val="90000"/>
                <a:lumOff val="10000"/>
              </a:schemeClr>
            </a:solidFill>
          </a:ln>
        </p:spPr>
        <p:txBody>
          <a:bodyPr>
            <a:normAutofit/>
          </a:bodyPr>
          <a:lstStyle/>
          <a:p>
            <a:r>
              <a:rPr dirty="0"/>
              <a:t>More user-friendly</a:t>
            </a:r>
          </a:p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endParaRPr dirty="0"/>
          </a:p>
        </p:txBody>
      </p:sp>
      <p:sp>
        <p:nvSpPr>
          <p:cNvPr id="221" name="Minimising Data bias…"/>
          <p:cNvSpPr txBox="1"/>
          <p:nvPr/>
        </p:nvSpPr>
        <p:spPr>
          <a:xfrm>
            <a:off x="12192000" y="5662239"/>
            <a:ext cx="11954158" cy="2391522"/>
          </a:xfrm>
          <a:prstGeom prst="rect">
            <a:avLst/>
          </a:prstGeom>
          <a:ln w="12700">
            <a:solidFill>
              <a:schemeClr val="bg1">
                <a:lumMod val="90000"/>
                <a:lumOff val="10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dirty="0" err="1"/>
              <a:t>Minimising</a:t>
            </a:r>
            <a:r>
              <a:rPr dirty="0"/>
              <a:t> Data bias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dirty="0"/>
              <a:t>Improve accuracy rate</a:t>
            </a:r>
          </a:p>
        </p:txBody>
      </p:sp>
      <p:sp>
        <p:nvSpPr>
          <p:cNvPr id="222" name="Prediction Model"/>
          <p:cNvSpPr txBox="1"/>
          <p:nvPr/>
        </p:nvSpPr>
        <p:spPr>
          <a:xfrm>
            <a:off x="12761198" y="3958905"/>
            <a:ext cx="7638882" cy="930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17244">
              <a:defRPr sz="5445" b="1">
                <a:solidFill>
                  <a:srgbClr val="000000"/>
                </a:solidFill>
              </a:defRPr>
            </a:lvl1pPr>
          </a:lstStyle>
          <a:p>
            <a:r>
              <a:t>Prediction Model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C14689E-999D-DFAF-533A-F9D36798C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724497"/>
              </p:ext>
            </p:extLst>
          </p:nvPr>
        </p:nvGraphicFramePr>
        <p:xfrm>
          <a:off x="13645100" y="8442963"/>
          <a:ext cx="10225882" cy="4656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ABCDC83-EB5A-713F-4D9B-9CE9C95DFF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254083"/>
              </p:ext>
            </p:extLst>
          </p:nvPr>
        </p:nvGraphicFramePr>
        <p:xfrm>
          <a:off x="716034" y="8813826"/>
          <a:ext cx="10759929" cy="4285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fer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Reference</a:t>
            </a:r>
          </a:p>
        </p:txBody>
      </p:sp>
      <p:sp>
        <p:nvSpPr>
          <p:cNvPr id="227" name="https://machinemantra.in/heart-disease-prediction-in-python/ (heart-disease-predictio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GB" altLang="zh-CN" dirty="0"/>
              <a:t>PYTLAK, K. 2022. </a:t>
            </a:r>
            <a:r>
              <a:rPr lang="en-GB" altLang="zh-CN" i="1" dirty="0"/>
              <a:t>Personal Key Indicators of Heart </a:t>
            </a:r>
            <a:r>
              <a:rPr lang="en-GB" altLang="zh-CN" i="1" dirty="0" err="1"/>
              <a:t>Diseas</a:t>
            </a:r>
            <a:r>
              <a:rPr lang="en-US" altLang="zh-CN" i="1" dirty="0"/>
              <a:t>.</a:t>
            </a:r>
            <a:r>
              <a:rPr lang="zh-CN" altLang="en-US" i="1" dirty="0"/>
              <a:t> </a:t>
            </a:r>
            <a:r>
              <a:rPr lang="en-GB" altLang="zh-CN" dirty="0">
                <a:hlinkClick r:id="rId3"/>
              </a:rPr>
              <a:t>kaggle.com/datasets/kamilpytlak/....</a:t>
            </a:r>
            <a:endParaRPr lang="en-GB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GB" altLang="zh-CN" dirty="0"/>
              <a:t>BAKER, C. 2022. NHS Key Statistics: England, February 2022.</a:t>
            </a:r>
            <a:endParaRPr lang="en-US" altLang="zh-CN" dirty="0"/>
          </a:p>
          <a:p>
            <a:r>
              <a:rPr lang="en-US" altLang="zh-CN" dirty="0"/>
              <a:t>[3]</a:t>
            </a:r>
            <a:r>
              <a:rPr lang="zh-CN" altLang="en-US" dirty="0"/>
              <a:t> </a:t>
            </a:r>
            <a:r>
              <a:rPr lang="en-GB" altLang="zh-CN" dirty="0"/>
              <a:t>Stephanie Stephens</a:t>
            </a:r>
            <a:r>
              <a:rPr dirty="0"/>
              <a:t>h</a:t>
            </a:r>
            <a:r>
              <a:rPr lang="en-US" altLang="zh-CN" dirty="0"/>
              <a:t>.(March</a:t>
            </a:r>
            <a:r>
              <a:rPr lang="zh-CN" altLang="en-US" dirty="0"/>
              <a:t> </a:t>
            </a:r>
            <a:r>
              <a:rPr lang="en-US" altLang="zh-CN" dirty="0"/>
              <a:t>2018).</a:t>
            </a:r>
            <a:r>
              <a:rPr lang="zh-CN" altLang="en-US" dirty="0"/>
              <a:t> </a:t>
            </a:r>
            <a:r>
              <a:rPr lang="en-GB" altLang="zh-CN" dirty="0"/>
              <a:t>Worth the Wait? 15 Ways to Reduce Patient Wait Times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GB" altLang="zh-CN" dirty="0">
                <a:hlinkClick r:id="rId4"/>
              </a:rPr>
              <a:t>healthecareers.com/articles/healthcare-news...</a:t>
            </a:r>
            <a:endParaRPr lang="en-US" altLang="zh-CN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dirty="0"/>
              <a:t>[4]</a:t>
            </a:r>
            <a:r>
              <a:rPr lang="zh-CN" altLang="en-US" dirty="0"/>
              <a:t> </a:t>
            </a:r>
            <a:r>
              <a:rPr lang="en-GB" altLang="zh-CN" dirty="0"/>
              <a:t>PRIYANKA SHARMA</a:t>
            </a:r>
            <a:r>
              <a:rPr lang="en-US" altLang="zh-CN" dirty="0"/>
              <a:t>.(2019).</a:t>
            </a:r>
            <a:r>
              <a:rPr lang="zh-CN" altLang="en-US" dirty="0"/>
              <a:t> </a:t>
            </a:r>
            <a:r>
              <a:rPr lang="en-GB" altLang="zh-CN" dirty="0"/>
              <a:t>Heart Disease Prediction in Python</a:t>
            </a:r>
            <a:r>
              <a:rPr lang="en-US" altLang="zh-CN" dirty="0"/>
              <a:t>.</a:t>
            </a:r>
            <a:r>
              <a:rPr lang="zh-CN" altLang="en-US" dirty="0"/>
              <a:t>  </a:t>
            </a:r>
            <a:r>
              <a:rPr lang="en-US" altLang="zh-CN" dirty="0">
                <a:hlinkClick r:id="rId5"/>
              </a:rPr>
              <a:t>machinemantra.in....</a:t>
            </a:r>
            <a:endParaRPr dirty="0"/>
          </a:p>
          <a:p>
            <a:r>
              <a:rPr lang="en-US" altLang="zh-CN" dirty="0"/>
              <a:t>[5]</a:t>
            </a:r>
            <a:r>
              <a:rPr lang="zh-CN" altLang="en-US" dirty="0"/>
              <a:t> </a:t>
            </a:r>
            <a:r>
              <a:rPr lang="en-US" dirty="0" err="1"/>
              <a:t>Amnah</a:t>
            </a:r>
            <a:r>
              <a:rPr lang="en-US" dirty="0"/>
              <a:t> khatun</a:t>
            </a:r>
            <a:r>
              <a:rPr lang="en-US" altLang="zh-CN" dirty="0"/>
              <a:t>.(March</a:t>
            </a:r>
            <a:r>
              <a:rPr lang="zh-CN" altLang="en-US" dirty="0"/>
              <a:t> </a:t>
            </a:r>
            <a:r>
              <a:rPr lang="en-US" altLang="zh-CN" dirty="0"/>
              <a:t>2018).</a:t>
            </a:r>
            <a:r>
              <a:rPr lang="zh-CN" altLang="en-US" dirty="0"/>
              <a:t> </a:t>
            </a:r>
            <a:r>
              <a:rPr lang="en-GB" altLang="zh-CN" dirty="0"/>
              <a:t>Chatbot: the Next Big Thin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zh-CN" altLang="en-US" b="1" dirty="0"/>
              <a:t> </a:t>
            </a:r>
            <a:r>
              <a:rPr lang="en-GB" dirty="0">
                <a:hlinkClick r:id="rId6"/>
              </a:rPr>
              <a:t>chatbotsmagazine.com/....</a:t>
            </a:r>
            <a:endParaRPr lang="en-US" dirty="0"/>
          </a:p>
          <a:p>
            <a:r>
              <a:rPr lang="en-US" altLang="zh-CN" dirty="0"/>
              <a:t>[6]</a:t>
            </a:r>
            <a:r>
              <a:rPr lang="zh-CN" altLang="en-US" dirty="0"/>
              <a:t> </a:t>
            </a:r>
            <a:r>
              <a:rPr lang="en-GB" altLang="zh-CN" dirty="0" err="1"/>
              <a:t>Tavish</a:t>
            </a:r>
            <a:r>
              <a:rPr lang="en-GB" altLang="zh-CN" dirty="0"/>
              <a:t> Srivastava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GB" altLang="zh-CN" dirty="0"/>
              <a:t>March 2018</a:t>
            </a:r>
            <a:r>
              <a:rPr lang="en-US" altLang="zh-CN" dirty="0"/>
              <a:t>).</a:t>
            </a:r>
            <a:r>
              <a:rPr lang="zh-CN" altLang="en-US" dirty="0"/>
              <a:t> </a:t>
            </a:r>
            <a:r>
              <a:rPr lang="en-GB" altLang="zh-CN" dirty="0"/>
              <a:t>Introduction to k-Nearest </a:t>
            </a:r>
            <a:r>
              <a:rPr lang="en-GB" altLang="zh-CN" dirty="0" err="1"/>
              <a:t>Neighbors</a:t>
            </a:r>
            <a:r>
              <a:rPr lang="en-GB" altLang="zh-CN" dirty="0"/>
              <a:t>: A powerful Machine Learning Algorithm (with implementation in Python &amp; R)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GB" dirty="0">
                <a:hlinkClick r:id="rId7"/>
              </a:rPr>
              <a:t>analyticsvidhya.com/blog/....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hanks!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56" name="Experiment Objec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altLang="zh-CN" dirty="0"/>
              <a:t>Background Introduction</a:t>
            </a:r>
            <a:endParaRPr lang="en-US" dirty="0"/>
          </a:p>
          <a:p>
            <a:r>
              <a:rPr lang="en-US" altLang="zh-CN" dirty="0"/>
              <a:t>Project</a:t>
            </a:r>
            <a:r>
              <a:rPr dirty="0"/>
              <a:t> Object</a:t>
            </a:r>
          </a:p>
          <a:p>
            <a:r>
              <a:rPr dirty="0"/>
              <a:t>Experiment </a:t>
            </a:r>
            <a:endParaRPr lang="en-US" dirty="0"/>
          </a:p>
          <a:p>
            <a:pPr lvl="1"/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box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</a:p>
          <a:p>
            <a:pPr lvl="1"/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  <a:p>
            <a:r>
              <a:rPr dirty="0"/>
              <a:t>Model Evaluation</a:t>
            </a:r>
          </a:p>
          <a:p>
            <a:r>
              <a:rPr dirty="0"/>
              <a:t>Feature work &amp; Conclusion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ackground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 Information</a:t>
            </a:r>
          </a:p>
        </p:txBody>
      </p:sp>
      <p:sp>
        <p:nvSpPr>
          <p:cNvPr id="159" name="幻灯片副标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According the CDC and NHS England reports, heart disease is one of the deadly disease with high incidence.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3922664" cy="8256012"/>
          </a:xfrm>
          <a:prstGeom prst="rect">
            <a:avLst/>
          </a:prstGeom>
        </p:spPr>
        <p:txBody>
          <a:bodyPr/>
          <a:lstStyle/>
          <a:p>
            <a:r>
              <a:rPr dirty="0"/>
              <a:t>According the CDC and NHS England reports, heart disease is one of the deadly disease with high incidence</a:t>
            </a:r>
            <a:r>
              <a:rPr lang="en-US" altLang="zh-CN" dirty="0"/>
              <a:t>[1].</a:t>
            </a:r>
            <a:r>
              <a:rPr dirty="0"/>
              <a:t>  </a:t>
            </a:r>
          </a:p>
          <a:p>
            <a:r>
              <a:rPr dirty="0"/>
              <a:t>The median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dirty="0"/>
              <a:t>waiting time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NHS</a:t>
            </a:r>
            <a:r>
              <a:rPr lang="zh-CN" altLang="en-US" dirty="0"/>
              <a:t> </a:t>
            </a:r>
            <a:r>
              <a:rPr lang="en-US" altLang="zh-CN" dirty="0"/>
              <a:t>England</a:t>
            </a:r>
            <a:r>
              <a:rPr lang="zh-CN" altLang="en-US" dirty="0"/>
              <a:t> </a:t>
            </a:r>
            <a:r>
              <a:rPr dirty="0"/>
              <a:t>was 11.5 weeks</a:t>
            </a:r>
            <a:r>
              <a:rPr lang="en-US" altLang="zh-CN" dirty="0"/>
              <a:t>[2]</a:t>
            </a:r>
            <a:r>
              <a:rPr dirty="0"/>
              <a:t>. </a:t>
            </a:r>
          </a:p>
          <a:p>
            <a:r>
              <a:rPr dirty="0"/>
              <a:t>Such long wait times </a:t>
            </a:r>
            <a:r>
              <a:rPr lang="en-US" altLang="zh-CN" dirty="0"/>
              <a:t>may</a:t>
            </a:r>
            <a:r>
              <a:rPr dirty="0"/>
              <a:t> miss the best prevention and treatment period for early-stage patients.</a:t>
            </a:r>
            <a:r>
              <a:rPr sz="1200" dirty="0">
                <a:latin typeface="Songti SC Regular"/>
                <a:ea typeface="Songti SC Regular"/>
                <a:cs typeface="Songti SC Regular"/>
                <a:sym typeface="Songti SC Regular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D202AA-2707-ED5B-8B7E-276EE6317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0" y="4248504"/>
            <a:ext cx="7874000" cy="663714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6ACC8F2-02E5-00B2-E81A-E8E64465E01B}"/>
              </a:ext>
            </a:extLst>
          </p:cNvPr>
          <p:cNvSpPr txBox="1"/>
          <p:nvPr/>
        </p:nvSpPr>
        <p:spPr>
          <a:xfrm>
            <a:off x="23177500" y="10649683"/>
            <a:ext cx="8739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[3]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Heart disease prediction model"/>
          <p:cNvSpPr txBox="1">
            <a:spLocks noGrp="1"/>
          </p:cNvSpPr>
          <p:nvPr>
            <p:ph type="body" idx="21"/>
          </p:nvPr>
        </p:nvSpPr>
        <p:spPr>
          <a:xfrm>
            <a:off x="1230547" y="3047246"/>
            <a:ext cx="12111593" cy="18178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742950">
              <a:defRPr sz="63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dirty="0"/>
              <a:t>Heart disease prediction model</a:t>
            </a:r>
          </a:p>
        </p:txBody>
      </p:sp>
      <p:sp>
        <p:nvSpPr>
          <p:cNvPr id="163" name="Help possible high-risk groups to prevent heart disease by building a heart disease prediction model"/>
          <p:cNvSpPr txBox="1">
            <a:spLocks noGrp="1"/>
          </p:cNvSpPr>
          <p:nvPr>
            <p:ph type="body" sz="quarter" idx="1"/>
          </p:nvPr>
        </p:nvSpPr>
        <p:spPr>
          <a:xfrm>
            <a:off x="1134496" y="6893173"/>
            <a:ext cx="9923008" cy="2966813"/>
          </a:xfrm>
          <a:prstGeom prst="rect">
            <a:avLst/>
          </a:prstGeom>
        </p:spPr>
        <p:txBody>
          <a:bodyPr/>
          <a:lstStyle>
            <a:lvl1pPr algn="just"/>
          </a:lstStyle>
          <a:p>
            <a:r>
              <a:rPr dirty="0"/>
              <a:t>Help possible high-risk groups to prevent heart disease by building a heart disease prediction model</a:t>
            </a:r>
          </a:p>
        </p:txBody>
      </p:sp>
      <p:pic>
        <p:nvPicPr>
          <p:cNvPr id="164" name="从下面看蓝天下的热气球" descr="从下面看蓝天下的热气球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/>
          <a:stretch>
            <a:fillRect/>
          </a:stretch>
        </p:blipFill>
        <p:spPr>
          <a:xfrm>
            <a:off x="13342140" y="4947740"/>
            <a:ext cx="9219627" cy="6914720"/>
          </a:xfrm>
          <a:prstGeom prst="rect">
            <a:avLst/>
          </a:prstGeom>
          <a:effectLst>
            <a:innerShdw blurRad="332129" dist="50800" dir="18900000">
              <a:schemeClr val="bg1">
                <a:lumMod val="90000"/>
                <a:lumOff val="10000"/>
                <a:alpha val="41000"/>
              </a:schemeClr>
            </a:innerShdw>
          </a:effectLst>
        </p:spPr>
      </p:pic>
      <p:sp>
        <p:nvSpPr>
          <p:cNvPr id="165" name="Experiment Ob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Project</a:t>
            </a:r>
            <a:r>
              <a:rPr dirty="0"/>
              <a:t> Object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E414FD-780C-1152-11C5-2793844DE1DA}"/>
              </a:ext>
            </a:extLst>
          </p:cNvPr>
          <p:cNvSpPr txBox="1"/>
          <p:nvPr/>
        </p:nvSpPr>
        <p:spPr>
          <a:xfrm>
            <a:off x="22644894" y="12331778"/>
            <a:ext cx="63730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[4]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ey Approach"/>
          <p:cNvSpPr txBox="1">
            <a:spLocks noGrp="1"/>
          </p:cNvSpPr>
          <p:nvPr>
            <p:ph type="body" idx="21"/>
          </p:nvPr>
        </p:nvSpPr>
        <p:spPr>
          <a:xfrm>
            <a:off x="1206500" y="2855322"/>
            <a:ext cx="9779000" cy="14351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dirty="0"/>
              <a:t>Key Approach</a:t>
            </a:r>
          </a:p>
        </p:txBody>
      </p:sp>
      <p:sp>
        <p:nvSpPr>
          <p:cNvPr id="168" name="collect data using simple conversations and apply machine learning methods KNN and SVC to build the model."/>
          <p:cNvSpPr txBox="1">
            <a:spLocks noGrp="1"/>
          </p:cNvSpPr>
          <p:nvPr>
            <p:ph type="body" sz="quarter" idx="1"/>
          </p:nvPr>
        </p:nvSpPr>
        <p:spPr>
          <a:xfrm>
            <a:off x="3622132" y="11365420"/>
            <a:ext cx="15794319" cy="1964577"/>
          </a:xfrm>
          <a:prstGeom prst="rect">
            <a:avLst/>
          </a:prstGeom>
        </p:spPr>
        <p:txBody>
          <a:bodyPr/>
          <a:lstStyle>
            <a:lvl1pPr marL="573023" indent="-573023" algn="just" defTabSz="2292038">
              <a:spcBef>
                <a:spcPts val="4200"/>
              </a:spcBef>
              <a:defRPr sz="4512"/>
            </a:lvl1pPr>
          </a:lstStyle>
          <a:p>
            <a:r>
              <a:t>collect data using simple conversations and apply machine learning methods KNN and SVC to build the model.</a:t>
            </a:r>
          </a:p>
        </p:txBody>
      </p:sp>
      <p:sp>
        <p:nvSpPr>
          <p:cNvPr id="169" name="Experiment  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Experiment</a:t>
            </a:r>
          </a:p>
        </p:txBody>
      </p:sp>
      <p:sp>
        <p:nvSpPr>
          <p:cNvPr id="170" name="Data collection"/>
          <p:cNvSpPr/>
          <p:nvPr/>
        </p:nvSpPr>
        <p:spPr>
          <a:xfrm>
            <a:off x="2254793" y="5034164"/>
            <a:ext cx="5594203" cy="1270001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Data collection</a:t>
            </a:r>
          </a:p>
        </p:txBody>
      </p:sp>
      <p:pic>
        <p:nvPicPr>
          <p:cNvPr id="171" name="从下面看蓝天下的热气球" descr="从下面看蓝天下的热气球"/>
          <p:cNvPicPr>
            <a:picLocks/>
          </p:cNvPicPr>
          <p:nvPr/>
        </p:nvPicPr>
        <p:blipFill>
          <a:blip r:embed="rId3"/>
          <a:srcRect t="4844" b="4844"/>
          <a:stretch>
            <a:fillRect/>
          </a:stretch>
        </p:blipFill>
        <p:spPr>
          <a:xfrm>
            <a:off x="1145454" y="6922812"/>
            <a:ext cx="7813046" cy="3528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从下面看蓝天下的热气球" descr="从下面看蓝天下的热气球"/>
          <p:cNvPicPr>
            <a:picLocks/>
          </p:cNvPicPr>
          <p:nvPr/>
        </p:nvPicPr>
        <p:blipFill>
          <a:blip r:embed="rId4"/>
          <a:srcRect t="449" b="449"/>
          <a:stretch>
            <a:fillRect/>
          </a:stretch>
        </p:blipFill>
        <p:spPr>
          <a:xfrm>
            <a:off x="13190568" y="6802575"/>
            <a:ext cx="8919094" cy="352805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Model Building"/>
          <p:cNvSpPr/>
          <p:nvPr/>
        </p:nvSpPr>
        <p:spPr>
          <a:xfrm>
            <a:off x="14852953" y="5034164"/>
            <a:ext cx="5594203" cy="1270001"/>
          </a:xfrm>
          <a:prstGeom prst="ellipse">
            <a:avLst/>
          </a:prstGeom>
          <a:gradFill>
            <a:gsLst>
              <a:gs pos="0">
                <a:schemeClr val="accent1">
                  <a:lumOff val="16847"/>
                </a:schemeClr>
              </a:gs>
              <a:gs pos="100000">
                <a:schemeClr val="accent1">
                  <a:lumOff val="-13575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Model Building</a:t>
            </a:r>
          </a:p>
        </p:txBody>
      </p:sp>
      <p:sp>
        <p:nvSpPr>
          <p:cNvPr id="174" name="箭头"/>
          <p:cNvSpPr/>
          <p:nvPr/>
        </p:nvSpPr>
        <p:spPr>
          <a:xfrm>
            <a:off x="9011149" y="5469331"/>
            <a:ext cx="4679651" cy="803614"/>
          </a:xfrm>
          <a:prstGeom prst="rightArrow">
            <a:avLst>
              <a:gd name="adj1" fmla="val 32000"/>
              <a:gd name="adj2" fmla="val 101143"/>
            </a:avLst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5" name="KNN &amp; SVC"/>
          <p:cNvSpPr txBox="1"/>
          <p:nvPr/>
        </p:nvSpPr>
        <p:spPr>
          <a:xfrm>
            <a:off x="9011149" y="4758144"/>
            <a:ext cx="4229076" cy="5851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 b="1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KNN &amp; SVC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1F8627-6B62-634D-D4E4-7B5DCE7CB68F}"/>
              </a:ext>
            </a:extLst>
          </p:cNvPr>
          <p:cNvSpPr txBox="1"/>
          <p:nvPr/>
        </p:nvSpPr>
        <p:spPr>
          <a:xfrm>
            <a:off x="9011149" y="10199770"/>
            <a:ext cx="6927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[5]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E7E275-4070-5BB0-070A-FE03840A6C91}"/>
              </a:ext>
            </a:extLst>
          </p:cNvPr>
          <p:cNvSpPr txBox="1"/>
          <p:nvPr/>
        </p:nvSpPr>
        <p:spPr>
          <a:xfrm>
            <a:off x="22109662" y="10170673"/>
            <a:ext cx="6927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[6]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xperiment 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Experiment</a:t>
            </a:r>
          </a:p>
        </p:txBody>
      </p:sp>
      <p:sp>
        <p:nvSpPr>
          <p:cNvPr id="178" name="Chat Bot"/>
          <p:cNvSpPr txBox="1">
            <a:spLocks noGrp="1"/>
          </p:cNvSpPr>
          <p:nvPr>
            <p:ph type="body" idx="21"/>
          </p:nvPr>
        </p:nvSpPr>
        <p:spPr>
          <a:xfrm>
            <a:off x="1206500" y="2385663"/>
            <a:ext cx="12720138" cy="10631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rPr dirty="0">
                <a:solidFill>
                  <a:schemeClr val="bg1">
                    <a:lumMod val="90000"/>
                    <a:lumOff val="10000"/>
                  </a:schemeClr>
                </a:solidFill>
              </a:rPr>
              <a:t>Chat Bo</a:t>
            </a:r>
            <a:r>
              <a:rPr lang="en-US" altLang="zh-CN" dirty="0">
                <a:solidFill>
                  <a:schemeClr val="bg1">
                    <a:lumMod val="90000"/>
                    <a:lumOff val="1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0000"/>
                    <a:lumOff val="10000"/>
                  </a:schemeClr>
                </a:solidFill>
              </a:rPr>
              <a:t>design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9" name="Design and group questions based on the answer type: numerical, binary, categorical etc.…"/>
          <p:cNvSpPr txBox="1">
            <a:spLocks noGrp="1"/>
          </p:cNvSpPr>
          <p:nvPr>
            <p:ph type="body" idx="1"/>
          </p:nvPr>
        </p:nvSpPr>
        <p:spPr>
          <a:xfrm>
            <a:off x="557366" y="4088059"/>
            <a:ext cx="13015760" cy="850433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dirty="0"/>
              <a:t>Design and group questions based on the answer type:</a:t>
            </a:r>
            <a:r>
              <a:rPr lang="zh-CN" altLang="en-US" dirty="0"/>
              <a:t> </a:t>
            </a:r>
            <a:r>
              <a:rPr dirty="0"/>
              <a:t>binary, </a:t>
            </a:r>
            <a:r>
              <a:rPr lang="en-GB" altLang="zh-CN" dirty="0"/>
              <a:t>numerical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dirty="0"/>
              <a:t>categorical etc.</a:t>
            </a:r>
          </a:p>
          <a:p>
            <a:r>
              <a:rPr dirty="0"/>
              <a:t>NLTK toolkit to tokenize the answer and tagging each word</a:t>
            </a:r>
            <a:r>
              <a:rPr lang="en-US" altLang="zh-CN" dirty="0"/>
              <a:t>.</a:t>
            </a:r>
            <a:endParaRPr dirty="0"/>
          </a:p>
          <a:p>
            <a:r>
              <a:rPr dirty="0"/>
              <a:t>If there is an target word in the answer, then convert it into the correct format to be used as input to the model to make predictions. </a:t>
            </a:r>
          </a:p>
          <a:p>
            <a:r>
              <a:rPr dirty="0"/>
              <a:t>Error handling:</a:t>
            </a:r>
            <a:r>
              <a:rPr lang="zh-CN" altLang="en-US" dirty="0"/>
              <a:t> </a:t>
            </a:r>
            <a:r>
              <a:rPr lang="en-GB" altLang="zh-CN" dirty="0"/>
              <a:t>If user’s answer out of the restricted answer, ask </a:t>
            </a:r>
            <a:r>
              <a:rPr lang="en-US" altLang="zh-CN" dirty="0"/>
              <a:t>the</a:t>
            </a:r>
            <a:r>
              <a:rPr lang="en-GB" altLang="zh-CN" dirty="0"/>
              <a:t> user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again;</a:t>
            </a:r>
            <a:endParaRPr lang="en-US" dirty="0"/>
          </a:p>
        </p:txBody>
      </p:sp>
      <p:pic>
        <p:nvPicPr>
          <p:cNvPr id="180" name="截屏2022-05-30 02.02.58.png" descr="截屏2022-05-30 02.02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638" y="4870190"/>
            <a:ext cx="9899997" cy="7546720"/>
          </a:xfrm>
          <a:prstGeom prst="rect">
            <a:avLst/>
          </a:prstGeom>
          <a:ln w="12700">
            <a:miter lim="400000"/>
          </a:ln>
          <a:effectLst>
            <a:innerShdw blurRad="463665" dist="50800" dir="13500000">
              <a:schemeClr val="bg1">
                <a:lumMod val="90000"/>
                <a:lumOff val="10000"/>
                <a:alpha val="50000"/>
              </a:schemeClr>
            </a:innerShdw>
          </a:effectLst>
        </p:spPr>
      </p:pic>
      <p:pic>
        <p:nvPicPr>
          <p:cNvPr id="6" name="从下面看蓝天下的热气球" descr="从下面看蓝天下的热气球">
            <a:extLst>
              <a:ext uri="{FF2B5EF4-FFF2-40B4-BE49-F238E27FC236}">
                <a16:creationId xmlns:a16="http://schemas.microsoft.com/office/drawing/2014/main" id="{166112DC-7E98-2D1A-2A76-52D4AF991EDB}"/>
              </a:ext>
            </a:extLst>
          </p:cNvPr>
          <p:cNvPicPr>
            <a:picLocks/>
          </p:cNvPicPr>
          <p:nvPr/>
        </p:nvPicPr>
        <p:blipFill>
          <a:blip r:embed="rId4"/>
          <a:srcRect t="4844" b="4844"/>
          <a:stretch>
            <a:fillRect/>
          </a:stretch>
        </p:blipFill>
        <p:spPr>
          <a:xfrm>
            <a:off x="19548010" y="2107024"/>
            <a:ext cx="4009719" cy="1608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K_NN Mod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>
            <a:lvl1pPr defTabSz="825500">
              <a:defRPr sz="5500"/>
            </a:lvl1pPr>
          </a:lstStyle>
          <a:p>
            <a:r>
              <a:rPr dirty="0"/>
              <a:t>K_NN Model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dirty="0"/>
          </a:p>
        </p:txBody>
      </p:sp>
      <p:pic>
        <p:nvPicPr>
          <p:cNvPr id="183" name="从下面看蓝天下的热气球" descr="从下面看蓝天下的热气球"/>
          <p:cNvPicPr>
            <a:picLocks noGrp="1"/>
          </p:cNvPicPr>
          <p:nvPr>
            <p:ph type="pic" idx="22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0" y="3599226"/>
            <a:ext cx="10180573" cy="7613474"/>
          </a:xfrm>
          <a:prstGeom prst="rect">
            <a:avLst/>
          </a:prstGeom>
        </p:spPr>
      </p:pic>
      <p:sp>
        <p:nvSpPr>
          <p:cNvPr id="184" name="Model Experi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Experiment</a:t>
            </a:r>
            <a:endParaRPr dirty="0"/>
          </a:p>
        </p:txBody>
      </p:sp>
      <p:sp>
        <p:nvSpPr>
          <p:cNvPr id="185" name="Find the best K,K value indicates the count of the nearest neighbours, and there are no pre-defined statistical methods to find the most favourable value of K"/>
          <p:cNvSpPr txBox="1">
            <a:spLocks noGrp="1"/>
          </p:cNvSpPr>
          <p:nvPr>
            <p:ph type="body" sz="quarter" idx="1"/>
          </p:nvPr>
        </p:nvSpPr>
        <p:spPr>
          <a:xfrm>
            <a:off x="1206501" y="4045677"/>
            <a:ext cx="8851900" cy="841302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just"/>
            <a:r>
              <a:rPr lang="en-GB" altLang="zh-CN" dirty="0"/>
              <a:t>KNN manipulates the training data and classifies the </a:t>
            </a:r>
            <a:r>
              <a:rPr lang="en-US" altLang="zh-CN" dirty="0"/>
              <a:t>new</a:t>
            </a:r>
            <a:r>
              <a:rPr lang="en-GB" altLang="zh-CN" dirty="0"/>
              <a:t> test data using distance measures</a:t>
            </a:r>
            <a:r>
              <a:rPr lang="zh-CN" altLang="en-US" dirty="0"/>
              <a:t> </a:t>
            </a:r>
            <a:r>
              <a:rPr lang="en-GB" altLang="zh-CN" dirty="0"/>
              <a:t>and then classifies the data based on the majority vote</a:t>
            </a:r>
            <a:r>
              <a:rPr lang="en-US" altLang="zh-CN" dirty="0"/>
              <a:t>.</a:t>
            </a:r>
            <a:endParaRPr lang="en-GB" altLang="zh-CN" dirty="0"/>
          </a:p>
          <a:p>
            <a:pPr algn="just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pre-defined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K.</a:t>
            </a:r>
          </a:p>
          <a:p>
            <a:pPr algn="just"/>
            <a:r>
              <a:rPr lang="en-US" altLang="zh-CN" dirty="0"/>
              <a:t>R</a:t>
            </a:r>
            <a:r>
              <a:rPr lang="en-GB" altLang="zh-CN" dirty="0" err="1"/>
              <a:t>andomly</a:t>
            </a:r>
            <a:r>
              <a:rPr lang="en-GB" altLang="zh-CN" dirty="0"/>
              <a:t> pick a K value and start the computing</a:t>
            </a:r>
            <a:r>
              <a:rPr lang="en-US" altLang="zh-CN" dirty="0"/>
              <a:t>.</a:t>
            </a:r>
            <a:endParaRPr lang="en-GB" altLang="zh-CN" dirty="0"/>
          </a:p>
          <a:p>
            <a:pPr algn="just"/>
            <a:r>
              <a:rPr lang="en-GB" altLang="zh-CN" dirty="0"/>
              <a:t>Iterate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  <a:endParaRPr lang="en-GB" altLang="zh-CN" dirty="0"/>
          </a:p>
          <a:p>
            <a:pPr algn="just"/>
            <a:endParaRPr lang="en-US" altLang="zh-CN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e maximum accuracy got in this experiment is 0.84 at K = 6. Therefore, set the K = 6 and calculate the confusion metrics. The result of confusion metrics is shown below."/>
          <p:cNvSpPr txBox="1">
            <a:spLocks noGrp="1"/>
          </p:cNvSpPr>
          <p:nvPr>
            <p:ph type="body" sz="half" idx="1"/>
          </p:nvPr>
        </p:nvSpPr>
        <p:spPr>
          <a:xfrm>
            <a:off x="1206500" y="6220178"/>
            <a:ext cx="9779000" cy="309527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dirty="0"/>
              <a:t>the K = 6 and calculate the confusion metrics. </a:t>
            </a:r>
            <a:endParaRPr sz="1200" dirty="0">
              <a:latin typeface="Songti SC Regular"/>
              <a:ea typeface="Songti SC Regular"/>
              <a:cs typeface="Songti SC Regular"/>
              <a:sym typeface="Songti SC Regular"/>
            </a:endParaRPr>
          </a:p>
        </p:txBody>
      </p:sp>
      <p:pic>
        <p:nvPicPr>
          <p:cNvPr id="188" name="从下面看蓝天下的热气球" descr="从下面看蓝天下的热气球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/>
          <a:stretch>
            <a:fillRect/>
          </a:stretch>
        </p:blipFill>
        <p:spPr>
          <a:xfrm>
            <a:off x="12856202" y="4803003"/>
            <a:ext cx="8429276" cy="7147631"/>
          </a:xfrm>
          <a:prstGeom prst="rect">
            <a:avLst/>
          </a:prstGeom>
        </p:spPr>
      </p:pic>
      <p:sp>
        <p:nvSpPr>
          <p:cNvPr id="189" name="Model Experi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Experiment</a:t>
            </a:r>
          </a:p>
        </p:txBody>
      </p:sp>
      <p:sp>
        <p:nvSpPr>
          <p:cNvPr id="190" name="K_NN Model, Confusion matrix"/>
          <p:cNvSpPr txBox="1"/>
          <p:nvPr/>
        </p:nvSpPr>
        <p:spPr>
          <a:xfrm>
            <a:off x="1206500" y="2247900"/>
            <a:ext cx="9779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775969">
              <a:defRPr sz="5170" b="1">
                <a:solidFill>
                  <a:srgbClr val="000000"/>
                </a:solidFill>
              </a:defRPr>
            </a:lvl1pPr>
          </a:lstStyle>
          <a:p>
            <a:r>
              <a:rPr dirty="0"/>
              <a:t>K_NN Model, Confusion matrix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arameter range of C is[0.1,1,10,1000].  After calculation,  the best parameters are {  'C': 0.1  } with a score of 0.7875. So set the C equals 0.1 get the confusion m-etrics shown below, and the visualization of confusion matrix"/>
          <p:cNvSpPr txBox="1">
            <a:spLocks noGrp="1"/>
          </p:cNvSpPr>
          <p:nvPr>
            <p:ph type="body" sz="half" idx="1"/>
          </p:nvPr>
        </p:nvSpPr>
        <p:spPr>
          <a:xfrm>
            <a:off x="1206499" y="4248504"/>
            <a:ext cx="15852775" cy="772442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GB" altLang="zh-CN" dirty="0"/>
              <a:t>Support Vectors Classifier attempts to identify the optimal hyperplane for classifying data by optimising the distance between sample points and the hyperplane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GB" altLang="zh-CN" dirty="0"/>
              <a:t>C is the mistake term's penalty parameter. It regulates the trade-off between a smooth decision boundary and the proper classification of training points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dirty="0"/>
              <a:t>Parameter range of C [0.1,1,10,1000].  </a:t>
            </a:r>
            <a:r>
              <a:rPr lang="en-US" altLang="zh-CN" dirty="0"/>
              <a:t>T</a:t>
            </a:r>
            <a:r>
              <a:rPr dirty="0"/>
              <a:t>he best 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0.1</a:t>
            </a:r>
            <a:r>
              <a:rPr dirty="0"/>
              <a:t> with a</a:t>
            </a:r>
            <a:r>
              <a:rPr lang="en-US" altLang="zh-CN" dirty="0"/>
              <a:t>n</a:t>
            </a:r>
            <a:r>
              <a:rPr dirty="0"/>
              <a:t> </a:t>
            </a:r>
            <a:r>
              <a:rPr lang="en-US" altLang="zh-CN" dirty="0"/>
              <a:t>accuracy</a:t>
            </a:r>
            <a:r>
              <a:rPr dirty="0"/>
              <a:t> of 0.7875.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matrix.</a:t>
            </a:r>
            <a:endParaRPr sz="1200" dirty="0">
              <a:latin typeface="Songti SC Regular"/>
              <a:ea typeface="Songti SC Regular"/>
              <a:cs typeface="Songti SC Regular"/>
              <a:sym typeface="Songti SC Regular"/>
            </a:endParaRPr>
          </a:p>
        </p:txBody>
      </p:sp>
      <p:pic>
        <p:nvPicPr>
          <p:cNvPr id="193" name="从下面看蓝天下的热气球" descr="从下面看蓝天下的热气球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/>
          <a:stretch>
            <a:fillRect/>
          </a:stretch>
        </p:blipFill>
        <p:spPr>
          <a:xfrm>
            <a:off x="17302633" y="4906525"/>
            <a:ext cx="6517393" cy="5466200"/>
          </a:xfrm>
          <a:prstGeom prst="rect">
            <a:avLst/>
          </a:prstGeom>
        </p:spPr>
      </p:pic>
      <p:sp>
        <p:nvSpPr>
          <p:cNvPr id="194" name="Model Experi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Experiment</a:t>
            </a:r>
          </a:p>
        </p:txBody>
      </p:sp>
      <p:sp>
        <p:nvSpPr>
          <p:cNvPr id="195" name="SVC Model, Confusion matrix"/>
          <p:cNvSpPr txBox="1"/>
          <p:nvPr/>
        </p:nvSpPr>
        <p:spPr>
          <a:xfrm>
            <a:off x="1206500" y="2247900"/>
            <a:ext cx="9779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17244">
              <a:defRPr sz="5445" b="1">
                <a:solidFill>
                  <a:srgbClr val="000000"/>
                </a:solidFill>
              </a:defRPr>
            </a:lvl1pPr>
          </a:lstStyle>
          <a:p>
            <a:r>
              <a:t>SVC Model, Confusion matrix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689</Words>
  <Application>Microsoft Macintosh PowerPoint</Application>
  <PresentationFormat>自定义</PresentationFormat>
  <Paragraphs>79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Songti SC Regular</vt:lpstr>
      <vt:lpstr>Helvetica</vt:lpstr>
      <vt:lpstr>Helvetica Neue</vt:lpstr>
      <vt:lpstr>Helvetica Neue Medium</vt:lpstr>
      <vt:lpstr>30_BasicColor</vt:lpstr>
      <vt:lpstr>Using machine learning in chat box for heart disease prediction</vt:lpstr>
      <vt:lpstr>Overview</vt:lpstr>
      <vt:lpstr>Background Information</vt:lpstr>
      <vt:lpstr>Project Object</vt:lpstr>
      <vt:lpstr>Experiment</vt:lpstr>
      <vt:lpstr>Experiment</vt:lpstr>
      <vt:lpstr>Experiment</vt:lpstr>
      <vt:lpstr>Model Experiment</vt:lpstr>
      <vt:lpstr>Model Experiment</vt:lpstr>
      <vt:lpstr>Model Evaluation</vt:lpstr>
      <vt:lpstr>Model Evaluation</vt:lpstr>
      <vt:lpstr>Future work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in chat box for heart disease prediction</dc:title>
  <cp:lastModifiedBy>Yang Lynn</cp:lastModifiedBy>
  <cp:revision>10</cp:revision>
  <cp:lastPrinted>2022-06-01T20:48:15Z</cp:lastPrinted>
  <dcterms:modified xsi:type="dcterms:W3CDTF">2022-06-01T20:48:18Z</dcterms:modified>
</cp:coreProperties>
</file>