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Arial Narr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209F693-B207-4744-A18C-459C87CDCB24}">
  <a:tblStyle styleId="{7209F693-B207-4744-A18C-459C87CDCB2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italic.fntdata"/><Relationship Id="rId25" Type="http://schemas.openxmlformats.org/officeDocument/2006/relationships/font" Target="fonts/ArialNarrow-bold.fntdata"/><Relationship Id="rId27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787525" y="1714500"/>
            <a:ext cx="7191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790700" y="3429000"/>
            <a:ext cx="710565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92134"/>
              </a:buClr>
              <a:buFont typeface="Arimo"/>
              <a:buNone/>
              <a:defRPr b="1" i="0" sz="2400" u="none" cap="none" strike="noStrike">
                <a:solidFill>
                  <a:srgbClr val="8921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3" lvl="2" marL="1204913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 rot="5400000">
            <a:off x="3406775" y="965199"/>
            <a:ext cx="3398835" cy="673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3" lvl="2" marL="1204913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 rot="5400000">
            <a:off x="5219699" y="2741611"/>
            <a:ext cx="4889500" cy="1692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x="1757363" y="1123950"/>
            <a:ext cx="4889500" cy="4927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3" lvl="2" marL="1204913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1738313" y="2633663"/>
            <a:ext cx="6735762" cy="3398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3" lvl="2" marL="1204913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 Narrow"/>
              <a:buNone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0" i="0" sz="16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738313" y="2633663"/>
            <a:ext cx="3290885" cy="3398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3" lvl="2" marL="1204913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5181600" y="2633663"/>
            <a:ext cx="3292474" cy="3398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3" lvl="2" marL="1204913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 Narrow"/>
              <a:buNone/>
              <a:defRPr b="1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16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3" lvl="2" marL="1204913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4629150" y="1681163"/>
            <a:ext cx="38877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 Narrow"/>
              <a:buNone/>
              <a:defRPr b="1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16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4629150" y="2505075"/>
            <a:ext cx="38877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3" lvl="2" marL="1204913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30237" y="457200"/>
            <a:ext cx="2949575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87787" y="987425"/>
            <a:ext cx="462915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9" lvl="0" marL="342900" marR="0" rtl="0" algn="l">
              <a:lnSpc>
                <a:spcPct val="85000"/>
              </a:lnSpc>
              <a:spcBef>
                <a:spcPts val="20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32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69850" lvl="1" marL="742950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6352" lvl="2" marL="1204913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6350" lvl="4" marL="2057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16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85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Arial Narrow"/>
              <a:buNone/>
              <a:defRPr b="0" i="0" sz="1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0" i="0" sz="12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0" i="0" sz="1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30237" y="457200"/>
            <a:ext cx="2949575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3887787" y="987425"/>
            <a:ext cx="462915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208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32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Font typeface="Arial Narrow"/>
              <a:buNone/>
              <a:defRPr b="0" i="0" sz="2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0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1" i="0" sz="16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85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Arial Narrow"/>
              <a:buNone/>
              <a:defRPr b="0" i="0" sz="1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0" i="0" sz="12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mo"/>
              <a:buNone/>
              <a:defRPr b="0" i="0" sz="1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738313" y="2633663"/>
            <a:ext cx="6735762" cy="3398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3" lvl="2" marL="1204913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630062" y="1417937"/>
            <a:ext cx="7191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of a hit TV show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987508" y="3503139"/>
            <a:ext cx="7105650" cy="197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2134"/>
              </a:buClr>
              <a:buSzPct val="25000"/>
              <a:buFont typeface="Arimo"/>
              <a:buNone/>
            </a:pPr>
            <a:r>
              <a:rPr b="1" i="0" lang="en-US" sz="2800" u="none" cap="none" strike="noStrike">
                <a:solidFill>
                  <a:srgbClr val="892134"/>
                </a:solidFill>
                <a:latin typeface="Arial"/>
                <a:ea typeface="Arial"/>
                <a:cs typeface="Arial"/>
                <a:sym typeface="Arial"/>
              </a:rPr>
              <a:t>Team 6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92134"/>
              </a:buClr>
              <a:buSzPct val="25000"/>
              <a:buFont typeface="Arimo"/>
              <a:buNone/>
            </a:pPr>
            <a:r>
              <a:rPr b="1" i="0" lang="en-US" sz="2800" u="none" cap="none" strike="noStrike">
                <a:solidFill>
                  <a:srgbClr val="892134"/>
                </a:solidFill>
                <a:latin typeface="Arial"/>
                <a:ea typeface="Arial"/>
                <a:cs typeface="Arial"/>
                <a:sym typeface="Arial"/>
              </a:rPr>
              <a:t>Howard Chien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92134"/>
              </a:buClr>
              <a:buSzPct val="25000"/>
              <a:buFont typeface="Arimo"/>
              <a:buNone/>
            </a:pPr>
            <a:r>
              <a:rPr b="1" i="0" lang="en-US" sz="2800" u="none" cap="none" strike="noStrike">
                <a:solidFill>
                  <a:srgbClr val="892134"/>
                </a:solidFill>
                <a:latin typeface="Arial"/>
                <a:ea typeface="Arial"/>
                <a:cs typeface="Arial"/>
                <a:sym typeface="Arial"/>
              </a:rPr>
              <a:t>Miaoyan Zhang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92134"/>
              </a:buClr>
              <a:buSzPct val="25000"/>
              <a:buFont typeface="Arimo"/>
              <a:buNone/>
            </a:pPr>
            <a:r>
              <a:rPr b="1" i="0" lang="en-US" sz="2800" u="none" cap="none" strike="noStrike">
                <a:solidFill>
                  <a:srgbClr val="892134"/>
                </a:solidFill>
                <a:latin typeface="Arial"/>
                <a:ea typeface="Arial"/>
                <a:cs typeface="Arial"/>
                <a:sym typeface="Arial"/>
              </a:rPr>
              <a:t>Yao-Chia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Shape 147"/>
          <p:cNvGraphicFramePr/>
          <p:nvPr/>
        </p:nvGraphicFramePr>
        <p:xfrm>
          <a:off x="1929872" y="21630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{7209F693-B207-4744-A18C-459C87CDCB24}</a:tableStyleId>
              </a:tblPr>
              <a:tblGrid>
                <a:gridCol w="2642125"/>
                <a:gridCol w="2642125"/>
              </a:tblGrid>
              <a:tr h="5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Source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5-fold MSE</a:t>
                      </a:r>
                    </a:p>
                  </a:txBody>
                  <a:tcPr marT="45725" marB="45725" marR="91450" marL="91450"/>
                </a:tc>
              </a:tr>
              <a:tr h="45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-&gt;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0.696</a:t>
                      </a:r>
                    </a:p>
                  </a:txBody>
                  <a:tcPr marT="45725" marB="45725" marR="91450" marL="91450"/>
                </a:tc>
              </a:tr>
              <a:tr h="45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+ B -&gt;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0.726</a:t>
                      </a:r>
                    </a:p>
                  </a:txBody>
                  <a:tcPr marT="45725" marB="45725" marR="91450" marL="91450"/>
                </a:tc>
              </a:tr>
              <a:tr h="45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+ B + C -&gt;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0.715</a:t>
                      </a:r>
                    </a:p>
                  </a:txBody>
                  <a:tcPr marT="45725" marB="45725" marR="91450" marL="91450"/>
                </a:tc>
              </a:tr>
              <a:tr h="45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(A) -&gt;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SVD -&gt;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0.547</a:t>
                      </a:r>
                    </a:p>
                  </a:txBody>
                  <a:tcPr marT="45725" marB="45725" marR="91450" marL="91450"/>
                </a:tc>
              </a:tr>
              <a:tr h="45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(A + B) -&gt;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SVD -&gt;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0.554</a:t>
                      </a:r>
                    </a:p>
                  </a:txBody>
                  <a:tcPr marT="45725" marB="45725" marR="91450" marL="91450"/>
                </a:tc>
              </a:tr>
              <a:tr h="45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(A + B + C) -&gt;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SVD -&gt;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0.517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8" name="Shape 148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1738313" y="2633663"/>
            <a:ext cx="6735762" cy="3398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None/>
            </a:pPr>
            <a:r>
              <a:t/>
            </a:r>
            <a:endParaRPr b="1" i="0" sz="2400" u="none" cap="none" strike="noStrike">
              <a:solidFill>
                <a:srgbClr val="4D4D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536" y="2190750"/>
            <a:ext cx="7662639" cy="39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578225" y="2145625"/>
            <a:ext cx="7895999" cy="3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t/>
            </a:r>
            <a:endParaRPr b="1" i="0" sz="2400" u="none" cap="none" strike="noStrike">
              <a:solidFill>
                <a:srgbClr val="4D4D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778000" y="1143000"/>
            <a:ext cx="67325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952475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{7209F693-B207-4744-A18C-459C87CDCB24}</a:tableStyleId>
              </a:tblPr>
              <a:tblGrid>
                <a:gridCol w="891175"/>
                <a:gridCol w="1119200"/>
                <a:gridCol w="1119200"/>
                <a:gridCol w="1119200"/>
                <a:gridCol w="1119200"/>
                <a:gridCol w="1119200"/>
                <a:gridCol w="1119200"/>
              </a:tblGrid>
              <a:tr h="82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Original Rating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Counts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# Correctly Prediction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# Missed Prediction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Total # Miss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Total Miss Rate</a:t>
                      </a:r>
                    </a:p>
                  </a:txBody>
                  <a:tcPr marT="91425" marB="91425" marR="91425" marL="91425"/>
                </a:tc>
              </a:tr>
              <a:tr h="40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&gt;= 8.5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Very 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43</a:t>
                      </a:r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75</a:t>
                      </a:r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33.93%</a:t>
                      </a:r>
                    </a:p>
                  </a:txBody>
                  <a:tcPr marT="91425" marB="91425" marR="91425" marL="91425" anchor="ctr"/>
                </a:tc>
              </a:tr>
              <a:tr h="40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&gt;= 7.0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1425" marB="91425" marR="91425" marL="91425"/>
                </a:tc>
                <a:tc vMerge="1"/>
                <a:tc vMerge="1"/>
              </a:tr>
              <a:tr h="40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 7.0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28</a:t>
                      </a:r>
                    </a:p>
                  </a:txBody>
                  <a:tcPr marT="91425" marB="91425" marR="91425" marL="91425"/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790700" y="7366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Abnormal Case Explanation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292097" y="1685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{7209F693-B207-4744-A18C-459C87CDCB24}</a:tableStyleId>
              </a:tblPr>
              <a:tblGrid>
                <a:gridCol w="1756525"/>
                <a:gridCol w="2282075"/>
                <a:gridCol w="2184400"/>
                <a:gridCol w="234950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Source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84: Anne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46: Lovesick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192: The Doctor Blake Mysteries </a:t>
                      </a:r>
                    </a:p>
                  </a:txBody>
                  <a:tcPr marT="45725" marB="45725" marR="91450" marL="91450"/>
                </a:tc>
              </a:tr>
              <a:tr h="23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9.6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9.3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9.4</a:t>
                      </a:r>
                    </a:p>
                  </a:txBody>
                  <a:tcPr marT="45725" marB="45725" marR="91450" marL="91450"/>
                </a:tc>
              </a:tr>
              <a:tr h="521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Predicted Rating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7.82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7.91</a:t>
                      </a:r>
                    </a:p>
                  </a:txBody>
                  <a:tcPr marT="45725" marB="45725" marR="91450" marL="91450"/>
                </a:tc>
              </a:tr>
              <a:tr h="55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baseline="3000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similar show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last Tycoon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7.6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Casual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Murder in the First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7.7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59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baseline="3000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nd</a:t>
                      </a: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similar show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Pitch 7.8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Fleabag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7.4</a:t>
                      </a:r>
                    </a:p>
                  </a:txBody>
                  <a:tcPr marT="4175" marB="0" marR="4175" marL="41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 Lee’s Lucky Man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8.1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5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baseline="3000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rd</a:t>
                      </a: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similar show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Halt and Catch Fire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8.1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Those Who Can't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75" marB="0" marR="4175" marL="41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Code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1738313" y="2633663"/>
            <a:ext cx="6735762" cy="3398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None/>
            </a:pPr>
            <a:r>
              <a:t/>
            </a:r>
            <a:endParaRPr b="1" i="0" sz="2400" u="none" cap="none" strike="noStrike">
              <a:solidFill>
                <a:srgbClr val="4D4D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Feature 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576" y="1851024"/>
            <a:ext cx="6223000" cy="40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1738313" y="2633663"/>
            <a:ext cx="67359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None/>
            </a:pPr>
            <a:r>
              <a:t/>
            </a:r>
            <a:endParaRPr b="1" i="0" sz="2400" u="none" cap="none" strike="noStrike">
              <a:solidFill>
                <a:srgbClr val="4D4D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1778000" y="1143000"/>
            <a:ext cx="673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Feature 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183" y="2108199"/>
            <a:ext cx="62484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752600" y="8636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Feature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356630" y="20766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{7209F693-B207-4744-A18C-459C87CDCB24}</a:tableStyleId>
              </a:tblPr>
              <a:tblGrid>
                <a:gridCol w="1756525"/>
                <a:gridCol w="2282075"/>
                <a:gridCol w="2302125"/>
                <a:gridCol w="2231775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Source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+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A+B+C</a:t>
                      </a:r>
                    </a:p>
                  </a:txBody>
                  <a:tcPr marT="45725" marB="45725" marR="91450" marL="91450"/>
                </a:tc>
              </a:tr>
              <a:tr h="59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v1^2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GENRE_HISTORY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1.65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GENRE_CHILDREN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CH_WGN_AMERICA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2.05</a:t>
                      </a:r>
                    </a:p>
                  </a:txBody>
                  <a:tcPr marT="45725" marB="45725" marR="91450" marL="91450"/>
                </a:tc>
              </a:tr>
              <a:tr h="55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f2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v2^2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GENRE_HORROR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GENRE_HORROR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CH_OPRAH_NETWORK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1.72</a:t>
                      </a:r>
                    </a:p>
                  </a:txBody>
                  <a:tcPr marT="45725" marB="45725" marR="91450" marL="91450"/>
                </a:tc>
              </a:tr>
              <a:tr h="543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f3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v3^2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WRITER_POS_REVIEW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AVG_NUM_EPISODE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CH_FOX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1.62</a:t>
                      </a:r>
                    </a:p>
                  </a:txBody>
                  <a:tcPr marT="45725" marB="45725" marR="91450" marL="91450"/>
                </a:tc>
              </a:tr>
              <a:tr h="55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f4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v4^2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GENRE_ADULT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1.33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GENRE_MEDICAL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CH_CRACKLE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1.56</a:t>
                      </a:r>
                    </a:p>
                  </a:txBody>
                  <a:tcPr marT="45725" marB="45725" marR="91450" marL="91450"/>
                </a:tc>
              </a:tr>
              <a:tr h="55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f5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v5^2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GENRE_WESTERN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WRITER_NEG_REVIEW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GENRE_HISTORY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00953" y="2633663"/>
            <a:ext cx="7573122" cy="3398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This kernel-based method heavily depends on the hypothesis that similar tv shows share similar rating.</a:t>
            </a:r>
          </a:p>
          <a:p>
            <a:pPr indent="-215900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Different data attributes of tv shows indeed could increase the accuracy of predicting the rating. 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1778000" y="1143000"/>
            <a:ext cx="6732587" cy="708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778000" y="3275900"/>
            <a:ext cx="68051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9213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892134"/>
                </a:solidFill>
                <a:latin typeface="Arial"/>
                <a:ea typeface="Arial"/>
                <a:cs typeface="Arial"/>
                <a:sym typeface="Arial"/>
              </a:rPr>
              <a:t>Thank  you!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0" y="1227337"/>
            <a:ext cx="6406800" cy="48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1707063" y="2274363"/>
            <a:ext cx="6735900" cy="33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AutoNum type="arabicPeriod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Objective</a:t>
            </a:r>
          </a:p>
          <a:p>
            <a: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AutoNum type="arabicPeriod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Implementation</a:t>
            </a:r>
          </a:p>
          <a:p>
            <a:pPr indent="-2286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AutoNum type="alphaLcPeriod"/>
            </a:pPr>
            <a:r>
              <a:rPr b="0" i="0" lang="en-US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Audience Review </a:t>
            </a:r>
          </a:p>
          <a:p>
            <a:pPr indent="-2286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AutoNum type="alphaLcPeriod"/>
            </a:pPr>
            <a:r>
              <a:rPr b="0" i="0" lang="en-US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Normalize</a:t>
            </a:r>
          </a:p>
          <a:p>
            <a:pPr indent="-2286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AutoNum type="alphaLcPeriod"/>
            </a:pPr>
            <a:r>
              <a:rPr b="0" i="0" lang="en-US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Predictive Model</a:t>
            </a:r>
          </a:p>
          <a:p>
            <a: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AutoNum type="arabicPeriod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Data Analysis and Discussion</a:t>
            </a:r>
          </a:p>
          <a:p>
            <a: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AutoNum type="arabicPeriod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</a:t>
            </a:r>
          </a:p>
          <a:p>
            <a: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AutoNum type="arabicPeriod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Demo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1778000" y="1143000"/>
            <a:ext cx="67325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703200" y="2114375"/>
            <a:ext cx="7770900" cy="39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To predict </a:t>
            </a: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TV ratings</a:t>
            </a: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 using three types of </a:t>
            </a: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features</a:t>
            </a: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</a:p>
          <a:p>
            <a:pPr indent="-228600" lvl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Audience-based </a:t>
            </a:r>
          </a:p>
          <a:p>
            <a:pPr indent="-228600" lvl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Release-based</a:t>
            </a:r>
          </a:p>
          <a:p>
            <a:pPr indent="-228600" lvl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TV-based 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1778000" y="1143000"/>
            <a:ext cx="67325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750075" y="2130000"/>
            <a:ext cx="7724100" cy="3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Use </a:t>
            </a: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sentiment analysis</a:t>
            </a: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 to analyse review data from IMDB to get each </a:t>
            </a: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actor/producer/creator</a:t>
            </a: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’s:</a:t>
            </a:r>
          </a:p>
          <a:p>
            <a:pPr indent="-228600" lvl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Positive</a:t>
            </a: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 review points</a:t>
            </a:r>
          </a:p>
          <a:p>
            <a:pPr indent="-228600" lvl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Negative</a:t>
            </a: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 review points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778000" y="1143000"/>
            <a:ext cx="67325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Audience 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778000" y="1143000"/>
            <a:ext cx="67325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Audience Review</a:t>
            </a:r>
          </a:p>
        </p:txBody>
      </p:sp>
      <p:pic>
        <p:nvPicPr>
          <p:cNvPr descr="Screen Shot 2017-06-11 at 6.37.06 PM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59080"/>
            <a:ext cx="9144001" cy="385658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05100" y="1851000"/>
            <a:ext cx="2426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data: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750075" y="2130000"/>
            <a:ext cx="7724100" cy="3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Sentiment analysis accurate rates: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rPr>
              <a:t>(0.1% samples from the logs)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rgbClr val="4D4D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rgbClr val="4D4D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rgbClr val="4D4D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rgbClr val="4D4D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rgbClr val="4D4D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778000" y="1143000"/>
            <a:ext cx="67325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Audience Review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978675" y="3291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{7209F693-B207-4744-A18C-459C87CDCB24}</a:tableStyleId>
              </a:tblPr>
              <a:tblGrid>
                <a:gridCol w="1247775"/>
                <a:gridCol w="1144000"/>
                <a:gridCol w="1144000"/>
                <a:gridCol w="1144000"/>
                <a:gridCol w="1144000"/>
                <a:gridCol w="1144000"/>
              </a:tblGrid>
              <a:tr h="62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Classified as 0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Classified as 1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Classified as 2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</a:p>
                  </a:txBody>
                  <a:tcPr marT="91425" marB="91425" marR="91425" marL="91425"/>
                </a:tc>
              </a:tr>
              <a:tr h="62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0 - negative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73.53%</a:t>
                      </a:r>
                    </a:p>
                  </a:txBody>
                  <a:tcPr marT="91425" marB="91425" marR="91425" marL="91425"/>
                </a:tc>
              </a:tr>
              <a:tr h="62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1- neutral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105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74.29%</a:t>
                      </a:r>
                    </a:p>
                  </a:txBody>
                  <a:tcPr marT="91425" marB="91425" marR="91425" marL="91425"/>
                </a:tc>
              </a:tr>
              <a:tr h="62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2 - positive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135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67%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695049" y="2062150"/>
            <a:ext cx="6898499" cy="33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normalization, we applied the following simple method to map each attribute value into an rank of 0 to 1. </a:t>
            </a:r>
          </a:p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i="1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min </a:t>
            </a:r>
            <a:r>
              <a:rPr b="1" i="1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)/(max V - min </a:t>
            </a:r>
            <a:r>
              <a:rPr b="1" i="1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mo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778000" y="1143000"/>
            <a:ext cx="67325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778000" y="1143000"/>
            <a:ext cx="67325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549" y="1988274"/>
            <a:ext cx="3873949" cy="404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0875" y="2510950"/>
            <a:ext cx="3600450" cy="22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268850" y="3532925"/>
            <a:ext cx="6062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377310" y="1661593"/>
            <a:ext cx="8627685" cy="4125339"/>
            <a:chOff x="377310" y="1661593"/>
            <a:chExt cx="8627685" cy="4125339"/>
          </a:xfrm>
        </p:grpSpPr>
        <p:sp>
          <p:nvSpPr>
            <p:cNvPr id="114" name="Shape 114"/>
            <p:cNvSpPr/>
            <p:nvPr/>
          </p:nvSpPr>
          <p:spPr>
            <a:xfrm>
              <a:off x="838200" y="2540000"/>
              <a:ext cx="1879599" cy="1765299"/>
            </a:xfrm>
            <a:prstGeom prst="rect">
              <a:avLst/>
            </a:prstGeom>
            <a:solidFill>
              <a:srgbClr val="F14573">
                <a:alpha val="454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358078" y="2540000"/>
              <a:ext cx="1359721" cy="1765299"/>
            </a:xfrm>
            <a:prstGeom prst="rect">
              <a:avLst/>
            </a:prstGeom>
            <a:solidFill>
              <a:srgbClr val="F14573">
                <a:alpha val="454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638253" y="2540000"/>
              <a:ext cx="1079547" cy="1765299"/>
            </a:xfrm>
            <a:prstGeom prst="rect">
              <a:avLst/>
            </a:prstGeom>
            <a:solidFill>
              <a:srgbClr val="F14573">
                <a:alpha val="454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7" name="Shape 117"/>
            <p:cNvGrpSpPr/>
            <p:nvPr/>
          </p:nvGrpSpPr>
          <p:grpSpPr>
            <a:xfrm>
              <a:off x="2681553" y="2138316"/>
              <a:ext cx="822661" cy="2166983"/>
              <a:chOff x="2962990" y="2151016"/>
              <a:chExt cx="822661" cy="2166983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3241675" y="2552700"/>
                <a:ext cx="276224" cy="1765299"/>
              </a:xfrm>
              <a:prstGeom prst="rect">
                <a:avLst/>
              </a:prstGeom>
              <a:solidFill>
                <a:srgbClr val="F14573">
                  <a:alpha val="4549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Shape 119"/>
              <p:cNvSpPr txBox="1"/>
              <p:nvPr/>
            </p:nvSpPr>
            <p:spPr>
              <a:xfrm>
                <a:off x="2962990" y="2151016"/>
                <a:ext cx="82266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Rating</a:t>
                </a:r>
              </a:p>
            </p:txBody>
          </p:sp>
        </p:grpSp>
        <p:sp>
          <p:nvSpPr>
            <p:cNvPr id="120" name="Shape 120"/>
            <p:cNvSpPr txBox="1"/>
            <p:nvPr/>
          </p:nvSpPr>
          <p:spPr>
            <a:xfrm>
              <a:off x="1386691" y="2123258"/>
              <a:ext cx="10182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 rot="-5400000">
              <a:off x="-68966" y="3237984"/>
              <a:ext cx="12618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TV SHOW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27108" y="4443901"/>
              <a:ext cx="3076483" cy="101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A: Content-based info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B: Episode-Related Info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C: TV channel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1035900" y="3186435"/>
              <a:ext cx="40748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1358078" y="3186433"/>
              <a:ext cx="40748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2226667" y="3186433"/>
              <a:ext cx="40748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3353260" y="3239949"/>
              <a:ext cx="506147" cy="35463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59C7D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>
              <a:off x="7510676" y="1661593"/>
              <a:ext cx="1236236" cy="2443455"/>
              <a:chOff x="2761666" y="2062481"/>
              <a:chExt cx="1236236" cy="2443455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3241673" y="2740636"/>
                <a:ext cx="276224" cy="1765299"/>
              </a:xfrm>
              <a:prstGeom prst="rect">
                <a:avLst/>
              </a:prstGeom>
              <a:solidFill>
                <a:srgbClr val="F14573">
                  <a:alpha val="4549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9" name="Shape 129"/>
              <p:cNvSpPr txBox="1"/>
              <p:nvPr/>
            </p:nvSpPr>
            <p:spPr>
              <a:xfrm>
                <a:off x="2761666" y="2062481"/>
                <a:ext cx="12362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Predicted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Rating</a:t>
                </a:r>
              </a:p>
            </p:txBody>
          </p:sp>
        </p:grpSp>
        <p:sp>
          <p:nvSpPr>
            <p:cNvPr id="130" name="Shape 130"/>
            <p:cNvSpPr/>
            <p:nvPr/>
          </p:nvSpPr>
          <p:spPr>
            <a:xfrm>
              <a:off x="7910514" y="4305300"/>
              <a:ext cx="436563" cy="486705"/>
            </a:xfrm>
            <a:prstGeom prst="plus">
              <a:avLst>
                <a:gd fmla="val 33727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7252592" y="5079046"/>
              <a:ext cx="175240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Performance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Matric: MSE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3976207" y="1928275"/>
              <a:ext cx="3114063" cy="3055052"/>
            </a:xfrm>
            <a:prstGeom prst="rect">
              <a:avLst/>
            </a:prstGeom>
            <a:gradFill>
              <a:gsLst>
                <a:gs pos="0">
                  <a:srgbClr val="00B0F0">
                    <a:alpha val="23921"/>
                  </a:srgbClr>
                </a:gs>
                <a:gs pos="100000">
                  <a:srgbClr val="00B0F0">
                    <a:alpha val="23921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7285139" y="3293464"/>
              <a:ext cx="506147" cy="35463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59C7D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93953" y="1874480"/>
              <a:ext cx="19415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5-fold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cross validation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4114258" y="2839840"/>
              <a:ext cx="553701" cy="1261884"/>
            </a:xfrm>
            <a:prstGeom prst="rect">
              <a:avLst/>
            </a:prstGeom>
            <a:gradFill>
              <a:gsLst>
                <a:gs pos="0">
                  <a:srgbClr val="00B0F0">
                    <a:alpha val="23921"/>
                  </a:srgbClr>
                </a:gs>
                <a:gs pos="100000">
                  <a:srgbClr val="00B0F0">
                    <a:alpha val="23921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4136882" y="3317303"/>
              <a:ext cx="50045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SVD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4995121" y="2843165"/>
              <a:ext cx="1248033" cy="1261884"/>
            </a:xfrm>
            <a:prstGeom prst="rect">
              <a:avLst/>
            </a:prstGeom>
            <a:gradFill>
              <a:gsLst>
                <a:gs pos="0">
                  <a:srgbClr val="00B0F0">
                    <a:alpha val="23921"/>
                  </a:srgbClr>
                </a:gs>
                <a:gs pos="100000">
                  <a:srgbClr val="00B0F0">
                    <a:alpha val="23921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5059528" y="3186433"/>
              <a:ext cx="111921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Nelder-Mead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Optimization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663142" y="2585461"/>
              <a:ext cx="169526" cy="1765299"/>
            </a:xfrm>
            <a:prstGeom prst="rect">
              <a:avLst/>
            </a:prstGeom>
            <a:solidFill>
              <a:srgbClr val="F14573">
                <a:alpha val="454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6291996" y="4421048"/>
              <a:ext cx="906018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weighting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4706487" y="3400987"/>
              <a:ext cx="260496" cy="13958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00B0F0"/>
                </a:gs>
                <a:gs pos="100000">
                  <a:srgbClr val="00B0F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306164" y="3400987"/>
              <a:ext cx="260496" cy="13958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00B0F0"/>
                </a:gs>
                <a:gs pos="100000">
                  <a:srgbClr val="00B0F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ppt_v2a">
  <a:themeElements>
    <a:clrScheme name="">
      <a:dk1>
        <a:srgbClr val="414141"/>
      </a:dk1>
      <a:lt1>
        <a:srgbClr val="FFFFFF"/>
      </a:lt1>
      <a:dk2>
        <a:srgbClr val="A80C36"/>
      </a:dk2>
      <a:lt2>
        <a:srgbClr val="F0AA24"/>
      </a:lt2>
      <a:accent1>
        <a:srgbClr val="F37421"/>
      </a:accent1>
      <a:accent2>
        <a:srgbClr val="8BAEA2"/>
      </a:accent2>
      <a:accent3>
        <a:srgbClr val="FFFFFF"/>
      </a:accent3>
      <a:accent4>
        <a:srgbClr val="363636"/>
      </a:accent4>
      <a:accent5>
        <a:srgbClr val="F8BCAB"/>
      </a:accent5>
      <a:accent6>
        <a:srgbClr val="7D9D92"/>
      </a:accent6>
      <a:hlink>
        <a:srgbClr val="A80C36"/>
      </a:hlink>
      <a:folHlink>
        <a:srgbClr val="737A3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