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69" r:id="rId3"/>
    <p:sldId id="257" r:id="rId4"/>
    <p:sldId id="282" r:id="rId5"/>
    <p:sldId id="275" r:id="rId6"/>
    <p:sldId id="260" r:id="rId7"/>
    <p:sldId id="261" r:id="rId8"/>
    <p:sldId id="262" r:id="rId9"/>
    <p:sldId id="276" r:id="rId10"/>
    <p:sldId id="259" r:id="rId11"/>
    <p:sldId id="277" r:id="rId12"/>
    <p:sldId id="258" r:id="rId13"/>
    <p:sldId id="263" r:id="rId14"/>
    <p:sldId id="265" r:id="rId15"/>
    <p:sldId id="264" r:id="rId16"/>
    <p:sldId id="266" r:id="rId17"/>
    <p:sldId id="278" r:id="rId18"/>
    <p:sldId id="267" r:id="rId19"/>
    <p:sldId id="268" r:id="rId20"/>
    <p:sldId id="279" r:id="rId21"/>
    <p:sldId id="270" r:id="rId22"/>
    <p:sldId id="271" r:id="rId23"/>
    <p:sldId id="272" r:id="rId24"/>
    <p:sldId id="273" r:id="rId25"/>
    <p:sldId id="274"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80"/>
  </p:normalViewPr>
  <p:slideViewPr>
    <p:cSldViewPr snapToGrid="0" snapToObjects="1">
      <p:cViewPr varScale="1">
        <p:scale>
          <a:sx n="92" d="100"/>
          <a:sy n="92" d="100"/>
        </p:scale>
        <p:origin x="7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EB0A6-4D19-DF48-8251-833CADA0550F}" type="datetimeFigureOut">
              <a:rPr kumimoji="1" lang="zh-CN" altLang="en-US" smtClean="0"/>
              <a:t>2017/8/7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ADB46-AA8A-6241-8AF6-EE4A2B8CA757}" type="slidenum">
              <a:rPr kumimoji="1" lang="zh-CN" altLang="en-US" smtClean="0"/>
              <a:t>‹#›</a:t>
            </a:fld>
            <a:endParaRPr kumimoji="1" lang="zh-CN" altLang="en-US"/>
          </a:p>
        </p:txBody>
      </p:sp>
    </p:spTree>
    <p:extLst>
      <p:ext uri="{BB962C8B-B14F-4D97-AF65-F5344CB8AC3E}">
        <p14:creationId xmlns:p14="http://schemas.microsoft.com/office/powerpoint/2010/main" val="151263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pPr/>
              <a:t>8/7/17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8/7/17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yangyh1012/YYProjectNe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342407" y="2161310"/>
            <a:ext cx="8001000" cy="955962"/>
          </a:xfrm>
        </p:spPr>
        <p:txBody>
          <a:bodyPr>
            <a:normAutofit/>
          </a:bodyPr>
          <a:lstStyle/>
          <a:p>
            <a:r>
              <a:rPr kumimoji="1" lang="zh-CN" altLang="en-US" cap="none" dirty="0">
                <a:latin typeface="Yuanti SC" charset="-122"/>
                <a:ea typeface="Yuanti SC" charset="-122"/>
                <a:cs typeface="Yuanti SC" charset="-122"/>
              </a:rPr>
              <a:t>数据结构</a:t>
            </a:r>
            <a:r>
              <a:rPr kumimoji="1" lang="en-US" altLang="zh-CN" cap="none" dirty="0">
                <a:latin typeface="Yuanti SC" charset="-122"/>
                <a:ea typeface="Yuanti SC" charset="-122"/>
                <a:cs typeface="Yuanti SC" charset="-122"/>
              </a:rPr>
              <a:t>(iOS</a:t>
            </a:r>
            <a:r>
              <a:rPr kumimoji="1" lang="zh-CN" altLang="en-US" cap="none" dirty="0">
                <a:latin typeface="Yuanti SC" charset="-122"/>
                <a:ea typeface="Yuanti SC" charset="-122"/>
                <a:cs typeface="Yuanti SC" charset="-122"/>
              </a:rPr>
              <a:t>方向</a:t>
            </a:r>
            <a:r>
              <a:rPr kumimoji="1" lang="en-US" altLang="zh-CN" cap="none" dirty="0">
                <a:latin typeface="Yuanti SC" charset="-122"/>
                <a:ea typeface="Yuanti SC" charset="-122"/>
                <a:cs typeface="Yuanti SC" charset="-122"/>
              </a:rPr>
              <a:t>)</a:t>
            </a:r>
            <a:endParaRPr kumimoji="1" lang="zh-CN" altLang="en-US" cap="none" dirty="0">
              <a:latin typeface="Yuanti SC" charset="-122"/>
              <a:ea typeface="Yuanti SC" charset="-122"/>
              <a:cs typeface="Yuanti SC" charset="-122"/>
            </a:endParaRPr>
          </a:p>
        </p:txBody>
      </p:sp>
      <p:sp>
        <p:nvSpPr>
          <p:cNvPr id="3" name="副标题 2"/>
          <p:cNvSpPr>
            <a:spLocks noGrp="1"/>
          </p:cNvSpPr>
          <p:nvPr>
            <p:ph type="subTitle" idx="1"/>
          </p:nvPr>
        </p:nvSpPr>
        <p:spPr>
          <a:xfrm>
            <a:off x="5103811" y="3442086"/>
            <a:ext cx="2349933" cy="714278"/>
          </a:xfrm>
        </p:spPr>
        <p:txBody>
          <a:bodyPr/>
          <a:lstStyle/>
          <a:p>
            <a:r>
              <a:rPr kumimoji="1" lang="zh-CN" altLang="en-US" dirty="0" smtClean="0">
                <a:solidFill>
                  <a:schemeClr val="tx1"/>
                </a:solidFill>
                <a:latin typeface="Yuanti SC" charset="-122"/>
                <a:ea typeface="Yuanti SC" charset="-122"/>
                <a:cs typeface="Yuanti SC" charset="-122"/>
              </a:rPr>
              <a:t>杨毅辉</a:t>
            </a:r>
            <a:endParaRPr kumimoji="1" lang="zh-CN" altLang="en-US" dirty="0">
              <a:solidFill>
                <a:schemeClr val="tx1"/>
              </a:solidFill>
              <a:latin typeface="Yuanti SC" charset="-122"/>
              <a:ea typeface="Yuanti SC" charset="-122"/>
              <a:cs typeface="Yuanti SC" charset="-122"/>
            </a:endParaRPr>
          </a:p>
        </p:txBody>
      </p:sp>
      <p:sp>
        <p:nvSpPr>
          <p:cNvPr id="4" name="副标题 2"/>
          <p:cNvSpPr txBox="1">
            <a:spLocks/>
          </p:cNvSpPr>
          <p:nvPr/>
        </p:nvSpPr>
        <p:spPr>
          <a:xfrm>
            <a:off x="4717472" y="6296122"/>
            <a:ext cx="7876309" cy="395623"/>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kumimoji="1" lang="en-US" altLang="zh-CN" dirty="0" smtClean="0">
                <a:solidFill>
                  <a:schemeClr val="tx1"/>
                </a:solidFill>
                <a:latin typeface="Yuanti SC" charset="-122"/>
                <a:ea typeface="Yuanti SC" charset="-122"/>
                <a:cs typeface="Yuanti SC" charset="-122"/>
              </a:rPr>
              <a:t>Demo</a:t>
            </a:r>
            <a:r>
              <a:rPr kumimoji="1" lang="zh-CN" altLang="en-US" dirty="0" smtClean="0">
                <a:solidFill>
                  <a:schemeClr val="tx1"/>
                </a:solidFill>
                <a:latin typeface="Yuanti SC" charset="-122"/>
                <a:ea typeface="Yuanti SC" charset="-122"/>
                <a:cs typeface="Yuanti SC" charset="-122"/>
              </a:rPr>
              <a:t>链接：</a:t>
            </a:r>
            <a:r>
              <a:rPr kumimoji="1" lang="en-US" altLang="zh-CN" dirty="0">
                <a:solidFill>
                  <a:schemeClr val="bg1"/>
                </a:solidFill>
                <a:latin typeface="Yuanti SC" charset="-122"/>
                <a:ea typeface="Yuanti SC" charset="-122"/>
                <a:cs typeface="Yuanti SC" charset="-122"/>
                <a:hlinkClick r:id="rId2"/>
              </a:rPr>
              <a:t> https://github.com/yangyh1012/YYProjectNew</a:t>
            </a:r>
            <a:endParaRPr kumimoji="1" lang="zh-CN" altLang="en-US" dirty="0">
              <a:solidFill>
                <a:schemeClr val="bg1"/>
              </a:solidFill>
              <a:latin typeface="Yuanti SC" charset="-122"/>
              <a:ea typeface="Yuanti SC" charset="-122"/>
              <a:cs typeface="Yuanti SC" charset="-122"/>
            </a:endParaRPr>
          </a:p>
        </p:txBody>
      </p:sp>
    </p:spTree>
    <p:extLst>
      <p:ext uri="{BB962C8B-B14F-4D97-AF65-F5344CB8AC3E}">
        <p14:creationId xmlns:p14="http://schemas.microsoft.com/office/powerpoint/2010/main" val="1809747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8722" y="-8158"/>
            <a:ext cx="8534400" cy="1507067"/>
          </a:xfrm>
        </p:spPr>
        <p:txBody>
          <a:bodyPr/>
          <a:lstStyle/>
          <a:p>
            <a:r>
              <a:rPr kumimoji="1" lang="zh-CN" altLang="en-US" dirty="0" smtClean="0">
                <a:latin typeface="Yuanti SC" charset="-122"/>
                <a:ea typeface="Yuanti SC" charset="-122"/>
                <a:cs typeface="Yuanti SC" charset="-122"/>
              </a:rPr>
              <a:t>请求流程图</a:t>
            </a:r>
            <a:endParaRPr kumimoji="1" lang="zh-CN" altLang="en-US" dirty="0">
              <a:latin typeface="Yuanti SC" charset="-122"/>
              <a:ea typeface="Yuanti SC" charset="-122"/>
              <a:cs typeface="Yuanti SC" charset="-122"/>
            </a:endParaRPr>
          </a:p>
        </p:txBody>
      </p:sp>
      <p:sp>
        <p:nvSpPr>
          <p:cNvPr id="7" name="矩形 6"/>
          <p:cNvSpPr/>
          <p:nvPr/>
        </p:nvSpPr>
        <p:spPr>
          <a:xfrm>
            <a:off x="1967341" y="1368158"/>
            <a:ext cx="5223164" cy="769433"/>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solidFill>
                  <a:schemeClr val="bg1"/>
                </a:solidFill>
              </a:rPr>
              <a:t>创建</a:t>
            </a:r>
            <a:r>
              <a:rPr kumimoji="1" lang="en-US" altLang="zh-CN" dirty="0" err="1" smtClean="0">
                <a:solidFill>
                  <a:schemeClr val="bg1"/>
                </a:solidFill>
              </a:rPr>
              <a:t>YYRequestConst</a:t>
            </a:r>
            <a:r>
              <a:rPr kumimoji="1" lang="zh-CN" altLang="en-US" dirty="0" smtClean="0">
                <a:solidFill>
                  <a:schemeClr val="bg1"/>
                </a:solidFill>
              </a:rPr>
              <a:t>，</a:t>
            </a:r>
            <a:endParaRPr kumimoji="1" lang="en-US" altLang="zh-CN" dirty="0" smtClean="0">
              <a:solidFill>
                <a:schemeClr val="bg1"/>
              </a:solidFill>
            </a:endParaRPr>
          </a:p>
          <a:p>
            <a:r>
              <a:rPr kumimoji="1" lang="zh-CN" altLang="en-US" dirty="0" smtClean="0">
                <a:solidFill>
                  <a:schemeClr val="bg1"/>
                </a:solidFill>
              </a:rPr>
              <a:t>作用：用于定义请求常量，如</a:t>
            </a:r>
            <a:r>
              <a:rPr kumimoji="1" lang="en-US" altLang="zh-CN" dirty="0" smtClean="0">
                <a:solidFill>
                  <a:schemeClr val="bg1"/>
                </a:solidFill>
              </a:rPr>
              <a:t>service</a:t>
            </a:r>
            <a:endParaRPr kumimoji="1" lang="zh-CN" altLang="en-US" dirty="0">
              <a:solidFill>
                <a:schemeClr val="bg1"/>
              </a:solidFill>
            </a:endParaRPr>
          </a:p>
        </p:txBody>
      </p:sp>
      <p:sp>
        <p:nvSpPr>
          <p:cNvPr id="11" name="矩形 10"/>
          <p:cNvSpPr/>
          <p:nvPr/>
        </p:nvSpPr>
        <p:spPr>
          <a:xfrm>
            <a:off x="3138051" y="2313420"/>
            <a:ext cx="5223164" cy="922867"/>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solidFill>
                  <a:schemeClr val="bg1"/>
                </a:solidFill>
              </a:rPr>
              <a:t>在</a:t>
            </a:r>
            <a:r>
              <a:rPr kumimoji="1" lang="en-US" altLang="zh-CN" dirty="0" err="1" smtClean="0">
                <a:solidFill>
                  <a:schemeClr val="bg1"/>
                </a:solidFill>
              </a:rPr>
              <a:t>AppDelegate</a:t>
            </a:r>
            <a:r>
              <a:rPr kumimoji="1" lang="zh-CN" altLang="en-US" dirty="0" smtClean="0">
                <a:solidFill>
                  <a:schemeClr val="bg1"/>
                </a:solidFill>
              </a:rPr>
              <a:t>中</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YYServiceFactoryDataSource</a:t>
            </a:r>
            <a:r>
              <a:rPr kumimoji="1" lang="zh-CN" altLang="en-US" dirty="0" smtClean="0">
                <a:solidFill>
                  <a:schemeClr val="bg1"/>
                </a:solidFill>
              </a:rPr>
              <a:t>接口，</a:t>
            </a:r>
            <a:endParaRPr kumimoji="1" lang="en-US" altLang="zh-CN" dirty="0" smtClean="0">
              <a:solidFill>
                <a:schemeClr val="bg1"/>
              </a:solidFill>
            </a:endParaRPr>
          </a:p>
          <a:p>
            <a:r>
              <a:rPr kumimoji="1" lang="zh-CN" altLang="en-US" dirty="0" smtClean="0">
                <a:solidFill>
                  <a:schemeClr val="bg1"/>
                </a:solidFill>
              </a:rPr>
              <a:t>作用：通过调</a:t>
            </a:r>
            <a:r>
              <a:rPr kumimoji="1" lang="en-US" altLang="zh-CN" dirty="0" err="1" smtClean="0">
                <a:solidFill>
                  <a:schemeClr val="bg1"/>
                </a:solidFill>
              </a:rPr>
              <a:t>serviceInfos</a:t>
            </a:r>
            <a:r>
              <a:rPr kumimoji="1" lang="zh-CN" altLang="en-US" dirty="0" smtClean="0">
                <a:solidFill>
                  <a:schemeClr val="bg1"/>
                </a:solidFill>
              </a:rPr>
              <a:t>方法，指向</a:t>
            </a:r>
            <a:r>
              <a:rPr kumimoji="1" lang="en-US" altLang="zh-CN" dirty="0" smtClean="0">
                <a:solidFill>
                  <a:schemeClr val="bg1"/>
                </a:solidFill>
              </a:rPr>
              <a:t>service</a:t>
            </a:r>
            <a:endParaRPr kumimoji="1" lang="en-US" altLang="zh-CN" dirty="0">
              <a:solidFill>
                <a:schemeClr val="bg1"/>
              </a:solidFill>
            </a:endParaRPr>
          </a:p>
        </p:txBody>
      </p:sp>
      <p:sp>
        <p:nvSpPr>
          <p:cNvPr id="12" name="矩形 11"/>
          <p:cNvSpPr/>
          <p:nvPr/>
        </p:nvSpPr>
        <p:spPr>
          <a:xfrm>
            <a:off x="0" y="-8158"/>
            <a:ext cx="5250876" cy="1200487"/>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solidFill>
                  <a:schemeClr val="bg1"/>
                </a:solidFill>
              </a:rPr>
              <a:t>创建</a:t>
            </a:r>
            <a:r>
              <a:rPr kumimoji="1" lang="en-US" altLang="zh-CN" dirty="0" err="1" smtClean="0">
                <a:solidFill>
                  <a:schemeClr val="bg1"/>
                </a:solidFill>
              </a:rPr>
              <a:t>YYTestService</a:t>
            </a:r>
            <a:endParaRPr kumimoji="1" lang="en-US" altLang="zh-CN" dirty="0" smtClean="0">
              <a:solidFill>
                <a:schemeClr val="bg1"/>
              </a:solidFill>
            </a:endParaRPr>
          </a:p>
          <a:p>
            <a:r>
              <a:rPr kumimoji="1" lang="zh-CN" altLang="en-US" dirty="0" smtClean="0">
                <a:solidFill>
                  <a:schemeClr val="bg1"/>
                </a:solidFill>
              </a:rPr>
              <a:t>继承</a:t>
            </a:r>
            <a:r>
              <a:rPr kumimoji="1" lang="en-US" altLang="zh-CN" dirty="0" err="1" smtClean="0">
                <a:solidFill>
                  <a:schemeClr val="bg1"/>
                </a:solidFill>
              </a:rPr>
              <a:t>YYService</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YYServiceProtocol</a:t>
            </a:r>
            <a:r>
              <a:rPr kumimoji="1" lang="zh-CN" altLang="en-US" dirty="0" smtClean="0">
                <a:solidFill>
                  <a:schemeClr val="bg1"/>
                </a:solidFill>
              </a:rPr>
              <a:t>接口，</a:t>
            </a:r>
            <a:endParaRPr kumimoji="1" lang="en-US" altLang="zh-CN" dirty="0" smtClean="0">
              <a:solidFill>
                <a:schemeClr val="bg1"/>
              </a:solidFill>
            </a:endParaRPr>
          </a:p>
          <a:p>
            <a:r>
              <a:rPr kumimoji="1" lang="zh-CN" altLang="en-US" dirty="0" smtClean="0">
                <a:solidFill>
                  <a:schemeClr val="bg1"/>
                </a:solidFill>
              </a:rPr>
              <a:t>作用：设置</a:t>
            </a:r>
            <a:r>
              <a:rPr kumimoji="1" lang="en-US" altLang="zh-CN" dirty="0" err="1" smtClean="0">
                <a:solidFill>
                  <a:schemeClr val="bg1"/>
                </a:solidFill>
              </a:rPr>
              <a:t>url</a:t>
            </a:r>
            <a:r>
              <a:rPr kumimoji="1" lang="zh-CN" altLang="en-US" dirty="0" smtClean="0">
                <a:solidFill>
                  <a:schemeClr val="bg1"/>
                </a:solidFill>
              </a:rPr>
              <a:t>、</a:t>
            </a:r>
            <a:r>
              <a:rPr kumimoji="1" lang="en-US" altLang="zh-CN" dirty="0" smtClean="0">
                <a:solidFill>
                  <a:schemeClr val="bg1"/>
                </a:solidFill>
              </a:rPr>
              <a:t>version</a:t>
            </a:r>
            <a:r>
              <a:rPr kumimoji="1" lang="zh-CN" altLang="en-US" dirty="0" smtClean="0">
                <a:solidFill>
                  <a:schemeClr val="bg1"/>
                </a:solidFill>
              </a:rPr>
              <a:t>和网址拼接规则</a:t>
            </a:r>
            <a:endParaRPr kumimoji="1" lang="zh-CN" altLang="en-US" dirty="0">
              <a:solidFill>
                <a:schemeClr val="bg1"/>
              </a:solidFill>
            </a:endParaRPr>
          </a:p>
        </p:txBody>
      </p:sp>
      <p:sp>
        <p:nvSpPr>
          <p:cNvPr id="14" name="矩形 13"/>
          <p:cNvSpPr/>
          <p:nvPr/>
        </p:nvSpPr>
        <p:spPr>
          <a:xfrm>
            <a:off x="4648191" y="3463970"/>
            <a:ext cx="5223164" cy="1275676"/>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solidFill>
                  <a:schemeClr val="bg1"/>
                </a:solidFill>
              </a:rPr>
              <a:t>创建</a:t>
            </a:r>
            <a:r>
              <a:rPr kumimoji="1" lang="en-US" altLang="zh-CN" dirty="0" err="1">
                <a:solidFill>
                  <a:schemeClr val="bg1"/>
                </a:solidFill>
              </a:rPr>
              <a:t>YYTestManager</a:t>
            </a:r>
            <a:endParaRPr kumimoji="1" lang="en-US" altLang="zh-CN" dirty="0" smtClean="0">
              <a:solidFill>
                <a:schemeClr val="bg1"/>
              </a:solidFill>
            </a:endParaRPr>
          </a:p>
          <a:p>
            <a:r>
              <a:rPr kumimoji="1" lang="zh-CN" altLang="en-US" dirty="0" smtClean="0">
                <a:solidFill>
                  <a:schemeClr val="bg1"/>
                </a:solidFill>
              </a:rPr>
              <a:t>继承</a:t>
            </a:r>
            <a:r>
              <a:rPr kumimoji="1" lang="en-US" altLang="zh-CN" dirty="0">
                <a:solidFill>
                  <a:schemeClr val="bg1"/>
                </a:solidFill>
              </a:rPr>
              <a:t>YYBaseRequestManager</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a:solidFill>
                  <a:schemeClr val="bg1"/>
                </a:solidFill>
              </a:rPr>
              <a:t>YYBaseRequestManagerProtocol</a:t>
            </a:r>
            <a:r>
              <a:rPr kumimoji="1" lang="zh-CN" altLang="en-US" dirty="0" smtClean="0">
                <a:solidFill>
                  <a:schemeClr val="bg1"/>
                </a:solidFill>
              </a:rPr>
              <a:t>接口，</a:t>
            </a:r>
            <a:endParaRPr kumimoji="1" lang="en-US" altLang="zh-CN" dirty="0" smtClean="0">
              <a:solidFill>
                <a:schemeClr val="bg1"/>
              </a:solidFill>
            </a:endParaRPr>
          </a:p>
          <a:p>
            <a:r>
              <a:rPr kumimoji="1" lang="zh-CN" altLang="en-US" dirty="0" smtClean="0">
                <a:solidFill>
                  <a:schemeClr val="bg1"/>
                </a:solidFill>
              </a:rPr>
              <a:t>作用：设置</a:t>
            </a:r>
            <a:r>
              <a:rPr kumimoji="1" lang="en-US" altLang="zh-CN" dirty="0" smtClean="0">
                <a:solidFill>
                  <a:schemeClr val="bg1"/>
                </a:solidFill>
              </a:rPr>
              <a:t>service</a:t>
            </a:r>
            <a:r>
              <a:rPr kumimoji="1" lang="zh-CN" altLang="en-US" dirty="0" smtClean="0">
                <a:solidFill>
                  <a:schemeClr val="bg1"/>
                </a:solidFill>
              </a:rPr>
              <a:t>、方法名和请求方式</a:t>
            </a:r>
            <a:endParaRPr kumimoji="1" lang="zh-CN" altLang="en-US" dirty="0">
              <a:solidFill>
                <a:schemeClr val="bg1"/>
              </a:solidFill>
            </a:endParaRPr>
          </a:p>
        </p:txBody>
      </p:sp>
      <p:sp>
        <p:nvSpPr>
          <p:cNvPr id="15" name="矩形 14"/>
          <p:cNvSpPr/>
          <p:nvPr/>
        </p:nvSpPr>
        <p:spPr>
          <a:xfrm>
            <a:off x="5430977" y="4966110"/>
            <a:ext cx="6761023" cy="1891890"/>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solidFill>
                  <a:schemeClr val="bg1"/>
                </a:solidFill>
              </a:rPr>
              <a:t>在</a:t>
            </a:r>
            <a:r>
              <a:rPr kumimoji="1" lang="en-US" altLang="zh-CN" dirty="0" err="1" smtClean="0">
                <a:solidFill>
                  <a:schemeClr val="bg1"/>
                </a:solidFill>
              </a:rPr>
              <a:t>YYRequestTestViewController</a:t>
            </a:r>
            <a:r>
              <a:rPr kumimoji="1" lang="zh-CN" altLang="en-US" dirty="0" smtClean="0">
                <a:solidFill>
                  <a:schemeClr val="bg1"/>
                </a:solidFill>
              </a:rPr>
              <a:t>中</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YYBaseRequestManagerCallBackDelegate</a:t>
            </a:r>
            <a:r>
              <a:rPr kumimoji="1" lang="zh-CN" altLang="en-US" dirty="0" smtClean="0">
                <a:solidFill>
                  <a:schemeClr val="bg1"/>
                </a:solidFill>
              </a:rPr>
              <a:t>、</a:t>
            </a:r>
            <a:endParaRPr kumimoji="1" lang="en-US" altLang="zh-CN" dirty="0" smtClean="0">
              <a:solidFill>
                <a:schemeClr val="bg1"/>
              </a:solidFill>
            </a:endParaRPr>
          </a:p>
          <a:p>
            <a:r>
              <a:rPr kumimoji="1" lang="en-US" altLang="zh-CN" dirty="0" err="1" smtClean="0">
                <a:solidFill>
                  <a:schemeClr val="bg1"/>
                </a:solidFill>
              </a:rPr>
              <a:t>YYBaseRequestManagerParamSource</a:t>
            </a:r>
            <a:r>
              <a:rPr kumimoji="1" lang="zh-CN" altLang="en-US" dirty="0" smtClean="0">
                <a:solidFill>
                  <a:schemeClr val="bg1"/>
                </a:solidFill>
              </a:rPr>
              <a:t>两个接口</a:t>
            </a:r>
            <a:endParaRPr kumimoji="1" lang="en-US" altLang="zh-CN" dirty="0" smtClean="0">
              <a:solidFill>
                <a:schemeClr val="bg1"/>
              </a:solidFill>
            </a:endParaRPr>
          </a:p>
          <a:p>
            <a:r>
              <a:rPr kumimoji="1" lang="zh-CN" altLang="en-US" dirty="0" smtClean="0">
                <a:solidFill>
                  <a:schemeClr val="bg1"/>
                </a:solidFill>
              </a:rPr>
              <a:t>创建</a:t>
            </a:r>
            <a:r>
              <a:rPr kumimoji="1" lang="en-US" altLang="zh-CN" dirty="0" err="1" smtClean="0">
                <a:solidFill>
                  <a:schemeClr val="bg1"/>
                </a:solidFill>
              </a:rPr>
              <a:t>YYTestManager</a:t>
            </a:r>
            <a:r>
              <a:rPr kumimoji="1" lang="zh-CN" altLang="en-US" dirty="0" smtClean="0">
                <a:solidFill>
                  <a:schemeClr val="bg1"/>
                </a:solidFill>
              </a:rPr>
              <a:t>类型的属性，设置好代理和数据源</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paramsForRequestWithManager</a:t>
            </a:r>
            <a:r>
              <a:rPr kumimoji="1" lang="zh-CN" altLang="en-US" dirty="0" smtClean="0">
                <a:solidFill>
                  <a:schemeClr val="bg1"/>
                </a:solidFill>
              </a:rPr>
              <a:t>方法，来配置参数，</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requestDidSuccessWithManager</a:t>
            </a:r>
            <a:r>
              <a:rPr kumimoji="1" lang="zh-CN" altLang="en-US" dirty="0" smtClean="0">
                <a:solidFill>
                  <a:schemeClr val="bg1"/>
                </a:solidFill>
              </a:rPr>
              <a:t>方法，请求成功时调用</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requestDidFailedWithManager</a:t>
            </a:r>
            <a:r>
              <a:rPr kumimoji="1" lang="zh-CN" altLang="en-US" dirty="0" smtClean="0">
                <a:solidFill>
                  <a:schemeClr val="bg1"/>
                </a:solidFill>
              </a:rPr>
              <a:t>方法，请求失败时调用</a:t>
            </a:r>
            <a:endParaRPr kumimoji="1" lang="zh-CN" altLang="en-US" dirty="0">
              <a:solidFill>
                <a:schemeClr val="bg1"/>
              </a:solidFill>
            </a:endParaRPr>
          </a:p>
        </p:txBody>
      </p:sp>
      <p:cxnSp>
        <p:nvCxnSpPr>
          <p:cNvPr id="19" name="肘形连接符 18"/>
          <p:cNvCxnSpPr/>
          <p:nvPr/>
        </p:nvCxnSpPr>
        <p:spPr>
          <a:xfrm>
            <a:off x="5278586" y="592086"/>
            <a:ext cx="1343888" cy="776072"/>
          </a:xfrm>
          <a:prstGeom prst="bentConnector3">
            <a:avLst>
              <a:gd name="adj1" fmla="val 99485"/>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a:off x="7218215" y="1752874"/>
            <a:ext cx="581895" cy="560546"/>
          </a:xfrm>
          <a:prstGeom prst="bentConnector3">
            <a:avLst>
              <a:gd name="adj1" fmla="val 97619"/>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rot="16200000" flipH="1">
            <a:off x="8279396" y="2779137"/>
            <a:ext cx="807883" cy="588823"/>
          </a:xfrm>
          <a:prstGeom prst="bentConnector3">
            <a:avLst>
              <a:gd name="adj1" fmla="val 267"/>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rot="16200000" flipH="1">
            <a:off x="9795442" y="4509187"/>
            <a:ext cx="560546" cy="353300"/>
          </a:xfrm>
          <a:prstGeom prst="bentConnector3">
            <a:avLst>
              <a:gd name="adj1" fmla="val -1904"/>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738265" y="84914"/>
            <a:ext cx="415637" cy="407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solidFill>
                  <a:schemeClr val="bg1"/>
                </a:solidFill>
              </a:rPr>
              <a:t>1</a:t>
            </a:r>
            <a:endParaRPr kumimoji="1" lang="zh-CN" altLang="en-US" dirty="0">
              <a:solidFill>
                <a:schemeClr val="bg1"/>
              </a:solidFill>
            </a:endParaRPr>
          </a:p>
        </p:txBody>
      </p:sp>
      <p:sp>
        <p:nvSpPr>
          <p:cNvPr id="38" name="矩形 37"/>
          <p:cNvSpPr/>
          <p:nvPr/>
        </p:nvSpPr>
        <p:spPr>
          <a:xfrm>
            <a:off x="6701344" y="1437764"/>
            <a:ext cx="415637" cy="407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bg1"/>
                </a:solidFill>
              </a:rPr>
              <a:t>2</a:t>
            </a:r>
            <a:endParaRPr kumimoji="1" lang="zh-CN" altLang="en-US" dirty="0">
              <a:solidFill>
                <a:schemeClr val="bg1"/>
              </a:solidFill>
            </a:endParaRPr>
          </a:p>
        </p:txBody>
      </p:sp>
      <p:sp>
        <p:nvSpPr>
          <p:cNvPr id="39" name="矩形 38"/>
          <p:cNvSpPr/>
          <p:nvPr/>
        </p:nvSpPr>
        <p:spPr>
          <a:xfrm>
            <a:off x="7876306" y="2399193"/>
            <a:ext cx="415637" cy="407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bg1"/>
                </a:solidFill>
              </a:rPr>
              <a:t>3</a:t>
            </a:r>
            <a:endParaRPr kumimoji="1" lang="zh-CN" altLang="en-US" dirty="0">
              <a:solidFill>
                <a:schemeClr val="bg1"/>
              </a:solidFill>
            </a:endParaRPr>
          </a:p>
        </p:txBody>
      </p:sp>
      <p:sp>
        <p:nvSpPr>
          <p:cNvPr id="40" name="矩形 39"/>
          <p:cNvSpPr/>
          <p:nvPr/>
        </p:nvSpPr>
        <p:spPr>
          <a:xfrm>
            <a:off x="9386446" y="3536997"/>
            <a:ext cx="415637" cy="407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solidFill>
                  <a:schemeClr val="bg1"/>
                </a:solidFill>
              </a:rPr>
              <a:t>4</a:t>
            </a:r>
            <a:endParaRPr kumimoji="1" lang="zh-CN" altLang="en-US" dirty="0">
              <a:solidFill>
                <a:schemeClr val="bg1"/>
              </a:solidFill>
            </a:endParaRPr>
          </a:p>
        </p:txBody>
      </p:sp>
      <p:sp>
        <p:nvSpPr>
          <p:cNvPr id="42" name="矩形 41"/>
          <p:cNvSpPr/>
          <p:nvPr/>
        </p:nvSpPr>
        <p:spPr>
          <a:xfrm>
            <a:off x="11651673" y="5065087"/>
            <a:ext cx="415637" cy="407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bg1"/>
                </a:solidFill>
              </a:rPr>
              <a:t>5</a:t>
            </a:r>
            <a:endParaRPr kumimoji="1" lang="zh-CN" altLang="en-US" dirty="0">
              <a:solidFill>
                <a:schemeClr val="bg1"/>
              </a:solidFill>
            </a:endParaRPr>
          </a:p>
        </p:txBody>
      </p:sp>
      <p:pic>
        <p:nvPicPr>
          <p:cNvPr id="44" name="图片 43"/>
          <p:cNvPicPr>
            <a:picLocks noChangeAspect="1"/>
          </p:cNvPicPr>
          <p:nvPr/>
        </p:nvPicPr>
        <p:blipFill>
          <a:blip r:embed="rId2"/>
          <a:stretch>
            <a:fillRect/>
          </a:stretch>
        </p:blipFill>
        <p:spPr>
          <a:xfrm>
            <a:off x="247068" y="4014981"/>
            <a:ext cx="2908300" cy="2590800"/>
          </a:xfrm>
          <a:prstGeom prst="rect">
            <a:avLst/>
          </a:prstGeom>
        </p:spPr>
      </p:pic>
    </p:spTree>
    <p:extLst>
      <p:ext uri="{BB962C8B-B14F-4D97-AF65-F5344CB8AC3E}">
        <p14:creationId xmlns:p14="http://schemas.microsoft.com/office/powerpoint/2010/main" val="1478606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4</a:t>
            </a:r>
            <a:r>
              <a:rPr lang="zh-CN" altLang="en-US" dirty="0" smtClean="0">
                <a:solidFill>
                  <a:srgbClr val="FF0000"/>
                </a:solidFill>
                <a:latin typeface="Yuanti SC" charset="-122"/>
                <a:ea typeface="Yuanti SC" charset="-122"/>
                <a:cs typeface="Yuanti SC" charset="-122"/>
              </a:rPr>
              <a:t>、</a:t>
            </a:r>
            <a:r>
              <a:rPr lang="en-US" altLang="zh-CN" dirty="0" smtClean="0">
                <a:solidFill>
                  <a:srgbClr val="FF0000"/>
                </a:solidFill>
                <a:latin typeface="Yuanti SC" charset="-122"/>
                <a:ea typeface="Yuanti SC" charset="-122"/>
                <a:cs typeface="Yuanti SC" charset="-122"/>
              </a:rPr>
              <a:t>demo</a:t>
            </a:r>
            <a:r>
              <a:rPr lang="zh-CN" altLang="en-US" dirty="0" smtClean="0">
                <a:solidFill>
                  <a:srgbClr val="FF0000"/>
                </a:solidFill>
                <a:latin typeface="Yuanti SC" charset="-122"/>
                <a:ea typeface="Yuanti SC" charset="-122"/>
                <a:cs typeface="Yuanti SC" charset="-122"/>
              </a:rPr>
              <a:t>演示</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1680850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534400" cy="1507067"/>
          </a:xfrm>
        </p:spPr>
        <p:txBody>
          <a:bodyPr/>
          <a:lstStyle/>
          <a:p>
            <a:r>
              <a:rPr kumimoji="1" lang="en-US" altLang="zh-CN" cap="none" dirty="0" smtClean="0">
                <a:latin typeface="Yuanti SC" charset="-122"/>
                <a:ea typeface="Yuanti SC" charset="-122"/>
                <a:cs typeface="Yuanti SC" charset="-122"/>
              </a:rPr>
              <a:t>1</a:t>
            </a:r>
            <a:r>
              <a:rPr kumimoji="1" lang="zh-CN" altLang="en-US" cap="none" dirty="0" smtClean="0">
                <a:latin typeface="Yuanti SC" charset="-122"/>
                <a:ea typeface="Yuanti SC" charset="-122"/>
                <a:cs typeface="Yuanti SC" charset="-122"/>
              </a:rPr>
              <a:t>、创建</a:t>
            </a:r>
            <a:r>
              <a:rPr kumimoji="1" lang="en-US" altLang="zh-CN" cap="none" dirty="0" err="1">
                <a:latin typeface="Yuanti SC" charset="-122"/>
                <a:ea typeface="Yuanti SC" charset="-122"/>
                <a:cs typeface="Yuanti SC" charset="-122"/>
              </a:rPr>
              <a:t>YYTestService</a:t>
            </a:r>
            <a:endParaRPr kumimoji="1" lang="zh-CN" altLang="en-US" cap="none" dirty="0">
              <a:latin typeface="Yuanti SC" charset="-122"/>
              <a:ea typeface="Yuanti SC" charset="-122"/>
              <a:cs typeface="Yuanti SC" charset="-122"/>
            </a:endParaRPr>
          </a:p>
        </p:txBody>
      </p:sp>
      <p:pic>
        <p:nvPicPr>
          <p:cNvPr id="5" name="图片 4"/>
          <p:cNvPicPr>
            <a:picLocks noChangeAspect="1"/>
          </p:cNvPicPr>
          <p:nvPr/>
        </p:nvPicPr>
        <p:blipFill>
          <a:blip r:embed="rId2"/>
          <a:stretch>
            <a:fillRect/>
          </a:stretch>
        </p:blipFill>
        <p:spPr>
          <a:xfrm>
            <a:off x="4530437" y="122689"/>
            <a:ext cx="5003800" cy="1028700"/>
          </a:xfrm>
          <a:prstGeom prst="rect">
            <a:avLst/>
          </a:prstGeom>
        </p:spPr>
      </p:pic>
      <p:pic>
        <p:nvPicPr>
          <p:cNvPr id="6" name="图片 5"/>
          <p:cNvPicPr>
            <a:picLocks noChangeAspect="1"/>
          </p:cNvPicPr>
          <p:nvPr/>
        </p:nvPicPr>
        <p:blipFill>
          <a:blip r:embed="rId3"/>
          <a:stretch>
            <a:fillRect/>
          </a:stretch>
        </p:blipFill>
        <p:spPr>
          <a:xfrm>
            <a:off x="3962398" y="1190948"/>
            <a:ext cx="8160327" cy="5583922"/>
          </a:xfrm>
          <a:prstGeom prst="rect">
            <a:avLst/>
          </a:prstGeom>
        </p:spPr>
      </p:pic>
    </p:spTree>
    <p:extLst>
      <p:ext uri="{BB962C8B-B14F-4D97-AF65-F5344CB8AC3E}">
        <p14:creationId xmlns:p14="http://schemas.microsoft.com/office/powerpoint/2010/main" val="507345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534400" cy="1507067"/>
          </a:xfrm>
        </p:spPr>
        <p:txBody>
          <a:bodyPr/>
          <a:lstStyle/>
          <a:p>
            <a:r>
              <a:rPr kumimoji="1" lang="en-US" altLang="zh-CN" cap="none" dirty="0" smtClean="0">
                <a:latin typeface="Yuanti SC" charset="-122"/>
                <a:ea typeface="Yuanti SC" charset="-122"/>
                <a:cs typeface="Yuanti SC" charset="-122"/>
              </a:rPr>
              <a:t>2</a:t>
            </a:r>
            <a:r>
              <a:rPr kumimoji="1" lang="zh-CN" altLang="en-US" cap="none" dirty="0" smtClean="0">
                <a:latin typeface="Yuanti SC" charset="-122"/>
                <a:ea typeface="Yuanti SC" charset="-122"/>
                <a:cs typeface="Yuanti SC" charset="-122"/>
              </a:rPr>
              <a:t>、</a:t>
            </a:r>
            <a:r>
              <a:rPr kumimoji="1" lang="zh-CN" altLang="pt-BR" cap="none" dirty="0" smtClean="0">
                <a:latin typeface="Yuanti SC" charset="-122"/>
                <a:ea typeface="Yuanti SC" charset="-122"/>
                <a:cs typeface="Yuanti SC" charset="-122"/>
              </a:rPr>
              <a:t>创建</a:t>
            </a:r>
            <a:r>
              <a:rPr kumimoji="1" lang="pt-BR" altLang="zh-CN" cap="none" dirty="0" err="1">
                <a:latin typeface="Yuanti SC" charset="-122"/>
                <a:ea typeface="Yuanti SC" charset="-122"/>
                <a:cs typeface="Yuanti SC" charset="-122"/>
              </a:rPr>
              <a:t>YYRequestConst</a:t>
            </a:r>
            <a:endParaRPr kumimoji="1" lang="zh-CN" altLang="en-US" cap="none" dirty="0">
              <a:latin typeface="Yuanti SC" charset="-122"/>
              <a:ea typeface="Yuanti SC" charset="-122"/>
              <a:cs typeface="Yuanti SC" charset="-122"/>
            </a:endParaRPr>
          </a:p>
        </p:txBody>
      </p:sp>
      <p:pic>
        <p:nvPicPr>
          <p:cNvPr id="3" name="图片 2"/>
          <p:cNvPicPr>
            <a:picLocks noChangeAspect="1"/>
          </p:cNvPicPr>
          <p:nvPr/>
        </p:nvPicPr>
        <p:blipFill>
          <a:blip r:embed="rId2"/>
          <a:stretch>
            <a:fillRect/>
          </a:stretch>
        </p:blipFill>
        <p:spPr>
          <a:xfrm>
            <a:off x="6461991" y="1043132"/>
            <a:ext cx="3683000" cy="1308100"/>
          </a:xfrm>
          <a:prstGeom prst="rect">
            <a:avLst/>
          </a:prstGeom>
        </p:spPr>
      </p:pic>
      <p:pic>
        <p:nvPicPr>
          <p:cNvPr id="4" name="图片 3"/>
          <p:cNvPicPr>
            <a:picLocks noChangeAspect="1"/>
          </p:cNvPicPr>
          <p:nvPr/>
        </p:nvPicPr>
        <p:blipFill>
          <a:blip r:embed="rId3"/>
          <a:stretch>
            <a:fillRect/>
          </a:stretch>
        </p:blipFill>
        <p:spPr>
          <a:xfrm>
            <a:off x="6461991" y="2688358"/>
            <a:ext cx="4699000" cy="1231900"/>
          </a:xfrm>
          <a:prstGeom prst="rect">
            <a:avLst/>
          </a:prstGeom>
        </p:spPr>
      </p:pic>
    </p:spTree>
    <p:extLst>
      <p:ext uri="{BB962C8B-B14F-4D97-AF65-F5344CB8AC3E}">
        <p14:creationId xmlns:p14="http://schemas.microsoft.com/office/powerpoint/2010/main" val="144961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534400" cy="1507067"/>
          </a:xfrm>
        </p:spPr>
        <p:txBody>
          <a:bodyPr/>
          <a:lstStyle/>
          <a:p>
            <a:r>
              <a:rPr kumimoji="1" lang="en-US" altLang="zh-CN" cap="none" dirty="0" smtClean="0">
                <a:latin typeface="Yuanti SC" charset="-122"/>
                <a:ea typeface="Yuanti SC" charset="-122"/>
                <a:cs typeface="Yuanti SC" charset="-122"/>
              </a:rPr>
              <a:t>3</a:t>
            </a:r>
            <a:r>
              <a:rPr kumimoji="1" lang="zh-CN" altLang="en-US" cap="none" dirty="0" smtClean="0">
                <a:latin typeface="Yuanti SC" charset="-122"/>
                <a:ea typeface="Yuanti SC" charset="-122"/>
                <a:cs typeface="Yuanti SC" charset="-122"/>
              </a:rPr>
              <a:t>、</a:t>
            </a:r>
            <a:r>
              <a:rPr kumimoji="1" lang="zh-CN" altLang="it-IT" cap="none" dirty="0" smtClean="0">
                <a:latin typeface="Yuanti SC" charset="-122"/>
                <a:ea typeface="Yuanti SC" charset="-122"/>
                <a:cs typeface="Yuanti SC" charset="-122"/>
              </a:rPr>
              <a:t>在</a:t>
            </a:r>
            <a:r>
              <a:rPr kumimoji="1" lang="it-IT" altLang="zh-CN" cap="none" dirty="0" err="1">
                <a:latin typeface="Yuanti SC" charset="-122"/>
                <a:ea typeface="Yuanti SC" charset="-122"/>
                <a:cs typeface="Yuanti SC" charset="-122"/>
              </a:rPr>
              <a:t>AppDelegate</a:t>
            </a:r>
            <a:r>
              <a:rPr kumimoji="1" lang="zh-CN" altLang="it-IT" cap="none" dirty="0" smtClean="0">
                <a:latin typeface="Yuanti SC" charset="-122"/>
                <a:ea typeface="Yuanti SC" charset="-122"/>
                <a:cs typeface="Yuanti SC" charset="-122"/>
              </a:rPr>
              <a:t>中</a:t>
            </a:r>
            <a:r>
              <a:rPr kumimoji="1" lang="zh-CN" altLang="en-US" cap="none" dirty="0" smtClean="0">
                <a:latin typeface="Yuanti SC" charset="-122"/>
                <a:ea typeface="Yuanti SC" charset="-122"/>
                <a:cs typeface="Yuanti SC" charset="-122"/>
              </a:rPr>
              <a:t>设置</a:t>
            </a:r>
            <a:endParaRPr kumimoji="1" lang="zh-CN" altLang="en-US" cap="none" dirty="0">
              <a:latin typeface="Yuanti SC" charset="-122"/>
              <a:ea typeface="Yuanti SC" charset="-122"/>
              <a:cs typeface="Yuanti SC" charset="-122"/>
            </a:endParaRPr>
          </a:p>
        </p:txBody>
      </p:sp>
      <p:pic>
        <p:nvPicPr>
          <p:cNvPr id="5" name="图片 4"/>
          <p:cNvPicPr>
            <a:picLocks noChangeAspect="1"/>
          </p:cNvPicPr>
          <p:nvPr/>
        </p:nvPicPr>
        <p:blipFill>
          <a:blip r:embed="rId2"/>
          <a:stretch>
            <a:fillRect/>
          </a:stretch>
        </p:blipFill>
        <p:spPr>
          <a:xfrm>
            <a:off x="2268680" y="2092614"/>
            <a:ext cx="9867900" cy="3975100"/>
          </a:xfrm>
          <a:prstGeom prst="rect">
            <a:avLst/>
          </a:prstGeom>
        </p:spPr>
      </p:pic>
    </p:spTree>
    <p:extLst>
      <p:ext uri="{BB962C8B-B14F-4D97-AF65-F5344CB8AC3E}">
        <p14:creationId xmlns:p14="http://schemas.microsoft.com/office/powerpoint/2010/main" val="873504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534400" cy="1507067"/>
          </a:xfrm>
        </p:spPr>
        <p:txBody>
          <a:bodyPr/>
          <a:lstStyle/>
          <a:p>
            <a:r>
              <a:rPr kumimoji="1" lang="en-US" altLang="zh-CN" cap="none" dirty="0" smtClean="0">
                <a:latin typeface="Yuanti SC" charset="-122"/>
                <a:ea typeface="Yuanti SC" charset="-122"/>
                <a:cs typeface="Yuanti SC" charset="-122"/>
              </a:rPr>
              <a:t>4</a:t>
            </a:r>
            <a:r>
              <a:rPr kumimoji="1" lang="zh-CN" altLang="en-US" cap="none" dirty="0">
                <a:latin typeface="Yuanti SC" charset="-122"/>
                <a:ea typeface="Yuanti SC" charset="-122"/>
                <a:cs typeface="Yuanti SC" charset="-122"/>
              </a:rPr>
              <a:t>、创建</a:t>
            </a:r>
            <a:r>
              <a:rPr kumimoji="1" lang="en-US" altLang="zh-CN" cap="none" dirty="0" err="1">
                <a:latin typeface="Yuanti SC" charset="-122"/>
                <a:ea typeface="Yuanti SC" charset="-122"/>
                <a:cs typeface="Yuanti SC" charset="-122"/>
              </a:rPr>
              <a:t>YYTestManager</a:t>
            </a:r>
            <a:endParaRPr kumimoji="1" lang="zh-CN" altLang="en-US" cap="none" dirty="0">
              <a:latin typeface="Yuanti SC" charset="-122"/>
              <a:ea typeface="Yuanti SC" charset="-122"/>
              <a:cs typeface="Yuanti SC" charset="-122"/>
            </a:endParaRPr>
          </a:p>
        </p:txBody>
      </p:sp>
      <p:pic>
        <p:nvPicPr>
          <p:cNvPr id="5" name="图片 4"/>
          <p:cNvPicPr>
            <a:picLocks noChangeAspect="1"/>
          </p:cNvPicPr>
          <p:nvPr/>
        </p:nvPicPr>
        <p:blipFill>
          <a:blip r:embed="rId2"/>
          <a:stretch>
            <a:fillRect/>
          </a:stretch>
        </p:blipFill>
        <p:spPr>
          <a:xfrm>
            <a:off x="5394035" y="1392959"/>
            <a:ext cx="6756400" cy="1079500"/>
          </a:xfrm>
          <a:prstGeom prst="rect">
            <a:avLst/>
          </a:prstGeom>
        </p:spPr>
      </p:pic>
      <p:pic>
        <p:nvPicPr>
          <p:cNvPr id="6" name="图片 5"/>
          <p:cNvPicPr>
            <a:picLocks noChangeAspect="1"/>
          </p:cNvPicPr>
          <p:nvPr/>
        </p:nvPicPr>
        <p:blipFill>
          <a:blip r:embed="rId3"/>
          <a:stretch>
            <a:fillRect/>
          </a:stretch>
        </p:blipFill>
        <p:spPr>
          <a:xfrm>
            <a:off x="5435600" y="2634673"/>
            <a:ext cx="3492500" cy="3556000"/>
          </a:xfrm>
          <a:prstGeom prst="rect">
            <a:avLst/>
          </a:prstGeom>
        </p:spPr>
      </p:pic>
    </p:spTree>
    <p:extLst>
      <p:ext uri="{BB962C8B-B14F-4D97-AF65-F5344CB8AC3E}">
        <p14:creationId xmlns:p14="http://schemas.microsoft.com/office/powerpoint/2010/main" val="258537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471056"/>
            <a:ext cx="8769927" cy="1507067"/>
          </a:xfrm>
        </p:spPr>
        <p:txBody>
          <a:bodyPr/>
          <a:lstStyle/>
          <a:p>
            <a:r>
              <a:rPr kumimoji="1" lang="en-US" altLang="zh-CN" cap="none" dirty="0" smtClean="0">
                <a:latin typeface="Yuanti SC" charset="-122"/>
                <a:ea typeface="Yuanti SC" charset="-122"/>
                <a:cs typeface="Yuanti SC" charset="-122"/>
              </a:rPr>
              <a:t>5</a:t>
            </a:r>
            <a:r>
              <a:rPr kumimoji="1" lang="zh-CN" altLang="en-US" cap="none" dirty="0">
                <a:latin typeface="Yuanti SC" charset="-122"/>
                <a:ea typeface="Yuanti SC" charset="-122"/>
                <a:cs typeface="Yuanti SC" charset="-122"/>
              </a:rPr>
              <a:t>、在</a:t>
            </a:r>
            <a:r>
              <a:rPr kumimoji="1" lang="en-US" altLang="zh-CN" cap="none" dirty="0" err="1">
                <a:latin typeface="Yuanti SC" charset="-122"/>
                <a:ea typeface="Yuanti SC" charset="-122"/>
                <a:cs typeface="Yuanti SC" charset="-122"/>
              </a:rPr>
              <a:t>YYRequestTestViewController</a:t>
            </a:r>
            <a:r>
              <a:rPr kumimoji="1" lang="zh-CN" altLang="en-US" cap="none" dirty="0" smtClean="0">
                <a:latin typeface="Yuanti SC" charset="-122"/>
                <a:ea typeface="Yuanti SC" charset="-122"/>
                <a:cs typeface="Yuanti SC" charset="-122"/>
              </a:rPr>
              <a:t>中设置</a:t>
            </a:r>
            <a:endParaRPr kumimoji="1" lang="zh-CN" altLang="en-US" cap="none" dirty="0">
              <a:latin typeface="Yuanti SC" charset="-122"/>
              <a:ea typeface="Yuanti SC" charset="-122"/>
              <a:cs typeface="Yuanti SC" charset="-122"/>
            </a:endParaRPr>
          </a:p>
        </p:txBody>
      </p:sp>
      <p:pic>
        <p:nvPicPr>
          <p:cNvPr id="4" name="图片 3"/>
          <p:cNvPicPr>
            <a:picLocks noChangeAspect="1"/>
          </p:cNvPicPr>
          <p:nvPr/>
        </p:nvPicPr>
        <p:blipFill>
          <a:blip r:embed="rId2"/>
          <a:stretch>
            <a:fillRect/>
          </a:stretch>
        </p:blipFill>
        <p:spPr>
          <a:xfrm>
            <a:off x="138545" y="2386833"/>
            <a:ext cx="6229927" cy="4231020"/>
          </a:xfrm>
          <a:prstGeom prst="rect">
            <a:avLst/>
          </a:prstGeom>
        </p:spPr>
      </p:pic>
      <p:pic>
        <p:nvPicPr>
          <p:cNvPr id="7" name="图片 6"/>
          <p:cNvPicPr>
            <a:picLocks noChangeAspect="1"/>
          </p:cNvPicPr>
          <p:nvPr/>
        </p:nvPicPr>
        <p:blipFill>
          <a:blip r:embed="rId3"/>
          <a:stretch>
            <a:fillRect/>
          </a:stretch>
        </p:blipFill>
        <p:spPr>
          <a:xfrm>
            <a:off x="7311437" y="2386833"/>
            <a:ext cx="4686300" cy="2082800"/>
          </a:xfrm>
          <a:prstGeom prst="rect">
            <a:avLst/>
          </a:prstGeom>
        </p:spPr>
      </p:pic>
      <p:pic>
        <p:nvPicPr>
          <p:cNvPr id="8" name="图片 7"/>
          <p:cNvPicPr>
            <a:picLocks noChangeAspect="1"/>
          </p:cNvPicPr>
          <p:nvPr/>
        </p:nvPicPr>
        <p:blipFill>
          <a:blip r:embed="rId4"/>
          <a:stretch>
            <a:fillRect/>
          </a:stretch>
        </p:blipFill>
        <p:spPr>
          <a:xfrm>
            <a:off x="9279937" y="6236853"/>
            <a:ext cx="2717800" cy="381000"/>
          </a:xfrm>
          <a:prstGeom prst="rect">
            <a:avLst/>
          </a:prstGeom>
        </p:spPr>
      </p:pic>
      <p:sp>
        <p:nvSpPr>
          <p:cNvPr id="9" name="文本框 8"/>
          <p:cNvSpPr txBox="1"/>
          <p:nvPr/>
        </p:nvSpPr>
        <p:spPr>
          <a:xfrm>
            <a:off x="7248612" y="6250829"/>
            <a:ext cx="2031325" cy="369332"/>
          </a:xfrm>
          <a:prstGeom prst="rect">
            <a:avLst/>
          </a:prstGeom>
          <a:noFill/>
        </p:spPr>
        <p:txBody>
          <a:bodyPr wrap="none" rtlCol="0">
            <a:spAutoFit/>
          </a:bodyPr>
          <a:lstStyle/>
          <a:p>
            <a:r>
              <a:rPr kumimoji="1" lang="zh-CN" altLang="en-US" dirty="0" smtClean="0">
                <a:latin typeface="Yuanti SC" charset="-122"/>
                <a:ea typeface="Yuanti SC" charset="-122"/>
                <a:cs typeface="Yuanti SC" charset="-122"/>
              </a:rPr>
              <a:t>最后调用请求方法</a:t>
            </a:r>
            <a:endParaRPr kumimoji="1" lang="zh-CN" altLang="en-US" dirty="0">
              <a:latin typeface="Yuanti SC" charset="-122"/>
              <a:ea typeface="Yuanti SC" charset="-122"/>
              <a:cs typeface="Yuanti SC" charset="-122"/>
            </a:endParaRPr>
          </a:p>
        </p:txBody>
      </p:sp>
      <p:pic>
        <p:nvPicPr>
          <p:cNvPr id="10" name="图片 9"/>
          <p:cNvPicPr>
            <a:picLocks noChangeAspect="1"/>
          </p:cNvPicPr>
          <p:nvPr/>
        </p:nvPicPr>
        <p:blipFill>
          <a:blip r:embed="rId5"/>
          <a:stretch>
            <a:fillRect/>
          </a:stretch>
        </p:blipFill>
        <p:spPr>
          <a:xfrm>
            <a:off x="138545" y="624613"/>
            <a:ext cx="9906000" cy="1612900"/>
          </a:xfrm>
          <a:prstGeom prst="rect">
            <a:avLst/>
          </a:prstGeom>
        </p:spPr>
      </p:pic>
    </p:spTree>
    <p:extLst>
      <p:ext uri="{BB962C8B-B14F-4D97-AF65-F5344CB8AC3E}">
        <p14:creationId xmlns:p14="http://schemas.microsoft.com/office/powerpoint/2010/main" val="609592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5</a:t>
            </a:r>
            <a:r>
              <a:rPr lang="zh-CN" altLang="en-US" dirty="0" smtClean="0">
                <a:solidFill>
                  <a:srgbClr val="FF0000"/>
                </a:solidFill>
                <a:latin typeface="Yuanti SC" charset="-122"/>
                <a:ea typeface="Yuanti SC" charset="-122"/>
                <a:cs typeface="Yuanti SC" charset="-122"/>
              </a:rPr>
              <a:t>、请求代码详细说明</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2057973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1</a:t>
            </a:r>
            <a:r>
              <a:rPr kumimoji="1" lang="zh-CN" altLang="en-US" cap="none" dirty="0" smtClean="0">
                <a:latin typeface="Yuanti SC" charset="-122"/>
                <a:ea typeface="Yuanti SC" charset="-122"/>
                <a:cs typeface="Yuanti SC" charset="-122"/>
              </a:rPr>
              <a:t>、代码详细分析 </a:t>
            </a:r>
            <a:r>
              <a:rPr kumimoji="1" lang="en-US" altLang="zh-CN" cap="none" dirty="0" smtClean="0">
                <a:latin typeface="Yuanti SC" charset="-122"/>
                <a:ea typeface="Yuanti SC" charset="-122"/>
                <a:cs typeface="Yuanti SC" charset="-122"/>
              </a:rPr>
              <a:t>1</a:t>
            </a:r>
            <a:endParaRPr kumimoji="1" lang="zh-CN" altLang="en-US" cap="none" dirty="0">
              <a:latin typeface="Yuanti SC" charset="-122"/>
              <a:ea typeface="Yuanti SC" charset="-122"/>
              <a:cs typeface="Yuanti SC" charset="-122"/>
            </a:endParaRPr>
          </a:p>
        </p:txBody>
      </p:sp>
      <p:sp>
        <p:nvSpPr>
          <p:cNvPr id="3" name="矩形 2"/>
          <p:cNvSpPr/>
          <p:nvPr/>
        </p:nvSpPr>
        <p:spPr>
          <a:xfrm>
            <a:off x="277091" y="1517843"/>
            <a:ext cx="11333018" cy="5078313"/>
          </a:xfrm>
          <a:prstGeom prst="rect">
            <a:avLst/>
          </a:prstGeom>
        </p:spPr>
        <p:txBody>
          <a:bodyPr wrap="square">
            <a:spAutoFit/>
          </a:bodyPr>
          <a:lstStyle/>
          <a:p>
            <a:r>
              <a:rPr lang="zh-CN" altLang="en-US" dirty="0" smtClean="0">
                <a:latin typeface="Yuanti SC" charset="-122"/>
                <a:ea typeface="Yuanti SC" charset="-122"/>
                <a:cs typeface="Yuanti SC" charset="-122"/>
              </a:rPr>
              <a:t>使用[</a:t>
            </a:r>
            <a:r>
              <a:rPr lang="zh-CN" altLang="en-US" dirty="0">
                <a:latin typeface="Yuanti SC" charset="-122"/>
                <a:ea typeface="Yuanti SC" charset="-122"/>
                <a:cs typeface="Yuanti SC" charset="-122"/>
              </a:rPr>
              <a:t>self.testManager </a:t>
            </a:r>
            <a:r>
              <a:rPr lang="zh-CN" altLang="en-US" dirty="0" smtClean="0">
                <a:latin typeface="Yuanti SC" charset="-122"/>
                <a:ea typeface="Yuanti SC" charset="-122"/>
                <a:cs typeface="Yuanti SC" charset="-122"/>
              </a:rPr>
              <a:t>loadData]加载请求，查看</a:t>
            </a:r>
            <a:r>
              <a:rPr lang="en-US" altLang="zh-CN" dirty="0" smtClean="0">
                <a:solidFill>
                  <a:srgbClr val="FF0000"/>
                </a:solidFill>
                <a:latin typeface="Yuanti SC" charset="-122"/>
                <a:ea typeface="Yuanti SC" charset="-122"/>
                <a:cs typeface="Yuanti SC" charset="-122"/>
              </a:rPr>
              <a:t>YYBaseRequestManager</a:t>
            </a:r>
            <a:r>
              <a:rPr lang="zh-CN" altLang="en-US" dirty="0" smtClean="0">
                <a:latin typeface="Yuanti SC" charset="-122"/>
                <a:ea typeface="Yuanti SC" charset="-122"/>
                <a:cs typeface="Yuanti SC" charset="-122"/>
              </a:rPr>
              <a:t>类。</a:t>
            </a:r>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查看</a:t>
            </a:r>
            <a:r>
              <a:rPr lang="en-US" altLang="zh-CN" dirty="0" err="1" smtClean="0">
                <a:latin typeface="Yuanti SC" charset="-122"/>
                <a:ea typeface="Yuanti SC" charset="-122"/>
                <a:cs typeface="Yuanti SC" charset="-122"/>
              </a:rPr>
              <a:t>loadData</a:t>
            </a:r>
            <a:r>
              <a:rPr lang="zh-CN" altLang="en-US" dirty="0" smtClean="0">
                <a:latin typeface="Yuanti SC" charset="-122"/>
                <a:ea typeface="Yuanti SC" charset="-122"/>
                <a:cs typeface="Yuanti SC" charset="-122"/>
              </a:rPr>
              <a:t>方法</a:t>
            </a:r>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通过</a:t>
            </a:r>
            <a:r>
              <a:rPr lang="en-US" altLang="zh-CN" dirty="0" err="1" smtClean="0">
                <a:latin typeface="Yuanti SC" charset="-122"/>
                <a:ea typeface="Yuanti SC" charset="-122"/>
                <a:cs typeface="Yuanti SC" charset="-122"/>
              </a:rPr>
              <a:t>paramSource</a:t>
            </a:r>
            <a:r>
              <a:rPr lang="zh-CN" altLang="en-US" dirty="0" smtClean="0">
                <a:latin typeface="Yuanti SC" charset="-122"/>
                <a:ea typeface="Yuanti SC" charset="-122"/>
                <a:cs typeface="Yuanti SC" charset="-122"/>
              </a:rPr>
              <a:t>的</a:t>
            </a:r>
            <a:r>
              <a:rPr lang="en-US" altLang="zh-CN" dirty="0" err="1" smtClean="0">
                <a:latin typeface="Yuanti SC" charset="-122"/>
                <a:ea typeface="Yuanti SC" charset="-122"/>
                <a:cs typeface="Yuanti SC" charset="-122"/>
              </a:rPr>
              <a:t>paramsForRequestWithManager</a:t>
            </a:r>
            <a:r>
              <a:rPr lang="zh-CN" altLang="en-US" dirty="0" smtClean="0">
                <a:latin typeface="Yuanti SC" charset="-122"/>
                <a:ea typeface="Yuanti SC" charset="-122"/>
                <a:cs typeface="Yuanti SC" charset="-122"/>
              </a:rPr>
              <a:t>获取参数，</a:t>
            </a:r>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调用</a:t>
            </a:r>
            <a:r>
              <a:rPr lang="en-US" altLang="zh-CN" dirty="0" err="1" smtClean="0">
                <a:latin typeface="Yuanti SC" charset="-122"/>
                <a:ea typeface="Yuanti SC" charset="-122"/>
                <a:cs typeface="Yuanti SC" charset="-122"/>
              </a:rPr>
              <a:t>loadDataWithParams</a:t>
            </a:r>
            <a:r>
              <a:rPr lang="zh-CN" altLang="en-US" dirty="0" smtClean="0">
                <a:latin typeface="Yuanti SC" charset="-122"/>
                <a:ea typeface="Yuanti SC" charset="-122"/>
                <a:cs typeface="Yuanti SC" charset="-122"/>
              </a:rPr>
              <a:t>进入详细的请求处理过程</a:t>
            </a:r>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addExtraOrRemakeParams</a:t>
            </a:r>
            <a:r>
              <a:rPr lang="zh-CN" altLang="en-US" dirty="0" smtClean="0">
                <a:latin typeface="Yuanti SC" charset="-122"/>
                <a:ea typeface="Yuanti SC" charset="-122"/>
                <a:cs typeface="Yuanti SC" charset="-122"/>
              </a:rPr>
              <a:t>：子类方法，一般在这里创建一个</a:t>
            </a:r>
            <a:r>
              <a:rPr lang="en-US" altLang="zh-CN" dirty="0" err="1" smtClean="0">
                <a:latin typeface="Yuanti SC" charset="-122"/>
                <a:ea typeface="Yuanti SC" charset="-122"/>
                <a:cs typeface="Yuanti SC" charset="-122"/>
              </a:rPr>
              <a:t>NSMutableDictionary</a:t>
            </a:r>
            <a:r>
              <a:rPr lang="zh-CN" altLang="en-US" dirty="0" smtClean="0">
                <a:latin typeface="Yuanti SC" charset="-122"/>
                <a:ea typeface="Yuanti SC" charset="-122"/>
                <a:cs typeface="Yuanti SC" charset="-122"/>
              </a:rPr>
              <a:t>，然后调整已有参数，或者添加额外参数，比如加入页号和页数，即</a:t>
            </a:r>
            <a:r>
              <a:rPr lang="en-US" altLang="zh-CN" dirty="0" err="1">
                <a:latin typeface="Yuanti SC" charset="-122"/>
                <a:ea typeface="Yuanti SC" charset="-122"/>
                <a:cs typeface="Yuanti SC" charset="-122"/>
              </a:rPr>
              <a:t>pageNumber</a:t>
            </a:r>
            <a:r>
              <a:rPr lang="zh-CN" altLang="en-US" dirty="0">
                <a:latin typeface="Yuanti SC" charset="-122"/>
                <a:ea typeface="Yuanti SC" charset="-122"/>
                <a:cs typeface="Yuanti SC" charset="-122"/>
              </a:rPr>
              <a:t>和</a:t>
            </a:r>
            <a:r>
              <a:rPr lang="en-US" altLang="zh-CN" dirty="0" err="1" smtClean="0">
                <a:latin typeface="Yuanti SC" charset="-122"/>
                <a:ea typeface="Yuanti SC" charset="-122"/>
                <a:cs typeface="Yuanti SC" charset="-122"/>
              </a:rPr>
              <a:t>pageSize</a:t>
            </a:r>
            <a:r>
              <a:rPr lang="zh-CN" altLang="en-US" dirty="0" smtClean="0">
                <a:latin typeface="Yuanti SC" charset="-122"/>
                <a:ea typeface="Yuanti SC" charset="-122"/>
                <a:cs typeface="Yuanti SC" charset="-122"/>
              </a:rPr>
              <a:t>。</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beforeRequestWithParams</a:t>
            </a:r>
            <a:r>
              <a:rPr lang="zh-CN" altLang="en-US" dirty="0" smtClean="0">
                <a:latin typeface="Yuanti SC" charset="-122"/>
                <a:ea typeface="Yuanti SC" charset="-122"/>
                <a:cs typeface="Yuanti SC" charset="-122"/>
              </a:rPr>
              <a:t>：拦截器方法，可以看看参数是什么样。</a:t>
            </a:r>
            <a:endParaRPr lang="en-US" altLang="zh-CN" dirty="0" smtClean="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validatorBeforeRequestWithParams</a:t>
            </a:r>
            <a:r>
              <a:rPr lang="zh-CN" altLang="en-US" dirty="0" smtClean="0">
                <a:latin typeface="Yuanti SC" charset="-122"/>
                <a:ea typeface="Yuanti SC" charset="-122"/>
                <a:cs typeface="Yuanti SC" charset="-122"/>
              </a:rPr>
              <a:t>：校验器方法，一般在这里验证参数完整性，还有验证一些必填字段信息。如果必填字段没填不让发起请求。</a:t>
            </a:r>
            <a:endParaRPr lang="en-US" altLang="zh-CN" dirty="0" smtClean="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loadDataFromNative</a:t>
            </a:r>
            <a:r>
              <a:rPr lang="zh-CN" altLang="en-US" dirty="0" smtClean="0">
                <a:latin typeface="Yuanti SC" charset="-122"/>
                <a:ea typeface="Yuanti SC" charset="-122"/>
                <a:cs typeface="Yuanti SC" charset="-122"/>
              </a:rPr>
              <a:t>：是否将数据缓存到</a:t>
            </a:r>
            <a:r>
              <a:rPr lang="en-US" altLang="zh-CN" dirty="0" err="1" smtClean="0">
                <a:latin typeface="Yuanti SC" charset="-122"/>
                <a:ea typeface="Yuanti SC" charset="-122"/>
                <a:cs typeface="Yuanti SC" charset="-122"/>
              </a:rPr>
              <a:t>NSUserDefaults</a:t>
            </a:r>
            <a:r>
              <a:rPr lang="zh-CN" altLang="en-US" dirty="0" smtClean="0">
                <a:latin typeface="Yuanti SC" charset="-122"/>
                <a:ea typeface="Yuanti SC" charset="-122"/>
                <a:cs typeface="Yuanti SC" charset="-122"/>
              </a:rPr>
              <a:t>中，根据方法名为</a:t>
            </a:r>
            <a:r>
              <a:rPr lang="en-US" altLang="zh-CN" dirty="0" smtClean="0">
                <a:latin typeface="Yuanti SC" charset="-122"/>
                <a:ea typeface="Yuanti SC" charset="-122"/>
                <a:cs typeface="Yuanti SC" charset="-122"/>
              </a:rPr>
              <a:t>key</a:t>
            </a:r>
            <a:r>
              <a:rPr lang="zh-CN" altLang="en-US" dirty="0" smtClean="0">
                <a:latin typeface="Yuanti SC" charset="-122"/>
                <a:ea typeface="Yuanti SC" charset="-122"/>
                <a:cs typeface="Yuanti SC" charset="-122"/>
              </a:rPr>
              <a:t>值进行存储，速度快，但不适合存储重要数据，以及方法名一样，但参数多变的数据。</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hasCacheWithParams</a:t>
            </a:r>
            <a:r>
              <a:rPr lang="zh-CN" altLang="en-US" dirty="0" smtClean="0">
                <a:latin typeface="Yuanti SC" charset="-122"/>
                <a:ea typeface="Yuanti SC" charset="-122"/>
                <a:cs typeface="Yuanti SC" charset="-122"/>
              </a:rPr>
              <a:t>：调用本地缓存获取数据，调用了</a:t>
            </a:r>
            <a:r>
              <a:rPr lang="en-US" altLang="zh-CN" dirty="0" err="1" smtClean="0">
                <a:solidFill>
                  <a:srgbClr val="FF0000"/>
                </a:solidFill>
                <a:latin typeface="Yuanti SC" charset="-122"/>
                <a:ea typeface="Yuanti SC" charset="-122"/>
                <a:cs typeface="Yuanti SC" charset="-122"/>
              </a:rPr>
              <a:t>YYRequestCache</a:t>
            </a:r>
            <a:r>
              <a:rPr lang="zh-CN" altLang="en-US" dirty="0" smtClean="0">
                <a:latin typeface="Yuanti SC" charset="-122"/>
                <a:ea typeface="Yuanti SC" charset="-122"/>
                <a:cs typeface="Yuanti SC" charset="-122"/>
              </a:rPr>
              <a:t>的缓存方法进行缓存的，使用</a:t>
            </a:r>
            <a:r>
              <a:rPr lang="en-US" altLang="zh-CN" dirty="0" err="1" smtClean="0">
                <a:latin typeface="Yuanti SC" charset="-122"/>
                <a:ea typeface="Yuanti SC" charset="-122"/>
                <a:cs typeface="Yuanti SC" charset="-122"/>
              </a:rPr>
              <a:t>NSCache</a:t>
            </a:r>
            <a:r>
              <a:rPr lang="zh-CN" altLang="en-US" dirty="0" smtClean="0">
                <a:latin typeface="Yuanti SC" charset="-122"/>
                <a:ea typeface="Yuanti SC" charset="-122"/>
                <a:cs typeface="Yuanti SC" charset="-122"/>
              </a:rPr>
              <a:t>，根据服务名、方法名、参数进行缓存。速度快，唯一性强。</a:t>
            </a:r>
            <a:r>
              <a:rPr lang="en-US" altLang="zh-CN" dirty="0" smtClean="0">
                <a:solidFill>
                  <a:srgbClr val="FF0000"/>
                </a:solidFill>
                <a:latin typeface="Yuanti SC" charset="-122"/>
                <a:ea typeface="Yuanti SC" charset="-122"/>
                <a:cs typeface="Yuanti SC" charset="-122"/>
              </a:rPr>
              <a:t>YYRequestCacheObject</a:t>
            </a:r>
            <a:r>
              <a:rPr lang="zh-CN" altLang="en-US" dirty="0" smtClean="0">
                <a:latin typeface="Yuanti SC" charset="-122"/>
                <a:ea typeface="Yuanti SC" charset="-122"/>
                <a:cs typeface="Yuanti SC" charset="-122"/>
              </a:rPr>
              <a:t>保存数据</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13362089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1</a:t>
            </a:r>
            <a:r>
              <a:rPr kumimoji="1" lang="zh-CN" altLang="en-US" cap="none" dirty="0" smtClean="0">
                <a:latin typeface="Yuanti SC" charset="-122"/>
                <a:ea typeface="Yuanti SC" charset="-122"/>
                <a:cs typeface="Yuanti SC" charset="-122"/>
              </a:rPr>
              <a:t>、代码详细分析 </a:t>
            </a:r>
            <a:r>
              <a:rPr kumimoji="1" lang="en-US" altLang="zh-CN" cap="none" dirty="0" smtClean="0">
                <a:latin typeface="Yuanti SC" charset="-122"/>
                <a:ea typeface="Yuanti SC" charset="-122"/>
                <a:cs typeface="Yuanti SC" charset="-122"/>
              </a:rPr>
              <a:t>2</a:t>
            </a:r>
            <a:endParaRPr kumimoji="1" lang="zh-CN" altLang="en-US" cap="none" dirty="0">
              <a:latin typeface="Yuanti SC" charset="-122"/>
              <a:ea typeface="Yuanti SC" charset="-122"/>
              <a:cs typeface="Yuanti SC" charset="-122"/>
            </a:endParaRPr>
          </a:p>
        </p:txBody>
      </p:sp>
      <p:sp>
        <p:nvSpPr>
          <p:cNvPr id="3" name="矩形 2"/>
          <p:cNvSpPr/>
          <p:nvPr/>
        </p:nvSpPr>
        <p:spPr>
          <a:xfrm>
            <a:off x="277091" y="1517843"/>
            <a:ext cx="11333018" cy="4524315"/>
          </a:xfrm>
          <a:prstGeom prst="rect">
            <a:avLst/>
          </a:prstGeom>
        </p:spPr>
        <p:txBody>
          <a:bodyPr wrap="square">
            <a:spAutoFit/>
          </a:bodyPr>
          <a:lstStyle/>
          <a:p>
            <a:r>
              <a:rPr lang="en-US" altLang="zh-CN" dirty="0" err="1" smtClean="0">
                <a:latin typeface="Yuanti SC" charset="-122"/>
                <a:ea typeface="Yuanti SC" charset="-122"/>
                <a:cs typeface="Yuanti SC" charset="-122"/>
              </a:rPr>
              <a:t>isReachable</a:t>
            </a:r>
            <a:r>
              <a:rPr lang="zh-CN" altLang="en-US" dirty="0" smtClean="0">
                <a:latin typeface="Yuanti SC" charset="-122"/>
                <a:ea typeface="Yuanti SC" charset="-122"/>
                <a:cs typeface="Yuanti SC" charset="-122"/>
              </a:rPr>
              <a:t>：判断网络是否正常。</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requestWithRequestType</a:t>
            </a:r>
            <a:r>
              <a:rPr lang="zh-CN" altLang="en-US" dirty="0" smtClean="0">
                <a:latin typeface="Yuanti SC" charset="-122"/>
                <a:ea typeface="Yuanti SC" charset="-122"/>
                <a:cs typeface="Yuanti SC" charset="-122"/>
              </a:rPr>
              <a:t>：使用</a:t>
            </a:r>
            <a:r>
              <a:rPr lang="en-US" altLang="zh-CN" dirty="0" smtClean="0">
                <a:solidFill>
                  <a:srgbClr val="FF0000"/>
                </a:solidFill>
                <a:latin typeface="Yuanti SC" charset="-122"/>
                <a:ea typeface="Yuanti SC" charset="-122"/>
                <a:cs typeface="Yuanti SC" charset="-122"/>
              </a:rPr>
              <a:t>YYRequestProxy</a:t>
            </a:r>
            <a:r>
              <a:rPr lang="zh-CN" altLang="en-US" dirty="0" smtClean="0">
                <a:latin typeface="Yuanti SC" charset="-122"/>
                <a:ea typeface="Yuanti SC" charset="-122"/>
                <a:cs typeface="Yuanti SC" charset="-122"/>
              </a:rPr>
              <a:t>请求代理进行请求，使用</a:t>
            </a:r>
            <a:r>
              <a:rPr lang="en-US" altLang="zh-CN" dirty="0" smtClean="0">
                <a:solidFill>
                  <a:srgbClr val="FF0000"/>
                </a:solidFill>
                <a:latin typeface="Yuanti SC" charset="-122"/>
                <a:ea typeface="Yuanti SC" charset="-122"/>
                <a:cs typeface="Yuanti SC" charset="-122"/>
              </a:rPr>
              <a:t>YYResponse</a:t>
            </a:r>
            <a:r>
              <a:rPr lang="zh-CN" altLang="en-US" dirty="0" smtClean="0">
                <a:latin typeface="Yuanti SC" charset="-122"/>
                <a:ea typeface="Yuanti SC" charset="-122"/>
                <a:cs typeface="Yuanti SC" charset="-122"/>
              </a:rPr>
              <a:t>作为响应体。在方法内部，可以知道</a:t>
            </a:r>
            <a:r>
              <a:rPr lang="en-US" altLang="zh-CN" dirty="0" smtClean="0">
                <a:latin typeface="Yuanti SC" charset="-122"/>
                <a:ea typeface="Yuanti SC" charset="-122"/>
                <a:cs typeface="Yuanti SC" charset="-122"/>
              </a:rPr>
              <a:t>YYRequestProxy</a:t>
            </a:r>
            <a:r>
              <a:rPr lang="zh-CN" altLang="en-US" dirty="0" smtClean="0">
                <a:latin typeface="Yuanti SC" charset="-122"/>
                <a:ea typeface="Yuanti SC" charset="-122"/>
                <a:cs typeface="Yuanti SC" charset="-122"/>
              </a:rPr>
              <a:t>创建了一个</a:t>
            </a:r>
            <a:r>
              <a:rPr lang="en-US" altLang="zh-CN" dirty="0" err="1" smtClean="0">
                <a:latin typeface="Yuanti SC" charset="-122"/>
                <a:ea typeface="Yuanti SC" charset="-122"/>
                <a:cs typeface="Yuanti SC" charset="-122"/>
              </a:rPr>
              <a:t>NSURLRequest</a:t>
            </a:r>
            <a:r>
              <a:rPr lang="zh-CN" altLang="en-US" dirty="0" smtClean="0">
                <a:latin typeface="Yuanti SC" charset="-122"/>
                <a:ea typeface="Yuanti SC" charset="-122"/>
                <a:cs typeface="Yuanti SC" charset="-122"/>
              </a:rPr>
              <a:t>类，然后使用它借助</a:t>
            </a:r>
            <a:r>
              <a:rPr lang="en-US" altLang="zh-CN" dirty="0" err="1" smtClean="0">
                <a:latin typeface="Yuanti SC" charset="-122"/>
                <a:ea typeface="Yuanti SC" charset="-122"/>
                <a:cs typeface="Yuanti SC" charset="-122"/>
              </a:rPr>
              <a:t>AFNetwork</a:t>
            </a:r>
            <a:r>
              <a:rPr lang="zh-CN" altLang="en-US" dirty="0" smtClean="0">
                <a:latin typeface="Yuanti SC" charset="-122"/>
                <a:ea typeface="Yuanti SC" charset="-122"/>
                <a:cs typeface="Yuanti SC" charset="-122"/>
              </a:rPr>
              <a:t>发起请求。此外</a:t>
            </a:r>
            <a:r>
              <a:rPr lang="en-US" altLang="zh-CN" dirty="0" smtClean="0">
                <a:latin typeface="Yuanti SC" charset="-122"/>
                <a:ea typeface="Yuanti SC" charset="-122"/>
                <a:cs typeface="Yuanti SC" charset="-122"/>
              </a:rPr>
              <a:t>YYRequestProxy</a:t>
            </a:r>
            <a:r>
              <a:rPr lang="zh-CN" altLang="en-US" dirty="0" smtClean="0">
                <a:latin typeface="Yuanti SC" charset="-122"/>
                <a:ea typeface="Yuanti SC" charset="-122"/>
                <a:cs typeface="Yuanti SC" charset="-122"/>
              </a:rPr>
              <a:t>还实现根据请求</a:t>
            </a:r>
            <a:r>
              <a:rPr lang="en-US" altLang="zh-CN" dirty="0" smtClean="0">
                <a:latin typeface="Yuanti SC" charset="-122"/>
                <a:ea typeface="Yuanti SC" charset="-122"/>
                <a:cs typeface="Yuanti SC" charset="-122"/>
              </a:rPr>
              <a:t>id</a:t>
            </a:r>
            <a:r>
              <a:rPr lang="zh-CN" altLang="en-US" dirty="0" smtClean="0">
                <a:latin typeface="Yuanti SC" charset="-122"/>
                <a:ea typeface="Yuanti SC" charset="-122"/>
                <a:cs typeface="Yuanti SC" charset="-122"/>
              </a:rPr>
              <a:t>取消请求，或者取消全部请求。</a:t>
            </a:r>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en-US" altLang="zh-CN" dirty="0" err="1" smtClean="0">
                <a:solidFill>
                  <a:srgbClr val="FF0000"/>
                </a:solidFill>
                <a:latin typeface="Yuanti SC" charset="-122"/>
                <a:ea typeface="Yuanti SC" charset="-122"/>
                <a:cs typeface="Yuanti SC" charset="-122"/>
              </a:rPr>
              <a:t>YYRequest</a:t>
            </a:r>
            <a:r>
              <a:rPr lang="zh-CN" altLang="en-US" dirty="0" smtClean="0">
                <a:latin typeface="Yuanti SC" charset="-122"/>
                <a:ea typeface="Yuanti SC" charset="-122"/>
                <a:cs typeface="Yuanti SC" charset="-122"/>
              </a:rPr>
              <a:t>调用</a:t>
            </a:r>
            <a:r>
              <a:rPr lang="en-US" altLang="zh-CN" dirty="0" err="1" smtClean="0">
                <a:latin typeface="Yuanti SC" charset="-122"/>
                <a:ea typeface="Yuanti SC" charset="-122"/>
                <a:cs typeface="Yuanti SC" charset="-122"/>
              </a:rPr>
              <a:t>requestWithRequestType</a:t>
            </a:r>
            <a:r>
              <a:rPr lang="zh-CN" altLang="en-US" dirty="0" smtClean="0">
                <a:latin typeface="Yuanti SC" charset="-122"/>
                <a:ea typeface="Yuanti SC" charset="-122"/>
                <a:cs typeface="Yuanti SC" charset="-122"/>
              </a:rPr>
              <a:t>内部实现：通过</a:t>
            </a:r>
            <a:r>
              <a:rPr lang="en-US" altLang="zh-CN" dirty="0" err="1" smtClean="0">
                <a:solidFill>
                  <a:srgbClr val="FF0000"/>
                </a:solidFill>
                <a:latin typeface="Yuanti SC" charset="-122"/>
                <a:ea typeface="Yuanti SC" charset="-122"/>
                <a:cs typeface="Yuanti SC" charset="-122"/>
              </a:rPr>
              <a:t>YYServiceFactory</a:t>
            </a:r>
            <a:r>
              <a:rPr lang="zh-CN" altLang="en-US" dirty="0" smtClean="0">
                <a:latin typeface="Yuanti SC" charset="-122"/>
                <a:ea typeface="Yuanti SC" charset="-122"/>
                <a:cs typeface="Yuanti SC" charset="-122"/>
              </a:rPr>
              <a:t>反射生成</a:t>
            </a:r>
            <a:r>
              <a:rPr lang="en-US" altLang="zh-CN" dirty="0" err="1" smtClean="0">
                <a:solidFill>
                  <a:srgbClr val="FF0000"/>
                </a:solidFill>
                <a:latin typeface="Yuanti SC" charset="-122"/>
                <a:ea typeface="Yuanti SC" charset="-122"/>
                <a:cs typeface="Yuanti SC" charset="-122"/>
              </a:rPr>
              <a:t>YYService</a:t>
            </a:r>
            <a:r>
              <a:rPr lang="zh-CN" altLang="en-US" dirty="0" smtClean="0">
                <a:latin typeface="Yuanti SC" charset="-122"/>
                <a:ea typeface="Yuanti SC" charset="-122"/>
                <a:cs typeface="Yuanti SC" charset="-122"/>
              </a:rPr>
              <a:t>，拼接完整</a:t>
            </a:r>
            <a:r>
              <a:rPr lang="en-US" altLang="zh-CN" dirty="0" err="1" smtClean="0">
                <a:latin typeface="Yuanti SC" charset="-122"/>
                <a:ea typeface="Yuanti SC" charset="-122"/>
                <a:cs typeface="Yuanti SC" charset="-122"/>
              </a:rPr>
              <a:t>url</a:t>
            </a:r>
            <a:r>
              <a:rPr lang="zh-CN" altLang="en-US" dirty="0" smtClean="0">
                <a:latin typeface="Yuanti SC" charset="-122"/>
                <a:ea typeface="Yuanti SC" charset="-122"/>
                <a:cs typeface="Yuanti SC" charset="-122"/>
              </a:rPr>
              <a:t>，增加服务级别的公共参数。</a:t>
            </a:r>
            <a:endParaRPr lang="en-US" altLang="zh-CN" dirty="0">
              <a:latin typeface="Yuanti SC" charset="-122"/>
              <a:ea typeface="Yuanti SC" charset="-122"/>
              <a:cs typeface="Yuanti SC" charset="-122"/>
            </a:endParaRPr>
          </a:p>
          <a:p>
            <a:pPr marL="285750" indent="-285750">
              <a:buFontTx/>
              <a:buChar char="-"/>
            </a:pPr>
            <a:endParaRPr lang="en-US" altLang="zh-CN" dirty="0">
              <a:latin typeface="Yuanti SC" charset="-122"/>
              <a:ea typeface="Yuanti SC" charset="-122"/>
              <a:cs typeface="Yuanti SC" charset="-122"/>
            </a:endParaRPr>
          </a:p>
          <a:p>
            <a:r>
              <a:rPr lang="en-US" altLang="zh-CN" dirty="0" smtClean="0">
                <a:latin typeface="Yuanti SC" charset="-122"/>
                <a:ea typeface="Yuanti SC" charset="-122"/>
                <a:cs typeface="Yuanti SC" charset="-122"/>
              </a:rPr>
              <a:t>-(</a:t>
            </a:r>
            <a:r>
              <a:rPr lang="en-US" altLang="zh-CN" dirty="0" err="1">
                <a:latin typeface="Yuanti SC" charset="-122"/>
                <a:ea typeface="Yuanti SC" charset="-122"/>
                <a:cs typeface="Yuanti SC" charset="-122"/>
              </a:rPr>
              <a:t>NSInteger</a:t>
            </a:r>
            <a:r>
              <a:rPr lang="en-US" altLang="zh-CN" dirty="0">
                <a:latin typeface="Yuanti SC" charset="-122"/>
                <a:ea typeface="Yuanti SC" charset="-122"/>
                <a:cs typeface="Yuanti SC" charset="-122"/>
              </a:rPr>
              <a:t>)request:(</a:t>
            </a:r>
            <a:r>
              <a:rPr lang="en-US" altLang="zh-CN" dirty="0" err="1">
                <a:latin typeface="Yuanti SC" charset="-122"/>
                <a:ea typeface="Yuanti SC" charset="-122"/>
                <a:cs typeface="Yuanti SC" charset="-122"/>
              </a:rPr>
              <a:t>NSURLRequest</a:t>
            </a:r>
            <a:r>
              <a:rPr lang="en-US" altLang="zh-CN" dirty="0">
                <a:latin typeface="Yuanti SC" charset="-122"/>
                <a:ea typeface="Yuanti SC" charset="-122"/>
                <a:cs typeface="Yuanti SC" charset="-122"/>
              </a:rPr>
              <a:t> *)request success:(</a:t>
            </a:r>
            <a:r>
              <a:rPr lang="en-US" altLang="zh-CN" dirty="0" err="1">
                <a:latin typeface="Yuanti SC" charset="-122"/>
                <a:ea typeface="Yuanti SC" charset="-122"/>
                <a:cs typeface="Yuanti SC" charset="-122"/>
              </a:rPr>
              <a:t>YYNetCallback</a:t>
            </a:r>
            <a:r>
              <a:rPr lang="en-US" altLang="zh-CN" dirty="0">
                <a:latin typeface="Yuanti SC" charset="-122"/>
                <a:ea typeface="Yuanti SC" charset="-122"/>
                <a:cs typeface="Yuanti SC" charset="-122"/>
              </a:rPr>
              <a:t>)success fail:(</a:t>
            </a:r>
            <a:r>
              <a:rPr lang="en-US" altLang="zh-CN" dirty="0" err="1" smtClean="0">
                <a:latin typeface="Yuanti SC" charset="-122"/>
                <a:ea typeface="Yuanti SC" charset="-122"/>
                <a:cs typeface="Yuanti SC" charset="-122"/>
              </a:rPr>
              <a:t>YYNetCallback</a:t>
            </a:r>
            <a:r>
              <a:rPr lang="en-US" altLang="zh-CN" dirty="0" smtClean="0">
                <a:latin typeface="Yuanti SC" charset="-122"/>
                <a:ea typeface="Yuanti SC" charset="-122"/>
                <a:cs typeface="Yuanti SC" charset="-122"/>
              </a:rPr>
              <a:t>)fail</a:t>
            </a:r>
          </a:p>
          <a:p>
            <a:r>
              <a:rPr lang="zh-CN" altLang="en-US" dirty="0" smtClean="0">
                <a:latin typeface="Yuanti SC" charset="-122"/>
                <a:ea typeface="Yuanti SC" charset="-122"/>
                <a:cs typeface="Yuanti SC" charset="-122"/>
              </a:rPr>
              <a:t>方法中生成</a:t>
            </a:r>
            <a:r>
              <a:rPr lang="en-US" altLang="zh-CN" dirty="0" smtClean="0">
                <a:latin typeface="Yuanti SC" charset="-122"/>
                <a:ea typeface="Yuanti SC" charset="-122"/>
                <a:cs typeface="Yuanti SC" charset="-122"/>
              </a:rPr>
              <a:t>YYResponse</a:t>
            </a:r>
            <a:r>
              <a:rPr lang="zh-CN" altLang="en-US" dirty="0" smtClean="0">
                <a:latin typeface="Yuanti SC" charset="-122"/>
                <a:ea typeface="Yuanti SC" charset="-122"/>
                <a:cs typeface="Yuanti SC" charset="-122"/>
              </a:rPr>
              <a:t>处理响应体，返回给</a:t>
            </a:r>
            <a:r>
              <a:rPr lang="en-US" altLang="zh-CN" dirty="0" smtClean="0">
                <a:latin typeface="Yuanti SC" charset="-122"/>
                <a:ea typeface="Yuanti SC" charset="-122"/>
                <a:cs typeface="Yuanti SC" charset="-122"/>
              </a:rPr>
              <a:t>manager</a:t>
            </a:r>
            <a:r>
              <a:rPr lang="zh-CN" altLang="en-US" dirty="0" smtClean="0">
                <a:latin typeface="Yuanti SC" charset="-122"/>
                <a:ea typeface="Yuanti SC" charset="-122"/>
                <a:cs typeface="Yuanti SC" charset="-122"/>
              </a:rPr>
              <a:t>，可以在这里设置日志信息，使用了</a:t>
            </a:r>
            <a:r>
              <a:rPr lang="en-US" altLang="zh-CN" dirty="0" smtClean="0">
                <a:solidFill>
                  <a:srgbClr val="FF0000"/>
                </a:solidFill>
                <a:latin typeface="Yuanti SC" charset="-122"/>
                <a:ea typeface="Yuanti SC" charset="-122"/>
                <a:cs typeface="Yuanti SC" charset="-122"/>
              </a:rPr>
              <a:t>YYRequestLogger</a:t>
            </a:r>
            <a:r>
              <a:rPr lang="zh-CN" altLang="en-US" dirty="0" smtClean="0">
                <a:latin typeface="Yuanti SC" charset="-122"/>
                <a:ea typeface="Yuanti SC" charset="-122"/>
                <a:cs typeface="Yuanti SC" charset="-122"/>
              </a:rPr>
              <a:t>类。</a:t>
            </a:r>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请求成功调用</a:t>
            </a:r>
            <a:r>
              <a:rPr lang="en-US" altLang="zh-CN" dirty="0" err="1">
                <a:latin typeface="Yuanti SC" charset="-122"/>
                <a:ea typeface="Yuanti SC" charset="-122"/>
                <a:cs typeface="Yuanti SC" charset="-122"/>
              </a:rPr>
              <a:t>requestSuccessedWithResponse</a:t>
            </a:r>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请求失败调用</a:t>
            </a:r>
            <a:r>
              <a:rPr lang="en-US" altLang="zh-CN" dirty="0" err="1">
                <a:latin typeface="Yuanti SC" charset="-122"/>
                <a:ea typeface="Yuanti SC" charset="-122"/>
                <a:cs typeface="Yuanti SC" charset="-122"/>
              </a:rPr>
              <a:t>requestFailedWithResponse</a:t>
            </a:r>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其中的</a:t>
            </a:r>
            <a:r>
              <a:rPr lang="en-US" altLang="zh-CN" dirty="0" smtClean="0">
                <a:latin typeface="Yuanti SC" charset="-122"/>
                <a:ea typeface="Yuanti SC" charset="-122"/>
                <a:cs typeface="Yuanti SC" charset="-122"/>
              </a:rPr>
              <a:t>YYNetConfig</a:t>
            </a:r>
            <a:r>
              <a:rPr lang="zh-CN" altLang="en-US" dirty="0" smtClean="0">
                <a:latin typeface="Yuanti SC" charset="-122"/>
                <a:ea typeface="Yuanti SC" charset="-122"/>
                <a:cs typeface="Yuanti SC" charset="-122"/>
              </a:rPr>
              <a:t>则包含一些配置参数，比如缓存配置、正式测试网络开关、超时时间等。</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1494336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rgbClr val="FF0000"/>
                </a:solidFill>
                <a:latin typeface="Yuanti SC" charset="-122"/>
                <a:ea typeface="Yuanti SC" charset="-122"/>
                <a:cs typeface="Yuanti SC" charset="-122"/>
              </a:rPr>
              <a:t>1</a:t>
            </a:r>
            <a:r>
              <a:rPr lang="zh-CN" altLang="en-US" dirty="0" smtClean="0">
                <a:solidFill>
                  <a:srgbClr val="FF0000"/>
                </a:solidFill>
                <a:latin typeface="Yuanti SC" charset="-122"/>
                <a:ea typeface="Yuanti SC" charset="-122"/>
                <a:cs typeface="Yuanti SC" charset="-122"/>
              </a:rPr>
              <a:t>、简介</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1695177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6</a:t>
            </a:r>
            <a:r>
              <a:rPr lang="zh-CN" altLang="en-US" dirty="0" smtClean="0">
                <a:solidFill>
                  <a:srgbClr val="FF0000"/>
                </a:solidFill>
                <a:latin typeface="Yuanti SC" charset="-122"/>
                <a:ea typeface="Yuanti SC" charset="-122"/>
                <a:cs typeface="Yuanti SC" charset="-122"/>
              </a:rPr>
              <a:t>、几个为什么</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989416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1</a:t>
            </a:r>
            <a:r>
              <a:rPr kumimoji="1" lang="zh-CN" altLang="en-US" cap="none" dirty="0" smtClean="0">
                <a:latin typeface="Yuanti SC" charset="-122"/>
                <a:ea typeface="Yuanti SC" charset="-122"/>
                <a:cs typeface="Yuanti SC" charset="-122"/>
              </a:rPr>
              <a:t>、为什么有</a:t>
            </a:r>
            <a:r>
              <a:rPr kumimoji="1" lang="en-US" altLang="zh-CN" cap="none" dirty="0" smtClean="0">
                <a:latin typeface="Yuanti SC" charset="-122"/>
                <a:ea typeface="Yuanti SC" charset="-122"/>
                <a:cs typeface="Yuanti SC" charset="-122"/>
              </a:rPr>
              <a:t>Service</a:t>
            </a:r>
            <a:r>
              <a:rPr kumimoji="1" lang="zh-CN" altLang="en-US" cap="none" dirty="0" smtClean="0">
                <a:latin typeface="Yuanti SC" charset="-122"/>
                <a:ea typeface="Yuanti SC" charset="-122"/>
                <a:cs typeface="Yuanti SC" charset="-122"/>
              </a:rPr>
              <a:t>类</a:t>
            </a:r>
            <a:endParaRPr kumimoji="1" lang="zh-CN" altLang="en-US" cap="none" dirty="0">
              <a:latin typeface="Yuanti SC" charset="-122"/>
              <a:ea typeface="Yuanti SC" charset="-122"/>
              <a:cs typeface="Yuanti SC" charset="-122"/>
            </a:endParaRPr>
          </a:p>
        </p:txBody>
      </p:sp>
      <p:sp>
        <p:nvSpPr>
          <p:cNvPr id="3" name="矩形 2"/>
          <p:cNvSpPr/>
          <p:nvPr/>
        </p:nvSpPr>
        <p:spPr>
          <a:xfrm>
            <a:off x="526473" y="1794933"/>
            <a:ext cx="6830291" cy="1477328"/>
          </a:xfrm>
          <a:prstGeom prst="rect">
            <a:avLst/>
          </a:prstGeom>
        </p:spPr>
        <p:txBody>
          <a:bodyPr wrap="square">
            <a:spAutoFit/>
          </a:bodyPr>
          <a:lstStyle/>
          <a:p>
            <a:r>
              <a:rPr lang="zh-CN" altLang="en-US" dirty="0" smtClean="0">
                <a:latin typeface="Yuanti SC" charset="-122"/>
                <a:ea typeface="Yuanti SC" charset="-122"/>
                <a:cs typeface="Yuanti SC" charset="-122"/>
              </a:rPr>
              <a:t>如果你的项目是由很多不同的</a:t>
            </a:r>
            <a:r>
              <a:rPr lang="en-US" altLang="zh-CN" dirty="0">
                <a:latin typeface="Yuanti SC" charset="-122"/>
                <a:ea typeface="Yuanti SC" charset="-122"/>
                <a:cs typeface="Yuanti SC" charset="-122"/>
              </a:rPr>
              <a:t>API </a:t>
            </a:r>
            <a:r>
              <a:rPr lang="en-US" altLang="zh-CN" dirty="0" smtClean="0">
                <a:latin typeface="Yuanti SC" charset="-122"/>
                <a:ea typeface="Yuanti SC" charset="-122"/>
                <a:cs typeface="Yuanti SC" charset="-122"/>
              </a:rPr>
              <a:t>team</a:t>
            </a:r>
            <a:r>
              <a:rPr lang="zh-CN" altLang="en-US" dirty="0" smtClean="0">
                <a:latin typeface="Yuanti SC" charset="-122"/>
                <a:ea typeface="Yuanti SC" charset="-122"/>
                <a:cs typeface="Yuanti SC" charset="-122"/>
              </a:rPr>
              <a:t>开发的，那么就需要用到</a:t>
            </a:r>
            <a:r>
              <a:rPr lang="en-US" altLang="zh-CN" dirty="0" smtClean="0">
                <a:latin typeface="Yuanti SC" charset="-122"/>
                <a:ea typeface="Yuanti SC" charset="-122"/>
                <a:cs typeface="Yuanti SC" charset="-122"/>
              </a:rPr>
              <a:t>Service</a:t>
            </a:r>
            <a:r>
              <a:rPr lang="zh-CN" altLang="en-US" dirty="0" smtClean="0">
                <a:latin typeface="Yuanti SC" charset="-122"/>
                <a:ea typeface="Yuanti SC" charset="-122"/>
                <a:cs typeface="Yuanti SC" charset="-122"/>
              </a:rPr>
              <a:t>，如果只使用一种，那么</a:t>
            </a:r>
            <a:r>
              <a:rPr lang="en-US" altLang="zh-CN" dirty="0" smtClean="0">
                <a:latin typeface="Yuanti SC" charset="-122"/>
                <a:ea typeface="Yuanti SC" charset="-122"/>
                <a:cs typeface="Yuanti SC" charset="-122"/>
              </a:rPr>
              <a:t>Service</a:t>
            </a:r>
            <a:r>
              <a:rPr lang="zh-CN" altLang="en-US" dirty="0" smtClean="0">
                <a:latin typeface="Yuanti SC" charset="-122"/>
                <a:ea typeface="Yuanti SC" charset="-122"/>
                <a:cs typeface="Yuanti SC" charset="-122"/>
              </a:rPr>
              <a:t>只需要初始化一次。</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即请求流程图的</a:t>
            </a:r>
            <a:r>
              <a:rPr lang="en-US" altLang="zh-CN" dirty="0" smtClean="0">
                <a:latin typeface="Yuanti SC" charset="-122"/>
                <a:ea typeface="Yuanti SC" charset="-122"/>
                <a:cs typeface="Yuanti SC" charset="-122"/>
              </a:rPr>
              <a:t>1</a:t>
            </a:r>
            <a:r>
              <a:rPr lang="zh-CN" altLang="en-US" dirty="0" smtClean="0">
                <a:latin typeface="Yuanti SC" charset="-122"/>
                <a:ea typeface="Yuanti SC" charset="-122"/>
                <a:cs typeface="Yuanti SC" charset="-122"/>
              </a:rPr>
              <a:t>、</a:t>
            </a:r>
            <a:r>
              <a:rPr lang="en-US" altLang="zh-CN" dirty="0" smtClean="0">
                <a:latin typeface="Yuanti SC" charset="-122"/>
                <a:ea typeface="Yuanti SC" charset="-122"/>
                <a:cs typeface="Yuanti SC" charset="-122"/>
              </a:rPr>
              <a:t>2</a:t>
            </a:r>
            <a:r>
              <a:rPr lang="zh-CN" altLang="en-US" dirty="0" smtClean="0">
                <a:latin typeface="Yuanti SC" charset="-122"/>
                <a:ea typeface="Yuanti SC" charset="-122"/>
                <a:cs typeface="Yuanti SC" charset="-122"/>
              </a:rPr>
              <a:t>、</a:t>
            </a:r>
            <a:r>
              <a:rPr lang="en-US" altLang="zh-CN" dirty="0" smtClean="0">
                <a:latin typeface="Yuanti SC" charset="-122"/>
                <a:ea typeface="Yuanti SC" charset="-122"/>
                <a:cs typeface="Yuanti SC" charset="-122"/>
              </a:rPr>
              <a:t>3</a:t>
            </a:r>
            <a:r>
              <a:rPr lang="zh-CN" altLang="en-US" dirty="0" smtClean="0">
                <a:latin typeface="Yuanti SC" charset="-122"/>
                <a:ea typeface="Yuanti SC" charset="-122"/>
                <a:cs typeface="Yuanti SC" charset="-122"/>
              </a:rPr>
              <a:t>步骤都可以省略，只需要专心做</a:t>
            </a:r>
            <a:r>
              <a:rPr lang="en-US" altLang="zh-CN" dirty="0" smtClean="0">
                <a:latin typeface="Yuanti SC" charset="-122"/>
                <a:ea typeface="Yuanti SC" charset="-122"/>
                <a:cs typeface="Yuanti SC" charset="-122"/>
              </a:rPr>
              <a:t>4</a:t>
            </a:r>
            <a:r>
              <a:rPr lang="zh-CN" altLang="en-US" dirty="0" smtClean="0">
                <a:latin typeface="Yuanti SC" charset="-122"/>
                <a:ea typeface="Yuanti SC" charset="-122"/>
                <a:cs typeface="Yuanti SC" charset="-122"/>
              </a:rPr>
              <a:t>，</a:t>
            </a:r>
            <a:r>
              <a:rPr lang="en-US" altLang="zh-CN" dirty="0" smtClean="0">
                <a:latin typeface="Yuanti SC" charset="-122"/>
                <a:ea typeface="Yuanti SC" charset="-122"/>
                <a:cs typeface="Yuanti SC" charset="-122"/>
              </a:rPr>
              <a:t>5</a:t>
            </a:r>
            <a:r>
              <a:rPr lang="zh-CN" altLang="en-US" dirty="0" smtClean="0">
                <a:latin typeface="Yuanti SC" charset="-122"/>
                <a:ea typeface="Yuanti SC" charset="-122"/>
                <a:cs typeface="Yuanti SC" charset="-122"/>
              </a:rPr>
              <a:t>步骤就可以了。</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724290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2</a:t>
            </a:r>
            <a:r>
              <a:rPr kumimoji="1" lang="zh-CN" altLang="en-US" cap="none" dirty="0" smtClean="0">
                <a:latin typeface="Yuanti SC" charset="-122"/>
                <a:ea typeface="Yuanti SC" charset="-122"/>
                <a:cs typeface="Yuanti SC" charset="-122"/>
              </a:rPr>
              <a:t>、为啥要使用</a:t>
            </a:r>
            <a:r>
              <a:rPr kumimoji="1" lang="en-US" altLang="zh-CN" cap="none" dirty="0" err="1" smtClean="0">
                <a:latin typeface="Yuanti SC" charset="-122"/>
                <a:ea typeface="Yuanti SC" charset="-122"/>
                <a:cs typeface="Yuanti SC" charset="-122"/>
              </a:rPr>
              <a:t>NSCache</a:t>
            </a:r>
            <a:r>
              <a:rPr kumimoji="1" lang="zh-CN" altLang="en-US" cap="none" dirty="0" smtClean="0">
                <a:latin typeface="Yuanti SC" charset="-122"/>
                <a:ea typeface="Yuanti SC" charset="-122"/>
                <a:cs typeface="Yuanti SC" charset="-122"/>
              </a:rPr>
              <a:t>？</a:t>
            </a:r>
            <a:endParaRPr kumimoji="1" lang="zh-CN" altLang="en-US" cap="none" dirty="0">
              <a:latin typeface="Yuanti SC" charset="-122"/>
              <a:ea typeface="Yuanti SC" charset="-122"/>
              <a:cs typeface="Yuanti SC" charset="-122"/>
            </a:endParaRPr>
          </a:p>
        </p:txBody>
      </p:sp>
      <p:sp>
        <p:nvSpPr>
          <p:cNvPr id="3" name="矩形 2"/>
          <p:cNvSpPr/>
          <p:nvPr/>
        </p:nvSpPr>
        <p:spPr>
          <a:xfrm>
            <a:off x="526473" y="1794933"/>
            <a:ext cx="6830291" cy="4524315"/>
          </a:xfrm>
          <a:prstGeom prst="rect">
            <a:avLst/>
          </a:prstGeom>
        </p:spPr>
        <p:txBody>
          <a:bodyPr wrap="square">
            <a:spAutoFit/>
          </a:bodyPr>
          <a:lstStyle/>
          <a:p>
            <a:r>
              <a:rPr lang="zh-CN" altLang="en-US" dirty="0" smtClean="0">
                <a:latin typeface="Yuanti SC" charset="-122"/>
                <a:ea typeface="Yuanti SC" charset="-122"/>
                <a:cs typeface="Yuanti SC" charset="-122"/>
              </a:rPr>
              <a:t>首先，它和</a:t>
            </a:r>
            <a:r>
              <a:rPr lang="en-US" altLang="zh-CN" dirty="0" err="1" smtClean="0"/>
              <a:t>NSMutableDictionary</a:t>
            </a:r>
            <a:r>
              <a:rPr lang="zh-CN" altLang="en-US" dirty="0" smtClean="0"/>
              <a:t>很像</a:t>
            </a:r>
            <a:endParaRPr lang="en-US" altLang="zh-CN" dirty="0" smtClean="0"/>
          </a:p>
          <a:p>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区别在于：</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smtClean="0">
                <a:latin typeface="Yuanti SC" charset="-122"/>
                <a:ea typeface="Yuanti SC" charset="-122"/>
                <a:cs typeface="Yuanti SC" charset="-122"/>
              </a:rPr>
              <a:t>1</a:t>
            </a:r>
            <a:r>
              <a:rPr lang="zh-CN" altLang="en-US" dirty="0" smtClean="0">
                <a:latin typeface="Yuanti SC" charset="-122"/>
                <a:ea typeface="Yuanti SC" charset="-122"/>
                <a:cs typeface="Yuanti SC" charset="-122"/>
              </a:rPr>
              <a:t>、</a:t>
            </a:r>
            <a:r>
              <a:rPr lang="zh-CN" altLang="en-US" dirty="0">
                <a:latin typeface="Yuanti SC" charset="-122"/>
                <a:ea typeface="Yuanti SC" charset="-122"/>
                <a:cs typeface="Yuanti SC" charset="-122"/>
              </a:rPr>
              <a:t> </a:t>
            </a:r>
            <a:r>
              <a:rPr lang="en-US" altLang="zh-CN" dirty="0" err="1">
                <a:latin typeface="Yuanti SC" charset="-122"/>
                <a:ea typeface="Yuanti SC" charset="-122"/>
                <a:cs typeface="Yuanti SC" charset="-122"/>
              </a:rPr>
              <a:t>NSCache</a:t>
            </a:r>
            <a:r>
              <a:rPr lang="zh-CN" altLang="en-US" dirty="0">
                <a:latin typeface="Yuanti SC" charset="-122"/>
                <a:ea typeface="Yuanti SC" charset="-122"/>
                <a:cs typeface="Yuanti SC" charset="-122"/>
              </a:rPr>
              <a:t>是线程安全</a:t>
            </a:r>
            <a:r>
              <a:rPr lang="zh-CN" altLang="en-US" dirty="0" smtClean="0">
                <a:latin typeface="Yuanti SC" charset="-122"/>
                <a:ea typeface="Yuanti SC" charset="-122"/>
                <a:cs typeface="Yuanti SC" charset="-122"/>
              </a:rPr>
              <a:t>的</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smtClean="0">
                <a:latin typeface="Yuanti SC" charset="-122"/>
                <a:ea typeface="Yuanti SC" charset="-122"/>
                <a:cs typeface="Yuanti SC" charset="-122"/>
              </a:rPr>
              <a:t>2</a:t>
            </a:r>
            <a:r>
              <a:rPr lang="zh-CN" altLang="en-US" dirty="0" smtClean="0">
                <a:latin typeface="Yuanti SC" charset="-122"/>
                <a:ea typeface="Yuanti SC" charset="-122"/>
                <a:cs typeface="Yuanti SC" charset="-122"/>
              </a:rPr>
              <a:t>、</a:t>
            </a:r>
            <a:r>
              <a:rPr lang="zh-CN" altLang="en-US" dirty="0">
                <a:latin typeface="Yuanti SC" charset="-122"/>
                <a:ea typeface="Yuanti SC" charset="-122"/>
                <a:cs typeface="Yuanti SC" charset="-122"/>
              </a:rPr>
              <a:t>当内存不足</a:t>
            </a:r>
            <a:r>
              <a:rPr lang="zh-CN" altLang="en-US" dirty="0" smtClean="0">
                <a:latin typeface="Yuanti SC" charset="-122"/>
                <a:ea typeface="Yuanti SC" charset="-122"/>
                <a:cs typeface="Yuanti SC" charset="-122"/>
              </a:rPr>
              <a:t>时，</a:t>
            </a:r>
            <a:r>
              <a:rPr lang="en-US" altLang="zh-CN" dirty="0" err="1" smtClean="0">
                <a:latin typeface="Yuanti SC" charset="-122"/>
                <a:ea typeface="Yuanti SC" charset="-122"/>
                <a:cs typeface="Yuanti SC" charset="-122"/>
              </a:rPr>
              <a:t>NSCache</a:t>
            </a:r>
            <a:r>
              <a:rPr lang="zh-CN" altLang="en-US" dirty="0">
                <a:latin typeface="Yuanti SC" charset="-122"/>
                <a:ea typeface="Yuanti SC" charset="-122"/>
                <a:cs typeface="Yuanti SC" charset="-122"/>
              </a:rPr>
              <a:t>会自动释放</a:t>
            </a:r>
            <a:r>
              <a:rPr lang="zh-CN" altLang="en-US" dirty="0" smtClean="0">
                <a:latin typeface="Yuanti SC" charset="-122"/>
                <a:ea typeface="Yuanti SC" charset="-122"/>
                <a:cs typeface="Yuanti SC" charset="-122"/>
              </a:rPr>
              <a:t>内存</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smtClean="0">
                <a:latin typeface="Yuanti SC" charset="-122"/>
                <a:ea typeface="Yuanti SC" charset="-122"/>
                <a:cs typeface="Yuanti SC" charset="-122"/>
              </a:rPr>
              <a:t>3</a:t>
            </a:r>
            <a:r>
              <a:rPr lang="zh-CN" altLang="en-US" dirty="0" smtClean="0">
                <a:latin typeface="Yuanti SC" charset="-122"/>
                <a:ea typeface="Yuanti SC" charset="-122"/>
                <a:cs typeface="Yuanti SC" charset="-122"/>
              </a:rPr>
              <a:t>、提供了其他拓展功能，比如缓存数、缓存时间等等</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著名的</a:t>
            </a:r>
            <a:r>
              <a:rPr lang="en-US" altLang="zh-CN" dirty="0" err="1" smtClean="0">
                <a:latin typeface="Yuanti SC" charset="-122"/>
                <a:ea typeface="Yuanti SC" charset="-122"/>
                <a:cs typeface="Yuanti SC" charset="-122"/>
              </a:rPr>
              <a:t>SDWebImage</a:t>
            </a:r>
            <a:r>
              <a:rPr lang="zh-CN" altLang="en-US" dirty="0" smtClean="0">
                <a:latin typeface="Yuanti SC" charset="-122"/>
                <a:ea typeface="Yuanti SC" charset="-122"/>
                <a:cs typeface="Yuanti SC" charset="-122"/>
              </a:rPr>
              <a:t>就使用了这个类</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使用</a:t>
            </a:r>
            <a:r>
              <a:rPr lang="en-US" altLang="zh-CN" dirty="0" err="1" smtClean="0">
                <a:latin typeface="Yuanti SC" charset="-122"/>
                <a:ea typeface="Yuanti SC" charset="-122"/>
                <a:cs typeface="Yuanti SC" charset="-122"/>
              </a:rPr>
              <a:t>NSCache</a:t>
            </a:r>
            <a:r>
              <a:rPr lang="zh-CN" altLang="en-US" dirty="0" smtClean="0">
                <a:latin typeface="Yuanti SC" charset="-122"/>
                <a:ea typeface="Yuanti SC" charset="-122"/>
                <a:cs typeface="Yuanti SC" charset="-122"/>
              </a:rPr>
              <a:t>可以通过缓存数据，提高响应数据，避免重复请求。</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比如详情页就可以缓存，还有一些不容易发生变化的页面都可以做缓存，提高交互速度。</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1842521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3</a:t>
            </a:r>
            <a:r>
              <a:rPr kumimoji="1" lang="zh-CN" altLang="en-US" cap="none" dirty="0" smtClean="0">
                <a:latin typeface="Yuanti SC" charset="-122"/>
                <a:ea typeface="Yuanti SC" charset="-122"/>
                <a:cs typeface="Yuanti SC" charset="-122"/>
              </a:rPr>
              <a:t>、为什么要采用子类实现接口的方式？</a:t>
            </a:r>
            <a:endParaRPr kumimoji="1" lang="zh-CN" altLang="en-US" cap="none" dirty="0">
              <a:latin typeface="Yuanti SC" charset="-122"/>
              <a:ea typeface="Yuanti SC" charset="-122"/>
              <a:cs typeface="Yuanti SC" charset="-122"/>
            </a:endParaRPr>
          </a:p>
        </p:txBody>
      </p:sp>
      <p:sp>
        <p:nvSpPr>
          <p:cNvPr id="3" name="矩形 2"/>
          <p:cNvSpPr/>
          <p:nvPr/>
        </p:nvSpPr>
        <p:spPr>
          <a:xfrm>
            <a:off x="526473" y="1507067"/>
            <a:ext cx="9324109" cy="3416320"/>
          </a:xfrm>
          <a:prstGeom prst="rect">
            <a:avLst/>
          </a:prstGeom>
        </p:spPr>
        <p:txBody>
          <a:bodyPr wrap="square">
            <a:spAutoFit/>
          </a:bodyPr>
          <a:lstStyle/>
          <a:p>
            <a:r>
              <a:rPr lang="zh-CN" altLang="en-US" dirty="0" smtClean="0">
                <a:latin typeface="Yuanti SC" charset="-122"/>
                <a:ea typeface="Yuanti SC" charset="-122"/>
                <a:cs typeface="Yuanti SC" charset="-122"/>
              </a:rPr>
              <a:t>比如：</a:t>
            </a:r>
            <a:r>
              <a:rPr lang="en-US" altLang="zh-CN" dirty="0">
                <a:latin typeface="Yuanti SC" charset="-122"/>
                <a:ea typeface="Yuanti SC" charset="-122"/>
                <a:cs typeface="Yuanti SC" charset="-122"/>
              </a:rPr>
              <a:t>@property (</a:t>
            </a:r>
            <a:r>
              <a:rPr lang="en-US" altLang="zh-CN" dirty="0" err="1">
                <a:latin typeface="Yuanti SC" charset="-122"/>
                <a:ea typeface="Yuanti SC" charset="-122"/>
                <a:cs typeface="Yuanti SC" charset="-122"/>
              </a:rPr>
              <a:t>nonatomic</a:t>
            </a:r>
            <a:r>
              <a:rPr lang="en-US" altLang="zh-CN" dirty="0">
                <a:latin typeface="Yuanti SC" charset="-122"/>
                <a:ea typeface="Yuanti SC" charset="-122"/>
                <a:cs typeface="Yuanti SC" charset="-122"/>
              </a:rPr>
              <a:t>, weak) id&lt;</a:t>
            </a:r>
            <a:r>
              <a:rPr lang="en-US" altLang="zh-CN" dirty="0" err="1">
                <a:latin typeface="Yuanti SC" charset="-122"/>
                <a:ea typeface="Yuanti SC" charset="-122"/>
                <a:cs typeface="Yuanti SC" charset="-122"/>
              </a:rPr>
              <a:t>YYBaseRequestManagerProtocol</a:t>
            </a:r>
            <a:r>
              <a:rPr lang="en-US" altLang="zh-CN" dirty="0">
                <a:latin typeface="Yuanti SC" charset="-122"/>
                <a:ea typeface="Yuanti SC" charset="-122"/>
                <a:cs typeface="Yuanti SC" charset="-122"/>
              </a:rPr>
              <a:t>&gt; child </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查看</a:t>
            </a:r>
            <a:r>
              <a:rPr lang="en-US" altLang="zh-CN" dirty="0" err="1" smtClean="0">
                <a:latin typeface="Yuanti SC" charset="-122"/>
                <a:ea typeface="Yuanti SC" charset="-122"/>
                <a:cs typeface="Yuanti SC" charset="-122"/>
              </a:rPr>
              <a:t>init</a:t>
            </a:r>
            <a:r>
              <a:rPr lang="zh-CN" altLang="en-US" dirty="0" smtClean="0">
                <a:latin typeface="Yuanti SC" charset="-122"/>
                <a:ea typeface="Yuanti SC" charset="-122"/>
                <a:cs typeface="Yuanti SC" charset="-122"/>
              </a:rPr>
              <a:t>方法时，可以发现，</a:t>
            </a:r>
            <a:r>
              <a:rPr lang="en-US" altLang="zh-CN" dirty="0" smtClean="0">
                <a:latin typeface="Yuanti SC" charset="-122"/>
                <a:ea typeface="Yuanti SC" charset="-122"/>
                <a:cs typeface="Yuanti SC" charset="-122"/>
              </a:rPr>
              <a:t>child</a:t>
            </a:r>
            <a:r>
              <a:rPr lang="zh-CN" altLang="en-US" dirty="0" smtClean="0">
                <a:latin typeface="Yuanti SC" charset="-122"/>
                <a:ea typeface="Yuanti SC" charset="-122"/>
                <a:cs typeface="Yuanti SC" charset="-122"/>
              </a:rPr>
              <a:t>其实是实现了</a:t>
            </a:r>
            <a:r>
              <a:rPr lang="en-US" altLang="zh-CN" dirty="0" err="1" smtClean="0">
                <a:latin typeface="Yuanti SC" charset="-122"/>
                <a:ea typeface="Yuanti SC" charset="-122"/>
                <a:cs typeface="Yuanti SC" charset="-122"/>
              </a:rPr>
              <a:t>YYBaseRequestManagerProtocol</a:t>
            </a:r>
            <a:r>
              <a:rPr lang="zh-CN" altLang="en-US" dirty="0" smtClean="0">
                <a:latin typeface="Yuanti SC" charset="-122"/>
                <a:ea typeface="Yuanti SC" charset="-122"/>
                <a:cs typeface="Yuanti SC" charset="-122"/>
              </a:rPr>
              <a:t>接口的子类，为什么要采用这种看似别扭的方式？然而正式这种别扭的方式解决了对象重载问题。</a:t>
            </a:r>
            <a:endParaRPr lang="en-US" altLang="zh-CN" dirty="0" smtClean="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我们可以做个规定：</a:t>
            </a:r>
            <a:endParaRPr lang="en-US" altLang="zh-CN" dirty="0" smtClean="0">
              <a:latin typeface="Yuanti SC" charset="-122"/>
              <a:ea typeface="Yuanti SC" charset="-122"/>
              <a:cs typeface="Yuanti SC" charset="-122"/>
            </a:endParaRPr>
          </a:p>
          <a:p>
            <a:r>
              <a:rPr lang="en-US" altLang="zh-CN" dirty="0" smtClean="0">
                <a:latin typeface="Yuanti SC" charset="-122"/>
                <a:ea typeface="Yuanti SC" charset="-122"/>
                <a:cs typeface="Yuanti SC" charset="-122"/>
              </a:rPr>
              <a:t>1</a:t>
            </a:r>
            <a:r>
              <a:rPr lang="zh-CN" altLang="en-US" dirty="0" smtClean="0">
                <a:latin typeface="Yuanti SC" charset="-122"/>
                <a:ea typeface="Yuanti SC" charset="-122"/>
                <a:cs typeface="Yuanti SC" charset="-122"/>
              </a:rPr>
              <a:t>、父类</a:t>
            </a:r>
            <a:r>
              <a:rPr lang="en-US" altLang="zh-CN" dirty="0" smtClean="0">
                <a:latin typeface="Yuanti SC" charset="-122"/>
                <a:ea typeface="Yuanti SC" charset="-122"/>
                <a:cs typeface="Yuanti SC" charset="-122"/>
              </a:rPr>
              <a:t>YYBaseRequestManager</a:t>
            </a:r>
            <a:r>
              <a:rPr lang="zh-CN" altLang="en-US" dirty="0" smtClean="0">
                <a:latin typeface="Yuanti SC" charset="-122"/>
                <a:ea typeface="Yuanti SC" charset="-122"/>
                <a:cs typeface="Yuanti SC" charset="-122"/>
              </a:rPr>
              <a:t>的方法都不允许子类重载。</a:t>
            </a:r>
            <a:endParaRPr lang="en-US" altLang="zh-CN" dirty="0" smtClean="0">
              <a:latin typeface="Yuanti SC" charset="-122"/>
              <a:ea typeface="Yuanti SC" charset="-122"/>
              <a:cs typeface="Yuanti SC" charset="-122"/>
            </a:endParaRPr>
          </a:p>
          <a:p>
            <a:r>
              <a:rPr lang="en-US" altLang="zh-CN" dirty="0" smtClean="0">
                <a:latin typeface="Yuanti SC" charset="-122"/>
                <a:ea typeface="Yuanti SC" charset="-122"/>
                <a:cs typeface="Yuanti SC" charset="-122"/>
              </a:rPr>
              <a:t>2</a:t>
            </a:r>
            <a:r>
              <a:rPr lang="zh-CN" altLang="en-US" dirty="0" smtClean="0">
                <a:latin typeface="Yuanti SC" charset="-122"/>
                <a:ea typeface="Yuanti SC" charset="-122"/>
                <a:cs typeface="Yuanti SC" charset="-122"/>
              </a:rPr>
              <a:t>、父类要实现的空方法，可以由子类实现接口，避免空方法。</a:t>
            </a:r>
            <a:endParaRPr lang="en-US" altLang="zh-CN" dirty="0" smtClean="0">
              <a:latin typeface="Yuanti SC" charset="-122"/>
              <a:ea typeface="Yuanti SC" charset="-122"/>
              <a:cs typeface="Yuanti SC" charset="-122"/>
            </a:endParaRPr>
          </a:p>
          <a:p>
            <a:r>
              <a:rPr lang="en-US" altLang="zh-CN" dirty="0" smtClean="0">
                <a:latin typeface="Yuanti SC" charset="-122"/>
                <a:ea typeface="Yuanti SC" charset="-122"/>
                <a:cs typeface="Yuanti SC" charset="-122"/>
              </a:rPr>
              <a:t>3</a:t>
            </a:r>
            <a:r>
              <a:rPr lang="zh-CN" altLang="en-US" dirty="0" smtClean="0">
                <a:latin typeface="Yuanti SC" charset="-122"/>
                <a:ea typeface="Yuanti SC" charset="-122"/>
                <a:cs typeface="Yuanti SC" charset="-122"/>
              </a:rPr>
              <a:t>、子类继承父类，需要覆盖父类方法的，接口后面写上</a:t>
            </a:r>
            <a:r>
              <a:rPr lang="en-US" altLang="zh-CN" dirty="0" err="1" smtClean="0">
                <a:latin typeface="Yuanti SC" charset="-122"/>
                <a:ea typeface="Yuanti SC" charset="-122"/>
                <a:cs typeface="Yuanti SC" charset="-122"/>
              </a:rPr>
              <a:t>byChild</a:t>
            </a:r>
            <a:r>
              <a:rPr lang="zh-CN" altLang="en-US" dirty="0" smtClean="0">
                <a:latin typeface="Yuanti SC" charset="-122"/>
                <a:ea typeface="Yuanti SC" charset="-122"/>
                <a:cs typeface="Yuanti SC" charset="-122"/>
              </a:rPr>
              <a:t>。</a:t>
            </a:r>
            <a:endParaRPr lang="en-US" altLang="zh-CN" dirty="0" smtClean="0">
              <a:latin typeface="Yuanti SC" charset="-122"/>
              <a:ea typeface="Yuanti SC" charset="-122"/>
              <a:cs typeface="Yuanti SC" charset="-122"/>
            </a:endParaRPr>
          </a:p>
          <a:p>
            <a:r>
              <a:rPr lang="en-US" altLang="zh-CN" dirty="0" smtClean="0">
                <a:latin typeface="Yuanti SC" charset="-122"/>
                <a:ea typeface="Yuanti SC" charset="-122"/>
                <a:cs typeface="Yuanti SC" charset="-122"/>
              </a:rPr>
              <a:t>4</a:t>
            </a:r>
            <a:r>
              <a:rPr lang="zh-CN" altLang="en-US" dirty="0" smtClean="0">
                <a:latin typeface="Yuanti SC" charset="-122"/>
                <a:ea typeface="Yuanti SC" charset="-122"/>
                <a:cs typeface="Yuanti SC" charset="-122"/>
              </a:rPr>
              <a:t>、子类继承父类，重载方法的同时也要覆盖父类方法，接口后面写上</a:t>
            </a:r>
            <a:r>
              <a:rPr lang="en-US" altLang="zh-CN" dirty="0" err="1" smtClean="0">
                <a:latin typeface="Yuanti SC" charset="-122"/>
                <a:ea typeface="Yuanti SC" charset="-122"/>
                <a:cs typeface="Yuanti SC" charset="-122"/>
              </a:rPr>
              <a:t>ByParentAndChild</a:t>
            </a:r>
            <a:r>
              <a:rPr lang="zh-CN" altLang="en-US" dirty="0" smtClean="0">
                <a:latin typeface="Yuanti SC" charset="-122"/>
                <a:ea typeface="Yuanti SC" charset="-122"/>
                <a:cs typeface="Yuanti SC" charset="-122"/>
              </a:rPr>
              <a:t>。</a:t>
            </a:r>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这样就解决胡乱继承的问题，语义上也更加清晰。</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19298197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4</a:t>
            </a:r>
            <a:r>
              <a:rPr kumimoji="1" lang="zh-CN" altLang="en-US" cap="none" dirty="0" smtClean="0">
                <a:latin typeface="Yuanti SC" charset="-122"/>
                <a:ea typeface="Yuanti SC" charset="-122"/>
                <a:cs typeface="Yuanti SC" charset="-122"/>
              </a:rPr>
              <a:t>、为什么要使用拦截器和校验器？</a:t>
            </a:r>
            <a:endParaRPr kumimoji="1" lang="zh-CN" altLang="en-US" cap="none" dirty="0">
              <a:latin typeface="Yuanti SC" charset="-122"/>
              <a:ea typeface="Yuanti SC" charset="-122"/>
              <a:cs typeface="Yuanti SC" charset="-122"/>
            </a:endParaRPr>
          </a:p>
        </p:txBody>
      </p:sp>
      <p:sp>
        <p:nvSpPr>
          <p:cNvPr id="3" name="矩形 2"/>
          <p:cNvSpPr/>
          <p:nvPr/>
        </p:nvSpPr>
        <p:spPr>
          <a:xfrm>
            <a:off x="526473" y="1507067"/>
            <a:ext cx="9324109" cy="3970318"/>
          </a:xfrm>
          <a:prstGeom prst="rect">
            <a:avLst/>
          </a:prstGeom>
        </p:spPr>
        <p:txBody>
          <a:bodyPr wrap="square">
            <a:spAutoFit/>
          </a:bodyPr>
          <a:lstStyle/>
          <a:p>
            <a:r>
              <a:rPr lang="zh-CN" altLang="en-US" dirty="0" smtClean="0">
                <a:latin typeface="Yuanti SC" charset="-122"/>
                <a:ea typeface="Yuanti SC" charset="-122"/>
                <a:cs typeface="Yuanti SC" charset="-122"/>
              </a:rPr>
              <a:t>可以让层次更加分明，处理逻辑方面更加统一。</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同时这也是一种面向切片的编程，将请求逻辑和业务代码，通过拦截器的方式分离，达到低耦合的目的。</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面向切片的编程（</a:t>
            </a:r>
            <a:r>
              <a:rPr lang="en-US" altLang="zh-CN" dirty="0" smtClean="0">
                <a:latin typeface="Yuanti SC" charset="-122"/>
                <a:ea typeface="Yuanti SC" charset="-122"/>
                <a:cs typeface="Yuanti SC" charset="-122"/>
              </a:rPr>
              <a:t>AOP</a:t>
            </a:r>
            <a:r>
              <a:rPr lang="zh-CN" altLang="en-US" dirty="0" smtClean="0">
                <a:latin typeface="Yuanti SC" charset="-122"/>
                <a:ea typeface="Yuanti SC" charset="-122"/>
                <a:cs typeface="Yuanti SC" charset="-122"/>
              </a:rPr>
              <a:t>），除了使用代理的方式实现外，还可以使用</a:t>
            </a:r>
            <a:r>
              <a:rPr lang="en-US" altLang="zh-CN" dirty="0">
                <a:latin typeface="Yuanti SC" charset="-122"/>
                <a:ea typeface="Yuanti SC" charset="-122"/>
                <a:cs typeface="Yuanti SC" charset="-122"/>
              </a:rPr>
              <a:t>Method </a:t>
            </a:r>
            <a:r>
              <a:rPr lang="en-US" altLang="zh-CN" dirty="0" err="1" smtClean="0">
                <a:latin typeface="Yuanti SC" charset="-122"/>
                <a:ea typeface="Yuanti SC" charset="-122"/>
                <a:cs typeface="Yuanti SC" charset="-122"/>
              </a:rPr>
              <a:t>Swizzling</a:t>
            </a:r>
            <a:r>
              <a:rPr lang="zh-CN" altLang="en-US" dirty="0" smtClean="0">
                <a:latin typeface="Yuanti SC" charset="-122"/>
                <a:ea typeface="Yuanti SC" charset="-122"/>
                <a:cs typeface="Yuanti SC" charset="-122"/>
              </a:rPr>
              <a:t>，</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开源的第三方框架有：</a:t>
            </a:r>
            <a:r>
              <a:rPr lang="en-US" altLang="zh-CN" dirty="0">
                <a:latin typeface="Yuanti SC" charset="-122"/>
                <a:ea typeface="Yuanti SC" charset="-122"/>
                <a:cs typeface="Yuanti SC" charset="-122"/>
              </a:rPr>
              <a:t> </a:t>
            </a:r>
            <a:r>
              <a:rPr lang="en-US" altLang="zh-CN" dirty="0" smtClean="0">
                <a:latin typeface="Yuanti SC" charset="-122"/>
                <a:ea typeface="Yuanti SC" charset="-122"/>
                <a:cs typeface="Yuanti SC" charset="-122"/>
              </a:rPr>
              <a:t>Aspects</a:t>
            </a:r>
            <a:r>
              <a:rPr lang="zh-CN" altLang="en-US" dirty="0" smtClean="0">
                <a:latin typeface="Yuanti SC" charset="-122"/>
                <a:ea typeface="Yuanti SC" charset="-122"/>
                <a:cs typeface="Yuanti SC" charset="-122"/>
              </a:rPr>
              <a:t>，可以在方法执行前后插入代码或者替换方法。</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可以选择在</a:t>
            </a:r>
            <a:r>
              <a:rPr lang="en-US" altLang="zh-CN" dirty="0">
                <a:latin typeface="Yuanti SC" charset="-122"/>
                <a:ea typeface="Yuanti SC" charset="-122"/>
                <a:cs typeface="Yuanti SC" charset="-122"/>
              </a:rPr>
              <a:t>+ (void)load</a:t>
            </a:r>
            <a:r>
              <a:rPr lang="zh-CN" altLang="en-US" dirty="0" smtClean="0">
                <a:latin typeface="Yuanti SC" charset="-122"/>
                <a:ea typeface="Yuanti SC" charset="-122"/>
                <a:cs typeface="Yuanti SC" charset="-122"/>
              </a:rPr>
              <a:t>函数进行代码注入。</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课后问题：可以思考一下，如果是加载动画的插入和移除，可以怎么设计？</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20997769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304800"/>
            <a:ext cx="10183091" cy="1507067"/>
          </a:xfrm>
        </p:spPr>
        <p:txBody>
          <a:bodyPr/>
          <a:lstStyle/>
          <a:p>
            <a:r>
              <a:rPr kumimoji="1" lang="en-US" altLang="zh-CN" cap="none" dirty="0" smtClean="0">
                <a:latin typeface="Yuanti SC" charset="-122"/>
                <a:ea typeface="Yuanti SC" charset="-122"/>
                <a:cs typeface="Yuanti SC" charset="-122"/>
              </a:rPr>
              <a:t>5</a:t>
            </a:r>
            <a:r>
              <a:rPr kumimoji="1" lang="zh-CN" altLang="en-US" cap="none" dirty="0" smtClean="0">
                <a:latin typeface="Yuanti SC" charset="-122"/>
                <a:ea typeface="Yuanti SC" charset="-122"/>
                <a:cs typeface="Yuanti SC" charset="-122"/>
              </a:rPr>
              <a:t>、打印返回数据时，为什么是调用</a:t>
            </a:r>
            <a:r>
              <a:rPr kumimoji="1" lang="en-US" altLang="zh-CN" cap="none" dirty="0">
                <a:latin typeface="Yuanti SC" charset="-122"/>
                <a:ea typeface="Yuanti SC" charset="-122"/>
                <a:cs typeface="Yuanti SC" charset="-122"/>
              </a:rPr>
              <a:t>[manager </a:t>
            </a:r>
            <a:r>
              <a:rPr kumimoji="1" lang="en-US" altLang="zh-CN" cap="none" dirty="0" err="1">
                <a:latin typeface="Yuanti SC" charset="-122"/>
                <a:ea typeface="Yuanti SC" charset="-122"/>
                <a:cs typeface="Yuanti SC" charset="-122"/>
              </a:rPr>
              <a:t>fetchDataWithReformer:nil</a:t>
            </a:r>
            <a:r>
              <a:rPr kumimoji="1" lang="en-US" altLang="zh-CN" cap="none" dirty="0">
                <a:latin typeface="Yuanti SC" charset="-122"/>
                <a:ea typeface="Yuanti SC" charset="-122"/>
                <a:cs typeface="Yuanti SC" charset="-122"/>
              </a:rPr>
              <a:t>]</a:t>
            </a:r>
            <a:endParaRPr kumimoji="1" lang="zh-CN" altLang="en-US" cap="none" dirty="0">
              <a:latin typeface="Yuanti SC" charset="-122"/>
              <a:ea typeface="Yuanti SC" charset="-122"/>
              <a:cs typeface="Yuanti SC" charset="-122"/>
            </a:endParaRPr>
          </a:p>
        </p:txBody>
      </p:sp>
      <p:sp>
        <p:nvSpPr>
          <p:cNvPr id="3" name="矩形 2"/>
          <p:cNvSpPr/>
          <p:nvPr/>
        </p:nvSpPr>
        <p:spPr>
          <a:xfrm>
            <a:off x="526473" y="1978121"/>
            <a:ext cx="9324109" cy="3139321"/>
          </a:xfrm>
          <a:prstGeom prst="rect">
            <a:avLst/>
          </a:prstGeom>
        </p:spPr>
        <p:txBody>
          <a:bodyPr wrap="square">
            <a:spAutoFit/>
          </a:bodyPr>
          <a:lstStyle/>
          <a:p>
            <a:r>
              <a:rPr kumimoji="1" lang="en-US" altLang="zh-CN" dirty="0" smtClean="0">
                <a:latin typeface="Yuanti SC" charset="-122"/>
                <a:ea typeface="Yuanti SC" charset="-122"/>
                <a:cs typeface="Yuanti SC" charset="-122"/>
              </a:rPr>
              <a:t>-</a:t>
            </a:r>
            <a:r>
              <a:rPr kumimoji="1" lang="zh-CN" altLang="en-US" dirty="0" smtClean="0">
                <a:latin typeface="Yuanti SC" charset="-122"/>
                <a:ea typeface="Yuanti SC" charset="-122"/>
                <a:cs typeface="Yuanti SC" charset="-122"/>
              </a:rPr>
              <a:t> </a:t>
            </a:r>
            <a:r>
              <a:rPr kumimoji="1" lang="en-US" altLang="zh-CN" dirty="0" smtClean="0">
                <a:latin typeface="Yuanti SC" charset="-122"/>
                <a:ea typeface="Yuanti SC" charset="-122"/>
                <a:cs typeface="Yuanti SC" charset="-122"/>
              </a:rPr>
              <a:t>(</a:t>
            </a:r>
            <a:r>
              <a:rPr kumimoji="1" lang="en-US" altLang="zh-CN" dirty="0">
                <a:latin typeface="Yuanti SC" charset="-122"/>
                <a:ea typeface="Yuanti SC" charset="-122"/>
                <a:cs typeface="Yuanti SC" charset="-122"/>
              </a:rPr>
              <a:t>id)</a:t>
            </a:r>
            <a:r>
              <a:rPr kumimoji="1" lang="en-US" altLang="zh-CN" dirty="0" err="1">
                <a:latin typeface="Yuanti SC" charset="-122"/>
                <a:ea typeface="Yuanti SC" charset="-122"/>
                <a:cs typeface="Yuanti SC" charset="-122"/>
              </a:rPr>
              <a:t>fetchDataWithReformer</a:t>
            </a:r>
            <a:r>
              <a:rPr kumimoji="1" lang="en-US" altLang="zh-CN" dirty="0">
                <a:latin typeface="Yuanti SC" charset="-122"/>
                <a:ea typeface="Yuanti SC" charset="-122"/>
                <a:cs typeface="Yuanti SC" charset="-122"/>
              </a:rPr>
              <a:t>:(id&lt;</a:t>
            </a:r>
            <a:r>
              <a:rPr kumimoji="1" lang="en-US" altLang="zh-CN" dirty="0" err="1">
                <a:latin typeface="Yuanti SC" charset="-122"/>
                <a:ea typeface="Yuanti SC" charset="-122"/>
                <a:cs typeface="Yuanti SC" charset="-122"/>
              </a:rPr>
              <a:t>YYBaseRequestManagerDataReformer</a:t>
            </a:r>
            <a:r>
              <a:rPr kumimoji="1" lang="en-US" altLang="zh-CN" dirty="0">
                <a:latin typeface="Yuanti SC" charset="-122"/>
                <a:ea typeface="Yuanti SC" charset="-122"/>
                <a:cs typeface="Yuanti SC" charset="-122"/>
              </a:rPr>
              <a:t>&gt;)</a:t>
            </a:r>
            <a:r>
              <a:rPr kumimoji="1" lang="en-US" altLang="zh-CN" dirty="0" smtClean="0">
                <a:latin typeface="Yuanti SC" charset="-122"/>
                <a:ea typeface="Yuanti SC" charset="-122"/>
                <a:cs typeface="Yuanti SC" charset="-122"/>
              </a:rPr>
              <a:t>reformer</a:t>
            </a:r>
          </a:p>
          <a:p>
            <a:r>
              <a:rPr kumimoji="1" lang="zh-CN" altLang="en-US" dirty="0" smtClean="0">
                <a:latin typeface="Yuanti SC" charset="-122"/>
                <a:ea typeface="Yuanti SC" charset="-122"/>
                <a:cs typeface="Yuanti SC" charset="-122"/>
              </a:rPr>
              <a:t>观察该方法，可以发现参数是一个实现</a:t>
            </a:r>
            <a:r>
              <a:rPr kumimoji="1" lang="en-US" altLang="zh-CN" dirty="0" err="1" smtClean="0">
                <a:latin typeface="Yuanti SC" charset="-122"/>
                <a:ea typeface="Yuanti SC" charset="-122"/>
                <a:cs typeface="Yuanti SC" charset="-122"/>
              </a:rPr>
              <a:t>YYBaseRequestManagerDataReformer</a:t>
            </a:r>
            <a:r>
              <a:rPr kumimoji="1" lang="zh-CN" altLang="en-US" dirty="0" smtClean="0">
                <a:latin typeface="Yuanti SC" charset="-122"/>
                <a:ea typeface="Yuanti SC" charset="-122"/>
                <a:cs typeface="Yuanti SC" charset="-122"/>
              </a:rPr>
              <a:t>接口的对象，这么做有什么好处呢？</a:t>
            </a:r>
            <a:endParaRPr kumimoji="1" lang="en-US" altLang="zh-CN" dirty="0" smtClean="0">
              <a:latin typeface="Yuanti SC" charset="-122"/>
              <a:ea typeface="Yuanti SC" charset="-122"/>
              <a:cs typeface="Yuanti SC" charset="-122"/>
            </a:endParaRPr>
          </a:p>
          <a:p>
            <a:endParaRPr kumimoji="1" lang="en-US" altLang="zh-CN" dirty="0">
              <a:latin typeface="Yuanti SC" charset="-122"/>
              <a:ea typeface="Yuanti SC" charset="-122"/>
              <a:cs typeface="Yuanti SC" charset="-122"/>
            </a:endParaRPr>
          </a:p>
          <a:p>
            <a:r>
              <a:rPr kumimoji="1" lang="en-US" altLang="zh-CN" dirty="0" smtClean="0">
                <a:latin typeface="Yuanti SC" charset="-122"/>
                <a:ea typeface="Yuanti SC" charset="-122"/>
                <a:cs typeface="Yuanti SC" charset="-122"/>
              </a:rPr>
              <a:t>1</a:t>
            </a:r>
            <a:r>
              <a:rPr kumimoji="1" lang="zh-CN" altLang="en-US" dirty="0" smtClean="0">
                <a:latin typeface="Yuanti SC" charset="-122"/>
                <a:ea typeface="Yuanti SC" charset="-122"/>
                <a:cs typeface="Yuanti SC" charset="-122"/>
              </a:rPr>
              <a:t>、有时返回的数据不是直接可用的，可以使用</a:t>
            </a:r>
            <a:r>
              <a:rPr kumimoji="1" lang="en-US" altLang="zh-CN" dirty="0" smtClean="0">
                <a:latin typeface="Yuanti SC" charset="-122"/>
                <a:ea typeface="Yuanti SC" charset="-122"/>
                <a:cs typeface="Yuanti SC" charset="-122"/>
              </a:rPr>
              <a:t>reformer</a:t>
            </a:r>
            <a:r>
              <a:rPr kumimoji="1" lang="zh-CN" altLang="en-US" dirty="0" smtClean="0">
                <a:latin typeface="Yuanti SC" charset="-122"/>
                <a:ea typeface="Yuanti SC" charset="-122"/>
                <a:cs typeface="Yuanti SC" charset="-122"/>
              </a:rPr>
              <a:t>这个对象进行统一处理。</a:t>
            </a:r>
            <a:endParaRPr kumimoji="1" lang="en-US" altLang="zh-CN" dirty="0" smtClean="0">
              <a:latin typeface="Yuanti SC" charset="-122"/>
              <a:ea typeface="Yuanti SC" charset="-122"/>
              <a:cs typeface="Yuanti SC" charset="-122"/>
            </a:endParaRPr>
          </a:p>
          <a:p>
            <a:endParaRPr kumimoji="1" lang="en-US" altLang="zh-CN" dirty="0">
              <a:latin typeface="Yuanti SC" charset="-122"/>
              <a:ea typeface="Yuanti SC" charset="-122"/>
              <a:cs typeface="Yuanti SC" charset="-122"/>
            </a:endParaRPr>
          </a:p>
          <a:p>
            <a:r>
              <a:rPr kumimoji="1" lang="en-US" altLang="zh-CN" dirty="0" smtClean="0">
                <a:latin typeface="Yuanti SC" charset="-122"/>
                <a:ea typeface="Yuanti SC" charset="-122"/>
                <a:cs typeface="Yuanti SC" charset="-122"/>
              </a:rPr>
              <a:t>2</a:t>
            </a:r>
            <a:r>
              <a:rPr kumimoji="1" lang="zh-CN" altLang="en-US" dirty="0" smtClean="0">
                <a:latin typeface="Yuanti SC" charset="-122"/>
                <a:ea typeface="Yuanti SC" charset="-122"/>
                <a:cs typeface="Yuanti SC" charset="-122"/>
              </a:rPr>
              <a:t>、有时多个请求返回的</a:t>
            </a:r>
            <a:r>
              <a:rPr kumimoji="1" lang="en-US" altLang="zh-CN" dirty="0" smtClean="0">
                <a:latin typeface="Yuanti SC" charset="-122"/>
                <a:ea typeface="Yuanti SC" charset="-122"/>
                <a:cs typeface="Yuanti SC" charset="-122"/>
              </a:rPr>
              <a:t>key</a:t>
            </a:r>
            <a:r>
              <a:rPr kumimoji="1" lang="zh-CN" altLang="en-US" dirty="0" smtClean="0">
                <a:latin typeface="Yuanti SC" charset="-122"/>
                <a:ea typeface="Yuanti SC" charset="-122"/>
                <a:cs typeface="Yuanti SC" charset="-122"/>
              </a:rPr>
              <a:t>不同，但</a:t>
            </a:r>
            <a:r>
              <a:rPr kumimoji="1" lang="en-US" altLang="zh-CN" dirty="0" smtClean="0">
                <a:latin typeface="Yuanti SC" charset="-122"/>
                <a:ea typeface="Yuanti SC" charset="-122"/>
                <a:cs typeface="Yuanti SC" charset="-122"/>
              </a:rPr>
              <a:t>value</a:t>
            </a:r>
            <a:r>
              <a:rPr kumimoji="1" lang="zh-CN" altLang="en-US" dirty="0" smtClean="0">
                <a:latin typeface="Yuanti SC" charset="-122"/>
                <a:ea typeface="Yuanti SC" charset="-122"/>
                <a:cs typeface="Yuanti SC" charset="-122"/>
              </a:rPr>
              <a:t>相同的情况下，可以在</a:t>
            </a:r>
            <a:r>
              <a:rPr kumimoji="1" lang="en-US" altLang="zh-CN" dirty="0" smtClean="0">
                <a:latin typeface="Yuanti SC" charset="-122"/>
                <a:ea typeface="Yuanti SC" charset="-122"/>
                <a:cs typeface="Yuanti SC" charset="-122"/>
              </a:rPr>
              <a:t>reformer</a:t>
            </a:r>
            <a:r>
              <a:rPr kumimoji="1" lang="zh-CN" altLang="en-US" dirty="0" smtClean="0">
                <a:latin typeface="Yuanti SC" charset="-122"/>
                <a:ea typeface="Yuanti SC" charset="-122"/>
                <a:cs typeface="Yuanti SC" charset="-122"/>
              </a:rPr>
              <a:t>这里重新组装</a:t>
            </a:r>
            <a:r>
              <a:rPr kumimoji="1" lang="en-US" altLang="zh-CN" dirty="0" smtClean="0">
                <a:latin typeface="Yuanti SC" charset="-122"/>
                <a:ea typeface="Yuanti SC" charset="-122"/>
                <a:cs typeface="Yuanti SC" charset="-122"/>
              </a:rPr>
              <a:t>key</a:t>
            </a:r>
            <a:r>
              <a:rPr kumimoji="1" lang="zh-CN" altLang="en-US" dirty="0" smtClean="0">
                <a:latin typeface="Yuanti SC" charset="-122"/>
                <a:ea typeface="Yuanti SC" charset="-122"/>
                <a:cs typeface="Yuanti SC" charset="-122"/>
              </a:rPr>
              <a:t>。然后在表现层就不需要做任何判断了。</a:t>
            </a:r>
            <a:endParaRPr kumimoji="1" lang="en-US" altLang="zh-CN" dirty="0" smtClean="0">
              <a:latin typeface="Yuanti SC" charset="-122"/>
              <a:ea typeface="Yuanti SC" charset="-122"/>
              <a:cs typeface="Yuanti SC" charset="-122"/>
            </a:endParaRPr>
          </a:p>
          <a:p>
            <a:endParaRPr kumimoji="1" lang="en-US" altLang="zh-CN" dirty="0">
              <a:latin typeface="Yuanti SC" charset="-122"/>
              <a:ea typeface="Yuanti SC" charset="-122"/>
              <a:cs typeface="Yuanti SC" charset="-122"/>
            </a:endParaRPr>
          </a:p>
          <a:p>
            <a:r>
              <a:rPr kumimoji="1" lang="en-US" altLang="zh-CN" dirty="0" smtClean="0">
                <a:latin typeface="Yuanti SC" charset="-122"/>
                <a:ea typeface="Yuanti SC" charset="-122"/>
                <a:cs typeface="Yuanti SC" charset="-122"/>
              </a:rPr>
              <a:t>3</a:t>
            </a:r>
            <a:r>
              <a:rPr kumimoji="1" lang="zh-CN" altLang="en-US" dirty="0" smtClean="0">
                <a:latin typeface="Yuanti SC" charset="-122"/>
                <a:ea typeface="Yuanti SC" charset="-122"/>
                <a:cs typeface="Yuanti SC" charset="-122"/>
              </a:rPr>
              <a:t>、这其实是</a:t>
            </a:r>
            <a:r>
              <a:rPr kumimoji="1" lang="zh-CN" altLang="en-US" dirty="0">
                <a:latin typeface="Yuanti SC" charset="-122"/>
                <a:ea typeface="Yuanti SC" charset="-122"/>
                <a:cs typeface="Yuanti SC" charset="-122"/>
              </a:rPr>
              <a:t>一种适配器模式，把一个类的接口变换成客户端所期待的另一种接口，从而使原本因接口原因不匹配而无法一起工作的两个类能够一起工作。</a:t>
            </a:r>
            <a:endParaRPr kumimoji="1" lang="en-US" altLang="zh-CN" dirty="0" smtClean="0">
              <a:latin typeface="Yuanti SC" charset="-122"/>
              <a:ea typeface="Yuanti SC" charset="-122"/>
              <a:cs typeface="Yuanti SC" charset="-122"/>
            </a:endParaRPr>
          </a:p>
        </p:txBody>
      </p:sp>
    </p:spTree>
    <p:extLst>
      <p:ext uri="{BB962C8B-B14F-4D97-AF65-F5344CB8AC3E}">
        <p14:creationId xmlns:p14="http://schemas.microsoft.com/office/powerpoint/2010/main" val="3874497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7</a:t>
            </a:r>
            <a:r>
              <a:rPr lang="zh-CN" altLang="en-US" dirty="0" smtClean="0">
                <a:solidFill>
                  <a:srgbClr val="FF0000"/>
                </a:solidFill>
                <a:latin typeface="Yuanti SC" charset="-122"/>
                <a:ea typeface="Yuanti SC" charset="-122"/>
                <a:cs typeface="Yuanti SC" charset="-122"/>
              </a:rPr>
              <a:t>、知识拓展</a:t>
            </a:r>
            <a:endParaRPr lang="en-US" altLang="zh-CN" dirty="0">
              <a:solidFill>
                <a:srgbClr val="FF0000"/>
              </a:solidFill>
              <a:latin typeface="Yuanti SC" charset="-122"/>
              <a:ea typeface="Yuanti SC" charset="-122"/>
              <a:cs typeface="Yuanti SC" charset="-122"/>
            </a:endParaRPr>
          </a:p>
        </p:txBody>
      </p:sp>
    </p:spTree>
    <p:extLst>
      <p:ext uri="{BB962C8B-B14F-4D97-AF65-F5344CB8AC3E}">
        <p14:creationId xmlns:p14="http://schemas.microsoft.com/office/powerpoint/2010/main" val="11503963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82983" y="1939637"/>
            <a:ext cx="11887200" cy="2435322"/>
          </a:xfrm>
        </p:spPr>
        <p:txBody>
          <a:bodyPr>
            <a:normAutofit/>
          </a:bodyPr>
          <a:lstStyle/>
          <a:p>
            <a:r>
              <a:rPr kumimoji="1" lang="zh-CN" altLang="en-US" cap="none" dirty="0" smtClean="0">
                <a:latin typeface="Yuanti SC" charset="-122"/>
                <a:ea typeface="Yuanti SC" charset="-122"/>
                <a:cs typeface="Yuanti SC" charset="-122"/>
              </a:rPr>
              <a:t>知识拓展将会介绍</a:t>
            </a:r>
            <a:r>
              <a:rPr kumimoji="1" lang="zh-CN" altLang="en-US" cap="none" dirty="0" smtClean="0">
                <a:solidFill>
                  <a:srgbClr val="FF0000"/>
                </a:solidFill>
                <a:latin typeface="Yuanti SC" charset="-122"/>
                <a:ea typeface="Yuanti SC" charset="-122"/>
                <a:cs typeface="Yuanti SC" charset="-122"/>
              </a:rPr>
              <a:t>网路安全</a:t>
            </a:r>
            <a:r>
              <a:rPr kumimoji="1" lang="zh-CN" altLang="en-US" cap="none" dirty="0" smtClean="0">
                <a:latin typeface="Yuanti SC" charset="-122"/>
                <a:ea typeface="Yuanti SC" charset="-122"/>
                <a:cs typeface="Yuanti SC" charset="-122"/>
              </a:rPr>
              <a:t>和</a:t>
            </a:r>
            <a:r>
              <a:rPr kumimoji="1" lang="zh-CN" altLang="en-US" cap="none" dirty="0" smtClean="0">
                <a:solidFill>
                  <a:srgbClr val="FF0000"/>
                </a:solidFill>
                <a:latin typeface="Yuanti SC" charset="-122"/>
                <a:ea typeface="Yuanti SC" charset="-122"/>
                <a:cs typeface="Yuanti SC" charset="-122"/>
              </a:rPr>
              <a:t>网络优化</a:t>
            </a:r>
            <a:r>
              <a:rPr kumimoji="1" lang="en-US" altLang="zh-CN" cap="none" dirty="0" smtClean="0">
                <a:latin typeface="Yuanti SC" charset="-122"/>
                <a:ea typeface="Yuanti SC" charset="-122"/>
                <a:cs typeface="Yuanti SC" charset="-122"/>
              </a:rPr>
              <a:t/>
            </a:r>
            <a:br>
              <a:rPr kumimoji="1" lang="en-US" altLang="zh-CN" cap="none" dirty="0" smtClean="0">
                <a:latin typeface="Yuanti SC" charset="-122"/>
                <a:ea typeface="Yuanti SC" charset="-122"/>
                <a:cs typeface="Yuanti SC" charset="-122"/>
              </a:rPr>
            </a:br>
            <a:r>
              <a:rPr kumimoji="1" lang="en-US" altLang="zh-CN" cap="none" dirty="0" smtClean="0">
                <a:latin typeface="Yuanti SC" charset="-122"/>
                <a:ea typeface="Yuanti SC" charset="-122"/>
                <a:cs typeface="Yuanti SC" charset="-122"/>
              </a:rPr>
              <a:t/>
            </a:r>
            <a:br>
              <a:rPr kumimoji="1" lang="en-US" altLang="zh-CN" cap="none" dirty="0" smtClean="0">
                <a:latin typeface="Yuanti SC" charset="-122"/>
                <a:ea typeface="Yuanti SC" charset="-122"/>
                <a:cs typeface="Yuanti SC" charset="-122"/>
              </a:rPr>
            </a:br>
            <a:r>
              <a:rPr kumimoji="1" lang="zh-CN" altLang="en-US" cap="none" dirty="0" smtClean="0">
                <a:latin typeface="Yuanti SC" charset="-122"/>
                <a:ea typeface="Yuanti SC" charset="-122"/>
                <a:cs typeface="Yuanti SC" charset="-122"/>
              </a:rPr>
              <a:t>下次再说吧，先这样。</a:t>
            </a:r>
            <a:r>
              <a:rPr kumimoji="1" lang="en-US" altLang="zh-CN" cap="none" dirty="0" smtClean="0">
                <a:latin typeface="Yuanti SC" charset="-122"/>
                <a:ea typeface="Yuanti SC" charset="-122"/>
                <a:cs typeface="Yuanti SC" charset="-122"/>
              </a:rPr>
              <a:t>^_^</a:t>
            </a:r>
            <a:endParaRPr kumimoji="1" lang="zh-CN" altLang="en-US" cap="none" dirty="0">
              <a:latin typeface="Yuanti SC" charset="-122"/>
              <a:ea typeface="Yuanti SC" charset="-122"/>
              <a:cs typeface="Yuanti SC" charset="-122"/>
            </a:endParaRPr>
          </a:p>
        </p:txBody>
      </p:sp>
    </p:spTree>
    <p:extLst>
      <p:ext uri="{BB962C8B-B14F-4D97-AF65-F5344CB8AC3E}">
        <p14:creationId xmlns:p14="http://schemas.microsoft.com/office/powerpoint/2010/main" val="999090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cap="none" dirty="0" smtClean="0">
                <a:latin typeface="Yuanti SC" charset="-122"/>
                <a:ea typeface="Yuanti SC" charset="-122"/>
                <a:cs typeface="Yuanti SC" charset="-122"/>
              </a:rPr>
              <a:t>栈</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6" y="1507067"/>
            <a:ext cx="8639897" cy="4699769"/>
          </a:xfrm>
        </p:spPr>
        <p:txBody>
          <a:bodyPr>
            <a:normAutofit/>
          </a:bodyPr>
          <a:lstStyle/>
          <a:p>
            <a:pPr marL="0" indent="0">
              <a:buNone/>
            </a:pPr>
            <a:r>
              <a:rPr kumimoji="1" lang="zh-CN" altLang="en-US" dirty="0" smtClean="0">
                <a:solidFill>
                  <a:schemeClr val="tx1"/>
                </a:solidFill>
                <a:latin typeface="Yuanti SC" charset="-122"/>
                <a:ea typeface="Yuanti SC" charset="-122"/>
                <a:cs typeface="Yuanti SC" charset="-122"/>
              </a:rPr>
              <a:t>后进先出</a:t>
            </a:r>
            <a:endParaRPr kumimoji="1" lang="en-US" altLang="zh-CN" dirty="0" smtClean="0">
              <a:solidFill>
                <a:schemeClr val="tx1"/>
              </a:solidFill>
              <a:latin typeface="Yuanti SC" charset="-122"/>
              <a:ea typeface="Yuanti SC" charset="-122"/>
              <a:cs typeface="Yuanti SC" charset="-122"/>
            </a:endParaRPr>
          </a:p>
          <a:p>
            <a:pPr marL="0" indent="0">
              <a:buNone/>
            </a:pPr>
            <a:endParaRPr kumimoji="1" lang="en-US" altLang="zh-CN" dirty="0">
              <a:solidFill>
                <a:schemeClr val="tx1"/>
              </a:solidFill>
              <a:latin typeface="Yuanti SC" charset="-122"/>
              <a:ea typeface="Yuanti SC" charset="-122"/>
              <a:cs typeface="Yuanti SC" charset="-122"/>
            </a:endParaRPr>
          </a:p>
          <a:p>
            <a:pPr marL="0" indent="0">
              <a:buNone/>
            </a:pPr>
            <a:r>
              <a:rPr kumimoji="1" lang="zh-CN" altLang="en-US" dirty="0" smtClean="0">
                <a:solidFill>
                  <a:schemeClr val="tx1"/>
                </a:solidFill>
                <a:latin typeface="Yuanti SC" charset="-122"/>
                <a:ea typeface="Yuanti SC" charset="-122"/>
                <a:cs typeface="Yuanti SC" charset="-122"/>
              </a:rPr>
              <a:t>栈的线性存储和链式存储的进栈出栈的时间复杂度都是</a:t>
            </a:r>
            <a:r>
              <a:rPr kumimoji="1" lang="en-US" altLang="zh-CN" dirty="0" smtClean="0">
                <a:solidFill>
                  <a:schemeClr val="tx1"/>
                </a:solidFill>
                <a:latin typeface="Yuanti SC" charset="-122"/>
                <a:ea typeface="Yuanti SC" charset="-122"/>
                <a:cs typeface="Yuanti SC" charset="-122"/>
              </a:rPr>
              <a:t>O(1)</a:t>
            </a:r>
            <a:r>
              <a:rPr kumimoji="1" lang="zh-CN" altLang="en-US" dirty="0" smtClean="0">
                <a:solidFill>
                  <a:schemeClr val="tx1"/>
                </a:solidFill>
                <a:latin typeface="Yuanti SC" charset="-122"/>
                <a:ea typeface="Yuanti SC" charset="-122"/>
                <a:cs typeface="Yuanti SC" charset="-122"/>
              </a:rPr>
              <a:t>。链栈通常来说不会栈满，而顺序栈有容量大小。</a:t>
            </a:r>
            <a:endParaRPr kumimoji="1" lang="en-US" altLang="zh-CN" dirty="0" smtClean="0">
              <a:solidFill>
                <a:schemeClr val="tx1"/>
              </a:solidFill>
              <a:latin typeface="Yuanti SC" charset="-122"/>
              <a:ea typeface="Yuanti SC" charset="-122"/>
              <a:cs typeface="Yuanti SC" charset="-122"/>
            </a:endParaRPr>
          </a:p>
          <a:p>
            <a:pPr marL="0" indent="0">
              <a:buNone/>
            </a:pP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smtClean="0">
                <a:solidFill>
                  <a:schemeClr val="tx1"/>
                </a:solidFill>
                <a:latin typeface="Yuanti SC" charset="-122"/>
                <a:ea typeface="Yuanti SC" charset="-122"/>
                <a:cs typeface="Yuanti SC" charset="-122"/>
              </a:rPr>
              <a:t>iOS</a:t>
            </a:r>
            <a:r>
              <a:rPr kumimoji="1" lang="zh-CN" altLang="en-US" dirty="0" smtClean="0">
                <a:solidFill>
                  <a:schemeClr val="tx1"/>
                </a:solidFill>
                <a:latin typeface="Yuanti SC" charset="-122"/>
                <a:ea typeface="Yuanti SC" charset="-122"/>
                <a:cs typeface="Yuanti SC" charset="-122"/>
              </a:rPr>
              <a:t>中使用栈：</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zh-CN" altLang="en-US" dirty="0" smtClean="0">
                <a:solidFill>
                  <a:schemeClr val="tx1"/>
                </a:solidFill>
                <a:latin typeface="Yuanti SC" charset="-122"/>
                <a:ea typeface="Yuanti SC" charset="-122"/>
                <a:cs typeface="Yuanti SC" charset="-122"/>
              </a:rPr>
              <a:t>导航栏存储子控制器</a:t>
            </a:r>
            <a:endParaRPr kumimoji="1" lang="en-US" altLang="zh-CN" dirty="0" smtClean="0">
              <a:solidFill>
                <a:schemeClr val="tx1"/>
              </a:solidFill>
              <a:latin typeface="Yuanti SC" charset="-122"/>
              <a:ea typeface="Yuanti SC" charset="-122"/>
              <a:cs typeface="Yuanti SC" charset="-122"/>
            </a:endParaRPr>
          </a:p>
          <a:p>
            <a:pPr marL="0" indent="0">
              <a:buNone/>
            </a:pPr>
            <a:endParaRPr kumimoji="1" lang="en-US" altLang="zh-CN" dirty="0">
              <a:solidFill>
                <a:schemeClr val="tx1"/>
              </a:solidFill>
              <a:latin typeface="Yuanti SC" charset="-122"/>
              <a:ea typeface="Yuanti SC" charset="-122"/>
              <a:cs typeface="Yuanti SC" charset="-122"/>
            </a:endParaRPr>
          </a:p>
          <a:p>
            <a:pPr marL="0" indent="0">
              <a:buNone/>
            </a:pPr>
            <a:r>
              <a:rPr kumimoji="1" lang="zh-CN" altLang="en-US" dirty="0" smtClean="0">
                <a:solidFill>
                  <a:schemeClr val="tx1"/>
                </a:solidFill>
                <a:latin typeface="Yuanti SC" charset="-122"/>
                <a:ea typeface="Yuanti SC" charset="-122"/>
                <a:cs typeface="Yuanti SC" charset="-122"/>
              </a:rPr>
              <a:t>拓展使用：</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smtClean="0">
                <a:solidFill>
                  <a:schemeClr val="tx1"/>
                </a:solidFill>
                <a:latin typeface="Yuanti SC" charset="-122"/>
                <a:ea typeface="Yuanti SC" charset="-122"/>
                <a:cs typeface="Yuanti SC" charset="-122"/>
              </a:rPr>
              <a:t>SpriteKit</a:t>
            </a:r>
            <a:r>
              <a:rPr kumimoji="1" lang="zh-CN" altLang="en-US" dirty="0" smtClean="0">
                <a:solidFill>
                  <a:schemeClr val="tx1"/>
                </a:solidFill>
                <a:latin typeface="Yuanti SC" charset="-122"/>
                <a:ea typeface="Yuanti SC" charset="-122"/>
                <a:cs typeface="Yuanti SC" charset="-122"/>
              </a:rPr>
              <a:t>中存储</a:t>
            </a:r>
            <a:r>
              <a:rPr kumimoji="1" lang="en-US" altLang="zh-CN" dirty="0" smtClean="0">
                <a:solidFill>
                  <a:schemeClr val="tx1"/>
                </a:solidFill>
                <a:latin typeface="Yuanti SC" charset="-122"/>
                <a:ea typeface="Yuanti SC" charset="-122"/>
                <a:cs typeface="Yuanti SC" charset="-122"/>
              </a:rPr>
              <a:t>Scene</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1610180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cap="none" dirty="0" smtClean="0">
                <a:latin typeface="Yuanti SC" charset="-122"/>
                <a:ea typeface="Yuanti SC" charset="-122"/>
                <a:cs typeface="Yuanti SC" charset="-122"/>
              </a:rPr>
              <a:t>队列</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6" y="1507067"/>
            <a:ext cx="8639897" cy="4699769"/>
          </a:xfrm>
        </p:spPr>
        <p:txBody>
          <a:bodyPr>
            <a:normAutofit/>
          </a:bodyPr>
          <a:lstStyle/>
          <a:p>
            <a:pPr marL="0" indent="0">
              <a:buNone/>
            </a:pPr>
            <a:r>
              <a:rPr kumimoji="1" lang="zh-CN" altLang="en-US" dirty="0" smtClean="0">
                <a:solidFill>
                  <a:schemeClr val="tx1"/>
                </a:solidFill>
                <a:latin typeface="Yuanti SC" charset="-122"/>
                <a:ea typeface="Yuanti SC" charset="-122"/>
                <a:cs typeface="Yuanti SC" charset="-122"/>
              </a:rPr>
              <a:t>先进先出</a:t>
            </a:r>
            <a:endParaRPr kumimoji="1" lang="en-US" altLang="zh-CN" dirty="0" smtClean="0">
              <a:solidFill>
                <a:schemeClr val="tx1"/>
              </a:solidFill>
              <a:latin typeface="Yuanti SC" charset="-122"/>
              <a:ea typeface="Yuanti SC" charset="-122"/>
              <a:cs typeface="Yuanti SC" charset="-122"/>
            </a:endParaRPr>
          </a:p>
          <a:p>
            <a:pPr marL="0" indent="0">
              <a:buNone/>
            </a:pPr>
            <a:endParaRPr kumimoji="1" lang="en-US" altLang="zh-CN" dirty="0">
              <a:solidFill>
                <a:schemeClr val="tx1"/>
              </a:solidFill>
              <a:latin typeface="Yuanti SC" charset="-122"/>
              <a:ea typeface="Yuanti SC" charset="-122"/>
              <a:cs typeface="Yuanti SC" charset="-122"/>
            </a:endParaRPr>
          </a:p>
          <a:p>
            <a:pPr marL="0" indent="0">
              <a:buNone/>
            </a:pPr>
            <a:r>
              <a:rPr kumimoji="1" lang="zh-CN" altLang="en-US" dirty="0" smtClean="0">
                <a:solidFill>
                  <a:schemeClr val="tx1"/>
                </a:solidFill>
                <a:latin typeface="Yuanti SC" charset="-122"/>
                <a:ea typeface="Yuanti SC" charset="-122"/>
                <a:cs typeface="Yuanti SC" charset="-122"/>
              </a:rPr>
              <a:t>顺序队列采用数组存储，为防止假溢出，常采用循环队列。而链队列不会浪费空间。</a:t>
            </a:r>
            <a:endParaRPr kumimoji="1" lang="en-US" altLang="zh-CN" dirty="0" smtClean="0">
              <a:solidFill>
                <a:schemeClr val="tx1"/>
              </a:solidFill>
              <a:latin typeface="Yuanti SC" charset="-122"/>
              <a:ea typeface="Yuanti SC" charset="-122"/>
              <a:cs typeface="Yuanti SC" charset="-122"/>
            </a:endParaRPr>
          </a:p>
          <a:p>
            <a:pPr marL="0" indent="0">
              <a:buNone/>
            </a:pPr>
            <a:endParaRPr kumimoji="1" lang="en-US" altLang="zh-CN" dirty="0">
              <a:solidFill>
                <a:schemeClr val="tx1"/>
              </a:solidFill>
              <a:latin typeface="Yuanti SC" charset="-122"/>
              <a:ea typeface="Yuanti SC" charset="-122"/>
              <a:cs typeface="Yuanti SC" charset="-122"/>
            </a:endParaRPr>
          </a:p>
          <a:p>
            <a:pPr marL="0" indent="0">
              <a:buNone/>
            </a:pPr>
            <a:r>
              <a:rPr kumimoji="1" lang="en-US" altLang="zh-CN" dirty="0" smtClean="0">
                <a:solidFill>
                  <a:schemeClr val="tx1"/>
                </a:solidFill>
                <a:latin typeface="Yuanti SC" charset="-122"/>
                <a:ea typeface="Yuanti SC" charset="-122"/>
                <a:cs typeface="Yuanti SC" charset="-122"/>
              </a:rPr>
              <a:t>iOS</a:t>
            </a:r>
            <a:r>
              <a:rPr kumimoji="1" lang="zh-CN" altLang="en-US" dirty="0" smtClean="0">
                <a:solidFill>
                  <a:schemeClr val="tx1"/>
                </a:solidFill>
                <a:latin typeface="Yuanti SC" charset="-122"/>
                <a:ea typeface="Yuanti SC" charset="-122"/>
                <a:cs typeface="Yuanti SC" charset="-122"/>
              </a:rPr>
              <a:t>中使用栈：</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smtClean="0">
                <a:solidFill>
                  <a:schemeClr val="tx1"/>
                </a:solidFill>
                <a:latin typeface="Yuanti SC" charset="-122"/>
                <a:ea typeface="Yuanti SC" charset="-122"/>
                <a:cs typeface="Yuanti SC" charset="-122"/>
              </a:rPr>
              <a:t>GCD</a:t>
            </a:r>
            <a:r>
              <a:rPr kumimoji="1" lang="zh-CN" altLang="en-US" dirty="0" smtClean="0">
                <a:solidFill>
                  <a:schemeClr val="tx1"/>
                </a:solidFill>
                <a:latin typeface="Yuanti SC" charset="-122"/>
                <a:ea typeface="Yuanti SC" charset="-122"/>
                <a:cs typeface="Yuanti SC" charset="-122"/>
              </a:rPr>
              <a:t>串行和并行队列、</a:t>
            </a:r>
            <a:r>
              <a:rPr kumimoji="1" lang="en-US" altLang="zh-CN" dirty="0" smtClean="0">
                <a:solidFill>
                  <a:schemeClr val="tx1"/>
                </a:solidFill>
                <a:latin typeface="Yuanti SC" charset="-122"/>
                <a:ea typeface="Yuanti SC" charset="-122"/>
                <a:cs typeface="Yuanti SC" charset="-122"/>
              </a:rPr>
              <a:t>FMDB</a:t>
            </a:r>
            <a:r>
              <a:rPr kumimoji="1" lang="zh-CN" altLang="en-US" dirty="0" smtClean="0">
                <a:solidFill>
                  <a:schemeClr val="tx1"/>
                </a:solidFill>
                <a:latin typeface="Yuanti SC" charset="-122"/>
                <a:ea typeface="Yuanti SC" charset="-122"/>
                <a:cs typeface="Yuanti SC" charset="-122"/>
              </a:rPr>
              <a:t>的数据库读写队列</a:t>
            </a:r>
            <a:endParaRPr kumimoji="1" lang="en-US" altLang="zh-CN" dirty="0" smtClean="0">
              <a:solidFill>
                <a:schemeClr val="tx1"/>
              </a:solidFill>
              <a:latin typeface="Yuanti SC" charset="-122"/>
              <a:ea typeface="Yuanti SC" charset="-122"/>
              <a:cs typeface="Yuanti SC" charset="-122"/>
            </a:endParaRPr>
          </a:p>
          <a:p>
            <a:pPr marL="0" indent="0">
              <a:buNone/>
            </a:pPr>
            <a:endParaRPr kumimoji="1" lang="en-US" altLang="zh-CN" dirty="0">
              <a:solidFill>
                <a:schemeClr val="tx1"/>
              </a:solidFill>
              <a:latin typeface="Yuanti SC" charset="-122"/>
              <a:ea typeface="Yuanti SC" charset="-122"/>
              <a:cs typeface="Yuanti SC" charset="-122"/>
            </a:endParaRPr>
          </a:p>
          <a:p>
            <a:pPr marL="0" indent="0">
              <a:buNone/>
            </a:pPr>
            <a:r>
              <a:rPr kumimoji="1" lang="zh-CN" altLang="en-US" dirty="0" smtClean="0">
                <a:solidFill>
                  <a:schemeClr val="tx1"/>
                </a:solidFill>
                <a:latin typeface="Yuanti SC" charset="-122"/>
                <a:ea typeface="Yuanti SC" charset="-122"/>
                <a:cs typeface="Yuanti SC" charset="-122"/>
              </a:rPr>
              <a:t>拓展使用：</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zh-CN" altLang="en-US" dirty="0" smtClean="0">
                <a:solidFill>
                  <a:schemeClr val="tx1"/>
                </a:solidFill>
                <a:latin typeface="Yuanti SC" charset="-122"/>
                <a:ea typeface="Yuanti SC" charset="-122"/>
                <a:cs typeface="Yuanti SC" charset="-122"/>
              </a:rPr>
              <a:t>多请求同时处理、用队列实现读写安全</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988149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队列</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2</a:t>
            </a:r>
            <a:r>
              <a:rPr lang="zh-CN" altLang="en-US" dirty="0" smtClean="0">
                <a:solidFill>
                  <a:srgbClr val="FF0000"/>
                </a:solidFill>
                <a:latin typeface="Yuanti SC" charset="-122"/>
                <a:ea typeface="Yuanti SC" charset="-122"/>
                <a:cs typeface="Yuanti SC" charset="-122"/>
              </a:rPr>
              <a:t>、</a:t>
            </a:r>
            <a:r>
              <a:rPr lang="en-US" altLang="zh-CN" dirty="0" smtClean="0">
                <a:solidFill>
                  <a:srgbClr val="FF0000"/>
                </a:solidFill>
                <a:latin typeface="Yuanti SC" charset="-122"/>
                <a:ea typeface="Yuanti SC" charset="-122"/>
                <a:cs typeface="Yuanti SC" charset="-122"/>
              </a:rPr>
              <a:t>API</a:t>
            </a:r>
            <a:r>
              <a:rPr lang="zh-CN" altLang="en-US" dirty="0" smtClean="0">
                <a:solidFill>
                  <a:srgbClr val="FF0000"/>
                </a:solidFill>
                <a:latin typeface="Yuanti SC" charset="-122"/>
                <a:ea typeface="Yuanti SC" charset="-122"/>
                <a:cs typeface="Yuanti SC" charset="-122"/>
              </a:rPr>
              <a:t>文件结构及说明</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635397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358" y="2479964"/>
            <a:ext cx="8534400" cy="1507067"/>
          </a:xfrm>
        </p:spPr>
        <p:txBody>
          <a:bodyPr/>
          <a:lstStyle/>
          <a:p>
            <a:r>
              <a:rPr kumimoji="1" lang="en-US" altLang="zh-CN" cap="none" dirty="0" smtClean="0">
                <a:latin typeface="Yuanti SC" charset="-122"/>
                <a:ea typeface="Yuanti SC" charset="-122"/>
                <a:cs typeface="Yuanti SC" charset="-122"/>
              </a:rPr>
              <a:t>API</a:t>
            </a:r>
            <a:r>
              <a:rPr kumimoji="1" lang="zh-CN" altLang="en-US" cap="none" dirty="0" smtClean="0">
                <a:latin typeface="Yuanti SC" charset="-122"/>
                <a:ea typeface="Yuanti SC" charset="-122"/>
                <a:cs typeface="Yuanti SC" charset="-122"/>
              </a:rPr>
              <a:t>文件结构</a:t>
            </a:r>
            <a:endParaRPr kumimoji="1" lang="zh-CN" altLang="en-US" dirty="0">
              <a:latin typeface="Yuanti SC" charset="-122"/>
              <a:ea typeface="Yuanti SC" charset="-122"/>
              <a:cs typeface="Yuanti SC"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1109" y="0"/>
            <a:ext cx="4204854" cy="8254453"/>
          </a:xfrm>
          <a:prstGeom prst="rect">
            <a:avLst/>
          </a:prstGeom>
        </p:spPr>
      </p:pic>
    </p:spTree>
    <p:extLst>
      <p:ext uri="{BB962C8B-B14F-4D97-AF65-F5344CB8AC3E}">
        <p14:creationId xmlns:p14="http://schemas.microsoft.com/office/powerpoint/2010/main" val="961721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en-US" altLang="zh-CN" cap="none" dirty="0">
                <a:latin typeface="Yuanti SC" charset="-122"/>
                <a:ea typeface="Yuanti SC" charset="-122"/>
                <a:cs typeface="Yuanti SC" charset="-122"/>
              </a:rPr>
              <a:t>API</a:t>
            </a:r>
            <a:r>
              <a:rPr kumimoji="1" lang="zh-CN" altLang="en-US" cap="none" dirty="0" smtClean="0">
                <a:latin typeface="Yuanti SC" charset="-122"/>
                <a:ea typeface="Yuanti SC" charset="-122"/>
                <a:cs typeface="Yuanti SC" charset="-122"/>
              </a:rPr>
              <a:t>文件说明</a:t>
            </a:r>
            <a:r>
              <a:rPr kumimoji="1" lang="en-US" altLang="zh-CN" dirty="0" smtClean="0">
                <a:latin typeface="Yuanti SC" charset="-122"/>
                <a:ea typeface="Yuanti SC" charset="-122"/>
                <a:cs typeface="Yuanti SC" charset="-122"/>
              </a:rPr>
              <a:t>1</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75407" y="1254607"/>
            <a:ext cx="8534400" cy="5340157"/>
          </a:xfrm>
        </p:spPr>
        <p:txBody>
          <a:bodyPr>
            <a:normAutofit fontScale="92500" lnSpcReduction="20000"/>
          </a:bodyPr>
          <a:lstStyle/>
          <a:p>
            <a:pPr marL="0" indent="0">
              <a:buNone/>
            </a:pPr>
            <a:r>
              <a:rPr kumimoji="1" lang="en-US" altLang="zh-CN" dirty="0" err="1" smtClean="0">
                <a:solidFill>
                  <a:schemeClr val="tx1"/>
                </a:solidFill>
                <a:latin typeface="Yuanti SC" charset="-122"/>
                <a:ea typeface="Yuanti SC" charset="-122"/>
                <a:cs typeface="Yuanti SC" charset="-122"/>
              </a:rPr>
              <a:t>YYNetwork.h</a:t>
            </a:r>
            <a:r>
              <a:rPr kumimoji="1" lang="zh-CN" altLang="en-US" dirty="0" smtClean="0">
                <a:solidFill>
                  <a:schemeClr val="tx1"/>
                </a:solidFill>
                <a:latin typeface="Yuanti SC" charset="-122"/>
                <a:ea typeface="Yuanti SC" charset="-122"/>
                <a:cs typeface="Yuanti SC" charset="-122"/>
              </a:rPr>
              <a:t>：</a:t>
            </a:r>
            <a:r>
              <a:rPr kumimoji="1" lang="en-US" altLang="zh-CN" dirty="0" smtClean="0">
                <a:solidFill>
                  <a:schemeClr val="tx1"/>
                </a:solidFill>
                <a:latin typeface="Yuanti SC" charset="-122"/>
                <a:ea typeface="Yuanti SC" charset="-122"/>
                <a:cs typeface="Yuanti SC" charset="-122"/>
              </a:rPr>
              <a:t>YYNetwork</a:t>
            </a:r>
            <a:r>
              <a:rPr kumimoji="1" lang="zh-CN" altLang="en-US" dirty="0" smtClean="0">
                <a:solidFill>
                  <a:schemeClr val="tx1"/>
                </a:solidFill>
                <a:latin typeface="Yuanti SC" charset="-122"/>
                <a:ea typeface="Yuanti SC" charset="-122"/>
                <a:cs typeface="Yuanti SC" charset="-122"/>
              </a:rPr>
              <a:t>的头文件。使用时引入此文件。</a:t>
            </a:r>
            <a:endParaRPr kumimoji="1" lang="en-US" altLang="zh-CN" dirty="0">
              <a:solidFill>
                <a:schemeClr val="tx1"/>
              </a:solidFill>
              <a:latin typeface="Yuanti SC" charset="-122"/>
              <a:ea typeface="Yuanti SC" charset="-122"/>
              <a:cs typeface="Yuanti SC" charset="-122"/>
            </a:endParaRPr>
          </a:p>
          <a:p>
            <a:pPr marL="0" indent="0">
              <a:buNone/>
            </a:pPr>
            <a:r>
              <a:rPr kumimoji="1" lang="en-US" altLang="zh-CN" dirty="0" err="1" smtClean="0">
                <a:solidFill>
                  <a:schemeClr val="tx1"/>
                </a:solidFill>
                <a:latin typeface="Yuanti SC" charset="-122"/>
                <a:ea typeface="Yuanti SC" charset="-122"/>
                <a:cs typeface="Yuanti SC" charset="-122"/>
              </a:rPr>
              <a:t>YYNetConfig</a:t>
            </a:r>
            <a:r>
              <a:rPr kumimoji="1" lang="zh-CN" altLang="en-US" dirty="0" smtClean="0">
                <a:solidFill>
                  <a:schemeClr val="tx1"/>
                </a:solidFill>
                <a:latin typeface="Yuanti SC" charset="-122"/>
                <a:ea typeface="Yuanti SC" charset="-122"/>
                <a:cs typeface="Yuanti SC" charset="-122"/>
              </a:rPr>
              <a:t>：网路配置类，包含了正式测试网络的开关、请求超时</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zh-CN" altLang="en-US" dirty="0" smtClean="0">
                <a:solidFill>
                  <a:schemeClr val="tx1"/>
                </a:solidFill>
                <a:latin typeface="Yuanti SC" charset="-122"/>
                <a:ea typeface="Yuanti SC" charset="-122"/>
                <a:cs typeface="Yuanti SC" charset="-122"/>
              </a:rPr>
              <a:t>时间配置、缓存参数配置等信息。</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smtClean="0">
                <a:solidFill>
                  <a:srgbClr val="FF0000"/>
                </a:solidFill>
                <a:latin typeface="Yuanti SC" charset="-122"/>
                <a:ea typeface="Yuanti SC" charset="-122"/>
                <a:cs typeface="Yuanti SC" charset="-122"/>
              </a:rPr>
              <a:t>YYBaseRequestManager</a:t>
            </a:r>
            <a:r>
              <a:rPr kumimoji="1" lang="zh-CN" altLang="en-US" dirty="0" smtClean="0">
                <a:solidFill>
                  <a:schemeClr val="tx1"/>
                </a:solidFill>
                <a:latin typeface="Yuanti SC" charset="-122"/>
                <a:ea typeface="Yuanti SC" charset="-122"/>
                <a:cs typeface="Yuanti SC" charset="-122"/>
              </a:rPr>
              <a:t>：请求管理类，负责对接</a:t>
            </a:r>
            <a:r>
              <a:rPr kumimoji="1" lang="en-US" altLang="zh-CN" dirty="0" smtClean="0">
                <a:solidFill>
                  <a:schemeClr val="tx1"/>
                </a:solidFill>
                <a:latin typeface="Yuanti SC" charset="-122"/>
                <a:ea typeface="Yuanti SC" charset="-122"/>
                <a:cs typeface="Yuanti SC" charset="-122"/>
              </a:rPr>
              <a:t>Controller</a:t>
            </a:r>
            <a:r>
              <a:rPr kumimoji="1" lang="zh-CN" altLang="en-US" dirty="0" smtClean="0">
                <a:solidFill>
                  <a:schemeClr val="tx1"/>
                </a:solidFill>
                <a:latin typeface="Yuanti SC" charset="-122"/>
                <a:ea typeface="Yuanti SC" charset="-122"/>
                <a:cs typeface="Yuanti SC" charset="-122"/>
              </a:rPr>
              <a:t>，以及</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zh-CN" altLang="en-US" dirty="0" smtClean="0">
                <a:solidFill>
                  <a:schemeClr val="tx1"/>
                </a:solidFill>
                <a:latin typeface="Yuanti SC" charset="-122"/>
                <a:ea typeface="Yuanti SC" charset="-122"/>
                <a:cs typeface="Yuanti SC" charset="-122"/>
              </a:rPr>
              <a:t>请求之前和之后的处理。</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smtClean="0">
                <a:solidFill>
                  <a:schemeClr val="tx1"/>
                </a:solidFill>
                <a:latin typeface="Yuanti SC" charset="-122"/>
                <a:ea typeface="Yuanti SC" charset="-122"/>
                <a:cs typeface="Yuanti SC" charset="-122"/>
              </a:rPr>
              <a:t>YYRequestProxy</a:t>
            </a:r>
            <a:r>
              <a:rPr kumimoji="1" lang="zh-CN" altLang="en-US" dirty="0" smtClean="0">
                <a:solidFill>
                  <a:schemeClr val="tx1"/>
                </a:solidFill>
                <a:latin typeface="Yuanti SC" charset="-122"/>
                <a:ea typeface="Yuanti SC" charset="-122"/>
                <a:cs typeface="Yuanti SC" charset="-122"/>
              </a:rPr>
              <a:t>：请求代理类，负责发起请求，对接</a:t>
            </a:r>
            <a:r>
              <a:rPr kumimoji="1" lang="en-US" altLang="zh-CN" dirty="0" err="1" smtClean="0">
                <a:solidFill>
                  <a:schemeClr val="tx1"/>
                </a:solidFill>
                <a:latin typeface="Yuanti SC" charset="-122"/>
                <a:ea typeface="Yuanti SC" charset="-122"/>
                <a:cs typeface="Yuanti SC" charset="-122"/>
              </a:rPr>
              <a:t>AFNetworking</a:t>
            </a:r>
            <a:r>
              <a:rPr kumimoji="1" lang="zh-CN" altLang="en-US" dirty="0" smtClean="0">
                <a:solidFill>
                  <a:schemeClr val="tx1"/>
                </a:solidFill>
                <a:latin typeface="Yuanti SC" charset="-122"/>
                <a:ea typeface="Yuanti SC" charset="-122"/>
                <a:cs typeface="Yuanti SC" charset="-122"/>
              </a:rPr>
              <a:t>。</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smtClean="0">
                <a:solidFill>
                  <a:schemeClr val="tx1"/>
                </a:solidFill>
                <a:latin typeface="Yuanti SC" charset="-122"/>
                <a:ea typeface="Yuanti SC" charset="-122"/>
                <a:cs typeface="Yuanti SC" charset="-122"/>
              </a:rPr>
              <a:t>YYRequest</a:t>
            </a:r>
            <a:r>
              <a:rPr kumimoji="1" lang="zh-CN" altLang="en-US" dirty="0" smtClean="0">
                <a:solidFill>
                  <a:schemeClr val="tx1"/>
                </a:solidFill>
                <a:latin typeface="Yuanti SC" charset="-122"/>
                <a:ea typeface="Yuanti SC" charset="-122"/>
                <a:cs typeface="Yuanti SC" charset="-122"/>
              </a:rPr>
              <a:t>：请求类，负责给</a:t>
            </a:r>
            <a:r>
              <a:rPr kumimoji="1" lang="en-US" altLang="zh-CN" dirty="0" smtClean="0">
                <a:solidFill>
                  <a:schemeClr val="tx1"/>
                </a:solidFill>
                <a:latin typeface="Yuanti SC" charset="-122"/>
                <a:ea typeface="Yuanti SC" charset="-122"/>
                <a:cs typeface="Yuanti SC" charset="-122"/>
              </a:rPr>
              <a:t>YYRequestProxy</a:t>
            </a:r>
            <a:r>
              <a:rPr kumimoji="1" lang="zh-CN" altLang="en-US" dirty="0" smtClean="0">
                <a:solidFill>
                  <a:schemeClr val="tx1"/>
                </a:solidFill>
                <a:latin typeface="Yuanti SC" charset="-122"/>
                <a:ea typeface="Yuanti SC" charset="-122"/>
                <a:cs typeface="Yuanti SC" charset="-122"/>
              </a:rPr>
              <a:t>提供请求体。</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smtClean="0">
                <a:solidFill>
                  <a:schemeClr val="tx1"/>
                </a:solidFill>
                <a:latin typeface="Yuanti SC" charset="-122"/>
                <a:ea typeface="Yuanti SC" charset="-122"/>
                <a:cs typeface="Yuanti SC" charset="-122"/>
              </a:rPr>
              <a:t>YYResponse</a:t>
            </a:r>
            <a:r>
              <a:rPr kumimoji="1" lang="zh-CN" altLang="en-US" dirty="0" smtClean="0">
                <a:solidFill>
                  <a:schemeClr val="tx1"/>
                </a:solidFill>
                <a:latin typeface="Yuanti SC" charset="-122"/>
                <a:ea typeface="Yuanti SC" charset="-122"/>
                <a:cs typeface="Yuanti SC" charset="-122"/>
              </a:rPr>
              <a:t>：响应类，用于处理</a:t>
            </a:r>
            <a:r>
              <a:rPr kumimoji="1" lang="en-US" altLang="zh-CN" dirty="0" smtClean="0">
                <a:solidFill>
                  <a:schemeClr val="tx1"/>
                </a:solidFill>
                <a:latin typeface="Yuanti SC" charset="-122"/>
                <a:ea typeface="Yuanti SC" charset="-122"/>
                <a:cs typeface="Yuanti SC" charset="-122"/>
              </a:rPr>
              <a:t>YYRequestProxy</a:t>
            </a:r>
            <a:r>
              <a:rPr kumimoji="1" lang="zh-CN" altLang="en-US" dirty="0" smtClean="0">
                <a:solidFill>
                  <a:schemeClr val="tx1"/>
                </a:solidFill>
                <a:latin typeface="Yuanti SC" charset="-122"/>
                <a:ea typeface="Yuanti SC" charset="-122"/>
                <a:cs typeface="Yuanti SC" charset="-122"/>
              </a:rPr>
              <a:t>请求返回后数据封装</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zh-CN" altLang="en-US" dirty="0" smtClean="0">
                <a:solidFill>
                  <a:schemeClr val="tx1"/>
                </a:solidFill>
                <a:latin typeface="Yuanti SC" charset="-122"/>
                <a:ea typeface="Yuanti SC" charset="-122"/>
                <a:cs typeface="Yuanti SC" charset="-122"/>
              </a:rPr>
              <a:t>以及通过缓存返回的数据封装。</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smtClean="0">
                <a:solidFill>
                  <a:srgbClr val="FF0000"/>
                </a:solidFill>
                <a:latin typeface="Yuanti SC" charset="-122"/>
                <a:ea typeface="Yuanti SC" charset="-122"/>
                <a:cs typeface="Yuanti SC" charset="-122"/>
              </a:rPr>
              <a:t>YYService</a:t>
            </a:r>
            <a:r>
              <a:rPr kumimoji="1" lang="zh-CN" altLang="en-US" dirty="0" smtClean="0">
                <a:solidFill>
                  <a:schemeClr val="tx1"/>
                </a:solidFill>
                <a:latin typeface="Yuanti SC" charset="-122"/>
                <a:ea typeface="Yuanti SC" charset="-122"/>
                <a:cs typeface="Yuanti SC" charset="-122"/>
              </a:rPr>
              <a:t>：服务类，用于设置正式测试网络，</a:t>
            </a:r>
            <a:r>
              <a:rPr kumimoji="1" lang="en-US" altLang="zh-CN" dirty="0" err="1" smtClean="0">
                <a:solidFill>
                  <a:schemeClr val="tx1"/>
                </a:solidFill>
                <a:latin typeface="Yuanti SC" charset="-122"/>
                <a:ea typeface="Yuanti SC" charset="-122"/>
                <a:cs typeface="Yuanti SC" charset="-122"/>
              </a:rPr>
              <a:t>url</a:t>
            </a:r>
            <a:r>
              <a:rPr kumimoji="1" lang="zh-CN" altLang="en-US" dirty="0" smtClean="0">
                <a:solidFill>
                  <a:schemeClr val="tx1"/>
                </a:solidFill>
                <a:latin typeface="Yuanti SC" charset="-122"/>
                <a:ea typeface="Yuanti SC" charset="-122"/>
                <a:cs typeface="Yuanti SC" charset="-122"/>
              </a:rPr>
              <a:t>和版本等信息。</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smtClean="0">
                <a:solidFill>
                  <a:schemeClr val="tx1"/>
                </a:solidFill>
                <a:latin typeface="Yuanti SC" charset="-122"/>
                <a:ea typeface="Yuanti SC" charset="-122"/>
                <a:cs typeface="Yuanti SC" charset="-122"/>
              </a:rPr>
              <a:t>YYServiceFactory</a:t>
            </a:r>
            <a:r>
              <a:rPr kumimoji="1" lang="zh-CN" altLang="en-US" dirty="0" smtClean="0">
                <a:solidFill>
                  <a:schemeClr val="tx1"/>
                </a:solidFill>
                <a:latin typeface="Yuanti SC" charset="-122"/>
                <a:ea typeface="Yuanti SC" charset="-122"/>
                <a:cs typeface="Yuanti SC" charset="-122"/>
              </a:rPr>
              <a:t>：服务工厂类，用于反射生成</a:t>
            </a:r>
            <a:r>
              <a:rPr kumimoji="1" lang="en-US" altLang="zh-CN" dirty="0" err="1" smtClean="0">
                <a:solidFill>
                  <a:schemeClr val="tx1"/>
                </a:solidFill>
                <a:latin typeface="Yuanti SC" charset="-122"/>
                <a:ea typeface="Yuanti SC" charset="-122"/>
                <a:cs typeface="Yuanti SC" charset="-122"/>
              </a:rPr>
              <a:t>YYService</a:t>
            </a:r>
            <a:r>
              <a:rPr kumimoji="1" lang="zh-CN" altLang="en-US" dirty="0" smtClean="0">
                <a:solidFill>
                  <a:schemeClr val="tx1"/>
                </a:solidFill>
                <a:latin typeface="Yuanti SC" charset="-122"/>
                <a:ea typeface="Yuanti SC" charset="-122"/>
                <a:cs typeface="Yuanti SC" charset="-122"/>
              </a:rPr>
              <a:t>类。</a:t>
            </a:r>
            <a:endParaRPr kumimoji="1" lang="en-US" altLang="zh-CN" dirty="0">
              <a:solidFill>
                <a:schemeClr val="tx1"/>
              </a:solidFill>
              <a:latin typeface="Yuanti SC" charset="-122"/>
              <a:ea typeface="Yuanti SC" charset="-122"/>
              <a:cs typeface="Yuanti SC" charset="-122"/>
            </a:endParaRPr>
          </a:p>
          <a:p>
            <a:pPr marL="0" indent="0">
              <a:buNone/>
            </a:pPr>
            <a:r>
              <a:rPr kumimoji="1" lang="en-US" altLang="zh-CN" dirty="0" err="1" smtClean="0">
                <a:solidFill>
                  <a:schemeClr val="tx1"/>
                </a:solidFill>
                <a:latin typeface="Yuanti SC" charset="-122"/>
                <a:ea typeface="Yuanti SC" charset="-122"/>
                <a:cs typeface="Yuanti SC" charset="-122"/>
              </a:rPr>
              <a:t>YYRequestCache</a:t>
            </a:r>
            <a:r>
              <a:rPr kumimoji="1" lang="zh-CN" altLang="en-US" dirty="0" smtClean="0">
                <a:solidFill>
                  <a:schemeClr val="tx1"/>
                </a:solidFill>
                <a:latin typeface="Yuanti SC" charset="-122"/>
                <a:ea typeface="Yuanti SC" charset="-122"/>
                <a:cs typeface="Yuanti SC" charset="-122"/>
              </a:rPr>
              <a:t>：缓存类，对缓存数据进行保存和获取。</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smtClean="0">
                <a:solidFill>
                  <a:schemeClr val="tx1"/>
                </a:solidFill>
                <a:latin typeface="Yuanti SC" charset="-122"/>
                <a:ea typeface="Yuanti SC" charset="-122"/>
                <a:cs typeface="Yuanti SC" charset="-122"/>
              </a:rPr>
              <a:t>YYRequestCacheObject</a:t>
            </a:r>
            <a:r>
              <a:rPr kumimoji="1" lang="zh-CN" altLang="en-US" dirty="0" smtClean="0">
                <a:solidFill>
                  <a:schemeClr val="tx1"/>
                </a:solidFill>
                <a:latin typeface="Yuanti SC" charset="-122"/>
                <a:ea typeface="Yuanti SC" charset="-122"/>
                <a:cs typeface="Yuanti SC" charset="-122"/>
              </a:rPr>
              <a:t>：缓存数据类，缓存操作的数据放在这里。</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smtClean="0">
                <a:solidFill>
                  <a:schemeClr val="tx1"/>
                </a:solidFill>
                <a:latin typeface="Yuanti SC" charset="-122"/>
                <a:ea typeface="Yuanti SC" charset="-122"/>
                <a:cs typeface="Yuanti SC" charset="-122"/>
              </a:rPr>
              <a:t>YYRequestLogger</a:t>
            </a:r>
            <a:r>
              <a:rPr kumimoji="1" lang="zh-CN" altLang="en-US" dirty="0" smtClean="0">
                <a:solidFill>
                  <a:schemeClr val="tx1"/>
                </a:solidFill>
                <a:latin typeface="Yuanti SC" charset="-122"/>
                <a:ea typeface="Yuanti SC" charset="-122"/>
                <a:cs typeface="Yuanti SC" charset="-122"/>
              </a:rPr>
              <a:t>：请求日志类，用于打印请求和响应数据。</a:t>
            </a:r>
            <a:endParaRPr kumimoji="1" lang="en-US" altLang="zh-CN" dirty="0">
              <a:solidFill>
                <a:schemeClr val="tx1"/>
              </a:solidFill>
              <a:latin typeface="Yuanti SC" charset="-122"/>
              <a:ea typeface="Yuanti SC" charset="-122"/>
              <a:cs typeface="Yuanti SC"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7146" y="0"/>
            <a:ext cx="4204854" cy="8254453"/>
          </a:xfrm>
          <a:prstGeom prst="rect">
            <a:avLst/>
          </a:prstGeom>
        </p:spPr>
      </p:pic>
    </p:spTree>
    <p:extLst>
      <p:ext uri="{BB962C8B-B14F-4D97-AF65-F5344CB8AC3E}">
        <p14:creationId xmlns:p14="http://schemas.microsoft.com/office/powerpoint/2010/main" val="1446614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en-US" altLang="zh-CN" cap="none" dirty="0">
                <a:latin typeface="Yuanti SC" charset="-122"/>
                <a:ea typeface="Yuanti SC" charset="-122"/>
                <a:cs typeface="Yuanti SC" charset="-122"/>
              </a:rPr>
              <a:t>API</a:t>
            </a:r>
            <a:r>
              <a:rPr kumimoji="1" lang="zh-CN" altLang="en-US" cap="none" dirty="0">
                <a:latin typeface="Yuanti SC" charset="-122"/>
                <a:ea typeface="Yuanti SC" charset="-122"/>
                <a:cs typeface="Yuanti SC" charset="-122"/>
              </a:rPr>
              <a:t>文件说明</a:t>
            </a:r>
            <a:r>
              <a:rPr kumimoji="1" lang="en-US" altLang="zh-CN" cap="none" dirty="0" smtClean="0">
                <a:latin typeface="Yuanti SC" charset="-122"/>
                <a:ea typeface="Yuanti SC" charset="-122"/>
                <a:cs typeface="Yuanti SC" charset="-122"/>
              </a:rPr>
              <a:t>2</a:t>
            </a:r>
            <a:r>
              <a:rPr kumimoji="1" lang="zh-CN" altLang="en-US" cap="none" dirty="0" smtClean="0">
                <a:latin typeface="Yuanti SC" charset="-122"/>
                <a:ea typeface="Yuanti SC" charset="-122"/>
                <a:cs typeface="Yuanti SC" charset="-122"/>
              </a:rPr>
              <a:t> </a:t>
            </a:r>
            <a:r>
              <a:rPr kumimoji="1" lang="en-US" altLang="zh-CN" cap="none" dirty="0" smtClean="0">
                <a:latin typeface="Yuanti SC" charset="-122"/>
                <a:ea typeface="Yuanti SC" charset="-122"/>
                <a:cs typeface="Yuanti SC" charset="-122"/>
              </a:rPr>
              <a:t>——</a:t>
            </a:r>
            <a:r>
              <a:rPr kumimoji="1" lang="zh-CN" altLang="en-US" cap="none" dirty="0" smtClean="0">
                <a:latin typeface="Yuanti SC" charset="-122"/>
                <a:ea typeface="Yuanti SC" charset="-122"/>
                <a:cs typeface="Yuanti SC" charset="-122"/>
              </a:rPr>
              <a:t> </a:t>
            </a:r>
            <a:r>
              <a:rPr kumimoji="1" lang="en-US" altLang="zh-CN" cap="none" dirty="0" smtClean="0">
                <a:latin typeface="Yuanti SC" charset="-122"/>
                <a:ea typeface="Yuanti SC" charset="-122"/>
                <a:cs typeface="Yuanti SC" charset="-122"/>
              </a:rPr>
              <a:t>Category</a:t>
            </a:r>
            <a:endParaRPr kumimoji="1" lang="zh-CN" altLang="en-US" cap="none" dirty="0">
              <a:latin typeface="Yuanti SC" charset="-122"/>
              <a:ea typeface="Yuanti SC" charset="-122"/>
              <a:cs typeface="Yuanti SC" charset="-122"/>
            </a:endParaRPr>
          </a:p>
        </p:txBody>
      </p:sp>
      <p:sp>
        <p:nvSpPr>
          <p:cNvPr id="3" name="内容占位符 2"/>
          <p:cNvSpPr>
            <a:spLocks noGrp="1"/>
          </p:cNvSpPr>
          <p:nvPr>
            <p:ph idx="1"/>
          </p:nvPr>
        </p:nvSpPr>
        <p:spPr>
          <a:xfrm>
            <a:off x="75407" y="1254607"/>
            <a:ext cx="6981147" cy="5340157"/>
          </a:xfrm>
        </p:spPr>
        <p:txBody>
          <a:bodyPr>
            <a:normAutofit/>
          </a:bodyPr>
          <a:lstStyle/>
          <a:p>
            <a:pPr marL="0" indent="0">
              <a:buNone/>
            </a:pPr>
            <a:r>
              <a:rPr kumimoji="1" lang="en-US" altLang="zh-CN" dirty="0" err="1">
                <a:solidFill>
                  <a:schemeClr val="tx1"/>
                </a:solidFill>
                <a:latin typeface="Yuanti SC" charset="-122"/>
                <a:ea typeface="Yuanti SC" charset="-122"/>
                <a:cs typeface="Yuanti SC" charset="-122"/>
              </a:rPr>
              <a:t>NSObject+</a:t>
            </a:r>
            <a:r>
              <a:rPr kumimoji="1" lang="en-US" altLang="zh-CN" dirty="0" err="1" smtClean="0">
                <a:solidFill>
                  <a:schemeClr val="tx1"/>
                </a:solidFill>
                <a:latin typeface="Yuanti SC" charset="-122"/>
                <a:ea typeface="Yuanti SC" charset="-122"/>
                <a:cs typeface="Yuanti SC" charset="-122"/>
              </a:rPr>
              <a:t>YYNetwork</a:t>
            </a:r>
            <a:r>
              <a:rPr kumimoji="1" lang="zh-CN" altLang="en-US" dirty="0" smtClean="0">
                <a:solidFill>
                  <a:schemeClr val="tx1"/>
                </a:solidFill>
                <a:latin typeface="Yuanti SC" charset="-122"/>
                <a:ea typeface="Yuanti SC" charset="-122"/>
                <a:cs typeface="Yuanti SC" charset="-122"/>
              </a:rPr>
              <a:t>：对数据进行处理。</a:t>
            </a:r>
            <a:endParaRPr kumimoji="1" lang="en-US" altLang="zh-CN" dirty="0">
              <a:solidFill>
                <a:schemeClr val="tx1"/>
              </a:solidFill>
              <a:latin typeface="Yuanti SC" charset="-122"/>
              <a:ea typeface="Yuanti SC" charset="-122"/>
              <a:cs typeface="Yuanti SC" charset="-122"/>
            </a:endParaRPr>
          </a:p>
          <a:p>
            <a:pPr marL="0" indent="0">
              <a:buNone/>
            </a:pPr>
            <a:r>
              <a:rPr kumimoji="1" lang="en-US" altLang="zh-CN" dirty="0" err="1">
                <a:solidFill>
                  <a:schemeClr val="tx1"/>
                </a:solidFill>
                <a:latin typeface="Yuanti SC" charset="-122"/>
                <a:ea typeface="Yuanti SC" charset="-122"/>
                <a:cs typeface="Yuanti SC" charset="-122"/>
              </a:rPr>
              <a:t>NSString+YYNetwork</a:t>
            </a:r>
            <a:r>
              <a:rPr kumimoji="1" lang="zh-CN" altLang="en-US" dirty="0" smtClean="0">
                <a:solidFill>
                  <a:schemeClr val="tx1"/>
                </a:solidFill>
                <a:latin typeface="Yuanti SC" charset="-122"/>
                <a:ea typeface="Yuanti SC" charset="-122"/>
                <a:cs typeface="Yuanti SC" charset="-122"/>
              </a:rPr>
              <a:t>：包含请求方式、响应状态、请求错误类型的状态码和状态码对应的错误信息。</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a:solidFill>
                  <a:schemeClr val="tx1"/>
                </a:solidFill>
                <a:latin typeface="Yuanti SC" charset="-122"/>
                <a:ea typeface="Yuanti SC" charset="-122"/>
                <a:cs typeface="Yuanti SC" charset="-122"/>
              </a:rPr>
              <a:t>NSArray+YYNetwork</a:t>
            </a:r>
            <a:r>
              <a:rPr kumimoji="1" lang="zh-CN" altLang="en-US" dirty="0" smtClean="0">
                <a:solidFill>
                  <a:schemeClr val="tx1"/>
                </a:solidFill>
                <a:latin typeface="Yuanti SC" charset="-122"/>
                <a:ea typeface="Yuanti SC" charset="-122"/>
                <a:cs typeface="Yuanti SC" charset="-122"/>
              </a:rPr>
              <a:t>：对数组中的数据进行排序和拼接，将数组数据转成</a:t>
            </a:r>
            <a:r>
              <a:rPr kumimoji="1" lang="en-US" altLang="zh-CN" dirty="0" err="1" smtClean="0">
                <a:solidFill>
                  <a:schemeClr val="tx1"/>
                </a:solidFill>
                <a:latin typeface="Yuanti SC" charset="-122"/>
                <a:ea typeface="Yuanti SC" charset="-122"/>
                <a:cs typeface="Yuanti SC" charset="-122"/>
              </a:rPr>
              <a:t>json</a:t>
            </a:r>
            <a:r>
              <a:rPr kumimoji="1" lang="zh-CN" altLang="en-US" dirty="0" smtClean="0">
                <a:solidFill>
                  <a:schemeClr val="tx1"/>
                </a:solidFill>
                <a:latin typeface="Yuanti SC" charset="-122"/>
                <a:ea typeface="Yuanti SC" charset="-122"/>
                <a:cs typeface="Yuanti SC" charset="-122"/>
              </a:rPr>
              <a:t>数据。</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a:solidFill>
                  <a:schemeClr val="tx1"/>
                </a:solidFill>
                <a:latin typeface="Yuanti SC" charset="-122"/>
                <a:ea typeface="Yuanti SC" charset="-122"/>
                <a:cs typeface="Yuanti SC" charset="-122"/>
              </a:rPr>
              <a:t>NSDictionary+YYNetwork</a:t>
            </a:r>
            <a:r>
              <a:rPr kumimoji="1" lang="zh-CN" altLang="en-US" dirty="0" smtClean="0">
                <a:solidFill>
                  <a:schemeClr val="tx1"/>
                </a:solidFill>
                <a:latin typeface="Yuanti SC" charset="-122"/>
                <a:ea typeface="Yuanti SC" charset="-122"/>
                <a:cs typeface="Yuanti SC" charset="-122"/>
              </a:rPr>
              <a:t>：将字典中的键值数据拼接转成数组，然后通过数组转成</a:t>
            </a:r>
            <a:r>
              <a:rPr kumimoji="1" lang="en-US" altLang="zh-CN" dirty="0" err="1" smtClean="0">
                <a:solidFill>
                  <a:schemeClr val="tx1"/>
                </a:solidFill>
                <a:latin typeface="Yuanti SC" charset="-122"/>
                <a:ea typeface="Yuanti SC" charset="-122"/>
                <a:cs typeface="Yuanti SC" charset="-122"/>
              </a:rPr>
              <a:t>json</a:t>
            </a:r>
            <a:r>
              <a:rPr kumimoji="1" lang="zh-CN" altLang="en-US" dirty="0" smtClean="0">
                <a:solidFill>
                  <a:schemeClr val="tx1"/>
                </a:solidFill>
                <a:latin typeface="Yuanti SC" charset="-122"/>
                <a:ea typeface="Yuanti SC" charset="-122"/>
                <a:cs typeface="Yuanti SC" charset="-122"/>
              </a:rPr>
              <a:t>字符串。</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a:solidFill>
                  <a:schemeClr val="tx1"/>
                </a:solidFill>
                <a:latin typeface="Yuanti SC" charset="-122"/>
                <a:ea typeface="Yuanti SC" charset="-122"/>
                <a:cs typeface="Yuanti SC" charset="-122"/>
              </a:rPr>
              <a:t>NSURLRequest+YYNetwork</a:t>
            </a:r>
            <a:r>
              <a:rPr kumimoji="1" lang="zh-CN" altLang="en-US" dirty="0" smtClean="0">
                <a:solidFill>
                  <a:schemeClr val="tx1"/>
                </a:solidFill>
                <a:latin typeface="Yuanti SC" charset="-122"/>
                <a:ea typeface="Yuanti SC" charset="-122"/>
                <a:cs typeface="Yuanti SC" charset="-122"/>
              </a:rPr>
              <a:t>：给该类增加属性保存参数。</a:t>
            </a:r>
            <a:endParaRPr kumimoji="1" lang="en-US" altLang="zh-CN" dirty="0">
              <a:solidFill>
                <a:schemeClr val="tx1"/>
              </a:solidFill>
              <a:latin typeface="Yuanti SC" charset="-122"/>
              <a:ea typeface="Yuanti SC" charset="-122"/>
              <a:cs typeface="Yuanti SC"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554" y="753533"/>
            <a:ext cx="5135446" cy="5527964"/>
          </a:xfrm>
          <a:prstGeom prst="rect">
            <a:avLst/>
          </a:prstGeom>
        </p:spPr>
      </p:pic>
    </p:spTree>
    <p:extLst>
      <p:ext uri="{BB962C8B-B14F-4D97-AF65-F5344CB8AC3E}">
        <p14:creationId xmlns:p14="http://schemas.microsoft.com/office/powerpoint/2010/main" val="1942811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3</a:t>
            </a:r>
            <a:r>
              <a:rPr lang="zh-CN" altLang="en-US" dirty="0" smtClean="0">
                <a:solidFill>
                  <a:srgbClr val="FF0000"/>
                </a:solidFill>
                <a:latin typeface="Yuanti SC" charset="-122"/>
                <a:ea typeface="Yuanti SC" charset="-122"/>
                <a:cs typeface="Yuanti SC" charset="-122"/>
              </a:rPr>
              <a:t>、请求流程图</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1831089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自定义 1">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FFF7DF"/>
      </a:hlink>
      <a:folHlink>
        <a:srgbClr val="E0BFFF"/>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切片</Template>
  <TotalTime>2166</TotalTime>
  <Words>1723</Words>
  <Application>Microsoft Macintosh PowerPoint</Application>
  <PresentationFormat>宽屏</PresentationFormat>
  <Paragraphs>218</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Century Gothic</vt:lpstr>
      <vt:lpstr>DengXian</vt:lpstr>
      <vt:lpstr>Wingdings 3</vt:lpstr>
      <vt:lpstr>Yuanti SC</vt:lpstr>
      <vt:lpstr>幼圆</vt:lpstr>
      <vt:lpstr>切片</vt:lpstr>
      <vt:lpstr>数据结构(iOS方向)</vt:lpstr>
      <vt:lpstr>目录</vt:lpstr>
      <vt:lpstr>栈</vt:lpstr>
      <vt:lpstr>队列</vt:lpstr>
      <vt:lpstr>队列</vt:lpstr>
      <vt:lpstr>API文件结构</vt:lpstr>
      <vt:lpstr>API文件说明1</vt:lpstr>
      <vt:lpstr>API文件说明2 —— Category</vt:lpstr>
      <vt:lpstr>目录</vt:lpstr>
      <vt:lpstr>请求流程图</vt:lpstr>
      <vt:lpstr>目录</vt:lpstr>
      <vt:lpstr>1、创建YYTestService</vt:lpstr>
      <vt:lpstr>2、创建YYRequestConst</vt:lpstr>
      <vt:lpstr>3、在AppDelegate中设置</vt:lpstr>
      <vt:lpstr>4、创建YYTestManager</vt:lpstr>
      <vt:lpstr>5、在YYRequestTestViewController中设置</vt:lpstr>
      <vt:lpstr>目录</vt:lpstr>
      <vt:lpstr>1、代码详细分析 1</vt:lpstr>
      <vt:lpstr>1、代码详细分析 2</vt:lpstr>
      <vt:lpstr>目录</vt:lpstr>
      <vt:lpstr>1、为什么有Service类</vt:lpstr>
      <vt:lpstr>2、为啥要使用NSCache？</vt:lpstr>
      <vt:lpstr>3、为什么要采用子类实现接口的方式？</vt:lpstr>
      <vt:lpstr>4、为什么要使用拦截器和校验器？</vt:lpstr>
      <vt:lpstr>5、打印返回数据时，为什么是调用[manager fetchDataWithReformer:nil]</vt:lpstr>
      <vt:lpstr>目录</vt:lpstr>
      <vt:lpstr>知识拓展将会介绍网路安全和网络优化  下次再说吧，先这样。^_^</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iOS网络</dc:title>
  <dc:creator>杨小辉</dc:creator>
  <cp:lastModifiedBy>杨小辉</cp:lastModifiedBy>
  <cp:revision>50</cp:revision>
  <dcterms:created xsi:type="dcterms:W3CDTF">2017-07-25T13:59:02Z</dcterms:created>
  <dcterms:modified xsi:type="dcterms:W3CDTF">2017-08-08T03:12:47Z</dcterms:modified>
</cp:coreProperties>
</file>