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11091827" r:id="rId2"/>
    <p:sldId id="11091824" r:id="rId3"/>
    <p:sldId id="11091825" r:id="rId4"/>
    <p:sldId id="11091837" r:id="rId5"/>
    <p:sldId id="11091829" r:id="rId6"/>
    <p:sldId id="406" r:id="rId7"/>
    <p:sldId id="270" r:id="rId8"/>
    <p:sldId id="11091838" r:id="rId9"/>
    <p:sldId id="11091839" r:id="rId10"/>
    <p:sldId id="11091840" r:id="rId11"/>
    <p:sldId id="11091849" r:id="rId12"/>
    <p:sldId id="11091830" r:id="rId13"/>
    <p:sldId id="11091844" r:id="rId14"/>
    <p:sldId id="11091845" r:id="rId15"/>
    <p:sldId id="11091831" r:id="rId16"/>
    <p:sldId id="11091836" r:id="rId17"/>
    <p:sldId id="1109185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88" y="336"/>
      </p:cViewPr>
      <p:guideLst/>
    </p:cSldViewPr>
  </p:slideViewPr>
  <p:notesTextViewPr>
    <p:cViewPr>
      <p:scale>
        <a:sx n="1" d="1"/>
        <a:sy n="1" d="1"/>
      </p:scale>
      <p:origin x="0" y="0"/>
    </p:cViewPr>
  </p:notesTextViewPr>
  <p:sorterViewPr>
    <p:cViewPr>
      <p:scale>
        <a:sx n="43" d="100"/>
        <a:sy n="4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2024/6/28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402A5F-8330-4555-918C-EE68D50E7276}" type="slidenum">
              <a:rPr lang="zh-CN" altLang="en-US" smtClean="0"/>
              <a:t>‹#›</a:t>
            </a:fld>
            <a:endParaRPr lang="zh-CN" altLang="en-US"/>
          </a:p>
        </p:txBody>
      </p:sp>
      <p:sp>
        <p:nvSpPr>
          <p:cNvPr id="6" name="矩形 5"/>
          <p:cNvSpPr/>
          <p:nvPr userDrawn="1"/>
        </p:nvSpPr>
        <p:spPr>
          <a:xfrm>
            <a:off x="-1" y="0"/>
            <a:ext cx="12192001"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402A5F-8330-4555-918C-EE68D50E7276}" type="slidenum">
              <a:rPr lang="zh-CN" altLang="en-US" smtClean="0"/>
              <a:t>‹#›</a:t>
            </a:fld>
            <a:endParaRPr lang="zh-CN" altLang="en-US"/>
          </a:p>
        </p:txBody>
      </p:sp>
      <p:sp>
        <p:nvSpPr>
          <p:cNvPr id="5" name="矩形 4"/>
          <p:cNvSpPr/>
          <p:nvPr userDrawn="1"/>
        </p:nvSpPr>
        <p:spPr>
          <a:xfrm>
            <a:off x="-1" y="0"/>
            <a:ext cx="12192001" cy="685800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userDrawn="1"/>
        </p:nvSpPr>
        <p:spPr>
          <a:xfrm>
            <a:off x="224590" y="380074"/>
            <a:ext cx="288758" cy="288758"/>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汉仪雅酷黑 75W" panose="020B0804020202020204" charset="-122"/>
                <a:ea typeface="汉仪雅酷黑 75W" panose="020B0804020202020204" charset="-122"/>
              </a:defRPr>
            </a:lvl1pPr>
          </a:lstStyle>
          <a:p>
            <a:fld id="{18785BDD-927F-41C0-8708-4E118A3D7B53}" type="datetimeFigureOut">
              <a:rPr lang="zh-CN" altLang="en-US" smtClean="0"/>
              <a:t>2024/6/28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汉仪雅酷黑 75W" panose="020B0804020202020204" charset="-122"/>
                <a:ea typeface="汉仪雅酷黑 75W" panose="020B080402020202020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汉仪雅酷黑 75W" panose="020B0804020202020204" charset="-122"/>
                <a:ea typeface="汉仪雅酷黑 75W" panose="020B0804020202020204" charset="-122"/>
              </a:defRPr>
            </a:lvl1pPr>
          </a:lstStyle>
          <a:p>
            <a:fld id="{3E402A5F-8330-4555-918C-EE68D50E72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汉仪雅酷黑 75W" panose="020B0804020202020204" charset="-122"/>
          <a:ea typeface="汉仪雅酷黑 75W" panose="020B0804020202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汉仪雅酷黑 75W" panose="020B0804020202020204" charset="-122"/>
          <a:ea typeface="汉仪雅酷黑 75W" panose="020B0804020202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汉仪雅酷黑 75W" panose="020B0804020202020204" charset="-122"/>
          <a:ea typeface="汉仪雅酷黑 75W" panose="020B0804020202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汉仪雅酷黑 75W" panose="020B0804020202020204" charset="-122"/>
          <a:ea typeface="汉仪雅酷黑 75W" panose="020B0804020202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汉仪雅酷黑 75W" panose="020B0804020202020204" charset="-122"/>
          <a:ea typeface="汉仪雅酷黑 75W" panose="020B0804020202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汉仪雅酷黑 75W" panose="020B0804020202020204" charset="-122"/>
          <a:ea typeface="汉仪雅酷黑 75W" panose="020B08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a:off x="-1" y="2124306"/>
            <a:ext cx="12192001" cy="3649578"/>
          </a:xfrm>
          <a:custGeom>
            <a:avLst/>
            <a:gdLst>
              <a:gd name="connsiteX0" fmla="*/ 0 w 12192001"/>
              <a:gd name="connsiteY0" fmla="*/ 0 h 3649578"/>
              <a:gd name="connsiteX1" fmla="*/ 40191 w 12192001"/>
              <a:gd name="connsiteY1" fmla="*/ 697 h 3649578"/>
              <a:gd name="connsiteX2" fmla="*/ 3364471 w 12192001"/>
              <a:gd name="connsiteY2" fmla="*/ 146215 h 3649578"/>
              <a:gd name="connsiteX3" fmla="*/ 7781505 w 12192001"/>
              <a:gd name="connsiteY3" fmla="*/ 843711 h 3649578"/>
              <a:gd name="connsiteX4" fmla="*/ 12014026 w 12192001"/>
              <a:gd name="connsiteY4" fmla="*/ 665258 h 3649578"/>
              <a:gd name="connsiteX5" fmla="*/ 12192001 w 12192001"/>
              <a:gd name="connsiteY5" fmla="*/ 653902 h 3649578"/>
              <a:gd name="connsiteX6" fmla="*/ 12192001 w 12192001"/>
              <a:gd name="connsiteY6" fmla="*/ 3649578 h 3649578"/>
              <a:gd name="connsiteX7" fmla="*/ 0 w 12192001"/>
              <a:gd name="connsiteY7" fmla="*/ 3649578 h 364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1" h="3649578">
                <a:moveTo>
                  <a:pt x="0" y="0"/>
                </a:moveTo>
                <a:lnTo>
                  <a:pt x="40191" y="697"/>
                </a:lnTo>
                <a:cubicBezTo>
                  <a:pt x="783580" y="12049"/>
                  <a:pt x="2132957" y="14114"/>
                  <a:pt x="3364471" y="146215"/>
                </a:cubicBezTo>
                <a:cubicBezTo>
                  <a:pt x="4678087" y="287123"/>
                  <a:pt x="6309162" y="759166"/>
                  <a:pt x="7781505" y="843711"/>
                </a:cubicBezTo>
                <a:cubicBezTo>
                  <a:pt x="9161827" y="922972"/>
                  <a:pt x="11030427" y="732869"/>
                  <a:pt x="12014026" y="665258"/>
                </a:cubicBezTo>
                <a:lnTo>
                  <a:pt x="12192001" y="653902"/>
                </a:lnTo>
                <a:lnTo>
                  <a:pt x="12192001" y="3649578"/>
                </a:lnTo>
                <a:lnTo>
                  <a:pt x="0" y="3649578"/>
                </a:lnTo>
                <a:close/>
              </a:path>
            </a:pathLst>
          </a:custGeom>
          <a:solidFill>
            <a:schemeClr val="tx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3" name="文本框 12"/>
          <p:cNvSpPr txBox="1"/>
          <p:nvPr/>
        </p:nvSpPr>
        <p:spPr>
          <a:xfrm>
            <a:off x="1820051" y="982821"/>
            <a:ext cx="7656458" cy="830997"/>
          </a:xfrm>
          <a:prstGeom prst="rect">
            <a:avLst/>
          </a:prstGeom>
          <a:noFill/>
        </p:spPr>
        <p:txBody>
          <a:bodyPr wrap="square" rtlCol="0">
            <a:spAutoFit/>
          </a:bodyPr>
          <a:lstStyle/>
          <a:p>
            <a:pPr algn="dist"/>
            <a:r>
              <a:rPr lang="zh-CN" altLang="en-US" sz="4800" b="1" dirty="0">
                <a:cs typeface="+mn-ea"/>
                <a:sym typeface="+mn-lt"/>
              </a:rPr>
              <a:t>光泵磁共振实验预习</a:t>
            </a:r>
          </a:p>
        </p:txBody>
      </p:sp>
      <p:sp>
        <p:nvSpPr>
          <p:cNvPr id="15" name="文本框 14"/>
          <p:cNvSpPr txBox="1"/>
          <p:nvPr/>
        </p:nvSpPr>
        <p:spPr>
          <a:xfrm>
            <a:off x="3813464" y="3074733"/>
            <a:ext cx="3497180" cy="671851"/>
          </a:xfrm>
          <a:prstGeom prst="rect">
            <a:avLst/>
          </a:prstGeom>
          <a:noFill/>
        </p:spPr>
        <p:txBody>
          <a:bodyPr wrap="square">
            <a:spAutoFit/>
          </a:bodyPr>
          <a:lstStyle/>
          <a:p>
            <a:pPr algn="ctr">
              <a:lnSpc>
                <a:spcPct val="150000"/>
              </a:lnSpc>
            </a:pPr>
            <a:r>
              <a:rPr lang="en-US" altLang="zh-CN" sz="2800" b="1">
                <a:solidFill>
                  <a:schemeClr val="bg1"/>
                </a:solidFill>
                <a:cs typeface="+mn-ea"/>
                <a:sym typeface="+mn-lt"/>
              </a:rPr>
              <a:t>2022.11.23</a:t>
            </a:r>
            <a:endParaRPr lang="zh-CN" altLang="en-US" sz="2800" b="1"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4"/>
          <p:cNvSpPr txBox="1"/>
          <p:nvPr/>
        </p:nvSpPr>
        <p:spPr>
          <a:xfrm>
            <a:off x="679337" y="262843"/>
            <a:ext cx="6507276"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dirty="0">
                <a:solidFill>
                  <a:schemeClr val="tx1">
                    <a:lumMod val="75000"/>
                    <a:lumOff val="25000"/>
                  </a:schemeClr>
                </a:solidFill>
                <a:cs typeface="+mn-ea"/>
                <a:sym typeface="+mn-lt"/>
              </a:rPr>
              <a:t>实验原理</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塞曼能级之间的磁共振</a:t>
            </a:r>
          </a:p>
        </p:txBody>
      </p:sp>
      <p:sp>
        <p:nvSpPr>
          <p:cNvPr id="12" name="文本框 11">
            <a:extLst>
              <a:ext uri="{FF2B5EF4-FFF2-40B4-BE49-F238E27FC236}">
                <a16:creationId xmlns:a16="http://schemas.microsoft.com/office/drawing/2014/main" id="{C0368158-267D-A3AB-3692-4C368BC873B7}"/>
              </a:ext>
            </a:extLst>
          </p:cNvPr>
          <p:cNvSpPr txBox="1"/>
          <p:nvPr/>
        </p:nvSpPr>
        <p:spPr>
          <a:xfrm>
            <a:off x="963355" y="5302254"/>
            <a:ext cx="6273464" cy="923330"/>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扫频法</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扫场法</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扫频</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扫场法</a:t>
            </a:r>
            <a:endParaRPr lang="en-US" altLang="zh-CN" dirty="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3B58CED-7577-D97B-A7DE-254A09197949}"/>
                  </a:ext>
                </a:extLst>
              </p:cNvPr>
              <p:cNvSpPr txBox="1"/>
              <p:nvPr/>
            </p:nvSpPr>
            <p:spPr>
              <a:xfrm>
                <a:off x="671559" y="909415"/>
                <a:ext cx="7081791" cy="4225387"/>
              </a:xfrm>
              <a:prstGeom prst="rect">
                <a:avLst/>
              </a:prstGeom>
              <a:noFill/>
            </p:spPr>
            <p:txBody>
              <a:bodyPr wrap="square" rtlCol="0">
                <a:spAutoFit/>
              </a:bodyPr>
              <a:lstStyle/>
              <a:p>
                <a:pPr>
                  <a:lnSpc>
                    <a:spcPct val="150000"/>
                  </a:lnSpc>
                </a:pPr>
                <a:r>
                  <a:rPr lang="zh-CN" altLang="en-US" sz="2000" dirty="0">
                    <a:latin typeface="楷体" panose="02010609060101010101" pitchFamily="49" charset="-122"/>
                    <a:ea typeface="楷体" panose="02010609060101010101" pitchFamily="49" charset="-122"/>
                  </a:rPr>
                  <a:t>  在光抽运使</a:t>
                </a:r>
                <a14:m>
                  <m:oMath xmlns:m="http://schemas.openxmlformats.org/officeDocument/2006/math">
                    <m:sPre>
                      <m:sPrePr>
                        <m:ctrlPr>
                          <a:rPr lang="en-US" altLang="zh-CN" sz="2000" i="1">
                            <a:latin typeface="Cambria Math" panose="02040503050406030204" pitchFamily="18" charset="0"/>
                            <a:ea typeface="楷体" panose="02010609060101010101" pitchFamily="49" charset="-122"/>
                          </a:rPr>
                        </m:ctrlPr>
                      </m:sPrePr>
                      <m:sub/>
                      <m:sup>
                        <m:r>
                          <a:rPr lang="en-US" altLang="zh-CN" sz="2000" i="1">
                            <a:latin typeface="Cambria Math" panose="02040503050406030204" pitchFamily="18" charset="0"/>
                          </a:rPr>
                          <m:t>87</m:t>
                        </m:r>
                      </m:sup>
                      <m:e>
                        <m:r>
                          <a:rPr lang="en-US" altLang="zh-CN" sz="2000" i="1">
                            <a:latin typeface="Cambria Math" panose="02040503050406030204" pitchFamily="18" charset="0"/>
                          </a:rPr>
                          <m:t>𝑅𝑏</m:t>
                        </m:r>
                      </m:e>
                    </m:sPre>
                    <m:r>
                      <a:rPr lang="en-US" altLang="zh-CN" sz="2000" i="1">
                        <a:latin typeface="Cambria Math" panose="02040503050406030204" pitchFamily="18" charset="0"/>
                      </a:rPr>
                      <m:t> </m:t>
                    </m:r>
                  </m:oMath>
                </a14:m>
                <a:r>
                  <a:rPr lang="zh-CN" altLang="en-US" sz="2000" dirty="0">
                    <a:latin typeface="楷体" panose="02010609060101010101" pitchFamily="49" charset="-122"/>
                    <a:ea typeface="楷体" panose="02010609060101010101" pitchFamily="49" charset="-122"/>
                  </a:rPr>
                  <a:t>原子的分布偏极化达到饱和后，铷蒸气不再吸收</a:t>
                </a:r>
                <a14:m>
                  <m:oMath xmlns:m="http://schemas.openxmlformats.org/officeDocument/2006/math">
                    <m:r>
                      <a:rPr lang="en-US" altLang="zh-CN" sz="2000" i="1">
                        <a:latin typeface="Cambria Math" panose="02040503050406030204" pitchFamily="18" charset="0"/>
                        <a:ea typeface="楷体" panose="02010609060101010101" pitchFamily="49" charset="-122"/>
                      </a:rPr>
                      <m:t>𝐷</m:t>
                    </m:r>
                    <m:r>
                      <a:rPr lang="en-US" altLang="zh-CN" sz="2000" i="1">
                        <a:latin typeface="Cambria Math" panose="02040503050406030204" pitchFamily="18" charset="0"/>
                        <a:ea typeface="楷体" panose="02010609060101010101" pitchFamily="49" charset="-122"/>
                      </a:rPr>
                      <m:t>1</m:t>
                    </m:r>
                    <m:sSup>
                      <m:sSupPr>
                        <m:ctrlPr>
                          <a:rPr lang="en-US" altLang="zh-CN" sz="2000" i="1">
                            <a:latin typeface="Cambria Math" panose="02040503050406030204" pitchFamily="18" charset="0"/>
                            <a:ea typeface="楷体" panose="02010609060101010101" pitchFamily="49" charset="-122"/>
                          </a:rPr>
                        </m:ctrlPr>
                      </m:sSupPr>
                      <m:e>
                        <m:r>
                          <a:rPr lang="zh-CN" altLang="en-US" sz="2000" i="1">
                            <a:latin typeface="Cambria Math" panose="02040503050406030204" pitchFamily="18" charset="0"/>
                            <a:ea typeface="楷体" panose="02010609060101010101" pitchFamily="49" charset="-122"/>
                          </a:rPr>
                          <m:t>𝜎</m:t>
                        </m:r>
                      </m:e>
                      <m:sup>
                        <m:r>
                          <a:rPr lang="en-US" altLang="zh-CN" sz="2000" i="1">
                            <a:latin typeface="Cambria Math" panose="02040503050406030204" pitchFamily="18" charset="0"/>
                            <a:ea typeface="楷体" panose="02010609060101010101" pitchFamily="49" charset="-122"/>
                          </a:rPr>
                          <m:t>+</m:t>
                        </m:r>
                      </m:sup>
                    </m:sSup>
                  </m:oMath>
                </a14:m>
                <a:r>
                  <a:rPr lang="zh-CN" altLang="en-US" sz="2000" dirty="0">
                    <a:latin typeface="楷体" panose="02010609060101010101" pitchFamily="49" charset="-122"/>
                    <a:ea typeface="楷体" panose="02010609060101010101" pitchFamily="49" charset="-122"/>
                  </a:rPr>
                  <a:t>光，透过铷样品泡的光将增强。</a:t>
                </a:r>
                <a:endParaRPr lang="en-US" altLang="zh-CN" sz="2000" dirty="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  在垂直于产生塞曼分裂的磁场</a:t>
                </a:r>
                <a14:m>
                  <m:oMath xmlns:m="http://schemas.openxmlformats.org/officeDocument/2006/math">
                    <m:r>
                      <a:rPr lang="en-US" altLang="zh-CN" sz="2000" b="0" i="1" smtClean="0">
                        <a:latin typeface="Cambria Math" panose="02040503050406030204" pitchFamily="18" charset="0"/>
                        <a:ea typeface="楷体" panose="02010609060101010101" pitchFamily="49" charset="-122"/>
                      </a:rPr>
                      <m:t>𝐵</m:t>
                    </m:r>
                  </m:oMath>
                </a14:m>
                <a:r>
                  <a:rPr lang="zh-CN" altLang="en-US" sz="2000" dirty="0">
                    <a:latin typeface="楷体" panose="02010609060101010101" pitchFamily="49" charset="-122"/>
                    <a:ea typeface="楷体" panose="02010609060101010101" pitchFamily="49" charset="-122"/>
                  </a:rPr>
                  <a:t>的方向加一频率为</a:t>
                </a:r>
                <a14:m>
                  <m:oMath xmlns:m="http://schemas.openxmlformats.org/officeDocument/2006/math">
                    <m:r>
                      <a:rPr lang="zh-CN" altLang="en-US" sz="2000" i="1" smtClean="0">
                        <a:latin typeface="Cambria Math" panose="02040503050406030204" pitchFamily="18" charset="0"/>
                      </a:rPr>
                      <m:t>𝜈</m:t>
                    </m:r>
                  </m:oMath>
                </a14:m>
                <a:r>
                  <a:rPr lang="zh-CN" altLang="en-US" sz="2000" dirty="0">
                    <a:latin typeface="楷体" panose="02010609060101010101" pitchFamily="49" charset="-122"/>
                    <a:ea typeface="楷体" panose="02010609060101010101" pitchFamily="49" charset="-122"/>
                  </a:rPr>
                  <a:t>的射频磁场，当</a:t>
                </a:r>
                <a:r>
                  <a:rPr lang="en-US" altLang="zh-CN" sz="2000" dirty="0">
                    <a:latin typeface="楷体" panose="02010609060101010101" pitchFamily="49" charset="-122"/>
                    <a:ea typeface="楷体" panose="02010609060101010101" pitchFamily="49" charset="-122"/>
                  </a:rPr>
                  <a:t>   </a:t>
                </a:r>
                <a14:m>
                  <m:oMath xmlns:m="http://schemas.openxmlformats.org/officeDocument/2006/math">
                    <m:r>
                      <a:rPr lang="en-US" altLang="zh-CN" sz="2000" b="0" i="1" smtClean="0">
                        <a:latin typeface="Cambria Math" panose="02040503050406030204" pitchFamily="18" charset="0"/>
                        <a:ea typeface="楷体" panose="02010609060101010101" pitchFamily="49" charset="-122"/>
                      </a:rPr>
                      <m:t>h</m:t>
                    </m:r>
                    <m:r>
                      <a:rPr lang="zh-CN" altLang="en-US" sz="2000" i="1">
                        <a:latin typeface="Cambria Math" panose="02040503050406030204" pitchFamily="18" charset="0"/>
                      </a:rPr>
                      <m:t>𝜈</m:t>
                    </m:r>
                    <m:r>
                      <a:rPr lang="en-US" altLang="zh-CN" sz="2000" b="0" i="1" smtClean="0">
                        <a:latin typeface="Cambria Math" panose="02040503050406030204" pitchFamily="18" charset="0"/>
                      </a:rPr>
                      <m:t>=</m:t>
                    </m:r>
                    <m:sSub>
                      <m:sSubPr>
                        <m:ctrlPr>
                          <a:rPr lang="en-US" altLang="zh-CN" sz="2000"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2000" i="1">
                            <a:solidFill>
                              <a:srgbClr val="0D0D0D"/>
                            </a:solidFill>
                            <a:latin typeface="Cambria Math" panose="02040503050406030204" pitchFamily="18" charset="0"/>
                            <a:ea typeface="楷体" panose="02010609060101010101" pitchFamily="49" charset="-122"/>
                            <a:cs typeface="+mn-ea"/>
                            <a:sym typeface="+mn-lt"/>
                          </a:rPr>
                          <m:t>𝑔</m:t>
                        </m:r>
                      </m:e>
                      <m:sub>
                        <m:r>
                          <a:rPr lang="en-US" altLang="zh-CN" sz="2000" i="1">
                            <a:solidFill>
                              <a:srgbClr val="0D0D0D"/>
                            </a:solidFill>
                            <a:latin typeface="Cambria Math" panose="02040503050406030204" pitchFamily="18" charset="0"/>
                            <a:ea typeface="楷体" panose="02010609060101010101" pitchFamily="49" charset="-122"/>
                            <a:cs typeface="+mn-ea"/>
                            <a:sym typeface="+mn-lt"/>
                          </a:rPr>
                          <m:t>𝐹</m:t>
                        </m:r>
                      </m:sub>
                    </m:sSub>
                    <m:sSub>
                      <m:sSubPr>
                        <m:ctrlPr>
                          <a:rPr lang="en-US" altLang="zh-CN" sz="2000" i="1">
                            <a:solidFill>
                              <a:srgbClr val="0D0D0D"/>
                            </a:solidFill>
                            <a:latin typeface="Cambria Math" panose="02040503050406030204" pitchFamily="18" charset="0"/>
                            <a:ea typeface="楷体" panose="02010609060101010101" pitchFamily="49" charset="-122"/>
                            <a:cs typeface="+mn-ea"/>
                            <a:sym typeface="+mn-lt"/>
                          </a:rPr>
                        </m:ctrlPr>
                      </m:sSubPr>
                      <m:e>
                        <m:r>
                          <a:rPr lang="zh-CN" altLang="en-US" sz="2000" i="1" smtClean="0">
                            <a:solidFill>
                              <a:srgbClr val="0D0D0D"/>
                            </a:solidFill>
                            <a:latin typeface="Cambria Math" panose="02040503050406030204" pitchFamily="18" charset="0"/>
                            <a:ea typeface="楷体" panose="02010609060101010101" pitchFamily="49" charset="-122"/>
                            <a:cs typeface="+mn-ea"/>
                            <a:sym typeface="+mn-lt"/>
                          </a:rPr>
                          <m:t>𝜇</m:t>
                        </m:r>
                      </m:e>
                      <m:sub>
                        <m:r>
                          <a:rPr lang="en-US" altLang="zh-CN" sz="2000" b="0" i="1" smtClean="0">
                            <a:solidFill>
                              <a:srgbClr val="0D0D0D"/>
                            </a:solidFill>
                            <a:latin typeface="Cambria Math" panose="02040503050406030204" pitchFamily="18" charset="0"/>
                            <a:ea typeface="楷体" panose="02010609060101010101" pitchFamily="49" charset="-122"/>
                            <a:cs typeface="+mn-ea"/>
                            <a:sym typeface="+mn-lt"/>
                          </a:rPr>
                          <m:t>𝐵</m:t>
                        </m:r>
                      </m:sub>
                    </m:sSub>
                    <m:r>
                      <a:rPr lang="en-US" altLang="zh-CN" sz="2000" b="0" i="1" smtClean="0">
                        <a:solidFill>
                          <a:srgbClr val="0D0D0D"/>
                        </a:solidFill>
                        <a:latin typeface="Cambria Math" panose="02040503050406030204" pitchFamily="18" charset="0"/>
                        <a:ea typeface="楷体" panose="02010609060101010101" pitchFamily="49" charset="-122"/>
                        <a:cs typeface="+mn-ea"/>
                        <a:sym typeface="+mn-lt"/>
                      </a:rPr>
                      <m:t>𝐵</m:t>
                    </m:r>
                  </m:oMath>
                </a14:m>
                <a:endParaRPr lang="en-US" altLang="zh-CN" sz="2000" dirty="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  塞曼子能级之间会发生感应跃迁，称为磁共振。</a:t>
                </a:r>
                <a:endParaRPr lang="en-US" altLang="zh-CN" sz="2000" dirty="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  跃迁遵守选择定则：</a:t>
                </a:r>
                <a14:m>
                  <m:oMath xmlns:m="http://schemas.openxmlformats.org/officeDocument/2006/math">
                    <m:r>
                      <a:rPr lang="zh-CN" altLang="en-US" sz="2000" i="1" smtClean="0">
                        <a:latin typeface="Cambria Math" panose="02040503050406030204" pitchFamily="18" charset="0"/>
                        <a:ea typeface="楷体" panose="02010609060101010101" pitchFamily="49" charset="-122"/>
                      </a:rPr>
                      <m:t>∆</m:t>
                    </m:r>
                    <m:r>
                      <a:rPr lang="en-US" altLang="zh-CN" sz="2000" b="0" i="1" smtClean="0">
                        <a:latin typeface="Cambria Math" panose="02040503050406030204" pitchFamily="18" charset="0"/>
                        <a:ea typeface="楷体" panose="02010609060101010101" pitchFamily="49" charset="-122"/>
                      </a:rPr>
                      <m:t>𝐹</m:t>
                    </m:r>
                    <m:r>
                      <a:rPr lang="en-US" altLang="zh-CN" sz="2000" b="0" i="1" smtClean="0">
                        <a:latin typeface="Cambria Math" panose="02040503050406030204" pitchFamily="18" charset="0"/>
                        <a:ea typeface="楷体" panose="02010609060101010101" pitchFamily="49" charset="-122"/>
                      </a:rPr>
                      <m:t>=0,∆</m:t>
                    </m:r>
                    <m:sSub>
                      <m:sSubPr>
                        <m:ctrlPr>
                          <a:rPr lang="en-US" altLang="zh-CN" sz="2000"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2000" b="0" i="1" smtClean="0">
                            <a:solidFill>
                              <a:srgbClr val="0D0D0D"/>
                            </a:solidFill>
                            <a:latin typeface="Cambria Math" panose="02040503050406030204" pitchFamily="18" charset="0"/>
                            <a:ea typeface="楷体" panose="02010609060101010101" pitchFamily="49" charset="-122"/>
                            <a:cs typeface="+mn-ea"/>
                            <a:sym typeface="+mn-lt"/>
                          </a:rPr>
                          <m:t>𝑀</m:t>
                        </m:r>
                      </m:e>
                      <m:sub>
                        <m:r>
                          <a:rPr lang="en-US" altLang="zh-CN" sz="2000" i="1">
                            <a:solidFill>
                              <a:srgbClr val="0D0D0D"/>
                            </a:solidFill>
                            <a:latin typeface="Cambria Math" panose="02040503050406030204" pitchFamily="18" charset="0"/>
                            <a:ea typeface="楷体" panose="02010609060101010101" pitchFamily="49" charset="-122"/>
                            <a:cs typeface="+mn-ea"/>
                            <a:sym typeface="+mn-lt"/>
                          </a:rPr>
                          <m:t>𝐹</m:t>
                        </m:r>
                      </m:sub>
                    </m:sSub>
                    <m:r>
                      <a:rPr lang="en-US" altLang="zh-CN" sz="2000" b="0" i="1" smtClean="0">
                        <a:solidFill>
                          <a:srgbClr val="0D0D0D"/>
                        </a:solidFill>
                        <a:latin typeface="Cambria Math" panose="02040503050406030204" pitchFamily="18" charset="0"/>
                        <a:ea typeface="楷体" panose="02010609060101010101" pitchFamily="49" charset="-122"/>
                        <a:cs typeface="+mn-ea"/>
                        <a:sym typeface="+mn-lt"/>
                      </a:rPr>
                      <m:t>=</m:t>
                    </m:r>
                    <m:r>
                      <a:rPr lang="en-US" altLang="zh-CN" sz="2000" b="0" i="1" smtClean="0">
                        <a:solidFill>
                          <a:srgbClr val="0D0D0D"/>
                        </a:solidFill>
                        <a:latin typeface="Cambria Math" panose="02040503050406030204" pitchFamily="18" charset="0"/>
                        <a:ea typeface="Cambria Math" panose="02040503050406030204" pitchFamily="18" charset="0"/>
                        <a:cs typeface="+mn-ea"/>
                        <a:sym typeface="+mn-lt"/>
                      </a:rPr>
                      <m:t>±1</m:t>
                    </m:r>
                  </m:oMath>
                </a14:m>
                <a:endParaRPr lang="en-US" altLang="zh-CN" sz="2000" dirty="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  这样，就磁共振就破坏了原子分布的偏极化，原子又可以继续吸收入射光而进行新的光抽运。</a:t>
                </a:r>
                <a:endParaRPr lang="en-US" altLang="zh-CN" sz="2000" dirty="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  最终，光抽运与感应磁共振跃迁可以达到一个动态平衡。</a:t>
                </a:r>
              </a:p>
            </p:txBody>
          </p:sp>
        </mc:Choice>
        <mc:Fallback xmlns="">
          <p:sp>
            <p:nvSpPr>
              <p:cNvPr id="17" name="文本框 16">
                <a:extLst>
                  <a:ext uri="{FF2B5EF4-FFF2-40B4-BE49-F238E27FC236}">
                    <a16:creationId xmlns:a16="http://schemas.microsoft.com/office/drawing/2014/main" id="{A3B58CED-7577-D97B-A7DE-254A09197949}"/>
                  </a:ext>
                </a:extLst>
              </p:cNvPr>
              <p:cNvSpPr txBox="1">
                <a:spLocks noRot="1" noChangeAspect="1" noMove="1" noResize="1" noEditPoints="1" noAdjustHandles="1" noChangeArrowheads="1" noChangeShapeType="1" noTextEdit="1"/>
              </p:cNvSpPr>
              <p:nvPr/>
            </p:nvSpPr>
            <p:spPr>
              <a:xfrm>
                <a:off x="671559" y="909415"/>
                <a:ext cx="7081791" cy="4225387"/>
              </a:xfrm>
              <a:prstGeom prst="rect">
                <a:avLst/>
              </a:prstGeom>
              <a:blipFill>
                <a:blip r:embed="rId2"/>
                <a:stretch>
                  <a:fillRect l="-861" r="-344" b="-15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BB9E021-EA3C-47EC-FBD5-BD98D690DCF1}"/>
                  </a:ext>
                </a:extLst>
              </p:cNvPr>
              <p:cNvSpPr txBox="1"/>
              <p:nvPr/>
            </p:nvSpPr>
            <p:spPr>
              <a:xfrm>
                <a:off x="8326582" y="3317254"/>
                <a:ext cx="3255034" cy="851195"/>
              </a:xfrm>
              <a:prstGeom prst="rect">
                <a:avLst/>
              </a:prstGeom>
              <a:noFill/>
            </p:spPr>
            <p:txBody>
              <a:bodyPr wrap="square" rtlCol="0">
                <a:spAutoFit/>
              </a:bodyPr>
              <a:lstStyle/>
              <a:p>
                <a14:m>
                  <m:oMath xmlns:m="http://schemas.openxmlformats.org/officeDocument/2006/math">
                    <m:sPre>
                      <m:sPrePr>
                        <m:ctrlPr>
                          <a:rPr lang="en-US" altLang="zh-CN" sz="1200" i="1" smtClean="0">
                            <a:latin typeface="Cambria Math" panose="02040503050406030204" pitchFamily="18" charset="0"/>
                            <a:ea typeface="楷体" panose="02010609060101010101" pitchFamily="49" charset="-122"/>
                          </a:rPr>
                        </m:ctrlPr>
                      </m:sPrePr>
                      <m:sub/>
                      <m:sup>
                        <m:r>
                          <a:rPr lang="en-US" altLang="zh-CN" sz="1200" i="1">
                            <a:latin typeface="Cambria Math" panose="02040503050406030204" pitchFamily="18" charset="0"/>
                          </a:rPr>
                          <m:t>87</m:t>
                        </m:r>
                      </m:sup>
                      <m:e>
                        <m:r>
                          <a:rPr lang="en-US" altLang="zh-CN" sz="1200" i="1">
                            <a:latin typeface="Cambria Math" panose="02040503050406030204" pitchFamily="18" charset="0"/>
                          </a:rPr>
                          <m:t>𝑅𝑏</m:t>
                        </m:r>
                      </m:e>
                    </m:sPre>
                    <m:r>
                      <a:rPr lang="en-US" altLang="zh-CN" sz="1200" i="1">
                        <a:latin typeface="Cambria Math" panose="02040503050406030204" pitchFamily="18" charset="0"/>
                      </a:rPr>
                      <m:t> </m:t>
                    </m:r>
                  </m:oMath>
                </a14:m>
                <a:r>
                  <a:rPr lang="zh-CN" altLang="en-US" sz="1200" dirty="0">
                    <a:latin typeface="楷体" panose="02010609060101010101" pitchFamily="49" charset="-122"/>
                    <a:ea typeface="楷体" panose="02010609060101010101" pitchFamily="49" charset="-122"/>
                  </a:rPr>
                  <a:t>发生磁共振时的状态变化，图源讲义</a:t>
                </a:r>
                <a:endParaRPr lang="en-US" altLang="zh-CN" sz="1200" dirty="0">
                  <a:latin typeface="楷体" panose="02010609060101010101" pitchFamily="49" charset="-122"/>
                  <a:ea typeface="楷体" panose="02010609060101010101" pitchFamily="49" charset="-122"/>
                </a:endParaRPr>
              </a:p>
              <a:p>
                <a:r>
                  <a:rPr lang="zh-CN" altLang="en-US" sz="1200" dirty="0">
                    <a:latin typeface="楷体" panose="02010609060101010101" pitchFamily="49" charset="-122"/>
                    <a:ea typeface="楷体" panose="02010609060101010101" pitchFamily="49" charset="-122"/>
                  </a:rPr>
                  <a:t>（</a:t>
                </a:r>
                <a:r>
                  <a:rPr lang="en-US" altLang="zh-CN" sz="1200" dirty="0">
                    <a:latin typeface="楷体" panose="02010609060101010101" pitchFamily="49" charset="-122"/>
                    <a:ea typeface="楷体" panose="02010609060101010101" pitchFamily="49" charset="-122"/>
                  </a:rPr>
                  <a:t>a</a:t>
                </a:r>
                <a:r>
                  <a:rPr lang="zh-CN" altLang="en-US" sz="1200" dirty="0">
                    <a:latin typeface="楷体" panose="02010609060101010101" pitchFamily="49" charset="-122"/>
                    <a:ea typeface="楷体" panose="02010609060101010101" pitchFamily="49" charset="-122"/>
                  </a:rPr>
                  <a:t>）未发生磁共振时状态（基态） </a:t>
                </a:r>
                <a:endParaRPr lang="en-US" altLang="zh-CN" sz="1200" dirty="0">
                  <a:latin typeface="楷体" panose="02010609060101010101" pitchFamily="49" charset="-122"/>
                  <a:ea typeface="楷体" panose="02010609060101010101" pitchFamily="49" charset="-122"/>
                </a:endParaRPr>
              </a:p>
              <a:p>
                <a:r>
                  <a:rPr lang="zh-CN" altLang="en-US" sz="1200" dirty="0">
                    <a:latin typeface="楷体" panose="02010609060101010101" pitchFamily="49" charset="-122"/>
                    <a:ea typeface="楷体" panose="02010609060101010101" pitchFamily="49" charset="-122"/>
                  </a:rPr>
                  <a:t>（</a:t>
                </a:r>
                <a:r>
                  <a:rPr lang="en-US" altLang="zh-CN" sz="1200" dirty="0">
                    <a:latin typeface="楷体" panose="02010609060101010101" pitchFamily="49" charset="-122"/>
                    <a:ea typeface="楷体" panose="02010609060101010101" pitchFamily="49" charset="-122"/>
                  </a:rPr>
                  <a:t>b</a:t>
                </a:r>
                <a:r>
                  <a:rPr lang="zh-CN" altLang="en-US" sz="1200" dirty="0">
                    <a:latin typeface="楷体" panose="02010609060101010101" pitchFamily="49" charset="-122"/>
                    <a:ea typeface="楷体" panose="02010609060101010101" pitchFamily="49" charset="-122"/>
                  </a:rPr>
                  <a:t>）发生磁共振时，</a:t>
                </a:r>
                <a:r>
                  <a:rPr lang="en-US" altLang="zh-CN" sz="1200" dirty="0">
                    <a:solidFill>
                      <a:srgbClr val="0D0D0D"/>
                    </a:solidFill>
                    <a:ea typeface="楷体" panose="02010609060101010101" pitchFamily="49" charset="-122"/>
                    <a:cs typeface="+mn-ea"/>
                    <a:sym typeface="+mn-lt"/>
                  </a:rPr>
                  <a:t> </a:t>
                </a:r>
                <a14:m>
                  <m:oMath xmlns:m="http://schemas.openxmlformats.org/officeDocument/2006/math">
                    <m:sSub>
                      <m:sSubPr>
                        <m:ctrlPr>
                          <a:rPr lang="en-US" altLang="zh-CN" sz="1200"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1200" i="1">
                            <a:solidFill>
                              <a:srgbClr val="0D0D0D"/>
                            </a:solidFill>
                            <a:latin typeface="Cambria Math" panose="02040503050406030204" pitchFamily="18" charset="0"/>
                            <a:ea typeface="楷体" panose="02010609060101010101" pitchFamily="49" charset="-122"/>
                            <a:cs typeface="+mn-ea"/>
                            <a:sym typeface="+mn-lt"/>
                          </a:rPr>
                          <m:t>𝑀</m:t>
                        </m:r>
                      </m:e>
                      <m:sub>
                        <m:r>
                          <a:rPr lang="en-US" altLang="zh-CN" sz="1200" i="1">
                            <a:solidFill>
                              <a:srgbClr val="0D0D0D"/>
                            </a:solidFill>
                            <a:latin typeface="Cambria Math" panose="02040503050406030204" pitchFamily="18" charset="0"/>
                            <a:ea typeface="楷体" panose="02010609060101010101" pitchFamily="49" charset="-122"/>
                            <a:cs typeface="+mn-ea"/>
                            <a:sym typeface="+mn-lt"/>
                          </a:rPr>
                          <m:t>𝐹</m:t>
                        </m:r>
                      </m:sub>
                    </m:sSub>
                    <m:r>
                      <a:rPr lang="en-US" altLang="zh-CN" sz="1200" b="0" i="0" smtClean="0">
                        <a:solidFill>
                          <a:srgbClr val="0D0D0D"/>
                        </a:solidFill>
                        <a:latin typeface="Cambria Math" panose="02040503050406030204" pitchFamily="18" charset="0"/>
                        <a:ea typeface="楷体" panose="02010609060101010101" pitchFamily="49" charset="-122"/>
                        <a:cs typeface="+mn-ea"/>
                        <a:sym typeface="+mn-lt"/>
                      </a:rPr>
                      <m:t>=+2</m:t>
                    </m:r>
                  </m:oMath>
                </a14:m>
                <a:r>
                  <a:rPr lang="zh-CN" altLang="en-US" sz="1200" dirty="0">
                    <a:latin typeface="楷体" panose="02010609060101010101" pitchFamily="49" charset="-122"/>
                    <a:ea typeface="楷体" panose="02010609060101010101" pitchFamily="49" charset="-122"/>
                  </a:rPr>
                  <a:t>能级上的粒子跃迁到</a:t>
                </a:r>
                <a14:m>
                  <m:oMath xmlns:m="http://schemas.openxmlformats.org/officeDocument/2006/math">
                    <m:sSub>
                      <m:sSubPr>
                        <m:ctrlPr>
                          <a:rPr lang="en-US" altLang="zh-CN" sz="1200"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1200" i="1">
                            <a:solidFill>
                              <a:srgbClr val="0D0D0D"/>
                            </a:solidFill>
                            <a:latin typeface="Cambria Math" panose="02040503050406030204" pitchFamily="18" charset="0"/>
                            <a:ea typeface="楷体" panose="02010609060101010101" pitchFamily="49" charset="-122"/>
                            <a:cs typeface="+mn-ea"/>
                            <a:sym typeface="+mn-lt"/>
                          </a:rPr>
                          <m:t>𝑀</m:t>
                        </m:r>
                      </m:e>
                      <m:sub>
                        <m:r>
                          <a:rPr lang="en-US" altLang="zh-CN" sz="1200" i="1">
                            <a:solidFill>
                              <a:srgbClr val="0D0D0D"/>
                            </a:solidFill>
                            <a:latin typeface="Cambria Math" panose="02040503050406030204" pitchFamily="18" charset="0"/>
                            <a:ea typeface="楷体" panose="02010609060101010101" pitchFamily="49" charset="-122"/>
                            <a:cs typeface="+mn-ea"/>
                            <a:sym typeface="+mn-lt"/>
                          </a:rPr>
                          <m:t>𝐹</m:t>
                        </m:r>
                      </m:sub>
                    </m:sSub>
                    <m:r>
                      <a:rPr lang="en-US" altLang="zh-CN" sz="1200" b="0" i="1" smtClean="0">
                        <a:solidFill>
                          <a:srgbClr val="0D0D0D"/>
                        </a:solidFill>
                        <a:latin typeface="Cambria Math" panose="02040503050406030204" pitchFamily="18" charset="0"/>
                        <a:ea typeface="楷体" panose="02010609060101010101" pitchFamily="49" charset="-122"/>
                        <a:cs typeface="+mn-ea"/>
                        <a:sym typeface="+mn-lt"/>
                      </a:rPr>
                      <m:t>=+1</m:t>
                    </m:r>
                  </m:oMath>
                </a14:m>
                <a:r>
                  <a:rPr lang="zh-CN" altLang="en-US" sz="1200" dirty="0">
                    <a:latin typeface="楷体" panose="02010609060101010101" pitchFamily="49" charset="-122"/>
                    <a:ea typeface="楷体" panose="02010609060101010101" pitchFamily="49" charset="-122"/>
                  </a:rPr>
                  <a:t>上</a:t>
                </a:r>
              </a:p>
            </p:txBody>
          </p:sp>
        </mc:Choice>
        <mc:Fallback xmlns="">
          <p:sp>
            <p:nvSpPr>
              <p:cNvPr id="2" name="文本框 1">
                <a:extLst>
                  <a:ext uri="{FF2B5EF4-FFF2-40B4-BE49-F238E27FC236}">
                    <a16:creationId xmlns:a16="http://schemas.microsoft.com/office/drawing/2014/main" id="{2BB9E021-EA3C-47EC-FBD5-BD98D690DCF1}"/>
                  </a:ext>
                </a:extLst>
              </p:cNvPr>
              <p:cNvSpPr txBox="1">
                <a:spLocks noRot="1" noChangeAspect="1" noMove="1" noResize="1" noEditPoints="1" noAdjustHandles="1" noChangeArrowheads="1" noChangeShapeType="1" noTextEdit="1"/>
              </p:cNvSpPr>
              <p:nvPr/>
            </p:nvSpPr>
            <p:spPr>
              <a:xfrm>
                <a:off x="8326582" y="3317254"/>
                <a:ext cx="3255034" cy="851195"/>
              </a:xfrm>
              <a:prstGeom prst="rect">
                <a:avLst/>
              </a:prstGeom>
              <a:blipFill>
                <a:blip r:embed="rId3"/>
                <a:stretch>
                  <a:fillRect l="-187" b="-4286"/>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2E4E7AF7-6CD7-9C96-4FB0-9C0A4B55C1CD}"/>
              </a:ext>
            </a:extLst>
          </p:cNvPr>
          <p:cNvPicPr>
            <a:picLocks noChangeAspect="1"/>
          </p:cNvPicPr>
          <p:nvPr/>
        </p:nvPicPr>
        <p:blipFill>
          <a:blip r:embed="rId4"/>
          <a:stretch>
            <a:fillRect/>
          </a:stretch>
        </p:blipFill>
        <p:spPr>
          <a:xfrm>
            <a:off x="7753350" y="1098675"/>
            <a:ext cx="4438650" cy="1952625"/>
          </a:xfrm>
          <a:prstGeom prst="rect">
            <a:avLst/>
          </a:prstGeom>
        </p:spPr>
      </p:pic>
    </p:spTree>
    <p:extLst>
      <p:ext uri="{BB962C8B-B14F-4D97-AF65-F5344CB8AC3E}">
        <p14:creationId xmlns:p14="http://schemas.microsoft.com/office/powerpoint/2010/main" val="1934218924"/>
      </p:ext>
    </p:extLst>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4"/>
          <p:cNvSpPr txBox="1"/>
          <p:nvPr/>
        </p:nvSpPr>
        <p:spPr>
          <a:xfrm>
            <a:off x="679337" y="262843"/>
            <a:ext cx="5221401"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dirty="0">
                <a:solidFill>
                  <a:schemeClr val="tx1">
                    <a:lumMod val="75000"/>
                    <a:lumOff val="25000"/>
                  </a:schemeClr>
                </a:solidFill>
                <a:cs typeface="+mn-ea"/>
                <a:sym typeface="+mn-lt"/>
              </a:rPr>
              <a:t>实验原理</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光探测</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3B58CED-7577-D97B-A7DE-254A09197949}"/>
                  </a:ext>
                </a:extLst>
              </p:cNvPr>
              <p:cNvSpPr txBox="1"/>
              <p:nvPr/>
            </p:nvSpPr>
            <p:spPr>
              <a:xfrm>
                <a:off x="440554" y="869889"/>
                <a:ext cx="11310891" cy="1292662"/>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  照射到铷样品泡上的</a:t>
                </a:r>
                <a14:m>
                  <m:oMath xmlns:m="http://schemas.openxmlformats.org/officeDocument/2006/math">
                    <m:r>
                      <a:rPr lang="en-US" altLang="zh-CN" sz="2000" i="1">
                        <a:latin typeface="Cambria Math" panose="02040503050406030204" pitchFamily="18" charset="0"/>
                        <a:ea typeface="楷体" panose="02010609060101010101" pitchFamily="49" charset="-122"/>
                      </a:rPr>
                      <m:t>𝐷</m:t>
                    </m:r>
                    <m:r>
                      <a:rPr lang="en-US" altLang="zh-CN" sz="2000" i="1">
                        <a:latin typeface="Cambria Math" panose="02040503050406030204" pitchFamily="18" charset="0"/>
                        <a:ea typeface="楷体" panose="02010609060101010101" pitchFamily="49" charset="-122"/>
                      </a:rPr>
                      <m:t>1</m:t>
                    </m:r>
                    <m:sSup>
                      <m:sSupPr>
                        <m:ctrlPr>
                          <a:rPr lang="en-US" altLang="zh-CN" sz="2000" i="1">
                            <a:latin typeface="Cambria Math" panose="02040503050406030204" pitchFamily="18" charset="0"/>
                            <a:ea typeface="楷体" panose="02010609060101010101" pitchFamily="49" charset="-122"/>
                          </a:rPr>
                        </m:ctrlPr>
                      </m:sSupPr>
                      <m:e>
                        <m:r>
                          <a:rPr lang="zh-CN" altLang="en-US" sz="2000" i="1">
                            <a:latin typeface="Cambria Math" panose="02040503050406030204" pitchFamily="18" charset="0"/>
                            <a:ea typeface="楷体" panose="02010609060101010101" pitchFamily="49" charset="-122"/>
                          </a:rPr>
                          <m:t>𝜎</m:t>
                        </m:r>
                      </m:e>
                      <m:sup>
                        <m:r>
                          <a:rPr lang="en-US" altLang="zh-CN" sz="2000" i="1">
                            <a:latin typeface="Cambria Math" panose="02040503050406030204" pitchFamily="18" charset="0"/>
                            <a:ea typeface="楷体" panose="02010609060101010101" pitchFamily="49" charset="-122"/>
                          </a:rPr>
                          <m:t>+</m:t>
                        </m:r>
                      </m:sup>
                    </m:sSup>
                  </m:oMath>
                </a14:m>
                <a:r>
                  <a:rPr lang="zh-CN" altLang="en-US" sz="2000" dirty="0">
                    <a:latin typeface="楷体" panose="02010609060101010101" pitchFamily="49" charset="-122"/>
                    <a:ea typeface="楷体" panose="02010609060101010101" pitchFamily="49" charset="-122"/>
                  </a:rPr>
                  <a:t>除了起光抽运作用，其透射光的强弱还反映了样品无知光抽运过程和磁共振的信息。</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  射频量子信息（</a:t>
                </a:r>
                <a:r>
                  <a:rPr lang="en-US" altLang="zh-CN" sz="2000" dirty="0">
                    <a:latin typeface="楷体" panose="02010609060101010101" pitchFamily="49" charset="-122"/>
                    <a:ea typeface="楷体" panose="02010609060101010101" pitchFamily="49" charset="-122"/>
                  </a:rPr>
                  <a:t>600Hz</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sym typeface="Wingdings" panose="05000000000000000000" pitchFamily="2" charset="2"/>
                  </a:rPr>
                  <a:t>-- &gt;   </a:t>
                </a:r>
                <a:r>
                  <a:rPr lang="zh-CN" altLang="en-US" sz="2000" dirty="0">
                    <a:latin typeface="楷体" panose="02010609060101010101" pitchFamily="49" charset="-122"/>
                    <a:ea typeface="楷体" panose="02010609060101010101" pitchFamily="49" charset="-122"/>
                    <a:sym typeface="Wingdings" panose="05000000000000000000" pitchFamily="2" charset="2"/>
                  </a:rPr>
                  <a:t>高频光子信息（</a:t>
                </a:r>
                <a:r>
                  <a:rPr lang="en-US" altLang="zh-CN" sz="2000" dirty="0">
                    <a:latin typeface="楷体" panose="02010609060101010101" pitchFamily="49" charset="-122"/>
                    <a:ea typeface="楷体" panose="02010609060101010101" pitchFamily="49" charset="-122"/>
                    <a:sym typeface="Wingdings" panose="05000000000000000000" pitchFamily="2" charset="2"/>
                  </a:rPr>
                  <a:t>10^14Hz</a:t>
                </a:r>
                <a:r>
                  <a:rPr lang="zh-CN" altLang="en-US" sz="2000" dirty="0">
                    <a:latin typeface="楷体" panose="02010609060101010101" pitchFamily="49" charset="-122"/>
                    <a:ea typeface="楷体" panose="02010609060101010101" pitchFamily="49" charset="-122"/>
                    <a:sym typeface="Wingdings" panose="05000000000000000000" pitchFamily="2" charset="2"/>
                  </a:rPr>
                  <a:t>）</a:t>
                </a:r>
                <a:endParaRPr lang="en-US" altLang="zh-CN" sz="2000" dirty="0">
                  <a:latin typeface="楷体" panose="02010609060101010101" pitchFamily="49" charset="-122"/>
                  <a:ea typeface="楷体" panose="02010609060101010101" pitchFamily="49" charset="-122"/>
                  <a:sym typeface="Wingdings" panose="05000000000000000000" pitchFamily="2" charset="2"/>
                </a:endParaRPr>
              </a:p>
              <a:p>
                <a:endParaRPr lang="zh-CN" altLang="en-US" dirty="0">
                  <a:latin typeface="楷体" panose="02010609060101010101" pitchFamily="49" charset="-122"/>
                  <a:ea typeface="楷体" panose="02010609060101010101" pitchFamily="49" charset="-122"/>
                </a:endParaRPr>
              </a:p>
            </p:txBody>
          </p:sp>
        </mc:Choice>
        <mc:Fallback xmlns="">
          <p:sp>
            <p:nvSpPr>
              <p:cNvPr id="17" name="文本框 16">
                <a:extLst>
                  <a:ext uri="{FF2B5EF4-FFF2-40B4-BE49-F238E27FC236}">
                    <a16:creationId xmlns:a16="http://schemas.microsoft.com/office/drawing/2014/main" id="{A3B58CED-7577-D97B-A7DE-254A09197949}"/>
                  </a:ext>
                </a:extLst>
              </p:cNvPr>
              <p:cNvSpPr txBox="1">
                <a:spLocks noRot="1" noChangeAspect="1" noMove="1" noResize="1" noEditPoints="1" noAdjustHandles="1" noChangeArrowheads="1" noChangeShapeType="1" noTextEdit="1"/>
              </p:cNvSpPr>
              <p:nvPr/>
            </p:nvSpPr>
            <p:spPr>
              <a:xfrm>
                <a:off x="440554" y="869889"/>
                <a:ext cx="11310891" cy="1292662"/>
              </a:xfrm>
              <a:prstGeom prst="rect">
                <a:avLst/>
              </a:prstGeom>
              <a:blipFill>
                <a:blip r:embed="rId2"/>
                <a:stretch>
                  <a:fillRect l="-539" t="-377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E0D360D7-5FD3-6578-B33A-275573E9232B}"/>
              </a:ext>
            </a:extLst>
          </p:cNvPr>
          <p:cNvPicPr>
            <a:picLocks noChangeAspect="1"/>
          </p:cNvPicPr>
          <p:nvPr/>
        </p:nvPicPr>
        <p:blipFill>
          <a:blip r:embed="rId3"/>
          <a:stretch>
            <a:fillRect/>
          </a:stretch>
        </p:blipFill>
        <p:spPr>
          <a:xfrm>
            <a:off x="1071562" y="1837420"/>
            <a:ext cx="4829176" cy="2280218"/>
          </a:xfrm>
          <a:prstGeom prst="rect">
            <a:avLst/>
          </a:prstGeom>
        </p:spPr>
      </p:pic>
      <p:pic>
        <p:nvPicPr>
          <p:cNvPr id="8" name="图片 7">
            <a:extLst>
              <a:ext uri="{FF2B5EF4-FFF2-40B4-BE49-F238E27FC236}">
                <a16:creationId xmlns:a16="http://schemas.microsoft.com/office/drawing/2014/main" id="{867B9857-75A0-356B-198D-4966E5BABE8A}"/>
              </a:ext>
            </a:extLst>
          </p:cNvPr>
          <p:cNvPicPr>
            <a:picLocks noChangeAspect="1"/>
          </p:cNvPicPr>
          <p:nvPr/>
        </p:nvPicPr>
        <p:blipFill>
          <a:blip r:embed="rId4"/>
          <a:stretch>
            <a:fillRect/>
          </a:stretch>
        </p:blipFill>
        <p:spPr>
          <a:xfrm>
            <a:off x="674574" y="4201464"/>
            <a:ext cx="6507276" cy="2028349"/>
          </a:xfrm>
          <a:prstGeom prst="rect">
            <a:avLst/>
          </a:prstGeom>
        </p:spPr>
      </p:pic>
      <p:sp>
        <p:nvSpPr>
          <p:cNvPr id="9" name="文本框 8">
            <a:extLst>
              <a:ext uri="{FF2B5EF4-FFF2-40B4-BE49-F238E27FC236}">
                <a16:creationId xmlns:a16="http://schemas.microsoft.com/office/drawing/2014/main" id="{1E761ED3-E8DC-C319-B6E2-EB7132F6626E}"/>
              </a:ext>
            </a:extLst>
          </p:cNvPr>
          <p:cNvSpPr txBox="1"/>
          <p:nvPr/>
        </p:nvSpPr>
        <p:spPr>
          <a:xfrm>
            <a:off x="2749493" y="6229813"/>
            <a:ext cx="2357437" cy="276999"/>
          </a:xfrm>
          <a:prstGeom prst="rect">
            <a:avLst/>
          </a:prstGeom>
          <a:noFill/>
        </p:spPr>
        <p:txBody>
          <a:bodyPr wrap="square" rtlCol="0">
            <a:spAutoFit/>
          </a:bodyPr>
          <a:lstStyle/>
          <a:p>
            <a:r>
              <a:rPr lang="zh-CN" altLang="en-US" sz="1200" dirty="0">
                <a:latin typeface="楷体" panose="02010609060101010101" pitchFamily="49" charset="-122"/>
                <a:ea typeface="楷体" panose="02010609060101010101" pitchFamily="49" charset="-122"/>
              </a:rPr>
              <a:t>实验装置图，图源讲义</a:t>
            </a:r>
          </a:p>
        </p:txBody>
      </p:sp>
    </p:spTree>
    <p:extLst>
      <p:ext uri="{BB962C8B-B14F-4D97-AF65-F5344CB8AC3E}">
        <p14:creationId xmlns:p14="http://schemas.microsoft.com/office/powerpoint/2010/main" val="1064375143"/>
      </p:ext>
    </p:extLst>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4"/>
          <p:cNvSpPr txBox="1"/>
          <p:nvPr/>
        </p:nvSpPr>
        <p:spPr>
          <a:xfrm>
            <a:off x="3289325" y="2314275"/>
            <a:ext cx="5015616" cy="92333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5400" b="1" dirty="0">
                <a:solidFill>
                  <a:schemeClr val="tx1">
                    <a:lumMod val="75000"/>
                    <a:lumOff val="25000"/>
                  </a:schemeClr>
                </a:solidFill>
                <a:cs typeface="+mn-ea"/>
                <a:sym typeface="+mn-lt"/>
              </a:rPr>
              <a:t>实验内容与过程</a:t>
            </a: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900" decel="100000" fill="hold"/>
                                        <p:tgtEl>
                                          <p:spTgt spid="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4"/>
          <p:cNvSpPr txBox="1"/>
          <p:nvPr/>
        </p:nvSpPr>
        <p:spPr>
          <a:xfrm>
            <a:off x="679338" y="262842"/>
            <a:ext cx="1935276"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dirty="0">
                <a:solidFill>
                  <a:schemeClr val="tx1">
                    <a:lumMod val="75000"/>
                    <a:lumOff val="25000"/>
                  </a:schemeClr>
                </a:solidFill>
                <a:cs typeface="+mn-ea"/>
                <a:sym typeface="+mn-lt"/>
              </a:rPr>
              <a:t>实验内容</a:t>
            </a:r>
          </a:p>
        </p:txBody>
      </p:sp>
      <p:sp>
        <p:nvSpPr>
          <p:cNvPr id="2" name="文本框 1">
            <a:extLst>
              <a:ext uri="{FF2B5EF4-FFF2-40B4-BE49-F238E27FC236}">
                <a16:creationId xmlns:a16="http://schemas.microsoft.com/office/drawing/2014/main" id="{56F8C2F2-7DC7-CDED-EA2E-D20FF6D94AF2}"/>
              </a:ext>
            </a:extLst>
          </p:cNvPr>
          <p:cNvSpPr txBox="1"/>
          <p:nvPr/>
        </p:nvSpPr>
        <p:spPr>
          <a:xfrm>
            <a:off x="679339" y="928346"/>
            <a:ext cx="11076244" cy="369332"/>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光抽运信号观察与研究</a:t>
            </a:r>
          </a:p>
        </p:txBody>
      </p:sp>
      <p:sp>
        <p:nvSpPr>
          <p:cNvPr id="15" name="文本框 14">
            <a:extLst>
              <a:ext uri="{FF2B5EF4-FFF2-40B4-BE49-F238E27FC236}">
                <a16:creationId xmlns:a16="http://schemas.microsoft.com/office/drawing/2014/main" id="{EEAFBF5E-41CC-EC16-722F-934ABED14FC3}"/>
              </a:ext>
            </a:extLst>
          </p:cNvPr>
          <p:cNvSpPr txBox="1"/>
          <p:nvPr/>
        </p:nvSpPr>
        <p:spPr>
          <a:xfrm>
            <a:off x="679338" y="1545511"/>
            <a:ext cx="6331742" cy="4182363"/>
          </a:xfrm>
          <a:prstGeom prst="rect">
            <a:avLst/>
          </a:prstGeom>
          <a:noFill/>
        </p:spPr>
        <p:txBody>
          <a:bodyPr wrap="square" rtlCol="0">
            <a:spAutoFit/>
          </a:bodyPr>
          <a:lstStyle/>
          <a:p>
            <a:pPr>
              <a:lnSpc>
                <a:spcPct val="150000"/>
              </a:lnSpc>
            </a:pPr>
            <a:r>
              <a:rPr lang="zh-CN" altLang="en-US" dirty="0">
                <a:latin typeface="楷体" panose="02010609060101010101" pitchFamily="49" charset="-122"/>
                <a:ea typeface="楷体" panose="02010609060101010101" pitchFamily="49" charset="-122"/>
              </a:rPr>
              <a:t>  用指南针确定水平场线圈、水平扫场线圈、竖直场线圈各磁场方向与地磁场方向的关系。</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  调出</a:t>
            </a:r>
            <a:r>
              <a:rPr lang="en-US" altLang="zh-CN" dirty="0">
                <a:latin typeface="楷体" panose="02010609060101010101" pitchFamily="49" charset="-122"/>
                <a:ea typeface="楷体" panose="02010609060101010101" pitchFamily="49" charset="-122"/>
              </a:rPr>
              <a:t>1.10</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c</a:t>
            </a:r>
            <a:r>
              <a:rPr lang="zh-CN" altLang="en-US" dirty="0">
                <a:latin typeface="楷体" panose="02010609060101010101" pitchFamily="49" charset="-122"/>
                <a:ea typeface="楷体" panose="02010609060101010101" pitchFamily="49" charset="-122"/>
              </a:rPr>
              <a:t>）波形。用示波器测量光抽运信号和水平扫场信号的峰峰值和周期。</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  研究光抽运信号强度与垂直线圈电流的关系，作出曲线，计算地磁场的垂直分量。</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  研究光抽运信号强度与水平线圈电流的关系，作出曲线，计算地磁场的水平分量和水平扫场大小。</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  调出所有光抽运信号，记录产生条件，标出总磁场的零点位置。说明磁场为</a:t>
            </a:r>
            <a:r>
              <a:rPr lang="en-US" altLang="zh-CN" dirty="0">
                <a:latin typeface="楷体" panose="02010609060101010101" pitchFamily="49" charset="-122"/>
                <a:ea typeface="楷体" panose="02010609060101010101" pitchFamily="49" charset="-122"/>
              </a:rPr>
              <a:t>0</a:t>
            </a:r>
            <a:r>
              <a:rPr lang="zh-CN" altLang="en-US" dirty="0">
                <a:latin typeface="楷体" panose="02010609060101010101" pitchFamily="49" charset="-122"/>
                <a:ea typeface="楷体" panose="02010609060101010101" pitchFamily="49" charset="-122"/>
              </a:rPr>
              <a:t>和有磁场两种情况下光强的变化。</a:t>
            </a:r>
            <a:endParaRPr lang="en-US" altLang="zh-CN" dirty="0">
              <a:latin typeface="楷体" panose="02010609060101010101" pitchFamily="49" charset="-122"/>
              <a:ea typeface="楷体" panose="02010609060101010101" pitchFamily="49" charset="-122"/>
            </a:endParaRPr>
          </a:p>
        </p:txBody>
      </p:sp>
      <p:pic>
        <p:nvPicPr>
          <p:cNvPr id="10" name="图片 9">
            <a:extLst>
              <a:ext uri="{FF2B5EF4-FFF2-40B4-BE49-F238E27FC236}">
                <a16:creationId xmlns:a16="http://schemas.microsoft.com/office/drawing/2014/main" id="{57D4CA4C-953F-4498-CDA6-D4C291D732F9}"/>
              </a:ext>
            </a:extLst>
          </p:cNvPr>
          <p:cNvPicPr>
            <a:picLocks noChangeAspect="1"/>
          </p:cNvPicPr>
          <p:nvPr/>
        </p:nvPicPr>
        <p:blipFill>
          <a:blip r:embed="rId2"/>
          <a:stretch>
            <a:fillRect/>
          </a:stretch>
        </p:blipFill>
        <p:spPr>
          <a:xfrm>
            <a:off x="6796088" y="928346"/>
            <a:ext cx="5091113" cy="1690752"/>
          </a:xfrm>
          <a:prstGeom prst="rect">
            <a:avLst/>
          </a:prstGeom>
        </p:spPr>
      </p:pic>
      <p:sp>
        <p:nvSpPr>
          <p:cNvPr id="14" name="文本框 13">
            <a:extLst>
              <a:ext uri="{FF2B5EF4-FFF2-40B4-BE49-F238E27FC236}">
                <a16:creationId xmlns:a16="http://schemas.microsoft.com/office/drawing/2014/main" id="{9AC9C211-F7B7-71D8-94CB-07DB9580EC65}"/>
              </a:ext>
            </a:extLst>
          </p:cNvPr>
          <p:cNvSpPr txBox="1"/>
          <p:nvPr/>
        </p:nvSpPr>
        <p:spPr>
          <a:xfrm>
            <a:off x="7153955" y="3313526"/>
            <a:ext cx="4143375" cy="646331"/>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光抽运信号强度最大处对应垂直线圈产生的磁场抵消了地磁场的垂直分量。</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D15C161C-457E-A2B3-3C53-2A9E360396C3}"/>
                  </a:ext>
                </a:extLst>
              </p:cNvPr>
              <p:cNvSpPr txBox="1"/>
              <p:nvPr/>
            </p:nvSpPr>
            <p:spPr>
              <a:xfrm>
                <a:off x="7153955" y="5351177"/>
                <a:ext cx="4286250" cy="1506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1600" i="1">
                              <a:solidFill>
                                <a:srgbClr val="0D0D0D"/>
                              </a:solidFill>
                              <a:latin typeface="Cambria Math" panose="02040503050406030204" pitchFamily="18" charset="0"/>
                              <a:ea typeface="楷体" panose="02010609060101010101" pitchFamily="49" charset="-122"/>
                              <a:cs typeface="+mn-ea"/>
                              <a:sym typeface="+mn-lt"/>
                            </a:rPr>
                            <m:t>𝐵</m:t>
                          </m:r>
                        </m:e>
                        <m:sub>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2</m:t>
                          </m:r>
                        </m:sub>
                      </m:sSub>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m:t>
                      </m:r>
                      <m:sSub>
                        <m:sSubPr>
                          <m:ctrlPr>
                            <a:rPr lang="en-US" altLang="zh-CN" sz="1600"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1600" i="1">
                              <a:solidFill>
                                <a:srgbClr val="0D0D0D"/>
                              </a:solidFill>
                              <a:latin typeface="Cambria Math" panose="02040503050406030204" pitchFamily="18" charset="0"/>
                              <a:ea typeface="楷体" panose="02010609060101010101" pitchFamily="49" charset="-122"/>
                              <a:cs typeface="+mn-ea"/>
                              <a:sym typeface="+mn-lt"/>
                            </a:rPr>
                            <m:t>𝐵</m:t>
                          </m:r>
                        </m:e>
                        <m:sub>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𝑒</m:t>
                          </m:r>
                        </m:sub>
                      </m:sSub>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m:t>
                      </m:r>
                      <m:sSub>
                        <m:sSubPr>
                          <m:ctrlPr>
                            <a:rPr lang="en-US" altLang="zh-CN" sz="1600"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1600" i="1">
                              <a:solidFill>
                                <a:srgbClr val="0D0D0D"/>
                              </a:solidFill>
                              <a:latin typeface="Cambria Math" panose="02040503050406030204" pitchFamily="18" charset="0"/>
                              <a:ea typeface="楷体" panose="02010609060101010101" pitchFamily="49" charset="-122"/>
                              <a:cs typeface="+mn-ea"/>
                              <a:sym typeface="+mn-lt"/>
                            </a:rPr>
                            <m:t>𝐵</m:t>
                          </m:r>
                        </m:e>
                        <m:sub>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𝑠</m:t>
                          </m:r>
                        </m:sub>
                      </m:sSub>
                    </m:oMath>
                  </m:oMathPara>
                </a14:m>
                <a:endParaRPr lang="en-US" altLang="zh-CN" sz="1600" dirty="0">
                  <a:solidFill>
                    <a:srgbClr val="0D0D0D"/>
                  </a:solidFill>
                  <a:ea typeface="楷体" panose="02010609060101010101" pitchFamily="49" charset="-122"/>
                  <a:cs typeface="+mn-ea"/>
                  <a:sym typeface="+mn-lt"/>
                </a:endParaRPr>
              </a:p>
              <a:p>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1600" i="1" smtClean="0">
                              <a:solidFill>
                                <a:srgbClr val="0D0D0D"/>
                              </a:solidFill>
                              <a:latin typeface="Cambria Math" panose="02040503050406030204" pitchFamily="18" charset="0"/>
                              <a:ea typeface="楷体" panose="02010609060101010101" pitchFamily="49" charset="-122"/>
                              <a:cs typeface="+mn-ea"/>
                              <a:sym typeface="+mn-lt"/>
                            </a:rPr>
                            <m:t>𝐵</m:t>
                          </m:r>
                        </m:e>
                        <m:sub>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3</m:t>
                          </m:r>
                        </m:sub>
                      </m:sSub>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m:t>
                      </m:r>
                      <m:sSub>
                        <m:sSubPr>
                          <m:ctrlPr>
                            <a:rPr lang="en-US" altLang="zh-CN" sz="1600"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1600" i="1">
                              <a:solidFill>
                                <a:srgbClr val="0D0D0D"/>
                              </a:solidFill>
                              <a:latin typeface="Cambria Math" panose="02040503050406030204" pitchFamily="18" charset="0"/>
                              <a:ea typeface="楷体" panose="02010609060101010101" pitchFamily="49" charset="-122"/>
                              <a:cs typeface="+mn-ea"/>
                              <a:sym typeface="+mn-lt"/>
                            </a:rPr>
                            <m:t>𝐵</m:t>
                          </m:r>
                        </m:e>
                        <m:sub>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𝑒</m:t>
                          </m:r>
                        </m:sub>
                      </m:sSub>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m:t>
                      </m:r>
                      <m:sSub>
                        <m:sSubPr>
                          <m:ctrlPr>
                            <a:rPr lang="en-US" altLang="zh-CN" sz="1600"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1600" i="1">
                              <a:solidFill>
                                <a:srgbClr val="0D0D0D"/>
                              </a:solidFill>
                              <a:latin typeface="Cambria Math" panose="02040503050406030204" pitchFamily="18" charset="0"/>
                              <a:ea typeface="楷体" panose="02010609060101010101" pitchFamily="49" charset="-122"/>
                              <a:cs typeface="+mn-ea"/>
                              <a:sym typeface="+mn-lt"/>
                            </a:rPr>
                            <m:t>𝐵</m:t>
                          </m:r>
                        </m:e>
                        <m:sub>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𝑠</m:t>
                          </m:r>
                        </m:sub>
                      </m:sSub>
                    </m:oMath>
                  </m:oMathPara>
                </a14:m>
                <a:endParaRPr lang="en-US" altLang="zh-CN" sz="1600" dirty="0">
                  <a:solidFill>
                    <a:srgbClr val="0D0D0D"/>
                  </a:solidFill>
                  <a:ea typeface="楷体" panose="02010609060101010101" pitchFamily="49" charset="-122"/>
                  <a:cs typeface="+mn-ea"/>
                  <a:sym typeface="+mn-lt"/>
                </a:endParaRPr>
              </a:p>
              <a:p>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1600" i="1" smtClean="0">
                              <a:solidFill>
                                <a:srgbClr val="0D0D0D"/>
                              </a:solidFill>
                              <a:latin typeface="Cambria Math" panose="02040503050406030204" pitchFamily="18" charset="0"/>
                              <a:ea typeface="楷体" panose="02010609060101010101" pitchFamily="49" charset="-122"/>
                              <a:cs typeface="+mn-ea"/>
                              <a:sym typeface="+mn-lt"/>
                            </a:rPr>
                            <m:t>𝐵</m:t>
                          </m:r>
                        </m:e>
                        <m:sub>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𝑒</m:t>
                          </m:r>
                        </m:sub>
                      </m:sSub>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m:t>
                      </m:r>
                      <m:f>
                        <m:fPr>
                          <m:ctrlP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ctrlPr>
                        </m:fPr>
                        <m:num>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1</m:t>
                          </m:r>
                        </m:num>
                        <m:den>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2</m:t>
                          </m:r>
                        </m:den>
                      </m:f>
                      <m:d>
                        <m:dPr>
                          <m:ctrlP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ctrlPr>
                        </m:dPr>
                        <m:e>
                          <m:sSub>
                            <m:sSubPr>
                              <m:ctrlPr>
                                <a:rPr lang="en-US" altLang="zh-CN" sz="1600"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1600" i="1">
                                  <a:solidFill>
                                    <a:srgbClr val="0D0D0D"/>
                                  </a:solidFill>
                                  <a:latin typeface="Cambria Math" panose="02040503050406030204" pitchFamily="18" charset="0"/>
                                  <a:ea typeface="楷体" panose="02010609060101010101" pitchFamily="49" charset="-122"/>
                                  <a:cs typeface="+mn-ea"/>
                                  <a:sym typeface="+mn-lt"/>
                                </a:rPr>
                                <m:t>𝐵</m:t>
                              </m:r>
                            </m:e>
                            <m:sub>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2</m:t>
                              </m:r>
                            </m:sub>
                          </m:sSub>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m:t>
                          </m:r>
                          <m:sSub>
                            <m:sSubPr>
                              <m:ctrlPr>
                                <a:rPr lang="en-US" altLang="zh-CN" sz="1600"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1600" i="1">
                                  <a:solidFill>
                                    <a:srgbClr val="0D0D0D"/>
                                  </a:solidFill>
                                  <a:latin typeface="Cambria Math" panose="02040503050406030204" pitchFamily="18" charset="0"/>
                                  <a:ea typeface="楷体" panose="02010609060101010101" pitchFamily="49" charset="-122"/>
                                  <a:cs typeface="+mn-ea"/>
                                  <a:sym typeface="+mn-lt"/>
                                </a:rPr>
                                <m:t>𝐵</m:t>
                              </m:r>
                            </m:e>
                            <m:sub>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3</m:t>
                              </m:r>
                            </m:sub>
                          </m:sSub>
                        </m:e>
                      </m:d>
                    </m:oMath>
                  </m:oMathPara>
                </a14:m>
                <a:endParaRPr lang="en-US" altLang="zh-CN" sz="1600" b="0" dirty="0">
                  <a:solidFill>
                    <a:srgbClr val="0D0D0D"/>
                  </a:solidFill>
                  <a:ea typeface="楷体" panose="02010609060101010101" pitchFamily="49" charset="-122"/>
                  <a:cs typeface="+mn-ea"/>
                  <a:sym typeface="+mn-lt"/>
                </a:endParaRPr>
              </a:p>
              <a:p>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1600" i="1" smtClean="0">
                              <a:solidFill>
                                <a:srgbClr val="0D0D0D"/>
                              </a:solidFill>
                              <a:latin typeface="Cambria Math" panose="02040503050406030204" pitchFamily="18" charset="0"/>
                              <a:ea typeface="楷体" panose="02010609060101010101" pitchFamily="49" charset="-122"/>
                              <a:cs typeface="+mn-ea"/>
                              <a:sym typeface="+mn-lt"/>
                            </a:rPr>
                            <m:t>𝐵</m:t>
                          </m:r>
                        </m:e>
                        <m:sub>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𝑠</m:t>
                          </m:r>
                        </m:sub>
                      </m:sSub>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m:t>
                      </m:r>
                      <m:f>
                        <m:fPr>
                          <m:ctrlP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ctrlPr>
                        </m:fPr>
                        <m:num>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1</m:t>
                          </m:r>
                        </m:num>
                        <m:den>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2</m:t>
                          </m:r>
                        </m:den>
                      </m:f>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m:t>
                      </m:r>
                      <m:sSub>
                        <m:sSubPr>
                          <m:ctrlPr>
                            <a:rPr lang="en-US" altLang="zh-CN" sz="1600"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1600" i="1">
                              <a:solidFill>
                                <a:srgbClr val="0D0D0D"/>
                              </a:solidFill>
                              <a:latin typeface="Cambria Math" panose="02040503050406030204" pitchFamily="18" charset="0"/>
                              <a:ea typeface="楷体" panose="02010609060101010101" pitchFamily="49" charset="-122"/>
                              <a:cs typeface="+mn-ea"/>
                              <a:sym typeface="+mn-lt"/>
                            </a:rPr>
                            <m:t>𝐵</m:t>
                          </m:r>
                        </m:e>
                        <m:sub>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2</m:t>
                          </m:r>
                        </m:sub>
                      </m:sSub>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m:t>
                      </m:r>
                      <m:sSub>
                        <m:sSubPr>
                          <m:ctrlPr>
                            <a:rPr lang="en-US" altLang="zh-CN" sz="1600"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1600" i="1">
                              <a:solidFill>
                                <a:srgbClr val="0D0D0D"/>
                              </a:solidFill>
                              <a:latin typeface="Cambria Math" panose="02040503050406030204" pitchFamily="18" charset="0"/>
                              <a:ea typeface="楷体" panose="02010609060101010101" pitchFamily="49" charset="-122"/>
                              <a:cs typeface="+mn-ea"/>
                              <a:sym typeface="+mn-lt"/>
                            </a:rPr>
                            <m:t>𝐵</m:t>
                          </m:r>
                        </m:e>
                        <m:sub>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3</m:t>
                          </m:r>
                        </m:sub>
                      </m:sSub>
                      <m:r>
                        <a:rPr lang="en-US" altLang="zh-CN" sz="1600" b="0" i="1" smtClean="0">
                          <a:solidFill>
                            <a:srgbClr val="0D0D0D"/>
                          </a:solidFill>
                          <a:latin typeface="Cambria Math" panose="02040503050406030204" pitchFamily="18" charset="0"/>
                          <a:ea typeface="楷体" panose="02010609060101010101" pitchFamily="49" charset="-122"/>
                          <a:cs typeface="+mn-ea"/>
                          <a:sym typeface="+mn-lt"/>
                        </a:rPr>
                        <m:t>)</m:t>
                      </m:r>
                    </m:oMath>
                  </m:oMathPara>
                </a14:m>
                <a:endParaRPr lang="zh-CN" altLang="en-US" sz="1600" dirty="0"/>
              </a:p>
            </p:txBody>
          </p:sp>
        </mc:Choice>
        <mc:Fallback xmlns="">
          <p:sp>
            <p:nvSpPr>
              <p:cNvPr id="18" name="文本框 17">
                <a:extLst>
                  <a:ext uri="{FF2B5EF4-FFF2-40B4-BE49-F238E27FC236}">
                    <a16:creationId xmlns:a16="http://schemas.microsoft.com/office/drawing/2014/main" id="{D15C161C-457E-A2B3-3C53-2A9E360396C3}"/>
                  </a:ext>
                </a:extLst>
              </p:cNvPr>
              <p:cNvSpPr txBox="1">
                <a:spLocks noRot="1" noChangeAspect="1" noMove="1" noResize="1" noEditPoints="1" noAdjustHandles="1" noChangeArrowheads="1" noChangeShapeType="1" noTextEdit="1"/>
              </p:cNvSpPr>
              <p:nvPr/>
            </p:nvSpPr>
            <p:spPr>
              <a:xfrm>
                <a:off x="7153955" y="5351177"/>
                <a:ext cx="4286250" cy="1506823"/>
              </a:xfrm>
              <a:prstGeom prst="rect">
                <a:avLst/>
              </a:prstGeom>
              <a:blipFill>
                <a:blip r:embed="rId3"/>
                <a:stretch>
                  <a:fillRect/>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AB9298A1-D6FE-5EAC-D93B-6A63DE16A971}"/>
              </a:ext>
            </a:extLst>
          </p:cNvPr>
          <p:cNvPicPr>
            <a:picLocks noChangeAspect="1"/>
          </p:cNvPicPr>
          <p:nvPr/>
        </p:nvPicPr>
        <p:blipFill>
          <a:blip r:embed="rId4"/>
          <a:stretch>
            <a:fillRect/>
          </a:stretch>
        </p:blipFill>
        <p:spPr>
          <a:xfrm>
            <a:off x="6796088" y="4094989"/>
            <a:ext cx="5091113" cy="1248633"/>
          </a:xfrm>
          <a:prstGeom prst="rect">
            <a:avLst/>
          </a:prstGeom>
        </p:spPr>
      </p:pic>
    </p:spTree>
    <p:extLst>
      <p:ext uri="{BB962C8B-B14F-4D97-AF65-F5344CB8AC3E}">
        <p14:creationId xmlns:p14="http://schemas.microsoft.com/office/powerpoint/2010/main" val="1255982129"/>
      </p:ext>
    </p:extLst>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4"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4"/>
          <p:cNvSpPr txBox="1"/>
          <p:nvPr/>
        </p:nvSpPr>
        <p:spPr>
          <a:xfrm>
            <a:off x="679338" y="262842"/>
            <a:ext cx="1935276"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dirty="0">
                <a:solidFill>
                  <a:schemeClr val="tx1">
                    <a:lumMod val="75000"/>
                    <a:lumOff val="25000"/>
                  </a:schemeClr>
                </a:solidFill>
                <a:cs typeface="+mn-ea"/>
                <a:sym typeface="+mn-lt"/>
              </a:rPr>
              <a:t>实验内容</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0368158-267D-A3AB-3692-4C368BC873B7}"/>
                  </a:ext>
                </a:extLst>
              </p:cNvPr>
              <p:cNvSpPr txBox="1"/>
              <p:nvPr/>
            </p:nvSpPr>
            <p:spPr>
              <a:xfrm>
                <a:off x="803163" y="1754234"/>
                <a:ext cx="5292837" cy="4182363"/>
              </a:xfrm>
              <a:prstGeom prst="rect">
                <a:avLst/>
              </a:prstGeom>
              <a:noFill/>
            </p:spPr>
            <p:txBody>
              <a:bodyPr wrap="square" rtlCol="0">
                <a:spAutoFit/>
              </a:bodyPr>
              <a:lstStyle/>
              <a:p>
                <a:pPr>
                  <a:lnSpc>
                    <a:spcPct val="150000"/>
                  </a:lnSpc>
                </a:pPr>
                <a:r>
                  <a:rPr lang="zh-CN" altLang="en-US" dirty="0">
                    <a:latin typeface="楷体" panose="02010609060101010101" pitchFamily="49" charset="-122"/>
                    <a:ea typeface="楷体" panose="02010609060101010101" pitchFamily="49" charset="-122"/>
                  </a:rPr>
                  <a:t>区分光抽运信号和磁共振信号。</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根据量子数计算铷原子两种同位素的</a:t>
                </a:r>
                <a14:m>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𝑔</m:t>
                        </m:r>
                      </m:e>
                      <m:sub>
                        <m:r>
                          <a:rPr lang="en-US" altLang="zh-CN" b="0" i="1" smtClean="0">
                            <a:latin typeface="Cambria Math" panose="02040503050406030204" pitchFamily="18" charset="0"/>
                            <a:ea typeface="楷体" panose="02010609060101010101" pitchFamily="49" charset="-122"/>
                          </a:rPr>
                          <m:t>𝐹</m:t>
                        </m:r>
                      </m:sub>
                    </m:sSub>
                    <m:r>
                      <a:rPr lang="zh-CN" altLang="en-US" i="1">
                        <a:latin typeface="Cambria Math" panose="02040503050406030204" pitchFamily="18" charset="0"/>
                        <a:ea typeface="楷体" panose="02010609060101010101" pitchFamily="49" charset="-122"/>
                      </a:rPr>
                      <m:t>。</m:t>
                    </m:r>
                  </m:oMath>
                </a14:m>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估算磁共振时水平线圈的电流。</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在</a:t>
                </a:r>
                <a:r>
                  <a:rPr lang="en-US" altLang="zh-CN" dirty="0">
                    <a:latin typeface="楷体" panose="02010609060101010101" pitchFamily="49" charset="-122"/>
                    <a:ea typeface="楷体" panose="02010609060101010101" pitchFamily="49" charset="-122"/>
                  </a:rPr>
                  <a:t>1.12</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a:t>
                </a:r>
                <a:r>
                  <a:rPr lang="zh-CN" altLang="en-US" dirty="0">
                    <a:latin typeface="楷体" panose="02010609060101010101" pitchFamily="49" charset="-122"/>
                    <a:ea typeface="楷体" panose="02010609060101010101" pitchFamily="49" charset="-122"/>
                  </a:rPr>
                  <a:t>）的情况下调节水平线圈电流由小到大，记录发生两次磁共振时的电流。水平磁场反向，在（</a:t>
                </a:r>
                <a:r>
                  <a:rPr lang="en-US" altLang="zh-CN" dirty="0">
                    <a:latin typeface="楷体" panose="02010609060101010101" pitchFamily="49" charset="-122"/>
                    <a:ea typeface="楷体" panose="02010609060101010101" pitchFamily="49" charset="-122"/>
                  </a:rPr>
                  <a:t>b</a:t>
                </a:r>
                <a:r>
                  <a:rPr lang="zh-CN" altLang="en-US" dirty="0">
                    <a:latin typeface="楷体" panose="02010609060101010101" pitchFamily="49" charset="-122"/>
                    <a:ea typeface="楷体" panose="02010609060101010101" pitchFamily="49" charset="-122"/>
                  </a:rPr>
                  <a:t>）的情况下重复测量，计算</a:t>
                </a:r>
                <a14:m>
                  <m:oMath xmlns:m="http://schemas.openxmlformats.org/officeDocument/2006/math">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𝑔</m:t>
                        </m:r>
                      </m:e>
                      <m:sub>
                        <m:r>
                          <a:rPr lang="en-US" altLang="zh-CN" i="1">
                            <a:latin typeface="Cambria Math" panose="02040503050406030204" pitchFamily="18" charset="0"/>
                            <a:ea typeface="楷体" panose="02010609060101010101" pitchFamily="49" charset="-122"/>
                          </a:rPr>
                          <m:t>𝐹</m:t>
                        </m:r>
                      </m:sub>
                    </m:sSub>
                  </m:oMath>
                </a14:m>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在</a:t>
                </a:r>
                <a:r>
                  <a:rPr lang="en-US" altLang="zh-CN" dirty="0">
                    <a:latin typeface="楷体" panose="02010609060101010101" pitchFamily="49" charset="-122"/>
                    <a:ea typeface="楷体" panose="02010609060101010101" pitchFamily="49" charset="-122"/>
                  </a:rPr>
                  <a:t>1.12</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c</a:t>
                </a:r>
                <a:r>
                  <a:rPr lang="zh-CN" altLang="en-US" dirty="0">
                    <a:latin typeface="楷体" panose="02010609060101010101" pitchFamily="49" charset="-122"/>
                    <a:ea typeface="楷体" panose="02010609060101010101" pitchFamily="49" charset="-122"/>
                  </a:rPr>
                  <a:t>）的情况下测量磁共振时水平线圈的电流，计算地磁场水平分量和水平磁场的大小，计算北京地区的地磁倾角。</a:t>
                </a:r>
                <a:endParaRPr lang="en-US" altLang="zh-CN" dirty="0">
                  <a:latin typeface="楷体" panose="02010609060101010101" pitchFamily="49" charset="-122"/>
                  <a:ea typeface="楷体" panose="02010609060101010101" pitchFamily="49" charset="-122"/>
                </a:endParaRPr>
              </a:p>
              <a:p>
                <a:pPr>
                  <a:lnSpc>
                    <a:spcPct val="150000"/>
                  </a:lnSpc>
                </a:pPr>
                <a:endParaRPr lang="zh-CN" altLang="en-US" dirty="0">
                  <a:latin typeface="楷体" panose="02010609060101010101" pitchFamily="49" charset="-122"/>
                  <a:ea typeface="楷体" panose="02010609060101010101" pitchFamily="49" charset="-122"/>
                </a:endParaRPr>
              </a:p>
            </p:txBody>
          </p:sp>
        </mc:Choice>
        <mc:Fallback xmlns="">
          <p:sp>
            <p:nvSpPr>
              <p:cNvPr id="12" name="文本框 11">
                <a:extLst>
                  <a:ext uri="{FF2B5EF4-FFF2-40B4-BE49-F238E27FC236}">
                    <a16:creationId xmlns:a16="http://schemas.microsoft.com/office/drawing/2014/main" id="{C0368158-267D-A3AB-3692-4C368BC873B7}"/>
                  </a:ext>
                </a:extLst>
              </p:cNvPr>
              <p:cNvSpPr txBox="1">
                <a:spLocks noRot="1" noChangeAspect="1" noMove="1" noResize="1" noEditPoints="1" noAdjustHandles="1" noChangeArrowheads="1" noChangeShapeType="1" noTextEdit="1"/>
              </p:cNvSpPr>
              <p:nvPr/>
            </p:nvSpPr>
            <p:spPr>
              <a:xfrm>
                <a:off x="803163" y="1754234"/>
                <a:ext cx="5292837" cy="4182363"/>
              </a:xfrm>
              <a:prstGeom prst="rect">
                <a:avLst/>
              </a:prstGeom>
              <a:blipFill>
                <a:blip r:embed="rId2"/>
                <a:stretch>
                  <a:fillRect l="-1037" r="-1613"/>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56F8C2F2-7DC7-CDED-EA2E-D20FF6D94AF2}"/>
              </a:ext>
            </a:extLst>
          </p:cNvPr>
          <p:cNvSpPr txBox="1"/>
          <p:nvPr/>
        </p:nvSpPr>
        <p:spPr>
          <a:xfrm>
            <a:off x="791440" y="1190876"/>
            <a:ext cx="10338523" cy="369332"/>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磁共振信号的观察与研究</a:t>
            </a:r>
            <a:endParaRPr lang="zh-CN" altLang="en-US" dirty="0">
              <a:solidFill>
                <a:srgbClr val="7030A0"/>
              </a:solidFill>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B1D54D2-E5EA-047D-C963-CF0DE66F139D}"/>
                  </a:ext>
                </a:extLst>
              </p:cNvPr>
              <p:cNvSpPr txBox="1"/>
              <p:nvPr/>
            </p:nvSpPr>
            <p:spPr>
              <a:xfrm>
                <a:off x="6257060" y="828982"/>
                <a:ext cx="2895600" cy="731226"/>
              </a:xfrm>
              <a:prstGeom prst="rect">
                <a:avLst/>
              </a:prstGeom>
              <a:noFill/>
            </p:spPr>
            <p:txBody>
              <a:bodyPr wrap="square" rtlCol="0">
                <a:spAutoFit/>
              </a:bodyPr>
              <a:lstStyle/>
              <a:p>
                <a14:m>
                  <m:oMath xmlns:m="http://schemas.openxmlformats.org/officeDocument/2006/math">
                    <m:sPre>
                      <m:sPrePr>
                        <m:ctrlPr>
                          <a:rPr lang="en-US" altLang="zh-CN" i="1" smtClean="0">
                            <a:latin typeface="Cambria Math" panose="02040503050406030204" pitchFamily="18" charset="0"/>
                            <a:ea typeface="楷体" panose="02010609060101010101" pitchFamily="49" charset="-122"/>
                          </a:rPr>
                        </m:ctrlPr>
                      </m:sPrePr>
                      <m:sub/>
                      <m:sup>
                        <m:r>
                          <a:rPr lang="en-US" altLang="zh-CN" i="1">
                            <a:latin typeface="Cambria Math" panose="02040503050406030204" pitchFamily="18" charset="0"/>
                          </a:rPr>
                          <m:t>87</m:t>
                        </m:r>
                      </m:sup>
                      <m:e>
                        <m:r>
                          <a:rPr lang="en-US" altLang="zh-CN" i="1">
                            <a:latin typeface="Cambria Math" panose="02040503050406030204" pitchFamily="18" charset="0"/>
                          </a:rPr>
                          <m:t>𝑅𝑏</m:t>
                        </m:r>
                      </m:e>
                    </m:sPre>
                    <m:r>
                      <a:rPr lang="en-US" altLang="zh-CN" i="1">
                        <a:latin typeface="Cambria Math" panose="02040503050406030204" pitchFamily="18" charset="0"/>
                      </a:rPr>
                      <m:t> </m:t>
                    </m:r>
                    <m:r>
                      <a:rPr lang="zh-CN" altLang="en-US" i="1">
                        <a:latin typeface="Cambria Math" panose="02040503050406030204" pitchFamily="18" charset="0"/>
                      </a:rPr>
                      <m:t>：</m:t>
                    </m:r>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𝑔</m:t>
                        </m:r>
                      </m:e>
                      <m:sub>
                        <m:r>
                          <a:rPr lang="en-US" altLang="zh-CN" b="0" i="1" smtClean="0">
                            <a:latin typeface="Cambria Math" panose="02040503050406030204" pitchFamily="18" charset="0"/>
                            <a:ea typeface="楷体" panose="02010609060101010101" pitchFamily="49" charset="-122"/>
                          </a:rPr>
                          <m:t>𝐽</m:t>
                        </m:r>
                      </m:sub>
                    </m:sSub>
                    <m:r>
                      <a:rPr lang="en-US" altLang="zh-CN" b="0" i="1" smtClean="0">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2</m:t>
                    </m:r>
                  </m:oMath>
                </a14:m>
                <a:r>
                  <a:rPr lang="zh-CN" altLang="en-US" dirty="0"/>
                  <a:t>，</a:t>
                </a:r>
                <a:r>
                  <a:rPr lang="en-US" altLang="zh-CN" dirty="0">
                    <a:ea typeface="楷体" panose="02010609060101010101" pitchFamily="49" charset="-122"/>
                  </a:rPr>
                  <a:t> </a:t>
                </a:r>
                <a14:m>
                  <m:oMath xmlns:m="http://schemas.openxmlformats.org/officeDocument/2006/math">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𝑔</m:t>
                        </m:r>
                      </m:e>
                      <m:sub>
                        <m:r>
                          <a:rPr lang="en-US" altLang="zh-CN" i="1">
                            <a:latin typeface="Cambria Math" panose="02040503050406030204" pitchFamily="18" charset="0"/>
                            <a:ea typeface="楷体" panose="02010609060101010101" pitchFamily="49" charset="-122"/>
                          </a:rPr>
                          <m:t>𝐹</m:t>
                        </m:r>
                      </m:sub>
                    </m:sSub>
                    <m:r>
                      <a:rPr lang="en-US" altLang="zh-CN" i="1" smtClean="0">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1</m:t>
                    </m:r>
                  </m:oMath>
                </a14:m>
                <a:r>
                  <a:rPr lang="en-US" altLang="zh-CN" dirty="0"/>
                  <a:t>/2</a:t>
                </a:r>
              </a:p>
              <a:p>
                <a14:m>
                  <m:oMath xmlns:m="http://schemas.openxmlformats.org/officeDocument/2006/math">
                    <m:sPre>
                      <m:sPrePr>
                        <m:ctrlPr>
                          <a:rPr lang="en-US" altLang="zh-CN" i="1" smtClean="0">
                            <a:latin typeface="Cambria Math" panose="02040503050406030204" pitchFamily="18" charset="0"/>
                            <a:ea typeface="楷体" panose="02010609060101010101" pitchFamily="49" charset="-122"/>
                          </a:rPr>
                        </m:ctrlPr>
                      </m:sPrePr>
                      <m:sub/>
                      <m:sup>
                        <m:r>
                          <a:rPr lang="en-US" altLang="zh-CN" i="1">
                            <a:latin typeface="Cambria Math" panose="02040503050406030204" pitchFamily="18" charset="0"/>
                          </a:rPr>
                          <m:t>85</m:t>
                        </m:r>
                      </m:sup>
                      <m:e>
                        <m:r>
                          <a:rPr lang="en-US" altLang="zh-CN" i="1">
                            <a:latin typeface="Cambria Math" panose="02040503050406030204" pitchFamily="18" charset="0"/>
                          </a:rPr>
                          <m:t>𝑅𝑏</m:t>
                        </m:r>
                      </m:e>
                    </m:sPre>
                    <m:r>
                      <a:rPr lang="en-US" altLang="zh-CN" i="1">
                        <a:latin typeface="Cambria Math" panose="02040503050406030204" pitchFamily="18" charset="0"/>
                      </a:rPr>
                      <m:t> </m:t>
                    </m:r>
                    <m:r>
                      <a:rPr lang="zh-CN" altLang="en-US" i="1">
                        <a:latin typeface="Cambria Math" panose="02040503050406030204" pitchFamily="18" charset="0"/>
                      </a:rPr>
                      <m:t>：</m:t>
                    </m:r>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𝑔</m:t>
                        </m:r>
                      </m:e>
                      <m:sub>
                        <m:r>
                          <a:rPr lang="en-US" altLang="zh-CN" b="0" i="1" smtClean="0">
                            <a:latin typeface="Cambria Math" panose="02040503050406030204" pitchFamily="18" charset="0"/>
                            <a:ea typeface="楷体" panose="02010609060101010101" pitchFamily="49" charset="-122"/>
                          </a:rPr>
                          <m:t>𝐽</m:t>
                        </m:r>
                      </m:sub>
                    </m:sSub>
                    <m:r>
                      <a:rPr lang="en-US" altLang="zh-CN" b="0" i="1" smtClean="0">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2</m:t>
                    </m:r>
                  </m:oMath>
                </a14:m>
                <a:r>
                  <a:rPr lang="zh-CN" altLang="en-US" dirty="0"/>
                  <a:t>，</a:t>
                </a:r>
                <a:r>
                  <a:rPr lang="en-US" altLang="zh-CN" dirty="0">
                    <a:ea typeface="楷体" panose="02010609060101010101" pitchFamily="49" charset="-122"/>
                  </a:rPr>
                  <a:t> </a:t>
                </a:r>
                <a14:m>
                  <m:oMath xmlns:m="http://schemas.openxmlformats.org/officeDocument/2006/math">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𝑔</m:t>
                        </m:r>
                      </m:e>
                      <m:sub>
                        <m:r>
                          <a:rPr lang="en-US" altLang="zh-CN" i="1">
                            <a:latin typeface="Cambria Math" panose="02040503050406030204" pitchFamily="18" charset="0"/>
                            <a:ea typeface="楷体" panose="02010609060101010101" pitchFamily="49" charset="-122"/>
                          </a:rPr>
                          <m:t>𝐹</m:t>
                        </m:r>
                      </m:sub>
                    </m:sSub>
                    <m:r>
                      <a:rPr lang="en-US" altLang="zh-CN" i="1" smtClean="0">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1</m:t>
                    </m:r>
                  </m:oMath>
                </a14:m>
                <a:r>
                  <a:rPr lang="en-US" altLang="zh-CN" dirty="0"/>
                  <a:t>/3</a:t>
                </a:r>
                <a:endParaRPr lang="zh-CN" altLang="en-US" dirty="0"/>
              </a:p>
            </p:txBody>
          </p:sp>
        </mc:Choice>
        <mc:Fallback xmlns="">
          <p:sp>
            <p:nvSpPr>
              <p:cNvPr id="3" name="文本框 2">
                <a:extLst>
                  <a:ext uri="{FF2B5EF4-FFF2-40B4-BE49-F238E27FC236}">
                    <a16:creationId xmlns:a16="http://schemas.microsoft.com/office/drawing/2014/main" id="{2B1D54D2-E5EA-047D-C963-CF0DE66F139D}"/>
                  </a:ext>
                </a:extLst>
              </p:cNvPr>
              <p:cNvSpPr txBox="1">
                <a:spLocks noRot="1" noChangeAspect="1" noMove="1" noResize="1" noEditPoints="1" noAdjustHandles="1" noChangeArrowheads="1" noChangeShapeType="1" noTextEdit="1"/>
              </p:cNvSpPr>
              <p:nvPr/>
            </p:nvSpPr>
            <p:spPr>
              <a:xfrm>
                <a:off x="6257060" y="828982"/>
                <a:ext cx="2895600" cy="731226"/>
              </a:xfrm>
              <a:prstGeom prst="rect">
                <a:avLst/>
              </a:prstGeom>
              <a:blipFill>
                <a:blip r:embed="rId3"/>
                <a:stretch>
                  <a:fillRect t="-2500" b="-108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88F63F6-2F0B-215F-2542-EF7911FC26E1}"/>
                  </a:ext>
                </a:extLst>
              </p:cNvPr>
              <p:cNvSpPr txBox="1"/>
              <p:nvPr/>
            </p:nvSpPr>
            <p:spPr>
              <a:xfrm>
                <a:off x="5633172" y="1747581"/>
                <a:ext cx="4143375"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h𝑣</m:t>
                      </m:r>
                      <m:r>
                        <a:rPr lang="en-US" altLang="zh-CN" b="0" i="1" smtClean="0">
                          <a:latin typeface="Cambria Math" panose="02040503050406030204" pitchFamily="18" charset="0"/>
                        </a:rPr>
                        <m:t>=</m:t>
                      </m:r>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𝑔</m:t>
                          </m:r>
                        </m:e>
                        <m:sub>
                          <m:r>
                            <a:rPr lang="en-US" altLang="zh-CN" i="1">
                              <a:latin typeface="Cambria Math" panose="02040503050406030204" pitchFamily="18" charset="0"/>
                              <a:ea typeface="楷体" panose="02010609060101010101" pitchFamily="49" charset="-122"/>
                            </a:rPr>
                            <m:t>𝐹</m:t>
                          </m:r>
                        </m:sub>
                      </m:sSub>
                      <m:sSub>
                        <m:sSubPr>
                          <m:ctrlPr>
                            <a:rPr lang="en-US" altLang="zh-CN" i="1">
                              <a:latin typeface="Cambria Math" panose="02040503050406030204" pitchFamily="18" charset="0"/>
                              <a:ea typeface="楷体" panose="02010609060101010101" pitchFamily="49" charset="-122"/>
                            </a:rPr>
                          </m:ctrlPr>
                        </m:sSubPr>
                        <m:e>
                          <m:r>
                            <m:rPr>
                              <m:sty m:val="p"/>
                            </m:rPr>
                            <a:rPr lang="en-US" altLang="zh-CN" i="1" smtClean="0">
                              <a:latin typeface="Cambria Math" panose="02040503050406030204" pitchFamily="18" charset="0"/>
                              <a:ea typeface="楷体" panose="02010609060101010101" pitchFamily="49" charset="-122"/>
                            </a:rPr>
                            <m:t>μ</m:t>
                          </m:r>
                        </m:e>
                        <m:sub>
                          <m:r>
                            <a:rPr lang="en-US" altLang="zh-CN" b="0" i="1" smtClean="0">
                              <a:latin typeface="Cambria Math" panose="02040503050406030204" pitchFamily="18" charset="0"/>
                              <a:ea typeface="楷体" panose="02010609060101010101" pitchFamily="49" charset="-122"/>
                            </a:rPr>
                            <m:t>𝐵</m:t>
                          </m:r>
                        </m:sub>
                      </m:sSub>
                      <m:d>
                        <m:dPr>
                          <m:ctrlPr>
                            <a:rPr lang="en-US" altLang="zh-CN" b="0" i="1" smtClean="0">
                              <a:latin typeface="Cambria Math" panose="02040503050406030204" pitchFamily="18" charset="0"/>
                              <a:ea typeface="楷体" panose="02010609060101010101" pitchFamily="49" charset="-122"/>
                            </a:rPr>
                          </m:ctrlPr>
                        </m:dPr>
                        <m:e>
                          <m:sSub>
                            <m:sSubPr>
                              <m:ctrlPr>
                                <a:rPr lang="en-US" altLang="zh-CN" i="1">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𝐵</m:t>
                              </m:r>
                            </m:e>
                            <m:sub>
                              <m:r>
                                <a:rPr lang="en-US" altLang="zh-CN" b="0" i="1" smtClean="0">
                                  <a:latin typeface="Cambria Math" panose="02040503050406030204" pitchFamily="18" charset="0"/>
                                  <a:ea typeface="楷体" panose="02010609060101010101" pitchFamily="49" charset="-122"/>
                                </a:rPr>
                                <m:t>1</m:t>
                              </m:r>
                            </m:sub>
                          </m:sSub>
                          <m:r>
                            <a:rPr lang="en-US" altLang="zh-CN" i="1">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𝐵</m:t>
                              </m:r>
                            </m:e>
                            <m:sub>
                              <m:r>
                                <a:rPr lang="en-US" altLang="zh-CN" b="0" i="1" smtClean="0">
                                  <a:latin typeface="Cambria Math" panose="02040503050406030204" pitchFamily="18" charset="0"/>
                                  <a:ea typeface="楷体" panose="02010609060101010101" pitchFamily="49" charset="-122"/>
                                </a:rPr>
                                <m:t>𝑒</m:t>
                              </m:r>
                            </m:sub>
                          </m:sSub>
                          <m:r>
                            <a:rPr lang="en-US" altLang="zh-CN" i="1">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𝐵</m:t>
                              </m:r>
                            </m:e>
                            <m:sub>
                              <m:r>
                                <a:rPr lang="en-US" altLang="zh-CN" b="0" i="1" smtClean="0">
                                  <a:latin typeface="Cambria Math" panose="02040503050406030204" pitchFamily="18" charset="0"/>
                                  <a:ea typeface="楷体" panose="02010609060101010101" pitchFamily="49" charset="-122"/>
                                </a:rPr>
                                <m:t>𝑠</m:t>
                              </m:r>
                            </m:sub>
                          </m:sSub>
                        </m:e>
                      </m:d>
                    </m:oMath>
                  </m:oMathPara>
                </a14:m>
                <a:endParaRPr lang="en-US" altLang="zh-CN" b="0" dirty="0">
                  <a:ea typeface="楷体" panose="02010609060101010101" pitchFamily="49" charset="-122"/>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h𝑣</m:t>
                      </m:r>
                      <m:r>
                        <a:rPr lang="en-US" altLang="zh-CN" b="0" i="1" smtClean="0">
                          <a:latin typeface="Cambria Math" panose="02040503050406030204" pitchFamily="18" charset="0"/>
                        </a:rPr>
                        <m:t>=</m:t>
                      </m:r>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𝑔</m:t>
                          </m:r>
                        </m:e>
                        <m:sub>
                          <m:r>
                            <a:rPr lang="en-US" altLang="zh-CN" i="1">
                              <a:latin typeface="Cambria Math" panose="02040503050406030204" pitchFamily="18" charset="0"/>
                              <a:ea typeface="楷体" panose="02010609060101010101" pitchFamily="49" charset="-122"/>
                            </a:rPr>
                            <m:t>𝐹</m:t>
                          </m:r>
                        </m:sub>
                      </m:sSub>
                      <m:sSub>
                        <m:sSubPr>
                          <m:ctrlPr>
                            <a:rPr lang="en-US" altLang="zh-CN" i="1">
                              <a:latin typeface="Cambria Math" panose="02040503050406030204" pitchFamily="18" charset="0"/>
                              <a:ea typeface="楷体" panose="02010609060101010101" pitchFamily="49" charset="-122"/>
                            </a:rPr>
                          </m:ctrlPr>
                        </m:sSubPr>
                        <m:e>
                          <m:r>
                            <m:rPr>
                              <m:sty m:val="p"/>
                            </m:rPr>
                            <a:rPr lang="en-US" altLang="zh-CN" i="1" smtClean="0">
                              <a:latin typeface="Cambria Math" panose="02040503050406030204" pitchFamily="18" charset="0"/>
                              <a:ea typeface="楷体" panose="02010609060101010101" pitchFamily="49" charset="-122"/>
                            </a:rPr>
                            <m:t>μ</m:t>
                          </m:r>
                        </m:e>
                        <m:sub>
                          <m:r>
                            <a:rPr lang="en-US" altLang="zh-CN" b="0" i="1" smtClean="0">
                              <a:latin typeface="Cambria Math" panose="02040503050406030204" pitchFamily="18" charset="0"/>
                              <a:ea typeface="楷体" panose="02010609060101010101" pitchFamily="49" charset="-122"/>
                            </a:rPr>
                            <m:t>𝐵</m:t>
                          </m:r>
                        </m:sub>
                      </m:sSub>
                      <m:r>
                        <a:rPr lang="en-US" altLang="zh-CN" b="0" i="1" smtClean="0">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𝐵</m:t>
                          </m:r>
                        </m:e>
                        <m:sub>
                          <m:r>
                            <a:rPr lang="en-US" altLang="zh-CN" b="0" i="1" smtClean="0">
                              <a:latin typeface="Cambria Math" panose="02040503050406030204" pitchFamily="18" charset="0"/>
                              <a:ea typeface="楷体" panose="02010609060101010101" pitchFamily="49" charset="-122"/>
                            </a:rPr>
                            <m:t>2</m:t>
                          </m:r>
                        </m:sub>
                      </m:sSub>
                      <m:r>
                        <a:rPr lang="en-US" altLang="zh-CN" b="0" i="1" smtClean="0">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𝐵</m:t>
                          </m:r>
                        </m:e>
                        <m:sub>
                          <m:r>
                            <a:rPr lang="en-US" altLang="zh-CN" b="0" i="1" smtClean="0">
                              <a:latin typeface="Cambria Math" panose="02040503050406030204" pitchFamily="18" charset="0"/>
                              <a:ea typeface="楷体" panose="02010609060101010101" pitchFamily="49" charset="-122"/>
                            </a:rPr>
                            <m:t>𝑒</m:t>
                          </m:r>
                        </m:sub>
                      </m:sSub>
                      <m:r>
                        <a:rPr lang="en-US" altLang="zh-CN" b="0" i="1" smtClean="0">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𝐵</m:t>
                          </m:r>
                        </m:e>
                        <m:sub>
                          <m:r>
                            <a:rPr lang="en-US" altLang="zh-CN" b="0" i="1" smtClean="0">
                              <a:latin typeface="Cambria Math" panose="02040503050406030204" pitchFamily="18" charset="0"/>
                              <a:ea typeface="楷体" panose="02010609060101010101" pitchFamily="49" charset="-122"/>
                            </a:rPr>
                            <m:t>𝑠</m:t>
                          </m:r>
                        </m:sub>
                      </m:sSub>
                      <m:r>
                        <a:rPr lang="en-US" altLang="zh-CN" b="0" i="1" smtClean="0">
                          <a:latin typeface="Cambria Math" panose="02040503050406030204" pitchFamily="18" charset="0"/>
                          <a:ea typeface="楷体" panose="02010609060101010101" pitchFamily="49" charset="-122"/>
                        </a:rPr>
                        <m:t>)</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h𝑣</m:t>
                      </m:r>
                      <m:r>
                        <a:rPr lang="en-US" altLang="zh-CN" b="0" i="1" smtClean="0">
                          <a:latin typeface="Cambria Math" panose="02040503050406030204" pitchFamily="18" charset="0"/>
                        </a:rPr>
                        <m:t>=</m:t>
                      </m:r>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𝑔</m:t>
                          </m:r>
                        </m:e>
                        <m:sub>
                          <m:r>
                            <a:rPr lang="en-US" altLang="zh-CN" i="1">
                              <a:latin typeface="Cambria Math" panose="02040503050406030204" pitchFamily="18" charset="0"/>
                              <a:ea typeface="楷体" panose="02010609060101010101" pitchFamily="49" charset="-122"/>
                            </a:rPr>
                            <m:t>𝐹</m:t>
                          </m:r>
                        </m:sub>
                      </m:sSub>
                      <m:sSub>
                        <m:sSubPr>
                          <m:ctrlPr>
                            <a:rPr lang="en-US" altLang="zh-CN" i="1">
                              <a:latin typeface="Cambria Math" panose="02040503050406030204" pitchFamily="18" charset="0"/>
                              <a:ea typeface="楷体" panose="02010609060101010101" pitchFamily="49" charset="-122"/>
                            </a:rPr>
                          </m:ctrlPr>
                        </m:sSubPr>
                        <m:e>
                          <m:r>
                            <m:rPr>
                              <m:sty m:val="p"/>
                            </m:rPr>
                            <a:rPr lang="en-US" altLang="zh-CN" i="1" smtClean="0">
                              <a:latin typeface="Cambria Math" panose="02040503050406030204" pitchFamily="18" charset="0"/>
                              <a:ea typeface="楷体" panose="02010609060101010101" pitchFamily="49" charset="-122"/>
                            </a:rPr>
                            <m:t>μ</m:t>
                          </m:r>
                        </m:e>
                        <m:sub>
                          <m:r>
                            <a:rPr lang="en-US" altLang="zh-CN" b="0" i="1" smtClean="0">
                              <a:latin typeface="Cambria Math" panose="02040503050406030204" pitchFamily="18" charset="0"/>
                              <a:ea typeface="楷体" panose="02010609060101010101" pitchFamily="49" charset="-122"/>
                            </a:rPr>
                            <m:t>𝐵</m:t>
                          </m:r>
                        </m:sub>
                      </m:sSub>
                      <m:r>
                        <a:rPr lang="en-US" altLang="zh-CN" b="0" i="1" smtClean="0">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𝐵</m:t>
                          </m:r>
                        </m:e>
                        <m:sub>
                          <m:r>
                            <a:rPr lang="en-US" altLang="zh-CN" b="0" i="1" smtClean="0">
                              <a:latin typeface="Cambria Math" panose="02040503050406030204" pitchFamily="18" charset="0"/>
                              <a:ea typeface="楷体" panose="02010609060101010101" pitchFamily="49" charset="-122"/>
                            </a:rPr>
                            <m:t>3</m:t>
                          </m:r>
                        </m:sub>
                      </m:sSub>
                      <m:r>
                        <a:rPr lang="en-US" altLang="zh-CN" b="0" i="1" smtClean="0">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𝐵</m:t>
                          </m:r>
                        </m:e>
                        <m:sub>
                          <m:r>
                            <a:rPr lang="en-US" altLang="zh-CN" b="0" i="1" smtClean="0">
                              <a:latin typeface="Cambria Math" panose="02040503050406030204" pitchFamily="18" charset="0"/>
                              <a:ea typeface="楷体" panose="02010609060101010101" pitchFamily="49" charset="-122"/>
                            </a:rPr>
                            <m:t>𝑒</m:t>
                          </m:r>
                        </m:sub>
                      </m:sSub>
                      <m:r>
                        <a:rPr lang="en-US" altLang="zh-CN" i="1">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𝐵</m:t>
                          </m:r>
                        </m:e>
                        <m:sub>
                          <m:r>
                            <a:rPr lang="en-US" altLang="zh-CN" b="0" i="1" smtClean="0">
                              <a:latin typeface="Cambria Math" panose="02040503050406030204" pitchFamily="18" charset="0"/>
                              <a:ea typeface="楷体" panose="02010609060101010101" pitchFamily="49" charset="-122"/>
                            </a:rPr>
                            <m:t>𝑠</m:t>
                          </m:r>
                        </m:sub>
                      </m:sSub>
                      <m:r>
                        <a:rPr lang="en-US" altLang="zh-CN" b="0" i="1" smtClean="0">
                          <a:latin typeface="Cambria Math" panose="02040503050406030204" pitchFamily="18" charset="0"/>
                          <a:ea typeface="楷体" panose="02010609060101010101" pitchFamily="49" charset="-122"/>
                        </a:rPr>
                        <m:t>)</m:t>
                      </m:r>
                    </m:oMath>
                  </m:oMathPara>
                </a14:m>
                <a:endParaRPr lang="zh-CN" altLang="en-US" dirty="0"/>
              </a:p>
              <a:p>
                <a:endParaRPr lang="zh-CN" altLang="en-US" dirty="0"/>
              </a:p>
            </p:txBody>
          </p:sp>
        </mc:Choice>
        <mc:Fallback xmlns="">
          <p:sp>
            <p:nvSpPr>
              <p:cNvPr id="4" name="文本框 3">
                <a:extLst>
                  <a:ext uri="{FF2B5EF4-FFF2-40B4-BE49-F238E27FC236}">
                    <a16:creationId xmlns:a16="http://schemas.microsoft.com/office/drawing/2014/main" id="{388F63F6-2F0B-215F-2542-EF7911FC26E1}"/>
                  </a:ext>
                </a:extLst>
              </p:cNvPr>
              <p:cNvSpPr txBox="1">
                <a:spLocks noRot="1" noChangeAspect="1" noMove="1" noResize="1" noEditPoints="1" noAdjustHandles="1" noChangeArrowheads="1" noChangeShapeType="1" noTextEdit="1"/>
              </p:cNvSpPr>
              <p:nvPr/>
            </p:nvSpPr>
            <p:spPr>
              <a:xfrm>
                <a:off x="5633172" y="1747581"/>
                <a:ext cx="4143375" cy="120032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EAEB215-5844-37D1-9589-92C458B45A90}"/>
                  </a:ext>
                </a:extLst>
              </p:cNvPr>
              <p:cNvSpPr txBox="1"/>
              <p:nvPr/>
            </p:nvSpPr>
            <p:spPr>
              <a:xfrm>
                <a:off x="6257060" y="3178566"/>
                <a:ext cx="3225402" cy="6668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𝑔</m:t>
                          </m:r>
                        </m:e>
                        <m:sub>
                          <m:r>
                            <a:rPr lang="en-US" altLang="zh-CN" i="1">
                              <a:latin typeface="Cambria Math" panose="02040503050406030204" pitchFamily="18" charset="0"/>
                              <a:ea typeface="楷体" panose="02010609060101010101" pitchFamily="49" charset="-122"/>
                            </a:rPr>
                            <m:t>𝐹</m:t>
                          </m:r>
                        </m:sub>
                      </m:sSub>
                      <m:r>
                        <a:rPr lang="en-US" altLang="zh-CN" i="1">
                          <a:latin typeface="Cambria Math" panose="02040503050406030204" pitchFamily="18" charset="0"/>
                          <a:ea typeface="楷体" panose="02010609060101010101" pitchFamily="49" charset="-122"/>
                        </a:rPr>
                        <m:t>=</m:t>
                      </m:r>
                      <m:f>
                        <m:fPr>
                          <m:ctrlPr>
                            <a:rPr lang="en-US" altLang="zh-CN"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2</m:t>
                          </m:r>
                          <m:r>
                            <a:rPr lang="en-US" altLang="zh-CN" b="0" i="1" smtClean="0">
                              <a:latin typeface="Cambria Math" panose="02040503050406030204" pitchFamily="18" charset="0"/>
                              <a:ea typeface="楷体" panose="02010609060101010101" pitchFamily="49" charset="-122"/>
                            </a:rPr>
                            <m:t>h𝑣</m:t>
                          </m:r>
                        </m:num>
                        <m:den>
                          <m:sSub>
                            <m:sSubPr>
                              <m:ctrlPr>
                                <a:rPr lang="en-US" altLang="zh-CN" i="1">
                                  <a:latin typeface="Cambria Math" panose="02040503050406030204" pitchFamily="18" charset="0"/>
                                  <a:ea typeface="楷体" panose="02010609060101010101" pitchFamily="49" charset="-122"/>
                                </a:rPr>
                              </m:ctrlPr>
                            </m:sSubPr>
                            <m:e>
                              <m:r>
                                <m:rPr>
                                  <m:sty m:val="p"/>
                                </m:rPr>
                                <a:rPr lang="en-US" altLang="zh-CN" i="1" smtClean="0">
                                  <a:latin typeface="Cambria Math" panose="02040503050406030204" pitchFamily="18" charset="0"/>
                                  <a:ea typeface="楷体" panose="02010609060101010101" pitchFamily="49" charset="-122"/>
                                </a:rPr>
                                <m:t>μ</m:t>
                              </m:r>
                            </m:e>
                            <m:sub>
                              <m:r>
                                <a:rPr lang="en-US" altLang="zh-CN" b="0" i="1" smtClean="0">
                                  <a:latin typeface="Cambria Math" panose="02040503050406030204" pitchFamily="18" charset="0"/>
                                  <a:ea typeface="楷体" panose="02010609060101010101" pitchFamily="49" charset="-122"/>
                                </a:rPr>
                                <m:t>𝐵</m:t>
                              </m:r>
                            </m:sub>
                          </m:sSub>
                          <m:r>
                            <a:rPr lang="en-US" altLang="zh-CN" b="0" i="1" smtClean="0">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𝐵</m:t>
                              </m:r>
                            </m:e>
                            <m:sub>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𝐵</m:t>
                              </m:r>
                            </m:e>
                            <m:sub>
                              <m:r>
                                <a:rPr lang="en-US" altLang="zh-CN" b="0" i="1" smtClean="0">
                                  <a:latin typeface="Cambria Math" panose="02040503050406030204" pitchFamily="18" charset="0"/>
                                  <a:ea typeface="楷体" panose="02010609060101010101" pitchFamily="49" charset="-122"/>
                                </a:rPr>
                                <m:t>2</m:t>
                              </m:r>
                            </m:sub>
                          </m:sSub>
                          <m:r>
                            <a:rPr lang="en-US" altLang="zh-CN" b="0" i="1" smtClean="0">
                              <a:latin typeface="Cambria Math" panose="02040503050406030204" pitchFamily="18" charset="0"/>
                              <a:ea typeface="楷体" panose="02010609060101010101" pitchFamily="49" charset="-122"/>
                            </a:rPr>
                            <m:t>)</m:t>
                          </m:r>
                        </m:den>
                      </m:f>
                    </m:oMath>
                  </m:oMathPara>
                </a14:m>
                <a:endParaRPr lang="zh-CN" altLang="en-US" dirty="0"/>
              </a:p>
            </p:txBody>
          </p:sp>
        </mc:Choice>
        <mc:Fallback xmlns="">
          <p:sp>
            <p:nvSpPr>
              <p:cNvPr id="9" name="文本框 8">
                <a:extLst>
                  <a:ext uri="{FF2B5EF4-FFF2-40B4-BE49-F238E27FC236}">
                    <a16:creationId xmlns:a16="http://schemas.microsoft.com/office/drawing/2014/main" id="{3EAEB215-5844-37D1-9589-92C458B45A90}"/>
                  </a:ext>
                </a:extLst>
              </p:cNvPr>
              <p:cNvSpPr txBox="1">
                <a:spLocks noRot="1" noChangeAspect="1" noMove="1" noResize="1" noEditPoints="1" noAdjustHandles="1" noChangeArrowheads="1" noChangeShapeType="1" noTextEdit="1"/>
              </p:cNvSpPr>
              <p:nvPr/>
            </p:nvSpPr>
            <p:spPr>
              <a:xfrm>
                <a:off x="6257060" y="3178566"/>
                <a:ext cx="3225402" cy="66684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5AF8A55-A664-6095-707D-AAF7507B4FA4}"/>
                  </a:ext>
                </a:extLst>
              </p:cNvPr>
              <p:cNvSpPr txBox="1"/>
              <p:nvPr/>
            </p:nvSpPr>
            <p:spPr>
              <a:xfrm>
                <a:off x="4822952" y="4215884"/>
                <a:ext cx="6093618" cy="11295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𝐵</m:t>
                          </m:r>
                        </m:e>
                        <m:sub>
                          <m:r>
                            <a:rPr lang="en-US" altLang="zh-CN" b="0" i="1" smtClean="0">
                              <a:latin typeface="Cambria Math" panose="02040503050406030204" pitchFamily="18" charset="0"/>
                              <a:ea typeface="楷体" panose="02010609060101010101" pitchFamily="49" charset="-122"/>
                            </a:rPr>
                            <m:t>𝑒</m:t>
                          </m:r>
                        </m:sub>
                      </m:sSub>
                      <m:r>
                        <a:rPr lang="en-US" altLang="zh-CN" b="0" i="1" smtClean="0">
                          <a:latin typeface="Cambria Math" panose="02040503050406030204" pitchFamily="18" charset="0"/>
                          <a:ea typeface="楷体" panose="02010609060101010101" pitchFamily="49" charset="-122"/>
                        </a:rPr>
                        <m:t>=</m:t>
                      </m:r>
                      <m:f>
                        <m:fPr>
                          <m:ctrlPr>
                            <a:rPr lang="en-US" altLang="zh-CN" i="1">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1</m:t>
                          </m:r>
                        </m:num>
                        <m:den>
                          <m:r>
                            <a:rPr lang="en-US" altLang="zh-CN" b="0" i="1" smtClean="0">
                              <a:latin typeface="Cambria Math" panose="02040503050406030204" pitchFamily="18" charset="0"/>
                              <a:ea typeface="楷体" panose="02010609060101010101" pitchFamily="49" charset="-122"/>
                            </a:rPr>
                            <m:t>2</m:t>
                          </m:r>
                        </m:den>
                      </m:f>
                      <m:d>
                        <m:dPr>
                          <m:ctrlPr>
                            <a:rPr lang="en-US" altLang="zh-CN" b="0" i="1" smtClean="0">
                              <a:latin typeface="Cambria Math" panose="02040503050406030204" pitchFamily="18" charset="0"/>
                              <a:ea typeface="楷体" panose="02010609060101010101" pitchFamily="49" charset="-122"/>
                            </a:rPr>
                          </m:ctrlPr>
                        </m:dPr>
                        <m:e>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𝐵</m:t>
                              </m:r>
                            </m:e>
                            <m:sub>
                              <m:r>
                                <a:rPr lang="en-US" altLang="zh-CN" i="1">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𝐵</m:t>
                              </m:r>
                            </m:e>
                            <m:sub>
                              <m:r>
                                <a:rPr lang="en-US" altLang="zh-CN" b="0" i="1" smtClean="0">
                                  <a:latin typeface="Cambria Math" panose="02040503050406030204" pitchFamily="18" charset="0"/>
                                  <a:ea typeface="楷体" panose="02010609060101010101" pitchFamily="49" charset="-122"/>
                                </a:rPr>
                                <m:t>3</m:t>
                              </m:r>
                            </m:sub>
                          </m:sSub>
                        </m:e>
                      </m:d>
                    </m:oMath>
                  </m:oMathPara>
                </a14:m>
                <a:endParaRPr lang="en-US" altLang="zh-CN" b="0" dirty="0">
                  <a:ea typeface="楷体" panose="02010609060101010101" pitchFamily="49" charset="-122"/>
                </a:endParaRPr>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𝐵</m:t>
                          </m:r>
                        </m:e>
                        <m:sub>
                          <m:r>
                            <a:rPr lang="en-US" altLang="zh-CN" b="0" i="1" smtClean="0">
                              <a:latin typeface="Cambria Math" panose="02040503050406030204" pitchFamily="18" charset="0"/>
                              <a:ea typeface="楷体" panose="02010609060101010101" pitchFamily="49" charset="-122"/>
                            </a:rPr>
                            <m:t>𝑠</m:t>
                          </m:r>
                        </m:sub>
                      </m:sSub>
                      <m:r>
                        <a:rPr lang="en-US" altLang="zh-CN" b="0" i="1" smtClean="0">
                          <a:latin typeface="Cambria Math" panose="02040503050406030204" pitchFamily="18" charset="0"/>
                          <a:ea typeface="楷体" panose="02010609060101010101" pitchFamily="49" charset="-122"/>
                        </a:rPr>
                        <m:t>=</m:t>
                      </m:r>
                      <m:f>
                        <m:fPr>
                          <m:ctrlPr>
                            <a:rPr lang="en-US" altLang="zh-CN" i="1">
                              <a:latin typeface="Cambria Math" panose="02040503050406030204" pitchFamily="18" charset="0"/>
                              <a:ea typeface="楷体" panose="02010609060101010101" pitchFamily="49" charset="-122"/>
                            </a:rPr>
                          </m:ctrlPr>
                        </m:fPr>
                        <m:num>
                          <m:r>
                            <a:rPr lang="en-US" altLang="zh-CN" i="1">
                              <a:latin typeface="Cambria Math" panose="02040503050406030204" pitchFamily="18" charset="0"/>
                              <a:ea typeface="楷体" panose="02010609060101010101" pitchFamily="49" charset="-122"/>
                            </a:rPr>
                            <m:t>1</m:t>
                          </m:r>
                        </m:num>
                        <m:den>
                          <m:r>
                            <a:rPr lang="en-US" altLang="zh-CN" i="1">
                              <a:latin typeface="Cambria Math" panose="02040503050406030204" pitchFamily="18" charset="0"/>
                              <a:ea typeface="楷体" panose="02010609060101010101" pitchFamily="49" charset="-122"/>
                            </a:rPr>
                            <m:t>2</m:t>
                          </m:r>
                        </m:den>
                      </m:f>
                      <m:d>
                        <m:dPr>
                          <m:ctrlPr>
                            <a:rPr lang="en-US" altLang="zh-CN" i="1">
                              <a:latin typeface="Cambria Math" panose="02040503050406030204" pitchFamily="18" charset="0"/>
                              <a:ea typeface="楷体" panose="02010609060101010101" pitchFamily="49" charset="-122"/>
                            </a:rPr>
                          </m:ctrlPr>
                        </m:dPr>
                        <m:e>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𝐵</m:t>
                              </m:r>
                            </m:e>
                            <m:sub>
                              <m:r>
                                <a:rPr lang="en-US" altLang="zh-CN" b="0" i="1" smtClean="0">
                                  <a:latin typeface="Cambria Math" panose="02040503050406030204" pitchFamily="18" charset="0"/>
                                  <a:ea typeface="楷体" panose="02010609060101010101" pitchFamily="49" charset="-122"/>
                                </a:rPr>
                                <m:t>3</m:t>
                              </m:r>
                            </m:sub>
                          </m:sSub>
                          <m:r>
                            <a:rPr lang="en-US" altLang="zh-CN" i="1">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𝐵</m:t>
                              </m:r>
                            </m:e>
                            <m:sub>
                              <m:r>
                                <a:rPr lang="en-US" altLang="zh-CN" b="0" i="1" smtClean="0">
                                  <a:latin typeface="Cambria Math" panose="02040503050406030204" pitchFamily="18" charset="0"/>
                                  <a:ea typeface="楷体" panose="02010609060101010101" pitchFamily="49" charset="-122"/>
                                </a:rPr>
                                <m:t>2</m:t>
                              </m:r>
                            </m:sub>
                          </m:sSub>
                        </m:e>
                      </m:d>
                    </m:oMath>
                  </m:oMathPara>
                </a14:m>
                <a:endParaRPr lang="zh-CN" altLang="en-US" dirty="0"/>
              </a:p>
            </p:txBody>
          </p:sp>
        </mc:Choice>
        <mc:Fallback xmlns="">
          <p:sp>
            <p:nvSpPr>
              <p:cNvPr id="13" name="文本框 12">
                <a:extLst>
                  <a:ext uri="{FF2B5EF4-FFF2-40B4-BE49-F238E27FC236}">
                    <a16:creationId xmlns:a16="http://schemas.microsoft.com/office/drawing/2014/main" id="{35AF8A55-A664-6095-707D-AAF7507B4FA4}"/>
                  </a:ext>
                </a:extLst>
              </p:cNvPr>
              <p:cNvSpPr txBox="1">
                <a:spLocks noRot="1" noChangeAspect="1" noMove="1" noResize="1" noEditPoints="1" noAdjustHandles="1" noChangeArrowheads="1" noChangeShapeType="1" noTextEdit="1"/>
              </p:cNvSpPr>
              <p:nvPr/>
            </p:nvSpPr>
            <p:spPr>
              <a:xfrm>
                <a:off x="4822952" y="4215884"/>
                <a:ext cx="6093618" cy="112954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D0478D2-2394-BA0B-C655-3C63A1B57540}"/>
                  </a:ext>
                </a:extLst>
              </p:cNvPr>
              <p:cNvSpPr txBox="1"/>
              <p:nvPr/>
            </p:nvSpPr>
            <p:spPr>
              <a:xfrm>
                <a:off x="6376717" y="5590797"/>
                <a:ext cx="2986088" cy="6916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𝑡𝑎𝑛</m:t>
                      </m:r>
                      <m:r>
                        <a:rPr lang="zh-CN" altLang="en-US" b="0" i="1" smtClean="0">
                          <a:latin typeface="Cambria Math" panose="02040503050406030204" pitchFamily="18" charset="0"/>
                        </a:rPr>
                        <m:t>𝜃</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𝐵</m:t>
                              </m:r>
                            </m:e>
                            <m:sub>
                              <m:r>
                                <a:rPr lang="en-US" altLang="zh-CN" i="1">
                                  <a:latin typeface="Cambria Math" panose="02040503050406030204" pitchFamily="18" charset="0"/>
                                  <a:ea typeface="楷体" panose="02010609060101010101" pitchFamily="49" charset="-122"/>
                                </a:rPr>
                                <m:t>𝑒</m:t>
                              </m:r>
                              <m:r>
                                <a:rPr lang="en-US" altLang="zh-CN" i="1" smtClean="0">
                                  <a:latin typeface="Cambria Math" panose="02040503050406030204" pitchFamily="18" charset="0"/>
                                </a:rPr>
                                <m:t>⊥</m:t>
                              </m:r>
                            </m:sub>
                          </m:sSub>
                        </m:num>
                        <m:den>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𝐵</m:t>
                              </m:r>
                            </m:e>
                            <m:sub>
                              <m:r>
                                <a:rPr lang="en-US" altLang="zh-CN" b="0" i="1" smtClean="0">
                                  <a:latin typeface="Cambria Math" panose="02040503050406030204" pitchFamily="18" charset="0"/>
                                  <a:ea typeface="楷体" panose="02010609060101010101" pitchFamily="49" charset="-122"/>
                                </a:rPr>
                                <m:t>𝑒</m:t>
                              </m:r>
                              <m:r>
                                <a:rPr lang="en-US" altLang="zh-CN" b="0" i="1" smtClean="0">
                                  <a:latin typeface="Cambria Math" panose="02040503050406030204" pitchFamily="18" charset="0"/>
                                  <a:ea typeface="楷体" panose="02010609060101010101" pitchFamily="49" charset="-122"/>
                                </a:rPr>
                                <m:t>||</m:t>
                              </m:r>
                            </m:sub>
                          </m:sSub>
                        </m:den>
                      </m:f>
                    </m:oMath>
                  </m:oMathPara>
                </a14:m>
                <a:endParaRPr lang="zh-CN" altLang="en-US" dirty="0"/>
              </a:p>
            </p:txBody>
          </p:sp>
        </mc:Choice>
        <mc:Fallback xmlns="">
          <p:sp>
            <p:nvSpPr>
              <p:cNvPr id="14" name="文本框 13">
                <a:extLst>
                  <a:ext uri="{FF2B5EF4-FFF2-40B4-BE49-F238E27FC236}">
                    <a16:creationId xmlns:a16="http://schemas.microsoft.com/office/drawing/2014/main" id="{BD0478D2-2394-BA0B-C655-3C63A1B57540}"/>
                  </a:ext>
                </a:extLst>
              </p:cNvPr>
              <p:cNvSpPr txBox="1">
                <a:spLocks noRot="1" noChangeAspect="1" noMove="1" noResize="1" noEditPoints="1" noAdjustHandles="1" noChangeArrowheads="1" noChangeShapeType="1" noTextEdit="1"/>
              </p:cNvSpPr>
              <p:nvPr/>
            </p:nvSpPr>
            <p:spPr>
              <a:xfrm>
                <a:off x="6376717" y="5590797"/>
                <a:ext cx="2986088" cy="691600"/>
              </a:xfrm>
              <a:prstGeom prst="rect">
                <a:avLst/>
              </a:prstGeom>
              <a:blipFill>
                <a:blip r:embed="rId7"/>
                <a:stretch>
                  <a:fillRect/>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AA9A327F-7361-3BFF-AF70-097884EC6BC3}"/>
              </a:ext>
            </a:extLst>
          </p:cNvPr>
          <p:cNvPicPr>
            <a:picLocks noChangeAspect="1"/>
          </p:cNvPicPr>
          <p:nvPr/>
        </p:nvPicPr>
        <p:blipFill>
          <a:blip r:embed="rId8"/>
          <a:stretch>
            <a:fillRect/>
          </a:stretch>
        </p:blipFill>
        <p:spPr>
          <a:xfrm>
            <a:off x="9240119" y="521075"/>
            <a:ext cx="2695572" cy="2121041"/>
          </a:xfrm>
          <a:prstGeom prst="rect">
            <a:avLst/>
          </a:prstGeom>
        </p:spPr>
      </p:pic>
    </p:spTree>
    <p:extLst>
      <p:ext uri="{BB962C8B-B14F-4D97-AF65-F5344CB8AC3E}">
        <p14:creationId xmlns:p14="http://schemas.microsoft.com/office/powerpoint/2010/main" val="3770802121"/>
      </p:ext>
    </p:extLst>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3" grpId="0"/>
      <p:bldP spid="4" grpId="0"/>
      <p:bldP spid="9"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4"/>
          <p:cNvSpPr txBox="1"/>
          <p:nvPr/>
        </p:nvSpPr>
        <p:spPr>
          <a:xfrm>
            <a:off x="4094018" y="2398172"/>
            <a:ext cx="3636049" cy="92333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5400" b="1" dirty="0">
                <a:solidFill>
                  <a:schemeClr val="tx1">
                    <a:lumMod val="75000"/>
                    <a:lumOff val="25000"/>
                  </a:schemeClr>
                </a:solidFill>
                <a:cs typeface="+mn-ea"/>
                <a:sym typeface="+mn-lt"/>
              </a:rPr>
              <a:t>思考与疑惑</a:t>
            </a: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4"/>
          <p:cNvSpPr txBox="1"/>
          <p:nvPr/>
        </p:nvSpPr>
        <p:spPr>
          <a:xfrm>
            <a:off x="679337" y="262843"/>
            <a:ext cx="4516117"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tx1">
                    <a:lumMod val="75000"/>
                    <a:lumOff val="25000"/>
                  </a:schemeClr>
                </a:solidFill>
                <a:cs typeface="+mn-ea"/>
                <a:sym typeface="+mn-lt"/>
              </a:rPr>
              <a:t>思考与疑惑</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511818B-7345-1DAD-1E2D-08513BE51ABD}"/>
                  </a:ext>
                </a:extLst>
              </p:cNvPr>
              <p:cNvSpPr txBox="1">
                <a:spLocks noChangeArrowheads="1"/>
              </p:cNvSpPr>
              <p:nvPr/>
            </p:nvSpPr>
            <p:spPr bwMode="auto">
              <a:xfrm>
                <a:off x="957559" y="675469"/>
                <a:ext cx="10555104" cy="424103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000" b="1" dirty="0">
                    <a:solidFill>
                      <a:srgbClr val="0D0D0D"/>
                    </a:solidFill>
                    <a:latin typeface="楷体" panose="02010609060101010101" pitchFamily="49" charset="-122"/>
                    <a:ea typeface="楷体" panose="02010609060101010101" pitchFamily="49" charset="-122"/>
                    <a:cs typeface="+mn-ea"/>
                    <a:sym typeface="+mn-lt"/>
                  </a:rPr>
                  <a:t>·</a:t>
                </a:r>
                <a:r>
                  <a:rPr lang="zh-CN" altLang="en-US" sz="2000" b="1" dirty="0">
                    <a:solidFill>
                      <a:srgbClr val="0D0D0D"/>
                    </a:solidFill>
                    <a:latin typeface="楷体" panose="02010609060101010101" pitchFamily="49" charset="-122"/>
                    <a:ea typeface="楷体" panose="02010609060101010101" pitchFamily="49" charset="-122"/>
                    <a:cs typeface="+mn-ea"/>
                    <a:sym typeface="+mn-lt"/>
                  </a:rPr>
                  <a:t>思考题</a:t>
                </a:r>
                <a:endParaRPr lang="en-US" altLang="zh-CN" sz="2000" b="1" dirty="0">
                  <a:solidFill>
                    <a:srgbClr val="0D0D0D"/>
                  </a:solidFill>
                  <a:latin typeface="楷体" panose="02010609060101010101" pitchFamily="49" charset="-122"/>
                  <a:ea typeface="楷体" panose="02010609060101010101" pitchFamily="49" charset="-122"/>
                  <a:cs typeface="+mn-ea"/>
                  <a:sym typeface="+mn-lt"/>
                </a:endParaRPr>
              </a:p>
              <a:p>
                <a:pPr>
                  <a:lnSpc>
                    <a:spcPct val="150000"/>
                  </a:lnSpc>
                </a:pPr>
                <a:endParaRPr lang="en-US" altLang="zh-CN" sz="2000" b="1" dirty="0">
                  <a:solidFill>
                    <a:srgbClr val="0D0D0D"/>
                  </a:solidFill>
                  <a:latin typeface="楷体" panose="02010609060101010101" pitchFamily="49" charset="-122"/>
                  <a:ea typeface="楷体" panose="02010609060101010101" pitchFamily="49" charset="-122"/>
                  <a:cs typeface="+mn-ea"/>
                  <a:sym typeface="+mn-lt"/>
                </a:endParaRPr>
              </a:p>
              <a:p>
                <a:pPr>
                  <a:lnSpc>
                    <a:spcPct val="150000"/>
                  </a:lnSpc>
                </a:pPr>
                <a:r>
                  <a:rPr lang="en-US" altLang="zh-CN" sz="2400" dirty="0">
                    <a:latin typeface="楷体" panose="02010609060101010101" pitchFamily="49" charset="-122"/>
                    <a:ea typeface="楷体" panose="02010609060101010101" pitchFamily="49" charset="-122"/>
                  </a:rPr>
                  <a:t>1.</a:t>
                </a:r>
                <a:r>
                  <a:rPr lang="zh-CN" altLang="en-US" sz="2400" dirty="0"/>
                  <a:t>在有磁场和无磁场两种条件下</a:t>
                </a:r>
                <a:r>
                  <a:rPr lang="en-US" altLang="zh-CN" sz="2400" dirty="0"/>
                  <a:t>,</a:t>
                </a:r>
                <a:r>
                  <a:rPr lang="zh-CN" altLang="en-US" sz="2400" dirty="0"/>
                  <a:t>光探测器接收到的透过吸收池的光的强度是不一样的</a:t>
                </a:r>
                <a:r>
                  <a:rPr lang="en-US" altLang="zh-CN" sz="2400" dirty="0"/>
                  <a:t>,</a:t>
                </a:r>
                <a:r>
                  <a:rPr lang="zh-CN" altLang="en-US" sz="2400" dirty="0"/>
                  <a:t>分析哪个强、哪个弱。 </a:t>
                </a:r>
                <a:r>
                  <a:rPr lang="zh-CN" altLang="en-US" sz="2400" dirty="0">
                    <a:latin typeface="楷体" panose="02010609060101010101" pitchFamily="49" charset="-122"/>
                    <a:ea typeface="楷体" panose="02010609060101010101" pitchFamily="49" charset="-122"/>
                  </a:rPr>
                  <a:t> </a:t>
                </a:r>
                <a:endParaRPr lang="en-US" altLang="zh-CN" sz="2400" dirty="0">
                  <a:latin typeface="楷体" panose="02010609060101010101" pitchFamily="49" charset="-122"/>
                  <a:ea typeface="楷体" panose="02010609060101010101" pitchFamily="49" charset="-122"/>
                </a:endParaRPr>
              </a:p>
              <a:p>
                <a:pPr>
                  <a:lnSpc>
                    <a:spcPct val="150000"/>
                  </a:lnSpc>
                </a:pPr>
                <a:r>
                  <a:rPr lang="zh-CN" altLang="en-US" sz="2400" dirty="0">
                    <a:latin typeface="楷体" panose="02010609060101010101" pitchFamily="49" charset="-122"/>
                    <a:ea typeface="楷体" panose="02010609060101010101" pitchFamily="49" charset="-122"/>
                  </a:rPr>
                  <a:t> 有磁场时强，无磁场时弱。</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2.</a:t>
                </a:r>
                <a:r>
                  <a:rPr lang="zh-CN" altLang="en-US" sz="2400" dirty="0"/>
                  <a:t> </a:t>
                </a:r>
                <a:r>
                  <a:rPr lang="en-US" altLang="zh-CN" sz="2400" dirty="0"/>
                  <a:t>.</a:t>
                </a:r>
                <a:r>
                  <a:rPr lang="zh-CN" altLang="en-US" sz="2400" dirty="0"/>
                  <a:t>磁共振发生在哪个子能级上</a:t>
                </a:r>
                <a:r>
                  <a:rPr lang="en-US" altLang="zh-CN" sz="2400" dirty="0"/>
                  <a:t>? </a:t>
                </a:r>
              </a:p>
              <a:p>
                <a:r>
                  <a:rPr lang="zh-CN" altLang="en-US" sz="2400" dirty="0">
                    <a:latin typeface="楷体" panose="02010609060101010101" pitchFamily="49" charset="-122"/>
                    <a:ea typeface="楷体" panose="02010609060101010101" pitchFamily="49" charset="-122"/>
                  </a:rPr>
                  <a:t>  对于</a:t>
                </a:r>
                <a14:m>
                  <m:oMath xmlns:m="http://schemas.openxmlformats.org/officeDocument/2006/math">
                    <m:sPre>
                      <m:sPrePr>
                        <m:ctrlPr>
                          <a:rPr lang="en-US" altLang="zh-CN" sz="2400" i="1" smtClean="0">
                            <a:latin typeface="Cambria Math" panose="02040503050406030204" pitchFamily="18" charset="0"/>
                            <a:ea typeface="楷体" panose="02010609060101010101" pitchFamily="49" charset="-122"/>
                          </a:rPr>
                        </m:ctrlPr>
                      </m:sPrePr>
                      <m:sub/>
                      <m:sup>
                        <m:r>
                          <a:rPr lang="en-US" altLang="zh-CN" sz="2400" i="1">
                            <a:latin typeface="Cambria Math" panose="02040503050406030204" pitchFamily="18" charset="0"/>
                          </a:rPr>
                          <m:t>87</m:t>
                        </m:r>
                      </m:sup>
                      <m:e>
                        <m:r>
                          <a:rPr lang="en-US" altLang="zh-CN" sz="2400" i="1">
                            <a:latin typeface="Cambria Math" panose="02040503050406030204" pitchFamily="18" charset="0"/>
                          </a:rPr>
                          <m:t>𝑅𝑏</m:t>
                        </m:r>
                      </m:e>
                    </m:sPre>
                    <m:r>
                      <a:rPr lang="en-US" altLang="zh-CN" sz="2400" i="1">
                        <a:latin typeface="Cambria Math" panose="02040503050406030204" pitchFamily="18" charset="0"/>
                      </a:rPr>
                      <m:t> </m:t>
                    </m:r>
                  </m:oMath>
                </a14:m>
                <a:r>
                  <a:rPr lang="zh-CN" altLang="en-US" sz="2400" dirty="0">
                    <a:latin typeface="楷体" panose="02010609060101010101" pitchFamily="49" charset="-122"/>
                    <a:ea typeface="楷体" panose="02010609060101010101" pitchFamily="49" charset="-122"/>
                  </a:rPr>
                  <a:t>，基态</a:t>
                </a:r>
                <a14:m>
                  <m:oMath xmlns:m="http://schemas.openxmlformats.org/officeDocument/2006/math">
                    <m:sSup>
                      <m:sSupPr>
                        <m:ctrlPr>
                          <a:rPr lang="en-US" altLang="zh-CN" sz="2400" i="1" smtClean="0">
                            <a:latin typeface="Cambria Math" panose="02040503050406030204" pitchFamily="18" charset="0"/>
                            <a:ea typeface="楷体" panose="02010609060101010101" pitchFamily="49" charset="-122"/>
                          </a:rPr>
                        </m:ctrlPr>
                      </m:sSupPr>
                      <m:e>
                        <m:r>
                          <a:rPr lang="en-US" altLang="zh-CN" sz="2400" i="1">
                            <a:latin typeface="Cambria Math" panose="02040503050406030204" pitchFamily="18" charset="0"/>
                            <a:ea typeface="楷体" panose="02010609060101010101" pitchFamily="49" charset="-122"/>
                          </a:rPr>
                          <m:t>5</m:t>
                        </m:r>
                      </m:e>
                      <m:sup>
                        <m:r>
                          <a:rPr lang="en-US" altLang="zh-CN" sz="2400" i="1">
                            <a:latin typeface="Cambria Math" panose="02040503050406030204" pitchFamily="18" charset="0"/>
                            <a:ea typeface="楷体" panose="02010609060101010101" pitchFamily="49" charset="-122"/>
                          </a:rPr>
                          <m:t>2</m:t>
                        </m:r>
                      </m:sup>
                    </m:sSup>
                    <m:sSub>
                      <m:sSubPr>
                        <m:ctrlPr>
                          <a:rPr lang="en-US" altLang="zh-CN" sz="240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𝑆</m:t>
                        </m:r>
                      </m:e>
                      <m:sub>
                        <m:r>
                          <a:rPr lang="en-US" altLang="zh-CN" sz="2400" b="0" i="1" smtClean="0">
                            <a:latin typeface="Cambria Math" panose="02040503050406030204" pitchFamily="18" charset="0"/>
                            <a:ea typeface="楷体" panose="02010609060101010101" pitchFamily="49" charset="-122"/>
                          </a:rPr>
                          <m:t>1/2</m:t>
                        </m:r>
                      </m:sub>
                    </m:sSub>
                  </m:oMath>
                </a14:m>
                <a:r>
                  <a:rPr lang="en-US" altLang="zh-CN" sz="2400" dirty="0">
                    <a:latin typeface="楷体" panose="02010609060101010101" pitchFamily="49" charset="-122"/>
                    <a:ea typeface="楷体" panose="02010609060101010101" pitchFamily="49" charset="-122"/>
                  </a:rPr>
                  <a:t>,</a:t>
                </a:r>
                <a14:m>
                  <m:oMath xmlns:m="http://schemas.openxmlformats.org/officeDocument/2006/math">
                    <m:r>
                      <a:rPr lang="en-US" altLang="zh-CN" sz="2400" b="0" i="1" dirty="0" smtClean="0">
                        <a:latin typeface="Cambria Math" panose="02040503050406030204" pitchFamily="18" charset="0"/>
                        <a:ea typeface="楷体" panose="02010609060101010101" pitchFamily="49" charset="-122"/>
                      </a:rPr>
                      <m:t>𝐹</m:t>
                    </m:r>
                    <m:r>
                      <a:rPr lang="en-US" altLang="zh-CN" sz="2400" b="0" i="1" dirty="0" smtClean="0">
                        <a:latin typeface="Cambria Math" panose="02040503050406030204" pitchFamily="18" charset="0"/>
                        <a:ea typeface="楷体" panose="02010609060101010101" pitchFamily="49" charset="-122"/>
                      </a:rPr>
                      <m:t>=2</m:t>
                    </m:r>
                  </m:oMath>
                </a14:m>
                <a:r>
                  <a:rPr lang="en-US" altLang="zh-CN" sz="2400" dirty="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i="1" dirty="0" smtClean="0">
                            <a:latin typeface="Cambria Math" panose="02040503050406030204" pitchFamily="18" charset="0"/>
                            <a:ea typeface="楷体" panose="02010609060101010101" pitchFamily="49" charset="-122"/>
                          </a:rPr>
                        </m:ctrlPr>
                      </m:sSubPr>
                      <m:e>
                        <m:r>
                          <a:rPr lang="en-US" altLang="zh-CN" sz="2400" b="0" i="1" dirty="0" smtClean="0">
                            <a:latin typeface="Cambria Math" panose="02040503050406030204" pitchFamily="18" charset="0"/>
                            <a:ea typeface="楷体" panose="02010609060101010101" pitchFamily="49" charset="-122"/>
                          </a:rPr>
                          <m:t>𝑀</m:t>
                        </m:r>
                      </m:e>
                      <m:sub>
                        <m:r>
                          <a:rPr lang="en-US" altLang="zh-CN" sz="2400" b="0" i="1" dirty="0" smtClean="0">
                            <a:latin typeface="Cambria Math" panose="02040503050406030204" pitchFamily="18" charset="0"/>
                            <a:ea typeface="楷体" panose="02010609060101010101" pitchFamily="49" charset="-122"/>
                          </a:rPr>
                          <m:t>𝐹</m:t>
                        </m:r>
                      </m:sub>
                    </m:sSub>
                    <m:r>
                      <a:rPr lang="en-US" altLang="zh-CN" sz="2400" b="0" i="1" dirty="0" smtClean="0">
                        <a:latin typeface="Cambria Math" panose="02040503050406030204" pitchFamily="18" charset="0"/>
                        <a:ea typeface="楷体" panose="02010609060101010101" pitchFamily="49" charset="-122"/>
                      </a:rPr>
                      <m:t>=+2</m:t>
                    </m:r>
                  </m:oMath>
                </a14:m>
                <a:endParaRPr lang="en-US" altLang="zh-CN" sz="2400" b="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对于</a:t>
                </a:r>
                <a14:m>
                  <m:oMath xmlns:m="http://schemas.openxmlformats.org/officeDocument/2006/math">
                    <m:sPre>
                      <m:sPrePr>
                        <m:ctrlPr>
                          <a:rPr lang="en-US" altLang="zh-CN" sz="2400" i="1" smtClean="0">
                            <a:latin typeface="Cambria Math" panose="02040503050406030204" pitchFamily="18" charset="0"/>
                            <a:ea typeface="楷体" panose="02010609060101010101" pitchFamily="49" charset="-122"/>
                          </a:rPr>
                        </m:ctrlPr>
                      </m:sPrePr>
                      <m:sub/>
                      <m:sup>
                        <m:r>
                          <a:rPr lang="en-US" altLang="zh-CN" sz="2400" i="1">
                            <a:latin typeface="Cambria Math" panose="02040503050406030204" pitchFamily="18" charset="0"/>
                          </a:rPr>
                          <m:t>8</m:t>
                        </m:r>
                        <m:r>
                          <a:rPr lang="en-US" altLang="zh-CN" sz="2400" b="0" i="1" smtClean="0">
                            <a:latin typeface="Cambria Math" panose="02040503050406030204" pitchFamily="18" charset="0"/>
                          </a:rPr>
                          <m:t>5</m:t>
                        </m:r>
                      </m:sup>
                      <m:e>
                        <m:r>
                          <a:rPr lang="en-US" altLang="zh-CN" sz="2400" i="1">
                            <a:latin typeface="Cambria Math" panose="02040503050406030204" pitchFamily="18" charset="0"/>
                          </a:rPr>
                          <m:t>𝑅𝑏</m:t>
                        </m:r>
                      </m:e>
                    </m:sPre>
                    <m:r>
                      <a:rPr lang="en-US" altLang="zh-CN" sz="2400" i="1">
                        <a:latin typeface="Cambria Math" panose="02040503050406030204" pitchFamily="18" charset="0"/>
                      </a:rPr>
                      <m:t> </m:t>
                    </m:r>
                  </m:oMath>
                </a14:m>
                <a:r>
                  <a:rPr lang="zh-CN" altLang="en-US" sz="2400" dirty="0">
                    <a:latin typeface="楷体" panose="02010609060101010101" pitchFamily="49" charset="-122"/>
                    <a:ea typeface="楷体" panose="02010609060101010101" pitchFamily="49" charset="-122"/>
                  </a:rPr>
                  <a:t>，基态</a:t>
                </a:r>
                <a14:m>
                  <m:oMath xmlns:m="http://schemas.openxmlformats.org/officeDocument/2006/math">
                    <m:sSup>
                      <m:sSupPr>
                        <m:ctrlPr>
                          <a:rPr lang="en-US" altLang="zh-CN" sz="2400" i="1" smtClean="0">
                            <a:latin typeface="Cambria Math" panose="02040503050406030204" pitchFamily="18" charset="0"/>
                            <a:ea typeface="楷体" panose="02010609060101010101" pitchFamily="49" charset="-122"/>
                          </a:rPr>
                        </m:ctrlPr>
                      </m:sSupPr>
                      <m:e>
                        <m:r>
                          <a:rPr lang="en-US" altLang="zh-CN" sz="2400" i="1">
                            <a:latin typeface="Cambria Math" panose="02040503050406030204" pitchFamily="18" charset="0"/>
                            <a:ea typeface="楷体" panose="02010609060101010101" pitchFamily="49" charset="-122"/>
                          </a:rPr>
                          <m:t>5</m:t>
                        </m:r>
                      </m:e>
                      <m:sup>
                        <m:r>
                          <a:rPr lang="en-US" altLang="zh-CN" sz="2400" i="1">
                            <a:latin typeface="Cambria Math" panose="02040503050406030204" pitchFamily="18" charset="0"/>
                            <a:ea typeface="楷体" panose="02010609060101010101" pitchFamily="49" charset="-122"/>
                          </a:rPr>
                          <m:t>2</m:t>
                        </m:r>
                      </m:sup>
                    </m:sSup>
                    <m:sSub>
                      <m:sSubPr>
                        <m:ctrlPr>
                          <a:rPr lang="en-US" altLang="zh-CN" sz="240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𝑆</m:t>
                        </m:r>
                      </m:e>
                      <m:sub>
                        <m:r>
                          <a:rPr lang="en-US" altLang="zh-CN" sz="2400" b="0" i="1" smtClean="0">
                            <a:latin typeface="Cambria Math" panose="02040503050406030204" pitchFamily="18" charset="0"/>
                            <a:ea typeface="楷体" panose="02010609060101010101" pitchFamily="49" charset="-122"/>
                          </a:rPr>
                          <m:t>1/2</m:t>
                        </m:r>
                      </m:sub>
                    </m:sSub>
                  </m:oMath>
                </a14:m>
                <a:r>
                  <a:rPr lang="en-US" altLang="zh-CN" sz="2400" dirty="0">
                    <a:latin typeface="楷体" panose="02010609060101010101" pitchFamily="49" charset="-122"/>
                    <a:ea typeface="楷体" panose="02010609060101010101" pitchFamily="49" charset="-122"/>
                  </a:rPr>
                  <a:t>,</a:t>
                </a:r>
                <a14:m>
                  <m:oMath xmlns:m="http://schemas.openxmlformats.org/officeDocument/2006/math">
                    <m:r>
                      <a:rPr lang="en-US" altLang="zh-CN" sz="2400" b="0" i="1" dirty="0" smtClean="0">
                        <a:latin typeface="Cambria Math" panose="02040503050406030204" pitchFamily="18" charset="0"/>
                        <a:ea typeface="楷体" panose="02010609060101010101" pitchFamily="49" charset="-122"/>
                      </a:rPr>
                      <m:t>𝐹</m:t>
                    </m:r>
                    <m:r>
                      <a:rPr lang="en-US" altLang="zh-CN" sz="2400" b="0" i="1" dirty="0" smtClean="0">
                        <a:latin typeface="Cambria Math" panose="02040503050406030204" pitchFamily="18" charset="0"/>
                        <a:ea typeface="楷体" panose="02010609060101010101" pitchFamily="49" charset="-122"/>
                      </a:rPr>
                      <m:t>=3</m:t>
                    </m:r>
                  </m:oMath>
                </a14:m>
                <a:r>
                  <a:rPr lang="en-US" altLang="zh-CN" sz="2400" dirty="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i="1" dirty="0" smtClean="0">
                            <a:latin typeface="Cambria Math" panose="02040503050406030204" pitchFamily="18" charset="0"/>
                            <a:ea typeface="楷体" panose="02010609060101010101" pitchFamily="49" charset="-122"/>
                          </a:rPr>
                        </m:ctrlPr>
                      </m:sSubPr>
                      <m:e>
                        <m:r>
                          <a:rPr lang="en-US" altLang="zh-CN" sz="2400" b="0" i="1" dirty="0" smtClean="0">
                            <a:latin typeface="Cambria Math" panose="02040503050406030204" pitchFamily="18" charset="0"/>
                            <a:ea typeface="楷体" panose="02010609060101010101" pitchFamily="49" charset="-122"/>
                          </a:rPr>
                          <m:t>𝑀</m:t>
                        </m:r>
                      </m:e>
                      <m:sub>
                        <m:r>
                          <a:rPr lang="en-US" altLang="zh-CN" sz="2400" b="0" i="1" dirty="0" smtClean="0">
                            <a:latin typeface="Cambria Math" panose="02040503050406030204" pitchFamily="18" charset="0"/>
                            <a:ea typeface="楷体" panose="02010609060101010101" pitchFamily="49" charset="-122"/>
                          </a:rPr>
                          <m:t>𝐹</m:t>
                        </m:r>
                      </m:sub>
                    </m:sSub>
                    <m:r>
                      <a:rPr lang="en-US" altLang="zh-CN" sz="2400" b="0" i="1" dirty="0" smtClean="0">
                        <a:latin typeface="Cambria Math" panose="02040503050406030204" pitchFamily="18" charset="0"/>
                        <a:ea typeface="楷体" panose="02010609060101010101" pitchFamily="49" charset="-122"/>
                      </a:rPr>
                      <m:t>=+3</m:t>
                    </m:r>
                  </m:oMath>
                </a14:m>
                <a:endParaRPr lang="en-US" altLang="zh-CN" sz="2400" dirty="0">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D511818B-7345-1DAD-1E2D-08513BE51ABD}"/>
                  </a:ext>
                </a:extLst>
              </p:cNvPr>
              <p:cNvSpPr txBox="1">
                <a:spLocks noRot="1" noChangeAspect="1" noMove="1" noResize="1" noEditPoints="1" noAdjustHandles="1" noChangeArrowheads="1" noChangeShapeType="1" noTextEdit="1"/>
              </p:cNvSpPr>
              <p:nvPr/>
            </p:nvSpPr>
            <p:spPr bwMode="auto">
              <a:xfrm>
                <a:off x="957559" y="675469"/>
                <a:ext cx="10555104" cy="4241033"/>
              </a:xfrm>
              <a:prstGeom prst="rect">
                <a:avLst/>
              </a:prstGeom>
              <a:blipFill>
                <a:blip r:embed="rId2"/>
                <a:stretch>
                  <a:fillRect l="-866" b="-10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011922493"/>
      </p:ext>
    </p:extLst>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4"/>
          <p:cNvSpPr txBox="1"/>
          <p:nvPr/>
        </p:nvSpPr>
        <p:spPr>
          <a:xfrm>
            <a:off x="679337" y="262843"/>
            <a:ext cx="4516117"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tx1">
                    <a:lumMod val="75000"/>
                    <a:lumOff val="25000"/>
                  </a:schemeClr>
                </a:solidFill>
                <a:cs typeface="+mn-ea"/>
                <a:sym typeface="+mn-lt"/>
              </a:rPr>
              <a:t>思考与疑惑</a:t>
            </a:r>
          </a:p>
        </p:txBody>
      </p:sp>
      <p:sp>
        <p:nvSpPr>
          <p:cNvPr id="2" name="文本框 1">
            <a:extLst>
              <a:ext uri="{FF2B5EF4-FFF2-40B4-BE49-F238E27FC236}">
                <a16:creationId xmlns:a16="http://schemas.microsoft.com/office/drawing/2014/main" id="{D511818B-7345-1DAD-1E2D-08513BE51ABD}"/>
              </a:ext>
            </a:extLst>
          </p:cNvPr>
          <p:cNvSpPr txBox="1">
            <a:spLocks noChangeArrowheads="1"/>
          </p:cNvSpPr>
          <p:nvPr/>
        </p:nvSpPr>
        <p:spPr bwMode="auto">
          <a:xfrm>
            <a:off x="957559" y="675469"/>
            <a:ext cx="1055510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endParaRPr lang="en-US" altLang="zh-CN" sz="2000" b="1" dirty="0">
              <a:solidFill>
                <a:srgbClr val="0D0D0D"/>
              </a:solidFill>
              <a:latin typeface="楷体" panose="02010609060101010101" pitchFamily="49" charset="-122"/>
              <a:ea typeface="楷体" panose="02010609060101010101" pitchFamily="49" charset="-122"/>
              <a:cs typeface="+mn-ea"/>
              <a:sym typeface="+mn-lt"/>
            </a:endParaRPr>
          </a:p>
          <a:p>
            <a:pPr>
              <a:lnSpc>
                <a:spcPct val="150000"/>
              </a:lnSpc>
            </a:pPr>
            <a:r>
              <a:rPr lang="en-US" altLang="zh-CN" sz="2400" dirty="0">
                <a:latin typeface="楷体" panose="02010609060101010101" pitchFamily="49" charset="-122"/>
                <a:ea typeface="楷体" panose="02010609060101010101" pitchFamily="49" charset="-122"/>
              </a:rPr>
              <a:t>1.</a:t>
            </a:r>
            <a:r>
              <a:rPr lang="zh-CN" altLang="en-US" sz="2400" dirty="0"/>
              <a:t>在磁场</a:t>
            </a:r>
            <a:r>
              <a:rPr lang="en-US" altLang="zh-CN" sz="2400" dirty="0"/>
              <a:t>=0</a:t>
            </a:r>
            <a:r>
              <a:rPr lang="zh-CN" altLang="en-US" sz="2400" dirty="0"/>
              <a:t>的情况下，塞曼子能级简并，受激跃迁，自发辐射和受激辐射</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2.</a:t>
            </a:r>
            <a:r>
              <a:rPr lang="zh-CN" altLang="en-US" sz="2400" dirty="0"/>
              <a:t> 在光抽运达到饱和后，改变磁场大小</a:t>
            </a:r>
            <a:endParaRPr lang="en-US" altLang="zh-CN" sz="2400" dirty="0"/>
          </a:p>
          <a:p>
            <a:r>
              <a:rPr lang="zh-CN" altLang="en-US" sz="2400" dirty="0">
                <a:latin typeface="楷体" panose="02010609060101010101" pitchFamily="49" charset="-122"/>
                <a:ea typeface="楷体" panose="02010609060101010101" pitchFamily="49" charset="-122"/>
              </a:rPr>
              <a:t>  </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88631701"/>
      </p:ext>
    </p:extLst>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5"/>
          <p:cNvSpPr txBox="1"/>
          <p:nvPr/>
        </p:nvSpPr>
        <p:spPr>
          <a:xfrm>
            <a:off x="7270417" y="2843123"/>
            <a:ext cx="3781947" cy="830997"/>
          </a:xfrm>
          <a:prstGeom prst="rect">
            <a:avLst/>
          </a:prstGeom>
          <a:noFill/>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4800" b="1" dirty="0">
                <a:cs typeface="+mn-ea"/>
                <a:sym typeface="+mn-lt"/>
              </a:rPr>
              <a:t>目录</a:t>
            </a:r>
            <a:r>
              <a:rPr lang="en-US" altLang="zh-CN" sz="4800" b="1" dirty="0">
                <a:cs typeface="+mn-ea"/>
                <a:sym typeface="+mn-lt"/>
              </a:rPr>
              <a:t>/</a:t>
            </a:r>
            <a:r>
              <a:rPr lang="en-US" altLang="zh-CN" sz="2800" b="1" dirty="0">
                <a:cs typeface="+mn-ea"/>
                <a:sym typeface="+mn-lt"/>
              </a:rPr>
              <a:t>CONTENTS</a:t>
            </a:r>
            <a:endParaRPr lang="zh-CN" altLang="en-US" sz="5400" b="1" dirty="0">
              <a:cs typeface="+mn-ea"/>
              <a:sym typeface="+mn-lt"/>
            </a:endParaRPr>
          </a:p>
        </p:txBody>
      </p:sp>
      <p:sp>
        <p:nvSpPr>
          <p:cNvPr id="43" name="文本框 10"/>
          <p:cNvSpPr txBox="1"/>
          <p:nvPr/>
        </p:nvSpPr>
        <p:spPr>
          <a:xfrm>
            <a:off x="718826" y="905201"/>
            <a:ext cx="851367" cy="646331"/>
          </a:xfrm>
          <a:prstGeom prst="rect">
            <a:avLst/>
          </a:prstGeom>
          <a:solidFill>
            <a:schemeClr val="tx2">
              <a:lumMod val="75000"/>
            </a:schemeClr>
          </a:solid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b="1" dirty="0">
                <a:solidFill>
                  <a:schemeClr val="bg1"/>
                </a:solidFill>
                <a:cs typeface="+mn-ea"/>
                <a:sym typeface="+mn-lt"/>
              </a:rPr>
              <a:t>01</a:t>
            </a:r>
            <a:endParaRPr lang="zh-CN" altLang="en-US" sz="3600" b="1" dirty="0">
              <a:solidFill>
                <a:schemeClr val="bg1"/>
              </a:solidFill>
              <a:cs typeface="+mn-ea"/>
              <a:sym typeface="+mn-lt"/>
            </a:endParaRPr>
          </a:p>
        </p:txBody>
      </p:sp>
      <p:sp>
        <p:nvSpPr>
          <p:cNvPr id="44" name="文本框 11"/>
          <p:cNvSpPr txBox="1"/>
          <p:nvPr/>
        </p:nvSpPr>
        <p:spPr>
          <a:xfrm>
            <a:off x="718826" y="3839379"/>
            <a:ext cx="851367" cy="646331"/>
          </a:xfrm>
          <a:prstGeom prst="rect">
            <a:avLst/>
          </a:prstGeom>
          <a:solidFill>
            <a:schemeClr val="tx2">
              <a:lumMod val="75000"/>
            </a:schemeClr>
          </a:solid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b="1" dirty="0">
                <a:solidFill>
                  <a:schemeClr val="bg1"/>
                </a:solidFill>
                <a:cs typeface="+mn-ea"/>
                <a:sym typeface="+mn-lt"/>
              </a:rPr>
              <a:t>03</a:t>
            </a:r>
            <a:endParaRPr lang="zh-CN" altLang="en-US" sz="3600" b="1" dirty="0">
              <a:solidFill>
                <a:schemeClr val="bg1"/>
              </a:solidFill>
              <a:cs typeface="+mn-ea"/>
              <a:sym typeface="+mn-lt"/>
            </a:endParaRPr>
          </a:p>
        </p:txBody>
      </p:sp>
      <p:sp>
        <p:nvSpPr>
          <p:cNvPr id="45" name="文本框 12"/>
          <p:cNvSpPr txBox="1"/>
          <p:nvPr/>
        </p:nvSpPr>
        <p:spPr>
          <a:xfrm>
            <a:off x="718826" y="2372290"/>
            <a:ext cx="851367" cy="646331"/>
          </a:xfrm>
          <a:prstGeom prst="rect">
            <a:avLst/>
          </a:prstGeom>
          <a:solidFill>
            <a:schemeClr val="tx2">
              <a:lumMod val="75000"/>
            </a:schemeClr>
          </a:solid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b="1" dirty="0">
                <a:solidFill>
                  <a:schemeClr val="bg1"/>
                </a:solidFill>
                <a:cs typeface="+mn-ea"/>
                <a:sym typeface="+mn-lt"/>
              </a:rPr>
              <a:t>02</a:t>
            </a:r>
            <a:endParaRPr lang="zh-CN" altLang="en-US" sz="3600" b="1" dirty="0">
              <a:solidFill>
                <a:schemeClr val="bg1"/>
              </a:solidFill>
              <a:cs typeface="+mn-ea"/>
              <a:sym typeface="+mn-lt"/>
            </a:endParaRPr>
          </a:p>
        </p:txBody>
      </p:sp>
      <p:sp>
        <p:nvSpPr>
          <p:cNvPr id="46" name="文本框 13"/>
          <p:cNvSpPr txBox="1"/>
          <p:nvPr/>
        </p:nvSpPr>
        <p:spPr>
          <a:xfrm>
            <a:off x="718826" y="5306467"/>
            <a:ext cx="851367" cy="646331"/>
          </a:xfrm>
          <a:prstGeom prst="rect">
            <a:avLst/>
          </a:prstGeom>
          <a:solidFill>
            <a:schemeClr val="tx2">
              <a:lumMod val="75000"/>
            </a:schemeClr>
          </a:solid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b="1" dirty="0">
                <a:solidFill>
                  <a:schemeClr val="bg1"/>
                </a:solidFill>
                <a:cs typeface="+mn-ea"/>
                <a:sym typeface="+mn-lt"/>
              </a:rPr>
              <a:t>04</a:t>
            </a:r>
            <a:endParaRPr lang="zh-CN" altLang="en-US" sz="3600" b="1" dirty="0">
              <a:solidFill>
                <a:schemeClr val="bg1"/>
              </a:solidFill>
              <a:cs typeface="+mn-ea"/>
              <a:sym typeface="+mn-lt"/>
            </a:endParaRPr>
          </a:p>
        </p:txBody>
      </p:sp>
      <p:sp>
        <p:nvSpPr>
          <p:cNvPr id="47" name="文本框 14"/>
          <p:cNvSpPr txBox="1"/>
          <p:nvPr/>
        </p:nvSpPr>
        <p:spPr>
          <a:xfrm>
            <a:off x="1798447" y="905201"/>
            <a:ext cx="4567717" cy="646331"/>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b="1" dirty="0">
                <a:solidFill>
                  <a:schemeClr val="tx1">
                    <a:lumMod val="75000"/>
                    <a:lumOff val="25000"/>
                  </a:schemeClr>
                </a:solidFill>
                <a:cs typeface="+mn-ea"/>
                <a:sym typeface="+mn-lt"/>
              </a:rPr>
              <a:t>实验背景</a:t>
            </a:r>
          </a:p>
        </p:txBody>
      </p:sp>
      <p:sp>
        <p:nvSpPr>
          <p:cNvPr id="48" name="文本框 15"/>
          <p:cNvSpPr txBox="1"/>
          <p:nvPr/>
        </p:nvSpPr>
        <p:spPr>
          <a:xfrm>
            <a:off x="1798447" y="2372290"/>
            <a:ext cx="3642197" cy="646331"/>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b="1" dirty="0">
                <a:solidFill>
                  <a:schemeClr val="tx1">
                    <a:lumMod val="75000"/>
                    <a:lumOff val="25000"/>
                  </a:schemeClr>
                </a:solidFill>
                <a:cs typeface="+mn-ea"/>
                <a:sym typeface="+mn-lt"/>
              </a:rPr>
              <a:t>实验原理</a:t>
            </a:r>
          </a:p>
        </p:txBody>
      </p:sp>
      <p:sp>
        <p:nvSpPr>
          <p:cNvPr id="49" name="文本框 16"/>
          <p:cNvSpPr txBox="1"/>
          <p:nvPr/>
        </p:nvSpPr>
        <p:spPr>
          <a:xfrm>
            <a:off x="1798447" y="3839379"/>
            <a:ext cx="3642197" cy="646331"/>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b="1" dirty="0">
                <a:solidFill>
                  <a:schemeClr val="tx1">
                    <a:lumMod val="75000"/>
                    <a:lumOff val="25000"/>
                  </a:schemeClr>
                </a:solidFill>
                <a:cs typeface="+mn-ea"/>
                <a:sym typeface="+mn-lt"/>
              </a:rPr>
              <a:t>实验内容及过程</a:t>
            </a:r>
          </a:p>
        </p:txBody>
      </p:sp>
      <p:sp>
        <p:nvSpPr>
          <p:cNvPr id="50" name="文本框 17"/>
          <p:cNvSpPr txBox="1"/>
          <p:nvPr/>
        </p:nvSpPr>
        <p:spPr>
          <a:xfrm>
            <a:off x="1798447" y="5306467"/>
            <a:ext cx="3642197" cy="646331"/>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b="1" dirty="0">
                <a:solidFill>
                  <a:schemeClr val="tx1">
                    <a:lumMod val="75000"/>
                    <a:lumOff val="25000"/>
                  </a:schemeClr>
                </a:solidFill>
                <a:cs typeface="+mn-ea"/>
                <a:sym typeface="+mn-lt"/>
              </a:rPr>
              <a:t>疑惑</a:t>
            </a: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p:cTn id="13" dur="500" fill="hold"/>
                                        <p:tgtEl>
                                          <p:spTgt spid="44"/>
                                        </p:tgtEl>
                                        <p:attrNameLst>
                                          <p:attrName>ppt_w</p:attrName>
                                        </p:attrNameLst>
                                      </p:cBhvr>
                                      <p:tavLst>
                                        <p:tav tm="0">
                                          <p:val>
                                            <p:fltVal val="0"/>
                                          </p:val>
                                        </p:tav>
                                        <p:tav tm="100000">
                                          <p:val>
                                            <p:strVal val="#ppt_w"/>
                                          </p:val>
                                        </p:tav>
                                      </p:tavLst>
                                    </p:anim>
                                    <p:anim calcmode="lin" valueType="num">
                                      <p:cBhvr>
                                        <p:cTn id="14" dur="500" fill="hold"/>
                                        <p:tgtEl>
                                          <p:spTgt spid="44"/>
                                        </p:tgtEl>
                                        <p:attrNameLst>
                                          <p:attrName>ppt_h</p:attrName>
                                        </p:attrNameLst>
                                      </p:cBhvr>
                                      <p:tavLst>
                                        <p:tav tm="0">
                                          <p:val>
                                            <p:fltVal val="0"/>
                                          </p:val>
                                        </p:tav>
                                        <p:tav tm="100000">
                                          <p:val>
                                            <p:strVal val="#ppt_h"/>
                                          </p:val>
                                        </p:tav>
                                      </p:tavLst>
                                    </p:anim>
                                    <p:anim calcmode="lin" valueType="num">
                                      <p:cBhvr>
                                        <p:cTn id="15" dur="500" fill="hold"/>
                                        <p:tgtEl>
                                          <p:spTgt spid="44"/>
                                        </p:tgtEl>
                                        <p:attrNameLst>
                                          <p:attrName>style.rotation</p:attrName>
                                        </p:attrNameLst>
                                      </p:cBhvr>
                                      <p:tavLst>
                                        <p:tav tm="0">
                                          <p:val>
                                            <p:fltVal val="360"/>
                                          </p:val>
                                        </p:tav>
                                        <p:tav tm="100000">
                                          <p:val>
                                            <p:fltVal val="0"/>
                                          </p:val>
                                        </p:tav>
                                      </p:tavLst>
                                    </p:anim>
                                    <p:animEffect transition="in" filter="fade">
                                      <p:cBhvr>
                                        <p:cTn id="16" dur="500"/>
                                        <p:tgtEl>
                                          <p:spTgt spid="44"/>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fltVal val="0"/>
                                          </p:val>
                                        </p:tav>
                                        <p:tav tm="100000">
                                          <p:val>
                                            <p:strVal val="#ppt_w"/>
                                          </p:val>
                                        </p:tav>
                                      </p:tavLst>
                                    </p:anim>
                                    <p:anim calcmode="lin" valueType="num">
                                      <p:cBhvr>
                                        <p:cTn id="20" dur="500" fill="hold"/>
                                        <p:tgtEl>
                                          <p:spTgt spid="45"/>
                                        </p:tgtEl>
                                        <p:attrNameLst>
                                          <p:attrName>ppt_h</p:attrName>
                                        </p:attrNameLst>
                                      </p:cBhvr>
                                      <p:tavLst>
                                        <p:tav tm="0">
                                          <p:val>
                                            <p:fltVal val="0"/>
                                          </p:val>
                                        </p:tav>
                                        <p:tav tm="100000">
                                          <p:val>
                                            <p:strVal val="#ppt_h"/>
                                          </p:val>
                                        </p:tav>
                                      </p:tavLst>
                                    </p:anim>
                                    <p:anim calcmode="lin" valueType="num">
                                      <p:cBhvr>
                                        <p:cTn id="21" dur="500" fill="hold"/>
                                        <p:tgtEl>
                                          <p:spTgt spid="45"/>
                                        </p:tgtEl>
                                        <p:attrNameLst>
                                          <p:attrName>style.rotation</p:attrName>
                                        </p:attrNameLst>
                                      </p:cBhvr>
                                      <p:tavLst>
                                        <p:tav tm="0">
                                          <p:val>
                                            <p:fltVal val="360"/>
                                          </p:val>
                                        </p:tav>
                                        <p:tav tm="100000">
                                          <p:val>
                                            <p:fltVal val="0"/>
                                          </p:val>
                                        </p:tav>
                                      </p:tavLst>
                                    </p:anim>
                                    <p:animEffect transition="in" filter="fade">
                                      <p:cBhvr>
                                        <p:cTn id="22" dur="500"/>
                                        <p:tgtEl>
                                          <p:spTgt spid="45"/>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p:cTn id="25" dur="500" fill="hold"/>
                                        <p:tgtEl>
                                          <p:spTgt spid="46"/>
                                        </p:tgtEl>
                                        <p:attrNameLst>
                                          <p:attrName>ppt_w</p:attrName>
                                        </p:attrNameLst>
                                      </p:cBhvr>
                                      <p:tavLst>
                                        <p:tav tm="0">
                                          <p:val>
                                            <p:fltVal val="0"/>
                                          </p:val>
                                        </p:tav>
                                        <p:tav tm="100000">
                                          <p:val>
                                            <p:strVal val="#ppt_w"/>
                                          </p:val>
                                        </p:tav>
                                      </p:tavLst>
                                    </p:anim>
                                    <p:anim calcmode="lin" valueType="num">
                                      <p:cBhvr>
                                        <p:cTn id="26" dur="500" fill="hold"/>
                                        <p:tgtEl>
                                          <p:spTgt spid="46"/>
                                        </p:tgtEl>
                                        <p:attrNameLst>
                                          <p:attrName>ppt_h</p:attrName>
                                        </p:attrNameLst>
                                      </p:cBhvr>
                                      <p:tavLst>
                                        <p:tav tm="0">
                                          <p:val>
                                            <p:fltVal val="0"/>
                                          </p:val>
                                        </p:tav>
                                        <p:tav tm="100000">
                                          <p:val>
                                            <p:strVal val="#ppt_h"/>
                                          </p:val>
                                        </p:tav>
                                      </p:tavLst>
                                    </p:anim>
                                    <p:anim calcmode="lin" valueType="num">
                                      <p:cBhvr>
                                        <p:cTn id="27" dur="500" fill="hold"/>
                                        <p:tgtEl>
                                          <p:spTgt spid="46"/>
                                        </p:tgtEl>
                                        <p:attrNameLst>
                                          <p:attrName>style.rotation</p:attrName>
                                        </p:attrNameLst>
                                      </p:cBhvr>
                                      <p:tavLst>
                                        <p:tav tm="0">
                                          <p:val>
                                            <p:fltVal val="360"/>
                                          </p:val>
                                        </p:tav>
                                        <p:tav tm="100000">
                                          <p:val>
                                            <p:fltVal val="0"/>
                                          </p:val>
                                        </p:tav>
                                      </p:tavLst>
                                    </p:anim>
                                    <p:animEffect transition="in" filter="fade">
                                      <p:cBhvr>
                                        <p:cTn id="28" dur="500"/>
                                        <p:tgtEl>
                                          <p:spTgt spid="46"/>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p:cTn id="31" dur="500" fill="hold"/>
                                        <p:tgtEl>
                                          <p:spTgt spid="47"/>
                                        </p:tgtEl>
                                        <p:attrNameLst>
                                          <p:attrName>ppt_w</p:attrName>
                                        </p:attrNameLst>
                                      </p:cBhvr>
                                      <p:tavLst>
                                        <p:tav tm="0">
                                          <p:val>
                                            <p:fltVal val="0"/>
                                          </p:val>
                                        </p:tav>
                                        <p:tav tm="100000">
                                          <p:val>
                                            <p:strVal val="#ppt_w"/>
                                          </p:val>
                                        </p:tav>
                                      </p:tavLst>
                                    </p:anim>
                                    <p:anim calcmode="lin" valueType="num">
                                      <p:cBhvr>
                                        <p:cTn id="32" dur="500" fill="hold"/>
                                        <p:tgtEl>
                                          <p:spTgt spid="47"/>
                                        </p:tgtEl>
                                        <p:attrNameLst>
                                          <p:attrName>ppt_h</p:attrName>
                                        </p:attrNameLst>
                                      </p:cBhvr>
                                      <p:tavLst>
                                        <p:tav tm="0">
                                          <p:val>
                                            <p:fltVal val="0"/>
                                          </p:val>
                                        </p:tav>
                                        <p:tav tm="100000">
                                          <p:val>
                                            <p:strVal val="#ppt_h"/>
                                          </p:val>
                                        </p:tav>
                                      </p:tavLst>
                                    </p:anim>
                                    <p:anim calcmode="lin" valueType="num">
                                      <p:cBhvr>
                                        <p:cTn id="33" dur="500" fill="hold"/>
                                        <p:tgtEl>
                                          <p:spTgt spid="47"/>
                                        </p:tgtEl>
                                        <p:attrNameLst>
                                          <p:attrName>style.rotation</p:attrName>
                                        </p:attrNameLst>
                                      </p:cBhvr>
                                      <p:tavLst>
                                        <p:tav tm="0">
                                          <p:val>
                                            <p:fltVal val="360"/>
                                          </p:val>
                                        </p:tav>
                                        <p:tav tm="100000">
                                          <p:val>
                                            <p:fltVal val="0"/>
                                          </p:val>
                                        </p:tav>
                                      </p:tavLst>
                                    </p:anim>
                                    <p:animEffect transition="in" filter="fade">
                                      <p:cBhvr>
                                        <p:cTn id="34" dur="500"/>
                                        <p:tgtEl>
                                          <p:spTgt spid="47"/>
                                        </p:tgtEl>
                                      </p:cBhvr>
                                    </p:animEffect>
                                  </p:childTnLst>
                                </p:cTn>
                              </p:par>
                              <p:par>
                                <p:cTn id="35" presetID="49" presetClass="entr" presetSubtype="0" decel="10000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 calcmode="lin" valueType="num">
                                      <p:cBhvr>
                                        <p:cTn id="39" dur="500" fill="hold"/>
                                        <p:tgtEl>
                                          <p:spTgt spid="48"/>
                                        </p:tgtEl>
                                        <p:attrNameLst>
                                          <p:attrName>style.rotation</p:attrName>
                                        </p:attrNameLst>
                                      </p:cBhvr>
                                      <p:tavLst>
                                        <p:tav tm="0">
                                          <p:val>
                                            <p:fltVal val="360"/>
                                          </p:val>
                                        </p:tav>
                                        <p:tav tm="100000">
                                          <p:val>
                                            <p:fltVal val="0"/>
                                          </p:val>
                                        </p:tav>
                                      </p:tavLst>
                                    </p:anim>
                                    <p:animEffect transition="in" filter="fade">
                                      <p:cBhvr>
                                        <p:cTn id="40" dur="500"/>
                                        <p:tgtEl>
                                          <p:spTgt spid="48"/>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p:cTn id="43" dur="500" fill="hold"/>
                                        <p:tgtEl>
                                          <p:spTgt spid="49"/>
                                        </p:tgtEl>
                                        <p:attrNameLst>
                                          <p:attrName>ppt_w</p:attrName>
                                        </p:attrNameLst>
                                      </p:cBhvr>
                                      <p:tavLst>
                                        <p:tav tm="0">
                                          <p:val>
                                            <p:fltVal val="0"/>
                                          </p:val>
                                        </p:tav>
                                        <p:tav tm="100000">
                                          <p:val>
                                            <p:strVal val="#ppt_w"/>
                                          </p:val>
                                        </p:tav>
                                      </p:tavLst>
                                    </p:anim>
                                    <p:anim calcmode="lin" valueType="num">
                                      <p:cBhvr>
                                        <p:cTn id="44" dur="500" fill="hold"/>
                                        <p:tgtEl>
                                          <p:spTgt spid="49"/>
                                        </p:tgtEl>
                                        <p:attrNameLst>
                                          <p:attrName>ppt_h</p:attrName>
                                        </p:attrNameLst>
                                      </p:cBhvr>
                                      <p:tavLst>
                                        <p:tav tm="0">
                                          <p:val>
                                            <p:fltVal val="0"/>
                                          </p:val>
                                        </p:tav>
                                        <p:tav tm="100000">
                                          <p:val>
                                            <p:strVal val="#ppt_h"/>
                                          </p:val>
                                        </p:tav>
                                      </p:tavLst>
                                    </p:anim>
                                    <p:anim calcmode="lin" valueType="num">
                                      <p:cBhvr>
                                        <p:cTn id="45" dur="500" fill="hold"/>
                                        <p:tgtEl>
                                          <p:spTgt spid="49"/>
                                        </p:tgtEl>
                                        <p:attrNameLst>
                                          <p:attrName>style.rotation</p:attrName>
                                        </p:attrNameLst>
                                      </p:cBhvr>
                                      <p:tavLst>
                                        <p:tav tm="0">
                                          <p:val>
                                            <p:fltVal val="360"/>
                                          </p:val>
                                        </p:tav>
                                        <p:tav tm="100000">
                                          <p:val>
                                            <p:fltVal val="0"/>
                                          </p:val>
                                        </p:tav>
                                      </p:tavLst>
                                    </p:anim>
                                    <p:animEffect transition="in" filter="fade">
                                      <p:cBhvr>
                                        <p:cTn id="46" dur="500"/>
                                        <p:tgtEl>
                                          <p:spTgt spid="49"/>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 calcmode="lin" valueType="num">
                                      <p:cBhvr>
                                        <p:cTn id="49" dur="500" fill="hold"/>
                                        <p:tgtEl>
                                          <p:spTgt spid="50"/>
                                        </p:tgtEl>
                                        <p:attrNameLst>
                                          <p:attrName>ppt_w</p:attrName>
                                        </p:attrNameLst>
                                      </p:cBhvr>
                                      <p:tavLst>
                                        <p:tav tm="0">
                                          <p:val>
                                            <p:fltVal val="0"/>
                                          </p:val>
                                        </p:tav>
                                        <p:tav tm="100000">
                                          <p:val>
                                            <p:strVal val="#ppt_w"/>
                                          </p:val>
                                        </p:tav>
                                      </p:tavLst>
                                    </p:anim>
                                    <p:anim calcmode="lin" valueType="num">
                                      <p:cBhvr>
                                        <p:cTn id="50" dur="500" fill="hold"/>
                                        <p:tgtEl>
                                          <p:spTgt spid="50"/>
                                        </p:tgtEl>
                                        <p:attrNameLst>
                                          <p:attrName>ppt_h</p:attrName>
                                        </p:attrNameLst>
                                      </p:cBhvr>
                                      <p:tavLst>
                                        <p:tav tm="0">
                                          <p:val>
                                            <p:fltVal val="0"/>
                                          </p:val>
                                        </p:tav>
                                        <p:tav tm="100000">
                                          <p:val>
                                            <p:strVal val="#ppt_h"/>
                                          </p:val>
                                        </p:tav>
                                      </p:tavLst>
                                    </p:anim>
                                    <p:anim calcmode="lin" valueType="num">
                                      <p:cBhvr>
                                        <p:cTn id="51" dur="500" fill="hold"/>
                                        <p:tgtEl>
                                          <p:spTgt spid="50"/>
                                        </p:tgtEl>
                                        <p:attrNameLst>
                                          <p:attrName>style.rotation</p:attrName>
                                        </p:attrNameLst>
                                      </p:cBhvr>
                                      <p:tavLst>
                                        <p:tav tm="0">
                                          <p:val>
                                            <p:fltVal val="360"/>
                                          </p:val>
                                        </p:tav>
                                        <p:tav tm="100000">
                                          <p:val>
                                            <p:fltVal val="0"/>
                                          </p:val>
                                        </p:tav>
                                      </p:tavLst>
                                    </p:anim>
                                    <p:animEffect transition="in" filter="fade">
                                      <p:cBhvr>
                                        <p:cTn id="5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4"/>
          <p:cNvSpPr txBox="1"/>
          <p:nvPr/>
        </p:nvSpPr>
        <p:spPr>
          <a:xfrm>
            <a:off x="2991587" y="2078748"/>
            <a:ext cx="5015616" cy="92333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5400" b="1" dirty="0">
                <a:solidFill>
                  <a:schemeClr val="tx1">
                    <a:lumMod val="75000"/>
                    <a:lumOff val="25000"/>
                  </a:schemeClr>
                </a:solidFill>
                <a:cs typeface="+mn-ea"/>
                <a:sym typeface="+mn-lt"/>
              </a:rPr>
              <a:t>实验背景</a:t>
            </a: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900" decel="100000" fill="hold"/>
                                        <p:tgtEl>
                                          <p:spTgt spid="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a:spLocks noChangeArrowheads="1"/>
          </p:cNvSpPr>
          <p:nvPr/>
        </p:nvSpPr>
        <p:spPr bwMode="auto">
          <a:xfrm>
            <a:off x="486071" y="1566054"/>
            <a:ext cx="10972505" cy="4649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000" dirty="0">
                <a:solidFill>
                  <a:srgbClr val="7030A0"/>
                </a:solidFill>
              </a:rPr>
              <a:t>    波谱学</a:t>
            </a:r>
            <a:r>
              <a:rPr lang="zh-CN" altLang="en-US" sz="2000" dirty="0"/>
              <a:t>利用物质的微波或射频共振</a:t>
            </a:r>
            <a:r>
              <a:rPr lang="en-US" altLang="zh-CN" sz="2000" dirty="0"/>
              <a:t>,</a:t>
            </a:r>
            <a:r>
              <a:rPr lang="zh-CN" altLang="en-US" sz="2000" dirty="0"/>
              <a:t>以研究因磁场存在而分裂形成的塞曼子能级等精细结构。</a:t>
            </a:r>
            <a:endParaRPr lang="en-US" altLang="zh-CN" sz="2000" dirty="0"/>
          </a:p>
          <a:p>
            <a:pPr>
              <a:lnSpc>
                <a:spcPct val="150000"/>
              </a:lnSpc>
            </a:pPr>
            <a:r>
              <a:rPr lang="zh-CN" altLang="en-US" sz="2000" dirty="0"/>
              <a:t>    但是</a:t>
            </a:r>
            <a:r>
              <a:rPr lang="en-US" altLang="zh-CN" sz="2000" dirty="0"/>
              <a:t>,</a:t>
            </a:r>
            <a:r>
              <a:rPr lang="zh-CN" altLang="en-US" sz="2000" dirty="0"/>
              <a:t>热平衡下能级粒子</a:t>
            </a:r>
            <a:r>
              <a:rPr lang="zh-CN" altLang="en-US" sz="2000" dirty="0">
                <a:solidFill>
                  <a:srgbClr val="7030A0"/>
                </a:solidFill>
              </a:rPr>
              <a:t>布居数差别很小</a:t>
            </a:r>
            <a:r>
              <a:rPr lang="en-US" altLang="zh-CN" sz="2000" dirty="0"/>
              <a:t>,</a:t>
            </a:r>
            <a:r>
              <a:rPr lang="zh-CN" altLang="en-US" sz="2000" dirty="0"/>
              <a:t> 因此磁共振波谱方法也有如 何</a:t>
            </a:r>
            <a:r>
              <a:rPr lang="zh-CN" altLang="en-US" sz="2000" dirty="0">
                <a:solidFill>
                  <a:srgbClr val="7030A0"/>
                </a:solidFill>
              </a:rPr>
              <a:t>提高信号强度的问题</a:t>
            </a:r>
            <a:r>
              <a:rPr lang="zh-CN" altLang="en-US" sz="2000" dirty="0"/>
              <a:t>。</a:t>
            </a:r>
            <a:endParaRPr lang="en-US" altLang="zh-CN" sz="2000" dirty="0"/>
          </a:p>
          <a:p>
            <a:pPr>
              <a:lnSpc>
                <a:spcPct val="150000"/>
              </a:lnSpc>
            </a:pPr>
            <a:r>
              <a:rPr lang="zh-CN" altLang="en-US" sz="2000" dirty="0"/>
              <a:t>    在</a:t>
            </a:r>
            <a:r>
              <a:rPr lang="en-US" altLang="zh-CN" sz="2000" dirty="0"/>
              <a:t>20</a:t>
            </a:r>
            <a:r>
              <a:rPr lang="zh-CN" altLang="en-US" sz="2000" dirty="0"/>
              <a:t>世纪</a:t>
            </a:r>
            <a:r>
              <a:rPr lang="en-US" altLang="zh-CN" sz="2000" dirty="0"/>
              <a:t>50</a:t>
            </a:r>
            <a:r>
              <a:rPr lang="zh-CN" altLang="en-US" sz="2000" dirty="0"/>
              <a:t>年代初期</a:t>
            </a:r>
            <a:r>
              <a:rPr lang="en-US" altLang="zh-CN" sz="2000" dirty="0"/>
              <a:t>,</a:t>
            </a:r>
            <a:r>
              <a:rPr lang="zh-CN" altLang="en-US" sz="2000" dirty="0"/>
              <a:t>卡斯特勒等人提出了</a:t>
            </a:r>
            <a:r>
              <a:rPr lang="zh-CN" altLang="en-US" sz="2000" dirty="0">
                <a:solidFill>
                  <a:srgbClr val="7030A0"/>
                </a:solidFill>
              </a:rPr>
              <a:t>光抽运</a:t>
            </a:r>
            <a:r>
              <a:rPr lang="zh-CN" altLang="en-US" sz="2000" dirty="0"/>
              <a:t>概念：用圆偏振光束激发气态原子</a:t>
            </a:r>
            <a:r>
              <a:rPr lang="en-US" altLang="zh-CN" sz="2000" dirty="0"/>
              <a:t>,</a:t>
            </a:r>
            <a:r>
              <a:rPr lang="zh-CN" altLang="en-US" sz="2000" dirty="0"/>
              <a:t>以</a:t>
            </a:r>
            <a:r>
              <a:rPr lang="zh-CN" altLang="en-US" sz="2000" dirty="0">
                <a:solidFill>
                  <a:srgbClr val="7030A0"/>
                </a:solidFill>
              </a:rPr>
              <a:t>打破能级间的玻耳兹曼热平衡分布</a:t>
            </a:r>
            <a:r>
              <a:rPr lang="en-US" altLang="zh-CN" sz="2000" dirty="0">
                <a:solidFill>
                  <a:srgbClr val="7030A0"/>
                </a:solidFill>
              </a:rPr>
              <a:t>,</a:t>
            </a:r>
            <a:r>
              <a:rPr lang="zh-CN" altLang="en-US" sz="2000" dirty="0">
                <a:solidFill>
                  <a:srgbClr val="7030A0"/>
                </a:solidFill>
              </a:rPr>
              <a:t>造成布居数差</a:t>
            </a:r>
            <a:r>
              <a:rPr lang="en-US" altLang="zh-CN" sz="2000" dirty="0">
                <a:solidFill>
                  <a:srgbClr val="7030A0"/>
                </a:solidFill>
              </a:rPr>
              <a:t>,</a:t>
            </a:r>
            <a:r>
              <a:rPr lang="zh-CN" altLang="en-US" sz="2000" dirty="0"/>
              <a:t>从而在低浓度的条件下提高了信号强度。这时再用相应频率的射频场激励原子</a:t>
            </a:r>
            <a:r>
              <a:rPr lang="en-US" altLang="zh-CN" sz="2000" dirty="0"/>
              <a:t>,</a:t>
            </a:r>
            <a:r>
              <a:rPr lang="zh-CN" altLang="en-US" sz="2000" dirty="0"/>
              <a:t>就可以观察到</a:t>
            </a:r>
            <a:r>
              <a:rPr lang="zh-CN" altLang="en-US" sz="2000" dirty="0">
                <a:solidFill>
                  <a:srgbClr val="7030A0"/>
                </a:solidFill>
              </a:rPr>
              <a:t>磁共振</a:t>
            </a:r>
            <a:r>
              <a:rPr lang="zh-CN" altLang="en-US" sz="2000" dirty="0"/>
              <a:t>。在探测磁共振方面</a:t>
            </a:r>
            <a:r>
              <a:rPr lang="en-US" altLang="zh-CN" sz="2000" dirty="0"/>
              <a:t>,</a:t>
            </a:r>
            <a:r>
              <a:rPr lang="zh-CN" altLang="en-US" sz="2000" dirty="0"/>
              <a:t>不直接探测原子对射频量子的发射或吸收</a:t>
            </a:r>
            <a:r>
              <a:rPr lang="en-US" altLang="zh-CN" sz="2000" dirty="0"/>
              <a:t>,</a:t>
            </a:r>
            <a:r>
              <a:rPr lang="zh-CN" altLang="en-US" sz="2000" dirty="0"/>
              <a:t>而是采用</a:t>
            </a:r>
            <a:r>
              <a:rPr lang="zh-CN" altLang="en-US" sz="2000" dirty="0">
                <a:solidFill>
                  <a:srgbClr val="7030A0"/>
                </a:solidFill>
              </a:rPr>
              <a:t>光探测</a:t>
            </a:r>
            <a:r>
              <a:rPr lang="zh-CN" altLang="en-US" sz="2000" dirty="0"/>
              <a:t>的方法</a:t>
            </a:r>
            <a:r>
              <a:rPr lang="en-US" altLang="zh-CN" sz="2000" dirty="0"/>
              <a:t>,</a:t>
            </a:r>
            <a:r>
              <a:rPr lang="zh-CN" altLang="en-US" sz="2000" dirty="0"/>
              <a:t>探测原子对光量子的发射或吸收。由于光量子的 能量比射频量子高</a:t>
            </a:r>
            <a:r>
              <a:rPr lang="en-US" altLang="zh-CN" sz="2000" dirty="0"/>
              <a:t>7</a:t>
            </a:r>
            <a:r>
              <a:rPr lang="zh-CN" altLang="en-US" sz="2000" dirty="0"/>
              <a:t>、</a:t>
            </a:r>
            <a:r>
              <a:rPr lang="en-US" altLang="zh-CN" sz="2000" dirty="0"/>
              <a:t>8</a:t>
            </a:r>
            <a:r>
              <a:rPr lang="zh-CN" altLang="en-US" sz="2000" dirty="0"/>
              <a:t>个数量级</a:t>
            </a:r>
            <a:r>
              <a:rPr lang="en-US" altLang="zh-CN" sz="2000" dirty="0"/>
              <a:t>,</a:t>
            </a:r>
            <a:r>
              <a:rPr lang="zh-CN" altLang="en-US" sz="2000" dirty="0"/>
              <a:t>所以探测灵敏度得以提高。</a:t>
            </a:r>
            <a:endParaRPr lang="en-US" altLang="zh-CN" sz="2000" dirty="0"/>
          </a:p>
          <a:p>
            <a:pPr>
              <a:lnSpc>
                <a:spcPct val="150000"/>
              </a:lnSpc>
            </a:pPr>
            <a:r>
              <a:rPr lang="zh-CN" altLang="en-US" sz="2000" dirty="0"/>
              <a:t>    几十年来</a:t>
            </a:r>
            <a:r>
              <a:rPr lang="en-US" altLang="zh-CN" sz="2000" dirty="0"/>
              <a:t>,</a:t>
            </a:r>
            <a:r>
              <a:rPr lang="zh-CN" altLang="en-US" sz="2000" dirty="0"/>
              <a:t>光抽运</a:t>
            </a:r>
            <a:r>
              <a:rPr lang="en-US" altLang="zh-CN" sz="2000" dirty="0"/>
              <a:t>——</a:t>
            </a:r>
            <a:r>
              <a:rPr lang="zh-CN" altLang="en-US" sz="2000" dirty="0"/>
              <a:t>磁共 振</a:t>
            </a:r>
            <a:r>
              <a:rPr lang="en-US" altLang="zh-CN" sz="2000" dirty="0"/>
              <a:t>——</a:t>
            </a:r>
            <a:r>
              <a:rPr lang="zh-CN" altLang="en-US" sz="2000" dirty="0"/>
              <a:t>光探测技术在原子的磁矩、朗德因子、能级寿命、能级结构、塞曼分裂与斯塔克分裂的研究</a:t>
            </a:r>
            <a:r>
              <a:rPr lang="en-US" altLang="zh-CN" sz="2000" dirty="0"/>
              <a:t>,</a:t>
            </a:r>
            <a:r>
              <a:rPr lang="zh-CN" altLang="en-US" sz="2000" dirty="0"/>
              <a:t>尤其是对碱金属原子激发态精细结构的研究方面起了很大的推动作用。此外光抽运在激光、电子频率标准、精测弱磁场等方面也有重要的应用。</a:t>
            </a:r>
            <a:endParaRPr lang="en-US" altLang="zh-CN" sz="2000" dirty="0">
              <a:sym typeface="+mn-lt"/>
            </a:endParaRPr>
          </a:p>
        </p:txBody>
      </p:sp>
      <p:sp>
        <p:nvSpPr>
          <p:cNvPr id="11" name="文本框 14"/>
          <p:cNvSpPr txBox="1"/>
          <p:nvPr/>
        </p:nvSpPr>
        <p:spPr>
          <a:xfrm>
            <a:off x="679337" y="262843"/>
            <a:ext cx="4516117"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dirty="0">
                <a:solidFill>
                  <a:schemeClr val="tx1">
                    <a:lumMod val="75000"/>
                    <a:lumOff val="25000"/>
                  </a:schemeClr>
                </a:solidFill>
                <a:cs typeface="+mn-ea"/>
                <a:sym typeface="+mn-lt"/>
              </a:rPr>
              <a:t>实验背景</a:t>
            </a:r>
          </a:p>
        </p:txBody>
      </p:sp>
    </p:spTree>
    <p:extLst>
      <p:ext uri="{BB962C8B-B14F-4D97-AF65-F5344CB8AC3E}">
        <p14:creationId xmlns:p14="http://schemas.microsoft.com/office/powerpoint/2010/main" val="966023446"/>
      </p:ext>
    </p:extLst>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4"/>
          <p:cNvSpPr txBox="1"/>
          <p:nvPr/>
        </p:nvSpPr>
        <p:spPr>
          <a:xfrm>
            <a:off x="3371289" y="2314276"/>
            <a:ext cx="5015616" cy="92333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5400" b="1" dirty="0">
                <a:solidFill>
                  <a:schemeClr val="tx1">
                    <a:lumMod val="75000"/>
                    <a:lumOff val="25000"/>
                  </a:schemeClr>
                </a:solidFill>
                <a:cs typeface="+mn-ea"/>
                <a:sym typeface="+mn-lt"/>
              </a:rPr>
              <a:t>实验原理</a:t>
            </a: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文本框 6"/>
              <p:cNvSpPr txBox="1">
                <a:spLocks noChangeArrowheads="1"/>
              </p:cNvSpPr>
              <p:nvPr/>
            </p:nvSpPr>
            <p:spPr bwMode="auto">
              <a:xfrm>
                <a:off x="421877" y="3084338"/>
                <a:ext cx="7593126" cy="28165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b="1" dirty="0">
                    <a:latin typeface="楷体" panose="02010609060101010101" pitchFamily="49" charset="-122"/>
                    <a:ea typeface="楷体" panose="02010609060101010101" pitchFamily="49" charset="-122"/>
                  </a:rPr>
                  <a:t>IJ</a:t>
                </a:r>
                <a:r>
                  <a:rPr lang="zh-CN" altLang="en-US" b="1" dirty="0">
                    <a:latin typeface="楷体" panose="02010609060101010101" pitchFamily="49" charset="-122"/>
                    <a:ea typeface="楷体" panose="02010609060101010101" pitchFamily="49" charset="-122"/>
                  </a:rPr>
                  <a:t>耦合</a:t>
                </a:r>
                <a:endParaRPr lang="en-US" altLang="zh-CN" b="1"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  核磁矩与上述原子的电子总磁矩之间相互作用造成的能级附加分裂。</a:t>
                </a:r>
                <a:endParaRPr lang="en-US" altLang="zh-CN" dirty="0">
                  <a:latin typeface="楷体" panose="02010609060101010101" pitchFamily="49" charset="-122"/>
                  <a:ea typeface="楷体" panose="02010609060101010101" pitchFamily="49" charset="-122"/>
                </a:endParaRPr>
              </a:p>
              <a:p>
                <a:pPr>
                  <a:lnSpc>
                    <a:spcPct val="150000"/>
                  </a:lnSpc>
                </a:pPr>
                <a14:m>
                  <m:oMath xmlns:m="http://schemas.openxmlformats.org/officeDocument/2006/math">
                    <m:sSub>
                      <m:sSubPr>
                        <m:ctrlPr>
                          <a:rPr lang="en-US" altLang="zh-CN" b="1"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b="1" i="1">
                            <a:solidFill>
                              <a:srgbClr val="0D0D0D"/>
                            </a:solidFill>
                            <a:latin typeface="Cambria Math" panose="02040503050406030204" pitchFamily="18" charset="0"/>
                            <a:ea typeface="楷体" panose="02010609060101010101" pitchFamily="49" charset="-122"/>
                            <a:cs typeface="+mn-ea"/>
                            <a:sym typeface="+mn-lt"/>
                          </a:rPr>
                          <m:t>𝑷</m:t>
                        </m:r>
                      </m:e>
                      <m:sub>
                        <m:r>
                          <a:rPr lang="en-US" altLang="zh-CN" b="1" i="1" smtClean="0">
                            <a:solidFill>
                              <a:srgbClr val="0D0D0D"/>
                            </a:solidFill>
                            <a:latin typeface="Cambria Math" panose="02040503050406030204" pitchFamily="18" charset="0"/>
                            <a:ea typeface="楷体" panose="02010609060101010101" pitchFamily="49" charset="-122"/>
                            <a:cs typeface="+mn-ea"/>
                            <a:sym typeface="+mn-lt"/>
                          </a:rPr>
                          <m:t>𝑭</m:t>
                        </m:r>
                      </m:sub>
                    </m:sSub>
                    <m:r>
                      <a:rPr lang="en-US" altLang="zh-CN" b="1" i="1" smtClean="0">
                        <a:solidFill>
                          <a:srgbClr val="0D0D0D"/>
                        </a:solidFill>
                        <a:latin typeface="Cambria Math" panose="02040503050406030204" pitchFamily="18" charset="0"/>
                        <a:ea typeface="楷体" panose="02010609060101010101" pitchFamily="49" charset="-122"/>
                        <a:cs typeface="+mn-ea"/>
                        <a:sym typeface="+mn-lt"/>
                      </a:rPr>
                      <m:t>=</m:t>
                    </m:r>
                    <m:sSub>
                      <m:sSubPr>
                        <m:ctrlPr>
                          <a:rPr lang="en-US" altLang="zh-CN" b="1"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b="1" i="1">
                            <a:solidFill>
                              <a:srgbClr val="0D0D0D"/>
                            </a:solidFill>
                            <a:latin typeface="Cambria Math" panose="02040503050406030204" pitchFamily="18" charset="0"/>
                            <a:ea typeface="楷体" panose="02010609060101010101" pitchFamily="49" charset="-122"/>
                            <a:cs typeface="+mn-ea"/>
                            <a:sym typeface="+mn-lt"/>
                          </a:rPr>
                          <m:t>𝑷</m:t>
                        </m:r>
                      </m:e>
                      <m:sub>
                        <m:r>
                          <a:rPr lang="en-US" altLang="zh-CN" b="1" i="1" smtClean="0">
                            <a:solidFill>
                              <a:srgbClr val="0D0D0D"/>
                            </a:solidFill>
                            <a:latin typeface="Cambria Math" panose="02040503050406030204" pitchFamily="18" charset="0"/>
                            <a:ea typeface="楷体" panose="02010609060101010101" pitchFamily="49" charset="-122"/>
                            <a:cs typeface="+mn-ea"/>
                            <a:sym typeface="+mn-lt"/>
                          </a:rPr>
                          <m:t>𝑰</m:t>
                        </m:r>
                      </m:sub>
                    </m:sSub>
                    <m:r>
                      <a:rPr lang="en-US" altLang="zh-CN" b="1" i="1" smtClean="0">
                        <a:solidFill>
                          <a:srgbClr val="0D0D0D"/>
                        </a:solidFill>
                        <a:latin typeface="Cambria Math" panose="02040503050406030204" pitchFamily="18" charset="0"/>
                        <a:ea typeface="楷体" panose="02010609060101010101" pitchFamily="49" charset="-122"/>
                        <a:cs typeface="+mn-ea"/>
                        <a:sym typeface="+mn-lt"/>
                      </a:rPr>
                      <m:t>+</m:t>
                    </m:r>
                    <m:sSub>
                      <m:sSubPr>
                        <m:ctrlPr>
                          <a:rPr lang="en-US" altLang="zh-CN" b="1"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b="1" i="1">
                            <a:solidFill>
                              <a:srgbClr val="0D0D0D"/>
                            </a:solidFill>
                            <a:latin typeface="Cambria Math" panose="02040503050406030204" pitchFamily="18" charset="0"/>
                            <a:ea typeface="楷体" panose="02010609060101010101" pitchFamily="49" charset="-122"/>
                            <a:cs typeface="+mn-ea"/>
                            <a:sym typeface="+mn-lt"/>
                          </a:rPr>
                          <m:t>𝑷</m:t>
                        </m:r>
                      </m:e>
                      <m:sub>
                        <m:r>
                          <a:rPr lang="en-US" altLang="zh-CN" b="1" i="1">
                            <a:solidFill>
                              <a:srgbClr val="0D0D0D"/>
                            </a:solidFill>
                            <a:latin typeface="Cambria Math" panose="02040503050406030204" pitchFamily="18" charset="0"/>
                            <a:ea typeface="楷体" panose="02010609060101010101" pitchFamily="49" charset="-122"/>
                            <a:cs typeface="+mn-ea"/>
                            <a:sym typeface="+mn-lt"/>
                          </a:rPr>
                          <m:t>𝑱</m:t>
                        </m:r>
                      </m:sub>
                    </m:sSub>
                  </m:oMath>
                </a14:m>
                <a:r>
                  <a:rPr lang="zh-CN" altLang="en-US" dirty="0">
                    <a:latin typeface="楷体" panose="02010609060101010101" pitchFamily="49" charset="-122"/>
                    <a:ea typeface="楷体" panose="02010609060101010101" pitchFamily="49" charset="-122"/>
                  </a:rPr>
                  <a:t>，</a:t>
                </a:r>
                <a14:m>
                  <m:oMath xmlns:m="http://schemas.openxmlformats.org/officeDocument/2006/math">
                    <m:r>
                      <a:rPr lang="en-US" altLang="zh-CN" b="0" i="1" dirty="0" smtClean="0">
                        <a:latin typeface="Cambria Math" panose="02040503050406030204" pitchFamily="18" charset="0"/>
                        <a:ea typeface="楷体" panose="02010609060101010101" pitchFamily="49" charset="-122"/>
                      </a:rPr>
                      <m:t>𝐹</m:t>
                    </m:r>
                    <m:r>
                      <a:rPr lang="en-US" altLang="zh-CN" b="0" i="1" dirty="0" smtClean="0">
                        <a:latin typeface="Cambria Math" panose="02040503050406030204" pitchFamily="18" charset="0"/>
                        <a:ea typeface="楷体" panose="02010609060101010101" pitchFamily="49" charset="-122"/>
                      </a:rPr>
                      <m:t>=</m:t>
                    </m:r>
                    <m:r>
                      <a:rPr lang="en-US" altLang="zh-CN" b="0" i="1" dirty="0" smtClean="0">
                        <a:latin typeface="Cambria Math" panose="02040503050406030204" pitchFamily="18" charset="0"/>
                        <a:ea typeface="楷体" panose="02010609060101010101" pitchFamily="49" charset="-122"/>
                      </a:rPr>
                      <m:t>𝐼</m:t>
                    </m:r>
                    <m:r>
                      <a:rPr lang="en-US" altLang="zh-CN" b="0" i="1" dirty="0" smtClean="0">
                        <a:latin typeface="Cambria Math" panose="02040503050406030204" pitchFamily="18" charset="0"/>
                        <a:ea typeface="楷体" panose="02010609060101010101" pitchFamily="49" charset="-122"/>
                      </a:rPr>
                      <m:t>+</m:t>
                    </m:r>
                    <m:r>
                      <a:rPr lang="en-US" altLang="zh-CN" b="0" i="1" dirty="0" smtClean="0">
                        <a:latin typeface="Cambria Math" panose="02040503050406030204" pitchFamily="18" charset="0"/>
                        <a:ea typeface="楷体" panose="02010609060101010101" pitchFamily="49" charset="-122"/>
                      </a:rPr>
                      <m:t>𝐽</m:t>
                    </m:r>
                    <m:r>
                      <a:rPr lang="en-US" altLang="zh-CN" b="0" i="1" dirty="0" smtClean="0">
                        <a:latin typeface="Cambria Math" panose="02040503050406030204" pitchFamily="18" charset="0"/>
                        <a:ea typeface="楷体" panose="02010609060101010101" pitchFamily="49" charset="-122"/>
                      </a:rPr>
                      <m:t>,</m:t>
                    </m:r>
                    <m:r>
                      <a:rPr lang="en-US" altLang="zh-CN" b="0" i="1" dirty="0" smtClean="0">
                        <a:latin typeface="Cambria Math" panose="02040503050406030204" pitchFamily="18" charset="0"/>
                        <a:ea typeface="楷体" panose="02010609060101010101" pitchFamily="49" charset="-122"/>
                      </a:rPr>
                      <m:t>𝐼</m:t>
                    </m:r>
                    <m:r>
                      <a:rPr lang="en-US" altLang="zh-CN" b="0" i="1" dirty="0" smtClean="0">
                        <a:latin typeface="Cambria Math" panose="02040503050406030204" pitchFamily="18" charset="0"/>
                        <a:ea typeface="楷体" panose="02010609060101010101" pitchFamily="49" charset="-122"/>
                      </a:rPr>
                      <m:t>+</m:t>
                    </m:r>
                    <m:r>
                      <a:rPr lang="en-US" altLang="zh-CN" b="0" i="1" dirty="0" smtClean="0">
                        <a:latin typeface="Cambria Math" panose="02040503050406030204" pitchFamily="18" charset="0"/>
                        <a:ea typeface="楷体" panose="02010609060101010101" pitchFamily="49" charset="-122"/>
                      </a:rPr>
                      <m:t>𝐽</m:t>
                    </m:r>
                    <m:r>
                      <a:rPr lang="en-US" altLang="zh-CN" b="0" i="1" dirty="0" smtClean="0">
                        <a:latin typeface="Cambria Math" panose="02040503050406030204" pitchFamily="18" charset="0"/>
                        <a:ea typeface="楷体" panose="02010609060101010101" pitchFamily="49" charset="-122"/>
                      </a:rPr>
                      <m:t>−1,…,|</m:t>
                    </m:r>
                    <m:r>
                      <a:rPr lang="en-US" altLang="zh-CN" b="0" i="1" dirty="0" smtClean="0">
                        <a:latin typeface="Cambria Math" panose="02040503050406030204" pitchFamily="18" charset="0"/>
                        <a:ea typeface="楷体" panose="02010609060101010101" pitchFamily="49" charset="-122"/>
                      </a:rPr>
                      <m:t>𝐼</m:t>
                    </m:r>
                    <m:r>
                      <a:rPr lang="en-US" altLang="zh-CN" b="0" i="1" dirty="0" smtClean="0">
                        <a:latin typeface="Cambria Math" panose="02040503050406030204" pitchFamily="18" charset="0"/>
                        <a:ea typeface="楷体" panose="02010609060101010101" pitchFamily="49" charset="-122"/>
                      </a:rPr>
                      <m:t>+</m:t>
                    </m:r>
                    <m:r>
                      <a:rPr lang="en-US" altLang="zh-CN" b="0" i="1" dirty="0" smtClean="0">
                        <a:latin typeface="Cambria Math" panose="02040503050406030204" pitchFamily="18" charset="0"/>
                        <a:ea typeface="楷体" panose="02010609060101010101" pitchFamily="49" charset="-122"/>
                      </a:rPr>
                      <m:t>𝐽</m:t>
                    </m:r>
                    <m:r>
                      <a:rPr lang="en-US" altLang="zh-CN" b="0" i="1" dirty="0" smtClean="0">
                        <a:latin typeface="Cambria Math" panose="02040503050406030204" pitchFamily="18" charset="0"/>
                        <a:ea typeface="楷体" panose="02010609060101010101" pitchFamily="49" charset="-122"/>
                      </a:rPr>
                      <m:t>|</m:t>
                    </m:r>
                  </m:oMath>
                </a14:m>
                <a:r>
                  <a:rPr lang="en-US" altLang="zh-CN" dirty="0">
                    <a:latin typeface="楷体" panose="02010609060101010101" pitchFamily="49" charset="-122"/>
                    <a:ea typeface="楷体" panose="02010609060101010101" pitchFamily="49" charset="-122"/>
                  </a:rPr>
                  <a:t>.</a:t>
                </a:r>
              </a:p>
              <a:p>
                <a:pPr>
                  <a:lnSpc>
                    <a:spcPct val="150000"/>
                  </a:lnSpc>
                </a:pPr>
                <a:r>
                  <a:rPr lang="zh-CN" altLang="en-US" dirty="0">
                    <a:latin typeface="楷体" panose="02010609060101010101" pitchFamily="49" charset="-122"/>
                    <a:ea typeface="楷体" panose="02010609060101010101" pitchFamily="49" charset="-122"/>
                  </a:rPr>
                  <a:t>铷元素的两种同位素：</a:t>
                </a:r>
                <a14:m>
                  <m:oMath xmlns:m="http://schemas.openxmlformats.org/officeDocument/2006/math">
                    <m:r>
                      <a:rPr lang="en-US" altLang="zh-CN" b="0" i="1" smtClean="0">
                        <a:latin typeface="Cambria Math" panose="02040503050406030204" pitchFamily="18" charset="0"/>
                        <a:ea typeface="楷体" panose="02010609060101010101" pitchFamily="49" charset="-122"/>
                      </a:rPr>
                      <m:t>27.85</m:t>
                    </m:r>
                    <m:r>
                      <a:rPr lang="zh-CN" altLang="en-US" i="1">
                        <a:latin typeface="Cambria Math" panose="02040503050406030204" pitchFamily="18" charset="0"/>
                        <a:ea typeface="楷体" panose="02010609060101010101" pitchFamily="49" charset="-122"/>
                      </a:rPr>
                      <m:t>％</m:t>
                    </m:r>
                    <m:sPre>
                      <m:sPrePr>
                        <m:ctrlPr>
                          <a:rPr lang="en-US" altLang="zh-CN" i="1" smtClean="0">
                            <a:latin typeface="Cambria Math" panose="02040503050406030204" pitchFamily="18" charset="0"/>
                            <a:ea typeface="楷体" panose="02010609060101010101" pitchFamily="49" charset="-122"/>
                          </a:rPr>
                        </m:ctrlPr>
                      </m:sPrePr>
                      <m:sub/>
                      <m:sup>
                        <m:r>
                          <a:rPr lang="en-US" altLang="zh-CN" b="0" i="1" smtClean="0">
                            <a:latin typeface="Cambria Math" panose="02040503050406030204" pitchFamily="18" charset="0"/>
                          </a:rPr>
                          <m:t>87</m:t>
                        </m:r>
                      </m:sup>
                      <m:e>
                        <m:r>
                          <a:rPr lang="en-US" altLang="zh-CN" b="0" i="1" smtClean="0">
                            <a:latin typeface="Cambria Math" panose="02040503050406030204" pitchFamily="18" charset="0"/>
                          </a:rPr>
                          <m:t>𝑅𝑏</m:t>
                        </m:r>
                      </m:e>
                    </m:sPre>
                  </m:oMath>
                </a14:m>
                <a:r>
                  <a:rPr lang="zh-CN" altLang="en-US" dirty="0">
                    <a:latin typeface="楷体" panose="02010609060101010101" pitchFamily="49" charset="-122"/>
                    <a:ea typeface="楷体" panose="02010609060101010101" pitchFamily="49" charset="-122"/>
                  </a:rPr>
                  <a:t>（</a:t>
                </a:r>
                <a14:m>
                  <m:oMath xmlns:m="http://schemas.openxmlformats.org/officeDocument/2006/math">
                    <m:r>
                      <a:rPr lang="en-US" altLang="zh-CN" b="0" i="1" dirty="0" smtClean="0">
                        <a:latin typeface="Cambria Math" panose="02040503050406030204" pitchFamily="18" charset="0"/>
                        <a:ea typeface="楷体" panose="02010609060101010101" pitchFamily="49" charset="-122"/>
                      </a:rPr>
                      <m:t>𝐼</m:t>
                    </m:r>
                    <m:r>
                      <a:rPr lang="en-US" altLang="zh-CN" b="0" i="1" dirty="0" smtClean="0">
                        <a:latin typeface="Cambria Math" panose="02040503050406030204" pitchFamily="18" charset="0"/>
                        <a:ea typeface="楷体" panose="02010609060101010101" pitchFamily="49" charset="-122"/>
                      </a:rPr>
                      <m:t>=3/2</m:t>
                    </m:r>
                  </m:oMath>
                </a14:m>
                <a:r>
                  <a:rPr lang="zh-CN" altLang="en-US" dirty="0">
                    <a:latin typeface="楷体" panose="02010609060101010101" pitchFamily="49" charset="-122"/>
                    <a:ea typeface="楷体" panose="02010609060101010101" pitchFamily="49" charset="-122"/>
                  </a:rPr>
                  <a:t>）与</a:t>
                </a:r>
                <a14:m>
                  <m:oMath xmlns:m="http://schemas.openxmlformats.org/officeDocument/2006/math">
                    <m:r>
                      <a:rPr lang="en-US" altLang="zh-CN" b="0" i="1" dirty="0" smtClean="0">
                        <a:latin typeface="Cambria Math" panose="02040503050406030204" pitchFamily="18" charset="0"/>
                        <a:ea typeface="楷体" panose="02010609060101010101" pitchFamily="49" charset="-122"/>
                      </a:rPr>
                      <m:t>72.15</m:t>
                    </m:r>
                    <m:r>
                      <a:rPr lang="zh-CN" altLang="en-US" i="1" dirty="0">
                        <a:latin typeface="Cambria Math" panose="02040503050406030204" pitchFamily="18" charset="0"/>
                        <a:ea typeface="楷体" panose="02010609060101010101" pitchFamily="49" charset="-122"/>
                      </a:rPr>
                      <m:t>％</m:t>
                    </m:r>
                    <m:sPre>
                      <m:sPrePr>
                        <m:ctrlPr>
                          <a:rPr lang="en-US" altLang="zh-CN" i="1" dirty="0" smtClean="0">
                            <a:latin typeface="Cambria Math" panose="02040503050406030204" pitchFamily="18" charset="0"/>
                            <a:ea typeface="楷体" panose="02010609060101010101" pitchFamily="49" charset="-122"/>
                          </a:rPr>
                        </m:ctrlPr>
                      </m:sPrePr>
                      <m:sub/>
                      <m:sup>
                        <m:r>
                          <a:rPr lang="en-US" altLang="zh-CN" b="0" i="1" smtClean="0">
                            <a:latin typeface="Cambria Math" panose="02040503050406030204" pitchFamily="18" charset="0"/>
                          </a:rPr>
                          <m:t>85</m:t>
                        </m:r>
                      </m:sup>
                      <m:e>
                        <m:r>
                          <a:rPr lang="en-US" altLang="zh-CN" b="0" i="1" smtClean="0">
                            <a:latin typeface="Cambria Math" panose="02040503050406030204" pitchFamily="18" charset="0"/>
                          </a:rPr>
                          <m:t>𝑅𝑏</m:t>
                        </m:r>
                      </m:e>
                    </m:sPre>
                  </m:oMath>
                </a14:m>
                <a:r>
                  <a:rPr lang="zh-CN" altLang="en-US" dirty="0">
                    <a:latin typeface="楷体" panose="02010609060101010101" pitchFamily="49" charset="-122"/>
                    <a:ea typeface="楷体" panose="02010609060101010101" pitchFamily="49" charset="-122"/>
                  </a:rPr>
                  <a:t>（</a:t>
                </a:r>
                <a14:m>
                  <m:oMath xmlns:m="http://schemas.openxmlformats.org/officeDocument/2006/math">
                    <m:r>
                      <a:rPr lang="en-US" altLang="zh-CN" b="0" i="1" dirty="0" smtClean="0">
                        <a:latin typeface="Cambria Math" panose="02040503050406030204" pitchFamily="18" charset="0"/>
                        <a:ea typeface="楷体" panose="02010609060101010101" pitchFamily="49" charset="-122"/>
                      </a:rPr>
                      <m:t>𝐼</m:t>
                    </m:r>
                    <m:r>
                      <a:rPr lang="en-US" altLang="zh-CN" b="0" i="1" dirty="0" smtClean="0">
                        <a:latin typeface="Cambria Math" panose="02040503050406030204" pitchFamily="18" charset="0"/>
                        <a:ea typeface="楷体" panose="02010609060101010101" pitchFamily="49" charset="-122"/>
                      </a:rPr>
                      <m:t>=5/2</m:t>
                    </m:r>
                  </m:oMath>
                </a14:m>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a:lnSpc>
                    <a:spcPct val="150000"/>
                  </a:lnSpc>
                </a:pPr>
                <a14:m>
                  <m:oMath xmlns:m="http://schemas.openxmlformats.org/officeDocument/2006/math">
                    <m:sSub>
                      <m:sSubPr>
                        <m:ctrlPr>
                          <a:rPr lang="en-US" altLang="zh-CN"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i="1">
                            <a:solidFill>
                              <a:srgbClr val="0D0D0D"/>
                            </a:solidFill>
                            <a:latin typeface="Cambria Math" panose="02040503050406030204" pitchFamily="18" charset="0"/>
                            <a:ea typeface="楷体" panose="02010609060101010101" pitchFamily="49" charset="-122"/>
                            <a:cs typeface="+mn-ea"/>
                            <a:sym typeface="+mn-lt"/>
                          </a:rPr>
                          <m:t>𝜇</m:t>
                        </m:r>
                      </m:e>
                      <m:sub>
                        <m:r>
                          <a:rPr lang="en-US" altLang="zh-CN" b="0" i="1" smtClean="0">
                            <a:solidFill>
                              <a:srgbClr val="0D0D0D"/>
                            </a:solidFill>
                            <a:latin typeface="Cambria Math" panose="02040503050406030204" pitchFamily="18" charset="0"/>
                            <a:ea typeface="楷体" panose="02010609060101010101" pitchFamily="49" charset="-122"/>
                            <a:cs typeface="+mn-ea"/>
                            <a:sym typeface="+mn-lt"/>
                          </a:rPr>
                          <m:t>𝐹</m:t>
                        </m:r>
                      </m:sub>
                    </m:sSub>
                    <m:r>
                      <a:rPr lang="en-US" altLang="zh-CN" i="1">
                        <a:solidFill>
                          <a:srgbClr val="0D0D0D"/>
                        </a:solidFill>
                        <a:latin typeface="Cambria Math" panose="02040503050406030204" pitchFamily="18" charset="0"/>
                        <a:ea typeface="楷体" panose="02010609060101010101" pitchFamily="49" charset="-122"/>
                        <a:cs typeface="+mn-ea"/>
                        <a:sym typeface="+mn-lt"/>
                      </a:rPr>
                      <m:t>=−</m:t>
                    </m:r>
                    <m:sSub>
                      <m:sSubPr>
                        <m:ctrlPr>
                          <a:rPr lang="en-US" altLang="zh-CN"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i="1">
                            <a:solidFill>
                              <a:srgbClr val="0D0D0D"/>
                            </a:solidFill>
                            <a:latin typeface="Cambria Math" panose="02040503050406030204" pitchFamily="18" charset="0"/>
                            <a:ea typeface="楷体" panose="02010609060101010101" pitchFamily="49" charset="-122"/>
                            <a:cs typeface="+mn-ea"/>
                            <a:sym typeface="+mn-lt"/>
                          </a:rPr>
                          <m:t>𝑔</m:t>
                        </m:r>
                      </m:e>
                      <m:sub>
                        <m:r>
                          <a:rPr lang="en-US" altLang="zh-CN" b="0" i="1" smtClean="0">
                            <a:solidFill>
                              <a:srgbClr val="0D0D0D"/>
                            </a:solidFill>
                            <a:latin typeface="Cambria Math" panose="02040503050406030204" pitchFamily="18" charset="0"/>
                            <a:ea typeface="楷体" panose="02010609060101010101" pitchFamily="49" charset="-122"/>
                            <a:cs typeface="+mn-ea"/>
                            <a:sym typeface="+mn-lt"/>
                          </a:rPr>
                          <m:t>𝐹</m:t>
                        </m:r>
                      </m:sub>
                    </m:sSub>
                    <m:f>
                      <m:fPr>
                        <m:ctrlPr>
                          <a:rPr lang="en-US" altLang="zh-CN" i="1">
                            <a:solidFill>
                              <a:srgbClr val="0D0D0D"/>
                            </a:solidFill>
                            <a:latin typeface="Cambria Math" panose="02040503050406030204" pitchFamily="18" charset="0"/>
                            <a:ea typeface="楷体" panose="02010609060101010101" pitchFamily="49" charset="-122"/>
                            <a:cs typeface="+mn-ea"/>
                            <a:sym typeface="+mn-lt"/>
                          </a:rPr>
                        </m:ctrlPr>
                      </m:fPr>
                      <m:num>
                        <m:r>
                          <a:rPr lang="en-US" altLang="zh-CN" i="1">
                            <a:solidFill>
                              <a:srgbClr val="0D0D0D"/>
                            </a:solidFill>
                            <a:latin typeface="Cambria Math" panose="02040503050406030204" pitchFamily="18" charset="0"/>
                            <a:ea typeface="楷体" panose="02010609060101010101" pitchFamily="49" charset="-122"/>
                            <a:cs typeface="+mn-ea"/>
                            <a:sym typeface="+mn-lt"/>
                          </a:rPr>
                          <m:t>𝑒</m:t>
                        </m:r>
                      </m:num>
                      <m:den>
                        <m:r>
                          <a:rPr lang="en-US" altLang="zh-CN" i="1">
                            <a:solidFill>
                              <a:srgbClr val="0D0D0D"/>
                            </a:solidFill>
                            <a:latin typeface="Cambria Math" panose="02040503050406030204" pitchFamily="18" charset="0"/>
                            <a:ea typeface="楷体" panose="02010609060101010101" pitchFamily="49" charset="-122"/>
                            <a:cs typeface="+mn-ea"/>
                            <a:sym typeface="+mn-lt"/>
                          </a:rPr>
                          <m:t>2</m:t>
                        </m:r>
                        <m:r>
                          <a:rPr lang="en-US" altLang="zh-CN" i="1">
                            <a:solidFill>
                              <a:srgbClr val="0D0D0D"/>
                            </a:solidFill>
                            <a:latin typeface="Cambria Math" panose="02040503050406030204" pitchFamily="18" charset="0"/>
                            <a:ea typeface="楷体" panose="02010609060101010101" pitchFamily="49" charset="-122"/>
                            <a:cs typeface="+mn-ea"/>
                            <a:sym typeface="+mn-lt"/>
                          </a:rPr>
                          <m:t>𝑚</m:t>
                        </m:r>
                      </m:den>
                    </m:f>
                    <m:sSub>
                      <m:sSubPr>
                        <m:ctrlPr>
                          <a:rPr lang="en-US" altLang="zh-CN"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i="1">
                            <a:solidFill>
                              <a:srgbClr val="0D0D0D"/>
                            </a:solidFill>
                            <a:latin typeface="Cambria Math" panose="02040503050406030204" pitchFamily="18" charset="0"/>
                            <a:ea typeface="楷体" panose="02010609060101010101" pitchFamily="49" charset="-122"/>
                            <a:cs typeface="+mn-ea"/>
                            <a:sym typeface="+mn-lt"/>
                          </a:rPr>
                          <m:t>𝑃</m:t>
                        </m:r>
                      </m:e>
                      <m:sub>
                        <m:r>
                          <a:rPr lang="en-US" altLang="zh-CN" b="0" i="1" smtClean="0">
                            <a:solidFill>
                              <a:srgbClr val="0D0D0D"/>
                            </a:solidFill>
                            <a:latin typeface="Cambria Math" panose="02040503050406030204" pitchFamily="18" charset="0"/>
                            <a:ea typeface="楷体" panose="02010609060101010101" pitchFamily="49" charset="-122"/>
                            <a:cs typeface="+mn-ea"/>
                            <a:sym typeface="+mn-lt"/>
                          </a:rPr>
                          <m:t>𝐹</m:t>
                        </m:r>
                      </m:sub>
                    </m:sSub>
                  </m:oMath>
                </a14:m>
                <a:r>
                  <a:rPr lang="zh-CN" altLang="en-US" dirty="0">
                    <a:latin typeface="楷体" panose="02010609060101010101" pitchFamily="49" charset="-122"/>
                    <a:ea typeface="楷体" panose="02010609060101010101" pitchFamily="49" charset="-122"/>
                  </a:rPr>
                  <a:t>，</a:t>
                </a:r>
                <a14:m>
                  <m:oMath xmlns:m="http://schemas.openxmlformats.org/officeDocument/2006/math">
                    <m:sSub>
                      <m:sSubPr>
                        <m:ctrlPr>
                          <a:rPr lang="en-US" altLang="zh-CN"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i="1">
                            <a:solidFill>
                              <a:srgbClr val="0D0D0D"/>
                            </a:solidFill>
                            <a:latin typeface="Cambria Math" panose="02040503050406030204" pitchFamily="18" charset="0"/>
                            <a:ea typeface="楷体" panose="02010609060101010101" pitchFamily="49" charset="-122"/>
                            <a:cs typeface="+mn-ea"/>
                            <a:sym typeface="+mn-lt"/>
                          </a:rPr>
                          <m:t>𝑔</m:t>
                        </m:r>
                      </m:e>
                      <m:sub>
                        <m:r>
                          <a:rPr lang="en-US" altLang="zh-CN" i="1">
                            <a:solidFill>
                              <a:srgbClr val="0D0D0D"/>
                            </a:solidFill>
                            <a:latin typeface="Cambria Math" panose="02040503050406030204" pitchFamily="18" charset="0"/>
                            <a:ea typeface="楷体" panose="02010609060101010101" pitchFamily="49" charset="-122"/>
                            <a:cs typeface="+mn-ea"/>
                            <a:sym typeface="+mn-lt"/>
                          </a:rPr>
                          <m:t>𝐹</m:t>
                        </m:r>
                      </m:sub>
                    </m:sSub>
                    <m:r>
                      <a:rPr lang="en-US" altLang="zh-CN" b="0" i="1" smtClean="0">
                        <a:solidFill>
                          <a:srgbClr val="0D0D0D"/>
                        </a:solidFill>
                        <a:latin typeface="Cambria Math" panose="02040503050406030204" pitchFamily="18" charset="0"/>
                        <a:ea typeface="楷体" panose="02010609060101010101" pitchFamily="49" charset="-122"/>
                        <a:cs typeface="+mn-ea"/>
                        <a:sym typeface="+mn-lt"/>
                      </a:rPr>
                      <m:t>=</m:t>
                    </m:r>
                    <m:f>
                      <m:fPr>
                        <m:ctrlPr>
                          <a:rPr lang="en-US" altLang="zh-CN" b="0" i="1" smtClean="0">
                            <a:solidFill>
                              <a:srgbClr val="0D0D0D"/>
                            </a:solidFill>
                            <a:latin typeface="Cambria Math" panose="02040503050406030204" pitchFamily="18" charset="0"/>
                            <a:ea typeface="楷体" panose="02010609060101010101" pitchFamily="49" charset="-122"/>
                            <a:cs typeface="+mn-ea"/>
                            <a:sym typeface="+mn-lt"/>
                          </a:rPr>
                        </m:ctrlPr>
                      </m:fPr>
                      <m:num>
                        <m:sSub>
                          <m:sSubPr>
                            <m:ctrlPr>
                              <a:rPr lang="en-US" altLang="zh-CN"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i="1">
                                <a:solidFill>
                                  <a:srgbClr val="0D0D0D"/>
                                </a:solidFill>
                                <a:latin typeface="Cambria Math" panose="02040503050406030204" pitchFamily="18" charset="0"/>
                                <a:ea typeface="楷体" panose="02010609060101010101" pitchFamily="49" charset="-122"/>
                                <a:cs typeface="+mn-ea"/>
                                <a:sym typeface="+mn-lt"/>
                              </a:rPr>
                              <m:t>𝑔</m:t>
                            </m:r>
                          </m:e>
                          <m:sub>
                            <m:r>
                              <a:rPr lang="en-US" altLang="zh-CN" b="0" i="1" smtClean="0">
                                <a:solidFill>
                                  <a:srgbClr val="0D0D0D"/>
                                </a:solidFill>
                                <a:latin typeface="Cambria Math" panose="02040503050406030204" pitchFamily="18" charset="0"/>
                                <a:ea typeface="楷体" panose="02010609060101010101" pitchFamily="49" charset="-122"/>
                                <a:cs typeface="+mn-ea"/>
                                <a:sym typeface="+mn-lt"/>
                              </a:rPr>
                              <m:t>𝐽</m:t>
                            </m:r>
                          </m:sub>
                        </m:sSub>
                        <m:r>
                          <a:rPr lang="en-US" altLang="zh-CN" b="0" i="1" smtClean="0">
                            <a:solidFill>
                              <a:srgbClr val="0D0D0D"/>
                            </a:solidFill>
                            <a:latin typeface="Cambria Math" panose="02040503050406030204" pitchFamily="18" charset="0"/>
                            <a:ea typeface="楷体" panose="02010609060101010101" pitchFamily="49" charset="-122"/>
                            <a:cs typeface="+mn-ea"/>
                            <a:sym typeface="+mn-lt"/>
                          </a:rPr>
                          <m:t>[</m:t>
                        </m:r>
                        <m:r>
                          <a:rPr lang="en-US" altLang="zh-CN" b="0" i="1" smtClean="0">
                            <a:solidFill>
                              <a:srgbClr val="0D0D0D"/>
                            </a:solidFill>
                            <a:latin typeface="Cambria Math" panose="02040503050406030204" pitchFamily="18" charset="0"/>
                            <a:ea typeface="楷体" panose="02010609060101010101" pitchFamily="49" charset="-122"/>
                            <a:cs typeface="+mn-ea"/>
                            <a:sym typeface="+mn-lt"/>
                          </a:rPr>
                          <m:t>𝐹</m:t>
                        </m:r>
                        <m:d>
                          <m:dPr>
                            <m:ctrlPr>
                              <a:rPr lang="en-US" altLang="zh-CN" b="0" i="1" smtClean="0">
                                <a:solidFill>
                                  <a:srgbClr val="0D0D0D"/>
                                </a:solidFill>
                                <a:latin typeface="Cambria Math" panose="02040503050406030204" pitchFamily="18" charset="0"/>
                                <a:ea typeface="楷体" panose="02010609060101010101" pitchFamily="49" charset="-122"/>
                                <a:cs typeface="+mn-ea"/>
                                <a:sym typeface="+mn-lt"/>
                              </a:rPr>
                            </m:ctrlPr>
                          </m:dPr>
                          <m:e>
                            <m:r>
                              <a:rPr lang="en-US" altLang="zh-CN" b="0" i="1" smtClean="0">
                                <a:solidFill>
                                  <a:srgbClr val="0D0D0D"/>
                                </a:solidFill>
                                <a:latin typeface="Cambria Math" panose="02040503050406030204" pitchFamily="18" charset="0"/>
                                <a:ea typeface="楷体" panose="02010609060101010101" pitchFamily="49" charset="-122"/>
                                <a:cs typeface="+mn-ea"/>
                                <a:sym typeface="+mn-lt"/>
                              </a:rPr>
                              <m:t>𝐹</m:t>
                            </m:r>
                            <m:r>
                              <a:rPr lang="en-US" altLang="zh-CN" b="0" i="1" smtClean="0">
                                <a:solidFill>
                                  <a:srgbClr val="0D0D0D"/>
                                </a:solidFill>
                                <a:latin typeface="Cambria Math" panose="02040503050406030204" pitchFamily="18" charset="0"/>
                                <a:ea typeface="楷体" panose="02010609060101010101" pitchFamily="49" charset="-122"/>
                                <a:cs typeface="+mn-ea"/>
                                <a:sym typeface="+mn-lt"/>
                              </a:rPr>
                              <m:t>+1</m:t>
                            </m:r>
                          </m:e>
                        </m:d>
                        <m:r>
                          <a:rPr lang="en-US" altLang="zh-CN" b="0" i="1" smtClean="0">
                            <a:solidFill>
                              <a:srgbClr val="0D0D0D"/>
                            </a:solidFill>
                            <a:latin typeface="Cambria Math" panose="02040503050406030204" pitchFamily="18" charset="0"/>
                            <a:ea typeface="楷体" panose="02010609060101010101" pitchFamily="49" charset="-122"/>
                            <a:cs typeface="+mn-ea"/>
                            <a:sym typeface="+mn-lt"/>
                          </a:rPr>
                          <m:t>+</m:t>
                        </m:r>
                        <m:r>
                          <a:rPr lang="en-US" altLang="zh-CN" b="0" i="1" smtClean="0">
                            <a:solidFill>
                              <a:srgbClr val="0D0D0D"/>
                            </a:solidFill>
                            <a:latin typeface="Cambria Math" panose="02040503050406030204" pitchFamily="18" charset="0"/>
                            <a:ea typeface="楷体" panose="02010609060101010101" pitchFamily="49" charset="-122"/>
                            <a:cs typeface="+mn-ea"/>
                            <a:sym typeface="+mn-lt"/>
                          </a:rPr>
                          <m:t>𝐽</m:t>
                        </m:r>
                        <m:d>
                          <m:dPr>
                            <m:ctrlPr>
                              <a:rPr lang="en-US" altLang="zh-CN" b="0" i="1" smtClean="0">
                                <a:solidFill>
                                  <a:srgbClr val="0D0D0D"/>
                                </a:solidFill>
                                <a:latin typeface="Cambria Math" panose="02040503050406030204" pitchFamily="18" charset="0"/>
                                <a:ea typeface="楷体" panose="02010609060101010101" pitchFamily="49" charset="-122"/>
                                <a:cs typeface="+mn-ea"/>
                                <a:sym typeface="+mn-lt"/>
                              </a:rPr>
                            </m:ctrlPr>
                          </m:dPr>
                          <m:e>
                            <m:r>
                              <a:rPr lang="en-US" altLang="zh-CN" b="0" i="1" smtClean="0">
                                <a:solidFill>
                                  <a:srgbClr val="0D0D0D"/>
                                </a:solidFill>
                                <a:latin typeface="Cambria Math" panose="02040503050406030204" pitchFamily="18" charset="0"/>
                                <a:ea typeface="楷体" panose="02010609060101010101" pitchFamily="49" charset="-122"/>
                                <a:cs typeface="+mn-ea"/>
                                <a:sym typeface="+mn-lt"/>
                              </a:rPr>
                              <m:t>𝐽</m:t>
                            </m:r>
                            <m:r>
                              <a:rPr lang="en-US" altLang="zh-CN" b="0" i="1" smtClean="0">
                                <a:solidFill>
                                  <a:srgbClr val="0D0D0D"/>
                                </a:solidFill>
                                <a:latin typeface="Cambria Math" panose="02040503050406030204" pitchFamily="18" charset="0"/>
                                <a:ea typeface="楷体" panose="02010609060101010101" pitchFamily="49" charset="-122"/>
                                <a:cs typeface="+mn-ea"/>
                                <a:sym typeface="+mn-lt"/>
                              </a:rPr>
                              <m:t>+1</m:t>
                            </m:r>
                          </m:e>
                        </m:d>
                        <m:r>
                          <a:rPr lang="en-US" altLang="zh-CN" b="0" i="1" smtClean="0">
                            <a:solidFill>
                              <a:srgbClr val="0D0D0D"/>
                            </a:solidFill>
                            <a:latin typeface="Cambria Math" panose="02040503050406030204" pitchFamily="18" charset="0"/>
                            <a:ea typeface="楷体" panose="02010609060101010101" pitchFamily="49" charset="-122"/>
                            <a:cs typeface="+mn-ea"/>
                            <a:sym typeface="+mn-lt"/>
                          </a:rPr>
                          <m:t>−</m:t>
                        </m:r>
                        <m:r>
                          <a:rPr lang="en-US" altLang="zh-CN" b="0" i="1" smtClean="0">
                            <a:solidFill>
                              <a:srgbClr val="0D0D0D"/>
                            </a:solidFill>
                            <a:latin typeface="Cambria Math" panose="02040503050406030204" pitchFamily="18" charset="0"/>
                            <a:ea typeface="楷体" panose="02010609060101010101" pitchFamily="49" charset="-122"/>
                            <a:cs typeface="+mn-ea"/>
                            <a:sym typeface="+mn-lt"/>
                          </a:rPr>
                          <m:t>𝐼</m:t>
                        </m:r>
                        <m:d>
                          <m:dPr>
                            <m:ctrlPr>
                              <a:rPr lang="en-US" altLang="zh-CN" b="0" i="1" smtClean="0">
                                <a:solidFill>
                                  <a:srgbClr val="0D0D0D"/>
                                </a:solidFill>
                                <a:latin typeface="Cambria Math" panose="02040503050406030204" pitchFamily="18" charset="0"/>
                                <a:ea typeface="楷体" panose="02010609060101010101" pitchFamily="49" charset="-122"/>
                                <a:cs typeface="+mn-ea"/>
                                <a:sym typeface="+mn-lt"/>
                              </a:rPr>
                            </m:ctrlPr>
                          </m:dPr>
                          <m:e>
                            <m:r>
                              <a:rPr lang="en-US" altLang="zh-CN" b="0" i="1" smtClean="0">
                                <a:solidFill>
                                  <a:srgbClr val="0D0D0D"/>
                                </a:solidFill>
                                <a:latin typeface="Cambria Math" panose="02040503050406030204" pitchFamily="18" charset="0"/>
                                <a:ea typeface="楷体" panose="02010609060101010101" pitchFamily="49" charset="-122"/>
                                <a:cs typeface="+mn-ea"/>
                                <a:sym typeface="+mn-lt"/>
                              </a:rPr>
                              <m:t>𝐼</m:t>
                            </m:r>
                            <m:r>
                              <a:rPr lang="en-US" altLang="zh-CN" b="0" i="1" smtClean="0">
                                <a:solidFill>
                                  <a:srgbClr val="0D0D0D"/>
                                </a:solidFill>
                                <a:latin typeface="Cambria Math" panose="02040503050406030204" pitchFamily="18" charset="0"/>
                                <a:ea typeface="楷体" panose="02010609060101010101" pitchFamily="49" charset="-122"/>
                                <a:cs typeface="+mn-ea"/>
                                <a:sym typeface="+mn-lt"/>
                              </a:rPr>
                              <m:t>+1</m:t>
                            </m:r>
                          </m:e>
                        </m:d>
                        <m:r>
                          <a:rPr lang="en-US" altLang="zh-CN" b="0" i="1" smtClean="0">
                            <a:solidFill>
                              <a:srgbClr val="0D0D0D"/>
                            </a:solidFill>
                            <a:latin typeface="Cambria Math" panose="02040503050406030204" pitchFamily="18" charset="0"/>
                            <a:ea typeface="楷体" panose="02010609060101010101" pitchFamily="49" charset="-122"/>
                            <a:cs typeface="+mn-ea"/>
                            <a:sym typeface="+mn-lt"/>
                          </a:rPr>
                          <m:t>]</m:t>
                        </m:r>
                      </m:num>
                      <m:den>
                        <m:r>
                          <a:rPr lang="en-US" altLang="zh-CN" b="0" i="1" smtClean="0">
                            <a:solidFill>
                              <a:srgbClr val="0D0D0D"/>
                            </a:solidFill>
                            <a:latin typeface="Cambria Math" panose="02040503050406030204" pitchFamily="18" charset="0"/>
                            <a:ea typeface="楷体" panose="02010609060101010101" pitchFamily="49" charset="-122"/>
                            <a:cs typeface="+mn-ea"/>
                            <a:sym typeface="+mn-lt"/>
                          </a:rPr>
                          <m:t>2</m:t>
                        </m:r>
                        <m:r>
                          <a:rPr lang="en-US" altLang="zh-CN" b="0" i="1" smtClean="0">
                            <a:solidFill>
                              <a:srgbClr val="0D0D0D"/>
                            </a:solidFill>
                            <a:latin typeface="Cambria Math" panose="02040503050406030204" pitchFamily="18" charset="0"/>
                            <a:ea typeface="楷体" panose="02010609060101010101" pitchFamily="49" charset="-122"/>
                            <a:cs typeface="+mn-ea"/>
                            <a:sym typeface="+mn-lt"/>
                          </a:rPr>
                          <m:t>𝐹</m:t>
                        </m:r>
                        <m:r>
                          <a:rPr lang="en-US" altLang="zh-CN" b="0" i="1" smtClean="0">
                            <a:solidFill>
                              <a:srgbClr val="0D0D0D"/>
                            </a:solidFill>
                            <a:latin typeface="Cambria Math" panose="02040503050406030204" pitchFamily="18" charset="0"/>
                            <a:ea typeface="楷体" panose="02010609060101010101" pitchFamily="49" charset="-122"/>
                            <a:cs typeface="+mn-ea"/>
                            <a:sym typeface="+mn-lt"/>
                          </a:rPr>
                          <m:t>(</m:t>
                        </m:r>
                        <m:r>
                          <a:rPr lang="en-US" altLang="zh-CN" b="0" i="1" smtClean="0">
                            <a:solidFill>
                              <a:srgbClr val="0D0D0D"/>
                            </a:solidFill>
                            <a:latin typeface="Cambria Math" panose="02040503050406030204" pitchFamily="18" charset="0"/>
                            <a:ea typeface="楷体" panose="02010609060101010101" pitchFamily="49" charset="-122"/>
                            <a:cs typeface="+mn-ea"/>
                            <a:sym typeface="+mn-lt"/>
                          </a:rPr>
                          <m:t>𝐹</m:t>
                        </m:r>
                        <m:r>
                          <a:rPr lang="en-US" altLang="zh-CN" b="0" i="1" smtClean="0">
                            <a:solidFill>
                              <a:srgbClr val="0D0D0D"/>
                            </a:solidFill>
                            <a:latin typeface="Cambria Math" panose="02040503050406030204" pitchFamily="18" charset="0"/>
                            <a:ea typeface="楷体" panose="02010609060101010101" pitchFamily="49" charset="-122"/>
                            <a:cs typeface="+mn-ea"/>
                            <a:sym typeface="+mn-lt"/>
                          </a:rPr>
                          <m:t>+1)</m:t>
                        </m:r>
                      </m:den>
                    </m:f>
                  </m:oMath>
                </a14:m>
                <a:endParaRPr lang="zh-CN" altLang="en-US" dirty="0">
                  <a:latin typeface="楷体" panose="02010609060101010101" pitchFamily="49" charset="-122"/>
                  <a:ea typeface="楷体" panose="02010609060101010101" pitchFamily="49" charset="-122"/>
                </a:endParaRPr>
              </a:p>
              <a:p>
                <a:pPr>
                  <a:lnSpc>
                    <a:spcPct val="150000"/>
                  </a:lnSpc>
                </a:pPr>
                <a:endParaRPr lang="zh-CN" altLang="en-US" sz="1400" dirty="0">
                  <a:solidFill>
                    <a:srgbClr val="0D0D0D"/>
                  </a:solidFill>
                  <a:latin typeface="+mn-lt"/>
                  <a:ea typeface="+mn-ea"/>
                  <a:cs typeface="+mn-ea"/>
                  <a:sym typeface="+mn-lt"/>
                </a:endParaRPr>
              </a:p>
            </p:txBody>
          </p:sp>
        </mc:Choice>
        <mc:Fallback xmlns="">
          <p:sp>
            <p:nvSpPr>
              <p:cNvPr id="7" name="文本框 6"/>
              <p:cNvSpPr txBox="1">
                <a:spLocks noRot="1" noChangeAspect="1" noMove="1" noResize="1" noEditPoints="1" noAdjustHandles="1" noChangeArrowheads="1" noChangeShapeType="1" noTextEdit="1"/>
              </p:cNvSpPr>
              <p:nvPr/>
            </p:nvSpPr>
            <p:spPr bwMode="auto">
              <a:xfrm>
                <a:off x="421877" y="3084338"/>
                <a:ext cx="7593126" cy="2816540"/>
              </a:xfrm>
              <a:prstGeom prst="rect">
                <a:avLst/>
              </a:prstGeom>
              <a:blipFill>
                <a:blip r:embed="rId2"/>
                <a:stretch>
                  <a:fillRect l="-642" r="-36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a:spLocks noChangeArrowheads="1"/>
              </p:cNvSpPr>
              <p:nvPr/>
            </p:nvSpPr>
            <p:spPr bwMode="auto">
              <a:xfrm>
                <a:off x="421877" y="786063"/>
                <a:ext cx="9558040" cy="243720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000" b="1" dirty="0">
                    <a:solidFill>
                      <a:srgbClr val="0D0D0D"/>
                    </a:solidFill>
                    <a:latin typeface="楷体" panose="02010609060101010101" pitchFamily="49" charset="-122"/>
                    <a:ea typeface="楷体" panose="02010609060101010101" pitchFamily="49" charset="-122"/>
                    <a:cs typeface="+mn-ea"/>
                    <a:sym typeface="+mn-lt"/>
                  </a:rPr>
                  <a:t>LS</a:t>
                </a:r>
                <a:r>
                  <a:rPr lang="zh-CN" altLang="en-US" sz="2000" b="1" dirty="0">
                    <a:solidFill>
                      <a:srgbClr val="0D0D0D"/>
                    </a:solidFill>
                    <a:latin typeface="楷体" panose="02010609060101010101" pitchFamily="49" charset="-122"/>
                    <a:ea typeface="楷体" panose="02010609060101010101" pitchFamily="49" charset="-122"/>
                    <a:cs typeface="+mn-ea"/>
                    <a:sym typeface="+mn-lt"/>
                  </a:rPr>
                  <a:t>耦合</a:t>
                </a:r>
                <a:endParaRPr lang="en-US" altLang="zh-CN" sz="2000" b="1" dirty="0">
                  <a:solidFill>
                    <a:srgbClr val="0D0D0D"/>
                  </a:solidFill>
                  <a:latin typeface="楷体" panose="02010609060101010101" pitchFamily="49" charset="-122"/>
                  <a:ea typeface="楷体" panose="02010609060101010101" pitchFamily="49" charset="-122"/>
                  <a:cs typeface="+mn-ea"/>
                  <a:sym typeface="+mn-lt"/>
                </a:endParaRPr>
              </a:p>
              <a:p>
                <a:pPr>
                  <a:lnSpc>
                    <a:spcPct val="150000"/>
                  </a:lnSpc>
                </a:pPr>
                <a:r>
                  <a:rPr lang="zh-CN" altLang="en-US" dirty="0">
                    <a:solidFill>
                      <a:srgbClr val="0D0D0D"/>
                    </a:solidFill>
                    <a:latin typeface="楷体" panose="02010609060101010101" pitchFamily="49" charset="-122"/>
                    <a:ea typeface="楷体" panose="02010609060101010101" pitchFamily="49" charset="-122"/>
                    <a:cs typeface="+mn-ea"/>
                    <a:sym typeface="+mn-lt"/>
                  </a:rPr>
                  <a:t>  由于电子的自旋与轨道运动的相互作用而发生的能级分裂。</a:t>
                </a:r>
                <a:endParaRPr lang="en-US" altLang="zh-CN" dirty="0">
                  <a:solidFill>
                    <a:srgbClr val="0D0D0D"/>
                  </a:solidFill>
                  <a:latin typeface="楷体" panose="02010609060101010101" pitchFamily="49" charset="-122"/>
                  <a:ea typeface="楷体" panose="02010609060101010101" pitchFamily="49" charset="-122"/>
                  <a:cs typeface="+mn-ea"/>
                  <a:sym typeface="+mn-lt"/>
                </a:endParaRPr>
              </a:p>
              <a:p>
                <a:pPr>
                  <a:lnSpc>
                    <a:spcPct val="150000"/>
                  </a:lnSpc>
                </a:pPr>
                <a:r>
                  <a:rPr lang="en-US" altLang="zh-CN" dirty="0">
                    <a:solidFill>
                      <a:srgbClr val="0D0D0D"/>
                    </a:solidFill>
                    <a:ea typeface="楷体" panose="02010609060101010101" pitchFamily="49" charset="-122"/>
                    <a:cs typeface="+mn-ea"/>
                    <a:sym typeface="+mn-lt"/>
                  </a:rPr>
                  <a:t>     </a:t>
                </a:r>
                <a14:m>
                  <m:oMath xmlns:m="http://schemas.openxmlformats.org/officeDocument/2006/math">
                    <m:sSub>
                      <m:sSubPr>
                        <m:ctrlPr>
                          <a:rPr lang="en-US" altLang="zh-CN" b="1" i="1" smtClean="0">
                            <a:solidFill>
                              <a:srgbClr val="0D0D0D"/>
                            </a:solidFill>
                            <a:latin typeface="Cambria Math" panose="02040503050406030204" pitchFamily="18" charset="0"/>
                            <a:ea typeface="楷体" panose="02010609060101010101" pitchFamily="49" charset="-122"/>
                            <a:cs typeface="+mn-ea"/>
                            <a:sym typeface="+mn-lt"/>
                          </a:rPr>
                        </m:ctrlPr>
                      </m:sSubPr>
                      <m:e>
                        <m:r>
                          <a:rPr lang="en-US" altLang="zh-CN" b="1" i="1" smtClean="0">
                            <a:solidFill>
                              <a:srgbClr val="0D0D0D"/>
                            </a:solidFill>
                            <a:latin typeface="Cambria Math" panose="02040503050406030204" pitchFamily="18" charset="0"/>
                            <a:ea typeface="楷体" panose="02010609060101010101" pitchFamily="49" charset="-122"/>
                            <a:cs typeface="+mn-ea"/>
                            <a:sym typeface="+mn-lt"/>
                          </a:rPr>
                          <m:t>𝑷</m:t>
                        </m:r>
                      </m:e>
                      <m:sub>
                        <m:r>
                          <a:rPr lang="en-US" altLang="zh-CN" b="1" i="1" smtClean="0">
                            <a:solidFill>
                              <a:srgbClr val="0D0D0D"/>
                            </a:solidFill>
                            <a:latin typeface="Cambria Math" panose="02040503050406030204" pitchFamily="18" charset="0"/>
                            <a:ea typeface="楷体" panose="02010609060101010101" pitchFamily="49" charset="-122"/>
                            <a:cs typeface="+mn-ea"/>
                            <a:sym typeface="+mn-lt"/>
                          </a:rPr>
                          <m:t>𝑱</m:t>
                        </m:r>
                      </m:sub>
                    </m:sSub>
                    <m:r>
                      <a:rPr lang="en-US" altLang="zh-CN" b="1" i="1" smtClean="0">
                        <a:solidFill>
                          <a:srgbClr val="0D0D0D"/>
                        </a:solidFill>
                        <a:latin typeface="Cambria Math" panose="02040503050406030204" pitchFamily="18" charset="0"/>
                        <a:ea typeface="楷体" panose="02010609060101010101" pitchFamily="49" charset="-122"/>
                        <a:cs typeface="+mn-ea"/>
                        <a:sym typeface="+mn-lt"/>
                      </a:rPr>
                      <m:t>=</m:t>
                    </m:r>
                    <m:sSub>
                      <m:sSubPr>
                        <m:ctrlPr>
                          <a:rPr lang="en-US" altLang="zh-CN" b="1"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b="1" i="1">
                            <a:solidFill>
                              <a:srgbClr val="0D0D0D"/>
                            </a:solidFill>
                            <a:latin typeface="Cambria Math" panose="02040503050406030204" pitchFamily="18" charset="0"/>
                            <a:ea typeface="楷体" panose="02010609060101010101" pitchFamily="49" charset="-122"/>
                            <a:cs typeface="+mn-ea"/>
                            <a:sym typeface="+mn-lt"/>
                          </a:rPr>
                          <m:t>𝑷</m:t>
                        </m:r>
                      </m:e>
                      <m:sub>
                        <m:r>
                          <a:rPr lang="en-US" altLang="zh-CN" b="1" i="1" smtClean="0">
                            <a:solidFill>
                              <a:srgbClr val="0D0D0D"/>
                            </a:solidFill>
                            <a:latin typeface="Cambria Math" panose="02040503050406030204" pitchFamily="18" charset="0"/>
                            <a:ea typeface="楷体" panose="02010609060101010101" pitchFamily="49" charset="-122"/>
                            <a:cs typeface="+mn-ea"/>
                            <a:sym typeface="+mn-lt"/>
                          </a:rPr>
                          <m:t>𝑳</m:t>
                        </m:r>
                      </m:sub>
                    </m:sSub>
                    <m:r>
                      <a:rPr lang="en-US" altLang="zh-CN" b="1" i="1" smtClean="0">
                        <a:solidFill>
                          <a:srgbClr val="0D0D0D"/>
                        </a:solidFill>
                        <a:latin typeface="Cambria Math" panose="02040503050406030204" pitchFamily="18" charset="0"/>
                        <a:ea typeface="楷体" panose="02010609060101010101" pitchFamily="49" charset="-122"/>
                        <a:cs typeface="+mn-ea"/>
                        <a:sym typeface="+mn-lt"/>
                      </a:rPr>
                      <m:t>+</m:t>
                    </m:r>
                    <m:sSub>
                      <m:sSubPr>
                        <m:ctrlPr>
                          <a:rPr lang="en-US" altLang="zh-CN" b="1"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b="1" i="1">
                            <a:solidFill>
                              <a:srgbClr val="0D0D0D"/>
                            </a:solidFill>
                            <a:latin typeface="Cambria Math" panose="02040503050406030204" pitchFamily="18" charset="0"/>
                            <a:ea typeface="楷体" panose="02010609060101010101" pitchFamily="49" charset="-122"/>
                            <a:cs typeface="+mn-ea"/>
                            <a:sym typeface="+mn-lt"/>
                          </a:rPr>
                          <m:t>𝑷</m:t>
                        </m:r>
                      </m:e>
                      <m:sub>
                        <m:r>
                          <a:rPr lang="en-US" altLang="zh-CN" b="1" i="1" smtClean="0">
                            <a:solidFill>
                              <a:srgbClr val="0D0D0D"/>
                            </a:solidFill>
                            <a:latin typeface="Cambria Math" panose="02040503050406030204" pitchFamily="18" charset="0"/>
                            <a:ea typeface="楷体" panose="02010609060101010101" pitchFamily="49" charset="-122"/>
                            <a:cs typeface="+mn-ea"/>
                            <a:sym typeface="+mn-lt"/>
                          </a:rPr>
                          <m:t>𝑺</m:t>
                        </m:r>
                      </m:sub>
                    </m:sSub>
                  </m:oMath>
                </a14:m>
                <a:r>
                  <a:rPr lang="zh-CN" altLang="en-US" b="1" dirty="0">
                    <a:solidFill>
                      <a:srgbClr val="0D0D0D"/>
                    </a:solidFill>
                    <a:latin typeface="楷体" panose="02010609060101010101" pitchFamily="49" charset="-122"/>
                    <a:ea typeface="楷体" panose="02010609060101010101" pitchFamily="49" charset="-122"/>
                    <a:cs typeface="+mn-ea"/>
                    <a:sym typeface="+mn-lt"/>
                  </a:rPr>
                  <a:t>，</a:t>
                </a:r>
                <a14:m>
                  <m:oMath xmlns:m="http://schemas.openxmlformats.org/officeDocument/2006/math">
                    <m:r>
                      <a:rPr lang="en-US" altLang="zh-CN" b="0" i="1" dirty="0" smtClean="0">
                        <a:solidFill>
                          <a:srgbClr val="0D0D0D"/>
                        </a:solidFill>
                        <a:latin typeface="Cambria Math" panose="02040503050406030204" pitchFamily="18" charset="0"/>
                        <a:ea typeface="楷体" panose="02010609060101010101" pitchFamily="49" charset="-122"/>
                        <a:cs typeface="+mn-ea"/>
                        <a:sym typeface="+mn-lt"/>
                      </a:rPr>
                      <m:t>𝐽</m:t>
                    </m:r>
                    <m:r>
                      <a:rPr lang="en-US" altLang="zh-CN" b="0" i="1" dirty="0" smtClean="0">
                        <a:solidFill>
                          <a:srgbClr val="0D0D0D"/>
                        </a:solidFill>
                        <a:latin typeface="Cambria Math" panose="02040503050406030204" pitchFamily="18" charset="0"/>
                        <a:ea typeface="楷体" panose="02010609060101010101" pitchFamily="49" charset="-122"/>
                        <a:cs typeface="+mn-ea"/>
                        <a:sym typeface="+mn-lt"/>
                      </a:rPr>
                      <m:t>=</m:t>
                    </m:r>
                    <m:r>
                      <a:rPr lang="en-US" altLang="zh-CN" b="0" i="1" dirty="0" smtClean="0">
                        <a:solidFill>
                          <a:srgbClr val="0D0D0D"/>
                        </a:solidFill>
                        <a:latin typeface="Cambria Math" panose="02040503050406030204" pitchFamily="18" charset="0"/>
                        <a:ea typeface="楷体" panose="02010609060101010101" pitchFamily="49" charset="-122"/>
                        <a:cs typeface="+mn-ea"/>
                        <a:sym typeface="+mn-lt"/>
                      </a:rPr>
                      <m:t>𝐿</m:t>
                    </m:r>
                    <m:r>
                      <a:rPr lang="en-US" altLang="zh-CN" b="0" i="1" dirty="0" smtClean="0">
                        <a:solidFill>
                          <a:srgbClr val="0D0D0D"/>
                        </a:solidFill>
                        <a:latin typeface="Cambria Math" panose="02040503050406030204" pitchFamily="18" charset="0"/>
                        <a:ea typeface="楷体" panose="02010609060101010101" pitchFamily="49" charset="-122"/>
                        <a:cs typeface="+mn-ea"/>
                        <a:sym typeface="+mn-lt"/>
                      </a:rPr>
                      <m:t>+</m:t>
                    </m:r>
                    <m:r>
                      <a:rPr lang="en-US" altLang="zh-CN" b="0" i="1" dirty="0" smtClean="0">
                        <a:solidFill>
                          <a:srgbClr val="0D0D0D"/>
                        </a:solidFill>
                        <a:latin typeface="Cambria Math" panose="02040503050406030204" pitchFamily="18" charset="0"/>
                        <a:ea typeface="楷体" panose="02010609060101010101" pitchFamily="49" charset="-122"/>
                        <a:cs typeface="+mn-ea"/>
                        <a:sym typeface="+mn-lt"/>
                      </a:rPr>
                      <m:t>𝑆</m:t>
                    </m:r>
                    <m:r>
                      <a:rPr lang="en-US" altLang="zh-CN" b="0" i="1" dirty="0" smtClean="0">
                        <a:solidFill>
                          <a:srgbClr val="0D0D0D"/>
                        </a:solidFill>
                        <a:latin typeface="Cambria Math" panose="02040503050406030204" pitchFamily="18" charset="0"/>
                        <a:ea typeface="楷体" panose="02010609060101010101" pitchFamily="49" charset="-122"/>
                        <a:cs typeface="+mn-ea"/>
                        <a:sym typeface="+mn-lt"/>
                      </a:rPr>
                      <m:t>,</m:t>
                    </m:r>
                    <m:r>
                      <a:rPr lang="en-US" altLang="zh-CN" b="0" i="1" dirty="0" smtClean="0">
                        <a:solidFill>
                          <a:srgbClr val="0D0D0D"/>
                        </a:solidFill>
                        <a:latin typeface="Cambria Math" panose="02040503050406030204" pitchFamily="18" charset="0"/>
                        <a:ea typeface="楷体" panose="02010609060101010101" pitchFamily="49" charset="-122"/>
                        <a:cs typeface="+mn-ea"/>
                        <a:sym typeface="+mn-lt"/>
                      </a:rPr>
                      <m:t>𝐿</m:t>
                    </m:r>
                    <m:r>
                      <a:rPr lang="en-US" altLang="zh-CN" b="0" i="1" dirty="0" smtClean="0">
                        <a:solidFill>
                          <a:srgbClr val="0D0D0D"/>
                        </a:solidFill>
                        <a:latin typeface="Cambria Math" panose="02040503050406030204" pitchFamily="18" charset="0"/>
                        <a:ea typeface="楷体" panose="02010609060101010101" pitchFamily="49" charset="-122"/>
                        <a:cs typeface="+mn-ea"/>
                        <a:sym typeface="+mn-lt"/>
                      </a:rPr>
                      <m:t>+</m:t>
                    </m:r>
                    <m:r>
                      <a:rPr lang="en-US" altLang="zh-CN" b="0" i="1" dirty="0" smtClean="0">
                        <a:solidFill>
                          <a:srgbClr val="0D0D0D"/>
                        </a:solidFill>
                        <a:latin typeface="Cambria Math" panose="02040503050406030204" pitchFamily="18" charset="0"/>
                        <a:ea typeface="楷体" panose="02010609060101010101" pitchFamily="49" charset="-122"/>
                        <a:cs typeface="+mn-ea"/>
                        <a:sym typeface="+mn-lt"/>
                      </a:rPr>
                      <m:t>𝑆</m:t>
                    </m:r>
                    <m:r>
                      <a:rPr lang="en-US" altLang="zh-CN" b="0" i="1" dirty="0" smtClean="0">
                        <a:solidFill>
                          <a:srgbClr val="0D0D0D"/>
                        </a:solidFill>
                        <a:latin typeface="Cambria Math" panose="02040503050406030204" pitchFamily="18" charset="0"/>
                        <a:ea typeface="楷体" panose="02010609060101010101" pitchFamily="49" charset="-122"/>
                        <a:cs typeface="+mn-ea"/>
                        <a:sym typeface="+mn-lt"/>
                      </a:rPr>
                      <m:t>−1,…,|</m:t>
                    </m:r>
                    <m:r>
                      <a:rPr lang="en-US" altLang="zh-CN" b="0" i="1" dirty="0" smtClean="0">
                        <a:solidFill>
                          <a:srgbClr val="0D0D0D"/>
                        </a:solidFill>
                        <a:latin typeface="Cambria Math" panose="02040503050406030204" pitchFamily="18" charset="0"/>
                        <a:ea typeface="楷体" panose="02010609060101010101" pitchFamily="49" charset="-122"/>
                        <a:cs typeface="+mn-ea"/>
                        <a:sym typeface="+mn-lt"/>
                      </a:rPr>
                      <m:t>𝐿</m:t>
                    </m:r>
                    <m:r>
                      <a:rPr lang="en-US" altLang="zh-CN" b="0" i="1" dirty="0" smtClean="0">
                        <a:solidFill>
                          <a:srgbClr val="0D0D0D"/>
                        </a:solidFill>
                        <a:latin typeface="Cambria Math" panose="02040503050406030204" pitchFamily="18" charset="0"/>
                        <a:ea typeface="楷体" panose="02010609060101010101" pitchFamily="49" charset="-122"/>
                        <a:cs typeface="+mn-ea"/>
                        <a:sym typeface="+mn-lt"/>
                      </a:rPr>
                      <m:t>−</m:t>
                    </m:r>
                    <m:r>
                      <a:rPr lang="en-US" altLang="zh-CN" b="0" i="1" dirty="0" smtClean="0">
                        <a:solidFill>
                          <a:srgbClr val="0D0D0D"/>
                        </a:solidFill>
                        <a:latin typeface="Cambria Math" panose="02040503050406030204" pitchFamily="18" charset="0"/>
                        <a:ea typeface="楷体" panose="02010609060101010101" pitchFamily="49" charset="-122"/>
                        <a:cs typeface="+mn-ea"/>
                        <a:sym typeface="+mn-lt"/>
                      </a:rPr>
                      <m:t>𝑆</m:t>
                    </m:r>
                    <m:r>
                      <a:rPr lang="en-US" altLang="zh-CN" b="0" i="1" dirty="0" smtClean="0">
                        <a:solidFill>
                          <a:srgbClr val="0D0D0D"/>
                        </a:solidFill>
                        <a:latin typeface="Cambria Math" panose="02040503050406030204" pitchFamily="18" charset="0"/>
                        <a:ea typeface="楷体" panose="02010609060101010101" pitchFamily="49" charset="-122"/>
                        <a:cs typeface="+mn-ea"/>
                        <a:sym typeface="+mn-lt"/>
                      </a:rPr>
                      <m:t>|</m:t>
                    </m:r>
                  </m:oMath>
                </a14:m>
                <a:r>
                  <a:rPr lang="en-US" altLang="zh-CN" dirty="0">
                    <a:solidFill>
                      <a:srgbClr val="0D0D0D"/>
                    </a:solidFill>
                    <a:latin typeface="楷体" panose="02010609060101010101" pitchFamily="49" charset="-122"/>
                    <a:ea typeface="楷体" panose="02010609060101010101" pitchFamily="49" charset="-122"/>
                    <a:cs typeface="+mn-ea"/>
                    <a:sym typeface="+mn-lt"/>
                  </a:rPr>
                  <a:t>.</a:t>
                </a:r>
              </a:p>
              <a:p>
                <a:pPr>
                  <a:lnSpc>
                    <a:spcPct val="150000"/>
                  </a:lnSpc>
                </a:pPr>
                <a14:m>
                  <m:oMath xmlns:m="http://schemas.openxmlformats.org/officeDocument/2006/math">
                    <m:sSub>
                      <m:sSubPr>
                        <m:ctrlPr>
                          <a:rPr lang="en-US" altLang="zh-CN"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i="1">
                            <a:solidFill>
                              <a:srgbClr val="0D0D0D"/>
                            </a:solidFill>
                            <a:latin typeface="Cambria Math" panose="02040503050406030204" pitchFamily="18" charset="0"/>
                            <a:ea typeface="楷体" panose="02010609060101010101" pitchFamily="49" charset="-122"/>
                            <a:cs typeface="+mn-ea"/>
                            <a:sym typeface="+mn-lt"/>
                          </a:rPr>
                          <m:t>𝜇</m:t>
                        </m:r>
                      </m:e>
                      <m:sub>
                        <m:r>
                          <a:rPr lang="en-US" altLang="zh-CN" i="1">
                            <a:solidFill>
                              <a:srgbClr val="0D0D0D"/>
                            </a:solidFill>
                            <a:latin typeface="Cambria Math" panose="02040503050406030204" pitchFamily="18" charset="0"/>
                            <a:ea typeface="楷体" panose="02010609060101010101" pitchFamily="49" charset="-122"/>
                            <a:cs typeface="+mn-ea"/>
                            <a:sym typeface="+mn-lt"/>
                          </a:rPr>
                          <m:t>𝐽</m:t>
                        </m:r>
                      </m:sub>
                    </m:sSub>
                    <m:r>
                      <a:rPr lang="en-US" altLang="zh-CN" b="0" i="1" smtClean="0">
                        <a:solidFill>
                          <a:srgbClr val="0D0D0D"/>
                        </a:solidFill>
                        <a:latin typeface="Cambria Math" panose="02040503050406030204" pitchFamily="18" charset="0"/>
                        <a:ea typeface="楷体" panose="02010609060101010101" pitchFamily="49" charset="-122"/>
                        <a:cs typeface="+mn-ea"/>
                        <a:sym typeface="+mn-lt"/>
                      </a:rPr>
                      <m:t>=−</m:t>
                    </m:r>
                    <m:sSub>
                      <m:sSubPr>
                        <m:ctrlPr>
                          <a:rPr lang="en-US" altLang="zh-CN"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b="0" i="1" smtClean="0">
                            <a:solidFill>
                              <a:srgbClr val="0D0D0D"/>
                            </a:solidFill>
                            <a:latin typeface="Cambria Math" panose="02040503050406030204" pitchFamily="18" charset="0"/>
                            <a:ea typeface="楷体" panose="02010609060101010101" pitchFamily="49" charset="-122"/>
                            <a:cs typeface="+mn-ea"/>
                            <a:sym typeface="+mn-lt"/>
                          </a:rPr>
                          <m:t>𝑔</m:t>
                        </m:r>
                      </m:e>
                      <m:sub>
                        <m:r>
                          <a:rPr lang="en-US" altLang="zh-CN" b="0" i="1" smtClean="0">
                            <a:solidFill>
                              <a:srgbClr val="0D0D0D"/>
                            </a:solidFill>
                            <a:latin typeface="Cambria Math" panose="02040503050406030204" pitchFamily="18" charset="0"/>
                            <a:ea typeface="楷体" panose="02010609060101010101" pitchFamily="49" charset="-122"/>
                            <a:cs typeface="+mn-ea"/>
                            <a:sym typeface="+mn-lt"/>
                          </a:rPr>
                          <m:t>𝑗</m:t>
                        </m:r>
                      </m:sub>
                    </m:sSub>
                    <m:f>
                      <m:fPr>
                        <m:ctrlPr>
                          <a:rPr lang="en-US" altLang="zh-CN" i="1" smtClean="0">
                            <a:solidFill>
                              <a:srgbClr val="0D0D0D"/>
                            </a:solidFill>
                            <a:latin typeface="Cambria Math" panose="02040503050406030204" pitchFamily="18" charset="0"/>
                            <a:ea typeface="楷体" panose="02010609060101010101" pitchFamily="49" charset="-122"/>
                            <a:cs typeface="+mn-ea"/>
                            <a:sym typeface="+mn-lt"/>
                          </a:rPr>
                        </m:ctrlPr>
                      </m:fPr>
                      <m:num>
                        <m:r>
                          <a:rPr lang="en-US" altLang="zh-CN" b="0" i="1" smtClean="0">
                            <a:solidFill>
                              <a:srgbClr val="0D0D0D"/>
                            </a:solidFill>
                            <a:latin typeface="Cambria Math" panose="02040503050406030204" pitchFamily="18" charset="0"/>
                            <a:ea typeface="楷体" panose="02010609060101010101" pitchFamily="49" charset="-122"/>
                            <a:cs typeface="+mn-ea"/>
                            <a:sym typeface="+mn-lt"/>
                          </a:rPr>
                          <m:t>𝑒</m:t>
                        </m:r>
                      </m:num>
                      <m:den>
                        <m:r>
                          <a:rPr lang="en-US" altLang="zh-CN" b="0" i="1" smtClean="0">
                            <a:solidFill>
                              <a:srgbClr val="0D0D0D"/>
                            </a:solidFill>
                            <a:latin typeface="Cambria Math" panose="02040503050406030204" pitchFamily="18" charset="0"/>
                            <a:ea typeface="楷体" panose="02010609060101010101" pitchFamily="49" charset="-122"/>
                            <a:cs typeface="+mn-ea"/>
                            <a:sym typeface="+mn-lt"/>
                          </a:rPr>
                          <m:t>2</m:t>
                        </m:r>
                        <m:r>
                          <a:rPr lang="en-US" altLang="zh-CN" b="0" i="1" smtClean="0">
                            <a:solidFill>
                              <a:srgbClr val="0D0D0D"/>
                            </a:solidFill>
                            <a:latin typeface="Cambria Math" panose="02040503050406030204" pitchFamily="18" charset="0"/>
                            <a:ea typeface="楷体" panose="02010609060101010101" pitchFamily="49" charset="-122"/>
                            <a:cs typeface="+mn-ea"/>
                            <a:sym typeface="+mn-lt"/>
                          </a:rPr>
                          <m:t>𝑚</m:t>
                        </m:r>
                      </m:den>
                    </m:f>
                    <m:sSub>
                      <m:sSubPr>
                        <m:ctrlPr>
                          <a:rPr lang="en-US" altLang="zh-CN"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i="1">
                            <a:solidFill>
                              <a:srgbClr val="0D0D0D"/>
                            </a:solidFill>
                            <a:latin typeface="Cambria Math" panose="02040503050406030204" pitchFamily="18" charset="0"/>
                            <a:ea typeface="楷体" panose="02010609060101010101" pitchFamily="49" charset="-122"/>
                            <a:cs typeface="+mn-ea"/>
                            <a:sym typeface="+mn-lt"/>
                          </a:rPr>
                          <m:t>𝑃</m:t>
                        </m:r>
                      </m:e>
                      <m:sub>
                        <m:r>
                          <a:rPr lang="en-US" altLang="zh-CN" i="1">
                            <a:solidFill>
                              <a:srgbClr val="0D0D0D"/>
                            </a:solidFill>
                            <a:latin typeface="Cambria Math" panose="02040503050406030204" pitchFamily="18" charset="0"/>
                            <a:ea typeface="楷体" panose="02010609060101010101" pitchFamily="49" charset="-122"/>
                            <a:cs typeface="+mn-ea"/>
                            <a:sym typeface="+mn-lt"/>
                          </a:rPr>
                          <m:t>𝐽</m:t>
                        </m:r>
                      </m:sub>
                    </m:sSub>
                  </m:oMath>
                </a14:m>
                <a:r>
                  <a:rPr lang="zh-CN" altLang="en-US" dirty="0">
                    <a:solidFill>
                      <a:srgbClr val="0D0D0D"/>
                    </a:solidFill>
                    <a:latin typeface="楷体" panose="02010609060101010101" pitchFamily="49" charset="-122"/>
                    <a:ea typeface="楷体" panose="02010609060101010101" pitchFamily="49" charset="-122"/>
                    <a:cs typeface="+mn-ea"/>
                    <a:sym typeface="+mn-lt"/>
                  </a:rPr>
                  <a:t>，</a:t>
                </a:r>
                <a14:m>
                  <m:oMath xmlns:m="http://schemas.openxmlformats.org/officeDocument/2006/math">
                    <m:sSub>
                      <m:sSubPr>
                        <m:ctrlPr>
                          <a:rPr lang="en-US" altLang="zh-CN"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b="0" i="1" smtClean="0">
                            <a:solidFill>
                              <a:srgbClr val="0D0D0D"/>
                            </a:solidFill>
                            <a:latin typeface="Cambria Math" panose="02040503050406030204" pitchFamily="18" charset="0"/>
                            <a:ea typeface="楷体" panose="02010609060101010101" pitchFamily="49" charset="-122"/>
                            <a:cs typeface="+mn-ea"/>
                            <a:sym typeface="+mn-lt"/>
                          </a:rPr>
                          <m:t>𝑔</m:t>
                        </m:r>
                      </m:e>
                      <m:sub>
                        <m:r>
                          <a:rPr lang="en-US" altLang="zh-CN" i="1">
                            <a:solidFill>
                              <a:srgbClr val="0D0D0D"/>
                            </a:solidFill>
                            <a:latin typeface="Cambria Math" panose="02040503050406030204" pitchFamily="18" charset="0"/>
                            <a:ea typeface="楷体" panose="02010609060101010101" pitchFamily="49" charset="-122"/>
                            <a:cs typeface="+mn-ea"/>
                            <a:sym typeface="+mn-lt"/>
                          </a:rPr>
                          <m:t>𝐽</m:t>
                        </m:r>
                      </m:sub>
                    </m:sSub>
                    <m:r>
                      <a:rPr lang="en-US" altLang="zh-CN" b="0" i="1" smtClean="0">
                        <a:solidFill>
                          <a:srgbClr val="0D0D0D"/>
                        </a:solidFill>
                        <a:latin typeface="Cambria Math" panose="02040503050406030204" pitchFamily="18" charset="0"/>
                        <a:ea typeface="楷体" panose="02010609060101010101" pitchFamily="49" charset="-122"/>
                        <a:cs typeface="+mn-ea"/>
                        <a:sym typeface="+mn-lt"/>
                      </a:rPr>
                      <m:t>=1+</m:t>
                    </m:r>
                    <m:f>
                      <m:fPr>
                        <m:ctrlPr>
                          <a:rPr lang="en-US" altLang="zh-CN" b="0" i="1" smtClean="0">
                            <a:solidFill>
                              <a:srgbClr val="0D0D0D"/>
                            </a:solidFill>
                            <a:latin typeface="Cambria Math" panose="02040503050406030204" pitchFamily="18" charset="0"/>
                            <a:ea typeface="楷体" panose="02010609060101010101" pitchFamily="49" charset="-122"/>
                            <a:cs typeface="+mn-ea"/>
                            <a:sym typeface="+mn-lt"/>
                          </a:rPr>
                        </m:ctrlPr>
                      </m:fPr>
                      <m:num>
                        <m:r>
                          <a:rPr lang="en-US" altLang="zh-CN" b="0" i="1" smtClean="0">
                            <a:solidFill>
                              <a:srgbClr val="0D0D0D"/>
                            </a:solidFill>
                            <a:latin typeface="Cambria Math" panose="02040503050406030204" pitchFamily="18" charset="0"/>
                            <a:ea typeface="楷体" panose="02010609060101010101" pitchFamily="49" charset="-122"/>
                            <a:cs typeface="+mn-ea"/>
                            <a:sym typeface="+mn-lt"/>
                          </a:rPr>
                          <m:t>𝐽</m:t>
                        </m:r>
                        <m:d>
                          <m:dPr>
                            <m:ctrlPr>
                              <a:rPr lang="en-US" altLang="zh-CN" b="0" i="1" smtClean="0">
                                <a:solidFill>
                                  <a:srgbClr val="0D0D0D"/>
                                </a:solidFill>
                                <a:latin typeface="Cambria Math" panose="02040503050406030204" pitchFamily="18" charset="0"/>
                                <a:ea typeface="楷体" panose="02010609060101010101" pitchFamily="49" charset="-122"/>
                                <a:cs typeface="+mn-ea"/>
                                <a:sym typeface="+mn-lt"/>
                              </a:rPr>
                            </m:ctrlPr>
                          </m:dPr>
                          <m:e>
                            <m:r>
                              <a:rPr lang="en-US" altLang="zh-CN" b="0" i="1" smtClean="0">
                                <a:solidFill>
                                  <a:srgbClr val="0D0D0D"/>
                                </a:solidFill>
                                <a:latin typeface="Cambria Math" panose="02040503050406030204" pitchFamily="18" charset="0"/>
                                <a:ea typeface="楷体" panose="02010609060101010101" pitchFamily="49" charset="-122"/>
                                <a:cs typeface="+mn-ea"/>
                                <a:sym typeface="+mn-lt"/>
                              </a:rPr>
                              <m:t>𝐽</m:t>
                            </m:r>
                            <m:r>
                              <a:rPr lang="en-US" altLang="zh-CN" b="0" i="1" smtClean="0">
                                <a:solidFill>
                                  <a:srgbClr val="0D0D0D"/>
                                </a:solidFill>
                                <a:latin typeface="Cambria Math" panose="02040503050406030204" pitchFamily="18" charset="0"/>
                                <a:ea typeface="楷体" panose="02010609060101010101" pitchFamily="49" charset="-122"/>
                                <a:cs typeface="+mn-ea"/>
                                <a:sym typeface="+mn-lt"/>
                              </a:rPr>
                              <m:t>+1</m:t>
                            </m:r>
                          </m:e>
                        </m:d>
                        <m:r>
                          <a:rPr lang="en-US" altLang="zh-CN" b="0" i="1" smtClean="0">
                            <a:solidFill>
                              <a:srgbClr val="0D0D0D"/>
                            </a:solidFill>
                            <a:latin typeface="Cambria Math" panose="02040503050406030204" pitchFamily="18" charset="0"/>
                            <a:ea typeface="楷体" panose="02010609060101010101" pitchFamily="49" charset="-122"/>
                            <a:cs typeface="+mn-ea"/>
                            <a:sym typeface="+mn-lt"/>
                          </a:rPr>
                          <m:t>−</m:t>
                        </m:r>
                        <m:r>
                          <a:rPr lang="en-US" altLang="zh-CN" b="0" i="1" smtClean="0">
                            <a:solidFill>
                              <a:srgbClr val="0D0D0D"/>
                            </a:solidFill>
                            <a:latin typeface="Cambria Math" panose="02040503050406030204" pitchFamily="18" charset="0"/>
                            <a:ea typeface="楷体" panose="02010609060101010101" pitchFamily="49" charset="-122"/>
                            <a:cs typeface="+mn-ea"/>
                            <a:sym typeface="+mn-lt"/>
                          </a:rPr>
                          <m:t>𝐿</m:t>
                        </m:r>
                        <m:d>
                          <m:dPr>
                            <m:ctrlPr>
                              <a:rPr lang="en-US" altLang="zh-CN" b="0" i="1" smtClean="0">
                                <a:solidFill>
                                  <a:srgbClr val="0D0D0D"/>
                                </a:solidFill>
                                <a:latin typeface="Cambria Math" panose="02040503050406030204" pitchFamily="18" charset="0"/>
                                <a:ea typeface="楷体" panose="02010609060101010101" pitchFamily="49" charset="-122"/>
                                <a:cs typeface="+mn-ea"/>
                                <a:sym typeface="+mn-lt"/>
                              </a:rPr>
                            </m:ctrlPr>
                          </m:dPr>
                          <m:e>
                            <m:r>
                              <a:rPr lang="en-US" altLang="zh-CN" b="0" i="1" smtClean="0">
                                <a:solidFill>
                                  <a:srgbClr val="0D0D0D"/>
                                </a:solidFill>
                                <a:latin typeface="Cambria Math" panose="02040503050406030204" pitchFamily="18" charset="0"/>
                                <a:ea typeface="楷体" panose="02010609060101010101" pitchFamily="49" charset="-122"/>
                                <a:cs typeface="+mn-ea"/>
                                <a:sym typeface="+mn-lt"/>
                              </a:rPr>
                              <m:t>𝐿</m:t>
                            </m:r>
                            <m:r>
                              <a:rPr lang="en-US" altLang="zh-CN" b="0" i="1" smtClean="0">
                                <a:solidFill>
                                  <a:srgbClr val="0D0D0D"/>
                                </a:solidFill>
                                <a:latin typeface="Cambria Math" panose="02040503050406030204" pitchFamily="18" charset="0"/>
                                <a:ea typeface="楷体" panose="02010609060101010101" pitchFamily="49" charset="-122"/>
                                <a:cs typeface="+mn-ea"/>
                                <a:sym typeface="+mn-lt"/>
                              </a:rPr>
                              <m:t>+1</m:t>
                            </m:r>
                          </m:e>
                        </m:d>
                        <m:r>
                          <a:rPr lang="en-US" altLang="zh-CN" b="0" i="1" smtClean="0">
                            <a:solidFill>
                              <a:srgbClr val="0D0D0D"/>
                            </a:solidFill>
                            <a:latin typeface="Cambria Math" panose="02040503050406030204" pitchFamily="18" charset="0"/>
                            <a:ea typeface="楷体" panose="02010609060101010101" pitchFamily="49" charset="-122"/>
                            <a:cs typeface="+mn-ea"/>
                            <a:sym typeface="+mn-lt"/>
                          </a:rPr>
                          <m:t>+</m:t>
                        </m:r>
                        <m:r>
                          <a:rPr lang="en-US" altLang="zh-CN" b="0" i="1" smtClean="0">
                            <a:solidFill>
                              <a:srgbClr val="0D0D0D"/>
                            </a:solidFill>
                            <a:latin typeface="Cambria Math" panose="02040503050406030204" pitchFamily="18" charset="0"/>
                            <a:ea typeface="楷体" panose="02010609060101010101" pitchFamily="49" charset="-122"/>
                            <a:cs typeface="+mn-ea"/>
                            <a:sym typeface="+mn-lt"/>
                          </a:rPr>
                          <m:t>𝑆</m:t>
                        </m:r>
                        <m:r>
                          <a:rPr lang="en-US" altLang="zh-CN" b="0" i="1" smtClean="0">
                            <a:solidFill>
                              <a:srgbClr val="0D0D0D"/>
                            </a:solidFill>
                            <a:latin typeface="Cambria Math" panose="02040503050406030204" pitchFamily="18" charset="0"/>
                            <a:ea typeface="楷体" panose="02010609060101010101" pitchFamily="49" charset="-122"/>
                            <a:cs typeface="+mn-ea"/>
                            <a:sym typeface="+mn-lt"/>
                          </a:rPr>
                          <m:t>(</m:t>
                        </m:r>
                        <m:r>
                          <a:rPr lang="en-US" altLang="zh-CN" b="0" i="1" smtClean="0">
                            <a:solidFill>
                              <a:srgbClr val="0D0D0D"/>
                            </a:solidFill>
                            <a:latin typeface="Cambria Math" panose="02040503050406030204" pitchFamily="18" charset="0"/>
                            <a:ea typeface="楷体" panose="02010609060101010101" pitchFamily="49" charset="-122"/>
                            <a:cs typeface="+mn-ea"/>
                            <a:sym typeface="+mn-lt"/>
                          </a:rPr>
                          <m:t>𝑆</m:t>
                        </m:r>
                        <m:r>
                          <a:rPr lang="en-US" altLang="zh-CN" b="0" i="1" smtClean="0">
                            <a:solidFill>
                              <a:srgbClr val="0D0D0D"/>
                            </a:solidFill>
                            <a:latin typeface="Cambria Math" panose="02040503050406030204" pitchFamily="18" charset="0"/>
                            <a:ea typeface="楷体" panose="02010609060101010101" pitchFamily="49" charset="-122"/>
                            <a:cs typeface="+mn-ea"/>
                            <a:sym typeface="+mn-lt"/>
                          </a:rPr>
                          <m:t>+1)</m:t>
                        </m:r>
                      </m:num>
                      <m:den>
                        <m:r>
                          <a:rPr lang="en-US" altLang="zh-CN" b="0" i="1" smtClean="0">
                            <a:solidFill>
                              <a:srgbClr val="0D0D0D"/>
                            </a:solidFill>
                            <a:latin typeface="Cambria Math" panose="02040503050406030204" pitchFamily="18" charset="0"/>
                            <a:ea typeface="楷体" panose="02010609060101010101" pitchFamily="49" charset="-122"/>
                            <a:cs typeface="+mn-ea"/>
                            <a:sym typeface="+mn-lt"/>
                          </a:rPr>
                          <m:t>2</m:t>
                        </m:r>
                        <m:r>
                          <a:rPr lang="en-US" altLang="zh-CN" b="0" i="1" smtClean="0">
                            <a:solidFill>
                              <a:srgbClr val="0D0D0D"/>
                            </a:solidFill>
                            <a:latin typeface="Cambria Math" panose="02040503050406030204" pitchFamily="18" charset="0"/>
                            <a:ea typeface="楷体" panose="02010609060101010101" pitchFamily="49" charset="-122"/>
                            <a:cs typeface="+mn-ea"/>
                            <a:sym typeface="+mn-lt"/>
                          </a:rPr>
                          <m:t>𝐽</m:t>
                        </m:r>
                        <m:r>
                          <a:rPr lang="en-US" altLang="zh-CN" b="0" i="1" smtClean="0">
                            <a:solidFill>
                              <a:srgbClr val="0D0D0D"/>
                            </a:solidFill>
                            <a:latin typeface="Cambria Math" panose="02040503050406030204" pitchFamily="18" charset="0"/>
                            <a:ea typeface="楷体" panose="02010609060101010101" pitchFamily="49" charset="-122"/>
                            <a:cs typeface="+mn-ea"/>
                            <a:sym typeface="+mn-lt"/>
                          </a:rPr>
                          <m:t>(</m:t>
                        </m:r>
                        <m:r>
                          <a:rPr lang="en-US" altLang="zh-CN" b="0" i="1" smtClean="0">
                            <a:solidFill>
                              <a:srgbClr val="0D0D0D"/>
                            </a:solidFill>
                            <a:latin typeface="Cambria Math" panose="02040503050406030204" pitchFamily="18" charset="0"/>
                            <a:ea typeface="楷体" panose="02010609060101010101" pitchFamily="49" charset="-122"/>
                            <a:cs typeface="+mn-ea"/>
                            <a:sym typeface="+mn-lt"/>
                          </a:rPr>
                          <m:t>𝐽</m:t>
                        </m:r>
                        <m:r>
                          <a:rPr lang="en-US" altLang="zh-CN" b="0" i="1" smtClean="0">
                            <a:solidFill>
                              <a:srgbClr val="0D0D0D"/>
                            </a:solidFill>
                            <a:latin typeface="Cambria Math" panose="02040503050406030204" pitchFamily="18" charset="0"/>
                            <a:ea typeface="楷体" panose="02010609060101010101" pitchFamily="49" charset="-122"/>
                            <a:cs typeface="+mn-ea"/>
                            <a:sym typeface="+mn-lt"/>
                          </a:rPr>
                          <m:t>+1)</m:t>
                        </m:r>
                      </m:den>
                    </m:f>
                  </m:oMath>
                </a14:m>
                <a:endParaRPr lang="en-US" altLang="zh-CN" dirty="0">
                  <a:solidFill>
                    <a:srgbClr val="0D0D0D"/>
                  </a:solidFill>
                  <a:latin typeface="楷体" panose="02010609060101010101" pitchFamily="49" charset="-122"/>
                  <a:ea typeface="楷体" panose="02010609060101010101" pitchFamily="49" charset="-122"/>
                  <a:cs typeface="+mn-ea"/>
                  <a:sym typeface="+mn-lt"/>
                </a:endParaRPr>
              </a:p>
              <a:p>
                <a:pPr>
                  <a:lnSpc>
                    <a:spcPct val="150000"/>
                  </a:lnSpc>
                </a:pPr>
                <a:endParaRPr lang="en-US" altLang="zh-CN" dirty="0">
                  <a:solidFill>
                    <a:srgbClr val="0D0D0D"/>
                  </a:solidFill>
                  <a:latin typeface="楷体" panose="02010609060101010101" pitchFamily="49" charset="-122"/>
                  <a:ea typeface="楷体" panose="02010609060101010101" pitchFamily="49" charset="-122"/>
                  <a:cs typeface="+mn-ea"/>
                  <a:sym typeface="+mn-lt"/>
                </a:endParaRPr>
              </a:p>
            </p:txBody>
          </p:sp>
        </mc:Choice>
        <mc:Fallback xmlns="">
          <p:sp>
            <p:nvSpPr>
              <p:cNvPr id="9" name="文本框 8"/>
              <p:cNvSpPr txBox="1">
                <a:spLocks noRot="1" noChangeAspect="1" noMove="1" noResize="1" noEditPoints="1" noAdjustHandles="1" noChangeArrowheads="1" noChangeShapeType="1" noTextEdit="1"/>
              </p:cNvSpPr>
              <p:nvPr/>
            </p:nvSpPr>
            <p:spPr bwMode="auto">
              <a:xfrm>
                <a:off x="421877" y="786063"/>
                <a:ext cx="9558040" cy="2437206"/>
              </a:xfrm>
              <a:prstGeom prst="rect">
                <a:avLst/>
              </a:prstGeom>
              <a:blipFill>
                <a:blip r:embed="rId3"/>
                <a:stretch>
                  <a:fillRect l="-63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1" name="文本框 14"/>
          <p:cNvSpPr txBox="1"/>
          <p:nvPr/>
        </p:nvSpPr>
        <p:spPr>
          <a:xfrm>
            <a:off x="679337" y="262843"/>
            <a:ext cx="5513645"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dirty="0">
                <a:solidFill>
                  <a:schemeClr val="tx1">
                    <a:lumMod val="75000"/>
                    <a:lumOff val="25000"/>
                  </a:schemeClr>
                </a:solidFill>
                <a:cs typeface="+mn-ea"/>
                <a:sym typeface="+mn-lt"/>
              </a:rPr>
              <a:t>实验原理</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铷原子的能级</a:t>
            </a:r>
          </a:p>
        </p:txBody>
      </p:sp>
      <p:sp>
        <p:nvSpPr>
          <p:cNvPr id="5" name="文本框 4">
            <a:extLst>
              <a:ext uri="{FF2B5EF4-FFF2-40B4-BE49-F238E27FC236}">
                <a16:creationId xmlns:a16="http://schemas.microsoft.com/office/drawing/2014/main" id="{60C87065-20EE-818C-226B-08C3F18D6FCA}"/>
              </a:ext>
            </a:extLst>
          </p:cNvPr>
          <p:cNvSpPr txBox="1"/>
          <p:nvPr/>
        </p:nvSpPr>
        <p:spPr>
          <a:xfrm>
            <a:off x="8472488" y="3251594"/>
            <a:ext cx="3028950" cy="276999"/>
          </a:xfrm>
          <a:prstGeom prst="rect">
            <a:avLst/>
          </a:prstGeom>
          <a:noFill/>
        </p:spPr>
        <p:txBody>
          <a:bodyPr wrap="square" rtlCol="0">
            <a:spAutoFit/>
          </a:bodyPr>
          <a:lstStyle/>
          <a:p>
            <a:r>
              <a:rPr lang="en-US" altLang="zh-CN" sz="1200" dirty="0">
                <a:latin typeface="楷体" panose="02010609060101010101" pitchFamily="49" charset="-122"/>
                <a:ea typeface="楷体" panose="02010609060101010101" pitchFamily="49" charset="-122"/>
              </a:rPr>
              <a:t>LS</a:t>
            </a:r>
            <a:r>
              <a:rPr lang="zh-CN" altLang="en-US" sz="1200" dirty="0">
                <a:latin typeface="楷体" panose="02010609060101010101" pitchFamily="49" charset="-122"/>
                <a:ea typeface="楷体" panose="02010609060101010101" pitchFamily="49" charset="-122"/>
              </a:rPr>
              <a:t>耦合精细能级结构，图源讲义</a:t>
            </a:r>
          </a:p>
        </p:txBody>
      </p:sp>
      <p:pic>
        <p:nvPicPr>
          <p:cNvPr id="4" name="图片 3">
            <a:extLst>
              <a:ext uri="{FF2B5EF4-FFF2-40B4-BE49-F238E27FC236}">
                <a16:creationId xmlns:a16="http://schemas.microsoft.com/office/drawing/2014/main" id="{A4E13F73-E736-D670-7E3E-6A47C317509A}"/>
              </a:ext>
            </a:extLst>
          </p:cNvPr>
          <p:cNvPicPr>
            <a:picLocks noChangeAspect="1"/>
          </p:cNvPicPr>
          <p:nvPr/>
        </p:nvPicPr>
        <p:blipFill>
          <a:blip r:embed="rId4"/>
          <a:stretch>
            <a:fillRect/>
          </a:stretch>
        </p:blipFill>
        <p:spPr>
          <a:xfrm>
            <a:off x="7664774" y="340990"/>
            <a:ext cx="3515098" cy="2757636"/>
          </a:xfrm>
          <a:prstGeom prst="rect">
            <a:avLst/>
          </a:prstGeom>
        </p:spPr>
      </p:pic>
      <p:pic>
        <p:nvPicPr>
          <p:cNvPr id="10" name="图片 9">
            <a:extLst>
              <a:ext uri="{FF2B5EF4-FFF2-40B4-BE49-F238E27FC236}">
                <a16:creationId xmlns:a16="http://schemas.microsoft.com/office/drawing/2014/main" id="{2F886A25-4F6A-CF2B-526D-4BFCEFD94D23}"/>
              </a:ext>
            </a:extLst>
          </p:cNvPr>
          <p:cNvPicPr>
            <a:picLocks noChangeAspect="1"/>
          </p:cNvPicPr>
          <p:nvPr/>
        </p:nvPicPr>
        <p:blipFill>
          <a:blip r:embed="rId5"/>
          <a:stretch>
            <a:fillRect/>
          </a:stretch>
        </p:blipFill>
        <p:spPr>
          <a:xfrm>
            <a:off x="8243888" y="3785937"/>
            <a:ext cx="3257550" cy="2286000"/>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88FD454-5C78-0E0D-621E-22EBCF3D262B}"/>
                  </a:ext>
                </a:extLst>
              </p:cNvPr>
              <p:cNvSpPr txBox="1"/>
              <p:nvPr/>
            </p:nvSpPr>
            <p:spPr>
              <a:xfrm>
                <a:off x="8486776" y="6137097"/>
                <a:ext cx="3429000" cy="297197"/>
              </a:xfrm>
              <a:prstGeom prst="rect">
                <a:avLst/>
              </a:prstGeom>
              <a:noFill/>
            </p:spPr>
            <p:txBody>
              <a:bodyPr wrap="square" rtlCol="0">
                <a:spAutoFit/>
              </a:bodyPr>
              <a:lstStyle/>
              <a:p>
                <a:r>
                  <a:rPr lang="en-US" altLang="zh-CN" sz="1200" dirty="0">
                    <a:latin typeface="楷体" panose="02010609060101010101" pitchFamily="49" charset="-122"/>
                    <a:ea typeface="楷体" panose="02010609060101010101" pitchFamily="49" charset="-122"/>
                  </a:rPr>
                  <a:t>IJ</a:t>
                </a:r>
                <a:r>
                  <a:rPr lang="zh-CN" altLang="en-US" sz="1200" dirty="0">
                    <a:latin typeface="楷体" panose="02010609060101010101" pitchFamily="49" charset="-122"/>
                    <a:ea typeface="楷体" panose="02010609060101010101" pitchFamily="49" charset="-122"/>
                  </a:rPr>
                  <a:t>耦合超精细结构能级（</a:t>
                </a:r>
                <a:r>
                  <a:rPr lang="en-US" altLang="zh-CN" sz="1200" dirty="0">
                    <a:latin typeface="楷体" panose="02010609060101010101" pitchFamily="49" charset="-122"/>
                    <a:ea typeface="楷体" panose="02010609060101010101" pitchFamily="49" charset="-122"/>
                  </a:rPr>
                  <a:t> </a:t>
                </a:r>
                <a14:m>
                  <m:oMath xmlns:m="http://schemas.openxmlformats.org/officeDocument/2006/math">
                    <m:sPre>
                      <m:sPrePr>
                        <m:ctrlPr>
                          <a:rPr lang="en-US" altLang="zh-CN" sz="1200" i="1" smtClean="0">
                            <a:latin typeface="Cambria Math" panose="02040503050406030204" pitchFamily="18" charset="0"/>
                            <a:ea typeface="楷体" panose="02010609060101010101" pitchFamily="49" charset="-122"/>
                          </a:rPr>
                        </m:ctrlPr>
                      </m:sPrePr>
                      <m:sub/>
                      <m:sup>
                        <m:r>
                          <a:rPr lang="en-US" altLang="zh-CN" sz="1200" b="0" i="1" smtClean="0">
                            <a:latin typeface="Cambria Math" panose="02040503050406030204" pitchFamily="18" charset="0"/>
                          </a:rPr>
                          <m:t>87</m:t>
                        </m:r>
                      </m:sup>
                      <m:e>
                        <m:r>
                          <a:rPr lang="en-US" altLang="zh-CN" sz="1200" b="0" i="1" smtClean="0">
                            <a:latin typeface="Cambria Math" panose="02040503050406030204" pitchFamily="18" charset="0"/>
                          </a:rPr>
                          <m:t>𝑅𝑏</m:t>
                        </m:r>
                      </m:e>
                    </m:sPre>
                    <m:r>
                      <a:rPr lang="en-US" altLang="zh-CN" sz="1200" b="0" i="1" smtClean="0">
                        <a:latin typeface="Cambria Math" panose="02040503050406030204" pitchFamily="18" charset="0"/>
                      </a:rPr>
                      <m:t> </m:t>
                    </m:r>
                  </m:oMath>
                </a14:m>
                <a:r>
                  <a:rPr lang="zh-CN" altLang="en-US" sz="1200" dirty="0">
                    <a:latin typeface="楷体" panose="02010609060101010101" pitchFamily="49" charset="-122"/>
                    <a:ea typeface="楷体" panose="02010609060101010101" pitchFamily="49" charset="-122"/>
                  </a:rPr>
                  <a:t>），图源讲义</a:t>
                </a:r>
              </a:p>
            </p:txBody>
          </p:sp>
        </mc:Choice>
        <mc:Fallback xmlns="">
          <p:sp>
            <p:nvSpPr>
              <p:cNvPr id="12" name="文本框 11">
                <a:extLst>
                  <a:ext uri="{FF2B5EF4-FFF2-40B4-BE49-F238E27FC236}">
                    <a16:creationId xmlns:a16="http://schemas.microsoft.com/office/drawing/2014/main" id="{A88FD454-5C78-0E0D-621E-22EBCF3D262B}"/>
                  </a:ext>
                </a:extLst>
              </p:cNvPr>
              <p:cNvSpPr txBox="1">
                <a:spLocks noRot="1" noChangeAspect="1" noMove="1" noResize="1" noEditPoints="1" noAdjustHandles="1" noChangeArrowheads="1" noChangeShapeType="1" noTextEdit="1"/>
              </p:cNvSpPr>
              <p:nvPr/>
            </p:nvSpPr>
            <p:spPr>
              <a:xfrm>
                <a:off x="8486776" y="6137097"/>
                <a:ext cx="3429000" cy="297197"/>
              </a:xfrm>
              <a:prstGeom prst="rect">
                <a:avLst/>
              </a:prstGeom>
              <a:blipFill>
                <a:blip r:embed="rId6"/>
                <a:stretch>
                  <a:fillRect b="-12500"/>
                </a:stretch>
              </a:blipFill>
            </p:spPr>
            <p:txBody>
              <a:bodyPr/>
              <a:lstStyle/>
              <a:p>
                <a:r>
                  <a:rPr lang="zh-CN" altLang="en-US">
                    <a:noFill/>
                  </a:rPr>
                  <a:t> </a:t>
                </a:r>
              </a:p>
            </p:txBody>
          </p:sp>
        </mc:Fallback>
      </mc:AlternateContent>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5"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7" name="文本框 46"/>
              <p:cNvSpPr txBox="1">
                <a:spLocks noChangeArrowheads="1"/>
              </p:cNvSpPr>
              <p:nvPr/>
            </p:nvSpPr>
            <p:spPr bwMode="auto">
              <a:xfrm>
                <a:off x="549900" y="824763"/>
                <a:ext cx="10822471" cy="20961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000" dirty="0">
                    <a:latin typeface="楷体" panose="02010609060101010101" pitchFamily="49" charset="-122"/>
                    <a:ea typeface="楷体" panose="02010609060101010101" pitchFamily="49" charset="-122"/>
                  </a:rPr>
                  <a:t>若处在外磁场</a:t>
                </a:r>
                <a14:m>
                  <m:oMath xmlns:m="http://schemas.openxmlformats.org/officeDocument/2006/math">
                    <m:r>
                      <a:rPr lang="en-US" altLang="zh-CN" sz="2000" b="0" i="1" smtClean="0">
                        <a:latin typeface="Cambria Math" panose="02040503050406030204" pitchFamily="18" charset="0"/>
                        <a:ea typeface="楷体" panose="02010609060101010101" pitchFamily="49" charset="-122"/>
                      </a:rPr>
                      <m:t>𝐵</m:t>
                    </m:r>
                  </m:oMath>
                </a14:m>
                <a:r>
                  <a:rPr lang="zh-CN" altLang="en-US" sz="2000" dirty="0">
                    <a:solidFill>
                      <a:schemeClr val="tx1"/>
                    </a:solidFill>
                    <a:latin typeface="楷体" panose="02010609060101010101" pitchFamily="49" charset="-122"/>
                    <a:ea typeface="楷体" panose="02010609060101010101" pitchFamily="49" charset="-122"/>
                    <a:cs typeface="+mn-ea"/>
                    <a:sym typeface="+mn-lt"/>
                  </a:rPr>
                  <a:t>中，总磁矩</a:t>
                </a:r>
                <a14:m>
                  <m:oMath xmlns:m="http://schemas.openxmlformats.org/officeDocument/2006/math">
                    <m:sSub>
                      <m:sSubPr>
                        <m:ctrlPr>
                          <a:rPr lang="en-US" altLang="zh-CN" sz="2000" i="1">
                            <a:latin typeface="Cambria Math" panose="02040503050406030204" pitchFamily="18" charset="0"/>
                            <a:ea typeface="楷体" panose="02010609060101010101" pitchFamily="49" charset="-122"/>
                            <a:cs typeface="+mn-ea"/>
                            <a:sym typeface="+mn-lt"/>
                          </a:rPr>
                        </m:ctrlPr>
                      </m:sSubPr>
                      <m:e>
                        <m:r>
                          <a:rPr lang="zh-CN" altLang="en-US" sz="2000" i="1">
                            <a:latin typeface="Cambria Math" panose="02040503050406030204" pitchFamily="18" charset="0"/>
                            <a:ea typeface="楷体" panose="02010609060101010101" pitchFamily="49" charset="-122"/>
                            <a:cs typeface="+mn-ea"/>
                            <a:sym typeface="+mn-lt"/>
                          </a:rPr>
                          <m:t>𝜇</m:t>
                        </m:r>
                      </m:e>
                      <m:sub>
                        <m:r>
                          <a:rPr lang="en-US" altLang="zh-CN" sz="2000" i="1">
                            <a:latin typeface="Cambria Math" panose="02040503050406030204" pitchFamily="18" charset="0"/>
                            <a:ea typeface="楷体" panose="02010609060101010101" pitchFamily="49" charset="-122"/>
                            <a:cs typeface="+mn-ea"/>
                            <a:sym typeface="+mn-lt"/>
                          </a:rPr>
                          <m:t>𝐹</m:t>
                        </m:r>
                      </m:sub>
                    </m:sSub>
                  </m:oMath>
                </a14:m>
                <a:r>
                  <a:rPr lang="zh-CN" altLang="en-US" sz="2000" dirty="0">
                    <a:solidFill>
                      <a:schemeClr val="tx1"/>
                    </a:solidFill>
                    <a:latin typeface="楷体" panose="02010609060101010101" pitchFamily="49" charset="-122"/>
                    <a:ea typeface="楷体" panose="02010609060101010101" pitchFamily="49" charset="-122"/>
                    <a:cs typeface="+mn-ea"/>
                    <a:sym typeface="+mn-lt"/>
                  </a:rPr>
                  <a:t>与磁场的相互作用能为：</a:t>
                </a:r>
                <a:endParaRPr lang="en-US" altLang="zh-CN" sz="2000" dirty="0">
                  <a:solidFill>
                    <a:schemeClr val="tx1"/>
                  </a:solidFill>
                  <a:latin typeface="楷体" panose="02010609060101010101" pitchFamily="49" charset="-122"/>
                  <a:ea typeface="楷体" panose="02010609060101010101" pitchFamily="49" charset="-122"/>
                  <a:cs typeface="+mn-ea"/>
                  <a:sym typeface="+mn-lt"/>
                </a:endParaRPr>
              </a:p>
              <a:p>
                <a:pPr>
                  <a:lnSpc>
                    <a:spcPct val="150000"/>
                  </a:lnSpc>
                </a:pPr>
                <a14:m>
                  <m:oMath xmlns:m="http://schemas.openxmlformats.org/officeDocument/2006/math">
                    <m:r>
                      <a:rPr lang="en-US" altLang="zh-CN" sz="2000" b="0" i="1" smtClean="0">
                        <a:solidFill>
                          <a:schemeClr val="tx1"/>
                        </a:solidFill>
                        <a:latin typeface="Cambria Math" panose="02040503050406030204" pitchFamily="18" charset="0"/>
                        <a:ea typeface="楷体" panose="02010609060101010101" pitchFamily="49" charset="-122"/>
                        <a:cs typeface="+mn-ea"/>
                        <a:sym typeface="+mn-lt"/>
                      </a:rPr>
                      <m:t>𝐸</m:t>
                    </m:r>
                    <m:r>
                      <a:rPr lang="en-US" altLang="zh-CN" sz="2000" b="0" i="1" smtClean="0">
                        <a:solidFill>
                          <a:schemeClr val="tx1"/>
                        </a:solidFill>
                        <a:latin typeface="Cambria Math" panose="02040503050406030204" pitchFamily="18" charset="0"/>
                        <a:ea typeface="楷体" panose="02010609060101010101" pitchFamily="49" charset="-122"/>
                        <a:cs typeface="+mn-ea"/>
                        <a:sym typeface="+mn-lt"/>
                      </a:rPr>
                      <m:t>=−</m:t>
                    </m:r>
                    <m:sSub>
                      <m:sSubPr>
                        <m:ctrlPr>
                          <a:rPr lang="en-US" altLang="zh-CN" sz="2000" b="1" i="1" smtClean="0">
                            <a:solidFill>
                              <a:schemeClr val="tx1"/>
                            </a:solidFill>
                            <a:latin typeface="Cambria Math" panose="02040503050406030204" pitchFamily="18" charset="0"/>
                            <a:ea typeface="楷体" panose="02010609060101010101" pitchFamily="49" charset="-122"/>
                            <a:cs typeface="+mn-ea"/>
                            <a:sym typeface="+mn-lt"/>
                          </a:rPr>
                        </m:ctrlPr>
                      </m:sSubPr>
                      <m:e>
                        <m:r>
                          <a:rPr lang="zh-CN" altLang="en-US" sz="2000" b="1" i="1" smtClean="0">
                            <a:solidFill>
                              <a:schemeClr val="tx1"/>
                            </a:solidFill>
                            <a:latin typeface="Cambria Math" panose="02040503050406030204" pitchFamily="18" charset="0"/>
                            <a:ea typeface="楷体" panose="02010609060101010101" pitchFamily="49" charset="-122"/>
                            <a:cs typeface="+mn-ea"/>
                            <a:sym typeface="+mn-lt"/>
                          </a:rPr>
                          <m:t>𝝁</m:t>
                        </m:r>
                      </m:e>
                      <m:sub>
                        <m:r>
                          <a:rPr lang="en-US" altLang="zh-CN" sz="2000" b="1" i="1" smtClean="0">
                            <a:solidFill>
                              <a:schemeClr val="tx1"/>
                            </a:solidFill>
                            <a:latin typeface="Cambria Math" panose="02040503050406030204" pitchFamily="18" charset="0"/>
                            <a:ea typeface="楷体" panose="02010609060101010101" pitchFamily="49" charset="-122"/>
                            <a:cs typeface="+mn-ea"/>
                            <a:sym typeface="+mn-lt"/>
                          </a:rPr>
                          <m:t>𝑭</m:t>
                        </m:r>
                      </m:sub>
                    </m:sSub>
                    <m:r>
                      <a:rPr lang="en-US" altLang="zh-CN" sz="2000" b="1" i="1" smtClean="0">
                        <a:solidFill>
                          <a:schemeClr val="tx1"/>
                        </a:solidFill>
                        <a:latin typeface="Cambria Math" panose="02040503050406030204" pitchFamily="18" charset="0"/>
                        <a:ea typeface="Cambria Math" panose="02040503050406030204" pitchFamily="18" charset="0"/>
                        <a:cs typeface="+mn-ea"/>
                        <a:sym typeface="+mn-lt"/>
                      </a:rPr>
                      <m:t>∙</m:t>
                    </m:r>
                    <m:r>
                      <a:rPr lang="en-US" altLang="zh-CN" sz="2000" b="1" i="1" smtClean="0">
                        <a:solidFill>
                          <a:schemeClr val="tx1"/>
                        </a:solidFill>
                        <a:latin typeface="Cambria Math" panose="02040503050406030204" pitchFamily="18" charset="0"/>
                        <a:ea typeface="Cambria Math" panose="02040503050406030204" pitchFamily="18" charset="0"/>
                        <a:cs typeface="+mn-ea"/>
                        <a:sym typeface="+mn-lt"/>
                      </a:rPr>
                      <m:t>𝑩</m:t>
                    </m:r>
                    <m:r>
                      <a:rPr lang="en-US" altLang="zh-CN" sz="2000" b="0" i="1" smtClean="0">
                        <a:solidFill>
                          <a:schemeClr val="tx1"/>
                        </a:solidFill>
                        <a:latin typeface="Cambria Math" panose="02040503050406030204" pitchFamily="18" charset="0"/>
                        <a:ea typeface="Cambria Math" panose="02040503050406030204" pitchFamily="18" charset="0"/>
                        <a:cs typeface="+mn-ea"/>
                        <a:sym typeface="+mn-lt"/>
                      </a:rPr>
                      <m:t>=</m:t>
                    </m:r>
                    <m:sSub>
                      <m:sSubPr>
                        <m:ctrlPr>
                          <a:rPr lang="en-US" altLang="zh-CN" sz="2000"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2000" i="1">
                            <a:solidFill>
                              <a:srgbClr val="0D0D0D"/>
                            </a:solidFill>
                            <a:latin typeface="Cambria Math" panose="02040503050406030204" pitchFamily="18" charset="0"/>
                            <a:ea typeface="楷体" panose="02010609060101010101" pitchFamily="49" charset="-122"/>
                            <a:cs typeface="+mn-ea"/>
                            <a:sym typeface="+mn-lt"/>
                          </a:rPr>
                          <m:t>𝑔</m:t>
                        </m:r>
                      </m:e>
                      <m:sub>
                        <m:r>
                          <a:rPr lang="en-US" altLang="zh-CN" sz="2000" i="1">
                            <a:solidFill>
                              <a:srgbClr val="0D0D0D"/>
                            </a:solidFill>
                            <a:latin typeface="Cambria Math" panose="02040503050406030204" pitchFamily="18" charset="0"/>
                            <a:ea typeface="楷体" panose="02010609060101010101" pitchFamily="49" charset="-122"/>
                            <a:cs typeface="+mn-ea"/>
                            <a:sym typeface="+mn-lt"/>
                          </a:rPr>
                          <m:t>𝐹</m:t>
                        </m:r>
                      </m:sub>
                    </m:sSub>
                    <m:f>
                      <m:fPr>
                        <m:ctrlPr>
                          <a:rPr lang="en-US" altLang="zh-CN" sz="2000" i="1">
                            <a:solidFill>
                              <a:srgbClr val="0D0D0D"/>
                            </a:solidFill>
                            <a:latin typeface="Cambria Math" panose="02040503050406030204" pitchFamily="18" charset="0"/>
                            <a:ea typeface="楷体" panose="02010609060101010101" pitchFamily="49" charset="-122"/>
                            <a:cs typeface="+mn-ea"/>
                            <a:sym typeface="+mn-lt"/>
                          </a:rPr>
                        </m:ctrlPr>
                      </m:fPr>
                      <m:num>
                        <m:r>
                          <a:rPr lang="en-US" altLang="zh-CN" sz="2000" i="1">
                            <a:solidFill>
                              <a:srgbClr val="0D0D0D"/>
                            </a:solidFill>
                            <a:latin typeface="Cambria Math" panose="02040503050406030204" pitchFamily="18" charset="0"/>
                            <a:ea typeface="楷体" panose="02010609060101010101" pitchFamily="49" charset="-122"/>
                            <a:cs typeface="+mn-ea"/>
                            <a:sym typeface="+mn-lt"/>
                          </a:rPr>
                          <m:t>𝑒</m:t>
                        </m:r>
                      </m:num>
                      <m:den>
                        <m:r>
                          <a:rPr lang="en-US" altLang="zh-CN" sz="2000" i="1">
                            <a:solidFill>
                              <a:srgbClr val="0D0D0D"/>
                            </a:solidFill>
                            <a:latin typeface="Cambria Math" panose="02040503050406030204" pitchFamily="18" charset="0"/>
                            <a:ea typeface="楷体" panose="02010609060101010101" pitchFamily="49" charset="-122"/>
                            <a:cs typeface="+mn-ea"/>
                            <a:sym typeface="+mn-lt"/>
                          </a:rPr>
                          <m:t>2</m:t>
                        </m:r>
                        <m:r>
                          <a:rPr lang="en-US" altLang="zh-CN" sz="2000" i="1">
                            <a:solidFill>
                              <a:srgbClr val="0D0D0D"/>
                            </a:solidFill>
                            <a:latin typeface="Cambria Math" panose="02040503050406030204" pitchFamily="18" charset="0"/>
                            <a:ea typeface="楷体" panose="02010609060101010101" pitchFamily="49" charset="-122"/>
                            <a:cs typeface="+mn-ea"/>
                            <a:sym typeface="+mn-lt"/>
                          </a:rPr>
                          <m:t>𝑚</m:t>
                        </m:r>
                      </m:den>
                    </m:f>
                    <m:sSub>
                      <m:sSubPr>
                        <m:ctrlPr>
                          <a:rPr lang="en-US" altLang="zh-CN" sz="2000" b="1"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2000" b="1" i="1">
                            <a:solidFill>
                              <a:srgbClr val="0D0D0D"/>
                            </a:solidFill>
                            <a:latin typeface="Cambria Math" panose="02040503050406030204" pitchFamily="18" charset="0"/>
                            <a:ea typeface="楷体" panose="02010609060101010101" pitchFamily="49" charset="-122"/>
                            <a:cs typeface="+mn-ea"/>
                            <a:sym typeface="+mn-lt"/>
                          </a:rPr>
                          <m:t>𝑷</m:t>
                        </m:r>
                      </m:e>
                      <m:sub>
                        <m:r>
                          <a:rPr lang="en-US" altLang="zh-CN" sz="2000" b="1" i="1">
                            <a:solidFill>
                              <a:srgbClr val="0D0D0D"/>
                            </a:solidFill>
                            <a:latin typeface="Cambria Math" panose="02040503050406030204" pitchFamily="18" charset="0"/>
                            <a:ea typeface="楷体" panose="02010609060101010101" pitchFamily="49" charset="-122"/>
                            <a:cs typeface="+mn-ea"/>
                            <a:sym typeface="+mn-lt"/>
                          </a:rPr>
                          <m:t>𝑭</m:t>
                        </m:r>
                      </m:sub>
                    </m:sSub>
                  </m:oMath>
                </a14:m>
                <a:r>
                  <a:rPr lang="en-US" altLang="zh-CN" sz="2000" b="1" dirty="0">
                    <a:ea typeface="Cambria Math" panose="02040503050406030204" pitchFamily="18" charset="0"/>
                    <a:cs typeface="+mn-ea"/>
                    <a:sym typeface="+mn-lt"/>
                  </a:rPr>
                  <a:t> </a:t>
                </a:r>
                <a14:m>
                  <m:oMath xmlns:m="http://schemas.openxmlformats.org/officeDocument/2006/math">
                    <m:r>
                      <a:rPr lang="en-US" altLang="zh-CN" sz="2000" b="1" i="1">
                        <a:latin typeface="Cambria Math" panose="02040503050406030204" pitchFamily="18" charset="0"/>
                        <a:ea typeface="Cambria Math" panose="02040503050406030204" pitchFamily="18" charset="0"/>
                        <a:cs typeface="+mn-ea"/>
                        <a:sym typeface="+mn-lt"/>
                      </a:rPr>
                      <m:t>∙</m:t>
                    </m:r>
                    <m:r>
                      <a:rPr lang="en-US" altLang="zh-CN" sz="2000" b="1" i="1">
                        <a:latin typeface="Cambria Math" panose="02040503050406030204" pitchFamily="18" charset="0"/>
                        <a:ea typeface="Cambria Math" panose="02040503050406030204" pitchFamily="18" charset="0"/>
                        <a:cs typeface="+mn-ea"/>
                        <a:sym typeface="+mn-lt"/>
                      </a:rPr>
                      <m:t>𝑩</m:t>
                    </m:r>
                    <m:r>
                      <a:rPr lang="en-US" altLang="zh-CN" sz="2000" b="0" i="0" smtClean="0">
                        <a:latin typeface="Cambria Math" panose="02040503050406030204" pitchFamily="18" charset="0"/>
                        <a:ea typeface="Cambria Math" panose="02040503050406030204" pitchFamily="18" charset="0"/>
                        <a:cs typeface="+mn-ea"/>
                        <a:sym typeface="+mn-lt"/>
                      </a:rPr>
                      <m:t>=</m:t>
                    </m:r>
                  </m:oMath>
                </a14:m>
                <a:r>
                  <a:rPr lang="en-US" altLang="zh-CN" sz="2000" dirty="0">
                    <a:solidFill>
                      <a:srgbClr val="0D0D0D"/>
                    </a:solidFill>
                    <a:ea typeface="楷体" panose="02010609060101010101" pitchFamily="49" charset="-122"/>
                    <a:cs typeface="+mn-ea"/>
                    <a:sym typeface="+mn-lt"/>
                  </a:rPr>
                  <a:t> </a:t>
                </a:r>
                <a14:m>
                  <m:oMath xmlns:m="http://schemas.openxmlformats.org/officeDocument/2006/math">
                    <m:sSub>
                      <m:sSubPr>
                        <m:ctrlPr>
                          <a:rPr lang="en-US" altLang="zh-CN" sz="2000"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2000" i="1">
                            <a:solidFill>
                              <a:srgbClr val="0D0D0D"/>
                            </a:solidFill>
                            <a:latin typeface="Cambria Math" panose="02040503050406030204" pitchFamily="18" charset="0"/>
                            <a:ea typeface="楷体" panose="02010609060101010101" pitchFamily="49" charset="-122"/>
                            <a:cs typeface="+mn-ea"/>
                            <a:sym typeface="+mn-lt"/>
                          </a:rPr>
                          <m:t>𝑔</m:t>
                        </m:r>
                      </m:e>
                      <m:sub>
                        <m:r>
                          <a:rPr lang="en-US" altLang="zh-CN" sz="2000" i="1">
                            <a:solidFill>
                              <a:srgbClr val="0D0D0D"/>
                            </a:solidFill>
                            <a:latin typeface="Cambria Math" panose="02040503050406030204" pitchFamily="18" charset="0"/>
                            <a:ea typeface="楷体" panose="02010609060101010101" pitchFamily="49" charset="-122"/>
                            <a:cs typeface="+mn-ea"/>
                            <a:sym typeface="+mn-lt"/>
                          </a:rPr>
                          <m:t>𝐹</m:t>
                        </m:r>
                      </m:sub>
                    </m:sSub>
                    <m:f>
                      <m:fPr>
                        <m:ctrlPr>
                          <a:rPr lang="en-US" altLang="zh-CN" sz="2000" i="1">
                            <a:solidFill>
                              <a:srgbClr val="0D0D0D"/>
                            </a:solidFill>
                            <a:latin typeface="Cambria Math" panose="02040503050406030204" pitchFamily="18" charset="0"/>
                            <a:ea typeface="楷体" panose="02010609060101010101" pitchFamily="49" charset="-122"/>
                            <a:cs typeface="+mn-ea"/>
                            <a:sym typeface="+mn-lt"/>
                          </a:rPr>
                        </m:ctrlPr>
                      </m:fPr>
                      <m:num>
                        <m:r>
                          <a:rPr lang="en-US" altLang="zh-CN" sz="2000" i="1">
                            <a:solidFill>
                              <a:srgbClr val="0D0D0D"/>
                            </a:solidFill>
                            <a:latin typeface="Cambria Math" panose="02040503050406030204" pitchFamily="18" charset="0"/>
                            <a:ea typeface="楷体" panose="02010609060101010101" pitchFamily="49" charset="-122"/>
                            <a:cs typeface="+mn-ea"/>
                            <a:sym typeface="+mn-lt"/>
                          </a:rPr>
                          <m:t>𝑒</m:t>
                        </m:r>
                      </m:num>
                      <m:den>
                        <m:r>
                          <a:rPr lang="en-US" altLang="zh-CN" sz="2000" i="1">
                            <a:solidFill>
                              <a:srgbClr val="0D0D0D"/>
                            </a:solidFill>
                            <a:latin typeface="Cambria Math" panose="02040503050406030204" pitchFamily="18" charset="0"/>
                            <a:ea typeface="楷体" panose="02010609060101010101" pitchFamily="49" charset="-122"/>
                            <a:cs typeface="+mn-ea"/>
                            <a:sym typeface="+mn-lt"/>
                          </a:rPr>
                          <m:t>2</m:t>
                        </m:r>
                        <m:r>
                          <a:rPr lang="en-US" altLang="zh-CN" sz="2000" i="1">
                            <a:solidFill>
                              <a:srgbClr val="0D0D0D"/>
                            </a:solidFill>
                            <a:latin typeface="Cambria Math" panose="02040503050406030204" pitchFamily="18" charset="0"/>
                            <a:ea typeface="楷体" panose="02010609060101010101" pitchFamily="49" charset="-122"/>
                            <a:cs typeface="+mn-ea"/>
                            <a:sym typeface="+mn-lt"/>
                          </a:rPr>
                          <m:t>𝑚</m:t>
                        </m:r>
                      </m:den>
                    </m:f>
                  </m:oMath>
                </a14:m>
                <a:r>
                  <a:rPr lang="en-US" altLang="zh-CN" sz="2000" dirty="0">
                    <a:solidFill>
                      <a:srgbClr val="0D0D0D"/>
                    </a:solidFill>
                    <a:ea typeface="楷体" panose="02010609060101010101" pitchFamily="49" charset="-122"/>
                    <a:cs typeface="+mn-ea"/>
                    <a:sym typeface="+mn-lt"/>
                  </a:rPr>
                  <a:t> </a:t>
                </a:r>
                <a14:m>
                  <m:oMath xmlns:m="http://schemas.openxmlformats.org/officeDocument/2006/math">
                    <m:sSub>
                      <m:sSubPr>
                        <m:ctrlPr>
                          <a:rPr lang="en-US" altLang="zh-CN" sz="2000"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2000" b="0" i="1" smtClean="0">
                            <a:solidFill>
                              <a:srgbClr val="0D0D0D"/>
                            </a:solidFill>
                            <a:latin typeface="Cambria Math" panose="02040503050406030204" pitchFamily="18" charset="0"/>
                            <a:ea typeface="楷体" panose="02010609060101010101" pitchFamily="49" charset="-122"/>
                            <a:cs typeface="+mn-ea"/>
                            <a:sym typeface="+mn-lt"/>
                          </a:rPr>
                          <m:t>𝑀</m:t>
                        </m:r>
                      </m:e>
                      <m:sub>
                        <m:r>
                          <a:rPr lang="en-US" altLang="zh-CN" sz="2000" i="1">
                            <a:solidFill>
                              <a:srgbClr val="0D0D0D"/>
                            </a:solidFill>
                            <a:latin typeface="Cambria Math" panose="02040503050406030204" pitchFamily="18" charset="0"/>
                            <a:ea typeface="楷体" panose="02010609060101010101" pitchFamily="49" charset="-122"/>
                            <a:cs typeface="+mn-ea"/>
                            <a:sym typeface="+mn-lt"/>
                          </a:rPr>
                          <m:t>𝐹</m:t>
                        </m:r>
                      </m:sub>
                    </m:sSub>
                    <m:d>
                      <m:dPr>
                        <m:ctrlPr>
                          <a:rPr lang="en-US" altLang="zh-CN" sz="2000" b="0" i="1" smtClean="0">
                            <a:solidFill>
                              <a:srgbClr val="0D0D0D"/>
                            </a:solidFill>
                            <a:latin typeface="Cambria Math" panose="02040503050406030204" pitchFamily="18" charset="0"/>
                            <a:ea typeface="楷体" panose="02010609060101010101" pitchFamily="49" charset="-122"/>
                            <a:cs typeface="+mn-ea"/>
                            <a:sym typeface="+mn-lt"/>
                          </a:rPr>
                        </m:ctrlPr>
                      </m:dPr>
                      <m:e>
                        <m:f>
                          <m:fPr>
                            <m:ctrlPr>
                              <a:rPr lang="en-US" altLang="zh-CN" sz="2000" b="0" i="1" smtClean="0">
                                <a:solidFill>
                                  <a:srgbClr val="0D0D0D"/>
                                </a:solidFill>
                                <a:latin typeface="Cambria Math" panose="02040503050406030204" pitchFamily="18" charset="0"/>
                                <a:ea typeface="楷体" panose="02010609060101010101" pitchFamily="49" charset="-122"/>
                                <a:cs typeface="+mn-ea"/>
                                <a:sym typeface="+mn-lt"/>
                              </a:rPr>
                            </m:ctrlPr>
                          </m:fPr>
                          <m:num>
                            <m:r>
                              <a:rPr lang="en-US" altLang="zh-CN" sz="2000" b="0" i="1" smtClean="0">
                                <a:solidFill>
                                  <a:srgbClr val="0D0D0D"/>
                                </a:solidFill>
                                <a:latin typeface="Cambria Math" panose="02040503050406030204" pitchFamily="18" charset="0"/>
                                <a:ea typeface="楷体" panose="02010609060101010101" pitchFamily="49" charset="-122"/>
                                <a:cs typeface="+mn-ea"/>
                                <a:sym typeface="+mn-lt"/>
                              </a:rPr>
                              <m:t>h</m:t>
                            </m:r>
                          </m:num>
                          <m:den>
                            <m:r>
                              <a:rPr lang="en-US" altLang="zh-CN" sz="2000" b="0" i="1" smtClean="0">
                                <a:solidFill>
                                  <a:srgbClr val="0D0D0D"/>
                                </a:solidFill>
                                <a:latin typeface="Cambria Math" panose="02040503050406030204" pitchFamily="18" charset="0"/>
                                <a:ea typeface="楷体" panose="02010609060101010101" pitchFamily="49" charset="-122"/>
                                <a:cs typeface="+mn-ea"/>
                                <a:sym typeface="+mn-lt"/>
                              </a:rPr>
                              <m:t>2</m:t>
                            </m:r>
                            <m:r>
                              <m:rPr>
                                <m:sty m:val="p"/>
                              </m:rPr>
                              <a:rPr lang="en-US" altLang="zh-CN" sz="2000" i="1">
                                <a:solidFill>
                                  <a:srgbClr val="0D0D0D"/>
                                </a:solidFill>
                                <a:latin typeface="Cambria Math" panose="02040503050406030204" pitchFamily="18" charset="0"/>
                                <a:ea typeface="楷体" panose="02010609060101010101" pitchFamily="49" charset="-122"/>
                                <a:cs typeface="+mn-ea"/>
                                <a:sym typeface="+mn-lt"/>
                              </a:rPr>
                              <m:t>π</m:t>
                            </m:r>
                          </m:den>
                        </m:f>
                      </m:e>
                    </m:d>
                    <m:r>
                      <m:rPr>
                        <m:sty m:val="p"/>
                      </m:rPr>
                      <a:rPr lang="en-US" altLang="zh-CN" sz="2000" b="0" i="0" smtClean="0">
                        <a:solidFill>
                          <a:srgbClr val="0D0D0D"/>
                        </a:solidFill>
                        <a:latin typeface="Cambria Math" panose="02040503050406030204" pitchFamily="18" charset="0"/>
                        <a:ea typeface="楷体" panose="02010609060101010101" pitchFamily="49" charset="-122"/>
                        <a:cs typeface="+mn-ea"/>
                        <a:sym typeface="+mn-lt"/>
                      </a:rPr>
                      <m:t>B</m:t>
                    </m:r>
                    <m:r>
                      <a:rPr lang="en-US" altLang="zh-CN" sz="2000" b="0" i="0" smtClean="0">
                        <a:solidFill>
                          <a:srgbClr val="0D0D0D"/>
                        </a:solidFill>
                        <a:latin typeface="Cambria Math" panose="02040503050406030204" pitchFamily="18" charset="0"/>
                        <a:ea typeface="楷体" panose="02010609060101010101" pitchFamily="49" charset="-122"/>
                        <a:cs typeface="+mn-ea"/>
                        <a:sym typeface="+mn-lt"/>
                      </a:rPr>
                      <m:t>=</m:t>
                    </m:r>
                  </m:oMath>
                </a14:m>
                <a:r>
                  <a:rPr lang="en-US" altLang="zh-CN" sz="2000" dirty="0">
                    <a:solidFill>
                      <a:srgbClr val="0D0D0D"/>
                    </a:solidFill>
                    <a:ea typeface="楷体" panose="02010609060101010101" pitchFamily="49" charset="-122"/>
                    <a:cs typeface="+mn-ea"/>
                    <a:sym typeface="+mn-lt"/>
                  </a:rPr>
                  <a:t> </a:t>
                </a:r>
                <a14:m>
                  <m:oMath xmlns:m="http://schemas.openxmlformats.org/officeDocument/2006/math">
                    <m:sSub>
                      <m:sSubPr>
                        <m:ctrlPr>
                          <a:rPr lang="en-US" altLang="zh-CN" sz="2000"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2000" i="1">
                            <a:solidFill>
                              <a:srgbClr val="0D0D0D"/>
                            </a:solidFill>
                            <a:latin typeface="Cambria Math" panose="02040503050406030204" pitchFamily="18" charset="0"/>
                            <a:ea typeface="楷体" panose="02010609060101010101" pitchFamily="49" charset="-122"/>
                            <a:cs typeface="+mn-ea"/>
                            <a:sym typeface="+mn-lt"/>
                          </a:rPr>
                          <m:t>𝑔</m:t>
                        </m:r>
                      </m:e>
                      <m:sub>
                        <m:r>
                          <a:rPr lang="en-US" altLang="zh-CN" sz="2000" i="1">
                            <a:solidFill>
                              <a:srgbClr val="0D0D0D"/>
                            </a:solidFill>
                            <a:latin typeface="Cambria Math" panose="02040503050406030204" pitchFamily="18" charset="0"/>
                            <a:ea typeface="楷体" panose="02010609060101010101" pitchFamily="49" charset="-122"/>
                            <a:cs typeface="+mn-ea"/>
                            <a:sym typeface="+mn-lt"/>
                          </a:rPr>
                          <m:t>𝐹</m:t>
                        </m:r>
                      </m:sub>
                    </m:sSub>
                  </m:oMath>
                </a14:m>
                <a:r>
                  <a:rPr lang="en-US" altLang="zh-CN" sz="2000" dirty="0">
                    <a:solidFill>
                      <a:srgbClr val="0D0D0D"/>
                    </a:solidFill>
                    <a:ea typeface="楷体" panose="02010609060101010101" pitchFamily="49" charset="-122"/>
                    <a:cs typeface="+mn-ea"/>
                    <a:sym typeface="+mn-lt"/>
                  </a:rPr>
                  <a:t> </a:t>
                </a:r>
                <a14:m>
                  <m:oMath xmlns:m="http://schemas.openxmlformats.org/officeDocument/2006/math">
                    <m:sSub>
                      <m:sSubPr>
                        <m:ctrlPr>
                          <a:rPr lang="en-US" altLang="zh-CN" sz="2000"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2000" i="1">
                            <a:solidFill>
                              <a:srgbClr val="0D0D0D"/>
                            </a:solidFill>
                            <a:latin typeface="Cambria Math" panose="02040503050406030204" pitchFamily="18" charset="0"/>
                            <a:ea typeface="楷体" panose="02010609060101010101" pitchFamily="49" charset="-122"/>
                            <a:cs typeface="+mn-ea"/>
                            <a:sym typeface="+mn-lt"/>
                          </a:rPr>
                          <m:t>𝑀</m:t>
                        </m:r>
                      </m:e>
                      <m:sub>
                        <m:r>
                          <a:rPr lang="en-US" altLang="zh-CN" sz="2000" i="1">
                            <a:solidFill>
                              <a:srgbClr val="0D0D0D"/>
                            </a:solidFill>
                            <a:latin typeface="Cambria Math" panose="02040503050406030204" pitchFamily="18" charset="0"/>
                            <a:ea typeface="楷体" panose="02010609060101010101" pitchFamily="49" charset="-122"/>
                            <a:cs typeface="+mn-ea"/>
                            <a:sym typeface="+mn-lt"/>
                          </a:rPr>
                          <m:t>𝐹</m:t>
                        </m:r>
                      </m:sub>
                    </m:sSub>
                    <m:sSub>
                      <m:sSubPr>
                        <m:ctrlPr>
                          <a:rPr lang="en-US" altLang="zh-CN" sz="2000" i="1">
                            <a:latin typeface="Cambria Math" panose="02040503050406030204" pitchFamily="18" charset="0"/>
                            <a:ea typeface="楷体" panose="02010609060101010101" pitchFamily="49" charset="-122"/>
                            <a:cs typeface="+mn-ea"/>
                            <a:sym typeface="+mn-lt"/>
                          </a:rPr>
                        </m:ctrlPr>
                      </m:sSubPr>
                      <m:e>
                        <m:r>
                          <a:rPr lang="zh-CN" altLang="en-US" sz="2000" i="1">
                            <a:latin typeface="Cambria Math" panose="02040503050406030204" pitchFamily="18" charset="0"/>
                            <a:ea typeface="楷体" panose="02010609060101010101" pitchFamily="49" charset="-122"/>
                            <a:cs typeface="+mn-ea"/>
                            <a:sym typeface="+mn-lt"/>
                          </a:rPr>
                          <m:t>𝜇</m:t>
                        </m:r>
                      </m:e>
                      <m:sub>
                        <m:r>
                          <a:rPr lang="en-US" altLang="zh-CN" sz="2000" b="0" i="1" smtClean="0">
                            <a:latin typeface="Cambria Math" panose="02040503050406030204" pitchFamily="18" charset="0"/>
                            <a:ea typeface="楷体" panose="02010609060101010101" pitchFamily="49" charset="-122"/>
                            <a:cs typeface="+mn-ea"/>
                            <a:sym typeface="+mn-lt"/>
                          </a:rPr>
                          <m:t>𝐵</m:t>
                        </m:r>
                      </m:sub>
                    </m:sSub>
                    <m:r>
                      <m:rPr>
                        <m:sty m:val="p"/>
                      </m:rPr>
                      <a:rPr lang="en-US" altLang="zh-CN" sz="2000">
                        <a:solidFill>
                          <a:srgbClr val="0D0D0D"/>
                        </a:solidFill>
                        <a:latin typeface="Cambria Math" panose="02040503050406030204" pitchFamily="18" charset="0"/>
                        <a:ea typeface="楷体" panose="02010609060101010101" pitchFamily="49" charset="-122"/>
                        <a:cs typeface="+mn-ea"/>
                        <a:sym typeface="+mn-lt"/>
                      </a:rPr>
                      <m:t>B</m:t>
                    </m:r>
                  </m:oMath>
                </a14:m>
                <a:endParaRPr lang="en-US" altLang="zh-CN" sz="2000" b="1" dirty="0">
                  <a:solidFill>
                    <a:schemeClr val="tx1"/>
                  </a:solidFill>
                  <a:latin typeface="楷体" panose="02010609060101010101" pitchFamily="49" charset="-122"/>
                  <a:ea typeface="楷体" panose="02010609060101010101" pitchFamily="49" charset="-122"/>
                  <a:cs typeface="+mn-ea"/>
                  <a:sym typeface="+mn-lt"/>
                </a:endParaRPr>
              </a:p>
              <a:p>
                <a:pPr>
                  <a:lnSpc>
                    <a:spcPct val="150000"/>
                  </a:lnSpc>
                </a:pPr>
                <a:r>
                  <a:rPr lang="zh-CN" altLang="en-US" sz="2000" dirty="0">
                    <a:latin typeface="楷体" panose="02010609060101010101" pitchFamily="49" charset="-122"/>
                    <a:ea typeface="楷体" panose="02010609060101010101" pitchFamily="49" charset="-122"/>
                    <a:cs typeface="+mn-ea"/>
                    <a:sym typeface="+mn-lt"/>
                  </a:rPr>
                  <a:t>其中</a:t>
                </a:r>
                <a14:m>
                  <m:oMath xmlns:m="http://schemas.openxmlformats.org/officeDocument/2006/math">
                    <m:sSub>
                      <m:sSubPr>
                        <m:ctrlPr>
                          <a:rPr lang="en-US" altLang="zh-CN" sz="2000"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2000" b="0" i="1">
                            <a:solidFill>
                              <a:srgbClr val="0D0D0D"/>
                            </a:solidFill>
                            <a:latin typeface="Cambria Math" panose="02040503050406030204" pitchFamily="18" charset="0"/>
                            <a:ea typeface="楷体" panose="02010609060101010101" pitchFamily="49" charset="-122"/>
                            <a:cs typeface="+mn-ea"/>
                            <a:sym typeface="+mn-lt"/>
                          </a:rPr>
                          <m:t>𝑀</m:t>
                        </m:r>
                      </m:e>
                      <m:sub>
                        <m:r>
                          <a:rPr lang="en-US" altLang="zh-CN" sz="2000" b="0" i="1">
                            <a:solidFill>
                              <a:srgbClr val="0D0D0D"/>
                            </a:solidFill>
                            <a:latin typeface="Cambria Math" panose="02040503050406030204" pitchFamily="18" charset="0"/>
                            <a:ea typeface="楷体" panose="02010609060101010101" pitchFamily="49" charset="-122"/>
                            <a:cs typeface="+mn-ea"/>
                            <a:sym typeface="+mn-lt"/>
                          </a:rPr>
                          <m:t>𝐹</m:t>
                        </m:r>
                      </m:sub>
                    </m:sSub>
                    <m:r>
                      <a:rPr lang="zh-CN" altLang="en-US" sz="2000" i="1">
                        <a:solidFill>
                          <a:srgbClr val="0D0D0D"/>
                        </a:solidFill>
                        <a:latin typeface="Cambria Math" panose="02040503050406030204" pitchFamily="18" charset="0"/>
                        <a:ea typeface="楷体" panose="02010609060101010101" pitchFamily="49" charset="-122"/>
                        <a:cs typeface="+mn-ea"/>
                        <a:sym typeface="+mn-lt"/>
                      </a:rPr>
                      <m:t>为</m:t>
                    </m:r>
                  </m:oMath>
                </a14:m>
                <a:r>
                  <a:rPr lang="zh-CN" altLang="en-US" sz="2000" dirty="0">
                    <a:solidFill>
                      <a:schemeClr val="tx1"/>
                    </a:solidFill>
                    <a:latin typeface="楷体" panose="02010609060101010101" pitchFamily="49" charset="-122"/>
                    <a:ea typeface="楷体" panose="02010609060101010101" pitchFamily="49" charset="-122"/>
                    <a:cs typeface="+mn-ea"/>
                    <a:sym typeface="+mn-lt"/>
                  </a:rPr>
                  <a:t>磁量子数，</a:t>
                </a:r>
                <a:r>
                  <a:rPr lang="en-US" altLang="zh-CN" sz="2000" dirty="0">
                    <a:solidFill>
                      <a:srgbClr val="0D0D0D"/>
                    </a:solidFill>
                    <a:ea typeface="楷体" panose="02010609060101010101" pitchFamily="49" charset="-122"/>
                    <a:cs typeface="+mn-ea"/>
                    <a:sym typeface="+mn-lt"/>
                  </a:rPr>
                  <a:t> </a:t>
                </a:r>
                <a14:m>
                  <m:oMath xmlns:m="http://schemas.openxmlformats.org/officeDocument/2006/math">
                    <m:sSub>
                      <m:sSubPr>
                        <m:ctrlPr>
                          <a:rPr lang="en-US" altLang="zh-CN" sz="2000"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2000" i="1">
                            <a:solidFill>
                              <a:srgbClr val="0D0D0D"/>
                            </a:solidFill>
                            <a:latin typeface="Cambria Math" panose="02040503050406030204" pitchFamily="18" charset="0"/>
                            <a:ea typeface="楷体" panose="02010609060101010101" pitchFamily="49" charset="-122"/>
                            <a:cs typeface="+mn-ea"/>
                            <a:sym typeface="+mn-lt"/>
                          </a:rPr>
                          <m:t>𝑀</m:t>
                        </m:r>
                      </m:e>
                      <m:sub>
                        <m:r>
                          <a:rPr lang="en-US" altLang="zh-CN" sz="2000" i="1">
                            <a:solidFill>
                              <a:srgbClr val="0D0D0D"/>
                            </a:solidFill>
                            <a:latin typeface="Cambria Math" panose="02040503050406030204" pitchFamily="18" charset="0"/>
                            <a:ea typeface="楷体" panose="02010609060101010101" pitchFamily="49" charset="-122"/>
                            <a:cs typeface="+mn-ea"/>
                            <a:sym typeface="+mn-lt"/>
                          </a:rPr>
                          <m:t>𝐹</m:t>
                        </m:r>
                      </m:sub>
                    </m:sSub>
                    <m:r>
                      <a:rPr lang="en-US" altLang="zh-CN" sz="2000" b="0" i="1" smtClean="0">
                        <a:solidFill>
                          <a:srgbClr val="0D0D0D"/>
                        </a:solidFill>
                        <a:latin typeface="Cambria Math" panose="02040503050406030204" pitchFamily="18" charset="0"/>
                        <a:ea typeface="楷体" panose="02010609060101010101" pitchFamily="49" charset="-122"/>
                        <a:cs typeface="+mn-ea"/>
                        <a:sym typeface="+mn-lt"/>
                      </a:rPr>
                      <m:t>=</m:t>
                    </m:r>
                    <m:r>
                      <a:rPr lang="en-US" altLang="zh-CN" sz="2000" b="0" i="1" smtClean="0">
                        <a:solidFill>
                          <a:srgbClr val="0D0D0D"/>
                        </a:solidFill>
                        <a:latin typeface="Cambria Math" panose="02040503050406030204" pitchFamily="18" charset="0"/>
                        <a:ea typeface="楷体" panose="02010609060101010101" pitchFamily="49" charset="-122"/>
                        <a:cs typeface="+mn-ea"/>
                        <a:sym typeface="+mn-lt"/>
                      </a:rPr>
                      <m:t>𝐹</m:t>
                    </m:r>
                    <m:r>
                      <a:rPr lang="en-US" altLang="zh-CN" sz="2000" b="0" i="1" smtClean="0">
                        <a:solidFill>
                          <a:srgbClr val="0D0D0D"/>
                        </a:solidFill>
                        <a:latin typeface="Cambria Math" panose="02040503050406030204" pitchFamily="18" charset="0"/>
                        <a:ea typeface="楷体" panose="02010609060101010101" pitchFamily="49" charset="-122"/>
                        <a:cs typeface="+mn-ea"/>
                        <a:sym typeface="+mn-lt"/>
                      </a:rPr>
                      <m:t>,</m:t>
                    </m:r>
                    <m:r>
                      <a:rPr lang="en-US" altLang="zh-CN" sz="2000" b="0" i="1" smtClean="0">
                        <a:solidFill>
                          <a:srgbClr val="0D0D0D"/>
                        </a:solidFill>
                        <a:latin typeface="Cambria Math" panose="02040503050406030204" pitchFamily="18" charset="0"/>
                        <a:ea typeface="楷体" panose="02010609060101010101" pitchFamily="49" charset="-122"/>
                        <a:cs typeface="+mn-ea"/>
                        <a:sym typeface="+mn-lt"/>
                      </a:rPr>
                      <m:t>𝐹</m:t>
                    </m:r>
                    <m:r>
                      <a:rPr lang="en-US" altLang="zh-CN" sz="2000" b="0" i="1" smtClean="0">
                        <a:solidFill>
                          <a:srgbClr val="0D0D0D"/>
                        </a:solidFill>
                        <a:latin typeface="Cambria Math" panose="02040503050406030204" pitchFamily="18" charset="0"/>
                        <a:ea typeface="楷体" panose="02010609060101010101" pitchFamily="49" charset="-122"/>
                        <a:cs typeface="+mn-ea"/>
                        <a:sym typeface="+mn-lt"/>
                      </a:rPr>
                      <m:t>−1,…,−</m:t>
                    </m:r>
                    <m:r>
                      <a:rPr lang="en-US" altLang="zh-CN" sz="2000" b="0" i="1" smtClean="0">
                        <a:solidFill>
                          <a:srgbClr val="0D0D0D"/>
                        </a:solidFill>
                        <a:latin typeface="Cambria Math" panose="02040503050406030204" pitchFamily="18" charset="0"/>
                        <a:ea typeface="楷体" panose="02010609060101010101" pitchFamily="49" charset="-122"/>
                        <a:cs typeface="+mn-ea"/>
                        <a:sym typeface="+mn-lt"/>
                      </a:rPr>
                      <m:t>𝐹</m:t>
                    </m:r>
                    <m:r>
                      <a:rPr lang="zh-CN" altLang="en-US" sz="2000" i="1">
                        <a:solidFill>
                          <a:srgbClr val="0D0D0D"/>
                        </a:solidFill>
                        <a:latin typeface="Cambria Math" panose="02040503050406030204" pitchFamily="18" charset="0"/>
                        <a:ea typeface="楷体" panose="02010609060101010101" pitchFamily="49" charset="-122"/>
                        <a:cs typeface="+mn-ea"/>
                        <a:sym typeface="+mn-lt"/>
                      </a:rPr>
                      <m:t>；</m:t>
                    </m:r>
                  </m:oMath>
                </a14:m>
                <a:r>
                  <a:rPr lang="en-US" altLang="zh-CN" sz="2000" dirty="0">
                    <a:ea typeface="楷体" panose="02010609060101010101" pitchFamily="49" charset="-122"/>
                    <a:cs typeface="+mn-ea"/>
                    <a:sym typeface="+mn-lt"/>
                  </a:rPr>
                  <a:t> </a:t>
                </a:r>
                <a14:m>
                  <m:oMath xmlns:m="http://schemas.openxmlformats.org/officeDocument/2006/math">
                    <m:sSub>
                      <m:sSubPr>
                        <m:ctrlPr>
                          <a:rPr lang="en-US" altLang="zh-CN" sz="2000" i="1">
                            <a:latin typeface="Cambria Math" panose="02040503050406030204" pitchFamily="18" charset="0"/>
                            <a:ea typeface="楷体" panose="02010609060101010101" pitchFamily="49" charset="-122"/>
                            <a:cs typeface="+mn-ea"/>
                            <a:sym typeface="+mn-lt"/>
                          </a:rPr>
                        </m:ctrlPr>
                      </m:sSubPr>
                      <m:e>
                        <m:r>
                          <a:rPr lang="zh-CN" altLang="en-US" sz="2000" i="1">
                            <a:latin typeface="Cambria Math" panose="02040503050406030204" pitchFamily="18" charset="0"/>
                            <a:ea typeface="楷体" panose="02010609060101010101" pitchFamily="49" charset="-122"/>
                            <a:cs typeface="+mn-ea"/>
                            <a:sym typeface="+mn-lt"/>
                          </a:rPr>
                          <m:t>𝜇</m:t>
                        </m:r>
                      </m:e>
                      <m:sub>
                        <m:r>
                          <a:rPr lang="en-US" altLang="zh-CN" sz="2000" i="1">
                            <a:latin typeface="Cambria Math" panose="02040503050406030204" pitchFamily="18" charset="0"/>
                            <a:ea typeface="楷体" panose="02010609060101010101" pitchFamily="49" charset="-122"/>
                            <a:cs typeface="+mn-ea"/>
                            <a:sym typeface="+mn-lt"/>
                          </a:rPr>
                          <m:t>𝐵</m:t>
                        </m:r>
                      </m:sub>
                    </m:sSub>
                  </m:oMath>
                </a14:m>
                <a:r>
                  <a:rPr lang="zh-CN" altLang="en-US" sz="2000" dirty="0">
                    <a:solidFill>
                      <a:schemeClr val="tx1"/>
                    </a:solidFill>
                    <a:latin typeface="楷体" panose="02010609060101010101" pitchFamily="49" charset="-122"/>
                    <a:ea typeface="楷体" panose="02010609060101010101" pitchFamily="49" charset="-122"/>
                    <a:cs typeface="+mn-ea"/>
                    <a:sym typeface="+mn-lt"/>
                  </a:rPr>
                  <a:t>为玻尔磁子。</a:t>
                </a:r>
                <a:endParaRPr lang="en-US" altLang="zh-CN" sz="2000" dirty="0">
                  <a:solidFill>
                    <a:schemeClr val="tx1"/>
                  </a:solidFill>
                  <a:latin typeface="楷体" panose="02010609060101010101" pitchFamily="49" charset="-122"/>
                  <a:ea typeface="楷体" panose="02010609060101010101" pitchFamily="49" charset="-122"/>
                  <a:cs typeface="+mn-ea"/>
                  <a:sym typeface="+mn-lt"/>
                </a:endParaRPr>
              </a:p>
              <a:p>
                <a:pPr>
                  <a:lnSpc>
                    <a:spcPct val="150000"/>
                  </a:lnSpc>
                </a:pPr>
                <a:r>
                  <a:rPr lang="zh-CN" altLang="en-US" sz="2000" dirty="0">
                    <a:solidFill>
                      <a:schemeClr val="tx1"/>
                    </a:solidFill>
                    <a:latin typeface="楷体" panose="02010609060101010101" pitchFamily="49" charset="-122"/>
                    <a:ea typeface="楷体" panose="02010609060101010101" pitchFamily="49" charset="-122"/>
                    <a:cs typeface="+mn-ea"/>
                    <a:sym typeface="+mn-lt"/>
                  </a:rPr>
                  <a:t>所以超精细结构中的各能级将进一步发生分裂形成塞曼子能级。</a:t>
                </a:r>
                <a:endParaRPr lang="en-US" altLang="zh-CN" sz="2000" dirty="0">
                  <a:solidFill>
                    <a:schemeClr val="tx1"/>
                  </a:solidFill>
                  <a:latin typeface="楷体" panose="02010609060101010101" pitchFamily="49" charset="-122"/>
                  <a:ea typeface="楷体" panose="02010609060101010101" pitchFamily="49" charset="-122"/>
                  <a:cs typeface="+mn-ea"/>
                  <a:sym typeface="+mn-lt"/>
                </a:endParaRPr>
              </a:p>
            </p:txBody>
          </p:sp>
        </mc:Choice>
        <mc:Fallback xmlns="">
          <p:sp>
            <p:nvSpPr>
              <p:cNvPr id="47" name="文本框 46"/>
              <p:cNvSpPr txBox="1">
                <a:spLocks noRot="1" noChangeAspect="1" noMove="1" noResize="1" noEditPoints="1" noAdjustHandles="1" noChangeArrowheads="1" noChangeShapeType="1" noTextEdit="1"/>
              </p:cNvSpPr>
              <p:nvPr/>
            </p:nvSpPr>
            <p:spPr bwMode="auto">
              <a:xfrm>
                <a:off x="549900" y="824763"/>
                <a:ext cx="10822471" cy="2096151"/>
              </a:xfrm>
              <a:prstGeom prst="rect">
                <a:avLst/>
              </a:prstGeom>
              <a:blipFill>
                <a:blip r:embed="rId2"/>
                <a:stretch>
                  <a:fillRect l="-563" b="-436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5" name="文本框 14"/>
          <p:cNvSpPr txBox="1"/>
          <p:nvPr/>
        </p:nvSpPr>
        <p:spPr>
          <a:xfrm>
            <a:off x="679336" y="262843"/>
            <a:ext cx="7564551"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dirty="0">
                <a:solidFill>
                  <a:schemeClr val="tx1">
                    <a:lumMod val="75000"/>
                    <a:lumOff val="25000"/>
                  </a:schemeClr>
                </a:solidFill>
                <a:cs typeface="+mn-ea"/>
                <a:sym typeface="+mn-lt"/>
              </a:rPr>
              <a:t>实验原理</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外磁场条件下铷原子的能级分裂</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490ED8D-26C1-5ECA-75D9-9CBBB8120DB9}"/>
                  </a:ext>
                </a:extLst>
              </p:cNvPr>
              <p:cNvSpPr txBox="1"/>
              <p:nvPr/>
            </p:nvSpPr>
            <p:spPr>
              <a:xfrm>
                <a:off x="811398" y="6498826"/>
                <a:ext cx="2231663" cy="297197"/>
              </a:xfrm>
              <a:prstGeom prst="rect">
                <a:avLst/>
              </a:prstGeom>
              <a:noFill/>
            </p:spPr>
            <p:txBody>
              <a:bodyPr wrap="square" rtlCol="0">
                <a:spAutoFit/>
              </a:bodyPr>
              <a:lstStyle/>
              <a:p>
                <a14:m>
                  <m:oMath xmlns:m="http://schemas.openxmlformats.org/officeDocument/2006/math">
                    <m:sPre>
                      <m:sPrePr>
                        <m:ctrlPr>
                          <a:rPr lang="en-US" altLang="zh-CN" sz="1200" i="1">
                            <a:latin typeface="Cambria Math" panose="02040503050406030204" pitchFamily="18" charset="0"/>
                            <a:ea typeface="楷体" panose="02010609060101010101" pitchFamily="49" charset="-122"/>
                          </a:rPr>
                        </m:ctrlPr>
                      </m:sPrePr>
                      <m:sub/>
                      <m:sup>
                        <m:r>
                          <a:rPr lang="en-US" altLang="zh-CN" sz="1200" i="1">
                            <a:latin typeface="Cambria Math" panose="02040503050406030204" pitchFamily="18" charset="0"/>
                          </a:rPr>
                          <m:t>87</m:t>
                        </m:r>
                      </m:sup>
                      <m:e>
                        <m:r>
                          <a:rPr lang="en-US" altLang="zh-CN" sz="1200" i="1">
                            <a:latin typeface="Cambria Math" panose="02040503050406030204" pitchFamily="18" charset="0"/>
                          </a:rPr>
                          <m:t>𝑅𝑏</m:t>
                        </m:r>
                      </m:e>
                    </m:sPre>
                    <m:r>
                      <a:rPr lang="en-US" altLang="zh-CN" sz="1200" i="1">
                        <a:latin typeface="Cambria Math" panose="02040503050406030204" pitchFamily="18" charset="0"/>
                      </a:rPr>
                      <m:t> </m:t>
                    </m:r>
                    <m:r>
                      <a:rPr lang="zh-CN" altLang="en-US" sz="1200" i="1" smtClean="0">
                        <a:latin typeface="Cambria Math" panose="02040503050406030204" pitchFamily="18" charset="0"/>
                      </a:rPr>
                      <m:t>的</m:t>
                    </m:r>
                  </m:oMath>
                </a14:m>
                <a:r>
                  <a:rPr lang="zh-CN" altLang="en-US" sz="1200" dirty="0">
                    <a:latin typeface="楷体" panose="02010609060101010101" pitchFamily="49" charset="-122"/>
                    <a:ea typeface="楷体" panose="02010609060101010101" pitchFamily="49" charset="-122"/>
                  </a:rPr>
                  <a:t>能级图，图源讲义</a:t>
                </a:r>
              </a:p>
            </p:txBody>
          </p:sp>
        </mc:Choice>
        <mc:Fallback xmlns="">
          <p:sp>
            <p:nvSpPr>
              <p:cNvPr id="7" name="文本框 6">
                <a:extLst>
                  <a:ext uri="{FF2B5EF4-FFF2-40B4-BE49-F238E27FC236}">
                    <a16:creationId xmlns:a16="http://schemas.microsoft.com/office/drawing/2014/main" id="{C490ED8D-26C1-5ECA-75D9-9CBBB8120DB9}"/>
                  </a:ext>
                </a:extLst>
              </p:cNvPr>
              <p:cNvSpPr txBox="1">
                <a:spLocks noRot="1" noChangeAspect="1" noMove="1" noResize="1" noEditPoints="1" noAdjustHandles="1" noChangeArrowheads="1" noChangeShapeType="1" noTextEdit="1"/>
              </p:cNvSpPr>
              <p:nvPr/>
            </p:nvSpPr>
            <p:spPr>
              <a:xfrm>
                <a:off x="811398" y="6498826"/>
                <a:ext cx="2231663" cy="297197"/>
              </a:xfrm>
              <a:prstGeom prst="rect">
                <a:avLst/>
              </a:prstGeom>
              <a:blipFill>
                <a:blip r:embed="rId3"/>
                <a:stretch>
                  <a:fillRect b="-102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1B62A91-88AA-C345-2E15-1781D535B32C}"/>
                  </a:ext>
                </a:extLst>
              </p:cNvPr>
              <p:cNvSpPr txBox="1"/>
              <p:nvPr/>
            </p:nvSpPr>
            <p:spPr>
              <a:xfrm>
                <a:off x="4160868" y="6480759"/>
                <a:ext cx="3207327" cy="297197"/>
              </a:xfrm>
              <a:prstGeom prst="rect">
                <a:avLst/>
              </a:prstGeom>
              <a:noFill/>
            </p:spPr>
            <p:txBody>
              <a:bodyPr wrap="square" rtlCol="0">
                <a:spAutoFit/>
              </a:bodyPr>
              <a:lstStyle/>
              <a:p>
                <a14:m>
                  <m:oMath xmlns:m="http://schemas.openxmlformats.org/officeDocument/2006/math">
                    <m:sPre>
                      <m:sPrePr>
                        <m:ctrlPr>
                          <a:rPr lang="en-US" altLang="zh-CN" sz="1200" i="1" smtClean="0">
                            <a:latin typeface="Cambria Math" panose="02040503050406030204" pitchFamily="18" charset="0"/>
                            <a:ea typeface="楷体" panose="02010609060101010101" pitchFamily="49" charset="-122"/>
                          </a:rPr>
                        </m:ctrlPr>
                      </m:sPrePr>
                      <m:sub/>
                      <m:sup>
                        <m:r>
                          <a:rPr lang="en-US" altLang="zh-CN" sz="1200" i="1">
                            <a:latin typeface="Cambria Math" panose="02040503050406030204" pitchFamily="18" charset="0"/>
                          </a:rPr>
                          <m:t>8</m:t>
                        </m:r>
                        <m:r>
                          <a:rPr lang="en-US" altLang="zh-CN" sz="1200" b="0" i="1" smtClean="0">
                            <a:latin typeface="Cambria Math" panose="02040503050406030204" pitchFamily="18" charset="0"/>
                          </a:rPr>
                          <m:t>5</m:t>
                        </m:r>
                      </m:sup>
                      <m:e>
                        <m:r>
                          <a:rPr lang="en-US" altLang="zh-CN" sz="1200" i="1">
                            <a:latin typeface="Cambria Math" panose="02040503050406030204" pitchFamily="18" charset="0"/>
                          </a:rPr>
                          <m:t>𝑅𝑏</m:t>
                        </m:r>
                      </m:e>
                    </m:sPre>
                    <m:r>
                      <a:rPr lang="en-US" altLang="zh-CN" sz="1200" i="1">
                        <a:latin typeface="Cambria Math" panose="02040503050406030204" pitchFamily="18" charset="0"/>
                      </a:rPr>
                      <m:t> </m:t>
                    </m:r>
                  </m:oMath>
                </a14:m>
                <a:r>
                  <a:rPr lang="zh-CN" altLang="en-US" sz="1200" dirty="0">
                    <a:latin typeface="楷体" panose="02010609060101010101" pitchFamily="49" charset="-122"/>
                    <a:ea typeface="楷体" panose="02010609060101010101" pitchFamily="49" charset="-122"/>
                  </a:rPr>
                  <a:t>的能级图，图源讲义</a:t>
                </a:r>
              </a:p>
            </p:txBody>
          </p:sp>
        </mc:Choice>
        <mc:Fallback xmlns="">
          <p:sp>
            <p:nvSpPr>
              <p:cNvPr id="10" name="文本框 9">
                <a:extLst>
                  <a:ext uri="{FF2B5EF4-FFF2-40B4-BE49-F238E27FC236}">
                    <a16:creationId xmlns:a16="http://schemas.microsoft.com/office/drawing/2014/main" id="{11B62A91-88AA-C345-2E15-1781D535B32C}"/>
                  </a:ext>
                </a:extLst>
              </p:cNvPr>
              <p:cNvSpPr txBox="1">
                <a:spLocks noRot="1" noChangeAspect="1" noMove="1" noResize="1" noEditPoints="1" noAdjustHandles="1" noChangeArrowheads="1" noChangeShapeType="1" noTextEdit="1"/>
              </p:cNvSpPr>
              <p:nvPr/>
            </p:nvSpPr>
            <p:spPr>
              <a:xfrm>
                <a:off x="4160868" y="6480759"/>
                <a:ext cx="3207327" cy="297197"/>
              </a:xfrm>
              <a:prstGeom prst="rect">
                <a:avLst/>
              </a:prstGeom>
              <a:blipFill>
                <a:blip r:embed="rId4"/>
                <a:stretch>
                  <a:fillRect b="-122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5FA7F06-E143-8D2D-E5F9-C3EBDE54E9B2}"/>
                  </a:ext>
                </a:extLst>
              </p:cNvPr>
              <p:cNvSpPr txBox="1">
                <a:spLocks noChangeArrowheads="1"/>
              </p:cNvSpPr>
              <p:nvPr/>
            </p:nvSpPr>
            <p:spPr bwMode="auto">
              <a:xfrm>
                <a:off x="6979531" y="4005215"/>
                <a:ext cx="3951704" cy="55399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14:m>
                  <m:oMathPara xmlns:m="http://schemas.openxmlformats.org/officeDocument/2006/math">
                    <m:oMathParaPr>
                      <m:jc m:val="centerGroup"/>
                    </m:oMathParaPr>
                    <m:oMath xmlns:m="http://schemas.openxmlformats.org/officeDocument/2006/math">
                      <m:r>
                        <a:rPr lang="zh-CN" altLang="en-US" i="1" dirty="0" smtClean="0">
                          <a:latin typeface="Cambria Math" panose="02040503050406030204" pitchFamily="18" charset="0"/>
                          <a:ea typeface="楷体" panose="02010609060101010101" pitchFamily="49" charset="-122"/>
                        </a:rPr>
                        <m:t>∆</m:t>
                      </m:r>
                      <m:r>
                        <a:rPr lang="en-US" altLang="zh-CN" b="0" i="1" dirty="0" smtClean="0">
                          <a:latin typeface="Cambria Math" panose="02040503050406030204" pitchFamily="18" charset="0"/>
                          <a:ea typeface="楷体" panose="02010609060101010101" pitchFamily="49" charset="-122"/>
                        </a:rPr>
                        <m:t>𝐸</m:t>
                      </m:r>
                      <m:r>
                        <a:rPr lang="en-US" altLang="zh-CN" b="0" i="1" dirty="0" smtClean="0">
                          <a:latin typeface="Cambria Math" panose="02040503050406030204" pitchFamily="18" charset="0"/>
                          <a:ea typeface="楷体" panose="02010609060101010101" pitchFamily="49" charset="-122"/>
                        </a:rPr>
                        <m:t>=</m:t>
                      </m:r>
                      <m:sSub>
                        <m:sSubPr>
                          <m:ctrlPr>
                            <a:rPr lang="en-US" altLang="zh-CN" sz="2000" i="1">
                              <a:latin typeface="Cambria Math" panose="02040503050406030204" pitchFamily="18" charset="0"/>
                              <a:ea typeface="楷体" panose="02010609060101010101" pitchFamily="49" charset="-122"/>
                              <a:cs typeface="+mn-ea"/>
                              <a:sym typeface="+mn-lt"/>
                            </a:rPr>
                          </m:ctrlPr>
                        </m:sSubPr>
                        <m:e>
                          <m:r>
                            <a:rPr lang="en-US" altLang="zh-CN" sz="2000" b="0" i="1" smtClean="0">
                              <a:latin typeface="Cambria Math" panose="02040503050406030204" pitchFamily="18" charset="0"/>
                              <a:ea typeface="楷体" panose="02010609060101010101" pitchFamily="49" charset="-122"/>
                              <a:cs typeface="+mn-ea"/>
                              <a:sym typeface="+mn-lt"/>
                            </a:rPr>
                            <m:t>𝑔</m:t>
                          </m:r>
                        </m:e>
                        <m:sub>
                          <m:r>
                            <a:rPr lang="en-US" altLang="zh-CN" sz="2000" b="0" i="1" smtClean="0">
                              <a:latin typeface="Cambria Math" panose="02040503050406030204" pitchFamily="18" charset="0"/>
                              <a:ea typeface="楷体" panose="02010609060101010101" pitchFamily="49" charset="-122"/>
                              <a:cs typeface="+mn-ea"/>
                              <a:sym typeface="+mn-lt"/>
                            </a:rPr>
                            <m:t>𝐹</m:t>
                          </m:r>
                        </m:sub>
                      </m:sSub>
                      <m:sSub>
                        <m:sSubPr>
                          <m:ctrlPr>
                            <a:rPr lang="en-US" altLang="zh-CN" sz="2000" i="1">
                              <a:latin typeface="Cambria Math" panose="02040503050406030204" pitchFamily="18" charset="0"/>
                              <a:ea typeface="楷体" panose="02010609060101010101" pitchFamily="49" charset="-122"/>
                              <a:cs typeface="+mn-ea"/>
                              <a:sym typeface="+mn-lt"/>
                            </a:rPr>
                          </m:ctrlPr>
                        </m:sSubPr>
                        <m:e>
                          <m:r>
                            <a:rPr lang="zh-CN" altLang="en-US" sz="2000" i="1">
                              <a:latin typeface="Cambria Math" panose="02040503050406030204" pitchFamily="18" charset="0"/>
                              <a:ea typeface="楷体" panose="02010609060101010101" pitchFamily="49" charset="-122"/>
                              <a:cs typeface="+mn-ea"/>
                              <a:sym typeface="+mn-lt"/>
                            </a:rPr>
                            <m:t>𝜇</m:t>
                          </m:r>
                        </m:e>
                        <m:sub>
                          <m:r>
                            <a:rPr lang="en-US" altLang="zh-CN" sz="2000" i="1">
                              <a:latin typeface="Cambria Math" panose="02040503050406030204" pitchFamily="18" charset="0"/>
                              <a:ea typeface="楷体" panose="02010609060101010101" pitchFamily="49" charset="-122"/>
                              <a:cs typeface="+mn-ea"/>
                              <a:sym typeface="+mn-lt"/>
                            </a:rPr>
                            <m:t>𝐵</m:t>
                          </m:r>
                        </m:sub>
                      </m:sSub>
                      <m:r>
                        <a:rPr lang="en-US" altLang="zh-CN" sz="2000" b="0" i="1" smtClean="0">
                          <a:latin typeface="Cambria Math" panose="02040503050406030204" pitchFamily="18" charset="0"/>
                          <a:ea typeface="楷体" panose="02010609060101010101" pitchFamily="49" charset="-122"/>
                          <a:cs typeface="+mn-ea"/>
                          <a:sym typeface="+mn-lt"/>
                        </a:rPr>
                        <m:t>𝐵</m:t>
                      </m:r>
                    </m:oMath>
                  </m:oMathPara>
                </a14:m>
                <a:endParaRPr lang="zh-CN" altLang="en-US" sz="2000" dirty="0">
                  <a:solidFill>
                    <a:srgbClr val="0D0D0D"/>
                  </a:solidFill>
                  <a:latin typeface="楷体" panose="02010609060101010101" pitchFamily="49" charset="-122"/>
                  <a:ea typeface="楷体" panose="02010609060101010101" pitchFamily="49" charset="-122"/>
                  <a:cs typeface="+mn-ea"/>
                  <a:sym typeface="+mn-lt"/>
                </a:endParaRPr>
              </a:p>
            </p:txBody>
          </p:sp>
        </mc:Choice>
        <mc:Fallback xmlns="">
          <p:sp>
            <p:nvSpPr>
              <p:cNvPr id="11" name="文本框 10">
                <a:extLst>
                  <a:ext uri="{FF2B5EF4-FFF2-40B4-BE49-F238E27FC236}">
                    <a16:creationId xmlns:a16="http://schemas.microsoft.com/office/drawing/2014/main" id="{05FA7F06-E143-8D2D-E5F9-C3EBDE54E9B2}"/>
                  </a:ext>
                </a:extLst>
              </p:cNvPr>
              <p:cNvSpPr txBox="1">
                <a:spLocks noRot="1" noChangeAspect="1" noMove="1" noResize="1" noEditPoints="1" noAdjustHandles="1" noChangeArrowheads="1" noChangeShapeType="1" noTextEdit="1"/>
              </p:cNvSpPr>
              <p:nvPr/>
            </p:nvSpPr>
            <p:spPr bwMode="auto">
              <a:xfrm>
                <a:off x="6979531" y="4005215"/>
                <a:ext cx="3951704" cy="553998"/>
              </a:xfrm>
              <a:prstGeom prst="rect">
                <a:avLst/>
              </a:prstGeom>
              <a:blipFill>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FC998DAF-E557-339A-4FC1-CF9A9095F632}"/>
              </a:ext>
            </a:extLst>
          </p:cNvPr>
          <p:cNvPicPr>
            <a:picLocks noChangeAspect="1"/>
          </p:cNvPicPr>
          <p:nvPr/>
        </p:nvPicPr>
        <p:blipFill>
          <a:blip r:embed="rId6"/>
          <a:stretch>
            <a:fillRect/>
          </a:stretch>
        </p:blipFill>
        <p:spPr>
          <a:xfrm>
            <a:off x="599641" y="3149710"/>
            <a:ext cx="2574821" cy="3200601"/>
          </a:xfrm>
          <a:prstGeom prst="rect">
            <a:avLst/>
          </a:prstGeom>
        </p:spPr>
      </p:pic>
      <p:pic>
        <p:nvPicPr>
          <p:cNvPr id="12" name="图片 11">
            <a:extLst>
              <a:ext uri="{FF2B5EF4-FFF2-40B4-BE49-F238E27FC236}">
                <a16:creationId xmlns:a16="http://schemas.microsoft.com/office/drawing/2014/main" id="{A3ED1379-4361-FD24-AA96-798BDCA66F22}"/>
              </a:ext>
            </a:extLst>
          </p:cNvPr>
          <p:cNvPicPr>
            <a:picLocks noChangeAspect="1"/>
          </p:cNvPicPr>
          <p:nvPr/>
        </p:nvPicPr>
        <p:blipFill>
          <a:blip r:embed="rId7"/>
          <a:stretch>
            <a:fillRect/>
          </a:stretch>
        </p:blipFill>
        <p:spPr>
          <a:xfrm>
            <a:off x="4143375" y="2959614"/>
            <a:ext cx="2683756" cy="3390697"/>
          </a:xfrm>
          <a:prstGeom prst="rect">
            <a:avLst/>
          </a:prstGeom>
        </p:spPr>
      </p:pic>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1"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1"/>
      <p:bldP spid="47" grpId="2"/>
      <p:bldP spid="7" grpId="0"/>
      <p:bldP spid="10" grpId="0"/>
      <p:bldP spid="11" grpId="0"/>
      <p:bldP spid="11"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文本框 6"/>
              <p:cNvSpPr txBox="1">
                <a:spLocks noChangeArrowheads="1"/>
              </p:cNvSpPr>
              <p:nvPr/>
            </p:nvSpPr>
            <p:spPr bwMode="auto">
              <a:xfrm>
                <a:off x="536461" y="3852607"/>
                <a:ext cx="7713921" cy="27901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000" dirty="0">
                    <a:latin typeface="楷体" panose="02010609060101010101" pitchFamily="49" charset="-122"/>
                    <a:ea typeface="楷体" panose="02010609060101010101" pitchFamily="49" charset="-122"/>
                  </a:rPr>
                  <a:t>  经过多次上下跃迁后，基态中</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𝑀</m:t>
                        </m:r>
                      </m:e>
                      <m:sub>
                        <m:r>
                          <a:rPr lang="en-US" altLang="zh-CN" sz="2000" i="1">
                            <a:latin typeface="Cambria Math" panose="02040503050406030204" pitchFamily="18" charset="0"/>
                            <a:ea typeface="Cambria Math" panose="02040503050406030204" pitchFamily="18" charset="0"/>
                          </a:rPr>
                          <m:t>𝐹</m:t>
                        </m:r>
                      </m:sub>
                    </m:sSub>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2</m:t>
                    </m:r>
                  </m:oMath>
                </a14:m>
                <a:r>
                  <a:rPr lang="zh-CN" altLang="en-US" sz="2000" dirty="0">
                    <a:latin typeface="楷体" panose="02010609060101010101" pitchFamily="49" charset="-122"/>
                    <a:ea typeface="楷体" panose="02010609060101010101" pitchFamily="49" charset="-122"/>
                  </a:rPr>
                  <a:t>子能级上的粒子数只增不减，就增大了粒子数布居数的差别。</a:t>
                </a:r>
                <a:endParaRPr lang="en-US" altLang="zh-CN" sz="2000" dirty="0">
                  <a:latin typeface="楷体" panose="02010609060101010101" pitchFamily="49" charset="-122"/>
                  <a:ea typeface="楷体" panose="02010609060101010101" pitchFamily="49" charset="-122"/>
                </a:endParaRPr>
              </a:p>
              <a:p>
                <a:pPr>
                  <a:lnSpc>
                    <a:spcPct val="150000"/>
                  </a:lnSpc>
                </a:pP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这种非平衡分布就称为粒子数偏极化。</a:t>
                </a: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  原子受光激发，在上下跃迁过程中使某个子能级上粒子过于集中的现象称为光抽运。</a:t>
                </a:r>
                <a:endParaRPr lang="zh-CN" altLang="en-US" sz="2000" dirty="0">
                  <a:solidFill>
                    <a:srgbClr val="0D0D0D"/>
                  </a:solidFill>
                  <a:latin typeface="楷体" panose="02010609060101010101" pitchFamily="49" charset="-122"/>
                  <a:ea typeface="楷体" panose="02010609060101010101" pitchFamily="49" charset="-122"/>
                  <a:cs typeface="+mn-ea"/>
                  <a:sym typeface="+mn-lt"/>
                </a:endParaRPr>
              </a:p>
            </p:txBody>
          </p:sp>
        </mc:Choice>
        <mc:Fallback xmlns="">
          <p:sp>
            <p:nvSpPr>
              <p:cNvPr id="7" name="文本框 6"/>
              <p:cNvSpPr txBox="1">
                <a:spLocks noRot="1" noChangeAspect="1" noMove="1" noResize="1" noEditPoints="1" noAdjustHandles="1" noChangeArrowheads="1" noChangeShapeType="1" noTextEdit="1"/>
              </p:cNvSpPr>
              <p:nvPr/>
            </p:nvSpPr>
            <p:spPr bwMode="auto">
              <a:xfrm>
                <a:off x="536461" y="3852607"/>
                <a:ext cx="7713921" cy="2790187"/>
              </a:xfrm>
              <a:prstGeom prst="rect">
                <a:avLst/>
              </a:prstGeom>
              <a:blipFill>
                <a:blip r:embed="rId2"/>
                <a:stretch>
                  <a:fillRect l="-791" b="-283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1" name="文本框 14"/>
          <p:cNvSpPr txBox="1"/>
          <p:nvPr/>
        </p:nvSpPr>
        <p:spPr>
          <a:xfrm>
            <a:off x="679337" y="262843"/>
            <a:ext cx="5416663"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dirty="0">
                <a:solidFill>
                  <a:schemeClr val="tx1">
                    <a:lumMod val="75000"/>
                    <a:lumOff val="25000"/>
                  </a:schemeClr>
                </a:solidFill>
                <a:cs typeface="+mn-ea"/>
                <a:sym typeface="+mn-lt"/>
              </a:rPr>
              <a:t>实验原理</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粒子数的偏极化</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B24E967-C3BD-B93A-CF6E-7385CABB7DA8}"/>
                  </a:ext>
                </a:extLst>
              </p:cNvPr>
              <p:cNvSpPr txBox="1"/>
              <p:nvPr/>
            </p:nvSpPr>
            <p:spPr>
              <a:xfrm>
                <a:off x="624754" y="726031"/>
                <a:ext cx="6371792" cy="3321487"/>
              </a:xfrm>
              <a:prstGeom prst="rect">
                <a:avLst/>
              </a:prstGeom>
              <a:noFill/>
            </p:spPr>
            <p:txBody>
              <a:bodyPr wrap="square" rtlCol="0">
                <a:spAutoFit/>
              </a:bodyPr>
              <a:lstStyle/>
              <a:p>
                <a:pPr>
                  <a:lnSpc>
                    <a:spcPct val="150000"/>
                  </a:lnSpc>
                </a:pPr>
                <a:r>
                  <a:rPr lang="zh-CN" altLang="en-US" sz="2000" dirty="0">
                    <a:latin typeface="楷体" panose="02010609060101010101" pitchFamily="49" charset="-122"/>
                    <a:ea typeface="楷体" panose="02010609060101010101" pitchFamily="49" charset="-122"/>
                  </a:rPr>
                  <a:t>  气态</a:t>
                </a:r>
                <a14:m>
                  <m:oMath xmlns:m="http://schemas.openxmlformats.org/officeDocument/2006/math">
                    <m:sPre>
                      <m:sPrePr>
                        <m:ctrlPr>
                          <a:rPr lang="en-US" altLang="zh-CN" sz="2000" i="1">
                            <a:latin typeface="Cambria Math" panose="02040503050406030204" pitchFamily="18" charset="0"/>
                            <a:ea typeface="楷体" panose="02010609060101010101" pitchFamily="49" charset="-122"/>
                          </a:rPr>
                        </m:ctrlPr>
                      </m:sPrePr>
                      <m:sub/>
                      <m:sup>
                        <m:r>
                          <a:rPr lang="en-US" altLang="zh-CN" sz="2000" i="1">
                            <a:latin typeface="Cambria Math" panose="02040503050406030204" pitchFamily="18" charset="0"/>
                          </a:rPr>
                          <m:t>87</m:t>
                        </m:r>
                      </m:sup>
                      <m:e>
                        <m:r>
                          <a:rPr lang="en-US" altLang="zh-CN" sz="2000" i="1">
                            <a:latin typeface="Cambria Math" panose="02040503050406030204" pitchFamily="18" charset="0"/>
                          </a:rPr>
                          <m:t>𝑅𝑏</m:t>
                        </m:r>
                      </m:e>
                    </m:sPre>
                  </m:oMath>
                </a14:m>
                <a:r>
                  <a:rPr lang="zh-CN" altLang="en-US" sz="2000" dirty="0">
                    <a:latin typeface="楷体" panose="02010609060101010101" pitchFamily="49" charset="-122"/>
                    <a:ea typeface="楷体" panose="02010609060101010101" pitchFamily="49" charset="-122"/>
                  </a:rPr>
                  <a:t>原子在受</a:t>
                </a:r>
                <a14:m>
                  <m:oMath xmlns:m="http://schemas.openxmlformats.org/officeDocument/2006/math">
                    <m:r>
                      <a:rPr lang="en-US" altLang="zh-CN" sz="2000" b="0" i="1" smtClean="0">
                        <a:latin typeface="Cambria Math" panose="02040503050406030204" pitchFamily="18" charset="0"/>
                        <a:ea typeface="楷体" panose="02010609060101010101" pitchFamily="49" charset="-122"/>
                      </a:rPr>
                      <m:t>𝐷</m:t>
                    </m:r>
                    <m:r>
                      <a:rPr lang="en-US" altLang="zh-CN" sz="2000" b="0" i="1" smtClean="0">
                        <a:latin typeface="Cambria Math" panose="02040503050406030204" pitchFamily="18" charset="0"/>
                        <a:ea typeface="楷体" panose="02010609060101010101" pitchFamily="49" charset="-122"/>
                      </a:rPr>
                      <m:t>1</m:t>
                    </m:r>
                    <m:sSup>
                      <m:sSupPr>
                        <m:ctrlPr>
                          <a:rPr lang="en-US" altLang="zh-CN" sz="2000" b="0" i="1" smtClean="0">
                            <a:latin typeface="Cambria Math" panose="02040503050406030204" pitchFamily="18" charset="0"/>
                            <a:ea typeface="楷体" panose="02010609060101010101" pitchFamily="49" charset="-122"/>
                          </a:rPr>
                        </m:ctrlPr>
                      </m:sSupPr>
                      <m:e>
                        <m:r>
                          <a:rPr lang="zh-CN" altLang="en-US" sz="2000" b="0" i="1" smtClean="0">
                            <a:latin typeface="Cambria Math" panose="02040503050406030204" pitchFamily="18" charset="0"/>
                            <a:ea typeface="楷体" panose="02010609060101010101" pitchFamily="49" charset="-122"/>
                          </a:rPr>
                          <m:t>𝜎</m:t>
                        </m:r>
                      </m:e>
                      <m:sup>
                        <m:r>
                          <a:rPr lang="en-US" altLang="zh-CN" sz="2000" b="0" i="1" smtClean="0">
                            <a:latin typeface="Cambria Math" panose="02040503050406030204" pitchFamily="18" charset="0"/>
                            <a:ea typeface="楷体" panose="02010609060101010101" pitchFamily="49" charset="-122"/>
                          </a:rPr>
                          <m:t>+</m:t>
                        </m:r>
                      </m:sup>
                    </m:sSup>
                  </m:oMath>
                </a14:m>
                <a:r>
                  <a:rPr lang="zh-CN" altLang="en-US" sz="2000" dirty="0">
                    <a:latin typeface="楷体" panose="02010609060101010101" pitchFamily="49" charset="-122"/>
                    <a:ea typeface="楷体" panose="02010609060101010101" pitchFamily="49" charset="-122"/>
                  </a:rPr>
                  <a:t>左旋圆偏振光照射时的光跃迁选择定则：</a:t>
                </a:r>
                <a14:m>
                  <m:oMath xmlns:m="http://schemas.openxmlformats.org/officeDocument/2006/math">
                    <m:r>
                      <a:rPr lang="zh-CN" altLang="en-US" sz="2000" b="0" i="1" smtClean="0">
                        <a:latin typeface="Cambria Math" panose="02040503050406030204" pitchFamily="18" charset="0"/>
                        <a:ea typeface="楷体" panose="02010609060101010101" pitchFamily="49" charset="-122"/>
                      </a:rPr>
                      <m:t>∆</m:t>
                    </m:r>
                    <m:r>
                      <a:rPr lang="en-US" altLang="zh-CN" sz="2000" b="0" i="1" smtClean="0">
                        <a:latin typeface="Cambria Math" panose="02040503050406030204" pitchFamily="18" charset="0"/>
                        <a:ea typeface="楷体" panose="02010609060101010101" pitchFamily="49" charset="-122"/>
                      </a:rPr>
                      <m:t>𝐹</m:t>
                    </m:r>
                    <m:r>
                      <a:rPr lang="en-US" altLang="zh-CN" sz="2000" b="0" i="1" smtClean="0">
                        <a:latin typeface="Cambria Math" panose="02040503050406030204" pitchFamily="18" charset="0"/>
                        <a:ea typeface="楷体" panose="02010609060101010101" pitchFamily="49" charset="-122"/>
                      </a:rPr>
                      <m:t>=0,±1,∆</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𝑀</m:t>
                        </m:r>
                      </m:e>
                      <m:sub>
                        <m:r>
                          <a:rPr lang="en-US" altLang="zh-CN" sz="2000" b="0" i="1" smtClean="0">
                            <a:latin typeface="Cambria Math" panose="02040503050406030204" pitchFamily="18" charset="0"/>
                            <a:ea typeface="Cambria Math" panose="02040503050406030204" pitchFamily="18" charset="0"/>
                          </a:rPr>
                          <m:t>𝐹</m:t>
                        </m:r>
                      </m:sub>
                    </m:sSub>
                    <m:r>
                      <a:rPr lang="en-US" altLang="zh-CN" sz="2000" b="0" i="1" smtClean="0">
                        <a:latin typeface="Cambria Math" panose="02040503050406030204" pitchFamily="18" charset="0"/>
                        <a:ea typeface="Cambria Math" panose="02040503050406030204" pitchFamily="18" charset="0"/>
                      </a:rPr>
                      <m:t>=+1</m:t>
                    </m:r>
                  </m:oMath>
                </a14:m>
                <a:endParaRPr lang="en-US" altLang="zh-CN" sz="2000" b="0" dirty="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  在</a:t>
                </a:r>
                <a14:m>
                  <m:oMath xmlns:m="http://schemas.openxmlformats.org/officeDocument/2006/math">
                    <m:sSup>
                      <m:sSupPr>
                        <m:ctrlPr>
                          <a:rPr lang="en-US" altLang="zh-CN" sz="2000" i="1" smtClean="0">
                            <a:latin typeface="Cambria Math" panose="02040503050406030204" pitchFamily="18" charset="0"/>
                            <a:ea typeface="楷体" panose="02010609060101010101" pitchFamily="49" charset="-122"/>
                          </a:rPr>
                        </m:ctrlPr>
                      </m:sSupPr>
                      <m:e>
                        <m:r>
                          <a:rPr lang="en-US" altLang="zh-CN" sz="2000" b="0" i="1" smtClean="0">
                            <a:latin typeface="Cambria Math" panose="02040503050406030204" pitchFamily="18" charset="0"/>
                            <a:ea typeface="楷体" panose="02010609060101010101" pitchFamily="49" charset="-122"/>
                          </a:rPr>
                          <m:t>5</m:t>
                        </m:r>
                      </m:e>
                      <m:sup>
                        <m:r>
                          <a:rPr lang="en-US" altLang="zh-CN" sz="2000" b="0" i="1" smtClean="0">
                            <a:latin typeface="Cambria Math" panose="02040503050406030204" pitchFamily="18" charset="0"/>
                            <a:ea typeface="楷体" panose="02010609060101010101" pitchFamily="49" charset="-122"/>
                          </a:rPr>
                          <m:t>2</m:t>
                        </m:r>
                      </m:sup>
                    </m:sSup>
                    <m:sSub>
                      <m:sSubPr>
                        <m:ctrlPr>
                          <a:rPr lang="en-US" altLang="zh-CN" sz="2000" i="1" smtClean="0">
                            <a:latin typeface="Cambria Math" panose="02040503050406030204" pitchFamily="18" charset="0"/>
                            <a:ea typeface="楷体" panose="02010609060101010101" pitchFamily="49" charset="-122"/>
                          </a:rPr>
                        </m:ctrlPr>
                      </m:sSubPr>
                      <m:e>
                        <m:r>
                          <a:rPr lang="en-US" altLang="zh-CN" sz="2000" b="0" i="1" smtClean="0">
                            <a:latin typeface="Cambria Math" panose="02040503050406030204" pitchFamily="18" charset="0"/>
                            <a:ea typeface="楷体" panose="02010609060101010101" pitchFamily="49" charset="-122"/>
                          </a:rPr>
                          <m:t>𝑆</m:t>
                        </m:r>
                      </m:e>
                      <m:sub>
                        <m:r>
                          <a:rPr lang="en-US" altLang="zh-CN" sz="2000" b="0" i="1" smtClean="0">
                            <a:latin typeface="Cambria Math" panose="02040503050406030204" pitchFamily="18" charset="0"/>
                            <a:ea typeface="楷体" panose="02010609060101010101" pitchFamily="49" charset="-122"/>
                          </a:rPr>
                          <m:t>1/2</m:t>
                        </m:r>
                      </m:sub>
                    </m:sSub>
                  </m:oMath>
                </a14:m>
                <a:r>
                  <a:rPr lang="zh-CN" altLang="en-US" sz="2000" dirty="0">
                    <a:latin typeface="楷体" panose="02010609060101010101" pitchFamily="49" charset="-122"/>
                    <a:ea typeface="楷体" panose="02010609060101010101" pitchFamily="49" charset="-122"/>
                  </a:rPr>
                  <a:t>向</a:t>
                </a:r>
                <a14:m>
                  <m:oMath xmlns:m="http://schemas.openxmlformats.org/officeDocument/2006/math">
                    <m:sSup>
                      <m:sSupPr>
                        <m:ctrlPr>
                          <a:rPr lang="en-US" altLang="zh-CN" sz="2000" i="1">
                            <a:latin typeface="Cambria Math" panose="02040503050406030204" pitchFamily="18" charset="0"/>
                            <a:ea typeface="楷体" panose="02010609060101010101" pitchFamily="49" charset="-122"/>
                          </a:rPr>
                        </m:ctrlPr>
                      </m:sSupPr>
                      <m:e>
                        <m:r>
                          <a:rPr lang="en-US" altLang="zh-CN" sz="2000" i="1">
                            <a:latin typeface="Cambria Math" panose="02040503050406030204" pitchFamily="18" charset="0"/>
                            <a:ea typeface="楷体" panose="02010609060101010101" pitchFamily="49" charset="-122"/>
                          </a:rPr>
                          <m:t>5</m:t>
                        </m:r>
                      </m:e>
                      <m:sup>
                        <m:r>
                          <a:rPr lang="en-US" altLang="zh-CN" sz="2000" i="1">
                            <a:latin typeface="Cambria Math" panose="02040503050406030204" pitchFamily="18" charset="0"/>
                            <a:ea typeface="楷体" panose="02010609060101010101" pitchFamily="49" charset="-122"/>
                          </a:rPr>
                          <m:t>2</m:t>
                        </m:r>
                      </m:sup>
                    </m:sSup>
                    <m:sSub>
                      <m:sSubPr>
                        <m:ctrlPr>
                          <a:rPr lang="en-US" altLang="zh-CN" sz="2000" i="1">
                            <a:latin typeface="Cambria Math" panose="02040503050406030204" pitchFamily="18" charset="0"/>
                            <a:ea typeface="楷体" panose="02010609060101010101" pitchFamily="49" charset="-122"/>
                          </a:rPr>
                        </m:ctrlPr>
                      </m:sSubPr>
                      <m:e>
                        <m:r>
                          <a:rPr lang="en-US" altLang="zh-CN" sz="2000" b="0" i="1" smtClean="0">
                            <a:latin typeface="Cambria Math" panose="02040503050406030204" pitchFamily="18" charset="0"/>
                            <a:ea typeface="楷体" panose="02010609060101010101" pitchFamily="49" charset="-122"/>
                          </a:rPr>
                          <m:t>𝑃</m:t>
                        </m:r>
                      </m:e>
                      <m:sub>
                        <m:r>
                          <a:rPr lang="en-US" altLang="zh-CN" sz="2000" i="1">
                            <a:latin typeface="Cambria Math" panose="02040503050406030204" pitchFamily="18" charset="0"/>
                            <a:ea typeface="楷体" panose="02010609060101010101" pitchFamily="49" charset="-122"/>
                          </a:rPr>
                          <m:t>1/2</m:t>
                        </m:r>
                      </m:sub>
                    </m:sSub>
                  </m:oMath>
                </a14:m>
                <a:r>
                  <a:rPr lang="zh-CN" altLang="en-US" sz="2000" dirty="0">
                    <a:latin typeface="楷体" panose="02010609060101010101" pitchFamily="49" charset="-122"/>
                    <a:ea typeface="楷体" panose="02010609060101010101" pitchFamily="49" charset="-122"/>
                  </a:rPr>
                  <a:t>的激发跃迁中，由于</a:t>
                </a:r>
                <a14:m>
                  <m:oMath xmlns:m="http://schemas.openxmlformats.org/officeDocument/2006/math">
                    <m:sSup>
                      <m:sSupPr>
                        <m:ctrlPr>
                          <a:rPr lang="en-US" altLang="zh-CN" sz="2000" i="1">
                            <a:latin typeface="Cambria Math" panose="02040503050406030204" pitchFamily="18" charset="0"/>
                            <a:ea typeface="楷体" panose="02010609060101010101" pitchFamily="49" charset="-122"/>
                          </a:rPr>
                        </m:ctrlPr>
                      </m:sSupPr>
                      <m:e>
                        <m:r>
                          <a:rPr lang="zh-CN" altLang="en-US" sz="2000" i="1">
                            <a:latin typeface="Cambria Math" panose="02040503050406030204" pitchFamily="18" charset="0"/>
                            <a:ea typeface="楷体" panose="02010609060101010101" pitchFamily="49" charset="-122"/>
                          </a:rPr>
                          <m:t>𝜎</m:t>
                        </m:r>
                      </m:e>
                      <m:sup>
                        <m:r>
                          <a:rPr lang="en-US" altLang="zh-CN" sz="2000" i="1">
                            <a:latin typeface="Cambria Math" panose="02040503050406030204" pitchFamily="18" charset="0"/>
                            <a:ea typeface="楷体" panose="02010609060101010101" pitchFamily="49" charset="-122"/>
                          </a:rPr>
                          <m:t>+</m:t>
                        </m:r>
                      </m:sup>
                    </m:sSup>
                  </m:oMath>
                </a14:m>
                <a:r>
                  <a:rPr lang="zh-CN" altLang="en-US" sz="2000" dirty="0">
                    <a:latin typeface="楷体" panose="02010609060101010101" pitchFamily="49" charset="-122"/>
                    <a:ea typeface="楷体" panose="02010609060101010101" pitchFamily="49" charset="-122"/>
                  </a:rPr>
                  <a:t>光子的角动量为</a:t>
                </a:r>
                <a14:m>
                  <m:oMath xmlns:m="http://schemas.openxmlformats.org/officeDocument/2006/math">
                    <m:r>
                      <a:rPr lang="en-US" altLang="zh-CN" sz="2000" b="0" i="1" smtClean="0">
                        <a:latin typeface="Cambria Math" panose="02040503050406030204" pitchFamily="18" charset="0"/>
                        <a:ea typeface="楷体" panose="02010609060101010101" pitchFamily="49" charset="-122"/>
                      </a:rPr>
                      <m:t>+</m:t>
                    </m:r>
                    <m:r>
                      <a:rPr lang="en-US" altLang="zh-CN" sz="2000" b="0" i="1" smtClean="0">
                        <a:latin typeface="Cambria Math" panose="02040503050406030204" pitchFamily="18" charset="0"/>
                        <a:ea typeface="楷体" panose="02010609060101010101" pitchFamily="49" charset="-122"/>
                      </a:rPr>
                      <m:t>h</m:t>
                    </m:r>
                  </m:oMath>
                </a14:m>
                <a:r>
                  <a:rPr lang="zh-CN" altLang="en-US" sz="2000" dirty="0">
                    <a:latin typeface="楷体" panose="02010609060101010101" pitchFamily="49" charset="-122"/>
                    <a:ea typeface="楷体" panose="02010609060101010101" pitchFamily="49" charset="-122"/>
                  </a:rPr>
                  <a:t>，所以只能产生</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𝑀</m:t>
                        </m:r>
                      </m:e>
                      <m:sub>
                        <m:r>
                          <a:rPr lang="en-US" altLang="zh-CN" sz="2000" i="1">
                            <a:latin typeface="Cambria Math" panose="02040503050406030204" pitchFamily="18" charset="0"/>
                            <a:ea typeface="Cambria Math" panose="02040503050406030204" pitchFamily="18" charset="0"/>
                          </a:rPr>
                          <m:t>𝐹</m:t>
                        </m:r>
                      </m:sub>
                    </m:sSub>
                    <m:r>
                      <a:rPr lang="en-US" altLang="zh-CN" sz="2000" i="1">
                        <a:latin typeface="Cambria Math" panose="02040503050406030204" pitchFamily="18" charset="0"/>
                        <a:ea typeface="Cambria Math" panose="02040503050406030204" pitchFamily="18" charset="0"/>
                      </a:rPr>
                      <m:t>=+1</m:t>
                    </m:r>
                    <m:r>
                      <a:rPr lang="zh-CN" altLang="en-US" sz="2000" i="1" smtClean="0">
                        <a:latin typeface="Cambria Math" panose="02040503050406030204" pitchFamily="18" charset="0"/>
                        <a:ea typeface="Cambria Math" panose="02040503050406030204" pitchFamily="18" charset="0"/>
                      </a:rPr>
                      <m:t>的</m:t>
                    </m:r>
                  </m:oMath>
                </a14:m>
                <a:r>
                  <a:rPr lang="zh-CN" altLang="en-US" sz="2000" dirty="0">
                    <a:latin typeface="楷体" panose="02010609060101010101" pitchFamily="49" charset="-122"/>
                    <a:ea typeface="楷体" panose="02010609060101010101" pitchFamily="49" charset="-122"/>
                  </a:rPr>
                  <a:t>跃迁。</a:t>
                </a:r>
                <a:endParaRPr lang="en-US" altLang="zh-CN" sz="2000" dirty="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  在</a:t>
                </a:r>
                <a14:m>
                  <m:oMath xmlns:m="http://schemas.openxmlformats.org/officeDocument/2006/math">
                    <m:sSup>
                      <m:sSupPr>
                        <m:ctrlPr>
                          <a:rPr lang="en-US" altLang="zh-CN" sz="2000" i="1">
                            <a:latin typeface="Cambria Math" panose="02040503050406030204" pitchFamily="18" charset="0"/>
                            <a:ea typeface="楷体" panose="02010609060101010101" pitchFamily="49" charset="-122"/>
                          </a:rPr>
                        </m:ctrlPr>
                      </m:sSupPr>
                      <m:e>
                        <m:r>
                          <a:rPr lang="en-US" altLang="zh-CN" sz="2000" i="1">
                            <a:latin typeface="Cambria Math" panose="02040503050406030204" pitchFamily="18" charset="0"/>
                            <a:ea typeface="楷体" panose="02010609060101010101" pitchFamily="49" charset="-122"/>
                          </a:rPr>
                          <m:t>5</m:t>
                        </m:r>
                      </m:e>
                      <m:sup>
                        <m:r>
                          <a:rPr lang="en-US" altLang="zh-CN" sz="2000" i="1">
                            <a:latin typeface="Cambria Math" panose="02040503050406030204" pitchFamily="18" charset="0"/>
                            <a:ea typeface="楷体" panose="02010609060101010101" pitchFamily="49" charset="-122"/>
                          </a:rPr>
                          <m:t>2</m:t>
                        </m:r>
                      </m:sup>
                    </m:sSup>
                    <m:sSub>
                      <m:sSubPr>
                        <m:ctrlPr>
                          <a:rPr lang="en-US" altLang="zh-CN" sz="2000" i="1">
                            <a:latin typeface="Cambria Math" panose="02040503050406030204" pitchFamily="18" charset="0"/>
                            <a:ea typeface="楷体" panose="02010609060101010101" pitchFamily="49" charset="-122"/>
                          </a:rPr>
                        </m:ctrlPr>
                      </m:sSubPr>
                      <m:e>
                        <m:r>
                          <a:rPr lang="en-US" altLang="zh-CN" sz="2000" b="0" i="1" smtClean="0">
                            <a:latin typeface="Cambria Math" panose="02040503050406030204" pitchFamily="18" charset="0"/>
                            <a:ea typeface="楷体" panose="02010609060101010101" pitchFamily="49" charset="-122"/>
                          </a:rPr>
                          <m:t>𝑃</m:t>
                        </m:r>
                      </m:e>
                      <m:sub>
                        <m:r>
                          <a:rPr lang="en-US" altLang="zh-CN" sz="2000" i="1">
                            <a:latin typeface="Cambria Math" panose="02040503050406030204" pitchFamily="18" charset="0"/>
                            <a:ea typeface="楷体" panose="02010609060101010101" pitchFamily="49" charset="-122"/>
                          </a:rPr>
                          <m:t>1/2</m:t>
                        </m:r>
                      </m:sub>
                    </m:sSub>
                  </m:oMath>
                </a14:m>
                <a:r>
                  <a:rPr lang="zh-CN" altLang="en-US" sz="2000" dirty="0">
                    <a:latin typeface="楷体" panose="02010609060101010101" pitchFamily="49" charset="-122"/>
                    <a:ea typeface="楷体" panose="02010609060101010101" pitchFamily="49" charset="-122"/>
                  </a:rPr>
                  <a:t>向</a:t>
                </a:r>
                <a14:m>
                  <m:oMath xmlns:m="http://schemas.openxmlformats.org/officeDocument/2006/math">
                    <m:sSup>
                      <m:sSupPr>
                        <m:ctrlPr>
                          <a:rPr lang="en-US" altLang="zh-CN" sz="2000" i="1">
                            <a:latin typeface="Cambria Math" panose="02040503050406030204" pitchFamily="18" charset="0"/>
                            <a:ea typeface="楷体" panose="02010609060101010101" pitchFamily="49" charset="-122"/>
                          </a:rPr>
                        </m:ctrlPr>
                      </m:sSupPr>
                      <m:e>
                        <m:r>
                          <a:rPr lang="en-US" altLang="zh-CN" sz="2000" i="1">
                            <a:latin typeface="Cambria Math" panose="02040503050406030204" pitchFamily="18" charset="0"/>
                            <a:ea typeface="楷体" panose="02010609060101010101" pitchFamily="49" charset="-122"/>
                          </a:rPr>
                          <m:t>5</m:t>
                        </m:r>
                      </m:e>
                      <m:sup>
                        <m:r>
                          <a:rPr lang="en-US" altLang="zh-CN" sz="2000" i="1">
                            <a:latin typeface="Cambria Math" panose="02040503050406030204" pitchFamily="18" charset="0"/>
                            <a:ea typeface="楷体" panose="02010609060101010101" pitchFamily="49" charset="-122"/>
                          </a:rPr>
                          <m:t>2</m:t>
                        </m:r>
                      </m:sup>
                    </m:sSup>
                    <m:sSub>
                      <m:sSubPr>
                        <m:ctrlPr>
                          <a:rPr lang="en-US" altLang="zh-CN" sz="2000" i="1">
                            <a:latin typeface="Cambria Math" panose="02040503050406030204" pitchFamily="18" charset="0"/>
                            <a:ea typeface="楷体" panose="02010609060101010101" pitchFamily="49" charset="-122"/>
                          </a:rPr>
                        </m:ctrlPr>
                      </m:sSubPr>
                      <m:e>
                        <m:r>
                          <a:rPr lang="en-US" altLang="zh-CN" sz="2000" b="0" i="1" smtClean="0">
                            <a:latin typeface="Cambria Math" panose="02040503050406030204" pitchFamily="18" charset="0"/>
                            <a:ea typeface="楷体" panose="02010609060101010101" pitchFamily="49" charset="-122"/>
                          </a:rPr>
                          <m:t>𝑆</m:t>
                        </m:r>
                      </m:e>
                      <m:sub>
                        <m:r>
                          <a:rPr lang="en-US" altLang="zh-CN" sz="2000" i="1">
                            <a:latin typeface="Cambria Math" panose="02040503050406030204" pitchFamily="18" charset="0"/>
                            <a:ea typeface="楷体" panose="02010609060101010101" pitchFamily="49" charset="-122"/>
                          </a:rPr>
                          <m:t>1/2</m:t>
                        </m:r>
                      </m:sub>
                    </m:sSub>
                  </m:oMath>
                </a14:m>
                <a:r>
                  <a:rPr lang="zh-CN" altLang="en-US" sz="2000" dirty="0">
                    <a:latin typeface="楷体" panose="02010609060101010101" pitchFamily="49" charset="-122"/>
                    <a:ea typeface="楷体" panose="02010609060101010101" pitchFamily="49" charset="-122"/>
                  </a:rPr>
                  <a:t>的向下跃迁中，由于是无辐射跃迁，不必满足角动量守恒的要求，所以</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𝑀</m:t>
                        </m:r>
                      </m:e>
                      <m:sub>
                        <m:r>
                          <a:rPr lang="en-US" altLang="zh-CN" sz="2000" i="1">
                            <a:latin typeface="Cambria Math" panose="02040503050406030204" pitchFamily="18" charset="0"/>
                            <a:ea typeface="Cambria Math" panose="02040503050406030204" pitchFamily="18" charset="0"/>
                          </a:rPr>
                          <m:t>𝐹</m:t>
                        </m:r>
                      </m:sub>
                    </m:sSub>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m:t>
                    </m:r>
                    <m:r>
                      <a:rPr lang="en-US" altLang="zh-CN" sz="2000" i="1">
                        <a:latin typeface="Cambria Math" panose="02040503050406030204" pitchFamily="18" charset="0"/>
                        <a:ea typeface="Cambria Math" panose="02040503050406030204" pitchFamily="18" charset="0"/>
                      </a:rPr>
                      <m:t>1</m:t>
                    </m:r>
                  </m:oMath>
                </a14:m>
                <a:r>
                  <a:rPr lang="zh-CN" altLang="en-US" sz="2000" dirty="0">
                    <a:latin typeface="楷体" panose="02010609060101010101" pitchFamily="49" charset="-122"/>
                    <a:ea typeface="Cambria Math" panose="02040503050406030204" pitchFamily="18" charset="0"/>
                  </a:rPr>
                  <a:t>。</a:t>
                </a:r>
                <a:endParaRPr lang="en-US" altLang="zh-CN" sz="2000" dirty="0">
                  <a:latin typeface="楷体" panose="02010609060101010101" pitchFamily="49" charset="-122"/>
                  <a:ea typeface="Cambria Math" panose="02040503050406030204" pitchFamily="18" charset="0"/>
                </a:endParaRPr>
              </a:p>
              <a:p>
                <a:endParaRPr lang="zh-CN" altLang="en-US" sz="2000" dirty="0">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BB24E967-C3BD-B93A-CF6E-7385CABB7DA8}"/>
                  </a:ext>
                </a:extLst>
              </p:cNvPr>
              <p:cNvSpPr txBox="1">
                <a:spLocks noRot="1" noChangeAspect="1" noMove="1" noResize="1" noEditPoints="1" noAdjustHandles="1" noChangeArrowheads="1" noChangeShapeType="1" noTextEdit="1"/>
              </p:cNvSpPr>
              <p:nvPr/>
            </p:nvSpPr>
            <p:spPr>
              <a:xfrm>
                <a:off x="624754" y="726031"/>
                <a:ext cx="6371792" cy="3321487"/>
              </a:xfrm>
              <a:prstGeom prst="rect">
                <a:avLst/>
              </a:prstGeom>
              <a:blipFill>
                <a:blip r:embed="rId3"/>
                <a:stretch>
                  <a:fillRect l="-956" r="-48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15A96CB-A8E1-58B9-4729-F64438D13E8D}"/>
                  </a:ext>
                </a:extLst>
              </p:cNvPr>
              <p:cNvSpPr txBox="1"/>
              <p:nvPr/>
            </p:nvSpPr>
            <p:spPr>
              <a:xfrm>
                <a:off x="8583237" y="4047518"/>
                <a:ext cx="2437072" cy="1076257"/>
              </a:xfrm>
              <a:prstGeom prst="rect">
                <a:avLst/>
              </a:prstGeom>
              <a:noFill/>
            </p:spPr>
            <p:txBody>
              <a:bodyPr wrap="square" rtlCol="0">
                <a:spAutoFit/>
              </a:bodyPr>
              <a:lstStyle/>
              <a:p>
                <a14:m>
                  <m:oMath xmlns:m="http://schemas.openxmlformats.org/officeDocument/2006/math">
                    <m:sPre>
                      <m:sPrePr>
                        <m:ctrlPr>
                          <a:rPr lang="en-US" altLang="zh-CN" sz="1200" i="1">
                            <a:latin typeface="Cambria Math" panose="02040503050406030204" pitchFamily="18" charset="0"/>
                            <a:ea typeface="楷体" panose="02010609060101010101" pitchFamily="49" charset="-122"/>
                          </a:rPr>
                        </m:ctrlPr>
                      </m:sPrePr>
                      <m:sub/>
                      <m:sup>
                        <m:r>
                          <a:rPr lang="en-US" altLang="zh-CN" sz="1200" i="1">
                            <a:latin typeface="Cambria Math" panose="02040503050406030204" pitchFamily="18" charset="0"/>
                          </a:rPr>
                          <m:t>87</m:t>
                        </m:r>
                      </m:sup>
                      <m:e>
                        <m:r>
                          <a:rPr lang="en-US" altLang="zh-CN" sz="1200" i="1">
                            <a:latin typeface="Cambria Math" panose="02040503050406030204" pitchFamily="18" charset="0"/>
                          </a:rPr>
                          <m:t>𝑅𝑏</m:t>
                        </m:r>
                      </m:e>
                    </m:sPre>
                    <m:r>
                      <a:rPr lang="en-US" altLang="zh-CN" sz="1200" i="1">
                        <a:latin typeface="Cambria Math" panose="02040503050406030204" pitchFamily="18" charset="0"/>
                      </a:rPr>
                      <m:t> </m:t>
                    </m:r>
                  </m:oMath>
                </a14:m>
                <a:r>
                  <a:rPr lang="zh-CN" altLang="en-US" sz="1200" dirty="0">
                    <a:latin typeface="楷体" panose="02010609060101010101" pitchFamily="49" charset="-122"/>
                    <a:ea typeface="楷体" panose="02010609060101010101" pitchFamily="49" charset="-122"/>
                  </a:rPr>
                  <a:t>吸收光受激跃迁及基态无辐射跃迁，图源讲义</a:t>
                </a:r>
                <a:endParaRPr lang="en-US" altLang="zh-CN" sz="1200" dirty="0">
                  <a:latin typeface="楷体" panose="02010609060101010101" pitchFamily="49" charset="-122"/>
                  <a:ea typeface="楷体" panose="02010609060101010101" pitchFamily="49" charset="-122"/>
                </a:endParaRPr>
              </a:p>
              <a:p>
                <a:r>
                  <a:rPr lang="zh-CN" altLang="en-US" sz="1200" dirty="0">
                    <a:latin typeface="楷体" panose="02010609060101010101" pitchFamily="49" charset="-122"/>
                    <a:ea typeface="楷体" panose="02010609060101010101" pitchFamily="49" charset="-122"/>
                  </a:rPr>
                  <a:t>（</a:t>
                </a:r>
                <a:r>
                  <a:rPr lang="en-US" altLang="zh-CN" sz="1200" dirty="0">
                    <a:latin typeface="楷体" panose="02010609060101010101" pitchFamily="49" charset="-122"/>
                    <a:ea typeface="楷体" panose="02010609060101010101" pitchFamily="49" charset="-122"/>
                  </a:rPr>
                  <a:t>a</a:t>
                </a:r>
                <a:r>
                  <a:rPr lang="zh-CN" altLang="en-US" sz="1200" dirty="0">
                    <a:latin typeface="楷体" panose="02010609060101010101" pitchFamily="49" charset="-122"/>
                    <a:ea typeface="楷体" panose="02010609060101010101" pitchFamily="49" charset="-122"/>
                  </a:rPr>
                  <a:t>）</a:t>
                </a:r>
                <a:r>
                  <a:rPr lang="en-US" altLang="zh-CN" sz="1200" dirty="0">
                    <a:ea typeface="楷体" panose="02010609060101010101" pitchFamily="49" charset="-122"/>
                  </a:rPr>
                  <a:t> </a:t>
                </a:r>
                <a14:m>
                  <m:oMath xmlns:m="http://schemas.openxmlformats.org/officeDocument/2006/math">
                    <m:sPre>
                      <m:sPrePr>
                        <m:ctrlPr>
                          <a:rPr lang="en-US" altLang="zh-CN" sz="1200" i="1">
                            <a:latin typeface="Cambria Math" panose="02040503050406030204" pitchFamily="18" charset="0"/>
                            <a:ea typeface="楷体" panose="02010609060101010101" pitchFamily="49" charset="-122"/>
                          </a:rPr>
                        </m:ctrlPr>
                      </m:sPrePr>
                      <m:sub/>
                      <m:sup>
                        <m:r>
                          <a:rPr lang="en-US" altLang="zh-CN" sz="1200" i="1">
                            <a:latin typeface="Cambria Math" panose="02040503050406030204" pitchFamily="18" charset="0"/>
                          </a:rPr>
                          <m:t>87</m:t>
                        </m:r>
                      </m:sup>
                      <m:e>
                        <m:r>
                          <a:rPr lang="en-US" altLang="zh-CN" sz="1200" i="1">
                            <a:latin typeface="Cambria Math" panose="02040503050406030204" pitchFamily="18" charset="0"/>
                          </a:rPr>
                          <m:t>𝑅𝑏</m:t>
                        </m:r>
                      </m:e>
                    </m:sPre>
                  </m:oMath>
                </a14:m>
                <a:r>
                  <a:rPr lang="zh-CN" altLang="en-US" sz="1200" dirty="0">
                    <a:latin typeface="楷体" panose="02010609060101010101" pitchFamily="49" charset="-122"/>
                    <a:ea typeface="楷体" panose="02010609060101010101" pitchFamily="49" charset="-122"/>
                  </a:rPr>
                  <a:t>吸收光受激跃迁</a:t>
                </a:r>
                <a:endParaRPr lang="en-US" altLang="zh-CN" sz="1200" dirty="0">
                  <a:latin typeface="楷体" panose="02010609060101010101" pitchFamily="49" charset="-122"/>
                  <a:ea typeface="楷体" panose="02010609060101010101" pitchFamily="49" charset="-122"/>
                </a:endParaRPr>
              </a:p>
              <a:p>
                <a:r>
                  <a:rPr lang="zh-CN" altLang="en-US" sz="1200" dirty="0">
                    <a:latin typeface="楷体" panose="02010609060101010101" pitchFamily="49" charset="-122"/>
                    <a:ea typeface="楷体" panose="02010609060101010101" pitchFamily="49" charset="-122"/>
                  </a:rPr>
                  <a:t>（</a:t>
                </a:r>
                <a:r>
                  <a:rPr lang="en-US" altLang="zh-CN" sz="1200" dirty="0">
                    <a:latin typeface="楷体" panose="02010609060101010101" pitchFamily="49" charset="-122"/>
                    <a:ea typeface="楷体" panose="02010609060101010101" pitchFamily="49" charset="-122"/>
                  </a:rPr>
                  <a:t>b</a:t>
                </a:r>
                <a:r>
                  <a:rPr lang="zh-CN" altLang="en-US" sz="1200" dirty="0">
                    <a:latin typeface="楷体" panose="02010609060101010101" pitchFamily="49" charset="-122"/>
                    <a:ea typeface="楷体" panose="02010609060101010101" pitchFamily="49" charset="-122"/>
                  </a:rPr>
                  <a:t>）</a:t>
                </a:r>
                <a:r>
                  <a:rPr lang="en-US" altLang="zh-CN" sz="1200" dirty="0">
                    <a:ea typeface="楷体" panose="02010609060101010101" pitchFamily="49" charset="-122"/>
                  </a:rPr>
                  <a:t> </a:t>
                </a:r>
                <a14:m>
                  <m:oMath xmlns:m="http://schemas.openxmlformats.org/officeDocument/2006/math">
                    <m:sPre>
                      <m:sPrePr>
                        <m:ctrlPr>
                          <a:rPr lang="en-US" altLang="zh-CN" sz="1200" i="1">
                            <a:latin typeface="Cambria Math" panose="02040503050406030204" pitchFamily="18" charset="0"/>
                            <a:ea typeface="楷体" panose="02010609060101010101" pitchFamily="49" charset="-122"/>
                          </a:rPr>
                        </m:ctrlPr>
                      </m:sPrePr>
                      <m:sub/>
                      <m:sup>
                        <m:r>
                          <a:rPr lang="en-US" altLang="zh-CN" sz="1200" i="1">
                            <a:latin typeface="Cambria Math" panose="02040503050406030204" pitchFamily="18" charset="0"/>
                          </a:rPr>
                          <m:t>87</m:t>
                        </m:r>
                      </m:sup>
                      <m:e>
                        <m:r>
                          <a:rPr lang="en-US" altLang="zh-CN" sz="1200" i="1">
                            <a:latin typeface="Cambria Math" panose="02040503050406030204" pitchFamily="18" charset="0"/>
                          </a:rPr>
                          <m:t>𝑅𝑏</m:t>
                        </m:r>
                      </m:e>
                    </m:sPre>
                  </m:oMath>
                </a14:m>
                <a:r>
                  <a:rPr lang="zh-CN" altLang="en-US" sz="1200" dirty="0">
                    <a:latin typeface="楷体" panose="02010609060101010101" pitchFamily="49" charset="-122"/>
                    <a:ea typeface="楷体" panose="02010609060101010101" pitchFamily="49" charset="-122"/>
                  </a:rPr>
                  <a:t>基态无辐射跃迁，以相等概率返回基态</a:t>
                </a:r>
              </a:p>
            </p:txBody>
          </p:sp>
        </mc:Choice>
        <mc:Fallback xmlns="">
          <p:sp>
            <p:nvSpPr>
              <p:cNvPr id="3" name="文本框 2">
                <a:extLst>
                  <a:ext uri="{FF2B5EF4-FFF2-40B4-BE49-F238E27FC236}">
                    <a16:creationId xmlns:a16="http://schemas.microsoft.com/office/drawing/2014/main" id="{D15A96CB-A8E1-58B9-4729-F64438D13E8D}"/>
                  </a:ext>
                </a:extLst>
              </p:cNvPr>
              <p:cNvSpPr txBox="1">
                <a:spLocks noRot="1" noChangeAspect="1" noMove="1" noResize="1" noEditPoints="1" noAdjustHandles="1" noChangeArrowheads="1" noChangeShapeType="1" noTextEdit="1"/>
              </p:cNvSpPr>
              <p:nvPr/>
            </p:nvSpPr>
            <p:spPr>
              <a:xfrm>
                <a:off x="8583237" y="4047518"/>
                <a:ext cx="2437072" cy="1076257"/>
              </a:xfrm>
              <a:prstGeom prst="rect">
                <a:avLst/>
              </a:prstGeom>
              <a:blipFill>
                <a:blip r:embed="rId4"/>
                <a:stretch>
                  <a:fillRect b="-3955"/>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AAC04CD3-B89A-25DF-8301-CD1A80145D97}"/>
              </a:ext>
            </a:extLst>
          </p:cNvPr>
          <p:cNvPicPr>
            <a:picLocks noChangeAspect="1"/>
          </p:cNvPicPr>
          <p:nvPr/>
        </p:nvPicPr>
        <p:blipFill>
          <a:blip r:embed="rId5"/>
          <a:stretch>
            <a:fillRect/>
          </a:stretch>
        </p:blipFill>
        <p:spPr>
          <a:xfrm>
            <a:off x="7177495" y="477481"/>
            <a:ext cx="5014505" cy="3447472"/>
          </a:xfrm>
          <a:prstGeom prst="rect">
            <a:avLst/>
          </a:prstGeom>
        </p:spPr>
      </p:pic>
    </p:spTree>
    <p:extLst>
      <p:ext uri="{BB962C8B-B14F-4D97-AF65-F5344CB8AC3E}">
        <p14:creationId xmlns:p14="http://schemas.microsoft.com/office/powerpoint/2010/main" val="3365082695"/>
      </p:ext>
    </p:extLst>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文本框 8"/>
              <p:cNvSpPr txBox="1">
                <a:spLocks noChangeArrowheads="1"/>
              </p:cNvSpPr>
              <p:nvPr/>
            </p:nvSpPr>
            <p:spPr bwMode="auto">
              <a:xfrm>
                <a:off x="588317" y="828675"/>
                <a:ext cx="10564592" cy="188628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000" dirty="0">
                    <a:solidFill>
                      <a:srgbClr val="0D0D0D"/>
                    </a:solidFill>
                    <a:latin typeface="楷体" panose="02010609060101010101" pitchFamily="49" charset="-122"/>
                    <a:ea typeface="楷体" panose="02010609060101010101" pitchFamily="49" charset="-122"/>
                    <a:cs typeface="+mn-ea"/>
                    <a:sym typeface="+mn-lt"/>
                  </a:rPr>
                  <a:t>在热平衡条件下任意两个能级</a:t>
                </a:r>
                <a14:m>
                  <m:oMath xmlns:m="http://schemas.openxmlformats.org/officeDocument/2006/math">
                    <m:sSub>
                      <m:sSubPr>
                        <m:ctrlPr>
                          <a:rPr lang="en-US" altLang="zh-CN" sz="2000" i="1" smtClean="0">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2000" b="0" i="1" smtClean="0">
                            <a:solidFill>
                              <a:srgbClr val="0D0D0D"/>
                            </a:solidFill>
                            <a:latin typeface="Cambria Math" panose="02040503050406030204" pitchFamily="18" charset="0"/>
                            <a:ea typeface="楷体" panose="02010609060101010101" pitchFamily="49" charset="-122"/>
                            <a:cs typeface="+mn-ea"/>
                            <a:sym typeface="+mn-lt"/>
                          </a:rPr>
                          <m:t>𝐸</m:t>
                        </m:r>
                      </m:e>
                      <m:sub>
                        <m:r>
                          <a:rPr lang="en-US" altLang="zh-CN" sz="2000" b="0" i="1" smtClean="0">
                            <a:solidFill>
                              <a:srgbClr val="0D0D0D"/>
                            </a:solidFill>
                            <a:latin typeface="Cambria Math" panose="02040503050406030204" pitchFamily="18" charset="0"/>
                            <a:ea typeface="楷体" panose="02010609060101010101" pitchFamily="49" charset="-122"/>
                            <a:cs typeface="+mn-ea"/>
                            <a:sym typeface="+mn-lt"/>
                          </a:rPr>
                          <m:t>1</m:t>
                        </m:r>
                      </m:sub>
                    </m:sSub>
                  </m:oMath>
                </a14:m>
                <a:r>
                  <a:rPr lang="zh-CN" altLang="en-US" sz="2000" dirty="0">
                    <a:solidFill>
                      <a:srgbClr val="0D0D0D"/>
                    </a:solidFill>
                    <a:latin typeface="楷体" panose="02010609060101010101" pitchFamily="49" charset="-122"/>
                    <a:ea typeface="楷体" panose="02010609060101010101" pitchFamily="49" charset="-122"/>
                    <a:cs typeface="+mn-ea"/>
                    <a:sym typeface="+mn-lt"/>
                  </a:rPr>
                  <a:t>与</a:t>
                </a:r>
                <a14:m>
                  <m:oMath xmlns:m="http://schemas.openxmlformats.org/officeDocument/2006/math">
                    <m:sSub>
                      <m:sSubPr>
                        <m:ctrlPr>
                          <a:rPr lang="en-US" altLang="zh-CN" sz="2000" i="1" dirty="0" smtClean="0">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2000" b="0" i="1" dirty="0" smtClean="0">
                            <a:solidFill>
                              <a:srgbClr val="0D0D0D"/>
                            </a:solidFill>
                            <a:latin typeface="Cambria Math" panose="02040503050406030204" pitchFamily="18" charset="0"/>
                            <a:ea typeface="楷体" panose="02010609060101010101" pitchFamily="49" charset="-122"/>
                            <a:cs typeface="+mn-ea"/>
                            <a:sym typeface="+mn-lt"/>
                          </a:rPr>
                          <m:t>𝐸</m:t>
                        </m:r>
                      </m:e>
                      <m:sub>
                        <m:r>
                          <a:rPr lang="en-US" altLang="zh-CN" sz="2000" b="0" i="1" dirty="0" smtClean="0">
                            <a:solidFill>
                              <a:srgbClr val="0D0D0D"/>
                            </a:solidFill>
                            <a:latin typeface="Cambria Math" panose="02040503050406030204" pitchFamily="18" charset="0"/>
                            <a:ea typeface="楷体" panose="02010609060101010101" pitchFamily="49" charset="-122"/>
                            <a:cs typeface="+mn-ea"/>
                            <a:sym typeface="+mn-lt"/>
                          </a:rPr>
                          <m:t>2</m:t>
                        </m:r>
                      </m:sub>
                    </m:sSub>
                  </m:oMath>
                </a14:m>
                <a:r>
                  <a:rPr lang="zh-CN" altLang="en-US" sz="2000" dirty="0">
                    <a:solidFill>
                      <a:srgbClr val="0D0D0D"/>
                    </a:solidFill>
                    <a:latin typeface="楷体" panose="02010609060101010101" pitchFamily="49" charset="-122"/>
                    <a:ea typeface="楷体" panose="02010609060101010101" pitchFamily="49" charset="-122"/>
                    <a:cs typeface="+mn-ea"/>
                    <a:sym typeface="+mn-lt"/>
                  </a:rPr>
                  <a:t>上的粒子数之比服从玻尔兹曼分布：</a:t>
                </a:r>
                <a:endParaRPr lang="en-US" altLang="zh-CN" sz="2000" dirty="0">
                  <a:solidFill>
                    <a:srgbClr val="0D0D0D"/>
                  </a:solidFill>
                  <a:latin typeface="楷体" panose="02010609060101010101" pitchFamily="49" charset="-122"/>
                  <a:ea typeface="楷体" panose="02010609060101010101" pitchFamily="49" charset="-122"/>
                  <a:cs typeface="+mn-ea"/>
                  <a:sym typeface="+mn-lt"/>
                </a:endParaRPr>
              </a:p>
              <a:p>
                <a:pPr>
                  <a:lnSpc>
                    <a:spcPct val="150000"/>
                  </a:lnSpc>
                </a:pPr>
                <a14:m>
                  <m:oMathPara xmlns:m="http://schemas.openxmlformats.org/officeDocument/2006/math">
                    <m:oMathParaPr>
                      <m:jc m:val="centerGroup"/>
                    </m:oMathParaPr>
                    <m:oMath xmlns:m="http://schemas.openxmlformats.org/officeDocument/2006/math">
                      <m:f>
                        <m:fPr>
                          <m:ctrlPr>
                            <a:rPr lang="en-US" altLang="zh-CN" sz="2000" b="0" i="1" smtClean="0">
                              <a:solidFill>
                                <a:srgbClr val="0D0D0D"/>
                              </a:solidFill>
                              <a:latin typeface="Cambria Math" panose="02040503050406030204" pitchFamily="18" charset="0"/>
                              <a:ea typeface="楷体" panose="02010609060101010101" pitchFamily="49" charset="-122"/>
                              <a:cs typeface="+mn-ea"/>
                              <a:sym typeface="+mn-lt"/>
                            </a:rPr>
                          </m:ctrlPr>
                        </m:fPr>
                        <m:num>
                          <m:sSub>
                            <m:sSubPr>
                              <m:ctrlPr>
                                <a:rPr lang="en-US" altLang="zh-CN" sz="2000" i="1" smtClean="0">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2000" b="0" i="1" smtClean="0">
                                  <a:solidFill>
                                    <a:srgbClr val="0D0D0D"/>
                                  </a:solidFill>
                                  <a:latin typeface="Cambria Math" panose="02040503050406030204" pitchFamily="18" charset="0"/>
                                  <a:ea typeface="楷体" panose="02010609060101010101" pitchFamily="49" charset="-122"/>
                                  <a:cs typeface="+mn-ea"/>
                                  <a:sym typeface="+mn-lt"/>
                                </a:rPr>
                                <m:t>𝑁</m:t>
                              </m:r>
                            </m:e>
                            <m:sub>
                              <m:r>
                                <a:rPr lang="en-US" altLang="zh-CN" sz="2000" b="0" i="1" smtClean="0">
                                  <a:solidFill>
                                    <a:srgbClr val="0D0D0D"/>
                                  </a:solidFill>
                                  <a:latin typeface="Cambria Math" panose="02040503050406030204" pitchFamily="18" charset="0"/>
                                  <a:ea typeface="楷体" panose="02010609060101010101" pitchFamily="49" charset="-122"/>
                                  <a:cs typeface="+mn-ea"/>
                                  <a:sym typeface="+mn-lt"/>
                                </a:rPr>
                                <m:t>1</m:t>
                              </m:r>
                            </m:sub>
                          </m:sSub>
                        </m:num>
                        <m:den>
                          <m:sSub>
                            <m:sSubPr>
                              <m:ctrlPr>
                                <a:rPr lang="en-US" altLang="zh-CN" sz="2000" i="1">
                                  <a:solidFill>
                                    <a:srgbClr val="0D0D0D"/>
                                  </a:solidFill>
                                  <a:latin typeface="Cambria Math" panose="02040503050406030204" pitchFamily="18" charset="0"/>
                                  <a:ea typeface="楷体" panose="02010609060101010101" pitchFamily="49" charset="-122"/>
                                  <a:cs typeface="+mn-ea"/>
                                  <a:sym typeface="+mn-lt"/>
                                </a:rPr>
                              </m:ctrlPr>
                            </m:sSubPr>
                            <m:e>
                              <m:r>
                                <a:rPr lang="en-US" altLang="zh-CN" sz="2000" i="1">
                                  <a:solidFill>
                                    <a:srgbClr val="0D0D0D"/>
                                  </a:solidFill>
                                  <a:latin typeface="Cambria Math" panose="02040503050406030204" pitchFamily="18" charset="0"/>
                                  <a:ea typeface="楷体" panose="02010609060101010101" pitchFamily="49" charset="-122"/>
                                  <a:cs typeface="+mn-ea"/>
                                  <a:sym typeface="+mn-lt"/>
                                </a:rPr>
                                <m:t>𝑁</m:t>
                              </m:r>
                            </m:e>
                            <m:sub>
                              <m:r>
                                <a:rPr lang="en-US" altLang="zh-CN" sz="2000" b="0" i="1" smtClean="0">
                                  <a:solidFill>
                                    <a:srgbClr val="0D0D0D"/>
                                  </a:solidFill>
                                  <a:latin typeface="Cambria Math" panose="02040503050406030204" pitchFamily="18" charset="0"/>
                                  <a:ea typeface="楷体" panose="02010609060101010101" pitchFamily="49" charset="-122"/>
                                  <a:cs typeface="+mn-ea"/>
                                  <a:sym typeface="+mn-lt"/>
                                </a:rPr>
                                <m:t>2</m:t>
                              </m:r>
                            </m:sub>
                          </m:sSub>
                        </m:den>
                      </m:f>
                      <m:r>
                        <a:rPr lang="en-US" altLang="zh-CN" sz="2000" b="0" i="1" smtClean="0">
                          <a:solidFill>
                            <a:srgbClr val="0D0D0D"/>
                          </a:solidFill>
                          <a:latin typeface="Cambria Math" panose="02040503050406030204" pitchFamily="18" charset="0"/>
                          <a:ea typeface="楷体" panose="02010609060101010101" pitchFamily="49" charset="-122"/>
                          <a:cs typeface="+mn-ea"/>
                          <a:sym typeface="+mn-lt"/>
                        </a:rPr>
                        <m:t>=</m:t>
                      </m:r>
                      <m:r>
                        <m:rPr>
                          <m:sty m:val="p"/>
                        </m:rPr>
                        <a:rPr lang="en-US" altLang="zh-CN" sz="2000" b="0" i="0" smtClean="0">
                          <a:solidFill>
                            <a:srgbClr val="0D0D0D"/>
                          </a:solidFill>
                          <a:latin typeface="Cambria Math" panose="02040503050406030204" pitchFamily="18" charset="0"/>
                          <a:ea typeface="楷体" panose="02010609060101010101" pitchFamily="49" charset="-122"/>
                          <a:cs typeface="+mn-ea"/>
                          <a:sym typeface="+mn-lt"/>
                        </a:rPr>
                        <m:t>exp</m:t>
                      </m:r>
                      <m:r>
                        <a:rPr lang="en-US" altLang="zh-CN" sz="2000" b="0" i="1" smtClean="0">
                          <a:solidFill>
                            <a:srgbClr val="0D0D0D"/>
                          </a:solidFill>
                          <a:latin typeface="Cambria Math" panose="02040503050406030204" pitchFamily="18" charset="0"/>
                          <a:ea typeface="楷体" panose="02010609060101010101" pitchFamily="49" charset="-122"/>
                          <a:cs typeface="+mn-ea"/>
                          <a:sym typeface="+mn-lt"/>
                        </a:rPr>
                        <m:t>⁡(−</m:t>
                      </m:r>
                      <m:f>
                        <m:fPr>
                          <m:ctrlPr>
                            <a:rPr lang="en-US" altLang="zh-CN" sz="2000" b="0" i="1" smtClean="0">
                              <a:solidFill>
                                <a:srgbClr val="0D0D0D"/>
                              </a:solidFill>
                              <a:latin typeface="Cambria Math" panose="02040503050406030204" pitchFamily="18" charset="0"/>
                              <a:ea typeface="Cambria Math" panose="02040503050406030204" pitchFamily="18" charset="0"/>
                              <a:cs typeface="+mn-ea"/>
                              <a:sym typeface="+mn-lt"/>
                            </a:rPr>
                          </m:ctrlPr>
                        </m:fPr>
                        <m:num>
                          <m:r>
                            <a:rPr lang="en-US" altLang="zh-CN" sz="2000" b="0" i="1" smtClean="0">
                              <a:solidFill>
                                <a:srgbClr val="0D0D0D"/>
                              </a:solidFill>
                              <a:latin typeface="Cambria Math" panose="02040503050406030204" pitchFamily="18" charset="0"/>
                              <a:ea typeface="Cambria Math" panose="02040503050406030204" pitchFamily="18" charset="0"/>
                              <a:cs typeface="+mn-ea"/>
                              <a:sym typeface="+mn-lt"/>
                            </a:rPr>
                            <m:t>∆</m:t>
                          </m:r>
                          <m:r>
                            <a:rPr lang="en-US" altLang="zh-CN" sz="2000" b="0" i="1" smtClean="0">
                              <a:solidFill>
                                <a:srgbClr val="0D0D0D"/>
                              </a:solidFill>
                              <a:latin typeface="Cambria Math" panose="02040503050406030204" pitchFamily="18" charset="0"/>
                              <a:ea typeface="Cambria Math" panose="02040503050406030204" pitchFamily="18" charset="0"/>
                              <a:cs typeface="+mn-ea"/>
                              <a:sym typeface="+mn-lt"/>
                            </a:rPr>
                            <m:t>𝐸</m:t>
                          </m:r>
                        </m:num>
                        <m:den>
                          <m:r>
                            <a:rPr lang="en-US" altLang="zh-CN" sz="2000" b="0" i="1" smtClean="0">
                              <a:solidFill>
                                <a:srgbClr val="0D0D0D"/>
                              </a:solidFill>
                              <a:latin typeface="Cambria Math" panose="02040503050406030204" pitchFamily="18" charset="0"/>
                              <a:ea typeface="Cambria Math" panose="02040503050406030204" pitchFamily="18" charset="0"/>
                              <a:cs typeface="+mn-ea"/>
                              <a:sym typeface="+mn-lt"/>
                            </a:rPr>
                            <m:t>𝑘𝑇</m:t>
                          </m:r>
                        </m:den>
                      </m:f>
                      <m:r>
                        <a:rPr lang="en-US" altLang="zh-CN" sz="2000" b="0" i="1" smtClean="0">
                          <a:solidFill>
                            <a:srgbClr val="0D0D0D"/>
                          </a:solidFill>
                          <a:latin typeface="Cambria Math" panose="02040503050406030204" pitchFamily="18" charset="0"/>
                          <a:ea typeface="Cambria Math" panose="02040503050406030204" pitchFamily="18" charset="0"/>
                          <a:cs typeface="+mn-ea"/>
                          <a:sym typeface="+mn-lt"/>
                        </a:rPr>
                        <m:t>)</m:t>
                      </m:r>
                    </m:oMath>
                  </m:oMathPara>
                </a14:m>
                <a:endParaRPr lang="en-US" altLang="zh-CN" sz="2000" dirty="0">
                  <a:solidFill>
                    <a:srgbClr val="0D0D0D"/>
                  </a:solidFill>
                  <a:latin typeface="楷体" panose="02010609060101010101" pitchFamily="49" charset="-122"/>
                  <a:ea typeface="楷体" panose="02010609060101010101" pitchFamily="49" charset="-122"/>
                  <a:cs typeface="+mn-ea"/>
                  <a:sym typeface="+mn-lt"/>
                </a:endParaRPr>
              </a:p>
              <a:p>
                <a:pPr>
                  <a:lnSpc>
                    <a:spcPct val="150000"/>
                  </a:lnSpc>
                </a:pPr>
                <a:r>
                  <a:rPr lang="zh-CN" altLang="en-US" sz="2000" dirty="0">
                    <a:solidFill>
                      <a:srgbClr val="0D0D0D"/>
                    </a:solidFill>
                    <a:latin typeface="楷体" panose="02010609060101010101" pitchFamily="49" charset="-122"/>
                    <a:ea typeface="楷体" panose="02010609060101010101" pitchFamily="49" charset="-122"/>
                    <a:cs typeface="+mn-ea"/>
                    <a:sym typeface="+mn-lt"/>
                  </a:rPr>
                  <a:t>光抽运增大了粒子布居数的差别，使系统处于非热平衡分布状态，</a:t>
                </a:r>
                <a:endParaRPr lang="en-US" altLang="zh-CN" sz="2000" dirty="0">
                  <a:solidFill>
                    <a:srgbClr val="0D0D0D"/>
                  </a:solidFill>
                  <a:latin typeface="楷体" panose="02010609060101010101" pitchFamily="49" charset="-122"/>
                  <a:ea typeface="楷体" panose="02010609060101010101" pitchFamily="49" charset="-122"/>
                  <a:cs typeface="+mn-ea"/>
                  <a:sym typeface="+mn-lt"/>
                </a:endParaRPr>
              </a:p>
            </p:txBody>
          </p:sp>
        </mc:Choice>
        <mc:Fallback xmlns="">
          <p:sp>
            <p:nvSpPr>
              <p:cNvPr id="9" name="文本框 8"/>
              <p:cNvSpPr txBox="1">
                <a:spLocks noRot="1" noChangeAspect="1" noMove="1" noResize="1" noEditPoints="1" noAdjustHandles="1" noChangeArrowheads="1" noChangeShapeType="1" noTextEdit="1"/>
              </p:cNvSpPr>
              <p:nvPr/>
            </p:nvSpPr>
            <p:spPr bwMode="auto">
              <a:xfrm>
                <a:off x="588317" y="828675"/>
                <a:ext cx="10564592" cy="1886286"/>
              </a:xfrm>
              <a:prstGeom prst="rect">
                <a:avLst/>
              </a:prstGeom>
              <a:blipFill>
                <a:blip r:embed="rId2"/>
                <a:stretch>
                  <a:fillRect l="-635" b="-48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1" name="文本框 14"/>
          <p:cNvSpPr txBox="1"/>
          <p:nvPr/>
        </p:nvSpPr>
        <p:spPr>
          <a:xfrm>
            <a:off x="679338" y="262843"/>
            <a:ext cx="4678476"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dirty="0">
                <a:solidFill>
                  <a:schemeClr val="tx1">
                    <a:lumMod val="75000"/>
                    <a:lumOff val="25000"/>
                  </a:schemeClr>
                </a:solidFill>
                <a:cs typeface="+mn-ea"/>
                <a:sym typeface="+mn-lt"/>
              </a:rPr>
              <a:t>实验原理</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弛豫时间</a:t>
            </a:r>
          </a:p>
        </p:txBody>
      </p:sp>
      <p:sp>
        <p:nvSpPr>
          <p:cNvPr id="2" name="文本框 1">
            <a:extLst>
              <a:ext uri="{FF2B5EF4-FFF2-40B4-BE49-F238E27FC236}">
                <a16:creationId xmlns:a16="http://schemas.microsoft.com/office/drawing/2014/main" id="{BB24E967-C3BD-B93A-CF6E-7385CABB7DA8}"/>
              </a:ext>
            </a:extLst>
          </p:cNvPr>
          <p:cNvSpPr txBox="1"/>
          <p:nvPr/>
        </p:nvSpPr>
        <p:spPr>
          <a:xfrm>
            <a:off x="305245" y="4066409"/>
            <a:ext cx="10425870" cy="1405193"/>
          </a:xfrm>
          <a:prstGeom prst="rect">
            <a:avLst/>
          </a:prstGeom>
          <a:noFill/>
        </p:spPr>
        <p:txBody>
          <a:bodyPr wrap="square" rtlCol="0">
            <a:spAutoFit/>
          </a:bodyPr>
          <a:lstStyle/>
          <a:p>
            <a:pPr>
              <a:lnSpc>
                <a:spcPct val="150000"/>
              </a:lnSpc>
            </a:pPr>
            <a:r>
              <a:rPr lang="zh-CN" altLang="en-US" sz="2000" dirty="0">
                <a:latin typeface="楷体" panose="02010609060101010101" pitchFamily="49" charset="-122"/>
                <a:ea typeface="楷体" panose="02010609060101010101" pitchFamily="49" charset="-122"/>
              </a:rPr>
              <a:t>  为了使实验中粒子分布能保持较大的偏极化程度，就要尽量减少返回玻尔兹曼分布的趋势。</a:t>
            </a:r>
            <a:endParaRPr lang="en-US" altLang="zh-CN" sz="2000" dirty="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  因此可以向铷样品泡中充入氮气，它的密度比铷原子蒸汽密度大</a:t>
            </a:r>
            <a:r>
              <a:rPr lang="en-US" altLang="zh-CN" sz="2000" dirty="0">
                <a:latin typeface="楷体" panose="02010609060101010101" pitchFamily="49" charset="-122"/>
                <a:ea typeface="楷体" panose="02010609060101010101" pitchFamily="49" charset="-122"/>
              </a:rPr>
              <a:t>6</a:t>
            </a:r>
            <a:r>
              <a:rPr lang="zh-CN" altLang="en-US" sz="2000" dirty="0">
                <a:latin typeface="楷体" panose="02010609060101010101" pitchFamily="49" charset="-122"/>
                <a:ea typeface="楷体" panose="02010609060101010101" pitchFamily="49" charset="-122"/>
              </a:rPr>
              <a:t>个数量级，可以减少铷原子与容器以及其他铷原子碰撞的机会，且磁性很弱，对铷原子状态的扰动较小。</a:t>
            </a:r>
          </a:p>
        </p:txBody>
      </p:sp>
      <p:sp>
        <p:nvSpPr>
          <p:cNvPr id="15" name="文本框 14">
            <a:extLst>
              <a:ext uri="{FF2B5EF4-FFF2-40B4-BE49-F238E27FC236}">
                <a16:creationId xmlns:a16="http://schemas.microsoft.com/office/drawing/2014/main" id="{D7EB0EE0-43FC-8617-F454-41BF089E1A68}"/>
              </a:ext>
            </a:extLst>
          </p:cNvPr>
          <p:cNvSpPr txBox="1"/>
          <p:nvPr/>
        </p:nvSpPr>
        <p:spPr>
          <a:xfrm>
            <a:off x="588317" y="3319620"/>
            <a:ext cx="9859727"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系统由非热平衡分布状态趋向于平衡分布状态的过程称为弛豫过程。</a:t>
            </a:r>
          </a:p>
        </p:txBody>
      </p:sp>
    </p:spTree>
    <p:extLst>
      <p:ext uri="{BB962C8B-B14F-4D97-AF65-F5344CB8AC3E}">
        <p14:creationId xmlns:p14="http://schemas.microsoft.com/office/powerpoint/2010/main" val="2795986485"/>
      </p:ext>
    </p:extLst>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P spid="1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0bxbx11">
      <a:majorFont>
        <a:latin typeface="汉仪雅酷黑 75W"/>
        <a:ea typeface="汉仪雅酷黑 75W"/>
        <a:cs typeface=""/>
      </a:majorFont>
      <a:minorFont>
        <a:latin typeface="汉仪雅酷黑 75W"/>
        <a:ea typeface="汉仪雅酷黑 75W"/>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5446</TotalTime>
  <Words>1626</Words>
  <Application>Microsoft Office PowerPoint</Application>
  <PresentationFormat>宽屏</PresentationFormat>
  <Paragraphs>118</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汉仪雅酷黑 75W</vt:lpstr>
      <vt:lpstr>楷体</vt:lpstr>
      <vt:lpstr>宋体</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雨函 杨</cp:lastModifiedBy>
  <cp:revision>81</cp:revision>
  <dcterms:created xsi:type="dcterms:W3CDTF">2021-05-08T01:06:00Z</dcterms:created>
  <dcterms:modified xsi:type="dcterms:W3CDTF">2024-06-27T20:09:50Z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9C9BC49CAC124F56B303CD022185F221</vt:lpwstr>
  </property>
  <property fmtid="{D5CDD505-2E9C-101B-9397-08002B2CF9AE}" pid="3" name="KSOProductBuildVer">
    <vt:lpwstr>2052-11.1.0.10495</vt:lpwstr>
  </property>
</Properties>
</file>