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11091827" r:id="rId2"/>
    <p:sldId id="11091824" r:id="rId3"/>
    <p:sldId id="11091825" r:id="rId4"/>
    <p:sldId id="11091837" r:id="rId5"/>
    <p:sldId id="11091829" r:id="rId6"/>
    <p:sldId id="406" r:id="rId7"/>
    <p:sldId id="270" r:id="rId8"/>
    <p:sldId id="11091838" r:id="rId9"/>
    <p:sldId id="11091839" r:id="rId10"/>
    <p:sldId id="11091840" r:id="rId11"/>
    <p:sldId id="11091830" r:id="rId12"/>
    <p:sldId id="11091834" r:id="rId13"/>
    <p:sldId id="11091831" r:id="rId14"/>
    <p:sldId id="11091836" r:id="rId15"/>
    <p:sldId id="11091841" r:id="rId16"/>
    <p:sldId id="1109184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88" y="336"/>
      </p:cViewPr>
      <p:guideLst/>
    </p:cSldViewPr>
  </p:slideViewPr>
  <p:notesTextViewPr>
    <p:cViewPr>
      <p:scale>
        <a:sx n="1" d="1"/>
        <a:sy n="1" d="1"/>
      </p:scale>
      <p:origin x="0" y="0"/>
    </p:cViewPr>
  </p:notesTextViewPr>
  <p:sorterViewPr>
    <p:cViewPr>
      <p:scale>
        <a:sx n="43" d="100"/>
        <a:sy n="4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402A5F-8330-4555-918C-EE68D50E7276}" type="slidenum">
              <a:rPr lang="zh-CN" altLang="en-US" smtClean="0"/>
              <a:t>‹#›</a:t>
            </a:fld>
            <a:endParaRPr lang="zh-CN" altLang="en-US"/>
          </a:p>
        </p:txBody>
      </p:sp>
      <p:sp>
        <p:nvSpPr>
          <p:cNvPr id="6" name="矩形 5"/>
          <p:cNvSpPr/>
          <p:nvPr userDrawn="1"/>
        </p:nvSpPr>
        <p:spPr>
          <a:xfrm>
            <a:off x="-1" y="0"/>
            <a:ext cx="12192001"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402A5F-8330-4555-918C-EE68D50E7276}" type="slidenum">
              <a:rPr lang="zh-CN" altLang="en-US" smtClean="0"/>
              <a:t>‹#›</a:t>
            </a:fld>
            <a:endParaRPr lang="zh-CN" altLang="en-US"/>
          </a:p>
        </p:txBody>
      </p:sp>
      <p:sp>
        <p:nvSpPr>
          <p:cNvPr id="5" name="矩形 4"/>
          <p:cNvSpPr/>
          <p:nvPr userDrawn="1"/>
        </p:nvSpPr>
        <p:spPr>
          <a:xfrm>
            <a:off x="-1" y="0"/>
            <a:ext cx="12192001" cy="68580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userDrawn="1"/>
        </p:nvSpPr>
        <p:spPr>
          <a:xfrm>
            <a:off x="224590" y="380074"/>
            <a:ext cx="288758" cy="28875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雅酷黑 75W" panose="020B0804020202020204" charset="-122"/>
                <a:ea typeface="汉仪雅酷黑 75W" panose="020B0804020202020204" charset="-122"/>
              </a:defRPr>
            </a:lvl1p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雅酷黑 75W" panose="020B0804020202020204" charset="-122"/>
                <a:ea typeface="汉仪雅酷黑 75W" panose="020B080402020202020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雅酷黑 75W" panose="020B0804020202020204" charset="-122"/>
                <a:ea typeface="汉仪雅酷黑 75W" panose="020B0804020202020204" charset="-122"/>
              </a:defRPr>
            </a:lvl1pPr>
          </a:lstStyle>
          <a:p>
            <a:fld id="{3E402A5F-8330-4555-918C-EE68D50E72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汉仪雅酷黑 75W" panose="020B0804020202020204" charset="-122"/>
          <a:ea typeface="汉仪雅酷黑 75W" panose="020B0804020202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雅酷黑 75W" panose="020B0804020202020204" charset="-122"/>
          <a:ea typeface="汉仪雅酷黑 75W" panose="020B0804020202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雅酷黑 75W" panose="020B0804020202020204" charset="-122"/>
          <a:ea typeface="汉仪雅酷黑 75W" panose="020B0804020202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雅酷黑 75W" panose="020B0804020202020204" charset="-122"/>
          <a:ea typeface="汉仪雅酷黑 75W" panose="020B0804020202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雅酷黑 75W" panose="020B0804020202020204" charset="-122"/>
          <a:ea typeface="汉仪雅酷黑 75W" panose="020B0804020202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雅酷黑 75W" panose="020B0804020202020204" charset="-122"/>
          <a:ea typeface="汉仪雅酷黑 75W" panose="020B08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a:off x="-1" y="2124306"/>
            <a:ext cx="12192001" cy="3649578"/>
          </a:xfrm>
          <a:custGeom>
            <a:avLst/>
            <a:gdLst>
              <a:gd name="connsiteX0" fmla="*/ 0 w 12192001"/>
              <a:gd name="connsiteY0" fmla="*/ 0 h 3649578"/>
              <a:gd name="connsiteX1" fmla="*/ 40191 w 12192001"/>
              <a:gd name="connsiteY1" fmla="*/ 697 h 3649578"/>
              <a:gd name="connsiteX2" fmla="*/ 3364471 w 12192001"/>
              <a:gd name="connsiteY2" fmla="*/ 146215 h 3649578"/>
              <a:gd name="connsiteX3" fmla="*/ 7781505 w 12192001"/>
              <a:gd name="connsiteY3" fmla="*/ 843711 h 3649578"/>
              <a:gd name="connsiteX4" fmla="*/ 12014026 w 12192001"/>
              <a:gd name="connsiteY4" fmla="*/ 665258 h 3649578"/>
              <a:gd name="connsiteX5" fmla="*/ 12192001 w 12192001"/>
              <a:gd name="connsiteY5" fmla="*/ 653902 h 3649578"/>
              <a:gd name="connsiteX6" fmla="*/ 12192001 w 12192001"/>
              <a:gd name="connsiteY6" fmla="*/ 3649578 h 3649578"/>
              <a:gd name="connsiteX7" fmla="*/ 0 w 12192001"/>
              <a:gd name="connsiteY7" fmla="*/ 3649578 h 364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3649578">
                <a:moveTo>
                  <a:pt x="0" y="0"/>
                </a:moveTo>
                <a:lnTo>
                  <a:pt x="40191" y="697"/>
                </a:lnTo>
                <a:cubicBezTo>
                  <a:pt x="783580" y="12049"/>
                  <a:pt x="2132957" y="14114"/>
                  <a:pt x="3364471" y="146215"/>
                </a:cubicBezTo>
                <a:cubicBezTo>
                  <a:pt x="4678087" y="287123"/>
                  <a:pt x="6309162" y="759166"/>
                  <a:pt x="7781505" y="843711"/>
                </a:cubicBezTo>
                <a:cubicBezTo>
                  <a:pt x="9161827" y="922972"/>
                  <a:pt x="11030427" y="732869"/>
                  <a:pt x="12014026" y="665258"/>
                </a:cubicBezTo>
                <a:lnTo>
                  <a:pt x="12192001" y="653902"/>
                </a:lnTo>
                <a:lnTo>
                  <a:pt x="12192001" y="3649578"/>
                </a:lnTo>
                <a:lnTo>
                  <a:pt x="0" y="3649578"/>
                </a:lnTo>
                <a:close/>
              </a:path>
            </a:pathLst>
          </a:cu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3" name="文本框 12"/>
          <p:cNvSpPr txBox="1"/>
          <p:nvPr/>
        </p:nvSpPr>
        <p:spPr>
          <a:xfrm>
            <a:off x="1820051" y="982821"/>
            <a:ext cx="7656458" cy="830997"/>
          </a:xfrm>
          <a:prstGeom prst="rect">
            <a:avLst/>
          </a:prstGeom>
          <a:noFill/>
        </p:spPr>
        <p:txBody>
          <a:bodyPr wrap="square" rtlCol="0">
            <a:spAutoFit/>
          </a:bodyPr>
          <a:lstStyle/>
          <a:p>
            <a:pPr algn="dist"/>
            <a:r>
              <a:rPr lang="zh-CN" altLang="en-US" sz="4800" b="1" dirty="0">
                <a:cs typeface="+mn-ea"/>
                <a:sym typeface="+mn-lt"/>
              </a:rPr>
              <a:t>电子自旋共振实验预习</a:t>
            </a:r>
          </a:p>
        </p:txBody>
      </p:sp>
      <p:sp>
        <p:nvSpPr>
          <p:cNvPr id="15" name="文本框 14"/>
          <p:cNvSpPr txBox="1"/>
          <p:nvPr/>
        </p:nvSpPr>
        <p:spPr>
          <a:xfrm>
            <a:off x="3813464" y="3074733"/>
            <a:ext cx="3497180" cy="671851"/>
          </a:xfrm>
          <a:prstGeom prst="rect">
            <a:avLst/>
          </a:prstGeom>
          <a:noFill/>
        </p:spPr>
        <p:txBody>
          <a:bodyPr wrap="square">
            <a:spAutoFit/>
          </a:bodyPr>
          <a:lstStyle/>
          <a:p>
            <a:pPr algn="ctr">
              <a:lnSpc>
                <a:spcPct val="150000"/>
              </a:lnSpc>
            </a:pPr>
            <a:r>
              <a:rPr lang="en-US" altLang="zh-CN" sz="2800" b="1">
                <a:solidFill>
                  <a:schemeClr val="bg1"/>
                </a:solidFill>
                <a:cs typeface="+mn-ea"/>
                <a:sym typeface="+mn-lt"/>
              </a:rPr>
              <a:t>2022.10.06</a:t>
            </a:r>
            <a:endParaRPr lang="zh-CN" altLang="en-US" sz="28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79337" y="3784184"/>
            <a:ext cx="9558040" cy="12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楷体" panose="02010609060101010101" pitchFamily="49" charset="-122"/>
                <a:ea typeface="楷体" panose="02010609060101010101" pitchFamily="49" charset="-122"/>
              </a:rPr>
              <a:t>  当固定输入谐振腔的微波频率和功率</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改变磁场</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则</a:t>
            </a:r>
            <a:r>
              <a:rPr lang="en-US" altLang="zh-CN" dirty="0">
                <a:latin typeface="楷体" panose="02010609060101010101" pitchFamily="49" charset="-122"/>
                <a:ea typeface="楷体" panose="02010609060101010101" pitchFamily="49" charset="-122"/>
              </a:rPr>
              <a:t>μ″</a:t>
            </a:r>
            <a:r>
              <a:rPr lang="zh-CN" altLang="en-US" dirty="0">
                <a:latin typeface="楷体" panose="02010609060101010101" pitchFamily="49" charset="-122"/>
                <a:ea typeface="楷体" panose="02010609060101010101" pitchFamily="49" charset="-122"/>
              </a:rPr>
              <a:t>与腔体输出功率</a:t>
            </a:r>
            <a:r>
              <a:rPr lang="en-US" altLang="zh-CN" dirty="0">
                <a:latin typeface="楷体" panose="02010609060101010101" pitchFamily="49" charset="-122"/>
                <a:ea typeface="楷体" panose="02010609060101010101" pitchFamily="49" charset="-122"/>
              </a:rPr>
              <a:t>P </a:t>
            </a:r>
            <a:r>
              <a:rPr lang="zh-CN" altLang="en-US" dirty="0">
                <a:latin typeface="楷体" panose="02010609060101010101" pitchFamily="49" charset="-122"/>
                <a:ea typeface="楷体" panose="02010609060101010101" pitchFamily="49" charset="-122"/>
              </a:rPr>
              <a:t>之间存在着一定的对应关系。  </a:t>
            </a:r>
            <a:endParaRPr lang="en-US" altLang="zh-CN" dirty="0">
              <a:latin typeface="楷体" panose="02010609060101010101" pitchFamily="49" charset="-122"/>
              <a:ea typeface="楷体" panose="02010609060101010101" pitchFamily="49" charset="-122"/>
            </a:endParaRPr>
          </a:p>
          <a:p>
            <a:pPr>
              <a:lnSpc>
                <a:spcPct val="150000"/>
              </a:lnSpc>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因此在铁磁共振实验中</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可以将测量</a:t>
            </a:r>
            <a:r>
              <a:rPr lang="en-US" altLang="zh-CN" dirty="0">
                <a:latin typeface="楷体" panose="02010609060101010101" pitchFamily="49" charset="-122"/>
                <a:ea typeface="楷体" panose="02010609060101010101" pitchFamily="49" charset="-122"/>
              </a:rPr>
              <a:t>μ″-B </a:t>
            </a:r>
            <a:r>
              <a:rPr lang="zh-CN" altLang="en-US" dirty="0">
                <a:latin typeface="楷体" panose="02010609060101010101" pitchFamily="49" charset="-122"/>
                <a:ea typeface="楷体" panose="02010609060101010101" pitchFamily="49" charset="-122"/>
              </a:rPr>
              <a:t>曲线求 </a:t>
            </a:r>
            <a:r>
              <a:rPr lang="en-US" altLang="zh-CN" dirty="0">
                <a:latin typeface="楷体" panose="02010609060101010101" pitchFamily="49" charset="-122"/>
                <a:ea typeface="楷体" panose="02010609060101010101" pitchFamily="49" charset="-122"/>
              </a:rPr>
              <a:t>ΔB </a:t>
            </a:r>
            <a:r>
              <a:rPr lang="zh-CN" altLang="en-US" dirty="0">
                <a:latin typeface="楷体" panose="02010609060101010101" pitchFamily="49" charset="-122"/>
                <a:ea typeface="楷体" panose="02010609060101010101" pitchFamily="49" charset="-122"/>
              </a:rPr>
              <a:t>的问题</a:t>
            </a:r>
            <a:r>
              <a:rPr lang="zh-CN" altLang="en-US" dirty="0">
                <a:solidFill>
                  <a:srgbClr val="7030A0"/>
                </a:solidFill>
                <a:latin typeface="楷体" panose="02010609060101010101" pitchFamily="49" charset="-122"/>
                <a:ea typeface="楷体" panose="02010609060101010101" pitchFamily="49" charset="-122"/>
              </a:rPr>
              <a:t>转化为测量</a:t>
            </a:r>
            <a:r>
              <a:rPr lang="en-US" altLang="zh-CN" dirty="0">
                <a:solidFill>
                  <a:srgbClr val="7030A0"/>
                </a:solidFill>
                <a:latin typeface="楷体" panose="02010609060101010101" pitchFamily="49" charset="-122"/>
                <a:ea typeface="楷体" panose="02010609060101010101" pitchFamily="49" charset="-122"/>
              </a:rPr>
              <a:t>P-B </a:t>
            </a:r>
            <a:r>
              <a:rPr lang="zh-CN" altLang="en-US" dirty="0">
                <a:solidFill>
                  <a:srgbClr val="7030A0"/>
                </a:solidFill>
                <a:latin typeface="楷体" panose="02010609060101010101" pitchFamily="49" charset="-122"/>
                <a:ea typeface="楷体" panose="02010609060101010101" pitchFamily="49" charset="-122"/>
              </a:rPr>
              <a:t>曲线来求。</a:t>
            </a:r>
            <a:endParaRPr lang="zh-CN" altLang="en-US" dirty="0">
              <a:solidFill>
                <a:srgbClr val="7030A0"/>
              </a:solidFill>
              <a:latin typeface="楷体" panose="02010609060101010101" pitchFamily="49" charset="-122"/>
              <a:ea typeface="楷体" panose="02010609060101010101" pitchFamily="49" charset="-122"/>
              <a:cs typeface="+mn-ea"/>
              <a:sym typeface="+mn-lt"/>
            </a:endParaRPr>
          </a:p>
        </p:txBody>
      </p:sp>
      <p:sp>
        <p:nvSpPr>
          <p:cNvPr id="9" name="文本框 8"/>
          <p:cNvSpPr txBox="1">
            <a:spLocks noChangeArrowheads="1"/>
          </p:cNvSpPr>
          <p:nvPr/>
        </p:nvSpPr>
        <p:spPr bwMode="auto">
          <a:xfrm>
            <a:off x="772471" y="1530407"/>
            <a:ext cx="9558040" cy="211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600"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当铁磁物质在稳恒磁场</a:t>
            </a:r>
            <a:r>
              <a:rPr lang="en-US" altLang="zh-CN" dirty="0">
                <a:latin typeface="楷体" panose="02010609060101010101" pitchFamily="49" charset="-122"/>
                <a:ea typeface="楷体" panose="02010609060101010101" pitchFamily="49" charset="-122"/>
              </a:rPr>
              <a:t>B </a:t>
            </a:r>
            <a:r>
              <a:rPr lang="zh-CN" altLang="en-US" dirty="0">
                <a:latin typeface="楷体" panose="02010609060101010101" pitchFamily="49" charset="-122"/>
                <a:ea typeface="楷体" panose="02010609060101010101" pitchFamily="49" charset="-122"/>
              </a:rPr>
              <a:t>和交变磁场</a:t>
            </a:r>
            <a:r>
              <a:rPr lang="en-US" altLang="zh-CN" dirty="0">
                <a:latin typeface="楷体" panose="02010609060101010101" pitchFamily="49" charset="-122"/>
                <a:ea typeface="楷体" panose="02010609060101010101" pitchFamily="49" charset="-122"/>
              </a:rPr>
              <a:t>B' </a:t>
            </a:r>
            <a:r>
              <a:rPr lang="zh-CN" altLang="en-US" dirty="0">
                <a:latin typeface="楷体" panose="02010609060101010101" pitchFamily="49" charset="-122"/>
                <a:ea typeface="楷体" panose="02010609060101010101" pitchFamily="49" charset="-122"/>
              </a:rPr>
              <a:t>的 同时作用下时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其磁导率</a:t>
            </a:r>
            <a:r>
              <a:rPr lang="en-US" altLang="zh-CN" dirty="0">
                <a:latin typeface="楷体" panose="02010609060101010101" pitchFamily="49" charset="-122"/>
                <a:ea typeface="楷体" panose="02010609060101010101" pitchFamily="49" charset="-122"/>
              </a:rPr>
              <a:t>μ </a:t>
            </a:r>
            <a:r>
              <a:rPr lang="zh-CN" altLang="en-US" dirty="0">
                <a:latin typeface="楷体" panose="02010609060101010101" pitchFamily="49" charset="-122"/>
                <a:ea typeface="楷体" panose="02010609060101010101" pitchFamily="49" charset="-122"/>
              </a:rPr>
              <a:t>要用复数来表示</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实部</a:t>
            </a:r>
            <a:r>
              <a:rPr lang="en-US" altLang="zh-CN" dirty="0">
                <a:latin typeface="楷体" panose="02010609060101010101" pitchFamily="49" charset="-122"/>
                <a:ea typeface="楷体" panose="02010609060101010101" pitchFamily="49" charset="-122"/>
              </a:rPr>
              <a:t>μ' </a:t>
            </a:r>
            <a:r>
              <a:rPr lang="zh-CN" altLang="en-US" dirty="0">
                <a:latin typeface="楷体" panose="02010609060101010101" pitchFamily="49" charset="-122"/>
                <a:ea typeface="楷体" panose="02010609060101010101" pitchFamily="49" charset="-122"/>
              </a:rPr>
              <a:t>为铁磁性物质在恒定磁场</a:t>
            </a:r>
            <a:r>
              <a:rPr lang="en-US" altLang="zh-CN" dirty="0">
                <a:latin typeface="楷体" panose="02010609060101010101" pitchFamily="49" charset="-122"/>
                <a:ea typeface="楷体" panose="02010609060101010101" pitchFamily="49" charset="-122"/>
              </a:rPr>
              <a:t>B </a:t>
            </a:r>
            <a:r>
              <a:rPr lang="zh-CN" altLang="en-US" dirty="0">
                <a:latin typeface="楷体" panose="02010609060101010101" pitchFamily="49" charset="-122"/>
                <a:ea typeface="楷体" panose="02010609060101010101" pitchFamily="49" charset="-122"/>
              </a:rPr>
              <a:t>中的磁导率</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它决定磁性材料中储存的磁能</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虚部</a:t>
            </a:r>
            <a:r>
              <a:rPr lang="en-US" altLang="zh-CN" dirty="0">
                <a:latin typeface="楷体" panose="02010609060101010101" pitchFamily="49" charset="-122"/>
                <a:ea typeface="楷体" panose="02010609060101010101" pitchFamily="49" charset="-122"/>
              </a:rPr>
              <a:t>μ″</a:t>
            </a:r>
            <a:r>
              <a:rPr lang="zh-CN" altLang="en-US" dirty="0">
                <a:latin typeface="楷体" panose="02010609060101010101" pitchFamily="49" charset="-122"/>
                <a:ea typeface="楷体" panose="02010609060101010101" pitchFamily="49" charset="-122"/>
              </a:rPr>
              <a:t>则反映交变磁能在磁性材料中的损耗。</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在</a:t>
            </a:r>
            <a:r>
              <a:rPr lang="en-US" altLang="zh-CN" dirty="0">
                <a:latin typeface="楷体" panose="02010609060101010101" pitchFamily="49" charset="-122"/>
                <a:ea typeface="楷体" panose="02010609060101010101" pitchFamily="49" charset="-122"/>
              </a:rPr>
              <a:t>ω </a:t>
            </a:r>
            <a:r>
              <a:rPr lang="zh-CN" altLang="en-US"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B0 </a:t>
            </a:r>
            <a:r>
              <a:rPr lang="zh-CN" altLang="en-US" dirty="0">
                <a:latin typeface="楷体" panose="02010609060101010101" pitchFamily="49" charset="-122"/>
                <a:ea typeface="楷体" panose="02010609060101010101" pitchFamily="49" charset="-122"/>
              </a:rPr>
              <a:t>满足</a:t>
            </a:r>
            <a:endParaRPr lang="en-US" altLang="zh-CN" dirty="0">
              <a:latin typeface="楷体" panose="02010609060101010101" pitchFamily="49" charset="-122"/>
              <a:ea typeface="楷体" panose="02010609060101010101" pitchFamily="49" charset="-122"/>
            </a:endParaRPr>
          </a:p>
          <a:p>
            <a:pPr>
              <a:lnSpc>
                <a:spcPct val="150000"/>
              </a:lnSpc>
            </a:pPr>
            <a:r>
              <a:rPr lang="en-US" altLang="zh-CN" dirty="0">
                <a:solidFill>
                  <a:srgbClr val="7030A0"/>
                </a:solidFill>
                <a:latin typeface="楷体" panose="02010609060101010101" pitchFamily="49" charset="-122"/>
                <a:ea typeface="楷体" panose="02010609060101010101" pitchFamily="49" charset="-122"/>
              </a:rPr>
              <a:t>μ″</a:t>
            </a:r>
            <a:r>
              <a:rPr lang="zh-CN" altLang="en-US" dirty="0">
                <a:solidFill>
                  <a:srgbClr val="7030A0"/>
                </a:solidFill>
                <a:latin typeface="楷体" panose="02010609060101010101" pitchFamily="49" charset="-122"/>
                <a:ea typeface="楷体" panose="02010609060101010101" pitchFamily="49" charset="-122"/>
              </a:rPr>
              <a:t>达到最大值</a:t>
            </a:r>
            <a:r>
              <a:rPr lang="en-US" altLang="zh-CN" dirty="0">
                <a:solidFill>
                  <a:srgbClr val="7030A0"/>
                </a:solidFill>
                <a:latin typeface="楷体" panose="02010609060101010101" pitchFamily="49" charset="-122"/>
                <a:ea typeface="楷体" panose="02010609060101010101" pitchFamily="49" charset="-122"/>
              </a:rPr>
              <a:t>,</a:t>
            </a:r>
            <a:r>
              <a:rPr lang="zh-CN" altLang="en-US" dirty="0">
                <a:solidFill>
                  <a:srgbClr val="7030A0"/>
                </a:solidFill>
                <a:latin typeface="楷体" panose="02010609060101010101" pitchFamily="49" charset="-122"/>
                <a:ea typeface="楷体" panose="02010609060101010101" pitchFamily="49" charset="-122"/>
              </a:rPr>
              <a:t>这种现象称为铁磁共振。</a:t>
            </a:r>
            <a:r>
              <a:rPr lang="zh-CN" altLang="en-US" dirty="0">
                <a:solidFill>
                  <a:srgbClr val="7030A0"/>
                </a:solidFill>
              </a:rPr>
              <a:t>  </a:t>
            </a:r>
            <a:endParaRPr lang="en-US" altLang="zh-CN" dirty="0">
              <a:solidFill>
                <a:srgbClr val="7030A0"/>
              </a:solidFill>
              <a:latin typeface="楷体" panose="02010609060101010101" pitchFamily="49" charset="-122"/>
              <a:ea typeface="楷体" panose="02010609060101010101" pitchFamily="49" charset="-122"/>
              <a:cs typeface="+mn-ea"/>
              <a:sym typeface="+mn-lt"/>
            </a:endParaRPr>
          </a:p>
        </p:txBody>
      </p:sp>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铁磁共振</a:t>
            </a:r>
          </a:p>
        </p:txBody>
      </p:sp>
      <p:pic>
        <p:nvPicPr>
          <p:cNvPr id="5" name="图片 4">
            <a:extLst>
              <a:ext uri="{FF2B5EF4-FFF2-40B4-BE49-F238E27FC236}">
                <a16:creationId xmlns:a16="http://schemas.microsoft.com/office/drawing/2014/main" id="{F324E0F6-D187-067F-6FBE-0F01BA2BB6D9}"/>
              </a:ext>
            </a:extLst>
          </p:cNvPr>
          <p:cNvPicPr>
            <a:picLocks noChangeAspect="1"/>
          </p:cNvPicPr>
          <p:nvPr/>
        </p:nvPicPr>
        <p:blipFill>
          <a:blip r:embed="rId2"/>
          <a:stretch>
            <a:fillRect/>
          </a:stretch>
        </p:blipFill>
        <p:spPr>
          <a:xfrm>
            <a:off x="9939290" y="1636898"/>
            <a:ext cx="1190625" cy="238125"/>
          </a:xfrm>
          <a:prstGeom prst="rect">
            <a:avLst/>
          </a:prstGeom>
        </p:spPr>
      </p:pic>
      <p:pic>
        <p:nvPicPr>
          <p:cNvPr id="8" name="图片 7">
            <a:extLst>
              <a:ext uri="{FF2B5EF4-FFF2-40B4-BE49-F238E27FC236}">
                <a16:creationId xmlns:a16="http://schemas.microsoft.com/office/drawing/2014/main" id="{70FC2FB1-4516-42AC-A7A3-8DDCC4417366}"/>
              </a:ext>
            </a:extLst>
          </p:cNvPr>
          <p:cNvPicPr>
            <a:picLocks noChangeAspect="1"/>
          </p:cNvPicPr>
          <p:nvPr/>
        </p:nvPicPr>
        <p:blipFill>
          <a:blip r:embed="rId3"/>
          <a:stretch>
            <a:fillRect/>
          </a:stretch>
        </p:blipFill>
        <p:spPr>
          <a:xfrm>
            <a:off x="2937395" y="2772734"/>
            <a:ext cx="1651010" cy="405986"/>
          </a:xfrm>
          <a:prstGeom prst="rect">
            <a:avLst/>
          </a:prstGeom>
        </p:spPr>
      </p:pic>
    </p:spTree>
    <p:extLst>
      <p:ext uri="{BB962C8B-B14F-4D97-AF65-F5344CB8AC3E}">
        <p14:creationId xmlns:p14="http://schemas.microsoft.com/office/powerpoint/2010/main" val="1934218924"/>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3289325" y="2314275"/>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实验内容与过程</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D41BA8-F045-9726-E7EB-5CF379294B56}"/>
              </a:ext>
            </a:extLst>
          </p:cNvPr>
          <p:cNvSpPr txBox="1"/>
          <p:nvPr/>
        </p:nvSpPr>
        <p:spPr>
          <a:xfrm>
            <a:off x="884765" y="384545"/>
            <a:ext cx="9309101" cy="830997"/>
          </a:xfrm>
          <a:prstGeom prst="rect">
            <a:avLst/>
          </a:prstGeom>
          <a:noFill/>
        </p:spPr>
        <p:txBody>
          <a:bodyPr wrap="square" rtlCol="0">
            <a:spAutoFit/>
          </a:bodyPr>
          <a:lstStyle/>
          <a:p>
            <a:r>
              <a:rPr lang="zh-CN" altLang="en-US" sz="1600" b="1" dirty="0">
                <a:latin typeface="楷体" panose="02010609060101010101" pitchFamily="49" charset="-122"/>
                <a:ea typeface="楷体" panose="02010609060101010101" pitchFamily="49" charset="-122"/>
              </a:rPr>
              <a:t>实验内容</a:t>
            </a:r>
            <a:r>
              <a:rPr lang="zh-CN" altLang="en-US"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根据实验原理连接测量装置</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观察 </a:t>
            </a:r>
            <a:r>
              <a:rPr lang="en-US" altLang="zh-CN" sz="1600" dirty="0">
                <a:latin typeface="楷体" panose="02010609060101010101" pitchFamily="49" charset="-122"/>
                <a:ea typeface="楷体" panose="02010609060101010101" pitchFamily="49" charset="-122"/>
              </a:rPr>
              <a:t>DPPH </a:t>
            </a:r>
            <a:r>
              <a:rPr lang="zh-CN" altLang="en-US" sz="1600" dirty="0">
                <a:latin typeface="楷体" panose="02010609060101010101" pitchFamily="49" charset="-122"/>
                <a:ea typeface="楷体" panose="02010609060101010101" pitchFamily="49" charset="-122"/>
              </a:rPr>
              <a:t>样品的电子自旋共振信号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分析影响共振信号的因素</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测量其</a:t>
            </a:r>
            <a:r>
              <a:rPr lang="en-US" altLang="zh-CN" sz="1600" dirty="0">
                <a:latin typeface="楷体" panose="02010609060101010101" pitchFamily="49" charset="-122"/>
                <a:ea typeface="楷体" panose="02010609060101010101" pitchFamily="49" charset="-122"/>
              </a:rPr>
              <a:t>g </a:t>
            </a:r>
            <a:r>
              <a:rPr lang="zh-CN" altLang="en-US" sz="1600" dirty="0">
                <a:latin typeface="楷体" panose="02010609060101010101" pitchFamily="49" charset="-122"/>
                <a:ea typeface="楷体" panose="02010609060101010101" pitchFamily="49" charset="-122"/>
              </a:rPr>
              <a:t>因子。 </a:t>
            </a:r>
          </a:p>
        </p:txBody>
      </p:sp>
      <p:sp>
        <p:nvSpPr>
          <p:cNvPr id="5" name="文本框 4">
            <a:extLst>
              <a:ext uri="{FF2B5EF4-FFF2-40B4-BE49-F238E27FC236}">
                <a16:creationId xmlns:a16="http://schemas.microsoft.com/office/drawing/2014/main" id="{2FDA0C04-4C7F-889C-69A3-6E43AEA16315}"/>
              </a:ext>
            </a:extLst>
          </p:cNvPr>
          <p:cNvSpPr txBox="1"/>
          <p:nvPr/>
        </p:nvSpPr>
        <p:spPr>
          <a:xfrm>
            <a:off x="884765" y="1215542"/>
            <a:ext cx="9131300" cy="3046988"/>
          </a:xfrm>
          <a:prstGeom prst="rect">
            <a:avLst/>
          </a:prstGeom>
          <a:noFill/>
        </p:spPr>
        <p:txBody>
          <a:bodyPr wrap="square" rtlCol="0">
            <a:spAutoFit/>
          </a:bodyPr>
          <a:lstStyle/>
          <a:p>
            <a:r>
              <a:rPr lang="zh-CN" altLang="en-US" sz="1600" b="1" dirty="0">
                <a:latin typeface="楷体" panose="02010609060101010101" pitchFamily="49" charset="-122"/>
                <a:ea typeface="楷体" panose="02010609060101010101" pitchFamily="49" charset="-122"/>
              </a:rPr>
              <a:t>实验过程：</a:t>
            </a:r>
            <a:endParaRPr lang="en-US" altLang="zh-CN" sz="1600" b="1" dirty="0">
              <a:latin typeface="楷体" panose="02010609060101010101" pitchFamily="49" charset="-122"/>
              <a:ea typeface="楷体" panose="02010609060101010101" pitchFamily="49" charset="-122"/>
            </a:endParaRPr>
          </a:p>
          <a:p>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电子自旋共振</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开启微波源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选择“等幅”方式</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 接好整个实验装置。</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选定某一微波频率</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用</a:t>
            </a:r>
            <a:r>
              <a:rPr lang="zh-CN" altLang="en-US" sz="1600" dirty="0">
                <a:solidFill>
                  <a:srgbClr val="7030A0"/>
                </a:solidFill>
                <a:latin typeface="楷体" panose="02010609060101010101" pitchFamily="49" charset="-122"/>
                <a:ea typeface="楷体" panose="02010609060101010101" pitchFamily="49" charset="-122"/>
              </a:rPr>
              <a:t>直读频率计测量微波频率</a:t>
            </a:r>
            <a:r>
              <a:rPr lang="zh-CN" altLang="en-US" sz="1600" dirty="0">
                <a:latin typeface="楷体" panose="02010609060101010101" pitchFamily="49" charset="-122"/>
                <a:ea typeface="楷体" panose="02010609060101010101" pitchFamily="49" charset="-122"/>
              </a:rPr>
              <a:t>。根据测量的频率</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计算波导波长</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调节传动装置使</a:t>
            </a:r>
            <a:r>
              <a:rPr lang="zh-CN" altLang="en-US" sz="1600" dirty="0">
                <a:solidFill>
                  <a:srgbClr val="7030A0"/>
                </a:solidFill>
                <a:latin typeface="楷体" panose="02010609060101010101" pitchFamily="49" charset="-122"/>
                <a:ea typeface="楷体" panose="02010609060101010101" pitchFamily="49" charset="-122"/>
              </a:rPr>
              <a:t>样品处于微波磁场最强处</a:t>
            </a:r>
            <a:r>
              <a:rPr lang="zh-CN" altLang="en-US"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将单螺调配器的探针逆时针旋出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检波晶体的输出接到电流表上</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用电流表测量微波功率的大小</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调节可调矩形谐振腔的可移动活塞</a:t>
            </a:r>
            <a:r>
              <a:rPr lang="en-US" altLang="zh-CN" sz="1600" dirty="0">
                <a:latin typeface="楷体" panose="02010609060101010101" pitchFamily="49" charset="-122"/>
                <a:ea typeface="楷体" panose="02010609060101010101" pitchFamily="49" charset="-122"/>
              </a:rPr>
              <a:t>,</a:t>
            </a:r>
            <a:r>
              <a:rPr lang="zh-CN" altLang="en-US" sz="1600" dirty="0">
                <a:solidFill>
                  <a:srgbClr val="7030A0"/>
                </a:solidFill>
                <a:latin typeface="楷体" panose="02010609060101010101" pitchFamily="49" charset="-122"/>
                <a:ea typeface="楷体" panose="02010609060101010101" pitchFamily="49" charset="-122"/>
              </a:rPr>
              <a:t>使谐振腔耦合共振</a:t>
            </a:r>
            <a:r>
              <a:rPr lang="zh-CN" altLang="en-US" sz="1600" dirty="0">
                <a:latin typeface="楷体" panose="02010609060101010101" pitchFamily="49" charset="-122"/>
                <a:ea typeface="楷体" panose="02010609060101010101" pitchFamily="49" charset="-122"/>
              </a:rPr>
              <a:t>。然后调节单螺调配器的探针深度和前后位置</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使</a:t>
            </a:r>
            <a:r>
              <a:rPr lang="zh-CN" altLang="en-US" sz="1600" dirty="0">
                <a:solidFill>
                  <a:srgbClr val="7030A0"/>
                </a:solidFill>
                <a:latin typeface="楷体" panose="02010609060101010101" pitchFamily="49" charset="-122"/>
                <a:ea typeface="楷体" panose="02010609060101010101" pitchFamily="49" charset="-122"/>
              </a:rPr>
              <a:t>反射谐振腔匹配</a:t>
            </a:r>
            <a:r>
              <a:rPr lang="zh-CN" altLang="en-US"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将检波晶体的输出接到磁共振实验仪上</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并使磁共振实验仪处于</a:t>
            </a:r>
            <a:r>
              <a:rPr lang="zh-CN" altLang="en-US" sz="1600" dirty="0">
                <a:solidFill>
                  <a:srgbClr val="7030A0"/>
                </a:solidFill>
                <a:latin typeface="楷体" panose="02010609060101010101" pitchFamily="49" charset="-122"/>
                <a:ea typeface="楷体" panose="02010609060101010101" pitchFamily="49" charset="-122"/>
              </a:rPr>
              <a:t>“扫场”</a:t>
            </a:r>
            <a:r>
              <a:rPr lang="zh-CN" altLang="en-US" sz="1600" dirty="0">
                <a:latin typeface="楷体" panose="02010609060101010101" pitchFamily="49" charset="-122"/>
                <a:ea typeface="楷体" panose="02010609060101010101" pitchFamily="49" charset="-122"/>
              </a:rPr>
              <a:t>状态</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加上扫描磁场。</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改变稳恒磁场的大小</a:t>
            </a:r>
            <a:r>
              <a:rPr lang="en-US" altLang="zh-CN" sz="1600" dirty="0">
                <a:latin typeface="楷体" panose="02010609060101010101" pitchFamily="49" charset="-122"/>
                <a:ea typeface="楷体" panose="02010609060101010101" pitchFamily="49" charset="-122"/>
              </a:rPr>
              <a:t>,</a:t>
            </a:r>
            <a:r>
              <a:rPr lang="zh-CN" altLang="en-US" sz="1600" dirty="0">
                <a:solidFill>
                  <a:srgbClr val="7030A0"/>
                </a:solidFill>
                <a:latin typeface="楷体" panose="02010609060101010101" pitchFamily="49" charset="-122"/>
                <a:ea typeface="楷体" panose="02010609060101010101" pitchFamily="49" charset="-122"/>
              </a:rPr>
              <a:t>在示波器上搜索电子自旋共振信号</a:t>
            </a:r>
            <a:r>
              <a:rPr lang="zh-CN" altLang="en-US"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a:t>
            </a:r>
            <a:r>
              <a:rPr lang="zh-CN" altLang="en-US" sz="1600" dirty="0">
                <a:solidFill>
                  <a:srgbClr val="7030A0"/>
                </a:solidFill>
                <a:latin typeface="楷体" panose="02010609060101010101" pitchFamily="49" charset="-122"/>
                <a:ea typeface="楷体" panose="02010609060101010101" pitchFamily="49" charset="-122"/>
              </a:rPr>
              <a:t>观察共振磁场的范围、样品位置对共振信号的影响</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并分析其原因。</a:t>
            </a:r>
            <a:endParaRPr lang="en-US" altLang="zh-CN" sz="1600" dirty="0">
              <a:latin typeface="楷体" panose="02010609060101010101" pitchFamily="49" charset="-122"/>
              <a:ea typeface="楷体" panose="02010609060101010101" pitchFamily="49" charset="-122"/>
            </a:endParaRPr>
          </a:p>
          <a:p>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测量电子自旋共振时</a:t>
            </a:r>
            <a:r>
              <a:rPr lang="zh-CN" altLang="en-US" sz="1600" dirty="0">
                <a:solidFill>
                  <a:srgbClr val="7030A0"/>
                </a:solidFill>
                <a:latin typeface="楷体" panose="02010609060101010101" pitchFamily="49" charset="-122"/>
                <a:ea typeface="楷体" panose="02010609060101010101" pitchFamily="49" charset="-122"/>
              </a:rPr>
              <a:t>共振磁场的大小</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根据测量数据计算 </a:t>
            </a:r>
            <a:r>
              <a:rPr lang="en-US" altLang="zh-CN" sz="1600" dirty="0">
                <a:latin typeface="楷体" panose="02010609060101010101" pitchFamily="49" charset="-122"/>
                <a:ea typeface="楷体" panose="02010609060101010101" pitchFamily="49" charset="-122"/>
              </a:rPr>
              <a:t>DPPH </a:t>
            </a:r>
            <a:r>
              <a:rPr lang="zh-CN" altLang="en-US" sz="1600" dirty="0">
                <a:latin typeface="楷体" panose="02010609060101010101" pitchFamily="49" charset="-122"/>
                <a:ea typeface="楷体" panose="02010609060101010101" pitchFamily="49" charset="-122"/>
              </a:rPr>
              <a:t>中电子的</a:t>
            </a:r>
            <a:r>
              <a:rPr lang="en-US" altLang="zh-CN" sz="1600" dirty="0">
                <a:solidFill>
                  <a:srgbClr val="7030A0"/>
                </a:solidFill>
                <a:latin typeface="楷体" panose="02010609060101010101" pitchFamily="49" charset="-122"/>
                <a:ea typeface="楷体" panose="02010609060101010101" pitchFamily="49" charset="-122"/>
              </a:rPr>
              <a:t>g </a:t>
            </a:r>
            <a:r>
              <a:rPr lang="zh-CN" altLang="en-US" sz="1600" dirty="0">
                <a:solidFill>
                  <a:srgbClr val="7030A0"/>
                </a:solidFill>
                <a:latin typeface="楷体" panose="02010609060101010101" pitchFamily="49" charset="-122"/>
                <a:ea typeface="楷体" panose="02010609060101010101" pitchFamily="49" charset="-122"/>
              </a:rPr>
              <a:t>因子</a:t>
            </a:r>
            <a:r>
              <a:rPr lang="zh-CN" altLang="en-US" sz="1600" dirty="0">
                <a:latin typeface="楷体" panose="02010609060101010101" pitchFamily="49" charset="-122"/>
                <a:ea typeface="楷体" panose="02010609060101010101" pitchFamily="49" charset="-122"/>
              </a:rPr>
              <a:t>。</a:t>
            </a:r>
          </a:p>
        </p:txBody>
      </p:sp>
      <p:sp>
        <p:nvSpPr>
          <p:cNvPr id="8" name="文本框 7">
            <a:extLst>
              <a:ext uri="{FF2B5EF4-FFF2-40B4-BE49-F238E27FC236}">
                <a16:creationId xmlns:a16="http://schemas.microsoft.com/office/drawing/2014/main" id="{9BC79397-A89C-AC6F-0069-409497EDDE11}"/>
              </a:ext>
            </a:extLst>
          </p:cNvPr>
          <p:cNvSpPr txBox="1"/>
          <p:nvPr/>
        </p:nvSpPr>
        <p:spPr>
          <a:xfrm>
            <a:off x="884765" y="4349796"/>
            <a:ext cx="9901768" cy="2585323"/>
          </a:xfrm>
          <a:prstGeom prst="rect">
            <a:avLst/>
          </a:prstGeom>
          <a:noFill/>
        </p:spPr>
        <p:txBody>
          <a:bodyPr wrap="square">
            <a:spAutoFit/>
          </a:bodyPr>
          <a:lstStyle/>
          <a:p>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铁磁共振</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开启微波源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选择“等幅”方式</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 接好整个实验装置。</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a:t>
            </a:r>
            <a:r>
              <a:rPr lang="zh-CN" altLang="en-US" sz="1600" dirty="0">
                <a:solidFill>
                  <a:srgbClr val="7030A0"/>
                </a:solidFill>
                <a:latin typeface="楷体" panose="02010609060101010101" pitchFamily="49" charset="-122"/>
                <a:ea typeface="楷体" panose="02010609060101010101" pitchFamily="49" charset="-122"/>
              </a:rPr>
              <a:t>测量谐振腔的长度</a:t>
            </a:r>
            <a:r>
              <a:rPr lang="en-US" altLang="zh-CN" sz="1600" dirty="0">
                <a:solidFill>
                  <a:srgbClr val="7030A0"/>
                </a:solidFill>
                <a:latin typeface="楷体" panose="02010609060101010101" pitchFamily="49" charset="-122"/>
                <a:ea typeface="楷体" panose="02010609060101010101" pitchFamily="49" charset="-122"/>
              </a:rPr>
              <a:t>,</a:t>
            </a:r>
            <a:r>
              <a:rPr lang="zh-CN" altLang="en-US" sz="1600" dirty="0">
                <a:solidFill>
                  <a:srgbClr val="7030A0"/>
                </a:solidFill>
                <a:latin typeface="楷体" panose="02010609060101010101" pitchFamily="49" charset="-122"/>
                <a:ea typeface="楷体" panose="02010609060101010101" pitchFamily="49" charset="-122"/>
              </a:rPr>
              <a:t> 计算它的谐振频率</a:t>
            </a:r>
            <a:r>
              <a:rPr lang="zh-CN" altLang="en-US" sz="1600" dirty="0">
                <a:latin typeface="楷体" panose="02010609060101010101" pitchFamily="49" charset="-122"/>
                <a:ea typeface="楷体" panose="02010609060101010101" pitchFamily="49" charset="-122"/>
              </a:rPr>
              <a:t>，一定要保证</a:t>
            </a:r>
            <a:r>
              <a:rPr lang="en-US" altLang="zh-CN" sz="1600" dirty="0">
                <a:latin typeface="楷体" panose="02010609060101010101" pitchFamily="49" charset="-122"/>
                <a:ea typeface="楷体" panose="02010609060101010101" pitchFamily="49" charset="-122"/>
              </a:rPr>
              <a:t>n</a:t>
            </a:r>
            <a:r>
              <a:rPr lang="zh-CN" altLang="en-US" sz="1600" dirty="0">
                <a:latin typeface="楷体" panose="02010609060101010101" pitchFamily="49" charset="-122"/>
                <a:ea typeface="楷体" panose="02010609060101010101" pitchFamily="49" charset="-122"/>
              </a:rPr>
              <a:t>为偶数。</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将检波晶体的输出接到电流表上</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用电流表测量微波大小，调节微波频率</a:t>
            </a:r>
            <a:r>
              <a:rPr lang="en-US" altLang="zh-CN" sz="1600" dirty="0">
                <a:latin typeface="楷体" panose="02010609060101010101" pitchFamily="49" charset="-122"/>
                <a:ea typeface="楷体" panose="02010609060101010101" pitchFamily="49" charset="-122"/>
              </a:rPr>
              <a:t>,</a:t>
            </a:r>
            <a:r>
              <a:rPr lang="zh-CN" altLang="en-US" sz="1600" dirty="0">
                <a:solidFill>
                  <a:srgbClr val="7030A0"/>
                </a:solidFill>
                <a:latin typeface="楷体" panose="02010609060101010101" pitchFamily="49" charset="-122"/>
                <a:ea typeface="楷体" panose="02010609060101010101" pitchFamily="49" charset="-122"/>
              </a:rPr>
              <a:t>使谐振腔耦合共振。</a:t>
            </a:r>
            <a:r>
              <a:rPr lang="zh-CN" altLang="en-US" sz="1600" dirty="0">
                <a:latin typeface="楷体" panose="02010609060101010101" pitchFamily="49" charset="-122"/>
                <a:ea typeface="楷体" panose="02010609060101010101" pitchFamily="49" charset="-122"/>
              </a:rPr>
              <a:t>（透射式！检测计示数应明显增大）</a:t>
            </a:r>
            <a:endParaRPr lang="en-US" altLang="zh-CN" sz="1600" dirty="0">
              <a:solidFill>
                <a:srgbClr val="7030A0"/>
              </a:solidFill>
              <a:latin typeface="楷体" panose="02010609060101010101" pitchFamily="49" charset="-122"/>
              <a:ea typeface="楷体" panose="02010609060101010101" pitchFamily="49" charset="-122"/>
            </a:endParaRPr>
          </a:p>
          <a:p>
            <a:r>
              <a:rPr lang="en-US" altLang="zh-CN" sz="1600" dirty="0">
                <a:solidFill>
                  <a:srgbClr val="7030A0"/>
                </a:solidFill>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用</a:t>
            </a:r>
            <a:r>
              <a:rPr lang="zh-CN" altLang="en-US" sz="1600" dirty="0">
                <a:solidFill>
                  <a:srgbClr val="7030A0"/>
                </a:solidFill>
                <a:latin typeface="楷体" panose="02010609060101010101" pitchFamily="49" charset="-122"/>
                <a:ea typeface="楷体" panose="02010609060101010101" pitchFamily="49" charset="-122"/>
              </a:rPr>
              <a:t>直读频率计测量共振频率</a:t>
            </a:r>
            <a:r>
              <a:rPr lang="en-US" altLang="zh-CN" sz="1600" dirty="0">
                <a:solidFill>
                  <a:srgbClr val="7030A0"/>
                </a:solidFill>
                <a:latin typeface="楷体" panose="02010609060101010101" pitchFamily="49" charset="-122"/>
                <a:ea typeface="楷体" panose="02010609060101010101" pitchFamily="49" charset="-122"/>
              </a:rPr>
              <a:t>f</a:t>
            </a:r>
            <a:r>
              <a:rPr lang="zh-CN" altLang="en-US" sz="1600" dirty="0">
                <a:latin typeface="楷体" panose="02010609060101010101" pitchFamily="49" charset="-122"/>
                <a:ea typeface="楷体" panose="02010609060101010101" pitchFamily="49" charset="-122"/>
              </a:rPr>
              <a:t>。  </a:t>
            </a:r>
            <a:endParaRPr lang="en-US" altLang="zh-CN" sz="1600" dirty="0">
              <a:latin typeface="楷体" panose="02010609060101010101" pitchFamily="49" charset="-122"/>
              <a:ea typeface="楷体" panose="02010609060101010101" pitchFamily="49" charset="-122"/>
            </a:endParaRPr>
          </a:p>
          <a:p>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用示波器观察铁磁共振信号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并与电子自旋共振信号相比较。</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  </a:t>
            </a:r>
            <a:r>
              <a:rPr lang="zh-CN" altLang="en-US" sz="1600" dirty="0">
                <a:solidFill>
                  <a:srgbClr val="7030A0"/>
                </a:solidFill>
                <a:latin typeface="楷体" panose="02010609060101010101" pitchFamily="49" charset="-122"/>
                <a:ea typeface="楷体" panose="02010609060101010101" pitchFamily="49" charset="-122"/>
              </a:rPr>
              <a:t>断开扫场</a:t>
            </a:r>
            <a:r>
              <a:rPr lang="en-US" altLang="zh-CN" sz="1600" dirty="0">
                <a:solidFill>
                  <a:srgbClr val="7030A0"/>
                </a:solidFill>
                <a:latin typeface="楷体" panose="02010609060101010101" pitchFamily="49" charset="-122"/>
                <a:ea typeface="楷体" panose="02010609060101010101" pitchFamily="49" charset="-122"/>
              </a:rPr>
              <a:t>,</a:t>
            </a:r>
            <a:r>
              <a:rPr lang="zh-CN" altLang="en-US" sz="1600" dirty="0">
                <a:solidFill>
                  <a:srgbClr val="7030A0"/>
                </a:solidFill>
                <a:latin typeface="楷体" panose="02010609060101010101" pitchFamily="49" charset="-122"/>
                <a:ea typeface="楷体" panose="02010609060101010101" pitchFamily="49" charset="-122"/>
              </a:rPr>
              <a:t>逐点测绘 </a:t>
            </a:r>
            <a:r>
              <a:rPr lang="en-US" altLang="zh-CN" sz="1600" dirty="0">
                <a:solidFill>
                  <a:srgbClr val="7030A0"/>
                </a:solidFill>
                <a:latin typeface="楷体" panose="02010609060101010101" pitchFamily="49" charset="-122"/>
                <a:ea typeface="楷体" panose="02010609060101010101" pitchFamily="49" charset="-122"/>
              </a:rPr>
              <a:t>P-B </a:t>
            </a:r>
            <a:r>
              <a:rPr lang="zh-CN" altLang="en-US" sz="1600" dirty="0">
                <a:solidFill>
                  <a:srgbClr val="7030A0"/>
                </a:solidFill>
                <a:latin typeface="楷体" panose="02010609060101010101" pitchFamily="49" charset="-122"/>
                <a:ea typeface="楷体" panose="02010609060101010101" pitchFamily="49" charset="-122"/>
              </a:rPr>
              <a:t>曲线</a:t>
            </a:r>
            <a:r>
              <a:rPr lang="zh-CN" altLang="en-US"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计算回磁比</a:t>
            </a:r>
            <a:r>
              <a:rPr lang="en-US" altLang="zh-CN" sz="1600" dirty="0">
                <a:latin typeface="楷体" panose="02010609060101010101" pitchFamily="49" charset="-122"/>
                <a:ea typeface="楷体" panose="02010609060101010101" pitchFamily="49" charset="-122"/>
              </a:rPr>
              <a:t>γ</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g </a:t>
            </a:r>
            <a:r>
              <a:rPr lang="zh-CN" altLang="en-US" sz="1600" dirty="0">
                <a:latin typeface="楷体" panose="02010609060101010101" pitchFamily="49" charset="-122"/>
                <a:ea typeface="楷体" panose="02010609060101010101" pitchFamily="49" charset="-122"/>
              </a:rPr>
              <a:t>因子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共振线宽及弛豫时间</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对数据进行分析。 </a:t>
            </a:r>
            <a:endParaRPr lang="en-US" altLang="zh-CN" sz="16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132073647"/>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4094018" y="2398172"/>
            <a:ext cx="3636049"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思考与疑惑</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tx1">
                    <a:lumMod val="75000"/>
                    <a:lumOff val="25000"/>
                  </a:schemeClr>
                </a:solidFill>
                <a:cs typeface="+mn-ea"/>
                <a:sym typeface="+mn-lt"/>
              </a:rPr>
              <a:t>思考与疑惑</a:t>
            </a:r>
          </a:p>
        </p:txBody>
      </p:sp>
      <p:sp>
        <p:nvSpPr>
          <p:cNvPr id="2" name="文本框 1">
            <a:extLst>
              <a:ext uri="{FF2B5EF4-FFF2-40B4-BE49-F238E27FC236}">
                <a16:creationId xmlns:a16="http://schemas.microsoft.com/office/drawing/2014/main" id="{D511818B-7345-1DAD-1E2D-08513BE51ABD}"/>
              </a:ext>
            </a:extLst>
          </p:cNvPr>
          <p:cNvSpPr txBox="1">
            <a:spLocks noChangeArrowheads="1"/>
          </p:cNvSpPr>
          <p:nvPr/>
        </p:nvSpPr>
        <p:spPr bwMode="auto">
          <a:xfrm>
            <a:off x="957560" y="675469"/>
            <a:ext cx="955804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b="1" dirty="0">
                <a:solidFill>
                  <a:srgbClr val="0D0D0D"/>
                </a:solidFill>
                <a:latin typeface="楷体" panose="02010609060101010101" pitchFamily="49" charset="-122"/>
                <a:ea typeface="楷体" panose="02010609060101010101" pitchFamily="49" charset="-122"/>
                <a:cs typeface="+mn-ea"/>
                <a:sym typeface="+mn-lt"/>
              </a:rPr>
              <a:t>·</a:t>
            </a:r>
            <a:r>
              <a:rPr lang="zh-CN" altLang="en-US" sz="2000" b="1" dirty="0">
                <a:solidFill>
                  <a:srgbClr val="0D0D0D"/>
                </a:solidFill>
                <a:latin typeface="楷体" panose="02010609060101010101" pitchFamily="49" charset="-122"/>
                <a:ea typeface="楷体" panose="02010609060101010101" pitchFamily="49" charset="-122"/>
                <a:cs typeface="+mn-ea"/>
                <a:sym typeface="+mn-lt"/>
              </a:rPr>
              <a:t>思考题</a:t>
            </a: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电子自旋共振与谐振腔耦合谐振的本质区别是什么？</a:t>
            </a: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r>
              <a:rPr lang="zh-CN" altLang="en-US" sz="2000" dirty="0">
                <a:latin typeface="楷体" panose="02010609060101010101" pitchFamily="49" charset="-122"/>
                <a:ea typeface="楷体" panose="02010609060101010101" pitchFamily="49" charset="-122"/>
              </a:rPr>
              <a:t>  共振是电子跃迁所吸收的频率和波频率相同，</a:t>
            </a:r>
            <a:r>
              <a:rPr lang="zh-CN" altLang="en-US" sz="2000" dirty="0">
                <a:solidFill>
                  <a:srgbClr val="7030A0"/>
                </a:solidFill>
                <a:latin typeface="楷体" panose="02010609060101010101" pitchFamily="49" charset="-122"/>
                <a:ea typeface="楷体" panose="02010609060101010101" pitchFamily="49" charset="-122"/>
              </a:rPr>
              <a:t>吸收振幅</a:t>
            </a:r>
            <a:r>
              <a:rPr lang="zh-CN" altLang="en-US" sz="2000" dirty="0">
                <a:latin typeface="楷体" panose="02010609060101010101" pitchFamily="49" charset="-122"/>
                <a:ea typeface="楷体" panose="02010609060101010101" pitchFamily="49" charset="-122"/>
              </a:rPr>
              <a:t>在波的作用下增加。</a:t>
            </a:r>
          </a:p>
          <a:p>
            <a:r>
              <a:rPr lang="zh-CN" altLang="en-US" sz="2000" dirty="0">
                <a:latin typeface="楷体" panose="02010609060101010101" pitchFamily="49" charset="-122"/>
                <a:ea typeface="楷体" panose="02010609060101010101" pitchFamily="49" charset="-122"/>
              </a:rPr>
              <a:t>  谐振是是在谐振腔内，</a:t>
            </a:r>
            <a:r>
              <a:rPr lang="zh-CN" altLang="en-US" sz="2000" dirty="0">
                <a:solidFill>
                  <a:srgbClr val="7030A0"/>
                </a:solidFill>
                <a:latin typeface="楷体" panose="02010609060101010101" pitchFamily="49" charset="-122"/>
                <a:ea typeface="楷体" panose="02010609060101010101" pitchFamily="49" charset="-122"/>
              </a:rPr>
              <a:t>同频率波同相相干</a:t>
            </a:r>
            <a:r>
              <a:rPr lang="zh-CN" altLang="en-US" sz="2000" dirty="0">
                <a:latin typeface="楷体" panose="02010609060101010101" pitchFamily="49" charset="-122"/>
                <a:ea typeface="楷体" panose="02010609060101010101" pitchFamily="49" charset="-122"/>
              </a:rPr>
              <a:t>，波本身的幅度增强</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频率计和反射式谐振腔的原理和作用是什么</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如何判断是否谐振</a:t>
            </a:r>
            <a:r>
              <a:rPr lang="en-US" altLang="zh-CN" sz="2000" dirty="0">
                <a:latin typeface="楷体" panose="02010609060101010101" pitchFamily="49" charset="-122"/>
                <a:ea typeface="楷体" panose="02010609060101010101" pitchFamily="49" charset="-122"/>
              </a:rPr>
              <a:t>? </a:t>
            </a:r>
          </a:p>
          <a:p>
            <a:r>
              <a:rPr lang="zh-CN" altLang="en-US" sz="2000" dirty="0">
                <a:latin typeface="楷体" panose="02010609060101010101" pitchFamily="49" charset="-122"/>
                <a:ea typeface="楷体" panose="02010609060101010101" pitchFamily="49" charset="-122"/>
              </a:rPr>
              <a:t>  频率计：用于测量微波频率。当电磁波频率满足频率计的空腔的谐振条件时，谐振腔内吸收能量最多，</a:t>
            </a:r>
            <a:r>
              <a:rPr lang="zh-CN" altLang="en-US" sz="2000" dirty="0">
                <a:solidFill>
                  <a:srgbClr val="7030A0"/>
                </a:solidFill>
                <a:latin typeface="楷体" panose="02010609060101010101" pitchFamily="49" charset="-122"/>
                <a:ea typeface="楷体" panose="02010609060101010101" pitchFamily="49" charset="-122"/>
              </a:rPr>
              <a:t>检测器的读数会变小</a:t>
            </a:r>
            <a:r>
              <a:rPr lang="zh-CN" altLang="en-US" sz="2000" dirty="0">
                <a:latin typeface="楷体" panose="02010609060101010101" pitchFamily="49" charset="-122"/>
                <a:ea typeface="楷体" panose="02010609060101010101" pitchFamily="49" charset="-122"/>
              </a:rPr>
              <a:t>，以此可以确定微波的准确频率。</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  反射式谐振腔：波与其反射波相长相干（腔长为半个波导波长的整数倍），即发生谐振，波振幅增强。当谐振时，微波能量大多在谐振腔内，</a:t>
            </a:r>
            <a:r>
              <a:rPr lang="zh-CN" altLang="en-US" sz="2000" dirty="0">
                <a:solidFill>
                  <a:srgbClr val="7030A0"/>
                </a:solidFill>
                <a:latin typeface="楷体" panose="02010609060101010101" pitchFamily="49" charset="-122"/>
                <a:ea typeface="楷体" panose="02010609060101010101" pitchFamily="49" charset="-122"/>
              </a:rPr>
              <a:t>晶体检波器读数将明显变小</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11922493"/>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tx1">
                    <a:lumMod val="75000"/>
                    <a:lumOff val="25000"/>
                  </a:schemeClr>
                </a:solidFill>
                <a:cs typeface="+mn-ea"/>
                <a:sym typeface="+mn-lt"/>
              </a:rPr>
              <a:t>思考与疑惑</a:t>
            </a:r>
          </a:p>
        </p:txBody>
      </p:sp>
      <p:sp>
        <p:nvSpPr>
          <p:cNvPr id="2" name="文本框 1">
            <a:extLst>
              <a:ext uri="{FF2B5EF4-FFF2-40B4-BE49-F238E27FC236}">
                <a16:creationId xmlns:a16="http://schemas.microsoft.com/office/drawing/2014/main" id="{D511818B-7345-1DAD-1E2D-08513BE51ABD}"/>
              </a:ext>
            </a:extLst>
          </p:cNvPr>
          <p:cNvSpPr txBox="1">
            <a:spLocks noChangeArrowheads="1"/>
          </p:cNvSpPr>
          <p:nvPr/>
        </p:nvSpPr>
        <p:spPr bwMode="auto">
          <a:xfrm>
            <a:off x="940627" y="1352802"/>
            <a:ext cx="955804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选择好微波频率后</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样品在谐振腔中应放在什么位置</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为什么</a:t>
            </a:r>
            <a:r>
              <a:rPr lang="en-US" altLang="zh-CN" sz="2000" dirty="0">
                <a:latin typeface="楷体" panose="02010609060101010101" pitchFamily="49" charset="-122"/>
                <a:ea typeface="楷体" panose="02010609060101010101" pitchFamily="49" charset="-122"/>
              </a:rPr>
              <a:t>?</a:t>
            </a:r>
          </a:p>
          <a:p>
            <a:r>
              <a:rPr lang="zh-CN" altLang="en-US" sz="2000" dirty="0">
                <a:latin typeface="楷体" panose="02010609060101010101" pitchFamily="49" charset="-122"/>
                <a:ea typeface="楷体" panose="02010609060101010101" pitchFamily="49" charset="-122"/>
              </a:rPr>
              <a:t>  应该放在</a:t>
            </a:r>
            <a:r>
              <a:rPr lang="zh-CN" altLang="en-US" sz="2000" dirty="0">
                <a:solidFill>
                  <a:srgbClr val="7030A0"/>
                </a:solidFill>
                <a:latin typeface="楷体" panose="02010609060101010101" pitchFamily="49" charset="-122"/>
                <a:ea typeface="楷体" panose="02010609060101010101" pitchFamily="49" charset="-122"/>
              </a:rPr>
              <a:t>波导半波长的整数倍</a:t>
            </a:r>
            <a:r>
              <a:rPr lang="zh-CN" altLang="en-US" sz="2000" dirty="0">
                <a:latin typeface="楷体" panose="02010609060101010101" pitchFamily="49" charset="-122"/>
                <a:ea typeface="楷体" panose="02010609060101010101" pitchFamily="49" charset="-122"/>
              </a:rPr>
              <a:t>的位置处，此处</a:t>
            </a:r>
            <a:r>
              <a:rPr lang="zh-CN" altLang="en-US" sz="2000" dirty="0">
                <a:solidFill>
                  <a:srgbClr val="7030A0"/>
                </a:solidFill>
                <a:latin typeface="楷体" panose="02010609060101010101" pitchFamily="49" charset="-122"/>
                <a:ea typeface="楷体" panose="02010609060101010101" pitchFamily="49" charset="-122"/>
              </a:rPr>
              <a:t>横向的磁场最强</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发生电子自旋共振的磁场有一个范围</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观察磁场范围的大小。既然在一定的</a:t>
            </a:r>
            <a:r>
              <a:rPr lang="zh-CN" altLang="en-US" sz="2000" dirty="0">
                <a:solidFill>
                  <a:srgbClr val="7030A0"/>
                </a:solidFill>
                <a:latin typeface="楷体" panose="02010609060101010101" pitchFamily="49" charset="-122"/>
                <a:ea typeface="楷体" panose="02010609060101010101" pitchFamily="49" charset="-122"/>
              </a:rPr>
              <a:t>磁场范围内</a:t>
            </a:r>
            <a:r>
              <a:rPr lang="zh-CN" altLang="en-US" sz="2000" dirty="0">
                <a:latin typeface="楷体" panose="02010609060101010101" pitchFamily="49" charset="-122"/>
                <a:ea typeface="楷体" panose="02010609060101010101" pitchFamily="49" charset="-122"/>
              </a:rPr>
              <a:t>都可以发生共振</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如何比较准确地测量共振磁场</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分析其原因。 </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  当稳恒磁场大小不是准确的共振磁场大小时，稳恒磁场与交变磁场的叠加也有可能会使总磁场大小等于共振磁场大小，所以也会发生共振吸收，而且应该是有两个峰（？），当两个峰最终重合时，稳恒磁场等于共振磁场。</a:t>
            </a:r>
          </a:p>
        </p:txBody>
      </p:sp>
    </p:spTree>
    <p:extLst>
      <p:ext uri="{BB962C8B-B14F-4D97-AF65-F5344CB8AC3E}">
        <p14:creationId xmlns:p14="http://schemas.microsoft.com/office/powerpoint/2010/main" val="534383720"/>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a:spLocks noChangeArrowheads="1"/>
          </p:cNvSpPr>
          <p:nvPr/>
        </p:nvSpPr>
        <p:spPr bwMode="auto">
          <a:xfrm>
            <a:off x="843260" y="1836917"/>
            <a:ext cx="9558040"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dirty="0">
                <a:solidFill>
                  <a:srgbClr val="0D0D0D"/>
                </a:solidFill>
                <a:latin typeface="楷体" panose="02010609060101010101" pitchFamily="49" charset="-122"/>
                <a:ea typeface="楷体" panose="02010609060101010101" pitchFamily="49" charset="-122"/>
                <a:cs typeface="+mn-ea"/>
                <a:sym typeface="+mn-lt"/>
              </a:rPr>
              <a:t>·</a:t>
            </a:r>
            <a:r>
              <a:rPr lang="zh-CN" altLang="en-US" sz="2000" dirty="0">
                <a:solidFill>
                  <a:srgbClr val="0D0D0D"/>
                </a:solidFill>
                <a:latin typeface="楷体" panose="02010609060101010101" pitchFamily="49" charset="-122"/>
                <a:ea typeface="楷体" panose="02010609060101010101" pitchFamily="49" charset="-122"/>
                <a:cs typeface="+mn-ea"/>
                <a:sym typeface="+mn-lt"/>
              </a:rPr>
              <a:t>频率计测量后仍处于</a:t>
            </a:r>
            <a:r>
              <a:rPr lang="zh-CN" altLang="en-US" sz="2000">
                <a:solidFill>
                  <a:srgbClr val="0D0D0D"/>
                </a:solidFill>
                <a:latin typeface="楷体" panose="02010609060101010101" pitchFamily="49" charset="-122"/>
                <a:ea typeface="楷体" panose="02010609060101010101" pitchFamily="49" charset="-122"/>
                <a:cs typeface="+mn-ea"/>
                <a:sym typeface="+mn-lt"/>
              </a:rPr>
              <a:t>谐振状态，需要调节成失谐状态（？）</a:t>
            </a: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a:solidFill>
                  <a:srgbClr val="0D0D0D"/>
                </a:solidFill>
                <a:latin typeface="楷体" panose="02010609060101010101" pitchFamily="49" charset="-122"/>
                <a:ea typeface="楷体" panose="02010609060101010101" pitchFamily="49" charset="-122"/>
                <a:cs typeface="+mn-ea"/>
                <a:sym typeface="+mn-lt"/>
              </a:rPr>
              <a:t>·</a:t>
            </a:r>
            <a:r>
              <a:rPr lang="zh-CN" altLang="en-US" sz="2000" dirty="0">
                <a:solidFill>
                  <a:srgbClr val="0D0D0D"/>
                </a:solidFill>
                <a:latin typeface="楷体" panose="02010609060101010101" pitchFamily="49" charset="-122"/>
                <a:ea typeface="楷体" panose="02010609060101010101" pitchFamily="49" charset="-122"/>
                <a:cs typeface="+mn-ea"/>
                <a:sym typeface="+mn-lt"/>
              </a:rPr>
              <a:t>扫场信号</a:t>
            </a:r>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en-US" altLang="zh-CN" sz="2000" dirty="0">
                <a:solidFill>
                  <a:srgbClr val="0D0D0D"/>
                </a:solidFill>
                <a:latin typeface="楷体" panose="02010609060101010101" pitchFamily="49" charset="-122"/>
                <a:ea typeface="楷体" panose="02010609060101010101" pitchFamily="49" charset="-122"/>
                <a:cs typeface="+mn-ea"/>
                <a:sym typeface="+mn-lt"/>
              </a:rPr>
              <a:t>  </a:t>
            </a:r>
            <a:r>
              <a:rPr lang="zh-CN" altLang="en-US" sz="2000" dirty="0">
                <a:solidFill>
                  <a:srgbClr val="0D0D0D"/>
                </a:solidFill>
                <a:latin typeface="楷体" panose="02010609060101010101" pitchFamily="49" charset="-122"/>
                <a:ea typeface="楷体" panose="02010609060101010101" pitchFamily="49" charset="-122"/>
                <a:cs typeface="+mn-ea"/>
                <a:sym typeface="+mn-lt"/>
              </a:rPr>
              <a:t>随时间变化的扫描磁场，将磁场变化映射到时间变化上，所以示波器可以以波的形式呈现（？）</a:t>
            </a:r>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p:txBody>
      </p:sp>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tx1">
                    <a:lumMod val="75000"/>
                    <a:lumOff val="25000"/>
                  </a:schemeClr>
                </a:solidFill>
                <a:cs typeface="+mn-ea"/>
                <a:sym typeface="+mn-lt"/>
              </a:rPr>
              <a:t>疑惑</a:t>
            </a:r>
          </a:p>
        </p:txBody>
      </p:sp>
    </p:spTree>
    <p:extLst>
      <p:ext uri="{BB962C8B-B14F-4D97-AF65-F5344CB8AC3E}">
        <p14:creationId xmlns:p14="http://schemas.microsoft.com/office/powerpoint/2010/main" val="3131679243"/>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5"/>
          <p:cNvSpPr txBox="1"/>
          <p:nvPr/>
        </p:nvSpPr>
        <p:spPr>
          <a:xfrm>
            <a:off x="7270417" y="2843123"/>
            <a:ext cx="3781947" cy="830997"/>
          </a:xfrm>
          <a:prstGeom prst="rect">
            <a:avLst/>
          </a:prstGeom>
          <a:noFill/>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800" b="1" dirty="0">
                <a:cs typeface="+mn-ea"/>
                <a:sym typeface="+mn-lt"/>
              </a:rPr>
              <a:t>目录</a:t>
            </a:r>
            <a:r>
              <a:rPr lang="en-US" altLang="zh-CN" sz="4800" b="1" dirty="0">
                <a:cs typeface="+mn-ea"/>
                <a:sym typeface="+mn-lt"/>
              </a:rPr>
              <a:t>/</a:t>
            </a:r>
            <a:r>
              <a:rPr lang="en-US" altLang="zh-CN" sz="2800" b="1" dirty="0">
                <a:cs typeface="+mn-ea"/>
                <a:sym typeface="+mn-lt"/>
              </a:rPr>
              <a:t>CONTENTS</a:t>
            </a:r>
            <a:endParaRPr lang="zh-CN" altLang="en-US" sz="5400" b="1" dirty="0">
              <a:cs typeface="+mn-ea"/>
              <a:sym typeface="+mn-lt"/>
            </a:endParaRPr>
          </a:p>
        </p:txBody>
      </p:sp>
      <p:sp>
        <p:nvSpPr>
          <p:cNvPr id="43" name="文本框 10"/>
          <p:cNvSpPr txBox="1"/>
          <p:nvPr/>
        </p:nvSpPr>
        <p:spPr>
          <a:xfrm>
            <a:off x="718826" y="905201"/>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01</a:t>
            </a:r>
            <a:endParaRPr lang="zh-CN" altLang="en-US" sz="3600" b="1" dirty="0">
              <a:solidFill>
                <a:schemeClr val="bg1"/>
              </a:solidFill>
              <a:cs typeface="+mn-ea"/>
              <a:sym typeface="+mn-lt"/>
            </a:endParaRPr>
          </a:p>
        </p:txBody>
      </p:sp>
      <p:sp>
        <p:nvSpPr>
          <p:cNvPr id="44" name="文本框 11"/>
          <p:cNvSpPr txBox="1"/>
          <p:nvPr/>
        </p:nvSpPr>
        <p:spPr>
          <a:xfrm>
            <a:off x="718826" y="3839379"/>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03</a:t>
            </a:r>
            <a:endParaRPr lang="zh-CN" altLang="en-US" sz="3600" b="1" dirty="0">
              <a:solidFill>
                <a:schemeClr val="bg1"/>
              </a:solidFill>
              <a:cs typeface="+mn-ea"/>
              <a:sym typeface="+mn-lt"/>
            </a:endParaRPr>
          </a:p>
        </p:txBody>
      </p:sp>
      <p:sp>
        <p:nvSpPr>
          <p:cNvPr id="45" name="文本框 12"/>
          <p:cNvSpPr txBox="1"/>
          <p:nvPr/>
        </p:nvSpPr>
        <p:spPr>
          <a:xfrm>
            <a:off x="718826" y="2372290"/>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02</a:t>
            </a:r>
            <a:endParaRPr lang="zh-CN" altLang="en-US" sz="3600" b="1" dirty="0">
              <a:solidFill>
                <a:schemeClr val="bg1"/>
              </a:solidFill>
              <a:cs typeface="+mn-ea"/>
              <a:sym typeface="+mn-lt"/>
            </a:endParaRPr>
          </a:p>
        </p:txBody>
      </p:sp>
      <p:sp>
        <p:nvSpPr>
          <p:cNvPr id="46" name="文本框 13"/>
          <p:cNvSpPr txBox="1"/>
          <p:nvPr/>
        </p:nvSpPr>
        <p:spPr>
          <a:xfrm>
            <a:off x="718826" y="5306467"/>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04</a:t>
            </a:r>
            <a:endParaRPr lang="zh-CN" altLang="en-US" sz="3600" b="1" dirty="0">
              <a:solidFill>
                <a:schemeClr val="bg1"/>
              </a:solidFill>
              <a:cs typeface="+mn-ea"/>
              <a:sym typeface="+mn-lt"/>
            </a:endParaRPr>
          </a:p>
        </p:txBody>
      </p:sp>
      <p:sp>
        <p:nvSpPr>
          <p:cNvPr id="47" name="文本框 14"/>
          <p:cNvSpPr txBox="1"/>
          <p:nvPr/>
        </p:nvSpPr>
        <p:spPr>
          <a:xfrm>
            <a:off x="1798447" y="905201"/>
            <a:ext cx="456771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a:t>
            </a:r>
            <a:r>
              <a:rPr lang="zh-CN" altLang="en-US" sz="3600" b="1">
                <a:solidFill>
                  <a:schemeClr val="tx1">
                    <a:lumMod val="75000"/>
                    <a:lumOff val="25000"/>
                  </a:schemeClr>
                </a:solidFill>
                <a:cs typeface="+mn-ea"/>
                <a:sym typeface="+mn-lt"/>
              </a:rPr>
              <a:t>背景及目的</a:t>
            </a:r>
            <a:endParaRPr lang="zh-CN" altLang="en-US" sz="3600" b="1" dirty="0">
              <a:solidFill>
                <a:schemeClr val="tx1">
                  <a:lumMod val="75000"/>
                  <a:lumOff val="25000"/>
                </a:schemeClr>
              </a:solidFill>
              <a:cs typeface="+mn-ea"/>
              <a:sym typeface="+mn-lt"/>
            </a:endParaRPr>
          </a:p>
        </p:txBody>
      </p:sp>
      <p:sp>
        <p:nvSpPr>
          <p:cNvPr id="48" name="文本框 15"/>
          <p:cNvSpPr txBox="1"/>
          <p:nvPr/>
        </p:nvSpPr>
        <p:spPr>
          <a:xfrm>
            <a:off x="1798447" y="2372290"/>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实验原理</a:t>
            </a:r>
          </a:p>
        </p:txBody>
      </p:sp>
      <p:sp>
        <p:nvSpPr>
          <p:cNvPr id="49" name="文本框 16"/>
          <p:cNvSpPr txBox="1"/>
          <p:nvPr/>
        </p:nvSpPr>
        <p:spPr>
          <a:xfrm>
            <a:off x="1798447" y="3839379"/>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实验内容及过程</a:t>
            </a:r>
          </a:p>
        </p:txBody>
      </p:sp>
      <p:sp>
        <p:nvSpPr>
          <p:cNvPr id="50" name="文本框 17"/>
          <p:cNvSpPr txBox="1"/>
          <p:nvPr/>
        </p:nvSpPr>
        <p:spPr>
          <a:xfrm>
            <a:off x="1798447" y="5306467"/>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疑惑</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 calcmode="lin" valueType="num">
                                      <p:cBhvr>
                                        <p:cTn id="15" dur="500" fill="hold"/>
                                        <p:tgtEl>
                                          <p:spTgt spid="44"/>
                                        </p:tgtEl>
                                        <p:attrNameLst>
                                          <p:attrName>style.rotation</p:attrName>
                                        </p:attrNameLst>
                                      </p:cBhvr>
                                      <p:tavLst>
                                        <p:tav tm="0">
                                          <p:val>
                                            <p:fltVal val="360"/>
                                          </p:val>
                                        </p:tav>
                                        <p:tav tm="100000">
                                          <p:val>
                                            <p:fltVal val="0"/>
                                          </p:val>
                                        </p:tav>
                                      </p:tavLst>
                                    </p:anim>
                                    <p:animEffect transition="in" filter="fade">
                                      <p:cBhvr>
                                        <p:cTn id="16" dur="500"/>
                                        <p:tgtEl>
                                          <p:spTgt spid="4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 calcmode="lin" valueType="num">
                                      <p:cBhvr>
                                        <p:cTn id="21" dur="500" fill="hold"/>
                                        <p:tgtEl>
                                          <p:spTgt spid="45"/>
                                        </p:tgtEl>
                                        <p:attrNameLst>
                                          <p:attrName>style.rotation</p:attrName>
                                        </p:attrNameLst>
                                      </p:cBhvr>
                                      <p:tavLst>
                                        <p:tav tm="0">
                                          <p:val>
                                            <p:fltVal val="360"/>
                                          </p:val>
                                        </p:tav>
                                        <p:tav tm="100000">
                                          <p:val>
                                            <p:fltVal val="0"/>
                                          </p:val>
                                        </p:tav>
                                      </p:tavLst>
                                    </p:anim>
                                    <p:animEffect transition="in" filter="fade">
                                      <p:cBhvr>
                                        <p:cTn id="22" dur="500"/>
                                        <p:tgtEl>
                                          <p:spTgt spid="4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fltVal val="0"/>
                                          </p:val>
                                        </p:tav>
                                        <p:tav tm="100000">
                                          <p:val>
                                            <p:strVal val="#ppt_w"/>
                                          </p:val>
                                        </p:tav>
                                      </p:tavLst>
                                    </p:anim>
                                    <p:anim calcmode="lin" valueType="num">
                                      <p:cBhvr>
                                        <p:cTn id="26" dur="500" fill="hold"/>
                                        <p:tgtEl>
                                          <p:spTgt spid="46"/>
                                        </p:tgtEl>
                                        <p:attrNameLst>
                                          <p:attrName>ppt_h</p:attrName>
                                        </p:attrNameLst>
                                      </p:cBhvr>
                                      <p:tavLst>
                                        <p:tav tm="0">
                                          <p:val>
                                            <p:fltVal val="0"/>
                                          </p:val>
                                        </p:tav>
                                        <p:tav tm="100000">
                                          <p:val>
                                            <p:strVal val="#ppt_h"/>
                                          </p:val>
                                        </p:tav>
                                      </p:tavLst>
                                    </p:anim>
                                    <p:anim calcmode="lin" valueType="num">
                                      <p:cBhvr>
                                        <p:cTn id="27" dur="500" fill="hold"/>
                                        <p:tgtEl>
                                          <p:spTgt spid="46"/>
                                        </p:tgtEl>
                                        <p:attrNameLst>
                                          <p:attrName>style.rotation</p:attrName>
                                        </p:attrNameLst>
                                      </p:cBhvr>
                                      <p:tavLst>
                                        <p:tav tm="0">
                                          <p:val>
                                            <p:fltVal val="360"/>
                                          </p:val>
                                        </p:tav>
                                        <p:tav tm="100000">
                                          <p:val>
                                            <p:fltVal val="0"/>
                                          </p:val>
                                        </p:tav>
                                      </p:tavLst>
                                    </p:anim>
                                    <p:animEffect transition="in" filter="fade">
                                      <p:cBhvr>
                                        <p:cTn id="28" dur="500"/>
                                        <p:tgtEl>
                                          <p:spTgt spid="4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500" fill="hold"/>
                                        <p:tgtEl>
                                          <p:spTgt spid="47"/>
                                        </p:tgtEl>
                                        <p:attrNameLst>
                                          <p:attrName>ppt_w</p:attrName>
                                        </p:attrNameLst>
                                      </p:cBhvr>
                                      <p:tavLst>
                                        <p:tav tm="0">
                                          <p:val>
                                            <p:fltVal val="0"/>
                                          </p:val>
                                        </p:tav>
                                        <p:tav tm="100000">
                                          <p:val>
                                            <p:strVal val="#ppt_w"/>
                                          </p:val>
                                        </p:tav>
                                      </p:tavLst>
                                    </p:anim>
                                    <p:anim calcmode="lin" valueType="num">
                                      <p:cBhvr>
                                        <p:cTn id="32" dur="500" fill="hold"/>
                                        <p:tgtEl>
                                          <p:spTgt spid="47"/>
                                        </p:tgtEl>
                                        <p:attrNameLst>
                                          <p:attrName>ppt_h</p:attrName>
                                        </p:attrNameLst>
                                      </p:cBhvr>
                                      <p:tavLst>
                                        <p:tav tm="0">
                                          <p:val>
                                            <p:fltVal val="0"/>
                                          </p:val>
                                        </p:tav>
                                        <p:tav tm="100000">
                                          <p:val>
                                            <p:strVal val="#ppt_h"/>
                                          </p:val>
                                        </p:tav>
                                      </p:tavLst>
                                    </p:anim>
                                    <p:anim calcmode="lin" valueType="num">
                                      <p:cBhvr>
                                        <p:cTn id="33" dur="500" fill="hold"/>
                                        <p:tgtEl>
                                          <p:spTgt spid="47"/>
                                        </p:tgtEl>
                                        <p:attrNameLst>
                                          <p:attrName>style.rotation</p:attrName>
                                        </p:attrNameLst>
                                      </p:cBhvr>
                                      <p:tavLst>
                                        <p:tav tm="0">
                                          <p:val>
                                            <p:fltVal val="360"/>
                                          </p:val>
                                        </p:tav>
                                        <p:tav tm="100000">
                                          <p:val>
                                            <p:fltVal val="0"/>
                                          </p:val>
                                        </p:tav>
                                      </p:tavLst>
                                    </p:anim>
                                    <p:animEffect transition="in" filter="fade">
                                      <p:cBhvr>
                                        <p:cTn id="34" dur="500"/>
                                        <p:tgtEl>
                                          <p:spTgt spid="4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 calcmode="lin" valueType="num">
                                      <p:cBhvr>
                                        <p:cTn id="39" dur="500" fill="hold"/>
                                        <p:tgtEl>
                                          <p:spTgt spid="48"/>
                                        </p:tgtEl>
                                        <p:attrNameLst>
                                          <p:attrName>style.rotation</p:attrName>
                                        </p:attrNameLst>
                                      </p:cBhvr>
                                      <p:tavLst>
                                        <p:tav tm="0">
                                          <p:val>
                                            <p:fltVal val="360"/>
                                          </p:val>
                                        </p:tav>
                                        <p:tav tm="100000">
                                          <p:val>
                                            <p:fltVal val="0"/>
                                          </p:val>
                                        </p:tav>
                                      </p:tavLst>
                                    </p:anim>
                                    <p:animEffect transition="in" filter="fade">
                                      <p:cBhvr>
                                        <p:cTn id="40" dur="500"/>
                                        <p:tgtEl>
                                          <p:spTgt spid="4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 calcmode="lin" valueType="num">
                                      <p:cBhvr>
                                        <p:cTn id="45" dur="500" fill="hold"/>
                                        <p:tgtEl>
                                          <p:spTgt spid="49"/>
                                        </p:tgtEl>
                                        <p:attrNameLst>
                                          <p:attrName>style.rotation</p:attrName>
                                        </p:attrNameLst>
                                      </p:cBhvr>
                                      <p:tavLst>
                                        <p:tav tm="0">
                                          <p:val>
                                            <p:fltVal val="360"/>
                                          </p:val>
                                        </p:tav>
                                        <p:tav tm="100000">
                                          <p:val>
                                            <p:fltVal val="0"/>
                                          </p:val>
                                        </p:tav>
                                      </p:tavLst>
                                    </p:anim>
                                    <p:animEffect transition="in" filter="fade">
                                      <p:cBhvr>
                                        <p:cTn id="46" dur="500"/>
                                        <p:tgtEl>
                                          <p:spTgt spid="49"/>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500" fill="hold"/>
                                        <p:tgtEl>
                                          <p:spTgt spid="50"/>
                                        </p:tgtEl>
                                        <p:attrNameLst>
                                          <p:attrName>ppt_w</p:attrName>
                                        </p:attrNameLst>
                                      </p:cBhvr>
                                      <p:tavLst>
                                        <p:tav tm="0">
                                          <p:val>
                                            <p:fltVal val="0"/>
                                          </p:val>
                                        </p:tav>
                                        <p:tav tm="100000">
                                          <p:val>
                                            <p:strVal val="#ppt_w"/>
                                          </p:val>
                                        </p:tav>
                                      </p:tavLst>
                                    </p:anim>
                                    <p:anim calcmode="lin" valueType="num">
                                      <p:cBhvr>
                                        <p:cTn id="50" dur="500" fill="hold"/>
                                        <p:tgtEl>
                                          <p:spTgt spid="50"/>
                                        </p:tgtEl>
                                        <p:attrNameLst>
                                          <p:attrName>ppt_h</p:attrName>
                                        </p:attrNameLst>
                                      </p:cBhvr>
                                      <p:tavLst>
                                        <p:tav tm="0">
                                          <p:val>
                                            <p:fltVal val="0"/>
                                          </p:val>
                                        </p:tav>
                                        <p:tav tm="100000">
                                          <p:val>
                                            <p:strVal val="#ppt_h"/>
                                          </p:val>
                                        </p:tav>
                                      </p:tavLst>
                                    </p:anim>
                                    <p:anim calcmode="lin" valueType="num">
                                      <p:cBhvr>
                                        <p:cTn id="51" dur="500" fill="hold"/>
                                        <p:tgtEl>
                                          <p:spTgt spid="50"/>
                                        </p:tgtEl>
                                        <p:attrNameLst>
                                          <p:attrName>style.rotation</p:attrName>
                                        </p:attrNameLst>
                                      </p:cBhvr>
                                      <p:tavLst>
                                        <p:tav tm="0">
                                          <p:val>
                                            <p:fltVal val="360"/>
                                          </p:val>
                                        </p:tav>
                                        <p:tav tm="100000">
                                          <p:val>
                                            <p:fltVal val="0"/>
                                          </p:val>
                                        </p:tav>
                                      </p:tavLst>
                                    </p:anim>
                                    <p:animEffect transition="in" filter="fade">
                                      <p:cBhvr>
                                        <p:cTn id="5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2991587" y="2078748"/>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实验背景</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a:spLocks noChangeArrowheads="1"/>
          </p:cNvSpPr>
          <p:nvPr/>
        </p:nvSpPr>
        <p:spPr bwMode="auto">
          <a:xfrm>
            <a:off x="500359" y="1079846"/>
            <a:ext cx="9558040" cy="263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600" dirty="0"/>
              <a:t>    </a:t>
            </a:r>
            <a:r>
              <a:rPr lang="en-US" altLang="zh-CN" sz="1600" dirty="0">
                <a:latin typeface="楷体" panose="02010609060101010101" pitchFamily="49" charset="-122"/>
                <a:ea typeface="楷体" panose="02010609060101010101" pitchFamily="49" charset="-122"/>
              </a:rPr>
              <a:t>1945</a:t>
            </a:r>
            <a:r>
              <a:rPr lang="zh-CN" altLang="en-US" sz="1600" dirty="0">
                <a:latin typeface="楷体" panose="02010609060101010101" pitchFamily="49" charset="-122"/>
                <a:ea typeface="楷体" panose="02010609060101010101" pitchFamily="49" charset="-122"/>
              </a:rPr>
              <a:t>年，苏联物理学家扎伏伊斯基首先观测到，放置于</a:t>
            </a:r>
            <a:r>
              <a:rPr lang="en-US" altLang="zh-CN" sz="1600" dirty="0">
                <a:latin typeface="楷体" panose="02010609060101010101" pitchFamily="49" charset="-122"/>
                <a:ea typeface="楷体" panose="02010609060101010101" pitchFamily="49" charset="-122"/>
              </a:rPr>
              <a:t>4.76mT </a:t>
            </a:r>
            <a:r>
              <a:rPr lang="zh-CN" altLang="en-US" sz="1600" dirty="0">
                <a:latin typeface="楷体" panose="02010609060101010101" pitchFamily="49" charset="-122"/>
                <a:ea typeface="楷体" panose="02010609060101010101" pitchFamily="49" charset="-122"/>
              </a:rPr>
              <a:t>的外磁场中的样品</a:t>
            </a:r>
            <a:r>
              <a:rPr lang="en-US" altLang="zh-CN" sz="1600" dirty="0">
                <a:latin typeface="楷体" panose="02010609060101010101" pitchFamily="49" charset="-122"/>
                <a:ea typeface="楷体" panose="02010609060101010101" pitchFamily="49" charset="-122"/>
              </a:rPr>
              <a:t>CuCl2·2H2O </a:t>
            </a:r>
            <a:r>
              <a:rPr lang="zh-CN" altLang="en-US" sz="1600" dirty="0">
                <a:latin typeface="楷体" panose="02010609060101010101" pitchFamily="49" charset="-122"/>
                <a:ea typeface="楷体" panose="02010609060101010101" pitchFamily="49" charset="-122"/>
              </a:rPr>
              <a:t>在频率为</a:t>
            </a:r>
            <a:r>
              <a:rPr lang="en-US" altLang="zh-CN" sz="1600" dirty="0">
                <a:latin typeface="楷体" panose="02010609060101010101" pitchFamily="49" charset="-122"/>
                <a:ea typeface="楷体" panose="02010609060101010101" pitchFamily="49" charset="-122"/>
              </a:rPr>
              <a:t>133MHz</a:t>
            </a:r>
            <a:r>
              <a:rPr lang="zh-CN" altLang="en-US" sz="1600" dirty="0">
                <a:latin typeface="楷体" panose="02010609060101010101" pitchFamily="49" charset="-122"/>
                <a:ea typeface="楷体" panose="02010609060101010101" pitchFamily="49" charset="-122"/>
              </a:rPr>
              <a:t>的交变电磁波照射下</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出现了电磁波被共振吸收的信号。</a:t>
            </a:r>
            <a:endParaRPr lang="en-US" altLang="zh-CN" sz="1600" dirty="0">
              <a:latin typeface="楷体" panose="02010609060101010101" pitchFamily="49" charset="-122"/>
              <a:ea typeface="楷体" panose="02010609060101010101" pitchFamily="49" charset="-122"/>
            </a:endParaRPr>
          </a:p>
          <a:p>
            <a:pPr>
              <a:lnSpc>
                <a:spcPct val="150000"/>
              </a:lnSpc>
            </a:pPr>
            <a:r>
              <a:rPr lang="en-US" altLang="zh-CN" sz="1600" dirty="0">
                <a:latin typeface="楷体" panose="02010609060101010101" pitchFamily="49" charset="-122"/>
                <a:ea typeface="楷体" panose="02010609060101010101" pitchFamily="49" charset="-122"/>
              </a:rPr>
              <a:t>  1946</a:t>
            </a:r>
            <a:r>
              <a:rPr lang="zh-CN" altLang="en-US" sz="1600" dirty="0">
                <a:latin typeface="楷体" panose="02010609060101010101" pitchFamily="49" charset="-122"/>
                <a:ea typeface="楷体" panose="02010609060101010101" pitchFamily="49" charset="-122"/>
              </a:rPr>
              <a:t>年，美国柏塞尔布洛赫等人各自独立地在实验室里观测到了核磁共振现象。</a:t>
            </a:r>
            <a:endParaRPr lang="en-US" altLang="zh-CN" sz="1600" dirty="0">
              <a:latin typeface="楷体" panose="02010609060101010101" pitchFamily="49" charset="-122"/>
              <a:ea typeface="楷体" panose="02010609060101010101" pitchFamily="49" charset="-122"/>
            </a:endParaRPr>
          </a:p>
          <a:p>
            <a:pPr>
              <a:lnSpc>
                <a:spcPct val="150000"/>
              </a:lnSpc>
            </a:pPr>
            <a:r>
              <a:rPr lang="en-US" altLang="zh-CN" sz="1600" dirty="0">
                <a:latin typeface="楷体" panose="02010609060101010101" pitchFamily="49" charset="-122"/>
                <a:ea typeface="楷体" panose="02010609060101010101" pitchFamily="49" charset="-122"/>
              </a:rPr>
              <a:t>  1952</a:t>
            </a:r>
            <a:r>
              <a:rPr lang="zh-CN" altLang="en-US" sz="1600" dirty="0">
                <a:latin typeface="楷体" panose="02010609060101010101" pitchFamily="49" charset="-122"/>
                <a:ea typeface="楷体" panose="02010609060101010101" pitchFamily="49" charset="-122"/>
              </a:rPr>
              <a:t>年</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美国化学物理杂志首次报道了有机自由基的电子自旋共振波谱。</a:t>
            </a:r>
            <a:endParaRPr lang="en-US" altLang="zh-CN" sz="1600" dirty="0">
              <a:latin typeface="楷体" panose="02010609060101010101" pitchFamily="49" charset="-122"/>
              <a:ea typeface="楷体" panose="02010609060101010101" pitchFamily="49" charset="-122"/>
            </a:endParaRPr>
          </a:p>
          <a:p>
            <a:pPr>
              <a:lnSpc>
                <a:spcPct val="150000"/>
              </a:lnSpc>
            </a:pP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如今，</a:t>
            </a:r>
            <a:r>
              <a:rPr lang="en-US" altLang="zh-CN" sz="1600" dirty="0">
                <a:latin typeface="楷体" panose="02010609060101010101" pitchFamily="49" charset="-122"/>
                <a:ea typeface="楷体" panose="02010609060101010101" pitchFamily="49" charset="-122"/>
              </a:rPr>
              <a:t>ESR</a:t>
            </a:r>
            <a:r>
              <a:rPr lang="zh-CN" altLang="en-US" sz="1600" dirty="0">
                <a:latin typeface="楷体" panose="02010609060101010101" pitchFamily="49" charset="-122"/>
                <a:ea typeface="楷体" panose="02010609060101010101" pitchFamily="49" charset="-122"/>
              </a:rPr>
              <a:t>已成为对</a:t>
            </a:r>
            <a:r>
              <a:rPr lang="zh-CN" altLang="en-US" sz="1600" dirty="0">
                <a:solidFill>
                  <a:srgbClr val="7030A0"/>
                </a:solidFill>
                <a:latin typeface="楷体" panose="02010609060101010101" pitchFamily="49" charset="-122"/>
                <a:ea typeface="楷体" panose="02010609060101010101" pitchFamily="49" charset="-122"/>
              </a:rPr>
              <a:t>物质微观结构及运动状态进行分析和探索</a:t>
            </a:r>
            <a:r>
              <a:rPr lang="zh-CN" altLang="en-US" sz="1600" dirty="0">
                <a:latin typeface="楷体" panose="02010609060101010101" pitchFamily="49" charset="-122"/>
                <a:ea typeface="楷体" panose="02010609060101010101" pitchFamily="49" charset="-122"/>
              </a:rPr>
              <a:t>的一种现代实验技术</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 具有很高的</a:t>
            </a:r>
            <a:r>
              <a:rPr lang="zh-CN" altLang="en-US" sz="1600" dirty="0">
                <a:solidFill>
                  <a:srgbClr val="7030A0"/>
                </a:solidFill>
                <a:latin typeface="楷体" panose="02010609060101010101" pitchFamily="49" charset="-122"/>
                <a:ea typeface="楷体" panose="02010609060101010101" pitchFamily="49" charset="-122"/>
              </a:rPr>
              <a:t>灵敏度和分辨率</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并且具有</a:t>
            </a:r>
            <a:r>
              <a:rPr lang="zh-CN" altLang="en-US" sz="1600" dirty="0">
                <a:solidFill>
                  <a:srgbClr val="7030A0"/>
                </a:solidFill>
                <a:latin typeface="楷体" panose="02010609060101010101" pitchFamily="49" charset="-122"/>
                <a:ea typeface="楷体" panose="02010609060101010101" pitchFamily="49" charset="-122"/>
              </a:rPr>
              <a:t>不破坏样品结构</a:t>
            </a:r>
            <a:r>
              <a:rPr lang="zh-CN" altLang="en-US" sz="1600" dirty="0">
                <a:latin typeface="楷体" panose="02010609060101010101" pitchFamily="49" charset="-122"/>
                <a:ea typeface="楷体" panose="02010609060101010101" pitchFamily="49" charset="-122"/>
              </a:rPr>
              <a:t>的优点</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广泛应用在化学、物理、生物和医学等诸多方面。</a:t>
            </a:r>
            <a:endParaRPr lang="en-US" altLang="zh-CN" sz="1600" dirty="0">
              <a:latin typeface="楷体" panose="02010609060101010101" pitchFamily="49" charset="-122"/>
              <a:ea typeface="楷体" panose="02010609060101010101" pitchFamily="49" charset="-122"/>
            </a:endParaRPr>
          </a:p>
          <a:p>
            <a:pPr>
              <a:lnSpc>
                <a:spcPct val="150000"/>
              </a:lnSpc>
            </a:pPr>
            <a:endParaRPr lang="en-US" altLang="zh-CN" sz="1600" dirty="0">
              <a:sym typeface="+mn-lt"/>
            </a:endParaRPr>
          </a:p>
        </p:txBody>
      </p:sp>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实验背景与实验内容</a:t>
            </a:r>
          </a:p>
        </p:txBody>
      </p:sp>
      <p:sp>
        <p:nvSpPr>
          <p:cNvPr id="2" name="文本框 1">
            <a:extLst>
              <a:ext uri="{FF2B5EF4-FFF2-40B4-BE49-F238E27FC236}">
                <a16:creationId xmlns:a16="http://schemas.microsoft.com/office/drawing/2014/main" id="{1A1144AE-82FB-1067-ECBD-07FD015A98DE}"/>
              </a:ext>
            </a:extLst>
          </p:cNvPr>
          <p:cNvSpPr txBox="1"/>
          <p:nvPr/>
        </p:nvSpPr>
        <p:spPr>
          <a:xfrm>
            <a:off x="679337" y="3798891"/>
            <a:ext cx="8545945" cy="1689373"/>
          </a:xfrm>
          <a:prstGeom prst="rect">
            <a:avLst/>
          </a:prstGeom>
          <a:noFill/>
        </p:spPr>
        <p:txBody>
          <a:bodyPr wrap="square" rtlCol="0">
            <a:spAutoFit/>
          </a:bodyPr>
          <a:lstStyle/>
          <a:p>
            <a:pPr>
              <a:lnSpc>
                <a:spcPct val="150000"/>
              </a:lnSpc>
            </a:pPr>
            <a:r>
              <a:rPr lang="zh-CN" altLang="en-US" b="1" dirty="0">
                <a:latin typeface="宋体" panose="02010600030101010101" pitchFamily="2" charset="-122"/>
                <a:ea typeface="宋体" panose="02010600030101010101" pitchFamily="2" charset="-122"/>
              </a:rPr>
              <a:t>实验内容</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理解电子自旋共振的原理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掌握电子自旋共振的实验方法</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了解微波磁共振和微波元件的基础知识</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观察共振吸收信号和色散信号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测量顺磁材料中电子的</a:t>
            </a:r>
            <a:r>
              <a:rPr lang="en-US" altLang="zh-CN" dirty="0">
                <a:latin typeface="宋体" panose="02010600030101010101" pitchFamily="2" charset="-122"/>
                <a:ea typeface="宋体" panose="02010600030101010101" pitchFamily="2" charset="-122"/>
              </a:rPr>
              <a:t>g</a:t>
            </a:r>
            <a:r>
              <a:rPr lang="zh-CN" altLang="en-US" dirty="0">
                <a:latin typeface="宋体" panose="02010600030101010101" pitchFamily="2" charset="-122"/>
                <a:ea typeface="宋体" panose="02010600030101010101" pitchFamily="2" charset="-122"/>
              </a:rPr>
              <a:t>因子和共振线宽等。</a:t>
            </a:r>
          </a:p>
        </p:txBody>
      </p:sp>
    </p:spTree>
    <p:extLst>
      <p:ext uri="{BB962C8B-B14F-4D97-AF65-F5344CB8AC3E}">
        <p14:creationId xmlns:p14="http://schemas.microsoft.com/office/powerpoint/2010/main" val="966023446"/>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3371289" y="2314276"/>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实验原理</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p:cNvSpPr txBox="1">
                <a:spLocks noChangeArrowheads="1"/>
              </p:cNvSpPr>
              <p:nvPr/>
            </p:nvSpPr>
            <p:spPr bwMode="auto">
              <a:xfrm>
                <a:off x="679336" y="2547208"/>
                <a:ext cx="10674463" cy="22547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600" dirty="0">
                    <a:latin typeface="楷体" panose="02010609060101010101" pitchFamily="49" charset="-122"/>
                    <a:ea typeface="楷体" panose="02010609060101010101" pitchFamily="49" charset="-122"/>
                  </a:rPr>
                  <a:t>具有未成对电子的物质置于静磁场</a:t>
                </a:r>
                <a:r>
                  <a:rPr lang="en-US" altLang="zh-CN" sz="1600" dirty="0">
                    <a:latin typeface="楷体" panose="02010609060101010101" pitchFamily="49" charset="-122"/>
                    <a:ea typeface="楷体" panose="02010609060101010101" pitchFamily="49" charset="-122"/>
                  </a:rPr>
                  <a:t>B </a:t>
                </a:r>
                <a:r>
                  <a:rPr lang="zh-CN" altLang="en-US" sz="1600" dirty="0">
                    <a:latin typeface="楷体" panose="02010609060101010101" pitchFamily="49" charset="-122"/>
                    <a:ea typeface="楷体" panose="02010609060101010101" pitchFamily="49" charset="-122"/>
                  </a:rPr>
                  <a:t>中时</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 电子磁矩与磁场的相互作用能为</a:t>
                </a:r>
                <a:endParaRPr lang="en-US" altLang="zh-CN" sz="1600" dirty="0">
                  <a:latin typeface="楷体" panose="02010609060101010101" pitchFamily="49" charset="-122"/>
                  <a:ea typeface="楷体" panose="02010609060101010101" pitchFamily="49" charset="-122"/>
                </a:endParaRPr>
              </a:p>
              <a:p>
                <a:pPr algn="ctr">
                  <a:lnSpc>
                    <a:spcPct val="150000"/>
                  </a:lnSpc>
                </a:pPr>
                <a14:m>
                  <m:oMath xmlns:m="http://schemas.openxmlformats.org/officeDocument/2006/math">
                    <m:r>
                      <a:rPr lang="en-US" altLang="zh-CN" sz="1600" b="0" i="1" smtClean="0">
                        <a:solidFill>
                          <a:srgbClr val="7030A0"/>
                        </a:solidFill>
                        <a:latin typeface="Cambria Math" panose="02040503050406030204" pitchFamily="18" charset="0"/>
                        <a:ea typeface="+mn-ea"/>
                        <a:cs typeface="+mn-ea"/>
                        <a:sym typeface="+mn-lt"/>
                      </a:rPr>
                      <m:t>𝐸</m:t>
                    </m:r>
                    <m:r>
                      <a:rPr lang="en-US" altLang="zh-CN" sz="1600" b="0" i="1" smtClean="0">
                        <a:solidFill>
                          <a:srgbClr val="7030A0"/>
                        </a:solidFill>
                        <a:latin typeface="Cambria Math" panose="02040503050406030204" pitchFamily="18" charset="0"/>
                        <a:ea typeface="+mn-ea"/>
                        <a:cs typeface="+mn-ea"/>
                        <a:sym typeface="+mn-lt"/>
                      </a:rPr>
                      <m:t>=−</m:t>
                    </m:r>
                  </m:oMath>
                </a14:m>
                <a:r>
                  <a:rPr lang="en-US" altLang="zh-CN" sz="1600" dirty="0">
                    <a:solidFill>
                      <a:srgbClr val="7030A0"/>
                    </a:solidFill>
                    <a:latin typeface="楷体" panose="02010609060101010101" pitchFamily="49" charset="-122"/>
                    <a:ea typeface="楷体" panose="02010609060101010101" pitchFamily="49" charset="-122"/>
                    <a:cs typeface="+mn-ea"/>
                    <a:sym typeface="+mn-lt"/>
                  </a:rPr>
                  <a:t> </a:t>
                </a:r>
                <a14:m>
                  <m:oMath xmlns:m="http://schemas.openxmlformats.org/officeDocument/2006/math">
                    <m:sSub>
                      <m:sSubPr>
                        <m:ctrlPr>
                          <a:rPr lang="en-US" altLang="zh-CN" sz="1600" i="1" smtClean="0">
                            <a:solidFill>
                              <a:srgbClr val="7030A0"/>
                            </a:solidFill>
                            <a:latin typeface="Cambria Math" panose="02040503050406030204" pitchFamily="18" charset="0"/>
                            <a:ea typeface="楷体" panose="02010609060101010101" pitchFamily="49" charset="-122"/>
                            <a:cs typeface="+mn-ea"/>
                            <a:sym typeface="+mn-lt"/>
                          </a:rPr>
                        </m:ctrlPr>
                      </m:sSubPr>
                      <m:e>
                        <m:r>
                          <a:rPr lang="zh-CN" altLang="en-US" sz="1600" i="1">
                            <a:solidFill>
                              <a:srgbClr val="7030A0"/>
                            </a:solidFill>
                            <a:latin typeface="Cambria Math" panose="02040503050406030204" pitchFamily="18" charset="0"/>
                            <a:ea typeface="楷体" panose="02010609060101010101" pitchFamily="49" charset="-122"/>
                            <a:cs typeface="+mn-ea"/>
                            <a:sym typeface="+mn-lt"/>
                          </a:rPr>
                          <m:t>𝜇</m:t>
                        </m:r>
                      </m:e>
                      <m:sub>
                        <m:r>
                          <a:rPr lang="en-US" altLang="zh-CN" sz="1600" i="1">
                            <a:solidFill>
                              <a:srgbClr val="7030A0"/>
                            </a:solidFill>
                            <a:latin typeface="Cambria Math" panose="02040503050406030204" pitchFamily="18" charset="0"/>
                            <a:ea typeface="楷体" panose="02010609060101010101" pitchFamily="49" charset="-122"/>
                            <a:cs typeface="+mn-ea"/>
                            <a:sym typeface="+mn-lt"/>
                          </a:rPr>
                          <m:t>𝐽</m:t>
                        </m:r>
                      </m:sub>
                    </m:sSub>
                    <m:r>
                      <a:rPr lang="en-US" altLang="zh-CN" sz="1600" i="1" smtClean="0">
                        <a:solidFill>
                          <a:srgbClr val="7030A0"/>
                        </a:solidFill>
                        <a:latin typeface="Cambria Math" panose="02040503050406030204" pitchFamily="18" charset="0"/>
                        <a:ea typeface="Cambria Math" panose="02040503050406030204" pitchFamily="18" charset="0"/>
                        <a:cs typeface="+mn-ea"/>
                        <a:sym typeface="+mn-lt"/>
                      </a:rPr>
                      <m:t>∙</m:t>
                    </m:r>
                    <m: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t>𝐵</m:t>
                    </m:r>
                  </m:oMath>
                </a14:m>
                <a:endParaRPr lang="en-US" altLang="zh-CN" sz="1600" dirty="0">
                  <a:solidFill>
                    <a:srgbClr val="7030A0"/>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1600" dirty="0">
                    <a:latin typeface="楷体" panose="02010609060101010101" pitchFamily="49" charset="-122"/>
                    <a:ea typeface="楷体" panose="02010609060101010101" pitchFamily="49" charset="-122"/>
                  </a:rPr>
                  <a:t>沿外磁场方向的相互作用能为：</a:t>
                </a:r>
                <a14:m>
                  <m:oMath xmlns:m="http://schemas.openxmlformats.org/officeDocument/2006/math">
                    <m:r>
                      <a:rPr lang="en-US" altLang="zh-CN" sz="1600" b="0" i="1" smtClean="0">
                        <a:latin typeface="Cambria Math" panose="02040503050406030204" pitchFamily="18" charset="0"/>
                      </a:rPr>
                      <m:t>𝐸</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𝛾</m:t>
                    </m:r>
                    <m:r>
                      <a:rPr lang="en-US" altLang="zh-CN" sz="1600" b="0" i="1" smtClean="0">
                        <a:latin typeface="Cambria Math" panose="02040503050406030204" pitchFamily="18" charset="0"/>
                      </a:rPr>
                      <m:t>𝑚</m:t>
                    </m:r>
                    <m:r>
                      <a:rPr lang="en-US" altLang="zh-CN" sz="1600" i="1">
                        <a:solidFill>
                          <a:srgbClr val="0D0D0D"/>
                        </a:solidFill>
                        <a:latin typeface="Cambria Math" panose="02040503050406030204" pitchFamily="18" charset="0"/>
                        <a:cs typeface="+mn-ea"/>
                        <a:sym typeface="+mn-lt"/>
                      </a:rPr>
                      <m:t>ℏ</m:t>
                    </m:r>
                    <m:r>
                      <a:rPr lang="en-US" altLang="zh-CN" sz="1600" b="0" i="1" smtClean="0">
                        <a:solidFill>
                          <a:srgbClr val="0D0D0D"/>
                        </a:solidFill>
                        <a:latin typeface="Cambria Math" panose="02040503050406030204" pitchFamily="18" charset="0"/>
                        <a:cs typeface="+mn-ea"/>
                        <a:sym typeface="+mn-lt"/>
                      </a:rPr>
                      <m:t>𝐵</m:t>
                    </m:r>
                  </m:oMath>
                </a14:m>
                <a:endParaRPr lang="en-US" altLang="zh-CN" sz="16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1600" dirty="0">
                    <a:solidFill>
                      <a:srgbClr val="0D0D0D"/>
                    </a:solidFill>
                    <a:latin typeface="楷体" panose="02010609060101010101" pitchFamily="49" charset="-122"/>
                    <a:ea typeface="楷体" panose="02010609060101010101" pitchFamily="49" charset="-122"/>
                    <a:cs typeface="+mn-ea"/>
                    <a:sym typeface="+mn-lt"/>
                  </a:rPr>
                  <a:t>所以</a:t>
                </a:r>
                <a:r>
                  <a:rPr lang="zh-CN" altLang="en-US" sz="1600" dirty="0">
                    <a:latin typeface="楷体" panose="02010609060101010101" pitchFamily="49" charset="-122"/>
                    <a:ea typeface="楷体" panose="02010609060101010101" pitchFamily="49" charset="-122"/>
                  </a:rPr>
                  <a:t>在外磁场中</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不成对电子的能级会分裂成</a:t>
                </a:r>
                <a:r>
                  <a:rPr lang="en-US" altLang="zh-CN" sz="1600" dirty="0">
                    <a:latin typeface="楷体" panose="02010609060101010101" pitchFamily="49" charset="-122"/>
                    <a:ea typeface="楷体" panose="02010609060101010101" pitchFamily="49" charset="-122"/>
                  </a:rPr>
                  <a:t>2j+1</a:t>
                </a:r>
                <a:r>
                  <a:rPr lang="zh-CN" altLang="en-US" sz="1600" dirty="0">
                    <a:latin typeface="楷体" panose="02010609060101010101" pitchFamily="49" charset="-122"/>
                    <a:ea typeface="楷体" panose="02010609060101010101" pitchFamily="49" charset="-122"/>
                  </a:rPr>
                  <a:t>个子能级（轨道角动量近似为</a:t>
                </a:r>
                <a:r>
                  <a:rPr lang="en-US" altLang="zh-CN" sz="1600" dirty="0">
                    <a:latin typeface="楷体" panose="02010609060101010101" pitchFamily="49" charset="-122"/>
                    <a:ea typeface="楷体" panose="02010609060101010101" pitchFamily="49" charset="-122"/>
                  </a:rPr>
                  <a:t>0</a:t>
                </a:r>
                <a:r>
                  <a:rPr lang="zh-CN" altLang="en-US" sz="1600" dirty="0">
                    <a:latin typeface="楷体" panose="02010609060101010101" pitchFamily="49" charset="-122"/>
                    <a:ea typeface="楷体" panose="02010609060101010101" pitchFamily="49" charset="-122"/>
                  </a:rPr>
                  <a:t>，自旋角动量为</a:t>
                </a:r>
                <a:r>
                  <a:rPr lang="en-US" altLang="zh-CN" sz="1600" dirty="0">
                    <a:latin typeface="楷体" panose="02010609060101010101" pitchFamily="49" charset="-122"/>
                    <a:ea typeface="楷体" panose="02010609060101010101" pitchFamily="49" charset="-122"/>
                  </a:rPr>
                  <a:t>1/2</a:t>
                </a:r>
                <a:r>
                  <a:rPr lang="zh-CN" altLang="en-US" sz="1600" dirty="0">
                    <a:latin typeface="楷体" panose="02010609060101010101" pitchFamily="49" charset="-122"/>
                    <a:ea typeface="楷体" panose="02010609060101010101" pitchFamily="49" charset="-122"/>
                  </a:rPr>
                  <a:t>，所以分裂为</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个能级）。两相邻磁能级之间的能量差为</a:t>
                </a:r>
                <a14:m>
                  <m:oMath xmlns:m="http://schemas.openxmlformats.org/officeDocument/2006/math">
                    <m:r>
                      <a:rPr lang="zh-CN" altLang="en-US" sz="1600" i="1" dirty="0">
                        <a:latin typeface="Cambria Math" panose="02040503050406030204" pitchFamily="18" charset="0"/>
                      </a:rPr>
                      <m:t>：</m:t>
                    </m:r>
                    <m:r>
                      <a:rPr lang="zh-CN" altLang="en-US" sz="1600" i="1" smtClean="0">
                        <a:solidFill>
                          <a:srgbClr val="7030A0"/>
                        </a:solidFill>
                        <a:latin typeface="Cambria Math" panose="02040503050406030204" pitchFamily="18" charset="0"/>
                      </a:rPr>
                      <m:t>∆</m:t>
                    </m:r>
                    <m:r>
                      <a:rPr lang="en-US" altLang="zh-CN" sz="1600" b="0" i="1" smtClean="0">
                        <a:solidFill>
                          <a:srgbClr val="7030A0"/>
                        </a:solidFill>
                        <a:latin typeface="Cambria Math" panose="02040503050406030204" pitchFamily="18" charset="0"/>
                      </a:rPr>
                      <m:t>𝐸</m:t>
                    </m:r>
                    <m:r>
                      <a:rPr lang="en-US" altLang="zh-CN" sz="1600" i="1">
                        <a:solidFill>
                          <a:srgbClr val="7030A0"/>
                        </a:solidFill>
                        <a:latin typeface="Cambria Math" panose="02040503050406030204" pitchFamily="18" charset="0"/>
                      </a:rPr>
                      <m:t>=</m:t>
                    </m:r>
                    <m:r>
                      <a:rPr lang="zh-CN" altLang="en-US" sz="1600" i="1">
                        <a:solidFill>
                          <a:srgbClr val="7030A0"/>
                        </a:solidFill>
                        <a:latin typeface="Cambria Math" panose="02040503050406030204" pitchFamily="18" charset="0"/>
                      </a:rPr>
                      <m:t>𝛾</m:t>
                    </m:r>
                    <m:r>
                      <a:rPr lang="en-US" altLang="zh-CN" sz="1600" i="1">
                        <a:solidFill>
                          <a:srgbClr val="7030A0"/>
                        </a:solidFill>
                        <a:latin typeface="Cambria Math" panose="02040503050406030204" pitchFamily="18" charset="0"/>
                        <a:cs typeface="+mn-ea"/>
                        <a:sym typeface="+mn-lt"/>
                      </a:rPr>
                      <m:t>ℏ</m:t>
                    </m:r>
                    <m:r>
                      <a:rPr lang="en-US" altLang="zh-CN" sz="1600" i="1">
                        <a:solidFill>
                          <a:srgbClr val="7030A0"/>
                        </a:solidFill>
                        <a:latin typeface="Cambria Math" panose="02040503050406030204" pitchFamily="18" charset="0"/>
                        <a:cs typeface="+mn-ea"/>
                        <a:sym typeface="+mn-lt"/>
                      </a:rPr>
                      <m:t>𝐵</m:t>
                    </m:r>
                  </m:oMath>
                </a14:m>
                <a:endParaRPr lang="en-US" altLang="zh-CN" sz="1600" dirty="0">
                  <a:solidFill>
                    <a:srgbClr val="7030A0"/>
                  </a:solidFill>
                  <a:latin typeface="楷体" panose="02010609060101010101" pitchFamily="49" charset="-122"/>
                  <a:ea typeface="楷体" panose="02010609060101010101" pitchFamily="49" charset="-122"/>
                  <a:cs typeface="+mn-ea"/>
                  <a:sym typeface="+mn-lt"/>
                </a:endParaRPr>
              </a:p>
              <a:p>
                <a:pPr>
                  <a:lnSpc>
                    <a:spcPct val="150000"/>
                  </a:lnSpc>
                </a:pPr>
                <a:endParaRPr lang="zh-CN" altLang="en-US" sz="1400" dirty="0">
                  <a:solidFill>
                    <a:srgbClr val="0D0D0D"/>
                  </a:solidFill>
                  <a:latin typeface="+mn-lt"/>
                  <a:ea typeface="+mn-ea"/>
                  <a:cs typeface="+mn-ea"/>
                  <a:sym typeface="+mn-lt"/>
                </a:endParaRPr>
              </a:p>
            </p:txBody>
          </p:sp>
        </mc:Choice>
        <mc:Fallback xmlns="">
          <p:sp>
            <p:nvSpPr>
              <p:cNvPr id="7" name="文本框 6"/>
              <p:cNvSpPr txBox="1">
                <a:spLocks noRot="1" noChangeAspect="1" noMove="1" noResize="1" noEditPoints="1" noAdjustHandles="1" noChangeArrowheads="1" noChangeShapeType="1" noTextEdit="1"/>
              </p:cNvSpPr>
              <p:nvPr/>
            </p:nvSpPr>
            <p:spPr bwMode="auto">
              <a:xfrm>
                <a:off x="679336" y="2547208"/>
                <a:ext cx="10674463" cy="2254720"/>
              </a:xfrm>
              <a:prstGeom prst="rect">
                <a:avLst/>
              </a:prstGeom>
              <a:blipFill>
                <a:blip r:embed="rId2"/>
                <a:stretch>
                  <a:fillRect l="-2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a:spLocks noChangeArrowheads="1"/>
              </p:cNvSpPr>
              <p:nvPr/>
            </p:nvSpPr>
            <p:spPr bwMode="auto">
              <a:xfrm>
                <a:off x="679337" y="976282"/>
                <a:ext cx="9558040" cy="14132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600" dirty="0">
                    <a:solidFill>
                      <a:srgbClr val="0D0D0D"/>
                    </a:solidFill>
                    <a:latin typeface="楷体" panose="02010609060101010101" pitchFamily="49" charset="-122"/>
                    <a:ea typeface="楷体" panose="02010609060101010101" pitchFamily="49" charset="-122"/>
                    <a:cs typeface="+mn-ea"/>
                    <a:sym typeface="+mn-lt"/>
                  </a:rPr>
                  <a:t>忽略较小的原子核磁矩，原子磁矩由电子的轨道磁矩和自旋磁矩所决定，其与原子总角动量的关系如下：</a:t>
                </a:r>
                <a:endParaRPr lang="en-US" altLang="zh-CN" sz="16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7030A0"/>
                              </a:solidFill>
                              <a:latin typeface="Cambria Math" panose="02040503050406030204" pitchFamily="18" charset="0"/>
                              <a:ea typeface="楷体" panose="02010609060101010101" pitchFamily="49" charset="-122"/>
                              <a:cs typeface="+mn-ea"/>
                              <a:sym typeface="+mn-lt"/>
                            </a:rPr>
                          </m:ctrlPr>
                        </m:sSubPr>
                        <m:e>
                          <m:r>
                            <a:rPr lang="zh-CN" altLang="en-US" sz="1600" i="1" smtClean="0">
                              <a:solidFill>
                                <a:srgbClr val="7030A0"/>
                              </a:solidFill>
                              <a:latin typeface="Cambria Math" panose="02040503050406030204" pitchFamily="18" charset="0"/>
                              <a:ea typeface="楷体" panose="02010609060101010101" pitchFamily="49" charset="-122"/>
                              <a:cs typeface="+mn-ea"/>
                              <a:sym typeface="+mn-lt"/>
                            </a:rPr>
                            <m:t>𝜇</m:t>
                          </m:r>
                        </m:e>
                        <m:sub>
                          <m: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t>𝐽</m:t>
                          </m:r>
                        </m:sub>
                      </m:sSub>
                      <m: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t>=−</m:t>
                      </m:r>
                      <m: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t>𝑔</m:t>
                      </m:r>
                      <m:f>
                        <m:fPr>
                          <m:ctrlP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ctrlPr>
                        </m:fPr>
                        <m:num>
                          <m:sSub>
                            <m:sSubPr>
                              <m:ctrlP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ctrlPr>
                            </m:sSubPr>
                            <m:e>
                              <m:r>
                                <a:rPr lang="zh-CN" altLang="en-US" sz="1600" b="0" i="1" smtClean="0">
                                  <a:solidFill>
                                    <a:srgbClr val="7030A0"/>
                                  </a:solidFill>
                                  <a:latin typeface="Cambria Math" panose="02040503050406030204" pitchFamily="18" charset="0"/>
                                  <a:ea typeface="楷体" panose="02010609060101010101" pitchFamily="49" charset="-122"/>
                                  <a:cs typeface="+mn-ea"/>
                                  <a:sym typeface="+mn-lt"/>
                                </a:rPr>
                                <m:t>𝜇</m:t>
                              </m:r>
                            </m:e>
                            <m:sub>
                              <m: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t>𝐵</m:t>
                              </m:r>
                            </m:sub>
                          </m:sSub>
                        </m:num>
                        <m:den>
                          <m:r>
                            <a:rPr lang="en-US" altLang="zh-CN" sz="1600" b="0" i="1" smtClean="0">
                              <a:solidFill>
                                <a:srgbClr val="7030A0"/>
                              </a:solidFill>
                              <a:latin typeface="Cambria Math" panose="02040503050406030204" pitchFamily="18" charset="0"/>
                              <a:cs typeface="+mn-ea"/>
                              <a:sym typeface="+mn-lt"/>
                            </a:rPr>
                            <m:t>ℏ</m:t>
                          </m:r>
                        </m:den>
                      </m:f>
                      <m:sSub>
                        <m:sSubPr>
                          <m:ctrlP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ctrlPr>
                        </m:sSubPr>
                        <m:e>
                          <m: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t>𝑃</m:t>
                          </m:r>
                        </m:e>
                        <m:sub>
                          <m: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t>𝐽</m:t>
                          </m:r>
                        </m:sub>
                      </m:sSub>
                      <m:r>
                        <a:rPr lang="en-US" altLang="zh-CN" sz="1600" b="0" i="1" smtClean="0">
                          <a:solidFill>
                            <a:srgbClr val="7030A0"/>
                          </a:solidFill>
                          <a:latin typeface="Cambria Math" panose="02040503050406030204" pitchFamily="18" charset="0"/>
                          <a:ea typeface="楷体" panose="02010609060101010101" pitchFamily="49" charset="-122"/>
                          <a:cs typeface="+mn-ea"/>
                          <a:sym typeface="+mn-lt"/>
                        </a:rPr>
                        <m:t>=−</m:t>
                      </m:r>
                      <m:r>
                        <a:rPr lang="zh-CN" altLang="en-US" sz="1600" b="0" i="1" smtClean="0">
                          <a:solidFill>
                            <a:srgbClr val="7030A0"/>
                          </a:solidFill>
                          <a:latin typeface="Cambria Math" panose="02040503050406030204" pitchFamily="18" charset="0"/>
                          <a:ea typeface="楷体" panose="02010609060101010101" pitchFamily="49" charset="-122"/>
                          <a:cs typeface="+mn-ea"/>
                          <a:sym typeface="+mn-lt"/>
                        </a:rPr>
                        <m:t>𝛾</m:t>
                      </m:r>
                      <m:sSub>
                        <m:sSubPr>
                          <m:ctrlPr>
                            <a:rPr lang="en-US" altLang="zh-CN" sz="1600" i="1">
                              <a:solidFill>
                                <a:srgbClr val="7030A0"/>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7030A0"/>
                              </a:solidFill>
                              <a:latin typeface="Cambria Math" panose="02040503050406030204" pitchFamily="18" charset="0"/>
                              <a:ea typeface="楷体" panose="02010609060101010101" pitchFamily="49" charset="-122"/>
                              <a:cs typeface="+mn-ea"/>
                              <a:sym typeface="+mn-lt"/>
                            </a:rPr>
                            <m:t>𝑃</m:t>
                          </m:r>
                        </m:e>
                        <m:sub>
                          <m:r>
                            <a:rPr lang="en-US" altLang="zh-CN" sz="1600" i="1">
                              <a:solidFill>
                                <a:srgbClr val="7030A0"/>
                              </a:solidFill>
                              <a:latin typeface="Cambria Math" panose="02040503050406030204" pitchFamily="18" charset="0"/>
                              <a:ea typeface="楷体" panose="02010609060101010101" pitchFamily="49" charset="-122"/>
                              <a:cs typeface="+mn-ea"/>
                              <a:sym typeface="+mn-lt"/>
                            </a:rPr>
                            <m:t>𝐽</m:t>
                          </m:r>
                        </m:sub>
                      </m:sSub>
                    </m:oMath>
                  </m:oMathPara>
                </a14:m>
                <a:endParaRPr lang="en-US" altLang="zh-CN" sz="16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1600" dirty="0">
                    <a:solidFill>
                      <a:srgbClr val="0D0D0D"/>
                    </a:solidFill>
                    <a:latin typeface="楷体" panose="02010609060101010101" pitchFamily="49" charset="-122"/>
                    <a:ea typeface="楷体" panose="02010609060101010101" pitchFamily="49" charset="-122"/>
                    <a:cs typeface="+mn-ea"/>
                    <a:sym typeface="+mn-lt"/>
                  </a:rPr>
                  <a:t>式中，</a:t>
                </a:r>
                <a:r>
                  <a:rPr lang="zh-CN" altLang="en-US" sz="1600" dirty="0">
                    <a:latin typeface="楷体" panose="02010609060101010101" pitchFamily="49" charset="-122"/>
                    <a:ea typeface="楷体" panose="02010609060101010101" pitchFamily="49" charset="-122"/>
                  </a:rPr>
                  <a:t>负号表示磁矩与角动量方向相反</a:t>
                </a:r>
                <a:r>
                  <a:rPr lang="en-US" altLang="zh-CN" sz="1600" dirty="0">
                    <a:latin typeface="楷体" panose="02010609060101010101" pitchFamily="49" charset="-122"/>
                    <a:ea typeface="楷体" panose="02010609060101010101" pitchFamily="49" charset="-122"/>
                  </a:rPr>
                  <a:t>;</a:t>
                </a:r>
                <a:r>
                  <a:rPr lang="en-US" altLang="zh-CN" sz="1600" b="0" dirty="0">
                    <a:solidFill>
                      <a:srgbClr val="0D0D0D"/>
                    </a:solidFill>
                    <a:ea typeface="楷体" panose="02010609060101010101" pitchFamily="49" charset="-122"/>
                    <a:cs typeface="+mn-ea"/>
                    <a:sym typeface="+mn-lt"/>
                  </a:rPr>
                  <a:t> </a:t>
                </a:r>
                <a14:m>
                  <m:oMath xmlns:m="http://schemas.openxmlformats.org/officeDocument/2006/math">
                    <m:sSub>
                      <m:sSubPr>
                        <m:ctrlP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ctrlPr>
                      </m:sSubPr>
                      <m:e>
                        <m:r>
                          <a:rPr lang="zh-CN" altLang="en-US" sz="1600" b="0" i="1" smtClean="0">
                            <a:solidFill>
                              <a:srgbClr val="0D0D0D"/>
                            </a:solidFill>
                            <a:latin typeface="Cambria Math" panose="02040503050406030204" pitchFamily="18" charset="0"/>
                            <a:ea typeface="楷体" panose="02010609060101010101" pitchFamily="49" charset="-122"/>
                            <a:cs typeface="+mn-ea"/>
                            <a:sym typeface="+mn-lt"/>
                          </a:rPr>
                          <m:t>𝜇</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𝐵</m:t>
                        </m:r>
                      </m:sub>
                    </m:sSub>
                  </m:oMath>
                </a14:m>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为玻尔磁子</a:t>
                </a:r>
                <a:r>
                  <a:rPr lang="en-US" altLang="zh-CN" sz="1600" dirty="0">
                    <a:latin typeface="楷体" panose="02010609060101010101" pitchFamily="49" charset="-122"/>
                    <a:ea typeface="楷体" panose="02010609060101010101" pitchFamily="49" charset="-122"/>
                  </a:rPr>
                  <a:t>;</a:t>
                </a:r>
                <a14:m>
                  <m:oMath xmlns:m="http://schemas.openxmlformats.org/officeDocument/2006/math">
                    <m:r>
                      <a:rPr lang="zh-CN" altLang="en-US" sz="1600" i="1">
                        <a:solidFill>
                          <a:srgbClr val="0D0D0D"/>
                        </a:solidFill>
                        <a:latin typeface="Cambria Math" panose="02040503050406030204" pitchFamily="18" charset="0"/>
                        <a:ea typeface="楷体" panose="02010609060101010101" pitchFamily="49" charset="-122"/>
                        <a:cs typeface="+mn-ea"/>
                        <a:sym typeface="+mn-lt"/>
                      </a:rPr>
                      <m:t>𝛾</m:t>
                    </m:r>
                  </m:oMath>
                </a14:m>
                <a:r>
                  <a:rPr lang="zh-CN" altLang="en-US" sz="1600" dirty="0">
                    <a:latin typeface="楷体" panose="02010609060101010101" pitchFamily="49" charset="-122"/>
                    <a:ea typeface="楷体" panose="02010609060101010101" pitchFamily="49" charset="-122"/>
                  </a:rPr>
                  <a:t>为回磁比。</a:t>
                </a:r>
                <a:endParaRPr lang="en-US" altLang="zh-CN" sz="1600" dirty="0">
                  <a:solidFill>
                    <a:srgbClr val="0D0D0D"/>
                  </a:solidFill>
                  <a:latin typeface="楷体" panose="02010609060101010101" pitchFamily="49" charset="-122"/>
                  <a:ea typeface="楷体" panose="02010609060101010101" pitchFamily="49"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bwMode="auto">
              <a:xfrm>
                <a:off x="679337" y="976282"/>
                <a:ext cx="9558040" cy="1413272"/>
              </a:xfrm>
              <a:prstGeom prst="rect">
                <a:avLst/>
              </a:prstGeom>
              <a:blipFill>
                <a:blip r:embed="rId3"/>
                <a:stretch>
                  <a:fillRect l="-319" r="-64" b="-38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电子自旋共振</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B24E967-C3BD-B93A-CF6E-7385CABB7DA8}"/>
                  </a:ext>
                </a:extLst>
              </p:cNvPr>
              <p:cNvSpPr txBox="1"/>
              <p:nvPr/>
            </p:nvSpPr>
            <p:spPr>
              <a:xfrm>
                <a:off x="669198" y="4715039"/>
                <a:ext cx="7941401" cy="1991379"/>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如果在垂直于恒定磁场</a:t>
                </a:r>
                <a:r>
                  <a:rPr lang="en-US" altLang="zh-CN" sz="1600" dirty="0">
                    <a:latin typeface="楷体" panose="02010609060101010101" pitchFamily="49" charset="-122"/>
                    <a:ea typeface="楷体" panose="02010609060101010101" pitchFamily="49" charset="-122"/>
                  </a:rPr>
                  <a:t>B </a:t>
                </a:r>
                <a:r>
                  <a:rPr lang="zh-CN" altLang="en-US" sz="1600" dirty="0">
                    <a:latin typeface="楷体" panose="02010609060101010101" pitchFamily="49" charset="-122"/>
                    <a:ea typeface="楷体" panose="02010609060101010101" pitchFamily="49" charset="-122"/>
                  </a:rPr>
                  <a:t>的方向上加一个角频率为</a:t>
                </a:r>
                <a:r>
                  <a:rPr lang="en-US" altLang="zh-CN" sz="1600" dirty="0">
                    <a:latin typeface="楷体" panose="02010609060101010101" pitchFamily="49" charset="-122"/>
                    <a:ea typeface="楷体" panose="02010609060101010101" pitchFamily="49" charset="-122"/>
                  </a:rPr>
                  <a:t>ω </a:t>
                </a:r>
                <a:r>
                  <a:rPr lang="zh-CN" altLang="en-US" sz="1600" dirty="0">
                    <a:latin typeface="楷体" panose="02010609060101010101" pitchFamily="49" charset="-122"/>
                    <a:ea typeface="楷体" panose="02010609060101010101" pitchFamily="49" charset="-122"/>
                  </a:rPr>
                  <a:t>的交变电磁场</a:t>
                </a:r>
                <a:r>
                  <a:rPr lang="en-US" altLang="zh-CN" sz="1600" dirty="0">
                    <a:latin typeface="楷体" panose="02010609060101010101" pitchFamily="49" charset="-122"/>
                    <a:ea typeface="楷体" panose="02010609060101010101" pitchFamily="49" charset="-122"/>
                  </a:rPr>
                  <a:t>B',</a:t>
                </a:r>
                <a:r>
                  <a:rPr lang="zh-CN" altLang="en-US" sz="1600" dirty="0">
                    <a:latin typeface="楷体" panose="02010609060101010101" pitchFamily="49" charset="-122"/>
                    <a:ea typeface="楷体" panose="02010609060101010101" pitchFamily="49" charset="-122"/>
                  </a:rPr>
                  <a:t>且交变电磁场的能量 </a:t>
                </a:r>
                <a:r>
                  <a:rPr lang="en-US" altLang="zh-CN" sz="1600" dirty="0">
                    <a:latin typeface="楷体" panose="02010609060101010101" pitchFamily="49" charset="-122"/>
                    <a:ea typeface="楷体" panose="02010609060101010101" pitchFamily="49" charset="-122"/>
                  </a:rPr>
                  <a:t>ω </a:t>
                </a:r>
                <a:r>
                  <a:rPr lang="zh-CN" altLang="en-US" sz="1600" dirty="0">
                    <a:latin typeface="楷体" panose="02010609060101010101" pitchFamily="49" charset="-122"/>
                    <a:ea typeface="楷体" panose="02010609060101010101" pitchFamily="49" charset="-122"/>
                  </a:rPr>
                  <a:t>正好等于电子的两个相邻磁能级之间的能量差</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即</a:t>
                </a:r>
                <a:endParaRPr lang="en-US" altLang="zh-CN" sz="1600" dirty="0">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1600" b="0" i="1" smtClean="0">
                          <a:solidFill>
                            <a:srgbClr val="0D0D0D"/>
                          </a:solidFill>
                          <a:latin typeface="Cambria Math" panose="02040503050406030204" pitchFamily="18" charset="0"/>
                          <a:cs typeface="+mn-ea"/>
                          <a:sym typeface="+mn-lt"/>
                        </a:rPr>
                        <m:t>ℏ</m:t>
                      </m:r>
                      <m:r>
                        <a:rPr lang="zh-CN" altLang="en-US" sz="1600" b="0" i="1" smtClean="0">
                          <a:solidFill>
                            <a:srgbClr val="0D0D0D"/>
                          </a:solidFill>
                          <a:latin typeface="Cambria Math" panose="02040503050406030204" pitchFamily="18" charset="0"/>
                          <a:cs typeface="+mn-ea"/>
                          <a:sym typeface="+mn-lt"/>
                        </a:rPr>
                        <m:t>𝜔</m:t>
                      </m:r>
                      <m:r>
                        <a:rPr lang="en-US" altLang="zh-CN" sz="1600" i="1">
                          <a:solidFill>
                            <a:srgbClr val="0D0D0D"/>
                          </a:solidFill>
                          <a:latin typeface="Cambria Math" panose="02040503050406030204" pitchFamily="18" charset="0"/>
                          <a:cs typeface="+mn-ea"/>
                          <a:sym typeface="+mn-lt"/>
                        </a:rPr>
                        <m:t>=</m:t>
                      </m:r>
                      <m:r>
                        <a:rPr lang="en-US" altLang="zh-CN" sz="1600" i="1" smtClean="0">
                          <a:solidFill>
                            <a:srgbClr val="0D0D0D"/>
                          </a:solidFill>
                          <a:latin typeface="Cambria Math" panose="02040503050406030204" pitchFamily="18" charset="0"/>
                          <a:ea typeface="Cambria Math" panose="02040503050406030204" pitchFamily="18" charset="0"/>
                          <a:cs typeface="+mn-ea"/>
                          <a:sym typeface="+mn-lt"/>
                        </a:rPr>
                        <m:t>∆</m:t>
                      </m:r>
                      <m:r>
                        <a:rPr lang="en-US" altLang="zh-CN" sz="1600" b="0" i="1" smtClean="0">
                          <a:solidFill>
                            <a:srgbClr val="0D0D0D"/>
                          </a:solidFill>
                          <a:latin typeface="Cambria Math" panose="02040503050406030204" pitchFamily="18" charset="0"/>
                          <a:ea typeface="Cambria Math" panose="02040503050406030204" pitchFamily="18" charset="0"/>
                          <a:cs typeface="+mn-ea"/>
                          <a:sym typeface="+mn-lt"/>
                        </a:rPr>
                        <m:t>𝐸</m:t>
                      </m:r>
                      <m:r>
                        <a:rPr lang="en-US" altLang="zh-CN" sz="1600" b="0" i="1" smtClean="0">
                          <a:solidFill>
                            <a:srgbClr val="0D0D0D"/>
                          </a:solidFill>
                          <a:latin typeface="Cambria Math" panose="02040503050406030204" pitchFamily="18" charset="0"/>
                          <a:ea typeface="Cambria Math" panose="02040503050406030204" pitchFamily="18" charset="0"/>
                          <a:cs typeface="+mn-ea"/>
                          <a:sym typeface="+mn-lt"/>
                        </a:rPr>
                        <m:t>=</m:t>
                      </m:r>
                      <m:r>
                        <a:rPr lang="zh-CN" altLang="en-US" sz="1600" i="1">
                          <a:latin typeface="Cambria Math" panose="02040503050406030204" pitchFamily="18" charset="0"/>
                        </a:rPr>
                        <m:t>𝛾</m:t>
                      </m:r>
                      <m:r>
                        <a:rPr lang="en-US" altLang="zh-CN" sz="1600" i="1">
                          <a:solidFill>
                            <a:srgbClr val="0D0D0D"/>
                          </a:solidFill>
                          <a:latin typeface="Cambria Math" panose="02040503050406030204" pitchFamily="18" charset="0"/>
                          <a:cs typeface="+mn-ea"/>
                          <a:sym typeface="+mn-lt"/>
                        </a:rPr>
                        <m:t>ℏ</m:t>
                      </m:r>
                      <m:r>
                        <a:rPr lang="en-US" altLang="zh-CN" sz="1600" i="1">
                          <a:solidFill>
                            <a:srgbClr val="0D0D0D"/>
                          </a:solidFill>
                          <a:latin typeface="Cambria Math" panose="02040503050406030204" pitchFamily="18" charset="0"/>
                          <a:cs typeface="+mn-ea"/>
                          <a:sym typeface="+mn-lt"/>
                        </a:rPr>
                        <m:t>𝐵</m:t>
                      </m:r>
                    </m:oMath>
                  </m:oMathPara>
                </a14:m>
                <a:endParaRPr lang="en-US" altLang="zh-CN" sz="1600" b="1" dirty="0">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zh-CN" altLang="en-US" sz="1600" b="1" i="1" smtClean="0">
                          <a:solidFill>
                            <a:srgbClr val="7030A0"/>
                          </a:solidFill>
                          <a:latin typeface="Cambria Math" panose="02040503050406030204" pitchFamily="18" charset="0"/>
                          <a:ea typeface="宋体" panose="02010600030101010101" pitchFamily="2" charset="-122"/>
                        </a:rPr>
                        <m:t>𝝎</m:t>
                      </m:r>
                      <m:r>
                        <a:rPr lang="en-US" altLang="zh-CN" sz="1600" b="1" i="1" smtClean="0">
                          <a:solidFill>
                            <a:srgbClr val="7030A0"/>
                          </a:solidFill>
                          <a:latin typeface="Cambria Math" panose="02040503050406030204" pitchFamily="18" charset="0"/>
                          <a:ea typeface="宋体" panose="02010600030101010101" pitchFamily="2" charset="-122"/>
                        </a:rPr>
                        <m:t>=</m:t>
                      </m:r>
                      <m:r>
                        <a:rPr lang="zh-CN" altLang="en-US" sz="1600" i="1">
                          <a:solidFill>
                            <a:srgbClr val="7030A0"/>
                          </a:solidFill>
                          <a:latin typeface="Cambria Math" panose="02040503050406030204" pitchFamily="18" charset="0"/>
                        </a:rPr>
                        <m:t>𝛾</m:t>
                      </m:r>
                      <m:r>
                        <a:rPr lang="en-US" altLang="zh-CN" sz="1600" i="1">
                          <a:solidFill>
                            <a:srgbClr val="7030A0"/>
                          </a:solidFill>
                          <a:latin typeface="Cambria Math" panose="02040503050406030204" pitchFamily="18" charset="0"/>
                          <a:cs typeface="+mn-ea"/>
                          <a:sym typeface="+mn-lt"/>
                        </a:rPr>
                        <m:t>𝐵</m:t>
                      </m:r>
                      <m:r>
                        <a:rPr lang="en-US" altLang="zh-CN" sz="1600" b="0" i="1" smtClean="0">
                          <a:solidFill>
                            <a:srgbClr val="7030A0"/>
                          </a:solidFill>
                          <a:latin typeface="Cambria Math" panose="02040503050406030204" pitchFamily="18" charset="0"/>
                          <a:cs typeface="+mn-ea"/>
                          <a:sym typeface="+mn-lt"/>
                        </a:rPr>
                        <m:t>=</m:t>
                      </m:r>
                      <m:r>
                        <a:rPr lang="en-US" altLang="zh-CN" sz="1600" b="0" i="1" smtClean="0">
                          <a:solidFill>
                            <a:srgbClr val="7030A0"/>
                          </a:solidFill>
                          <a:latin typeface="Cambria Math" panose="02040503050406030204" pitchFamily="18" charset="0"/>
                          <a:cs typeface="+mn-ea"/>
                          <a:sym typeface="+mn-lt"/>
                        </a:rPr>
                        <m:t>𝑔</m:t>
                      </m:r>
                      <m:f>
                        <m:fPr>
                          <m:ctrlPr>
                            <a:rPr lang="en-US" altLang="zh-CN" sz="1600" b="0" i="1" smtClean="0">
                              <a:solidFill>
                                <a:srgbClr val="7030A0"/>
                              </a:solidFill>
                              <a:latin typeface="Cambria Math" panose="02040503050406030204" pitchFamily="18" charset="0"/>
                              <a:cs typeface="+mn-ea"/>
                              <a:sym typeface="+mn-lt"/>
                            </a:rPr>
                          </m:ctrlPr>
                        </m:fPr>
                        <m:num>
                          <m:r>
                            <a:rPr lang="en-US" altLang="zh-CN" sz="1600" b="0" i="1" smtClean="0">
                              <a:solidFill>
                                <a:srgbClr val="7030A0"/>
                              </a:solidFill>
                              <a:latin typeface="Cambria Math" panose="02040503050406030204" pitchFamily="18" charset="0"/>
                              <a:cs typeface="+mn-ea"/>
                              <a:sym typeface="+mn-lt"/>
                            </a:rPr>
                            <m:t>𝑒</m:t>
                          </m:r>
                        </m:num>
                        <m:den>
                          <m:r>
                            <a:rPr lang="en-US" altLang="zh-CN" sz="1600" b="0" i="1" smtClean="0">
                              <a:solidFill>
                                <a:srgbClr val="7030A0"/>
                              </a:solidFill>
                              <a:latin typeface="Cambria Math" panose="02040503050406030204" pitchFamily="18" charset="0"/>
                              <a:cs typeface="+mn-ea"/>
                              <a:sym typeface="+mn-lt"/>
                            </a:rPr>
                            <m:t>2</m:t>
                          </m:r>
                          <m:r>
                            <a:rPr lang="en-US" altLang="zh-CN" sz="1600" b="0" i="1" smtClean="0">
                              <a:solidFill>
                                <a:srgbClr val="7030A0"/>
                              </a:solidFill>
                              <a:latin typeface="Cambria Math" panose="02040503050406030204" pitchFamily="18" charset="0"/>
                              <a:cs typeface="+mn-ea"/>
                              <a:sym typeface="+mn-lt"/>
                            </a:rPr>
                            <m:t>𝑚</m:t>
                          </m:r>
                        </m:den>
                      </m:f>
                      <m:r>
                        <a:rPr lang="en-US" altLang="zh-CN" sz="1600" b="0" i="1" smtClean="0">
                          <a:solidFill>
                            <a:srgbClr val="7030A0"/>
                          </a:solidFill>
                          <a:latin typeface="Cambria Math" panose="02040503050406030204" pitchFamily="18" charset="0"/>
                          <a:cs typeface="+mn-ea"/>
                          <a:sym typeface="+mn-lt"/>
                        </a:rPr>
                        <m:t>𝐵</m:t>
                      </m:r>
                    </m:oMath>
                  </m:oMathPara>
                </a14:m>
                <a:endParaRPr lang="en-US" altLang="zh-CN" sz="1600" b="1" dirty="0">
                  <a:solidFill>
                    <a:srgbClr val="7030A0"/>
                  </a:solidFill>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此时处于低能级上的电子就会吸收交变电磁场的能量跃迁到相邻的高能级</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这就是所谓的磁偶极共振跃迁</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也叫共振吸收。 </a:t>
                </a:r>
                <a:endParaRPr lang="en-US" altLang="zh-CN" sz="1600" b="1" dirty="0">
                  <a:latin typeface="楷体" panose="02010609060101010101" pitchFamily="49" charset="-122"/>
                  <a:ea typeface="楷体" panose="02010609060101010101" pitchFamily="49" charset="-122"/>
                </a:endParaRPr>
              </a:p>
              <a:p>
                <a:endParaRPr lang="zh-CN" altLang="en-US" sz="1600" b="1"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BB24E967-C3BD-B93A-CF6E-7385CABB7DA8}"/>
                  </a:ext>
                </a:extLst>
              </p:cNvPr>
              <p:cNvSpPr txBox="1">
                <a:spLocks noRot="1" noChangeAspect="1" noMove="1" noResize="1" noEditPoints="1" noAdjustHandles="1" noChangeArrowheads="1" noChangeShapeType="1" noTextEdit="1"/>
              </p:cNvSpPr>
              <p:nvPr/>
            </p:nvSpPr>
            <p:spPr>
              <a:xfrm>
                <a:off x="669198" y="4715039"/>
                <a:ext cx="7941401" cy="1991379"/>
              </a:xfrm>
              <a:prstGeom prst="rect">
                <a:avLst/>
              </a:prstGeom>
              <a:blipFill>
                <a:blip r:embed="rId4"/>
                <a:stretch>
                  <a:fillRect l="-461" t="-91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30CC2F4-9FA9-1806-B305-27F16E69C037}"/>
              </a:ext>
            </a:extLst>
          </p:cNvPr>
          <p:cNvPicPr>
            <a:picLocks noChangeAspect="1"/>
          </p:cNvPicPr>
          <p:nvPr/>
        </p:nvPicPr>
        <p:blipFill>
          <a:blip r:embed="rId5"/>
          <a:stretch>
            <a:fillRect/>
          </a:stretch>
        </p:blipFill>
        <p:spPr>
          <a:xfrm>
            <a:off x="9364517" y="4327276"/>
            <a:ext cx="1999419" cy="1626110"/>
          </a:xfrm>
          <a:prstGeom prst="rect">
            <a:avLst/>
          </a:prstGeom>
        </p:spPr>
      </p:pic>
      <p:sp>
        <p:nvSpPr>
          <p:cNvPr id="5" name="文本框 4">
            <a:extLst>
              <a:ext uri="{FF2B5EF4-FFF2-40B4-BE49-F238E27FC236}">
                <a16:creationId xmlns:a16="http://schemas.microsoft.com/office/drawing/2014/main" id="{60C87065-20EE-818C-226B-08C3F18D6FCA}"/>
              </a:ext>
            </a:extLst>
          </p:cNvPr>
          <p:cNvSpPr txBox="1"/>
          <p:nvPr/>
        </p:nvSpPr>
        <p:spPr>
          <a:xfrm>
            <a:off x="9425071" y="6057862"/>
            <a:ext cx="1998132" cy="461665"/>
          </a:xfrm>
          <a:prstGeom prst="rect">
            <a:avLst/>
          </a:prstGeom>
          <a:noFill/>
        </p:spPr>
        <p:txBody>
          <a:bodyPr wrap="square" rtlCol="0">
            <a:spAutoFit/>
          </a:bodyPr>
          <a:lstStyle/>
          <a:p>
            <a:r>
              <a:rPr lang="en-US" altLang="zh-CN" sz="1200" dirty="0">
                <a:latin typeface="楷体" panose="02010609060101010101" pitchFamily="49" charset="-122"/>
                <a:ea typeface="楷体" panose="02010609060101010101" pitchFamily="49" charset="-122"/>
              </a:rPr>
              <a:t>S=1/2</a:t>
            </a:r>
            <a:r>
              <a:rPr lang="zh-CN" altLang="en-US" sz="1200" dirty="0">
                <a:latin typeface="楷体" panose="02010609060101010101" pitchFamily="49" charset="-122"/>
                <a:ea typeface="楷体" panose="02010609060101010101" pitchFamily="49" charset="-122"/>
              </a:rPr>
              <a:t>的自旋体系的能级随外磁场 强度的变化</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a:spLocks noChangeArrowheads="1"/>
          </p:cNvSpPr>
          <p:nvPr/>
        </p:nvSpPr>
        <p:spPr bwMode="auto">
          <a:xfrm>
            <a:off x="679337" y="2937745"/>
            <a:ext cx="10479730" cy="12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楷体" panose="02010609060101010101" pitchFamily="49" charset="-122"/>
                <a:ea typeface="楷体" panose="02010609060101010101" pitchFamily="49" charset="-122"/>
              </a:rPr>
              <a:t>当满足磁共振条件时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低能级上的粒子吸收交变磁场的能量向高能级跃迁</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而部分处在</a:t>
            </a:r>
            <a:r>
              <a:rPr lang="zh-CN" altLang="en-US" dirty="0">
                <a:solidFill>
                  <a:srgbClr val="7030A0"/>
                </a:solidFill>
                <a:latin typeface="楷体" panose="02010609060101010101" pitchFamily="49" charset="-122"/>
                <a:ea typeface="楷体" panose="02010609060101010101" pitchFamily="49" charset="-122"/>
              </a:rPr>
              <a:t>高能级的粒子则通过“自旋</a:t>
            </a:r>
            <a:r>
              <a:rPr lang="en-US" altLang="zh-CN" dirty="0">
                <a:solidFill>
                  <a:srgbClr val="7030A0"/>
                </a:solidFill>
                <a:latin typeface="楷体" panose="02010609060101010101" pitchFamily="49" charset="-122"/>
                <a:ea typeface="楷体" panose="02010609060101010101" pitchFamily="49" charset="-122"/>
              </a:rPr>
              <a:t>-</a:t>
            </a:r>
            <a:r>
              <a:rPr lang="zh-CN" altLang="en-US" dirty="0">
                <a:solidFill>
                  <a:srgbClr val="7030A0"/>
                </a:solidFill>
                <a:latin typeface="楷体" panose="02010609060101010101" pitchFamily="49" charset="-122"/>
                <a:ea typeface="楷体" panose="02010609060101010101" pitchFamily="49" charset="-122"/>
              </a:rPr>
              <a:t>晶格”相互作用把能量释放给晶格回到低能级</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这样共振吸收就能持续进行下去</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 就可以观察到稳态的磁共振波谱。</a:t>
            </a:r>
            <a:endParaRPr lang="zh-CN" altLang="en-US" dirty="0">
              <a:solidFill>
                <a:srgbClr val="0D0D0D"/>
              </a:solidFill>
              <a:latin typeface="楷体" panose="02010609060101010101" pitchFamily="49" charset="-122"/>
              <a:ea typeface="楷体" panose="02010609060101010101" pitchFamily="49" charset="-122"/>
              <a:cs typeface="+mn-ea"/>
              <a:sym typeface="+mn-lt"/>
            </a:endParaRPr>
          </a:p>
        </p:txBody>
      </p:sp>
      <p:sp>
        <p:nvSpPr>
          <p:cNvPr id="46" name="文本框 45"/>
          <p:cNvSpPr txBox="1">
            <a:spLocks noChangeArrowheads="1"/>
          </p:cNvSpPr>
          <p:nvPr/>
        </p:nvSpPr>
        <p:spPr bwMode="auto">
          <a:xfrm>
            <a:off x="679337" y="4577769"/>
            <a:ext cx="979661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楷体" panose="02010609060101010101" pitchFamily="49" charset="-122"/>
                <a:ea typeface="楷体" panose="02010609060101010101" pitchFamily="49" charset="-122"/>
              </a:rPr>
              <a:t>自旋体系受外界电磁波扰动后由不平衡恢复到平衡态的过程称为</a:t>
            </a:r>
            <a:r>
              <a:rPr lang="zh-CN" altLang="en-US" dirty="0">
                <a:solidFill>
                  <a:srgbClr val="7030A0"/>
                </a:solidFill>
                <a:latin typeface="楷体" panose="02010609060101010101" pitchFamily="49" charset="-122"/>
                <a:ea typeface="楷体" panose="02010609060101010101" pitchFamily="49" charset="-122"/>
              </a:rPr>
              <a:t>弛豫过程</a:t>
            </a:r>
            <a:r>
              <a:rPr lang="zh-CN" altLang="en-US" dirty="0">
                <a:latin typeface="楷体" panose="02010609060101010101" pitchFamily="49" charset="-122"/>
                <a:ea typeface="楷体" panose="02010609060101010101" pitchFamily="49" charset="-122"/>
              </a:rPr>
              <a:t>。</a:t>
            </a:r>
            <a:endParaRPr lang="zh-CN" altLang="en-US" dirty="0">
              <a:solidFill>
                <a:srgbClr val="0D0D0D"/>
              </a:solidFill>
              <a:latin typeface="楷体" panose="02010609060101010101" pitchFamily="49" charset="-122"/>
              <a:ea typeface="楷体" panose="02010609060101010101" pitchFamily="49" charset="-122"/>
              <a:cs typeface="+mn-ea"/>
              <a:sym typeface="+mn-lt"/>
            </a:endParaRPr>
          </a:p>
        </p:txBody>
      </p:sp>
      <mc:AlternateContent xmlns:mc="http://schemas.openxmlformats.org/markup-compatibility/2006" xmlns:a14="http://schemas.microsoft.com/office/drawing/2010/main">
        <mc:Choice Requires="a14">
          <p:sp>
            <p:nvSpPr>
              <p:cNvPr id="47" name="文本框 46"/>
              <p:cNvSpPr txBox="1">
                <a:spLocks noChangeArrowheads="1"/>
              </p:cNvSpPr>
              <p:nvPr/>
            </p:nvSpPr>
            <p:spPr bwMode="auto">
              <a:xfrm>
                <a:off x="679337" y="1070437"/>
                <a:ext cx="10822471" cy="16752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楷体" panose="02010609060101010101" pitchFamily="49" charset="-122"/>
                    <a:ea typeface="楷体" panose="02010609060101010101" pitchFamily="49" charset="-122"/>
                  </a:rPr>
                  <a:t>当样品处于恒定外 磁场中时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两种不同自旋的电子产生能级分裂</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当达到平衡时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在上下两能级上的粒子数服从玻耳兹曼分布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即</a:t>
                </a:r>
                <a:endParaRPr lang="en-US" altLang="zh-CN" dirty="0">
                  <a:latin typeface="楷体" panose="02010609060101010101" pitchFamily="49" charset="-122"/>
                  <a:ea typeface="楷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f>
                        <m:fPr>
                          <m:ctrlPr>
                            <a:rPr lang="en-US" altLang="zh-CN" sz="1600" i="1" smtClean="0">
                              <a:solidFill>
                                <a:schemeClr val="tx1"/>
                              </a:solidFill>
                              <a:latin typeface="Cambria Math" panose="02040503050406030204" pitchFamily="18" charset="0"/>
                              <a:ea typeface="+mn-ea"/>
                              <a:cs typeface="+mn-ea"/>
                              <a:sym typeface="+mn-lt"/>
                            </a:rPr>
                          </m:ctrlPr>
                        </m:fPr>
                        <m:num>
                          <m:sSub>
                            <m:sSubPr>
                              <m:ctrlPr>
                                <a:rPr lang="en-US" altLang="zh-CN" sz="1600" i="1" smtClean="0">
                                  <a:solidFill>
                                    <a:schemeClr val="tx1"/>
                                  </a:solidFill>
                                  <a:latin typeface="Cambria Math" panose="02040503050406030204" pitchFamily="18" charset="0"/>
                                  <a:ea typeface="+mn-ea"/>
                                  <a:cs typeface="+mn-ea"/>
                                  <a:sym typeface="+mn-lt"/>
                                </a:rPr>
                              </m:ctrlPr>
                            </m:sSubPr>
                            <m:e>
                              <m:r>
                                <a:rPr lang="en-US" altLang="zh-CN" sz="1600" b="0" i="1" smtClean="0">
                                  <a:solidFill>
                                    <a:schemeClr val="tx1"/>
                                  </a:solidFill>
                                  <a:latin typeface="Cambria Math" panose="02040503050406030204" pitchFamily="18" charset="0"/>
                                  <a:ea typeface="+mn-ea"/>
                                  <a:cs typeface="+mn-ea"/>
                                  <a:sym typeface="+mn-lt"/>
                                </a:rPr>
                                <m:t>𝑁</m:t>
                              </m:r>
                            </m:e>
                            <m:sub>
                              <m:r>
                                <a:rPr lang="en-US" altLang="zh-CN" sz="1600" b="0" i="1" smtClean="0">
                                  <a:solidFill>
                                    <a:schemeClr val="tx1"/>
                                  </a:solidFill>
                                  <a:latin typeface="Cambria Math" panose="02040503050406030204" pitchFamily="18" charset="0"/>
                                  <a:ea typeface="+mn-ea"/>
                                  <a:cs typeface="+mn-ea"/>
                                  <a:sym typeface="+mn-lt"/>
                                </a:rPr>
                                <m:t>2</m:t>
                              </m:r>
                            </m:sub>
                          </m:sSub>
                        </m:num>
                        <m:den>
                          <m:sSub>
                            <m:sSubPr>
                              <m:ctrlPr>
                                <a:rPr lang="en-US" altLang="zh-CN" sz="1600" i="1" smtClean="0">
                                  <a:solidFill>
                                    <a:schemeClr val="tx1"/>
                                  </a:solidFill>
                                  <a:latin typeface="Cambria Math" panose="02040503050406030204" pitchFamily="18" charset="0"/>
                                  <a:ea typeface="+mn-ea"/>
                                  <a:cs typeface="+mn-ea"/>
                                  <a:sym typeface="+mn-lt"/>
                                </a:rPr>
                              </m:ctrlPr>
                            </m:sSubPr>
                            <m:e>
                              <m:r>
                                <a:rPr lang="en-US" altLang="zh-CN" sz="1600" b="0" i="1" smtClean="0">
                                  <a:solidFill>
                                    <a:schemeClr val="tx1"/>
                                  </a:solidFill>
                                  <a:latin typeface="Cambria Math" panose="02040503050406030204" pitchFamily="18" charset="0"/>
                                  <a:ea typeface="+mn-ea"/>
                                  <a:cs typeface="+mn-ea"/>
                                  <a:sym typeface="+mn-lt"/>
                                </a:rPr>
                                <m:t>𝑁</m:t>
                              </m:r>
                            </m:e>
                            <m:sub>
                              <m:r>
                                <a:rPr lang="en-US" altLang="zh-CN" sz="1600" b="0" i="1" smtClean="0">
                                  <a:solidFill>
                                    <a:schemeClr val="tx1"/>
                                  </a:solidFill>
                                  <a:latin typeface="Cambria Math" panose="02040503050406030204" pitchFamily="18" charset="0"/>
                                  <a:ea typeface="+mn-ea"/>
                                  <a:cs typeface="+mn-ea"/>
                                  <a:sym typeface="+mn-lt"/>
                                </a:rPr>
                                <m:t>1</m:t>
                              </m:r>
                            </m:sub>
                          </m:sSub>
                        </m:den>
                      </m:f>
                      <m:r>
                        <a:rPr lang="en-US" altLang="zh-CN" sz="1600" b="0" i="1" smtClean="0">
                          <a:solidFill>
                            <a:schemeClr val="tx1"/>
                          </a:solidFill>
                          <a:latin typeface="Cambria Math" panose="02040503050406030204" pitchFamily="18" charset="0"/>
                          <a:ea typeface="+mn-ea"/>
                          <a:cs typeface="+mn-ea"/>
                          <a:sym typeface="+mn-lt"/>
                        </a:rPr>
                        <m:t>=</m:t>
                      </m:r>
                      <m:r>
                        <m:rPr>
                          <m:sty m:val="p"/>
                        </m:rPr>
                        <a:rPr lang="en-US" altLang="zh-CN" sz="1600" b="0" i="0" smtClean="0">
                          <a:solidFill>
                            <a:schemeClr val="tx1"/>
                          </a:solidFill>
                          <a:latin typeface="Cambria Math" panose="02040503050406030204" pitchFamily="18" charset="0"/>
                          <a:ea typeface="+mn-ea"/>
                          <a:cs typeface="+mn-ea"/>
                          <a:sym typeface="+mn-lt"/>
                        </a:rPr>
                        <m:t>exp</m:t>
                      </m:r>
                      <m:r>
                        <a:rPr lang="en-US" altLang="zh-CN" sz="1600" b="0" i="1" smtClean="0">
                          <a:solidFill>
                            <a:schemeClr val="tx1"/>
                          </a:solidFill>
                          <a:latin typeface="Cambria Math" panose="02040503050406030204" pitchFamily="18" charset="0"/>
                          <a:ea typeface="+mn-ea"/>
                          <a:cs typeface="+mn-ea"/>
                          <a:sym typeface="+mn-lt"/>
                        </a:rPr>
                        <m:t>⁡(</m:t>
                      </m:r>
                      <m:f>
                        <m:fPr>
                          <m:ctrlPr>
                            <a:rPr lang="en-US" altLang="zh-CN" sz="1600" b="0" i="1" smtClean="0">
                              <a:solidFill>
                                <a:schemeClr val="tx1"/>
                              </a:solidFill>
                              <a:latin typeface="Cambria Math" panose="02040503050406030204" pitchFamily="18" charset="0"/>
                              <a:ea typeface="+mn-ea"/>
                              <a:cs typeface="+mn-ea"/>
                              <a:sym typeface="+mn-lt"/>
                            </a:rPr>
                          </m:ctrlPr>
                        </m:fPr>
                        <m:num>
                          <m:sSub>
                            <m:sSubPr>
                              <m:ctrlPr>
                                <a:rPr lang="en-US" altLang="zh-CN" sz="1600" b="0" i="1" smtClean="0">
                                  <a:solidFill>
                                    <a:schemeClr val="tx1"/>
                                  </a:solidFill>
                                  <a:latin typeface="Cambria Math" panose="02040503050406030204" pitchFamily="18" charset="0"/>
                                  <a:ea typeface="+mn-ea"/>
                                  <a:cs typeface="+mn-ea"/>
                                  <a:sym typeface="+mn-lt"/>
                                </a:rPr>
                              </m:ctrlPr>
                            </m:sSubPr>
                            <m:e>
                              <m:r>
                                <a:rPr lang="en-US" altLang="zh-CN" sz="1600" b="0" i="1" smtClean="0">
                                  <a:solidFill>
                                    <a:schemeClr val="tx1"/>
                                  </a:solidFill>
                                  <a:latin typeface="Cambria Math" panose="02040503050406030204" pitchFamily="18" charset="0"/>
                                  <a:ea typeface="+mn-ea"/>
                                  <a:cs typeface="+mn-ea"/>
                                  <a:sym typeface="+mn-lt"/>
                                </a:rPr>
                                <m:t>𝐸</m:t>
                              </m:r>
                            </m:e>
                            <m:sub>
                              <m:r>
                                <a:rPr lang="en-US" altLang="zh-CN" sz="1600" b="0" i="1" smtClean="0">
                                  <a:solidFill>
                                    <a:schemeClr val="tx1"/>
                                  </a:solidFill>
                                  <a:latin typeface="Cambria Math" panose="02040503050406030204" pitchFamily="18" charset="0"/>
                                  <a:ea typeface="+mn-ea"/>
                                  <a:cs typeface="+mn-ea"/>
                                  <a:sym typeface="+mn-lt"/>
                                </a:rPr>
                                <m:t>1</m:t>
                              </m:r>
                            </m:sub>
                          </m:sSub>
                          <m:r>
                            <a:rPr lang="en-US" altLang="zh-CN" sz="1600" b="0" i="1" smtClean="0">
                              <a:solidFill>
                                <a:schemeClr val="tx1"/>
                              </a:solidFill>
                              <a:latin typeface="Cambria Math" panose="02040503050406030204" pitchFamily="18" charset="0"/>
                              <a:ea typeface="+mn-ea"/>
                              <a:cs typeface="+mn-ea"/>
                              <a:sym typeface="+mn-lt"/>
                            </a:rPr>
                            <m:t>−</m:t>
                          </m:r>
                          <m:sSub>
                            <m:sSubPr>
                              <m:ctrlPr>
                                <a:rPr lang="en-US" altLang="zh-CN" sz="1600" i="1">
                                  <a:solidFill>
                                    <a:schemeClr val="tx1"/>
                                  </a:solidFill>
                                  <a:latin typeface="Cambria Math" panose="02040503050406030204" pitchFamily="18" charset="0"/>
                                  <a:cs typeface="+mn-ea"/>
                                  <a:sym typeface="+mn-lt"/>
                                </a:rPr>
                              </m:ctrlPr>
                            </m:sSubPr>
                            <m:e>
                              <m:r>
                                <a:rPr lang="en-US" altLang="zh-CN" sz="1600" i="1">
                                  <a:solidFill>
                                    <a:schemeClr val="tx1"/>
                                  </a:solidFill>
                                  <a:latin typeface="Cambria Math" panose="02040503050406030204" pitchFamily="18" charset="0"/>
                                  <a:cs typeface="+mn-ea"/>
                                  <a:sym typeface="+mn-lt"/>
                                </a:rPr>
                                <m:t>𝐸</m:t>
                              </m:r>
                            </m:e>
                            <m:sub>
                              <m:r>
                                <a:rPr lang="en-US" altLang="zh-CN" sz="1600" b="0" i="1" smtClean="0">
                                  <a:solidFill>
                                    <a:schemeClr val="tx1"/>
                                  </a:solidFill>
                                  <a:latin typeface="Cambria Math" panose="02040503050406030204" pitchFamily="18" charset="0"/>
                                  <a:cs typeface="+mn-ea"/>
                                  <a:sym typeface="+mn-lt"/>
                                </a:rPr>
                                <m:t>2</m:t>
                              </m:r>
                            </m:sub>
                          </m:sSub>
                        </m:num>
                        <m:den>
                          <m:r>
                            <a:rPr lang="en-US" altLang="zh-CN" sz="1600" b="0" i="1" smtClean="0">
                              <a:solidFill>
                                <a:schemeClr val="tx1"/>
                              </a:solidFill>
                              <a:latin typeface="Cambria Math" panose="02040503050406030204" pitchFamily="18" charset="0"/>
                              <a:ea typeface="+mn-ea"/>
                              <a:cs typeface="+mn-ea"/>
                              <a:sym typeface="+mn-lt"/>
                            </a:rPr>
                            <m:t>𝑘𝑇</m:t>
                          </m:r>
                        </m:den>
                      </m:f>
                      <m:r>
                        <a:rPr lang="en-US" altLang="zh-CN" sz="1600" b="0" i="1" smtClean="0">
                          <a:solidFill>
                            <a:schemeClr val="tx1"/>
                          </a:solidFill>
                          <a:latin typeface="Cambria Math" panose="02040503050406030204" pitchFamily="18" charset="0"/>
                          <a:ea typeface="+mn-ea"/>
                          <a:cs typeface="+mn-ea"/>
                          <a:sym typeface="+mn-lt"/>
                        </a:rPr>
                        <m:t>)</m:t>
                      </m:r>
                    </m:oMath>
                  </m:oMathPara>
                </a14:m>
                <a:endParaRPr lang="en-US" altLang="zh-CN" sz="1600" dirty="0">
                  <a:solidFill>
                    <a:schemeClr val="tx1"/>
                  </a:solidFill>
                  <a:latin typeface="楷体" panose="02010609060101010101" pitchFamily="49" charset="-122"/>
                  <a:ea typeface="楷体" panose="02010609060101010101" pitchFamily="49" charset="-122"/>
                  <a:cs typeface="+mn-ea"/>
                  <a:sym typeface="+mn-lt"/>
                </a:endParaRPr>
              </a:p>
            </p:txBody>
          </p:sp>
        </mc:Choice>
        <mc:Fallback xmlns="">
          <p:sp>
            <p:nvSpPr>
              <p:cNvPr id="47" name="文本框 46"/>
              <p:cNvSpPr txBox="1">
                <a:spLocks noRot="1" noChangeAspect="1" noMove="1" noResize="1" noEditPoints="1" noAdjustHandles="1" noChangeArrowheads="1" noChangeShapeType="1" noTextEdit="1"/>
              </p:cNvSpPr>
              <p:nvPr/>
            </p:nvSpPr>
            <p:spPr bwMode="auto">
              <a:xfrm>
                <a:off x="679337" y="1070437"/>
                <a:ext cx="10822471" cy="1675267"/>
              </a:xfrm>
              <a:prstGeom prst="rect">
                <a:avLst/>
              </a:prstGeom>
              <a:blipFill>
                <a:blip r:embed="rId2"/>
                <a:stretch>
                  <a:fillRect l="-4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5" name="文本框 14"/>
          <p:cNvSpPr txBox="1"/>
          <p:nvPr/>
        </p:nvSpPr>
        <p:spPr>
          <a:xfrm>
            <a:off x="679337" y="262843"/>
            <a:ext cx="578380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电子自旋共振的维持</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1"/>
      <p:bldP spid="44" grpId="2"/>
      <p:bldP spid="46" grpId="1"/>
      <p:bldP spid="46" grpId="2"/>
      <p:bldP spid="47" grpId="1"/>
      <p:bldP spid="47"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p:cNvSpPr txBox="1">
                <a:spLocks noChangeArrowheads="1"/>
              </p:cNvSpPr>
              <p:nvPr/>
            </p:nvSpPr>
            <p:spPr bwMode="auto">
              <a:xfrm>
                <a:off x="679336" y="4292828"/>
                <a:ext cx="10242664" cy="1273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楷体" panose="02010609060101010101" pitchFamily="49" charset="-122"/>
                    <a:ea typeface="楷体" panose="02010609060101010101" pitchFamily="49" charset="-122"/>
                  </a:rPr>
                  <a:t>如果在</a:t>
                </a:r>
                <a14:m>
                  <m:oMath xmlns:m="http://schemas.openxmlformats.org/officeDocument/2006/math">
                    <m:r>
                      <a:rPr lang="en-US" altLang="zh-CN" i="1" dirty="0" smtClean="0">
                        <a:latin typeface="Cambria Math" panose="02040503050406030204" pitchFamily="18" charset="0"/>
                        <a:ea typeface="楷体" panose="02010609060101010101" pitchFamily="49" charset="-122"/>
                      </a:rPr>
                      <m:t>𝑧</m:t>
                    </m:r>
                  </m:oMath>
                </a14:m>
                <a:r>
                  <a:rPr lang="zh-CN" altLang="en-US" dirty="0">
                    <a:latin typeface="楷体" panose="02010609060101010101" pitchFamily="49" charset="-122"/>
                    <a:ea typeface="楷体" panose="02010609060101010101" pitchFamily="49" charset="-122"/>
                  </a:rPr>
                  <a:t>方向加上静磁场</a:t>
                </a:r>
                <a14:m>
                  <m:oMath xmlns:m="http://schemas.openxmlformats.org/officeDocument/2006/math">
                    <m:r>
                      <a:rPr lang="en-US" altLang="zh-CN" i="1" dirty="0" smtClean="0">
                        <a:latin typeface="Cambria Math" panose="02040503050406030204" pitchFamily="18" charset="0"/>
                        <a:ea typeface="楷体" panose="02010609060101010101" pitchFamily="49" charset="-122"/>
                      </a:rPr>
                      <m:t>𝐵</m:t>
                    </m:r>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则磁化强度在</a:t>
                </a:r>
                <a14:m>
                  <m:oMath xmlns:m="http://schemas.openxmlformats.org/officeDocument/2006/math">
                    <m:r>
                      <a:rPr lang="en-US" altLang="zh-CN" i="1" dirty="0" smtClean="0">
                        <a:latin typeface="Cambria Math" panose="02040503050406030204" pitchFamily="18" charset="0"/>
                        <a:ea typeface="楷体" panose="02010609060101010101" pitchFamily="49" charset="-122"/>
                      </a:rPr>
                      <m:t>𝑧</m:t>
                    </m:r>
                  </m:oMath>
                </a14:m>
                <a:r>
                  <a:rPr lang="zh-CN" altLang="en-US" dirty="0">
                    <a:latin typeface="楷体" panose="02010609060101010101" pitchFamily="49" charset="-122"/>
                    <a:ea typeface="楷体" panose="02010609060101010101" pitchFamily="49" charset="-122"/>
                  </a:rPr>
                  <a:t>方向</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纵向</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的分量</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𝑀</m:t>
                        </m:r>
                      </m:e>
                      <m:sub>
                        <m:r>
                          <a:rPr lang="en-US" altLang="zh-CN" i="1">
                            <a:latin typeface="Cambria Math" panose="02040503050406030204" pitchFamily="18" charset="0"/>
                            <a:ea typeface="楷体" panose="02010609060101010101" pitchFamily="49" charset="-122"/>
                          </a:rPr>
                          <m:t>𝑍</m:t>
                        </m:r>
                      </m:sub>
                    </m:sSub>
                    <m:r>
                      <a:rPr lang="en-US" altLang="zh-CN" i="1" dirty="0" smtClean="0">
                        <a:latin typeface="Cambria Math" panose="02040503050406030204" pitchFamily="18" charset="0"/>
                        <a:ea typeface="楷体" panose="02010609060101010101" pitchFamily="49" charset="-122"/>
                      </a:rPr>
                      <m:t>(</m:t>
                    </m:r>
                    <m:r>
                      <a:rPr lang="en-US" altLang="zh-CN" i="1" dirty="0" smtClean="0">
                        <a:latin typeface="Cambria Math" panose="02040503050406030204" pitchFamily="18" charset="0"/>
                        <a:ea typeface="楷体" panose="02010609060101010101" pitchFamily="49" charset="-122"/>
                      </a:rPr>
                      <m:t>𝑡</m:t>
                    </m:r>
                    <m:r>
                      <a:rPr lang="en-US" altLang="zh-CN" i="1" dirty="0"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达到热平衡时</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将趋于</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𝑀</m:t>
                        </m:r>
                      </m:e>
                      <m:sub>
                        <m:r>
                          <a:rPr lang="en-US" altLang="zh-CN" b="0" i="1" smtClean="0">
                            <a:latin typeface="Cambria Math" panose="02040503050406030204" pitchFamily="18" charset="0"/>
                            <a:ea typeface="楷体" panose="02010609060101010101" pitchFamily="49" charset="-122"/>
                          </a:rPr>
                          <m:t>0</m:t>
                        </m:r>
                        <m:r>
                          <a:rPr lang="en-US" altLang="zh-CN" b="0" i="1" smtClean="0">
                            <a:latin typeface="Cambria Math" panose="02040503050406030204" pitchFamily="18" charset="0"/>
                            <a:ea typeface="楷体" panose="02010609060101010101" pitchFamily="49" charset="-122"/>
                          </a:rPr>
                          <m:t>𝑍</m:t>
                        </m:r>
                      </m:sub>
                    </m:sSub>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而横向分量 </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𝑀</m:t>
                        </m:r>
                      </m:e>
                      <m:sub>
                        <m:r>
                          <a:rPr lang="en-US" altLang="zh-CN" b="0" i="1" smtClean="0">
                            <a:latin typeface="Cambria Math" panose="02040503050406030204" pitchFamily="18" charset="0"/>
                            <a:ea typeface="楷体" panose="02010609060101010101" pitchFamily="49" charset="-122"/>
                          </a:rPr>
                          <m:t>𝑋</m:t>
                        </m:r>
                      </m:sub>
                    </m:sSub>
                  </m:oMath>
                </a14:m>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和 </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𝑀</m:t>
                        </m:r>
                      </m:e>
                      <m:sub>
                        <m:r>
                          <a:rPr lang="en-US" altLang="zh-CN" b="0" i="1" smtClean="0">
                            <a:latin typeface="Cambria Math" panose="02040503050406030204" pitchFamily="18" charset="0"/>
                            <a:ea typeface="楷体" panose="02010609060101010101" pitchFamily="49" charset="-122"/>
                          </a:rPr>
                          <m:t>𝑌</m:t>
                        </m:r>
                      </m:sub>
                    </m:sSub>
                  </m:oMath>
                </a14:m>
                <a:r>
                  <a:rPr lang="zh-CN" altLang="en-US" dirty="0">
                    <a:latin typeface="楷体" panose="02010609060101010101" pitchFamily="49" charset="-122"/>
                    <a:ea typeface="楷体" panose="02010609060101010101" pitchFamily="49" charset="-122"/>
                  </a:rPr>
                  <a:t>应趋于零。</a:t>
                </a:r>
                <a14:m>
                  <m:oMath xmlns:m="http://schemas.openxmlformats.org/officeDocument/2006/math">
                    <m:r>
                      <a:rPr lang="en-US" altLang="zh-CN" i="1" dirty="0" smtClean="0">
                        <a:latin typeface="Cambria Math" panose="02040503050406030204" pitchFamily="18" charset="0"/>
                        <a:ea typeface="楷体" panose="02010609060101010101" pitchFamily="49" charset="-122"/>
                      </a:rPr>
                      <m:t>𝑇</m:t>
                    </m:r>
                    <m:r>
                      <a:rPr lang="en-US" altLang="zh-CN" i="1" dirty="0" smtClean="0">
                        <a:latin typeface="Cambria Math" panose="02040503050406030204" pitchFamily="18" charset="0"/>
                        <a:ea typeface="楷体" panose="02010609060101010101" pitchFamily="49" charset="-122"/>
                      </a:rPr>
                      <m:t>1</m:t>
                    </m:r>
                  </m:oMath>
                </a14:m>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和 </a:t>
                </a:r>
                <a14:m>
                  <m:oMath xmlns:m="http://schemas.openxmlformats.org/officeDocument/2006/math">
                    <m:r>
                      <a:rPr lang="en-US" altLang="zh-CN" i="1" dirty="0" smtClean="0">
                        <a:latin typeface="Cambria Math" panose="02040503050406030204" pitchFamily="18" charset="0"/>
                        <a:ea typeface="楷体" panose="02010609060101010101" pitchFamily="49" charset="-122"/>
                      </a:rPr>
                      <m:t>𝑇</m:t>
                    </m:r>
                    <m:r>
                      <a:rPr lang="en-US" altLang="zh-CN" i="1" dirty="0" smtClean="0">
                        <a:latin typeface="Cambria Math" panose="02040503050406030204" pitchFamily="18" charset="0"/>
                        <a:ea typeface="楷体" panose="02010609060101010101" pitchFamily="49" charset="-122"/>
                      </a:rPr>
                      <m:t>2 </m:t>
                    </m:r>
                  </m:oMath>
                </a14:m>
                <a:r>
                  <a:rPr lang="zh-CN" altLang="en-US" dirty="0">
                    <a:latin typeface="楷体" panose="02010609060101010101" pitchFamily="49" charset="-122"/>
                    <a:ea typeface="楷体" panose="02010609060101010101" pitchFamily="49" charset="-122"/>
                  </a:rPr>
                  <a:t>分别代表磁化强度达到热平衡所需的弛豫时间</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即纵向弛豫时间和横向弛豫时间。</a:t>
                </a:r>
                <a:endParaRPr lang="zh-CN" altLang="en-US" dirty="0">
                  <a:solidFill>
                    <a:srgbClr val="0D0D0D"/>
                  </a:solidFill>
                  <a:latin typeface="楷体" panose="02010609060101010101" pitchFamily="49" charset="-122"/>
                  <a:ea typeface="楷体" panose="02010609060101010101" pitchFamily="49" charset="-122"/>
                  <a:cs typeface="+mn-ea"/>
                  <a:sym typeface="+mn-lt"/>
                </a:endParaRPr>
              </a:p>
            </p:txBody>
          </p:sp>
        </mc:Choice>
        <mc:Fallback xmlns="">
          <p:sp>
            <p:nvSpPr>
              <p:cNvPr id="7" name="文本框 6"/>
              <p:cNvSpPr txBox="1">
                <a:spLocks noRot="1" noChangeAspect="1" noMove="1" noResize="1" noEditPoints="1" noAdjustHandles="1" noChangeArrowheads="1" noChangeShapeType="1" noTextEdit="1"/>
              </p:cNvSpPr>
              <p:nvPr/>
            </p:nvSpPr>
            <p:spPr bwMode="auto">
              <a:xfrm>
                <a:off x="679336" y="4292828"/>
                <a:ext cx="10242664" cy="1273875"/>
              </a:xfrm>
              <a:prstGeom prst="rect">
                <a:avLst/>
              </a:prstGeom>
              <a:blipFill>
                <a:blip r:embed="rId2"/>
                <a:stretch>
                  <a:fillRect l="-476" r="-476" b="-669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文本框 14"/>
          <p:cNvSpPr txBox="1"/>
          <p:nvPr/>
        </p:nvSpPr>
        <p:spPr>
          <a:xfrm>
            <a:off x="679337" y="262843"/>
            <a:ext cx="6597763"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布洛赫方程和弛豫过程</a:t>
            </a:r>
          </a:p>
        </p:txBody>
      </p:sp>
      <p:sp>
        <p:nvSpPr>
          <p:cNvPr id="2" name="文本框 1">
            <a:extLst>
              <a:ext uri="{FF2B5EF4-FFF2-40B4-BE49-F238E27FC236}">
                <a16:creationId xmlns:a16="http://schemas.microsoft.com/office/drawing/2014/main" id="{BB24E967-C3BD-B93A-CF6E-7385CABB7DA8}"/>
              </a:ext>
            </a:extLst>
          </p:cNvPr>
          <p:cNvSpPr txBox="1"/>
          <p:nvPr/>
        </p:nvSpPr>
        <p:spPr>
          <a:xfrm>
            <a:off x="679336" y="1262783"/>
            <a:ext cx="9937863" cy="584775"/>
          </a:xfrm>
          <a:prstGeom prst="rect">
            <a:avLst/>
          </a:prstGeom>
          <a:noFill/>
        </p:spPr>
        <p:txBody>
          <a:bodyPr wrap="square" rtlCol="0">
            <a:spAutoFit/>
          </a:bodyPr>
          <a:lstStyle/>
          <a:p>
            <a:r>
              <a:rPr lang="en-US" altLang="zh-CN" sz="1600" dirty="0">
                <a:latin typeface="楷体" panose="02010609060101010101" pitchFamily="49" charset="-122"/>
                <a:ea typeface="楷体" panose="02010609060101010101" pitchFamily="49" charset="-122"/>
              </a:rPr>
              <a:t>1946</a:t>
            </a:r>
            <a:r>
              <a:rPr lang="zh-CN" altLang="en-US" sz="1600" dirty="0">
                <a:latin typeface="楷体" panose="02010609060101010101" pitchFamily="49" charset="-122"/>
                <a:ea typeface="楷体" panose="02010609060101010101" pitchFamily="49" charset="-122"/>
              </a:rPr>
              <a:t>年</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布洛赫考虑到外部磁场和弛豫两者独立对单位体积内磁化强度 </a:t>
            </a:r>
            <a:r>
              <a:rPr lang="en-US" altLang="zh-CN" sz="1600" dirty="0">
                <a:latin typeface="楷体" panose="02010609060101010101" pitchFamily="49" charset="-122"/>
                <a:ea typeface="楷体" panose="02010609060101010101" pitchFamily="49" charset="-122"/>
              </a:rPr>
              <a:t>M </a:t>
            </a:r>
            <a:r>
              <a:rPr lang="zh-CN" altLang="en-US" sz="1600" dirty="0">
                <a:latin typeface="楷体" panose="02010609060101010101" pitchFamily="49" charset="-122"/>
                <a:ea typeface="楷体" panose="02010609060101010101" pitchFamily="49" charset="-122"/>
              </a:rPr>
              <a:t>的影响</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导出著名的描述磁化强度运动的布洛赫方程</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其分量形式为：</a:t>
            </a:r>
            <a:endParaRPr lang="zh-CN" altLang="en-US" sz="1600" b="1"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DAA86F5A-F2F0-1C71-A55F-902F0F6EE963}"/>
              </a:ext>
            </a:extLst>
          </p:cNvPr>
          <p:cNvPicPr>
            <a:picLocks noChangeAspect="1"/>
          </p:cNvPicPr>
          <p:nvPr/>
        </p:nvPicPr>
        <p:blipFill>
          <a:blip r:embed="rId3"/>
          <a:stretch>
            <a:fillRect/>
          </a:stretch>
        </p:blipFill>
        <p:spPr>
          <a:xfrm>
            <a:off x="5006947" y="2041298"/>
            <a:ext cx="1438275" cy="523875"/>
          </a:xfrm>
          <a:prstGeom prst="rect">
            <a:avLst/>
          </a:prstGeom>
        </p:spPr>
      </p:pic>
      <p:pic>
        <p:nvPicPr>
          <p:cNvPr id="8" name="图片 7">
            <a:extLst>
              <a:ext uri="{FF2B5EF4-FFF2-40B4-BE49-F238E27FC236}">
                <a16:creationId xmlns:a16="http://schemas.microsoft.com/office/drawing/2014/main" id="{25831426-BC20-6618-CD86-BEDCF653BDB1}"/>
              </a:ext>
            </a:extLst>
          </p:cNvPr>
          <p:cNvPicPr>
            <a:picLocks noChangeAspect="1"/>
          </p:cNvPicPr>
          <p:nvPr/>
        </p:nvPicPr>
        <p:blipFill>
          <a:blip r:embed="rId4"/>
          <a:stretch>
            <a:fillRect/>
          </a:stretch>
        </p:blipFill>
        <p:spPr>
          <a:xfrm>
            <a:off x="6886575" y="2112735"/>
            <a:ext cx="628650" cy="381000"/>
          </a:xfrm>
          <a:prstGeom prst="rect">
            <a:avLst/>
          </a:prstGeom>
        </p:spPr>
      </p:pic>
      <p:pic>
        <p:nvPicPr>
          <p:cNvPr id="16" name="图片 15">
            <a:extLst>
              <a:ext uri="{FF2B5EF4-FFF2-40B4-BE49-F238E27FC236}">
                <a16:creationId xmlns:a16="http://schemas.microsoft.com/office/drawing/2014/main" id="{0FC5D75C-7107-9ED4-8873-6185E8A235CD}"/>
              </a:ext>
            </a:extLst>
          </p:cNvPr>
          <p:cNvPicPr>
            <a:picLocks noChangeAspect="1"/>
          </p:cNvPicPr>
          <p:nvPr/>
        </p:nvPicPr>
        <p:blipFill>
          <a:blip r:embed="rId5"/>
          <a:stretch>
            <a:fillRect/>
          </a:stretch>
        </p:blipFill>
        <p:spPr>
          <a:xfrm>
            <a:off x="948267" y="2041298"/>
            <a:ext cx="3200400" cy="1771650"/>
          </a:xfrm>
          <a:prstGeom prst="rect">
            <a:avLst/>
          </a:prstGeom>
        </p:spPr>
      </p:pic>
      <p:pic>
        <p:nvPicPr>
          <p:cNvPr id="18" name="图片 17">
            <a:extLst>
              <a:ext uri="{FF2B5EF4-FFF2-40B4-BE49-F238E27FC236}">
                <a16:creationId xmlns:a16="http://schemas.microsoft.com/office/drawing/2014/main" id="{7E48915B-9897-8EEE-9BEE-1836F0D759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6947" y="2918005"/>
            <a:ext cx="1886058" cy="732868"/>
          </a:xfrm>
          <a:prstGeom prst="rect">
            <a:avLst/>
          </a:prstGeom>
        </p:spPr>
      </p:pic>
      <p:sp>
        <p:nvSpPr>
          <p:cNvPr id="19" name="左大括号 18">
            <a:extLst>
              <a:ext uri="{FF2B5EF4-FFF2-40B4-BE49-F238E27FC236}">
                <a16:creationId xmlns:a16="http://schemas.microsoft.com/office/drawing/2014/main" id="{A36300E4-6EAC-D1C1-1EA7-DBC9FAFEEB06}"/>
              </a:ext>
            </a:extLst>
          </p:cNvPr>
          <p:cNvSpPr/>
          <p:nvPr/>
        </p:nvSpPr>
        <p:spPr>
          <a:xfrm>
            <a:off x="4478867" y="2041298"/>
            <a:ext cx="304800" cy="162476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65082695"/>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本框 8"/>
              <p:cNvSpPr txBox="1">
                <a:spLocks noChangeArrowheads="1"/>
              </p:cNvSpPr>
              <p:nvPr/>
            </p:nvSpPr>
            <p:spPr bwMode="auto">
              <a:xfrm>
                <a:off x="860197" y="1174304"/>
                <a:ext cx="9558040" cy="7732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600" dirty="0">
                    <a:solidFill>
                      <a:srgbClr val="0D0D0D"/>
                    </a:solidFill>
                    <a:ea typeface="楷体" panose="02010609060101010101" pitchFamily="49" charset="-122"/>
                    <a:cs typeface="+mn-ea"/>
                    <a:sym typeface="+mn-lt"/>
                  </a:rPr>
                  <a:t>·</a:t>
                </a:r>
                <a14:m>
                  <m:oMath xmlns:m="http://schemas.openxmlformats.org/officeDocument/2006/math">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𝑇</m:t>
                    </m:r>
                    <m:sSub>
                      <m:sSubPr>
                        <m:ctrlP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𝐸</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10</m:t>
                        </m:r>
                      </m:sub>
                    </m:sSub>
                  </m:oMath>
                </a14:m>
                <a:r>
                  <a:rPr lang="zh-CN" altLang="en-US" sz="1600" dirty="0">
                    <a:solidFill>
                      <a:srgbClr val="0D0D0D"/>
                    </a:solidFill>
                    <a:latin typeface="楷体" panose="02010609060101010101" pitchFamily="49" charset="-122"/>
                    <a:ea typeface="楷体" panose="02010609060101010101" pitchFamily="49" charset="-122"/>
                    <a:cs typeface="+mn-ea"/>
                    <a:sym typeface="+mn-lt"/>
                  </a:rPr>
                  <a:t>波</a:t>
                </a:r>
                <a:endParaRPr lang="en-US" altLang="zh-CN" sz="16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endParaRPr lang="en-US" altLang="zh-CN" sz="1600" dirty="0">
                  <a:solidFill>
                    <a:srgbClr val="0D0D0D"/>
                  </a:solidFill>
                  <a:latin typeface="楷体" panose="02010609060101010101" pitchFamily="49" charset="-122"/>
                  <a:ea typeface="楷体" panose="02010609060101010101" pitchFamily="49"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bwMode="auto">
              <a:xfrm>
                <a:off x="860197" y="1174304"/>
                <a:ext cx="9558040" cy="773289"/>
              </a:xfrm>
              <a:prstGeom prst="rect">
                <a:avLst/>
              </a:prstGeom>
              <a:blipFill>
                <a:blip r:embed="rId2"/>
                <a:stretch>
                  <a:fillRect l="-3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文本框 14"/>
          <p:cNvSpPr txBox="1"/>
          <p:nvPr/>
        </p:nvSpPr>
        <p:spPr>
          <a:xfrm>
            <a:off x="679337" y="262843"/>
            <a:ext cx="6597763"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微波在矩形波导管中的传输</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B24E967-C3BD-B93A-CF6E-7385CABB7DA8}"/>
                  </a:ext>
                </a:extLst>
              </p:cNvPr>
              <p:cNvSpPr txBox="1"/>
              <p:nvPr/>
            </p:nvSpPr>
            <p:spPr>
              <a:xfrm>
                <a:off x="860197" y="4325632"/>
                <a:ext cx="10425870" cy="1169551"/>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谐振腔中</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在谐振腔中的电磁场会形成驻波</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使</a:t>
                </a:r>
                <a:r>
                  <a:rPr lang="zh-CN" altLang="en-US" dirty="0">
                    <a:solidFill>
                      <a:srgbClr val="7030A0"/>
                    </a:solidFill>
                    <a:latin typeface="楷体" panose="02010609060101010101" pitchFamily="49" charset="-122"/>
                    <a:ea typeface="楷体" panose="02010609060101010101" pitchFamily="49" charset="-122"/>
                  </a:rPr>
                  <a:t>横向电场的最大值与横向磁场的最大值沿纵向</a:t>
                </a:r>
                <a14:m>
                  <m:oMath xmlns:m="http://schemas.openxmlformats.org/officeDocument/2006/math">
                    <m:r>
                      <a:rPr lang="zh-CN" altLang="en-US" i="1" dirty="0" smtClean="0">
                        <a:solidFill>
                          <a:srgbClr val="7030A0"/>
                        </a:solidFill>
                        <a:latin typeface="Cambria Math" panose="02040503050406030204" pitchFamily="18" charset="0"/>
                        <a:ea typeface="楷体" panose="02010609060101010101" pitchFamily="49" charset="-122"/>
                      </a:rPr>
                      <m:t>（</m:t>
                    </m:r>
                    <m:r>
                      <a:rPr lang="en-US" altLang="zh-CN" i="1" dirty="0" smtClean="0">
                        <a:solidFill>
                          <a:srgbClr val="7030A0"/>
                        </a:solidFill>
                        <a:latin typeface="Cambria Math" panose="02040503050406030204" pitchFamily="18" charset="0"/>
                        <a:ea typeface="楷体" panose="02010609060101010101" pitchFamily="49" charset="-122"/>
                      </a:rPr>
                      <m:t>𝑧</m:t>
                    </m:r>
                    <m:r>
                      <a:rPr lang="zh-CN" altLang="en-US" i="1" dirty="0" smtClean="0">
                        <a:solidFill>
                          <a:srgbClr val="7030A0"/>
                        </a:solidFill>
                        <a:latin typeface="Cambria Math" panose="02040503050406030204" pitchFamily="18" charset="0"/>
                        <a:ea typeface="楷体" panose="02010609060101010101" pitchFamily="49" charset="-122"/>
                      </a:rPr>
                      <m:t>）</m:t>
                    </m:r>
                  </m:oMath>
                </a14:m>
                <a:r>
                  <a:rPr lang="zh-CN" altLang="en-US" dirty="0">
                    <a:solidFill>
                      <a:srgbClr val="7030A0"/>
                    </a:solidFill>
                    <a:latin typeface="楷体" panose="02010609060101010101" pitchFamily="49" charset="-122"/>
                    <a:ea typeface="楷体" panose="02010609060101010101" pitchFamily="49" charset="-122"/>
                  </a:rPr>
                  <a:t>相隔</a:t>
                </a:r>
                <a14:m>
                  <m:oMath xmlns:m="http://schemas.openxmlformats.org/officeDocument/2006/math">
                    <m:r>
                      <a:rPr lang="en-US" altLang="zh-CN" i="1" dirty="0" smtClean="0">
                        <a:solidFill>
                          <a:srgbClr val="7030A0"/>
                        </a:solidFill>
                        <a:latin typeface="Cambria Math" panose="02040503050406030204" pitchFamily="18" charset="0"/>
                        <a:ea typeface="楷体" panose="02010609060101010101" pitchFamily="49" charset="-122"/>
                      </a:rPr>
                      <m:t>𝜆</m:t>
                    </m:r>
                    <m:r>
                      <a:rPr lang="en-US" altLang="zh-CN" i="1" dirty="0" smtClean="0">
                        <a:solidFill>
                          <a:srgbClr val="7030A0"/>
                        </a:solidFill>
                        <a:latin typeface="Cambria Math" panose="02040503050406030204" pitchFamily="18" charset="0"/>
                        <a:ea typeface="楷体" panose="02010609060101010101" pitchFamily="49" charset="-122"/>
                      </a:rPr>
                      <m:t>𝑔</m:t>
                    </m:r>
                    <m:r>
                      <a:rPr lang="en-US" altLang="zh-CN" i="1" dirty="0" smtClean="0">
                        <a:solidFill>
                          <a:srgbClr val="7030A0"/>
                        </a:solidFill>
                        <a:latin typeface="Cambria Math" panose="02040503050406030204" pitchFamily="18" charset="0"/>
                        <a:ea typeface="楷体" panose="02010609060101010101" pitchFamily="49" charset="-122"/>
                      </a:rPr>
                      <m:t>/4</m:t>
                    </m:r>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即电场与磁场有</a:t>
                </a:r>
                <a:r>
                  <a:rPr lang="en-US" altLang="zh-CN" dirty="0">
                    <a:latin typeface="楷体" panose="02010609060101010101" pitchFamily="49" charset="-122"/>
                    <a:ea typeface="楷体" panose="02010609060101010101" pitchFamily="49" charset="-122"/>
                  </a:rPr>
                  <a:t>90°</a:t>
                </a:r>
                <a:r>
                  <a:rPr lang="zh-CN" altLang="en-US" dirty="0">
                    <a:latin typeface="楷体" panose="02010609060101010101" pitchFamily="49" charset="-122"/>
                    <a:ea typeface="楷体" panose="02010609060101010101" pitchFamily="49" charset="-122"/>
                  </a:rPr>
                  <a:t>，其坡印廷矢量为零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没有净能量流</a:t>
                </a:r>
                <a:r>
                  <a:rPr lang="en-US" altLang="zh-CN" dirty="0">
                    <a:latin typeface="楷体" panose="02010609060101010101" pitchFamily="49" charset="-122"/>
                    <a:ea typeface="楷体" panose="02010609060101010101" pitchFamily="49" charset="-122"/>
                  </a:rPr>
                  <a:t>,</a:t>
                </a:r>
                <a:r>
                  <a:rPr lang="zh-CN" altLang="en-US" dirty="0">
                    <a:solidFill>
                      <a:srgbClr val="7030A0"/>
                    </a:solidFill>
                    <a:latin typeface="楷体" panose="02010609060101010101" pitchFamily="49" charset="-122"/>
                    <a:ea typeface="楷体" panose="02010609060101010101" pitchFamily="49" charset="-122"/>
                  </a:rPr>
                  <a:t>能量只是储存或损耗在腔内</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endParaRPr lang="zh-CN" altLang="en-US" sz="1600" b="1"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BB24E967-C3BD-B93A-CF6E-7385CABB7DA8}"/>
                  </a:ext>
                </a:extLst>
              </p:cNvPr>
              <p:cNvSpPr txBox="1">
                <a:spLocks noRot="1" noChangeAspect="1" noMove="1" noResize="1" noEditPoints="1" noAdjustHandles="1" noChangeArrowheads="1" noChangeShapeType="1" noTextEdit="1"/>
              </p:cNvSpPr>
              <p:nvPr/>
            </p:nvSpPr>
            <p:spPr>
              <a:xfrm>
                <a:off x="860197" y="4325632"/>
                <a:ext cx="10425870" cy="1169551"/>
              </a:xfrm>
              <a:prstGeom prst="rect">
                <a:avLst/>
              </a:prstGeom>
              <a:blipFill>
                <a:blip r:embed="rId3"/>
                <a:stretch>
                  <a:fillRect l="-468" t="-3141" r="-23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F6A6856-16C2-B828-BB6B-AA2069C26039}"/>
              </a:ext>
            </a:extLst>
          </p:cNvPr>
          <p:cNvPicPr>
            <a:picLocks noChangeAspect="1"/>
          </p:cNvPicPr>
          <p:nvPr/>
        </p:nvPicPr>
        <p:blipFill>
          <a:blip r:embed="rId4"/>
          <a:stretch>
            <a:fillRect/>
          </a:stretch>
        </p:blipFill>
        <p:spPr>
          <a:xfrm>
            <a:off x="860197" y="1631796"/>
            <a:ext cx="2340203" cy="2119860"/>
          </a:xfrm>
          <a:prstGeom prst="rect">
            <a:avLst/>
          </a:prstGeom>
        </p:spPr>
      </p:pic>
      <p:pic>
        <p:nvPicPr>
          <p:cNvPr id="8" name="图片 7">
            <a:extLst>
              <a:ext uri="{FF2B5EF4-FFF2-40B4-BE49-F238E27FC236}">
                <a16:creationId xmlns:a16="http://schemas.microsoft.com/office/drawing/2014/main" id="{474640E3-7AE5-3084-0014-5D1B7BE63E13}"/>
              </a:ext>
            </a:extLst>
          </p:cNvPr>
          <p:cNvPicPr>
            <a:picLocks noChangeAspect="1"/>
          </p:cNvPicPr>
          <p:nvPr/>
        </p:nvPicPr>
        <p:blipFill>
          <a:blip r:embed="rId5"/>
          <a:stretch>
            <a:fillRect/>
          </a:stretch>
        </p:blipFill>
        <p:spPr>
          <a:xfrm>
            <a:off x="3767894" y="1839954"/>
            <a:ext cx="7877175" cy="409575"/>
          </a:xfrm>
          <a:prstGeom prst="rect">
            <a:avLst/>
          </a:prstGeom>
        </p:spPr>
      </p:pic>
      <p:pic>
        <p:nvPicPr>
          <p:cNvPr id="12" name="图片 11">
            <a:extLst>
              <a:ext uri="{FF2B5EF4-FFF2-40B4-BE49-F238E27FC236}">
                <a16:creationId xmlns:a16="http://schemas.microsoft.com/office/drawing/2014/main" id="{C6857109-DFFF-4466-4B14-B4228C2F829B}"/>
              </a:ext>
            </a:extLst>
          </p:cNvPr>
          <p:cNvPicPr>
            <a:picLocks noChangeAspect="1"/>
          </p:cNvPicPr>
          <p:nvPr/>
        </p:nvPicPr>
        <p:blipFill>
          <a:blip r:embed="rId6"/>
          <a:stretch>
            <a:fillRect/>
          </a:stretch>
        </p:blipFill>
        <p:spPr>
          <a:xfrm>
            <a:off x="3767894" y="2228195"/>
            <a:ext cx="5953125" cy="828675"/>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7EB0EE0-43FC-8617-F454-41BF089E1A68}"/>
                  </a:ext>
                </a:extLst>
              </p:cNvPr>
              <p:cNvSpPr txBox="1"/>
              <p:nvPr/>
            </p:nvSpPr>
            <p:spPr>
              <a:xfrm>
                <a:off x="3696531" y="3190636"/>
                <a:ext cx="8038270"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电磁场在波导的纵方向</a:t>
                </a:r>
                <a14:m>
                  <m:oMath xmlns:m="http://schemas.openxmlformats.org/officeDocument/2006/math">
                    <m:r>
                      <a:rPr lang="en-US" altLang="zh-CN" i="1" dirty="0" smtClean="0">
                        <a:latin typeface="Cambria Math" panose="02040503050406030204" pitchFamily="18" charset="0"/>
                        <a:ea typeface="楷体" panose="02010609060101010101" pitchFamily="49" charset="-122"/>
                      </a:rPr>
                      <m:t>(</m:t>
                    </m:r>
                    <m:r>
                      <a:rPr lang="en-US" altLang="zh-CN" i="1" dirty="0" smtClean="0">
                        <a:latin typeface="Cambria Math" panose="02040503050406030204" pitchFamily="18" charset="0"/>
                        <a:ea typeface="楷体" panose="02010609060101010101" pitchFamily="49" charset="-122"/>
                      </a:rPr>
                      <m:t>𝑧</m:t>
                    </m:r>
                    <m:r>
                      <a:rPr lang="en-US" altLang="zh-CN" i="1" dirty="0"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上形成行波</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在</a:t>
                </a:r>
                <a14:m>
                  <m:oMath xmlns:m="http://schemas.openxmlformats.org/officeDocument/2006/math">
                    <m:r>
                      <a:rPr lang="en-US" altLang="zh-CN" i="1" dirty="0" smtClean="0">
                        <a:latin typeface="Cambria Math" panose="02040503050406030204" pitchFamily="18" charset="0"/>
                        <a:ea typeface="楷体" panose="02010609060101010101" pitchFamily="49" charset="-122"/>
                      </a:rPr>
                      <m:t>𝑧</m:t>
                    </m:r>
                    <m:r>
                      <a:rPr lang="en-US" altLang="zh-CN" i="1" dirty="0" smtClean="0">
                        <a:latin typeface="Cambria Math" panose="02040503050406030204" pitchFamily="18" charset="0"/>
                        <a:ea typeface="楷体" panose="02010609060101010101" pitchFamily="49" charset="-122"/>
                      </a:rPr>
                      <m:t> </m:t>
                    </m:r>
                  </m:oMath>
                </a14:m>
                <a:r>
                  <a:rPr lang="zh-CN" altLang="en-US" dirty="0">
                    <a:latin typeface="楷体" panose="02010609060101010101" pitchFamily="49" charset="-122"/>
                    <a:ea typeface="楷体" panose="02010609060101010101" pitchFamily="49" charset="-122"/>
                  </a:rPr>
                  <a:t>方向上</a:t>
                </a:r>
                <a:r>
                  <a:rPr lang="en-US" altLang="zh-CN" dirty="0">
                    <a:latin typeface="楷体" panose="02010609060101010101" pitchFamily="49" charset="-122"/>
                    <a:ea typeface="楷体" panose="02010609060101010101" pitchFamily="49" charset="-122"/>
                  </a:rPr>
                  <a:t>,</a:t>
                </a:r>
                <a14:m>
                  <m:oMath xmlns:m="http://schemas.openxmlformats.org/officeDocument/2006/math">
                    <m:r>
                      <a:rPr lang="en-US" altLang="zh-CN" i="1" dirty="0" smtClean="0">
                        <a:solidFill>
                          <a:srgbClr val="7030A0"/>
                        </a:solidFill>
                        <a:latin typeface="Cambria Math" panose="02040503050406030204" pitchFamily="18" charset="0"/>
                        <a:ea typeface="楷体" panose="02010609060101010101" pitchFamily="49" charset="-122"/>
                      </a:rPr>
                      <m:t>𝐸𝑦</m:t>
                    </m:r>
                  </m:oMath>
                </a14:m>
                <a:r>
                  <a:rPr lang="en-US" altLang="zh-CN" dirty="0">
                    <a:solidFill>
                      <a:srgbClr val="7030A0"/>
                    </a:solidFill>
                    <a:latin typeface="楷体" panose="02010609060101010101" pitchFamily="49" charset="-122"/>
                    <a:ea typeface="楷体" panose="02010609060101010101" pitchFamily="49" charset="-122"/>
                  </a:rPr>
                  <a:t> </a:t>
                </a:r>
                <a:r>
                  <a:rPr lang="zh-CN" altLang="en-US" dirty="0">
                    <a:solidFill>
                      <a:srgbClr val="7030A0"/>
                    </a:solidFill>
                    <a:latin typeface="楷体" panose="02010609060101010101" pitchFamily="49" charset="-122"/>
                    <a:ea typeface="楷体" panose="02010609060101010101" pitchFamily="49" charset="-122"/>
                  </a:rPr>
                  <a:t>和 </a:t>
                </a:r>
                <a14:m>
                  <m:oMath xmlns:m="http://schemas.openxmlformats.org/officeDocument/2006/math">
                    <m:r>
                      <a:rPr lang="en-US" altLang="zh-CN" i="1" dirty="0" smtClean="0">
                        <a:solidFill>
                          <a:srgbClr val="7030A0"/>
                        </a:solidFill>
                        <a:latin typeface="Cambria Math" panose="02040503050406030204" pitchFamily="18" charset="0"/>
                        <a:ea typeface="楷体" panose="02010609060101010101" pitchFamily="49" charset="-122"/>
                      </a:rPr>
                      <m:t>𝐻𝑥</m:t>
                    </m:r>
                    <m:r>
                      <a:rPr lang="en-US" altLang="zh-CN" i="1" dirty="0" smtClean="0">
                        <a:solidFill>
                          <a:srgbClr val="7030A0"/>
                        </a:solidFill>
                        <a:latin typeface="Cambria Math" panose="02040503050406030204" pitchFamily="18" charset="0"/>
                        <a:ea typeface="楷体" panose="02010609060101010101" pitchFamily="49" charset="-122"/>
                      </a:rPr>
                      <m:t> </m:t>
                    </m:r>
                  </m:oMath>
                </a14:m>
                <a:r>
                  <a:rPr lang="zh-CN" altLang="en-US" dirty="0">
                    <a:solidFill>
                      <a:srgbClr val="7030A0"/>
                    </a:solidFill>
                    <a:latin typeface="楷体" panose="02010609060101010101" pitchFamily="49" charset="-122"/>
                    <a:ea typeface="楷体" panose="02010609060101010101" pitchFamily="49" charset="-122"/>
                  </a:rPr>
                  <a:t>的分布规律相同</a:t>
                </a:r>
                <a:r>
                  <a:rPr lang="en-US" altLang="zh-CN" dirty="0">
                    <a:solidFill>
                      <a:srgbClr val="7030A0"/>
                    </a:solidFill>
                    <a:latin typeface="楷体" panose="02010609060101010101" pitchFamily="49" charset="-122"/>
                    <a:ea typeface="楷体" panose="02010609060101010101" pitchFamily="49" charset="-122"/>
                  </a:rPr>
                  <a:t>, </a:t>
                </a:r>
                <a:r>
                  <a:rPr lang="zh-CN" altLang="en-US" dirty="0">
                    <a:solidFill>
                      <a:srgbClr val="7030A0"/>
                    </a:solidFill>
                    <a:latin typeface="楷体" panose="02010609060101010101" pitchFamily="49" charset="-122"/>
                    <a:ea typeface="楷体" panose="02010609060101010101" pitchFamily="49" charset="-122"/>
                  </a:rPr>
                  <a:t>即峰值和零点位置相同。</a:t>
                </a:r>
                <a:endParaRPr lang="zh-CN" altLang="en-US" dirty="0">
                  <a:latin typeface="楷体" panose="02010609060101010101" pitchFamily="49" charset="-122"/>
                  <a:ea typeface="楷体" panose="02010609060101010101" pitchFamily="49" charset="-122"/>
                </a:endParaRPr>
              </a:p>
            </p:txBody>
          </p:sp>
        </mc:Choice>
        <mc:Fallback xmlns="">
          <p:sp>
            <p:nvSpPr>
              <p:cNvPr id="15" name="文本框 14">
                <a:extLst>
                  <a:ext uri="{FF2B5EF4-FFF2-40B4-BE49-F238E27FC236}">
                    <a16:creationId xmlns:a16="http://schemas.microsoft.com/office/drawing/2014/main" id="{D7EB0EE0-43FC-8617-F454-41BF089E1A68}"/>
                  </a:ext>
                </a:extLst>
              </p:cNvPr>
              <p:cNvSpPr txBox="1">
                <a:spLocks noRot="1" noChangeAspect="1" noMove="1" noResize="1" noEditPoints="1" noAdjustHandles="1" noChangeArrowheads="1" noChangeShapeType="1" noTextEdit="1"/>
              </p:cNvSpPr>
              <p:nvPr/>
            </p:nvSpPr>
            <p:spPr>
              <a:xfrm>
                <a:off x="3696531" y="3190636"/>
                <a:ext cx="8038270" cy="646331"/>
              </a:xfrm>
              <a:prstGeom prst="rect">
                <a:avLst/>
              </a:prstGeom>
              <a:blipFill>
                <a:blip r:embed="rId7"/>
                <a:stretch>
                  <a:fillRect l="-607" t="-6604" r="-1744"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5986485"/>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0bxbx11">
      <a:majorFont>
        <a:latin typeface="汉仪雅酷黑 75W"/>
        <a:ea typeface="汉仪雅酷黑 75W"/>
        <a:cs typeface=""/>
      </a:majorFont>
      <a:minorFont>
        <a:latin typeface="汉仪雅酷黑 75W"/>
        <a:ea typeface="汉仪雅酷黑 75W"/>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3299</TotalTime>
  <Words>1672</Words>
  <Application>Microsoft Office PowerPoint</Application>
  <PresentationFormat>宽屏</PresentationFormat>
  <Paragraphs>100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汉仪雅酷黑 75W</vt:lpstr>
      <vt:lpstr>楷体</vt:lpstr>
      <vt:lpstr>宋体</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雨函 杨</cp:lastModifiedBy>
  <cp:revision>44</cp:revision>
  <dcterms:created xsi:type="dcterms:W3CDTF">2021-05-08T01:06:00Z</dcterms:created>
  <dcterms:modified xsi:type="dcterms:W3CDTF">2024-06-27T20:08:04Z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9C9BC49CAC124F56B303CD022185F221</vt:lpwstr>
  </property>
  <property fmtid="{D5CDD505-2E9C-101B-9397-08002B2CF9AE}" pid="3" name="KSOProductBuildVer">
    <vt:lpwstr>2052-11.1.0.10495</vt:lpwstr>
  </property>
</Properties>
</file>