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1091827" r:id="rId2"/>
    <p:sldId id="11091824" r:id="rId3"/>
    <p:sldId id="11091825" r:id="rId4"/>
    <p:sldId id="11091837" r:id="rId5"/>
    <p:sldId id="11091829" r:id="rId6"/>
    <p:sldId id="406" r:id="rId7"/>
    <p:sldId id="270" r:id="rId8"/>
    <p:sldId id="11091833" r:id="rId9"/>
    <p:sldId id="11091835" r:id="rId10"/>
    <p:sldId id="11091830" r:id="rId11"/>
    <p:sldId id="11091834" r:id="rId12"/>
    <p:sldId id="11091831" r:id="rId13"/>
    <p:sldId id="1109183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3" d="100"/>
        <a:sy n="4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224590" y="380074"/>
            <a:ext cx="288758" cy="28875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雅酷黑 75W" panose="020B0804020202020204" charset="-122"/>
                <a:ea typeface="汉仪雅酷黑 75W" panose="020B0804020202020204" charset="-122"/>
              </a:defRPr>
            </a:lvl1pPr>
          </a:lstStyle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雅酷黑 75W" panose="020B0804020202020204" charset="-122"/>
                <a:ea typeface="汉仪雅酷黑 75W" panose="020B08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雅酷黑 75W" panose="020B0804020202020204" charset="-122"/>
                <a:ea typeface="汉仪雅酷黑 75W" panose="020B0804020202020204" charset="-122"/>
              </a:defRPr>
            </a:lvl1pPr>
          </a:lstStyle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雅酷黑 75W" panose="020B0804020202020204" charset="-122"/>
          <a:ea typeface="汉仪雅酷黑 75W" panose="020B0804020202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雅酷黑 75W" panose="020B0804020202020204" charset="-122"/>
          <a:ea typeface="汉仪雅酷黑 75W" panose="020B0804020202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雅酷黑 75W" panose="020B0804020202020204" charset="-122"/>
          <a:ea typeface="汉仪雅酷黑 75W" panose="020B0804020202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雅酷黑 75W" panose="020B0804020202020204" charset="-122"/>
          <a:ea typeface="汉仪雅酷黑 75W" panose="020B0804020202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雅酷黑 75W" panose="020B0804020202020204" charset="-122"/>
          <a:ea typeface="汉仪雅酷黑 75W" panose="020B0804020202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雅酷黑 75W" panose="020B0804020202020204" charset="-122"/>
          <a:ea typeface="汉仪雅酷黑 75W" panose="020B0804020202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>
            <a:off x="-1" y="2124306"/>
            <a:ext cx="12192001" cy="3649578"/>
          </a:xfrm>
          <a:custGeom>
            <a:avLst/>
            <a:gdLst>
              <a:gd name="connsiteX0" fmla="*/ 0 w 12192001"/>
              <a:gd name="connsiteY0" fmla="*/ 0 h 3649578"/>
              <a:gd name="connsiteX1" fmla="*/ 40191 w 12192001"/>
              <a:gd name="connsiteY1" fmla="*/ 697 h 3649578"/>
              <a:gd name="connsiteX2" fmla="*/ 3364471 w 12192001"/>
              <a:gd name="connsiteY2" fmla="*/ 146215 h 3649578"/>
              <a:gd name="connsiteX3" fmla="*/ 7781505 w 12192001"/>
              <a:gd name="connsiteY3" fmla="*/ 843711 h 3649578"/>
              <a:gd name="connsiteX4" fmla="*/ 12014026 w 12192001"/>
              <a:gd name="connsiteY4" fmla="*/ 665258 h 3649578"/>
              <a:gd name="connsiteX5" fmla="*/ 12192001 w 12192001"/>
              <a:gd name="connsiteY5" fmla="*/ 653902 h 3649578"/>
              <a:gd name="connsiteX6" fmla="*/ 12192001 w 12192001"/>
              <a:gd name="connsiteY6" fmla="*/ 3649578 h 3649578"/>
              <a:gd name="connsiteX7" fmla="*/ 0 w 12192001"/>
              <a:gd name="connsiteY7" fmla="*/ 3649578 h 364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1" h="3649578">
                <a:moveTo>
                  <a:pt x="0" y="0"/>
                </a:moveTo>
                <a:lnTo>
                  <a:pt x="40191" y="697"/>
                </a:lnTo>
                <a:cubicBezTo>
                  <a:pt x="783580" y="12049"/>
                  <a:pt x="2132957" y="14114"/>
                  <a:pt x="3364471" y="146215"/>
                </a:cubicBezTo>
                <a:cubicBezTo>
                  <a:pt x="4678087" y="287123"/>
                  <a:pt x="6309162" y="759166"/>
                  <a:pt x="7781505" y="843711"/>
                </a:cubicBezTo>
                <a:cubicBezTo>
                  <a:pt x="9161827" y="922972"/>
                  <a:pt x="11030427" y="732869"/>
                  <a:pt x="12014026" y="665258"/>
                </a:cubicBezTo>
                <a:lnTo>
                  <a:pt x="12192001" y="653902"/>
                </a:lnTo>
                <a:lnTo>
                  <a:pt x="12192001" y="3649578"/>
                </a:lnTo>
                <a:lnTo>
                  <a:pt x="0" y="3649578"/>
                </a:lnTo>
                <a:close/>
              </a:path>
            </a:pathLst>
          </a:cu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20051" y="982821"/>
            <a:ext cx="7656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cs typeface="+mn-ea"/>
                <a:sym typeface="+mn-lt"/>
              </a:rPr>
              <a:t>真空热蒸发镀膜实验预习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13464" y="3074733"/>
            <a:ext cx="349718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>
                <a:solidFill>
                  <a:schemeClr val="bg1"/>
                </a:solidFill>
                <a:cs typeface="+mn-ea"/>
                <a:sym typeface="+mn-lt"/>
              </a:rPr>
              <a:t>2022.9.22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"/>
          <p:cNvSpPr txBox="1"/>
          <p:nvPr/>
        </p:nvSpPr>
        <p:spPr>
          <a:xfrm>
            <a:off x="3289325" y="2314275"/>
            <a:ext cx="501561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34EE7E-6D63-F808-F8DA-DB94F1C0B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9"/>
          <a:stretch/>
        </p:blipFill>
        <p:spPr>
          <a:xfrm>
            <a:off x="0" y="221673"/>
            <a:ext cx="6344714" cy="60544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B64D67-AF47-74D1-D5B4-2C6C35268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4"/>
          <a:stretch/>
        </p:blipFill>
        <p:spPr>
          <a:xfrm>
            <a:off x="6470073" y="309160"/>
            <a:ext cx="5410849" cy="587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7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"/>
          <p:cNvSpPr txBox="1"/>
          <p:nvPr/>
        </p:nvSpPr>
        <p:spPr>
          <a:xfrm>
            <a:off x="4703618" y="2203439"/>
            <a:ext cx="1801091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疑惑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957560" y="5528093"/>
            <a:ext cx="9558040" cy="4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D0D0D"/>
                </a:solidFill>
                <a:latin typeface="宋体" panose="02010600030101010101" pitchFamily="2" charset="-122"/>
                <a:cs typeface="+mn-ea"/>
                <a:sym typeface="+mn-lt"/>
              </a:rPr>
              <a:t>·</a:t>
            </a:r>
            <a:r>
              <a:rPr lang="zh-CN" altLang="en-US" sz="1600" b="1" dirty="0">
                <a:solidFill>
                  <a:srgbClr val="0D0D0D"/>
                </a:solidFill>
                <a:latin typeface="宋体" panose="02010600030101010101" pitchFamily="2" charset="-122"/>
                <a:cs typeface="+mn-ea"/>
                <a:sym typeface="+mn-lt"/>
              </a:rPr>
              <a:t>实验操作</a:t>
            </a:r>
            <a:endParaRPr lang="zh-CN" altLang="en-US" sz="1400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95214" y="2770290"/>
            <a:ext cx="9558040" cy="247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D0D0D"/>
                </a:solidFill>
                <a:latin typeface="宋体" panose="02010600030101010101" pitchFamily="2" charset="-122"/>
                <a:cs typeface="+mn-ea"/>
                <a:sym typeface="+mn-lt"/>
              </a:rPr>
              <a:t>·</a:t>
            </a:r>
            <a:r>
              <a:rPr lang="zh-CN" altLang="en-US" sz="1600" b="1" dirty="0">
                <a:solidFill>
                  <a:srgbClr val="0D0D0D"/>
                </a:solidFill>
                <a:latin typeface="宋体" panose="02010600030101010101" pitchFamily="2" charset="-122"/>
                <a:cs typeface="+mn-ea"/>
                <a:sym typeface="+mn-lt"/>
              </a:rPr>
              <a:t>实验仪器</a:t>
            </a:r>
            <a:endParaRPr lang="en-US" altLang="zh-CN" sz="1600" b="1" dirty="0">
              <a:solidFill>
                <a:srgbClr val="0D0D0D"/>
              </a:solidFill>
              <a:latin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D0D0D"/>
                </a:solidFill>
                <a:latin typeface="宋体" panose="02010600030101010101" pitchFamily="2" charset="-122"/>
                <a:ea typeface="楷体" panose="02010609060101010101" pitchFamily="49" charset="-122"/>
                <a:cs typeface="+mn-ea"/>
                <a:sym typeface="+mn-lt"/>
              </a:rPr>
              <a:t>  机械泵与油扩散泵。</a:t>
            </a:r>
            <a:endParaRPr lang="en-US" altLang="zh-CN" dirty="0">
              <a:solidFill>
                <a:srgbClr val="0D0D0D"/>
              </a:solidFill>
              <a:latin typeface="宋体" panose="02010600030101010101" pitchFamily="2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D0D0D"/>
                </a:solidFill>
                <a:latin typeface="宋体" panose="02010600030101010101" pitchFamily="2" charset="-122"/>
                <a:ea typeface="楷体" panose="02010609060101010101" pitchFamily="49" charset="-122"/>
                <a:cs typeface="+mn-ea"/>
              </a:rPr>
              <a:t>  当油扩散泵用机械泵预抽到低于</a:t>
            </a:r>
            <a:r>
              <a:rPr lang="en-US" altLang="zh-CN" dirty="0">
                <a:solidFill>
                  <a:srgbClr val="0D0D0D"/>
                </a:solidFill>
                <a:latin typeface="宋体" panose="02010600030101010101" pitchFamily="2" charset="-122"/>
                <a:ea typeface="楷体" panose="02010609060101010101" pitchFamily="49" charset="-122"/>
                <a:cs typeface="+mn-ea"/>
              </a:rPr>
              <a:t>1</a:t>
            </a:r>
            <a:r>
              <a:rPr lang="zh-CN" altLang="en-US" dirty="0">
                <a:solidFill>
                  <a:srgbClr val="0D0D0D"/>
                </a:solidFill>
                <a:latin typeface="宋体" panose="02010600030101010101" pitchFamily="2" charset="-122"/>
                <a:ea typeface="楷体" panose="02010609060101010101" pitchFamily="49" charset="-122"/>
                <a:cs typeface="+mn-ea"/>
              </a:rPr>
              <a:t>帕真空时，油锅可开始加热。沸腾时喷嘴喷出高速的蒸气流，热运动的气体分子扩散到蒸气流中，与定向运动的油蒸气分子碰撞。气体分子因此而获得动量，产生和油蒸气分子运动方向相同的定向流动。到前级，油蒸气被冷凝，释出气体分子，即被前级泵抽走而达到抽气目的。</a:t>
            </a:r>
            <a:endParaRPr lang="en-US" altLang="zh-CN" dirty="0">
              <a:solidFill>
                <a:srgbClr val="0D0D0D"/>
              </a:solidFill>
              <a:latin typeface="宋体" panose="02010600030101010101" pitchFamily="2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679337" y="262843"/>
            <a:ext cx="45161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疑惑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11818B-7345-1DAD-1E2D-08513BE51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14" y="1231926"/>
            <a:ext cx="955804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D0D0D"/>
                </a:solidFill>
                <a:latin typeface="宋体" panose="02010600030101010101" pitchFamily="2" charset="-122"/>
                <a:cs typeface="+mn-ea"/>
                <a:sym typeface="+mn-lt"/>
              </a:rPr>
              <a:t>·</a:t>
            </a:r>
            <a:r>
              <a:rPr lang="zh-CN" altLang="en-US" sz="1600" b="1" dirty="0">
                <a:solidFill>
                  <a:srgbClr val="0D0D0D"/>
                </a:solidFill>
                <a:latin typeface="宋体" panose="02010600030101010101" pitchFamily="2" charset="-122"/>
                <a:cs typeface="+mn-ea"/>
                <a:sym typeface="+mn-lt"/>
              </a:rPr>
              <a:t>思考题</a:t>
            </a:r>
            <a:endParaRPr lang="en-US" altLang="zh-CN" sz="1600" b="1" dirty="0">
              <a:solidFill>
                <a:srgbClr val="0D0D0D"/>
              </a:solidFill>
              <a:latin typeface="宋体" panose="02010600030101010101" pitchFamily="2" charset="-122"/>
              <a:cs typeface="+mn-ea"/>
              <a:sym typeface="+mn-lt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机械泵的极限真空只有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10-2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帕，当达到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10-1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帕的时候，实际抽速只有理论的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1/10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，如果要获得高真空的话，必须采用油扩散泵。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油扩散泵的应用压强范围是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10-1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-10-7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帕。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92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7270417" y="2843123"/>
            <a:ext cx="3781947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b="1" dirty="0">
                <a:cs typeface="+mn-ea"/>
                <a:sym typeface="+mn-lt"/>
              </a:rPr>
              <a:t>目录</a:t>
            </a:r>
            <a:r>
              <a:rPr lang="en-US" altLang="zh-CN" sz="4800" b="1" dirty="0">
                <a:cs typeface="+mn-ea"/>
                <a:sym typeface="+mn-lt"/>
              </a:rPr>
              <a:t>/</a:t>
            </a:r>
            <a:r>
              <a:rPr lang="en-US" altLang="zh-CN" sz="2800" b="1" dirty="0">
                <a:cs typeface="+mn-ea"/>
                <a:sym typeface="+mn-lt"/>
              </a:rPr>
              <a:t>CONTENTS</a:t>
            </a:r>
            <a:endParaRPr lang="zh-CN" altLang="en-US" sz="5400" b="1" dirty="0">
              <a:cs typeface="+mn-ea"/>
              <a:sym typeface="+mn-lt"/>
            </a:endParaRPr>
          </a:p>
        </p:txBody>
      </p:sp>
      <p:sp>
        <p:nvSpPr>
          <p:cNvPr id="43" name="文本框 10"/>
          <p:cNvSpPr txBox="1"/>
          <p:nvPr/>
        </p:nvSpPr>
        <p:spPr>
          <a:xfrm>
            <a:off x="718826" y="905201"/>
            <a:ext cx="851367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文本框 11"/>
          <p:cNvSpPr txBox="1"/>
          <p:nvPr/>
        </p:nvSpPr>
        <p:spPr>
          <a:xfrm>
            <a:off x="718826" y="3839379"/>
            <a:ext cx="851367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文本框 12"/>
          <p:cNvSpPr txBox="1"/>
          <p:nvPr/>
        </p:nvSpPr>
        <p:spPr>
          <a:xfrm>
            <a:off x="718826" y="2372290"/>
            <a:ext cx="851367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文本框 13"/>
          <p:cNvSpPr txBox="1"/>
          <p:nvPr/>
        </p:nvSpPr>
        <p:spPr>
          <a:xfrm>
            <a:off x="718826" y="5306467"/>
            <a:ext cx="851367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文本框 14"/>
          <p:cNvSpPr txBox="1"/>
          <p:nvPr/>
        </p:nvSpPr>
        <p:spPr>
          <a:xfrm>
            <a:off x="1798447" y="905201"/>
            <a:ext cx="456771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背景及目的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文本框 15"/>
          <p:cNvSpPr txBox="1"/>
          <p:nvPr/>
        </p:nvSpPr>
        <p:spPr>
          <a:xfrm>
            <a:off x="1798447" y="2372290"/>
            <a:ext cx="364219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实验原理</a:t>
            </a:r>
          </a:p>
        </p:txBody>
      </p:sp>
      <p:sp>
        <p:nvSpPr>
          <p:cNvPr id="49" name="文本框 16"/>
          <p:cNvSpPr txBox="1"/>
          <p:nvPr/>
        </p:nvSpPr>
        <p:spPr>
          <a:xfrm>
            <a:off x="1798447" y="3839379"/>
            <a:ext cx="364219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实验内容及过程</a:t>
            </a:r>
          </a:p>
        </p:txBody>
      </p:sp>
      <p:sp>
        <p:nvSpPr>
          <p:cNvPr id="50" name="文本框 17"/>
          <p:cNvSpPr txBox="1"/>
          <p:nvPr/>
        </p:nvSpPr>
        <p:spPr>
          <a:xfrm>
            <a:off x="1798447" y="5306467"/>
            <a:ext cx="364219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疑惑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"/>
          <p:cNvSpPr txBox="1"/>
          <p:nvPr/>
        </p:nvSpPr>
        <p:spPr>
          <a:xfrm>
            <a:off x="2991587" y="2078748"/>
            <a:ext cx="501561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实验背景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00359" y="1079846"/>
            <a:ext cx="9558040" cy="196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/>
              <a:t>    20 </a:t>
            </a:r>
            <a:r>
              <a:rPr lang="zh-CN" altLang="en-US" sz="1600" dirty="0"/>
              <a:t>世纪 </a:t>
            </a:r>
            <a:r>
              <a:rPr lang="en-US" altLang="zh-CN" sz="1600" dirty="0"/>
              <a:t>30 </a:t>
            </a:r>
            <a:r>
              <a:rPr lang="zh-CN" altLang="en-US" sz="1600" dirty="0"/>
              <a:t>年代，真空镀膜技术开始兴起，经过将近五十年的发展，真空镀膜技术实现了大规模生产，在装饰、通讯、照明等工业领域得到了广泛的应用。相比于传统的电镀方法，在成本、环保、产品质量、能源消耗等方面具有较大优势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</a:t>
            </a:r>
            <a:r>
              <a:rPr lang="zh-CN" altLang="en-US" sz="1600"/>
              <a:t>如今，真空镀膜</a:t>
            </a:r>
            <a:r>
              <a:rPr lang="zh-CN" altLang="en-US" sz="1600" dirty="0"/>
              <a:t>设备除应用在消费电子、集成电路、光学光电子元器件等领域外，还可以应用于医疗器械、航空航天、太阳能、塑料、包装、纺织、机械、防伪、建筑等领域。</a:t>
            </a:r>
            <a:endParaRPr lang="en-US" altLang="zh-CN" sz="1600" dirty="0">
              <a:sym typeface="+mn-lt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679337" y="262843"/>
            <a:ext cx="45161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实验背景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真空镀膜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F5D24C-8264-C56A-B0D8-70F15F2A2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82" y="2992308"/>
            <a:ext cx="5942706" cy="37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"/>
          <p:cNvSpPr txBox="1"/>
          <p:nvPr/>
        </p:nvSpPr>
        <p:spPr>
          <a:xfrm>
            <a:off x="3371289" y="2314276"/>
            <a:ext cx="501561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实验原理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83487" y="3464109"/>
            <a:ext cx="9558040" cy="282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D0D0D"/>
                </a:solidFill>
                <a:latin typeface="宋体" panose="02010600030101010101" pitchFamily="2" charset="-122"/>
                <a:cs typeface="+mn-ea"/>
                <a:sym typeface="+mn-lt"/>
              </a:rPr>
              <a:t>·</a:t>
            </a:r>
            <a:r>
              <a:rPr lang="zh-CN" altLang="en-US" sz="1600" b="1" dirty="0">
                <a:solidFill>
                  <a:srgbClr val="0D0D0D"/>
                </a:solidFill>
                <a:latin typeface="宋体" panose="02010600030101010101" pitchFamily="2" charset="-122"/>
                <a:cs typeface="+mn-ea"/>
                <a:sym typeface="+mn-lt"/>
              </a:rPr>
              <a:t>离子溅射：</a:t>
            </a:r>
            <a:endParaRPr lang="en-US" altLang="zh-CN" sz="1600" b="1" dirty="0">
              <a:solidFill>
                <a:srgbClr val="0D0D0D"/>
              </a:solidFill>
              <a:latin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   </a:t>
            </a:r>
            <a:r>
              <a:rPr lang="zh-CN" altLang="en-US" sz="16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气体放电</a:t>
            </a:r>
            <a:r>
              <a:rPr lang="zh-CN" altLang="en-US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产生的正离子在电场的作用下轰击阴极的靶，靶材中原子或分子</a:t>
            </a:r>
            <a:r>
              <a:rPr lang="zh-CN" altLang="en-US" sz="16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逸出</a:t>
            </a:r>
            <a:r>
              <a:rPr lang="zh-CN" altLang="en-US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</a:t>
            </a:r>
            <a:r>
              <a:rPr lang="zh-CN" altLang="en-US" sz="16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淀积</a:t>
            </a:r>
            <a:r>
              <a:rPr lang="zh-CN" altLang="en-US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到基片表面形成薄膜。</a:t>
            </a:r>
            <a:endParaRPr lang="en-US" altLang="zh-CN" sz="16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 </a:t>
            </a:r>
            <a:r>
              <a:rPr lang="en-US" altLang="zh-CN" sz="1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1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直流二级溅射</a:t>
            </a:r>
            <a:endParaRPr lang="en-US" altLang="zh-CN" sz="14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 ·</a:t>
            </a:r>
            <a:r>
              <a:rPr lang="zh-CN" altLang="en-US" sz="1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三级溅射</a:t>
            </a:r>
            <a:endParaRPr lang="en-US" altLang="zh-CN" sz="14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 ·</a:t>
            </a:r>
            <a:r>
              <a:rPr lang="zh-CN" altLang="en-US" sz="1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射频溅射</a:t>
            </a:r>
            <a:endParaRPr lang="en-US" altLang="zh-CN" sz="14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 ·</a:t>
            </a:r>
            <a:r>
              <a:rPr lang="zh-CN" altLang="en-US" sz="1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磁控溅射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83487" y="1142191"/>
            <a:ext cx="9558040" cy="116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D0D0D"/>
                </a:solidFill>
                <a:latin typeface="宋体" panose="02010600030101010101" pitchFamily="2" charset="-122"/>
                <a:cs typeface="+mn-ea"/>
                <a:sym typeface="+mn-lt"/>
              </a:rPr>
              <a:t>·</a:t>
            </a:r>
            <a:r>
              <a:rPr lang="zh-CN" altLang="en-US" sz="1600" b="1" dirty="0">
                <a:solidFill>
                  <a:srgbClr val="0D0D0D"/>
                </a:solidFill>
                <a:latin typeface="宋体" panose="02010600030101010101" pitchFamily="2" charset="-122"/>
                <a:cs typeface="+mn-ea"/>
                <a:sym typeface="+mn-lt"/>
              </a:rPr>
              <a:t>真空热蒸发：</a:t>
            </a:r>
            <a:endParaRPr lang="en-US" altLang="zh-CN" sz="1600" b="1" dirty="0">
              <a:solidFill>
                <a:srgbClr val="0D0D0D"/>
              </a:solidFill>
              <a:latin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    </a:t>
            </a:r>
            <a:r>
              <a:rPr lang="zh-CN" altLang="en-US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真空度</a:t>
            </a:r>
            <a:r>
              <a:rPr lang="en-US" altLang="zh-CN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&gt;=10^-2</a:t>
            </a:r>
            <a:r>
              <a:rPr lang="zh-CN" altLang="en-US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的环境中，加热蒸发的材料到一定温度，材料中分子或原子的</a:t>
            </a:r>
            <a:r>
              <a:rPr lang="zh-CN" altLang="en-US" sz="16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热振动能超过表面束缚能</a:t>
            </a:r>
            <a:r>
              <a:rPr lang="zh-CN" altLang="en-US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</a:t>
            </a:r>
            <a:r>
              <a:rPr lang="zh-CN" altLang="en-US" sz="16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蒸发或升华</a:t>
            </a:r>
            <a:r>
              <a:rPr lang="zh-CN" altLang="en-US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，再</a:t>
            </a:r>
            <a:r>
              <a:rPr lang="zh-CN" altLang="en-US" sz="16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淀积</a:t>
            </a:r>
            <a:r>
              <a:rPr lang="zh-CN" altLang="en-US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载基片上形成薄膜。</a:t>
            </a:r>
            <a:endParaRPr lang="en-US" altLang="zh-CN" sz="16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031492" y="2272200"/>
            <a:ext cx="5151034" cy="102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1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电阻加热法</a:t>
            </a:r>
            <a:endParaRPr lang="en-US" altLang="zh-CN" sz="14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1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电子束加热</a:t>
            </a:r>
            <a:endParaRPr lang="en-US" altLang="zh-CN" sz="14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1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激光加热</a:t>
            </a:r>
          </a:p>
        </p:txBody>
      </p:sp>
      <p:sp>
        <p:nvSpPr>
          <p:cNvPr id="11" name="文本框 14"/>
          <p:cNvSpPr txBox="1"/>
          <p:nvPr/>
        </p:nvSpPr>
        <p:spPr>
          <a:xfrm>
            <a:off x="679337" y="262843"/>
            <a:ext cx="45161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实验原理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真空镀膜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24E967-C3BD-B93A-CF6E-7385CABB7DA8}"/>
              </a:ext>
            </a:extLst>
          </p:cNvPr>
          <p:cNvSpPr txBox="1"/>
          <p:nvPr/>
        </p:nvSpPr>
        <p:spPr>
          <a:xfrm>
            <a:off x="583487" y="6117957"/>
            <a:ext cx="264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离子镀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464988" y="3429000"/>
            <a:ext cx="8459138" cy="102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、蒸发物质的加热</a:t>
            </a:r>
            <a:endParaRPr lang="en-US" altLang="zh-CN" sz="1400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蒸发温度决定着蒸发速率</a:t>
            </a:r>
            <a:r>
              <a:rPr lang="en-US" altLang="zh-CN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的大小</a:t>
            </a:r>
            <a:endParaRPr lang="en-US" altLang="zh-CN" sz="1400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固体物质受热过程中的放气现象会造成膜室内压强上升。因此应先</a:t>
            </a:r>
            <a:r>
              <a:rPr lang="zh-CN" altLang="en-US" sz="1400" dirty="0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rPr>
              <a:t>“预熔释气”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，再正式蒸镀</a:t>
            </a:r>
          </a:p>
        </p:txBody>
      </p: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464988" y="2401161"/>
            <a:ext cx="6150712" cy="70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、蒸发物质和基片的放置</a:t>
            </a:r>
            <a:endParaRPr lang="en-US" altLang="zh-CN" sz="1400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同一批试件应尽可能</a:t>
            </a:r>
            <a:r>
              <a:rPr lang="zh-CN" altLang="en-US" sz="1400" dirty="0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rPr>
              <a:t>靠近中央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，因为载盘中心部分的膜厚比较均匀</a:t>
            </a:r>
          </a:p>
        </p:txBody>
      </p:sp>
      <p:sp>
        <p:nvSpPr>
          <p:cNvPr id="47" name="文本框 46"/>
          <p:cNvSpPr txBox="1">
            <a:spLocks noChangeArrowheads="1"/>
          </p:cNvSpPr>
          <p:nvPr/>
        </p:nvSpPr>
        <p:spPr bwMode="auto">
          <a:xfrm>
            <a:off x="464988" y="1373322"/>
            <a:ext cx="10822471" cy="70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、真空度对热蒸发的影响</a:t>
            </a:r>
            <a:endParaRPr lang="en-US" altLang="zh-CN" sz="1400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气体分子的</a:t>
            </a:r>
            <a:r>
              <a:rPr lang="zh-CN" altLang="en-US" sz="1400" dirty="0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rPr>
              <a:t>平均自由程</a:t>
            </a:r>
            <a:r>
              <a:rPr lang="en-US" altLang="zh-CN" sz="1400" dirty="0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rPr>
              <a:t>L&gt;&gt;</a:t>
            </a:r>
            <a:r>
              <a:rPr lang="zh-CN" altLang="en-US" sz="1400" dirty="0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rPr>
              <a:t>蒸发源到基片的距离</a:t>
            </a:r>
          </a:p>
        </p:txBody>
      </p:sp>
      <p:sp>
        <p:nvSpPr>
          <p:cNvPr id="35" name="文本框 14"/>
          <p:cNvSpPr txBox="1"/>
          <p:nvPr/>
        </p:nvSpPr>
        <p:spPr>
          <a:xfrm>
            <a:off x="679337" y="262843"/>
            <a:ext cx="578380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实验原理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影响薄膜质量的因素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5AECEC-C00C-9D71-4200-5E6D2BBAB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88" y="4778978"/>
            <a:ext cx="6753230" cy="102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、基片的表面</a:t>
            </a:r>
            <a:r>
              <a:rPr lang="zh-CN" altLang="en-US" sz="1400" dirty="0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rPr>
              <a:t>清洁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度和温度</a:t>
            </a:r>
            <a:endParaRPr lang="en-US" altLang="zh-CN" sz="1400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严格清洗、烘干基片。放入镀膜室后还要进行离子轰击。</a:t>
            </a:r>
            <a:endParaRPr lang="en-US" altLang="zh-CN" sz="1400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030A0"/>
                </a:solidFill>
                <a:latin typeface="+mn-lt"/>
                <a:ea typeface="+mn-ea"/>
                <a:cs typeface="+mn-ea"/>
                <a:sym typeface="+mn-lt"/>
              </a:rPr>
              <a:t>加热基片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，以提高结合力、改善薄膜性质。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F914C7-6D16-D79F-4523-A9F61322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557" y="1739808"/>
            <a:ext cx="1990725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6" grpId="0"/>
      <p:bldP spid="46" grpId="1"/>
      <p:bldP spid="47" grpId="0"/>
      <p:bldP spid="47" grpId="1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>
                <a:spLocks noChangeArrowheads="1"/>
              </p:cNvSpPr>
              <p:nvPr/>
            </p:nvSpPr>
            <p:spPr bwMode="auto">
              <a:xfrm>
                <a:off x="464988" y="976610"/>
                <a:ext cx="10822471" cy="311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rgbClr val="0D0D0D"/>
                    </a:solid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  <a:r>
                  <a:rPr lang="zh-CN" altLang="en-US" sz="1400" dirty="0">
                    <a:solidFill>
                      <a:srgbClr val="0D0D0D"/>
                    </a:solidFill>
                    <a:latin typeface="+mn-lt"/>
                    <a:ea typeface="+mn-ea"/>
                    <a:cs typeface="+mn-ea"/>
                    <a:sym typeface="+mn-lt"/>
                  </a:rPr>
                  <a:t>、介质膜的光学性质</a:t>
                </a:r>
                <a:endParaRPr lang="en-US" altLang="zh-CN" sz="1400" dirty="0">
                  <a:solidFill>
                    <a:srgbClr val="0D0D0D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400" b="0" i="1" dirty="0">
                  <a:solidFill>
                    <a:srgbClr val="0D0D0D"/>
                  </a:solidFill>
                  <a:latin typeface="Cambria Math" panose="02040503050406030204" pitchFamily="18" charset="0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𝑅</m:t>
                    </m:r>
                    <m:r>
                      <a:rPr lang="en-US" altLang="zh-CN" sz="1400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400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400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)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rgbClr val="0D0D0D"/>
                    </a:solidFill>
                    <a:latin typeface="+mn-lt"/>
                    <a:ea typeface="+mn-ea"/>
                    <a:cs typeface="+mn-ea"/>
                    <a:sym typeface="+mn-lt"/>
                  </a:rPr>
                  <a:t>：单纯利用介质的光学性质难以达到高反射率</a:t>
                </a:r>
                <a:endParaRPr lang="en-US" altLang="zh-CN" sz="1400" dirty="0">
                  <a:solidFill>
                    <a:srgbClr val="0D0D0D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400" dirty="0">
                  <a:solidFill>
                    <a:srgbClr val="0D0D0D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400" dirty="0">
                  <a:solidFill>
                    <a:srgbClr val="0D0D0D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0D0D0D"/>
                    </a:solidFill>
                    <a:latin typeface="+mn-lt"/>
                    <a:ea typeface="+mn-ea"/>
                    <a:cs typeface="+mn-ea"/>
                    <a:sym typeface="+mn-lt"/>
                  </a:rPr>
                  <a:t>利用光的</a:t>
                </a:r>
                <a:r>
                  <a:rPr lang="zh-CN" altLang="en-US" sz="1400" dirty="0">
                    <a:solidFill>
                      <a:srgbClr val="7030A0"/>
                    </a:solidFill>
                    <a:latin typeface="+mn-lt"/>
                    <a:ea typeface="+mn-ea"/>
                    <a:cs typeface="+mn-ea"/>
                    <a:sym typeface="+mn-lt"/>
                  </a:rPr>
                  <a:t>薄膜干涉</a:t>
                </a:r>
                <a:r>
                  <a:rPr lang="zh-CN" altLang="en-US" sz="1400" dirty="0">
                    <a:solidFill>
                      <a:srgbClr val="0D0D0D"/>
                    </a:solidFill>
                    <a:latin typeface="+mn-lt"/>
                    <a:ea typeface="+mn-ea"/>
                    <a:cs typeface="+mn-ea"/>
                    <a:sym typeface="+mn-lt"/>
                  </a:rPr>
                  <a:t>来制作高反射镜：当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∆</m:t>
                    </m:r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=</m:t>
                    </m:r>
                    <m:r>
                      <a:rPr lang="zh-CN" altLang="en-US" sz="1400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𝜋</m:t>
                    </m:r>
                    <m:r>
                      <a:rPr lang="en-US" altLang="zh-CN" sz="1400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=</m:t>
                    </m:r>
                    <m:r>
                      <a:rPr lang="zh-CN" altLang="en-US" sz="1400" i="1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∆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=4</m:t>
                    </m:r>
                    <m:r>
                      <a:rPr lang="zh-CN" altLang="en-US" sz="1400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𝜋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𝑡</m:t>
                    </m:r>
                    <m:r>
                      <a:rPr lang="en-US" altLang="zh-CN" sz="1400" b="0" i="1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</m:t>
                    </m:r>
                    <m:r>
                      <a:rPr lang="zh-CN" altLang="en-US" sz="1400" i="1" dirty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𝜆</m:t>
                    </m:r>
                  </m:oMath>
                </a14:m>
                <a:r>
                  <a:rPr lang="zh-CN" altLang="en-US" sz="1400" dirty="0">
                    <a:solidFill>
                      <a:srgbClr val="0D0D0D"/>
                    </a:solidFill>
                    <a:latin typeface="+mn-lt"/>
                    <a:ea typeface="+mn-ea"/>
                    <a:cs typeface="+mn-ea"/>
                    <a:sym typeface="+mn-lt"/>
                  </a:rPr>
                  <a:t>，（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𝑡</m:t>
                    </m:r>
                  </m:oMath>
                </a14:m>
                <a:r>
                  <a:rPr lang="zh-CN" altLang="en-US" sz="1400" dirty="0">
                    <a:solidFill>
                      <a:srgbClr val="0D0D0D"/>
                    </a:solidFill>
                    <a:latin typeface="+mn-lt"/>
                    <a:ea typeface="+mn-ea"/>
                    <a:cs typeface="+mn-ea"/>
                    <a:sym typeface="+mn-lt"/>
                  </a:rPr>
                  <a:t>为膜厚度），两光的相位相同，发生相长干涉，反射光能量最大。</a:t>
                </a:r>
                <a:endParaRPr lang="en-US" altLang="zh-CN" sz="1400" dirty="0">
                  <a:solidFill>
                    <a:srgbClr val="0D0D0D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400" dirty="0">
                  <a:solidFill>
                    <a:srgbClr val="0D0D0D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400" dirty="0">
                  <a:solidFill>
                    <a:srgbClr val="0D0D0D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7030A0"/>
                    </a:solidFill>
                    <a:latin typeface="+mn-lt"/>
                    <a:ea typeface="+mn-ea"/>
                    <a:cs typeface="+mn-ea"/>
                    <a:sym typeface="+mn-lt"/>
                  </a:rPr>
                  <a:t>多层</a:t>
                </a:r>
                <a:r>
                  <a:rPr lang="zh-CN" altLang="en-US" sz="1400" dirty="0">
                    <a:solidFill>
                      <a:srgbClr val="0D0D0D"/>
                    </a:solidFill>
                    <a:latin typeface="+mn-lt"/>
                    <a:ea typeface="+mn-ea"/>
                    <a:cs typeface="+mn-ea"/>
                    <a:sym typeface="+mn-lt"/>
                  </a:rPr>
                  <a:t>介质膜：使每层介质的光学厚度各为</a:t>
                </a:r>
                <a14:m>
                  <m:oMath xmlns:m="http://schemas.openxmlformats.org/officeDocument/2006/math">
                    <m:r>
                      <a:rPr lang="zh-CN" altLang="en-US" sz="1400" i="1" dirty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𝜆</m:t>
                    </m:r>
                    <m:r>
                      <a:rPr lang="en-US" altLang="zh-CN" sz="1400" b="0" i="1" dirty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/4</m:t>
                    </m:r>
                  </m:oMath>
                </a14:m>
                <a:r>
                  <a:rPr lang="zh-CN" altLang="en-US" sz="1400" dirty="0">
                    <a:solidFill>
                      <a:srgbClr val="0D0D0D"/>
                    </a:solidFill>
                    <a:latin typeface="+mn-lt"/>
                    <a:ea typeface="+mn-ea"/>
                    <a:cs typeface="+mn-ea"/>
                    <a:sym typeface="+mn-lt"/>
                  </a:rPr>
                  <a:t>，反射光互相加强，可以显著提高反射率。</a:t>
                </a: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988" y="976610"/>
                <a:ext cx="10822471" cy="3113929"/>
              </a:xfrm>
              <a:prstGeom prst="rect">
                <a:avLst/>
              </a:prstGeom>
              <a:blipFill>
                <a:blip r:embed="rId2"/>
                <a:stretch>
                  <a:fillRect l="-169" b="-9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14"/>
          <p:cNvSpPr txBox="1"/>
          <p:nvPr/>
        </p:nvSpPr>
        <p:spPr>
          <a:xfrm>
            <a:off x="679337" y="262843"/>
            <a:ext cx="578380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实验原理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影响薄膜质量的因素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EB18DF-B32E-A0FD-D00C-B46E1D61D847}"/>
              </a:ext>
            </a:extLst>
          </p:cNvPr>
          <p:cNvSpPr txBox="1"/>
          <p:nvPr/>
        </p:nvSpPr>
        <p:spPr>
          <a:xfrm>
            <a:off x="416099" y="4690056"/>
            <a:ext cx="596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准确地控制膜厚是制备多层介质膜的关键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采用极值法进行膜厚监测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60DB5E3-4A8D-788C-2B31-39E8BDC6C905}"/>
              </a:ext>
            </a:extLst>
          </p:cNvPr>
          <p:cNvCxnSpPr/>
          <p:nvPr/>
        </p:nvCxnSpPr>
        <p:spPr>
          <a:xfrm>
            <a:off x="3117273" y="2136465"/>
            <a:ext cx="0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6A67404-A32D-2A4F-95EF-DD6CEEC5A41C}"/>
              </a:ext>
            </a:extLst>
          </p:cNvPr>
          <p:cNvCxnSpPr/>
          <p:nvPr/>
        </p:nvCxnSpPr>
        <p:spPr>
          <a:xfrm>
            <a:off x="3117273" y="3168629"/>
            <a:ext cx="0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44FE4AE7-85A6-357D-7961-9CD489744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617" y="191436"/>
            <a:ext cx="2293793" cy="19450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8E8FB0-BF7F-9877-989E-06629C870C63}"/>
              </a:ext>
            </a:extLst>
          </p:cNvPr>
          <p:cNvSpPr txBox="1"/>
          <p:nvPr/>
        </p:nvSpPr>
        <p:spPr>
          <a:xfrm>
            <a:off x="8014854" y="2155218"/>
            <a:ext cx="2750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*图来源于讲义</a:t>
            </a:r>
            <a:endParaRPr lang="en-US" altLang="zh-CN" sz="1000" dirty="0"/>
          </a:p>
          <a:p>
            <a:pPr algn="ctr"/>
            <a:r>
              <a:rPr lang="zh-CN" altLang="en-US" sz="1000" dirty="0"/>
              <a:t>光在镀有</a:t>
            </a:r>
            <a:r>
              <a:rPr lang="en-US" altLang="zh-CN" sz="1000" dirty="0"/>
              <a:t>ZnS</a:t>
            </a:r>
            <a:r>
              <a:rPr lang="zh-CN" altLang="en-US" sz="1000" dirty="0"/>
              <a:t>薄膜的 玻璃表面上的反射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298B13-5802-A47F-8E87-4218411F7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055" y="3228903"/>
            <a:ext cx="2302018" cy="24713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69D51C-F388-F55C-2703-2524FEF5B11C}"/>
              </a:ext>
            </a:extLst>
          </p:cNvPr>
          <p:cNvSpPr txBox="1"/>
          <p:nvPr/>
        </p:nvSpPr>
        <p:spPr>
          <a:xfrm>
            <a:off x="7285111" y="5700279"/>
            <a:ext cx="336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*图来源于讲义</a:t>
            </a:r>
            <a:endParaRPr lang="en-US" altLang="zh-CN" sz="1000" dirty="0"/>
          </a:p>
          <a:p>
            <a:pPr algn="ctr"/>
            <a:r>
              <a:rPr lang="zh-CN" altLang="en-US" sz="1000" dirty="0"/>
              <a:t>光在镀有 </a:t>
            </a:r>
            <a:r>
              <a:rPr lang="en-US" altLang="zh-CN" sz="1000" dirty="0"/>
              <a:t>ZnS/MgF2/ZnS</a:t>
            </a:r>
            <a:r>
              <a:rPr lang="zh-CN" altLang="en-US" sz="1000" dirty="0"/>
              <a:t>三层 薄膜的玻璃表面上的反射 </a:t>
            </a:r>
          </a:p>
        </p:txBody>
      </p:sp>
    </p:spTree>
    <p:extLst>
      <p:ext uri="{BB962C8B-B14F-4D97-AF65-F5344CB8AC3E}">
        <p14:creationId xmlns:p14="http://schemas.microsoft.com/office/powerpoint/2010/main" val="35154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83487" y="3464109"/>
            <a:ext cx="9558040" cy="75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D0D0D"/>
                </a:solidFill>
                <a:latin typeface="宋体" panose="02010600030101010101" pitchFamily="2" charset="-122"/>
                <a:cs typeface="+mn-ea"/>
                <a:sym typeface="+mn-lt"/>
              </a:rPr>
              <a:t>巴邢定律</a:t>
            </a:r>
            <a:r>
              <a:rPr lang="en-US" altLang="zh-CN" sz="1600" b="1" dirty="0">
                <a:solidFill>
                  <a:srgbClr val="0D0D0D"/>
                </a:solidFill>
                <a:latin typeface="宋体" panose="02010600030101010101" pitchFamily="2" charset="-122"/>
                <a:cs typeface="+mn-ea"/>
                <a:sym typeface="+mn-lt"/>
              </a:rPr>
              <a:t>——</a:t>
            </a:r>
            <a:r>
              <a:rPr lang="zh-CN" altLang="en-US" sz="1600" b="1" dirty="0">
                <a:solidFill>
                  <a:srgbClr val="0D0D0D"/>
                </a:solidFill>
                <a:latin typeface="宋体" panose="02010600030101010101" pitchFamily="2" charset="-122"/>
                <a:cs typeface="+mn-ea"/>
                <a:sym typeface="+mn-lt"/>
              </a:rPr>
              <a:t>气体放电的击穿电压是电极距离和气体压力的函数</a:t>
            </a:r>
            <a:endParaRPr lang="en-US" altLang="zh-CN" sz="1600" b="1" dirty="0">
              <a:solidFill>
                <a:srgbClr val="0D0D0D"/>
              </a:solidFill>
              <a:latin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83487" y="1142191"/>
            <a:ext cx="9558040" cy="77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D0D0D"/>
                </a:solidFill>
                <a:latin typeface="宋体" panose="02010600030101010101" pitchFamily="2" charset="-122"/>
                <a:cs typeface="+mn-ea"/>
                <a:sym typeface="+mn-lt"/>
              </a:rPr>
              <a:t>电流通过气体的现象叫作气体放电。</a:t>
            </a:r>
            <a:endParaRPr lang="en-US" altLang="zh-CN" sz="1600" b="1" dirty="0">
              <a:solidFill>
                <a:srgbClr val="0D0D0D"/>
              </a:solidFill>
              <a:latin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679337" y="262843"/>
            <a:ext cx="45161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实验原理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气体放电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088B57-7B2C-0412-2F21-0523CFD08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5" y="1797599"/>
            <a:ext cx="2438400" cy="809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40570B-6E04-AC97-7A69-7E0682096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45" y="2607224"/>
            <a:ext cx="2543175" cy="400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D5CD77-890D-61D7-19EB-1329C71F2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482" y="5489913"/>
            <a:ext cx="4800600" cy="3429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D557B58-B7A4-CD26-1D1B-498D48A204B7}"/>
              </a:ext>
            </a:extLst>
          </p:cNvPr>
          <p:cNvSpPr txBox="1"/>
          <p:nvPr/>
        </p:nvSpPr>
        <p:spPr>
          <a:xfrm>
            <a:off x="1049482" y="4107873"/>
            <a:ext cx="5746173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当倍增系数能够达到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时，放点气体本身就能维持放电。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倍增系数与电离系数有关。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电离系数与电极距离和气体压力有关。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BC8DDAE-3542-0075-A9D1-81A3F71F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699" y="4546380"/>
            <a:ext cx="2049607" cy="47550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D1EB203-D88E-34BC-B21A-3C85F52EA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507" y="5021889"/>
            <a:ext cx="40862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8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7" grpId="2"/>
      <p:bldP spid="9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0bxbx11">
      <a:majorFont>
        <a:latin typeface="汉仪雅酷黑 75W"/>
        <a:ea typeface="汉仪雅酷黑 75W"/>
        <a:cs typeface=""/>
      </a:majorFont>
      <a:minorFont>
        <a:latin typeface="汉仪雅酷黑 75W"/>
        <a:ea typeface="汉仪雅酷黑 75W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772</Words>
  <Application>Microsoft Office PowerPoint</Application>
  <PresentationFormat>宽屏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汉仪雅酷黑 75W</vt:lpstr>
      <vt:lpstr>楷体</vt:lpstr>
      <vt:lpstr>宋体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雨函 杨</cp:lastModifiedBy>
  <cp:revision>29</cp:revision>
  <dcterms:created xsi:type="dcterms:W3CDTF">2021-05-08T01:06:00Z</dcterms:created>
  <dcterms:modified xsi:type="dcterms:W3CDTF">2024-06-27T20:12:20Z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9C9BC49CAC124F56B303CD022185F221</vt:lpwstr>
  </property>
  <property fmtid="{D5CDD505-2E9C-101B-9397-08002B2CF9AE}" pid="3" name="KSOProductBuildVer">
    <vt:lpwstr>2052-11.1.0.10495</vt:lpwstr>
  </property>
</Properties>
</file>