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1091827" r:id="rId2"/>
    <p:sldId id="11091824" r:id="rId3"/>
    <p:sldId id="11091825" r:id="rId4"/>
    <p:sldId id="11091837" r:id="rId5"/>
    <p:sldId id="11091829" r:id="rId6"/>
    <p:sldId id="406" r:id="rId7"/>
    <p:sldId id="270" r:id="rId8"/>
    <p:sldId id="11091838" r:id="rId9"/>
    <p:sldId id="11091839" r:id="rId10"/>
    <p:sldId id="11091840" r:id="rId11"/>
    <p:sldId id="11091843" r:id="rId12"/>
    <p:sldId id="11091830" r:id="rId13"/>
    <p:sldId id="11091844" r:id="rId14"/>
    <p:sldId id="11091845" r:id="rId15"/>
    <p:sldId id="11091831" r:id="rId16"/>
    <p:sldId id="11091836" r:id="rId17"/>
    <p:sldId id="11091842" r:id="rId18"/>
    <p:sldId id="11091847" r:id="rId19"/>
    <p:sldId id="11091846" r:id="rId20"/>
    <p:sldId id="1109184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3" d="100"/>
        <a:sy n="4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24590" y="380074"/>
            <a:ext cx="288758" cy="28875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</a:defRPr>
            </a:lvl1pPr>
          </a:lstStyle>
          <a:p>
            <a:fld id="{18785BDD-927F-41C0-8708-4E118A3D7B53}" type="datetimeFigureOut">
              <a:rPr lang="zh-CN" altLang="en-US" smtClean="0"/>
              <a:t>2024/6/28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</a:defRPr>
            </a:lvl1pPr>
          </a:lstStyle>
          <a:p>
            <a:fld id="{3E402A5F-8330-4555-918C-EE68D50E7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雅酷黑 75W" panose="020B0804020202020204" charset="-122"/>
          <a:ea typeface="汉仪雅酷黑 75W" panose="020B0804020202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雅酷黑 75W" panose="020B0804020202020204" charset="-122"/>
          <a:ea typeface="汉仪雅酷黑 75W" panose="020B0804020202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雅酷黑 75W" panose="020B0804020202020204" charset="-122"/>
          <a:ea typeface="汉仪雅酷黑 75W" panose="020B0804020202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雅酷黑 75W" panose="020B0804020202020204" charset="-122"/>
          <a:ea typeface="汉仪雅酷黑 75W" panose="020B0804020202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雅酷黑 75W" panose="020B0804020202020204" charset="-122"/>
          <a:ea typeface="汉仪雅酷黑 75W" panose="020B0804020202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雅酷黑 75W" panose="020B0804020202020204" charset="-122"/>
          <a:ea typeface="汉仪雅酷黑 75W" panose="020B0804020202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6%85%E5%A3%B0%E6%B3%A2%E6%B8%85%E6%B4%97/10687977" TargetMode="External"/><Relationship Id="rId7" Type="http://schemas.openxmlformats.org/officeDocument/2006/relationships/hyperlink" Target="https://baike.baidu.com/item/%E8%B6%85%E5%A3%B0%E6%B3%A2%E7%84%8A%E6%8E%A5/10794651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hyperlink" Target="https://baike.baidu.com/item/%E8%B6%85%E5%A3%B0%E6%B3%A2%E7%BB%86%E8%83%9E%E7%B2%89%E7%A2%8E%E6%9C%BA/10600620" TargetMode="Externa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s://baike.baidu.com/item/%E8%B6%85%E5%A3%B0%E6%B3%A2%E7%84%8A%E6%8E%A5/1079465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anmukeyi.com/html/cn/news/technology/860.html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-1" y="2124306"/>
            <a:ext cx="12192001" cy="3649578"/>
          </a:xfrm>
          <a:custGeom>
            <a:avLst/>
            <a:gdLst>
              <a:gd name="connsiteX0" fmla="*/ 0 w 12192001"/>
              <a:gd name="connsiteY0" fmla="*/ 0 h 3649578"/>
              <a:gd name="connsiteX1" fmla="*/ 40191 w 12192001"/>
              <a:gd name="connsiteY1" fmla="*/ 697 h 3649578"/>
              <a:gd name="connsiteX2" fmla="*/ 3364471 w 12192001"/>
              <a:gd name="connsiteY2" fmla="*/ 146215 h 3649578"/>
              <a:gd name="connsiteX3" fmla="*/ 7781505 w 12192001"/>
              <a:gd name="connsiteY3" fmla="*/ 843711 h 3649578"/>
              <a:gd name="connsiteX4" fmla="*/ 12014026 w 12192001"/>
              <a:gd name="connsiteY4" fmla="*/ 665258 h 3649578"/>
              <a:gd name="connsiteX5" fmla="*/ 12192001 w 12192001"/>
              <a:gd name="connsiteY5" fmla="*/ 653902 h 3649578"/>
              <a:gd name="connsiteX6" fmla="*/ 12192001 w 12192001"/>
              <a:gd name="connsiteY6" fmla="*/ 3649578 h 3649578"/>
              <a:gd name="connsiteX7" fmla="*/ 0 w 12192001"/>
              <a:gd name="connsiteY7" fmla="*/ 3649578 h 364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1" h="3649578">
                <a:moveTo>
                  <a:pt x="0" y="0"/>
                </a:moveTo>
                <a:lnTo>
                  <a:pt x="40191" y="697"/>
                </a:lnTo>
                <a:cubicBezTo>
                  <a:pt x="783580" y="12049"/>
                  <a:pt x="2132957" y="14114"/>
                  <a:pt x="3364471" y="146215"/>
                </a:cubicBezTo>
                <a:cubicBezTo>
                  <a:pt x="4678087" y="287123"/>
                  <a:pt x="6309162" y="759166"/>
                  <a:pt x="7781505" y="843711"/>
                </a:cubicBezTo>
                <a:cubicBezTo>
                  <a:pt x="9161827" y="922972"/>
                  <a:pt x="11030427" y="732869"/>
                  <a:pt x="12014026" y="665258"/>
                </a:cubicBezTo>
                <a:lnTo>
                  <a:pt x="12192001" y="653902"/>
                </a:lnTo>
                <a:lnTo>
                  <a:pt x="12192001" y="3649578"/>
                </a:lnTo>
                <a:lnTo>
                  <a:pt x="0" y="364957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20051" y="982821"/>
            <a:ext cx="765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cs typeface="+mn-ea"/>
                <a:sym typeface="+mn-lt"/>
              </a:rPr>
              <a:t>超声原理与应用实验预习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13464" y="3074733"/>
            <a:ext cx="349718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>
                <a:solidFill>
                  <a:schemeClr val="bg1"/>
                </a:solidFill>
                <a:cs typeface="+mn-ea"/>
                <a:sym typeface="+mn-lt"/>
              </a:rPr>
              <a:t>2022.11.05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90572" y="1994642"/>
            <a:ext cx="9558040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斜探头的折射角：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标称角度是指该探头用于某一特定材料情况下的声束的折射角度。</a:t>
            </a:r>
            <a:endParaRPr lang="zh-CN" altLang="en-US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>
                <a:spLocks noChangeArrowheads="1"/>
              </p:cNvSpPr>
              <p:nvPr/>
            </p:nvSpPr>
            <p:spPr bwMode="auto">
              <a:xfrm>
                <a:off x="390572" y="2363604"/>
                <a:ext cx="9321464" cy="914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探头的延迟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rPr>
                  <a:t>：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rPr>
                  <a:t>超声波在介质中传播的声程包括探头内部的声程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+mn-ea"/>
                            <a:sym typeface="+mn-lt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+mn-ea"/>
                        <a:sym typeface="+mn-lt"/>
                      </a:rPr>
                      <m:t>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被测材料中的声程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+mn-ea"/>
                            <a:sym typeface="+mn-lt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+mn-ea"/>
                            <a:sym typeface="+mn-lt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被定义为延迟。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572" y="2363604"/>
                <a:ext cx="9321464" cy="914738"/>
              </a:xfrm>
              <a:prstGeom prst="rect">
                <a:avLst/>
              </a:prstGeom>
              <a:blipFill>
                <a:blip r:embed="rId2"/>
                <a:stretch>
                  <a:fillRect l="-654" b="-8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4"/>
          <p:cNvSpPr txBox="1"/>
          <p:nvPr/>
        </p:nvSpPr>
        <p:spPr>
          <a:xfrm>
            <a:off x="679337" y="262843"/>
            <a:ext cx="518113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具体数据的测定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BF3171-ED2E-3C93-A2F4-FE7525B0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036" y="2004112"/>
            <a:ext cx="1766888" cy="12420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C7F410-2CF7-07C4-A79C-340D56B71B28}"/>
              </a:ext>
            </a:extLst>
          </p:cNvPr>
          <p:cNvSpPr txBox="1"/>
          <p:nvPr/>
        </p:nvSpPr>
        <p:spPr>
          <a:xfrm>
            <a:off x="390572" y="3317254"/>
            <a:ext cx="87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声速：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D69DE3-D0F8-DDEA-154B-45CA6F244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027" y="3317254"/>
            <a:ext cx="576144" cy="532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368158-267D-A3AB-3692-4C368BC873B7}"/>
                  </a:ext>
                </a:extLst>
              </p:cNvPr>
              <p:cNvSpPr txBox="1"/>
              <p:nvPr/>
            </p:nvSpPr>
            <p:spPr>
              <a:xfrm>
                <a:off x="390572" y="3829050"/>
                <a:ext cx="627346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弹性常数：</a:t>
                </a:r>
                <a:endPara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杨氏模量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：固体在外力作用下的应力与应变之比。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泊松比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：固体在应力作用下横向应变与纵向应变之比。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体弹性模量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：固体在应力作用下应力与体应变之比。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368158-267D-A3AB-3692-4C368BC8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2" y="3829050"/>
                <a:ext cx="6273464" cy="1231106"/>
              </a:xfrm>
              <a:prstGeom prst="rect">
                <a:avLst/>
              </a:prstGeom>
              <a:blipFill>
                <a:blip r:embed="rId5"/>
                <a:stretch>
                  <a:fillRect l="-972" t="-2475" b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C9CA52DC-CD09-CE4C-7A58-4436A1BE9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539" y="5028686"/>
            <a:ext cx="1805171" cy="15664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9D8227-7B22-BCCC-3297-08F5A10E9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1496" y="5171842"/>
            <a:ext cx="605704" cy="46777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3B58CED-7577-D97B-A7DE-254A09197949}"/>
              </a:ext>
            </a:extLst>
          </p:cNvPr>
          <p:cNvSpPr txBox="1"/>
          <p:nvPr/>
        </p:nvSpPr>
        <p:spPr>
          <a:xfrm>
            <a:off x="390572" y="1011379"/>
            <a:ext cx="10437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sz="20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脉冲反射方法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进行测量：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高压负脉冲激励超声波换能器，换能器产生波包，在材料中遇到缺陷时会反射，反射波被同一个换能器接收。示波器上显示的波包振幅正比于声波声压，波峰对应的时间为发射到接收的传播时间。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94732A-5622-98E1-6946-9F73553082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337" y="5075151"/>
            <a:ext cx="1863005" cy="4968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13239A-0C40-DC4D-A2D8-EF43B483F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337" y="5724207"/>
            <a:ext cx="1219080" cy="5634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B9E021-EA3C-47EC-FBD5-BD98D690DCF1}"/>
              </a:ext>
            </a:extLst>
          </p:cNvPr>
          <p:cNvSpPr txBox="1"/>
          <p:nvPr/>
        </p:nvSpPr>
        <p:spPr>
          <a:xfrm>
            <a:off x="9712036" y="3317254"/>
            <a:ext cx="186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斜探头的延迟和折射角，图源讲义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06E4BEBE-008E-13D2-6BE1-EE33690C65F9}"/>
              </a:ext>
            </a:extLst>
          </p:cNvPr>
          <p:cNvSpPr/>
          <p:nvPr/>
        </p:nvSpPr>
        <p:spPr>
          <a:xfrm>
            <a:off x="2715491" y="5171842"/>
            <a:ext cx="277091" cy="11158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DD7471-C2B6-8762-4934-0EB47DB79B3C}"/>
              </a:ext>
            </a:extLst>
          </p:cNvPr>
          <p:cNvCxnSpPr/>
          <p:nvPr/>
        </p:nvCxnSpPr>
        <p:spPr>
          <a:xfrm>
            <a:off x="3241964" y="5735328"/>
            <a:ext cx="16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1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  <p:bldP spid="12" grpId="0"/>
      <p:bldP spid="17" grpId="0"/>
      <p:bldP spid="2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4"/>
          <p:cNvSpPr txBox="1"/>
          <p:nvPr/>
        </p:nvSpPr>
        <p:spPr>
          <a:xfrm>
            <a:off x="679337" y="262843"/>
            <a:ext cx="509281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超声波扫描成像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BE9ED4-84AA-0342-FE57-FCEB4CD4D6DB}"/>
              </a:ext>
            </a:extLst>
          </p:cNvPr>
          <p:cNvSpPr txBox="1"/>
          <p:nvPr/>
        </p:nvSpPr>
        <p:spPr>
          <a:xfrm>
            <a:off x="679336" y="1140500"/>
            <a:ext cx="9947099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超声波扫描成像：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移动水浸式聚焦探头，可对试块进行二维扫描测量，将逐点测量值传给计算机，应用相应程序作出图像。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C3136C-8724-FA1D-DA2C-321927FDC680}"/>
              </a:ext>
            </a:extLst>
          </p:cNvPr>
          <p:cNvSpPr txBox="1"/>
          <p:nvPr/>
        </p:nvSpPr>
        <p:spPr>
          <a:xfrm>
            <a:off x="679336" y="2888441"/>
            <a:ext cx="9309821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水下地貌测绘：被水下地面反射，利用探头到地面的距离成像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水下地壳扫描：被地下地质分层反射，利用地质分层到地面的距离成像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水下地藏勘测：被石油的上下层反射，利用石油的厚度成像</a:t>
            </a:r>
          </a:p>
        </p:txBody>
      </p:sp>
    </p:spTree>
    <p:extLst>
      <p:ext uri="{BB962C8B-B14F-4D97-AF65-F5344CB8AC3E}">
        <p14:creationId xmlns:p14="http://schemas.microsoft.com/office/powerpoint/2010/main" val="319135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"/>
          <p:cNvSpPr txBox="1"/>
          <p:nvPr/>
        </p:nvSpPr>
        <p:spPr>
          <a:xfrm>
            <a:off x="3289325" y="2314275"/>
            <a:ext cx="501561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实验内容与过程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4"/>
          <p:cNvSpPr txBox="1"/>
          <p:nvPr/>
        </p:nvSpPr>
        <p:spPr>
          <a:xfrm>
            <a:off x="679338" y="262842"/>
            <a:ext cx="19352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BF3171-ED2E-3C93-A2F4-FE7525B0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880" y="3325284"/>
            <a:ext cx="1766888" cy="1242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368158-267D-A3AB-3692-4C368BC873B7}"/>
                  </a:ext>
                </a:extLst>
              </p:cNvPr>
              <p:cNvSpPr txBox="1"/>
              <p:nvPr/>
            </p:nvSpPr>
            <p:spPr>
              <a:xfrm>
                <a:off x="966445" y="4969391"/>
                <a:ext cx="4887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在测量斜探头折射角时，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都已知，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368158-267D-A3AB-3692-4C368BC8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5" y="4969391"/>
                <a:ext cx="4887100" cy="646331"/>
              </a:xfrm>
              <a:prstGeom prst="rect">
                <a:avLst/>
              </a:prstGeom>
              <a:blipFill>
                <a:blip r:embed="rId3"/>
                <a:stretch>
                  <a:fillRect l="-1124" t="-660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6F8C2F2-7DC7-CDED-EA2E-D20FF6D94AF2}"/>
              </a:ext>
            </a:extLst>
          </p:cNvPr>
          <p:cNvSpPr txBox="1"/>
          <p:nvPr/>
        </p:nvSpPr>
        <p:spPr>
          <a:xfrm>
            <a:off x="679339" y="928346"/>
            <a:ext cx="1107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利用超声探伤原理探测试块中的横孔位置，分析示波器界面上各回波对应试块中反射面的位置。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了解探头结构及直探头和斜探头的异同；测量直、斜探头的</a:t>
            </a: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以及斜探头在不同材质中的</a:t>
            </a: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折射角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E004B98-AE17-6B87-BB67-76277F43C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24" y="1574677"/>
            <a:ext cx="2804599" cy="1516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EAFBF5E-41CC-EC16-722F-934ABED14FC3}"/>
                  </a:ext>
                </a:extLst>
              </p:cNvPr>
              <p:cNvSpPr txBox="1"/>
              <p:nvPr/>
            </p:nvSpPr>
            <p:spPr>
              <a:xfrm>
                <a:off x="966445" y="1716961"/>
                <a:ext cx="6331742" cy="2071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对于直探头：若声时为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，缺陷位置为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，探头延迟为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，声速为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对于斜探头：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𝑣𝑐𝑜𝑠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EAFBF5E-41CC-EC16-722F-934ABED14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5" y="1716961"/>
                <a:ext cx="6331742" cy="2071721"/>
              </a:xfrm>
              <a:prstGeom prst="rect">
                <a:avLst/>
              </a:prstGeom>
              <a:blipFill>
                <a:blip r:embed="rId5"/>
                <a:stretch>
                  <a:fillRect l="-867" t="-2353" r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1582286E-AE75-4C5F-C83D-4EFDBDE07A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44" y="4945943"/>
            <a:ext cx="1766888" cy="139015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93123F6-B29A-5F12-A53C-58E7DBD478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2406" y="5110031"/>
            <a:ext cx="2133598" cy="1226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A17B35D-AD3A-B83E-7858-E23490856043}"/>
                  </a:ext>
                </a:extLst>
              </p:cNvPr>
              <p:cNvSpPr txBox="1"/>
              <p:nvPr/>
            </p:nvSpPr>
            <p:spPr>
              <a:xfrm>
                <a:off x="966445" y="3969790"/>
                <a:ext cx="73128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测量得到多组数据后直线拟合得到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图，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截距即为延迟。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（注意在使用斜探头测量时需记录斜探头的位置）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A17B35D-AD3A-B83E-7858-E2349085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5" y="3969790"/>
                <a:ext cx="7312815" cy="646331"/>
              </a:xfrm>
              <a:prstGeom prst="rect">
                <a:avLst/>
              </a:prstGeom>
              <a:blipFill>
                <a:blip r:embed="rId8"/>
                <a:stretch>
                  <a:fillRect l="-751" t="-660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8968329-442D-368C-27B9-65EA764345D3}"/>
              </a:ext>
            </a:extLst>
          </p:cNvPr>
          <p:cNvSpPr txBox="1"/>
          <p:nvPr/>
        </p:nvSpPr>
        <p:spPr>
          <a:xfrm>
            <a:off x="8035024" y="4515756"/>
            <a:ext cx="303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斜探头的延迟和折射角，图源讲义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4E6A20-51CB-8395-E59D-CE5097170CFC}"/>
              </a:ext>
            </a:extLst>
          </p:cNvPr>
          <p:cNvSpPr txBox="1"/>
          <p:nvPr/>
        </p:nvSpPr>
        <p:spPr>
          <a:xfrm>
            <a:off x="8615598" y="3065465"/>
            <a:ext cx="1869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试块的尺寸，图源讲义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77BE0B-7B6E-355D-D782-CB7F7DAE36EC}"/>
              </a:ext>
            </a:extLst>
          </p:cNvPr>
          <p:cNvSpPr txBox="1"/>
          <p:nvPr/>
        </p:nvSpPr>
        <p:spPr>
          <a:xfrm>
            <a:off x="5356603" y="6336099"/>
            <a:ext cx="2525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斜探头折射角的测量，图源讲义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013969-B4E4-1C73-D098-807FDB1B41D7}"/>
              </a:ext>
            </a:extLst>
          </p:cNvPr>
          <p:cNvSpPr txBox="1"/>
          <p:nvPr/>
        </p:nvSpPr>
        <p:spPr>
          <a:xfrm>
            <a:off x="8833178" y="6465315"/>
            <a:ext cx="2689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斜探头折射角的计算</a:t>
            </a:r>
          </a:p>
        </p:txBody>
      </p:sp>
    </p:spTree>
    <p:extLst>
      <p:ext uri="{BB962C8B-B14F-4D97-AF65-F5344CB8AC3E}">
        <p14:creationId xmlns:p14="http://schemas.microsoft.com/office/powerpoint/2010/main" val="125598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5" grpId="0"/>
      <p:bldP spid="27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4"/>
          <p:cNvSpPr txBox="1"/>
          <p:nvPr/>
        </p:nvSpPr>
        <p:spPr>
          <a:xfrm>
            <a:off x="679338" y="262842"/>
            <a:ext cx="19352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368158-267D-A3AB-3692-4C368BC873B7}"/>
                  </a:ext>
                </a:extLst>
              </p:cNvPr>
              <p:cNvSpPr txBox="1"/>
              <p:nvPr/>
            </p:nvSpPr>
            <p:spPr>
              <a:xfrm>
                <a:off x="4230433" y="1922556"/>
                <a:ext cx="9607660" cy="1273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对于纵波波速，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斜率的倒数即为声速。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对于横波波速，利用斜率和折射角也可以求出声速。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弹性常数代入前述公式即可。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368158-267D-A3AB-3692-4C368BC8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33" y="1922556"/>
                <a:ext cx="9607660" cy="1273875"/>
              </a:xfrm>
              <a:prstGeom prst="rect">
                <a:avLst/>
              </a:prstGeom>
              <a:blipFill>
                <a:blip r:embed="rId2"/>
                <a:stretch>
                  <a:fillRect l="-571" b="-6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6F8C2F2-7DC7-CDED-EA2E-D20FF6D94AF2}"/>
              </a:ext>
            </a:extLst>
          </p:cNvPr>
          <p:cNvSpPr txBox="1"/>
          <p:nvPr/>
        </p:nvSpPr>
        <p:spPr>
          <a:xfrm>
            <a:off x="791440" y="1190876"/>
            <a:ext cx="1033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测量钢、铝两种材质中超声</a:t>
            </a: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纵波波速和横波波速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；分别计算钢、铝两种固体材料的</a:t>
            </a: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杨氏模量、体弹性模量和泊松比。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EAFBF5E-41CC-EC16-722F-934ABED14FC3}"/>
                  </a:ext>
                </a:extLst>
              </p:cNvPr>
              <p:cNvSpPr txBox="1"/>
              <p:nvPr/>
            </p:nvSpPr>
            <p:spPr>
              <a:xfrm>
                <a:off x="221276" y="1803704"/>
                <a:ext cx="4009157" cy="124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𝑣𝑐𝑜𝑠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EAFBF5E-41CC-EC16-722F-934ABED14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76" y="1803704"/>
                <a:ext cx="4009157" cy="1240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562F8C3-EEFA-4071-8C69-44339244DB65}"/>
              </a:ext>
            </a:extLst>
          </p:cNvPr>
          <p:cNvSpPr txBox="1"/>
          <p:nvPr/>
        </p:nvSpPr>
        <p:spPr>
          <a:xfrm>
            <a:off x="791440" y="3910555"/>
            <a:ext cx="10472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改变“探头和试块设置”中系统的频率，测量直探头发射的超声波的</a:t>
            </a: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中心频率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，探究本实验中超声发射的机理和决定探头振动频率的主要因素。利用测量到的频率计算纵波在铝和钢中的</a:t>
            </a: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波长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测量</a:t>
            </a: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重复频率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，分析重复频率对监测的影响及它和工作频率的差别。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利用超声扫描成像进行</a:t>
            </a: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水下模拟观测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，了解超声技术在水中探测和医疗领域的应用原理。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80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5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"/>
          <p:cNvSpPr txBox="1"/>
          <p:nvPr/>
        </p:nvSpPr>
        <p:spPr>
          <a:xfrm>
            <a:off x="4094018" y="2398172"/>
            <a:ext cx="363604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思考与疑惑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4"/>
          <p:cNvSpPr txBox="1"/>
          <p:nvPr/>
        </p:nvSpPr>
        <p:spPr>
          <a:xfrm>
            <a:off x="679337" y="262843"/>
            <a:ext cx="45161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思考与疑惑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11818B-7345-1DAD-1E2D-08513BE51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59" y="675469"/>
            <a:ext cx="971520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000" b="1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思考题</a:t>
            </a:r>
            <a:endParaRPr lang="en-US" altLang="zh-CN" sz="2000" b="1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测量时在超声探头和试块间加机油的作用？</a:t>
            </a:r>
            <a:endParaRPr lang="en-US" altLang="zh-CN" sz="2400" b="1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机油是耦合剂，可以排除空气，使探头和试块表面更好地贴合，有利于超声波的传送。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测量波速时如何减小测量误差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? 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充分考虑探头延迟、折射角和声束宽度的影响。选择合适的采样速度。多次平均。增大测量声程，使相对误差减小等。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9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43260" y="1836917"/>
            <a:ext cx="9558040" cy="222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压电晶片的厚度决定了振动频率，中心频率能够被设置？</a:t>
            </a:r>
            <a:endParaRPr lang="en-US" altLang="zh-CN" sz="24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重复频率的选择？丝杠的手动移动速率？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4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斜探头位置的精确控制？</a:t>
            </a:r>
            <a:endParaRPr lang="en-US" altLang="zh-CN" sz="24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79337" y="262843"/>
            <a:ext cx="45161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疑惑</a:t>
            </a:r>
          </a:p>
        </p:txBody>
      </p:sp>
    </p:spTree>
    <p:extLst>
      <p:ext uri="{BB962C8B-B14F-4D97-AF65-F5344CB8AC3E}">
        <p14:creationId xmlns:p14="http://schemas.microsoft.com/office/powerpoint/2010/main" val="313167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"/>
          <p:cNvSpPr txBox="1"/>
          <p:nvPr/>
        </p:nvSpPr>
        <p:spPr>
          <a:xfrm>
            <a:off x="3692236" y="2391245"/>
            <a:ext cx="5221432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附录：超声应用</a:t>
            </a:r>
          </a:p>
        </p:txBody>
      </p:sp>
    </p:spTree>
    <p:extLst>
      <p:ext uri="{BB962C8B-B14F-4D97-AF65-F5344CB8AC3E}">
        <p14:creationId xmlns:p14="http://schemas.microsoft.com/office/powerpoint/2010/main" val="10942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79337" y="1122542"/>
            <a:ext cx="5892913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超声清洗：利用换能器通过槽壁向槽中的清洗液辐射声波，使污物迅速被出去。速度快质量高、不受复杂形状的限制，自动化控制。</a:t>
            </a:r>
            <a:endParaRPr lang="en-US" altLang="zh-CN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79337" y="262843"/>
            <a:ext cx="45161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超声的应用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A9ACE7-79ED-AFD3-9E4C-787584B2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211" y="321983"/>
            <a:ext cx="1954789" cy="16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5E88CF-A291-F26C-FEDD-72DF889CE604}"/>
              </a:ext>
            </a:extLst>
          </p:cNvPr>
          <p:cNvSpPr txBox="1"/>
          <p:nvPr/>
        </p:nvSpPr>
        <p:spPr>
          <a:xfrm>
            <a:off x="6657943" y="2210175"/>
            <a:ext cx="234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超声波清洗机，图源</a:t>
            </a:r>
            <a:r>
              <a:rPr lang="zh-CN" altLang="en-US" sz="1200" dirty="0">
                <a:hlinkClick r:id="rId3"/>
              </a:rPr>
              <a:t>超声波清洗</a:t>
            </a:r>
            <a:r>
              <a:rPr lang="en-US" altLang="zh-CN" sz="1200" dirty="0">
                <a:hlinkClick r:id="rId3"/>
              </a:rPr>
              <a:t> (baidu.com)</a:t>
            </a:r>
            <a:endParaRPr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43418C-9FD4-E83B-87BC-1C2487B95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337" y="2723612"/>
            <a:ext cx="5735750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00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超声粉碎：超声传播引起介质的压力变化，强大的机械效应甚至达到破坏介质的作用。</a:t>
            </a:r>
            <a:endParaRPr lang="en-US" altLang="zh-CN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FD77D83-4D3B-30D1-E94C-5FDAF3FAB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991" y="173217"/>
            <a:ext cx="1732898" cy="173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89CA5B-AC2F-0D57-0109-6ECDA8A8598D}"/>
              </a:ext>
            </a:extLst>
          </p:cNvPr>
          <p:cNvSpPr txBox="1"/>
          <p:nvPr/>
        </p:nvSpPr>
        <p:spPr>
          <a:xfrm>
            <a:off x="9497836" y="2296902"/>
            <a:ext cx="261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超声波细胞粉碎机，图源</a:t>
            </a:r>
            <a:r>
              <a:rPr lang="zh-CN" altLang="en-US" sz="1200" dirty="0">
                <a:hlinkClick r:id="rId5"/>
              </a:rPr>
              <a:t>超声波细胞粉碎机</a:t>
            </a:r>
            <a:r>
              <a:rPr lang="en-US" altLang="zh-CN" sz="1200" dirty="0">
                <a:hlinkClick r:id="rId5"/>
              </a:rPr>
              <a:t>_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(baidu.com)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6AC6C5-B1D4-E60D-C97E-C44D9D1CA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337" y="3918777"/>
            <a:ext cx="5735750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超声焊接：利用高频振动波使两个物体表面相互摩擦而形成分子层之间的熔合。</a:t>
            </a:r>
            <a:endParaRPr lang="en-US" altLang="zh-CN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4B8D401-5A4C-5DA0-E50A-20210C7A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009" y="2945499"/>
            <a:ext cx="3671920" cy="22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74001E-76CE-5111-E2FD-3493C5797FE9}"/>
              </a:ext>
            </a:extLst>
          </p:cNvPr>
          <p:cNvSpPr txBox="1"/>
          <p:nvPr/>
        </p:nvSpPr>
        <p:spPr>
          <a:xfrm>
            <a:off x="7243009" y="5346604"/>
            <a:ext cx="3843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超声波塑料焊接机，图源</a:t>
            </a:r>
            <a:r>
              <a:rPr lang="zh-CN" altLang="en-US" sz="1200" dirty="0">
                <a:hlinkClick r:id="rId7"/>
              </a:rPr>
              <a:t>超声波焊接</a:t>
            </a:r>
            <a:r>
              <a:rPr lang="en-US" altLang="zh-CN" sz="1200" dirty="0">
                <a:hlinkClick r:id="rId7"/>
              </a:rPr>
              <a:t>_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(baidu.com)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15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7270417" y="2843123"/>
            <a:ext cx="3781947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b="1" dirty="0">
                <a:cs typeface="+mn-ea"/>
                <a:sym typeface="+mn-lt"/>
              </a:rPr>
              <a:t>目录</a:t>
            </a:r>
            <a:r>
              <a:rPr lang="en-US" altLang="zh-CN" sz="4800" b="1" dirty="0">
                <a:cs typeface="+mn-ea"/>
                <a:sym typeface="+mn-lt"/>
              </a:rPr>
              <a:t>/</a:t>
            </a:r>
            <a:r>
              <a:rPr lang="en-US" altLang="zh-CN" sz="2800" b="1" dirty="0">
                <a:cs typeface="+mn-ea"/>
                <a:sym typeface="+mn-lt"/>
              </a:rPr>
              <a:t>CONTENTS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43" name="文本框 10"/>
          <p:cNvSpPr txBox="1"/>
          <p:nvPr/>
        </p:nvSpPr>
        <p:spPr>
          <a:xfrm>
            <a:off x="718826" y="905201"/>
            <a:ext cx="851367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11"/>
          <p:cNvSpPr txBox="1"/>
          <p:nvPr/>
        </p:nvSpPr>
        <p:spPr>
          <a:xfrm>
            <a:off x="718826" y="3839379"/>
            <a:ext cx="851367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文本框 12"/>
          <p:cNvSpPr txBox="1"/>
          <p:nvPr/>
        </p:nvSpPr>
        <p:spPr>
          <a:xfrm>
            <a:off x="718826" y="2372290"/>
            <a:ext cx="851367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13"/>
          <p:cNvSpPr txBox="1"/>
          <p:nvPr/>
        </p:nvSpPr>
        <p:spPr>
          <a:xfrm>
            <a:off x="718826" y="5306467"/>
            <a:ext cx="851367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文本框 14"/>
          <p:cNvSpPr txBox="1"/>
          <p:nvPr/>
        </p:nvSpPr>
        <p:spPr>
          <a:xfrm>
            <a:off x="1798447" y="905201"/>
            <a:ext cx="456771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实验背景及目的</a:t>
            </a:r>
          </a:p>
        </p:txBody>
      </p:sp>
      <p:sp>
        <p:nvSpPr>
          <p:cNvPr id="48" name="文本框 15"/>
          <p:cNvSpPr txBox="1"/>
          <p:nvPr/>
        </p:nvSpPr>
        <p:spPr>
          <a:xfrm>
            <a:off x="1798447" y="2372290"/>
            <a:ext cx="364219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</a:p>
        </p:txBody>
      </p:sp>
      <p:sp>
        <p:nvSpPr>
          <p:cNvPr id="49" name="文本框 16"/>
          <p:cNvSpPr txBox="1"/>
          <p:nvPr/>
        </p:nvSpPr>
        <p:spPr>
          <a:xfrm>
            <a:off x="1798447" y="3839379"/>
            <a:ext cx="364219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实验内容及过程</a:t>
            </a:r>
          </a:p>
        </p:txBody>
      </p:sp>
      <p:sp>
        <p:nvSpPr>
          <p:cNvPr id="50" name="文本框 17"/>
          <p:cNvSpPr txBox="1"/>
          <p:nvPr/>
        </p:nvSpPr>
        <p:spPr>
          <a:xfrm>
            <a:off x="1798447" y="5306467"/>
            <a:ext cx="364219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疑惑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79337" y="1122542"/>
            <a:ext cx="5892913" cy="37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超声诊断：以超声波为信息载波，将探测得到的信息以某种方式显示出来以供诊断。</a:t>
            </a:r>
            <a:endParaRPr lang="en-US" altLang="zh-CN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 A</a:t>
            </a: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型显示：一维显示。病变定位和大小估计。</a:t>
            </a:r>
            <a:endParaRPr lang="en-US" altLang="zh-CN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 M</a:t>
            </a: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型显示：动态显示，观察器官工作情况。</a:t>
            </a:r>
            <a:endParaRPr lang="en-US" altLang="zh-CN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 </a:t>
            </a: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二维图像显示：</a:t>
            </a:r>
            <a:r>
              <a:rPr lang="en-US" altLang="zh-CN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B</a:t>
            </a: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扫描、</a:t>
            </a:r>
            <a:r>
              <a:rPr lang="en-US" altLang="zh-CN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扫描。显示图像与体内某一断层相对应。</a:t>
            </a:r>
            <a:endParaRPr lang="en-US" altLang="zh-CN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 </a:t>
            </a: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三维图像显示：立体投影原理。</a:t>
            </a:r>
            <a:endParaRPr lang="en-US" altLang="zh-CN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 </a:t>
            </a: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彩色编码显示：有利于图像细节的鉴别。</a:t>
            </a:r>
            <a:endParaRPr lang="en-US" altLang="zh-CN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79337" y="262843"/>
            <a:ext cx="45161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超声的应用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5E88CF-A291-F26C-FEDD-72DF889CE604}"/>
              </a:ext>
            </a:extLst>
          </p:cNvPr>
          <p:cNvSpPr txBox="1"/>
          <p:nvPr/>
        </p:nvSpPr>
        <p:spPr>
          <a:xfrm>
            <a:off x="6480638" y="2149386"/>
            <a:ext cx="2617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多普勒超声诊断仪，图源</a:t>
            </a:r>
            <a:r>
              <a:rPr lang="en-US" altLang="zh-CN" sz="1200" dirty="0"/>
              <a:t>cyicai.com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89CA5B-AC2F-0D57-0109-6ECDA8A8598D}"/>
              </a:ext>
            </a:extLst>
          </p:cNvPr>
          <p:cNvSpPr txBox="1"/>
          <p:nvPr/>
        </p:nvSpPr>
        <p:spPr>
          <a:xfrm>
            <a:off x="9497836" y="2296902"/>
            <a:ext cx="2617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超声波治疗仪，图源</a:t>
            </a:r>
            <a:r>
              <a:rPr lang="en-US" altLang="zh-CN" sz="1200" dirty="0"/>
              <a:t>54md.com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6AC6C5-B1D4-E60D-C97E-C44D9D1CA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337" y="5135846"/>
            <a:ext cx="5735750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超声治疗：超声理疗和超声手术等。</a:t>
            </a:r>
            <a:endParaRPr lang="en-US" altLang="zh-CN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74001E-76CE-5111-E2FD-3493C5797FE9}"/>
              </a:ext>
            </a:extLst>
          </p:cNvPr>
          <p:cNvSpPr txBox="1"/>
          <p:nvPr/>
        </p:nvSpPr>
        <p:spPr>
          <a:xfrm>
            <a:off x="7243009" y="5346604"/>
            <a:ext cx="3843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超声引导微创治疗，图源</a:t>
            </a:r>
            <a:r>
              <a:rPr lang="en-US" altLang="zh-CN" sz="1200" dirty="0">
                <a:hlinkClick r:id="rId2"/>
              </a:rPr>
              <a:t>siui.com.cn)</a:t>
            </a:r>
            <a:endParaRPr lang="zh-CN" altLang="en-US" sz="1200" dirty="0"/>
          </a:p>
        </p:txBody>
      </p: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F9ACF5D8-1F93-51DF-8947-8794D230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24" y="426267"/>
            <a:ext cx="1847989" cy="153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658366D6-A866-41DB-B6EC-6DB91CA1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886" y="58659"/>
            <a:ext cx="2144777" cy="214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查看源图像">
            <a:extLst>
              <a:ext uri="{FF2B5EF4-FFF2-40B4-BE49-F238E27FC236}">
                <a16:creationId xmlns:a16="http://schemas.microsoft.com/office/drawing/2014/main" id="{DE13B96F-5575-CC3C-7A06-6798BDB69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71" y="2718930"/>
            <a:ext cx="3113503" cy="233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53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"/>
          <p:cNvSpPr txBox="1"/>
          <p:nvPr/>
        </p:nvSpPr>
        <p:spPr>
          <a:xfrm>
            <a:off x="2991587" y="2078748"/>
            <a:ext cx="501561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00358" y="1079846"/>
            <a:ext cx="10299259" cy="280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超声指频率</a:t>
            </a:r>
            <a:r>
              <a:rPr lang="zh-CN" altLang="en-US" sz="2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高于</a:t>
            </a:r>
            <a:r>
              <a:rPr lang="en-US" altLang="zh-CN" sz="2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20KHz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的声音，超声学主要研究超声的产生方法、探测技术、传播规律、与物质的相互作用和众多应用。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超声的用途主要可分为两大类。一类是</a:t>
            </a:r>
            <a:r>
              <a:rPr lang="zh-CN" altLang="en-US" sz="2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利用它的能量来改变材料的某些状态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，这类超声通常称为功率超声，如超声加湿、超声清洗、超声焊接、超声手术刀、超声马达等。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另一类利用</a:t>
            </a:r>
            <a:r>
              <a:rPr lang="zh-CN" altLang="en-US" sz="2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超声来采集信息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，测试分析材料和工件等，超声测厚、超声激发声发射、超声测硬度、超声探伤等。</a:t>
            </a:r>
            <a:endParaRPr lang="en-US" altLang="zh-CN" sz="2000" dirty="0">
              <a:sym typeface="+mn-lt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79337" y="262843"/>
            <a:ext cx="45161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实验背景与实验目的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1144AE-82FB-1067-ECBD-07FD015A98DE}"/>
              </a:ext>
            </a:extLst>
          </p:cNvPr>
          <p:cNvSpPr txBox="1"/>
          <p:nvPr/>
        </p:nvSpPr>
        <p:spPr>
          <a:xfrm>
            <a:off x="500358" y="4034419"/>
            <a:ext cx="8545945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实验目的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了解超声波产生和发射的机理、超声换能器的结构及作用；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学习超声的传播规律及其声场特性；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掌握超声法测量固体介质常用参数的方法；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掌握超声扫描成像技术的应用。</a:t>
            </a:r>
          </a:p>
        </p:txBody>
      </p:sp>
    </p:spTree>
    <p:extLst>
      <p:ext uri="{BB962C8B-B14F-4D97-AF65-F5344CB8AC3E}">
        <p14:creationId xmlns:p14="http://schemas.microsoft.com/office/powerpoint/2010/main" val="9660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"/>
          <p:cNvSpPr txBox="1"/>
          <p:nvPr/>
        </p:nvSpPr>
        <p:spPr>
          <a:xfrm>
            <a:off x="3371289" y="2314276"/>
            <a:ext cx="501561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33864" y="2940056"/>
            <a:ext cx="5991627" cy="204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在</a:t>
            </a:r>
            <a:r>
              <a:rPr lang="zh-CN" altLang="en-US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交变电场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的作用下，具有压电效应的材料将发生交替的压缩和拉伸形变，由此而</a:t>
            </a:r>
            <a:r>
              <a:rPr lang="zh-CN" altLang="en-US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产生了振动，产生了超声波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 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另外，可以利用</a:t>
            </a:r>
            <a:r>
              <a:rPr lang="zh-CN" altLang="en-US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电压激励压电晶片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，使其按固有频率振动，从而产生超声。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33864" y="1069301"/>
            <a:ext cx="9558040" cy="173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压电效应</a:t>
            </a:r>
            <a:endParaRPr lang="en-US" altLang="zh-CN" sz="2000" b="1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正压电效应：某些介电体在机械压力的作用下会发生形变，体内正负电荷中心产生相对位移以致介电体两端表面出现束缚电荷。</a:t>
            </a:r>
            <a:endParaRPr lang="en-US" altLang="zh-CN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逆压电效应：电场会使介质体内部正负电荷中心产生位移，从而导致介电体产生形变。</a:t>
            </a:r>
            <a:endParaRPr lang="en-US" altLang="zh-CN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79337" y="262843"/>
            <a:ext cx="551364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超声波的发射和吸收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24E967-C3BD-B93A-CF6E-7385CABB7DA8}"/>
              </a:ext>
            </a:extLst>
          </p:cNvPr>
          <p:cNvSpPr txBox="1"/>
          <p:nvPr/>
        </p:nvSpPr>
        <p:spPr>
          <a:xfrm>
            <a:off x="409173" y="4840801"/>
            <a:ext cx="7941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压电材料：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天然或人工制造的压电单晶：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如石英，透明坚硬，居里点高，抗腐蚀性好，但压电转换性能较差。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多晶压电陶瓷材料</a:t>
            </a:r>
            <a:r>
              <a:rPr lang="zh-CN" altLang="en-US" sz="20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在一定温度下用直流电场使电畴极化，表现出宏观压电性。烧制方便，机械强度高，耐湿耐温，机电耦合系数高。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C87065-20EE-818C-226B-08C3F18D6FCA}"/>
              </a:ext>
            </a:extLst>
          </p:cNvPr>
          <p:cNvSpPr txBox="1"/>
          <p:nvPr/>
        </p:nvSpPr>
        <p:spPr>
          <a:xfrm>
            <a:off x="9092838" y="4763463"/>
            <a:ext cx="199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）正压电效应 （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）逆压电效应，图源讲义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76C65B-1F45-64F8-F1AF-90C2D2F8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743" y="2882179"/>
            <a:ext cx="4491479" cy="1881284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508336" y="2619486"/>
            <a:ext cx="10479730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斜探头：首先获得纵波，然后利用波型转换得到横波。</a:t>
            </a:r>
            <a:endParaRPr lang="zh-CN" altLang="en-US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508336" y="5985364"/>
            <a:ext cx="9796612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水浸式探头：采用水做耦合。</a:t>
            </a:r>
            <a:endParaRPr lang="zh-CN" altLang="en-US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508336" y="1023651"/>
            <a:ext cx="10822471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直探头：用于发射和接收纵波。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：压电晶片：厚度与振动频率的乘积为频率常数。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：保护膜。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：吸收块：提高探头分辨率。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5" name="文本框 14"/>
          <p:cNvSpPr txBox="1"/>
          <p:nvPr/>
        </p:nvSpPr>
        <p:spPr>
          <a:xfrm>
            <a:off x="679337" y="262843"/>
            <a:ext cx="578380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超声换能器（探头）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72BCF8-3065-776A-905D-05AB6658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12" y="53378"/>
            <a:ext cx="2185988" cy="28118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68D098-A8B9-16BA-ED34-40C4676E1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9" y="3269940"/>
            <a:ext cx="2195121" cy="22102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19F20C-D622-637A-1708-8787F2C9E470}"/>
              </a:ext>
            </a:extLst>
          </p:cNvPr>
          <p:cNvSpPr txBox="1"/>
          <p:nvPr/>
        </p:nvSpPr>
        <p:spPr>
          <a:xfrm>
            <a:off x="7443787" y="2927465"/>
            <a:ext cx="1671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直探头，图源讲义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90ED8D-26C1-5ECA-75D9-9CBBB8120DB9}"/>
              </a:ext>
            </a:extLst>
          </p:cNvPr>
          <p:cNvSpPr txBox="1"/>
          <p:nvPr/>
        </p:nvSpPr>
        <p:spPr>
          <a:xfrm>
            <a:off x="939688" y="5619062"/>
            <a:ext cx="1671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斜探头，图源讲义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3B5D5F-42FC-F6F6-96C5-129872CAE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715" y="3300189"/>
            <a:ext cx="3167064" cy="23188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B62A91-88AA-C345-2E15-1781D535B32C}"/>
              </a:ext>
            </a:extLst>
          </p:cNvPr>
          <p:cNvSpPr txBox="1"/>
          <p:nvPr/>
        </p:nvSpPr>
        <p:spPr>
          <a:xfrm>
            <a:off x="3731378" y="5657357"/>
            <a:ext cx="320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斜探头内部结构，图源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(sanmukeyi.com)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FA7F06-E143-8D2D-E5F9-C3EBDE54E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131" y="3467175"/>
            <a:ext cx="3951704" cy="8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斜楔块一般采用有机玻璃制成，其作用是改变晶片产生的声束角度。</a:t>
            </a:r>
            <a:endParaRPr lang="zh-CN" altLang="en-US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/>
      <p:bldP spid="44" grpId="2"/>
      <p:bldP spid="46" grpId="1"/>
      <p:bldP spid="46" grpId="2"/>
      <p:bldP spid="47" grpId="1"/>
      <p:bldP spid="47" grpId="2"/>
      <p:bldP spid="2" grpId="0"/>
      <p:bldP spid="7" grpId="0"/>
      <p:bldP spid="10" grpId="0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>
                <a:spLocks noChangeArrowheads="1"/>
              </p:cNvSpPr>
              <p:nvPr/>
            </p:nvSpPr>
            <p:spPr bwMode="auto">
              <a:xfrm>
                <a:off x="536461" y="3852607"/>
                <a:ext cx="7713921" cy="2136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第一临界角：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若第二介质的纵波波速大于第一种介质中的纵波波速，当纵波折射角为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90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时的纵波入射角为第一临界角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arcsin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0D0D0D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rPr>
                  <a:t>第二临界角：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若第二介质的横波波速大于第一种介质中的纵波波速，当横波折射角为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90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时的纵波入射角为第二临界角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arcsin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>
                  <a:solidFill>
                    <a:srgbClr val="0D0D0D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61" y="3852607"/>
                <a:ext cx="7713921" cy="2136290"/>
              </a:xfrm>
              <a:prstGeom prst="rect">
                <a:avLst/>
              </a:prstGeom>
              <a:blipFill>
                <a:blip r:embed="rId2"/>
                <a:stretch>
                  <a:fillRect l="-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4"/>
          <p:cNvSpPr txBox="1"/>
          <p:nvPr/>
        </p:nvSpPr>
        <p:spPr>
          <a:xfrm>
            <a:off x="679337" y="262843"/>
            <a:ext cx="73073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超声波的传播规律及其声场特性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24E967-C3BD-B93A-CF6E-7385CABB7DA8}"/>
              </a:ext>
            </a:extLst>
          </p:cNvPr>
          <p:cNvSpPr txBox="1"/>
          <p:nvPr/>
        </p:nvSpPr>
        <p:spPr>
          <a:xfrm>
            <a:off x="536461" y="1792187"/>
            <a:ext cx="7900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超声波从一个媒质传播到另一个媒质时，由斯涅耳定律，在分界面上会发生折射与反射，（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表示纵波，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表示横波）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91ED81-A3AB-2EF2-2947-F2981D77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7" y="893837"/>
            <a:ext cx="1771650" cy="790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BDB548-4C47-8353-524F-52D6DF89B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37" y="2800102"/>
            <a:ext cx="4295775" cy="752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CAA85E-F9D8-BE59-A26A-597E365FA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474" y="1333972"/>
            <a:ext cx="2775816" cy="21362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9A9608-1928-00D8-B35E-A046F33F8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001" y="4060499"/>
            <a:ext cx="3157538" cy="12239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5A96CB-A8E1-58B9-4729-F64438D13E8D}"/>
              </a:ext>
            </a:extLst>
          </p:cNvPr>
          <p:cNvSpPr txBox="1"/>
          <p:nvPr/>
        </p:nvSpPr>
        <p:spPr>
          <a:xfrm>
            <a:off x="8953846" y="3504096"/>
            <a:ext cx="243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超声波的折射与反射，图源讲义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7C15E6-9BC1-6173-1E08-967ACA45F4D5}"/>
              </a:ext>
            </a:extLst>
          </p:cNvPr>
          <p:cNvSpPr txBox="1"/>
          <p:nvPr/>
        </p:nvSpPr>
        <p:spPr>
          <a:xfrm>
            <a:off x="9050828" y="5488241"/>
            <a:ext cx="243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斜探头中纵波入射角大小与折射波型的关系，图源讲义</a:t>
            </a:r>
          </a:p>
        </p:txBody>
      </p:sp>
    </p:spTree>
    <p:extLst>
      <p:ext uri="{BB962C8B-B14F-4D97-AF65-F5344CB8AC3E}">
        <p14:creationId xmlns:p14="http://schemas.microsoft.com/office/powerpoint/2010/main" val="33650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88317" y="828675"/>
            <a:ext cx="10564592" cy="94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声波在媒质中传播时，强度随传播距离的增加发生衰减：吸收衰减、散射衰减、扩散衰减。</a:t>
            </a:r>
            <a:endParaRPr lang="en-US" altLang="zh-CN" sz="20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对沿</a:t>
            </a:r>
            <a:r>
              <a:rPr lang="en-US" altLang="zh-CN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x</a:t>
            </a:r>
            <a:r>
              <a:rPr lang="zh-CN" altLang="en-US" sz="20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方向传播的平面波而言，                   </a:t>
            </a:r>
            <a:r>
              <a:rPr lang="zh-CN" altLang="en-US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（</a:t>
            </a:r>
            <a:r>
              <a:rPr lang="en-US" altLang="zh-CN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p</a:t>
            </a:r>
            <a:r>
              <a:rPr lang="zh-CN" altLang="en-US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表示声压，</a:t>
            </a:r>
            <a:r>
              <a:rPr lang="en-US" altLang="zh-CN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I</a:t>
            </a:r>
            <a:r>
              <a:rPr lang="zh-CN" altLang="en-US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表示光强，</a:t>
            </a:r>
            <a:r>
              <a:rPr lang="en-US" altLang="zh-CN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α</a:t>
            </a:r>
            <a:r>
              <a:rPr lang="zh-CN" altLang="en-US" sz="1600" dirty="0">
                <a:solidFill>
                  <a:srgbClr val="0D0D0D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为衰减系数）</a:t>
            </a:r>
            <a:endParaRPr lang="en-US" altLang="zh-CN" sz="1600" dirty="0">
              <a:solidFill>
                <a:srgbClr val="0D0D0D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79337" y="262843"/>
            <a:ext cx="739310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实验原理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超声波的传播规律及其声场特性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24E967-C3BD-B93A-CF6E-7385CABB7DA8}"/>
              </a:ext>
            </a:extLst>
          </p:cNvPr>
          <p:cNvSpPr txBox="1"/>
          <p:nvPr/>
        </p:nvSpPr>
        <p:spPr>
          <a:xfrm>
            <a:off x="4183972" y="3187886"/>
            <a:ext cx="1042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近场区：波的干涉使声压起伏较大，难以探测到缺陷。其长度为：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EB0EE0-43FC-8617-F454-41BF089E1A68}"/>
              </a:ext>
            </a:extLst>
          </p:cNvPr>
          <p:cNvSpPr txBox="1"/>
          <p:nvPr/>
        </p:nvSpPr>
        <p:spPr>
          <a:xfrm>
            <a:off x="545036" y="2662736"/>
            <a:ext cx="98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超声检测时测得的信号强度与声压成正比。声压分布分为近场区和远场区</a:t>
            </a:r>
            <a:r>
              <a:rPr lang="zh-CN" altLang="en-US" sz="20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B7DADC-ACAC-B9D7-E427-C49D854A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46" y="1366534"/>
            <a:ext cx="1428750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4BE182-125B-3FF1-70BB-6112119C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22" y="3174869"/>
            <a:ext cx="3236388" cy="14339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901A36-29A5-52D6-ACE9-8E0CE276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99" y="3520254"/>
            <a:ext cx="2005013" cy="5190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12930F-F7B7-121B-0CA1-7D0800BCFAED}"/>
              </a:ext>
            </a:extLst>
          </p:cNvPr>
          <p:cNvSpPr txBox="1"/>
          <p:nvPr/>
        </p:nvSpPr>
        <p:spPr>
          <a:xfrm>
            <a:off x="4183972" y="4034910"/>
            <a:ext cx="676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远场区：与距离、时间和声束的半扩散角有关。声压分布近似为：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A6A558-1B25-C8C0-35B7-D575FD108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467" y="4458390"/>
            <a:ext cx="1895475" cy="7334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A1EF0F2-63D9-F131-2A29-9CB5AA4C5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879" y="5491466"/>
            <a:ext cx="2581275" cy="4667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A6F96A7-9A42-9C32-939D-AA6AAD905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609" y="4918214"/>
            <a:ext cx="3577937" cy="13350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3E4DB5-5D86-2042-15F4-AD97C460AC8B}"/>
              </a:ext>
            </a:extLst>
          </p:cNvPr>
          <p:cNvSpPr txBox="1"/>
          <p:nvPr/>
        </p:nvSpPr>
        <p:spPr>
          <a:xfrm>
            <a:off x="928254" y="4690730"/>
            <a:ext cx="289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圆形晶片轴线上的声压分布，图源讲义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C4ABA6-99A8-6769-1F74-E5FC5C6523E5}"/>
              </a:ext>
            </a:extLst>
          </p:cNvPr>
          <p:cNvSpPr txBox="1"/>
          <p:nvPr/>
        </p:nvSpPr>
        <p:spPr>
          <a:xfrm>
            <a:off x="928253" y="6285684"/>
            <a:ext cx="289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探头发射声场的扩散与衰减，图源讲义</a:t>
            </a:r>
          </a:p>
        </p:txBody>
      </p:sp>
    </p:spTree>
    <p:extLst>
      <p:ext uri="{BB962C8B-B14F-4D97-AF65-F5344CB8AC3E}">
        <p14:creationId xmlns:p14="http://schemas.microsoft.com/office/powerpoint/2010/main" val="27959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00">
        <p:random/>
      </p:transition>
    </mc:Choice>
    <mc:Fallback xmlns="">
      <p:transition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15" grpId="0"/>
      <p:bldP spid="14" grpId="0"/>
      <p:bldP spid="3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0bxbx11">
      <a:majorFont>
        <a:latin typeface="汉仪雅酷黑 75W"/>
        <a:ea typeface="汉仪雅酷黑 75W"/>
        <a:cs typeface=""/>
      </a:majorFont>
      <a:minorFont>
        <a:latin typeface="汉仪雅酷黑 75W"/>
        <a:ea typeface="汉仪雅酷黑 75W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1840</Words>
  <Application>Microsoft Office PowerPoint</Application>
  <PresentationFormat>宽屏</PresentationFormat>
  <Paragraphs>131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汉仪雅酷黑 75W</vt:lpstr>
      <vt:lpstr>楷体</vt:lpstr>
      <vt:lpstr>宋体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雨函 杨</cp:lastModifiedBy>
  <cp:revision>66</cp:revision>
  <dcterms:created xsi:type="dcterms:W3CDTF">2021-05-08T01:06:00Z</dcterms:created>
  <dcterms:modified xsi:type="dcterms:W3CDTF">2024-06-27T20:07:09Z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9C9BC49CAC124F56B303CD022185F221</vt:lpwstr>
  </property>
  <property fmtid="{D5CDD505-2E9C-101B-9397-08002B2CF9AE}" pid="3" name="KSOProductBuildVer">
    <vt:lpwstr>2052-11.1.0.10495</vt:lpwstr>
  </property>
</Properties>
</file>