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11091827" r:id="rId2"/>
    <p:sldId id="11091824" r:id="rId3"/>
    <p:sldId id="11091825" r:id="rId4"/>
    <p:sldId id="11091837" r:id="rId5"/>
    <p:sldId id="11091829" r:id="rId6"/>
    <p:sldId id="406" r:id="rId7"/>
    <p:sldId id="270" r:id="rId8"/>
    <p:sldId id="11091838" r:id="rId9"/>
    <p:sldId id="11091839" r:id="rId10"/>
    <p:sldId id="11091830" r:id="rId11"/>
    <p:sldId id="11091844" r:id="rId12"/>
    <p:sldId id="11091845" r:id="rId13"/>
    <p:sldId id="11091831" r:id="rId14"/>
    <p:sldId id="1109183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88" y="336"/>
      </p:cViewPr>
      <p:guideLst/>
    </p:cSldViewPr>
  </p:slideViewPr>
  <p:notesTextViewPr>
    <p:cViewPr>
      <p:scale>
        <a:sx n="1" d="1"/>
        <a:sy n="1" d="1"/>
      </p:scale>
      <p:origin x="0" y="0"/>
    </p:cViewPr>
  </p:notesTextViewPr>
  <p:sorterViewPr>
    <p:cViewPr>
      <p:scale>
        <a:sx n="43" d="100"/>
        <a:sy n="4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402A5F-8330-4555-918C-EE68D50E7276}" type="slidenum">
              <a:rPr lang="zh-CN" altLang="en-US" smtClean="0"/>
              <a:t>‹#›</a:t>
            </a:fld>
            <a:endParaRPr lang="zh-CN" altLang="en-US"/>
          </a:p>
        </p:txBody>
      </p:sp>
      <p:sp>
        <p:nvSpPr>
          <p:cNvPr id="6" name="矩形 5"/>
          <p:cNvSpPr/>
          <p:nvPr userDrawn="1"/>
        </p:nvSpPr>
        <p:spPr>
          <a:xfrm>
            <a:off x="-1" y="0"/>
            <a:ext cx="12192001"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402A5F-8330-4555-918C-EE68D50E7276}" type="slidenum">
              <a:rPr lang="zh-CN" altLang="en-US" smtClean="0"/>
              <a:t>‹#›</a:t>
            </a:fld>
            <a:endParaRPr lang="zh-CN" altLang="en-US"/>
          </a:p>
        </p:txBody>
      </p:sp>
      <p:sp>
        <p:nvSpPr>
          <p:cNvPr id="5" name="矩形 4"/>
          <p:cNvSpPr/>
          <p:nvPr userDrawn="1"/>
        </p:nvSpPr>
        <p:spPr>
          <a:xfrm>
            <a:off x="-1" y="0"/>
            <a:ext cx="12192001" cy="685800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userDrawn="1"/>
        </p:nvSpPr>
        <p:spPr>
          <a:xfrm>
            <a:off x="224590" y="380074"/>
            <a:ext cx="288758" cy="28875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785BDD-927F-41C0-8708-4E118A3D7B53}"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402A5F-8330-4555-918C-EE68D50E72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汉仪雅酷黑 75W" panose="020B0804020202020204" charset="-122"/>
                <a:ea typeface="汉仪雅酷黑 75W" panose="020B0804020202020204" charset="-122"/>
              </a:defRPr>
            </a:lvl1pPr>
          </a:lstStyle>
          <a:p>
            <a:fld id="{18785BDD-927F-41C0-8708-4E118A3D7B53}" type="datetimeFigureOut">
              <a:rPr lang="zh-CN" altLang="en-US" smtClean="0"/>
              <a:t>2024/6/28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汉仪雅酷黑 75W" panose="020B0804020202020204" charset="-122"/>
                <a:ea typeface="汉仪雅酷黑 75W" panose="020B080402020202020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汉仪雅酷黑 75W" panose="020B0804020202020204" charset="-122"/>
                <a:ea typeface="汉仪雅酷黑 75W" panose="020B0804020202020204" charset="-122"/>
              </a:defRPr>
            </a:lvl1pPr>
          </a:lstStyle>
          <a:p>
            <a:fld id="{3E402A5F-8330-4555-918C-EE68D50E72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汉仪雅酷黑 75W" panose="020B0804020202020204" charset="-122"/>
          <a:ea typeface="汉仪雅酷黑 75W" panose="020B0804020202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雅酷黑 75W" panose="020B0804020202020204" charset="-122"/>
          <a:ea typeface="汉仪雅酷黑 75W" panose="020B0804020202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雅酷黑 75W" panose="020B0804020202020204" charset="-122"/>
          <a:ea typeface="汉仪雅酷黑 75W" panose="020B0804020202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雅酷黑 75W" panose="020B0804020202020204" charset="-122"/>
          <a:ea typeface="汉仪雅酷黑 75W" panose="020B0804020202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雅酷黑 75W" panose="020B0804020202020204" charset="-122"/>
          <a:ea typeface="汉仪雅酷黑 75W" panose="020B0804020202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雅酷黑 75W" panose="020B0804020202020204" charset="-122"/>
          <a:ea typeface="汉仪雅酷黑 75W" panose="020B08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cn.bing.com/images/search?view=detailV2&amp;ccid=VKuka57W&amp;id=01CEDD060B1D10575E847620159A5866610F11CD&amp;thid=OIP.VKuka57WJKEfSQLWXGgQWAHaF3&amp;mediaurl=https%3a%2f%2fimg-blog.csdnimg.cn%2f20201202151857664.png%3fx-oss-process%3dimage%2fwatermark%2ctype_ZmFuZ3poZW5naGVpdGk%2cshadow_10%2ctext_aHR0cHM6Ly9ibG9nLmNzZG4ubmV0L3dlaXhpbl80Mjg0NTMwNg%3d%3d%2csize_16%2ccolor_FFFFFF%2ct_70&amp;exph=825&amp;expw=1041&amp;q=%e5%99%aa%e5%a3%b0%e5%8a%9f%e7%8e%87%e8%b0%b1&amp;simid=608003855936015927&amp;FORM=IRPRST&amp;ck=9B0491819686AD8CFC266DF54DCE8C4B&amp;selectedIndex=1&amp;ajaxhist=0&amp;ajaxserp=0"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a:off x="-1" y="2124306"/>
            <a:ext cx="12192001" cy="3649578"/>
          </a:xfrm>
          <a:custGeom>
            <a:avLst/>
            <a:gdLst>
              <a:gd name="connsiteX0" fmla="*/ 0 w 12192001"/>
              <a:gd name="connsiteY0" fmla="*/ 0 h 3649578"/>
              <a:gd name="connsiteX1" fmla="*/ 40191 w 12192001"/>
              <a:gd name="connsiteY1" fmla="*/ 697 h 3649578"/>
              <a:gd name="connsiteX2" fmla="*/ 3364471 w 12192001"/>
              <a:gd name="connsiteY2" fmla="*/ 146215 h 3649578"/>
              <a:gd name="connsiteX3" fmla="*/ 7781505 w 12192001"/>
              <a:gd name="connsiteY3" fmla="*/ 843711 h 3649578"/>
              <a:gd name="connsiteX4" fmla="*/ 12014026 w 12192001"/>
              <a:gd name="connsiteY4" fmla="*/ 665258 h 3649578"/>
              <a:gd name="connsiteX5" fmla="*/ 12192001 w 12192001"/>
              <a:gd name="connsiteY5" fmla="*/ 653902 h 3649578"/>
              <a:gd name="connsiteX6" fmla="*/ 12192001 w 12192001"/>
              <a:gd name="connsiteY6" fmla="*/ 3649578 h 3649578"/>
              <a:gd name="connsiteX7" fmla="*/ 0 w 12192001"/>
              <a:gd name="connsiteY7" fmla="*/ 3649578 h 3649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1" h="3649578">
                <a:moveTo>
                  <a:pt x="0" y="0"/>
                </a:moveTo>
                <a:lnTo>
                  <a:pt x="40191" y="697"/>
                </a:lnTo>
                <a:cubicBezTo>
                  <a:pt x="783580" y="12049"/>
                  <a:pt x="2132957" y="14114"/>
                  <a:pt x="3364471" y="146215"/>
                </a:cubicBezTo>
                <a:cubicBezTo>
                  <a:pt x="4678087" y="287123"/>
                  <a:pt x="6309162" y="759166"/>
                  <a:pt x="7781505" y="843711"/>
                </a:cubicBezTo>
                <a:cubicBezTo>
                  <a:pt x="9161827" y="922972"/>
                  <a:pt x="11030427" y="732869"/>
                  <a:pt x="12014026" y="665258"/>
                </a:cubicBezTo>
                <a:lnTo>
                  <a:pt x="12192001" y="653902"/>
                </a:lnTo>
                <a:lnTo>
                  <a:pt x="12192001" y="3649578"/>
                </a:lnTo>
                <a:lnTo>
                  <a:pt x="0" y="3649578"/>
                </a:lnTo>
                <a:close/>
              </a:path>
            </a:pathLst>
          </a:cu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3" name="文本框 12"/>
          <p:cNvSpPr txBox="1"/>
          <p:nvPr/>
        </p:nvSpPr>
        <p:spPr>
          <a:xfrm>
            <a:off x="1820051" y="982821"/>
            <a:ext cx="7656458" cy="830997"/>
          </a:xfrm>
          <a:prstGeom prst="rect">
            <a:avLst/>
          </a:prstGeom>
          <a:noFill/>
        </p:spPr>
        <p:txBody>
          <a:bodyPr wrap="square" rtlCol="0">
            <a:spAutoFit/>
          </a:bodyPr>
          <a:lstStyle/>
          <a:p>
            <a:pPr algn="dist"/>
            <a:r>
              <a:rPr lang="zh-CN" altLang="en-US" sz="4800" b="1" dirty="0">
                <a:cs typeface="+mn-ea"/>
                <a:sym typeface="+mn-lt"/>
              </a:rPr>
              <a:t>锁相放大器的原理实验预习</a:t>
            </a:r>
          </a:p>
        </p:txBody>
      </p:sp>
      <p:sp>
        <p:nvSpPr>
          <p:cNvPr id="15" name="文本框 14"/>
          <p:cNvSpPr txBox="1"/>
          <p:nvPr/>
        </p:nvSpPr>
        <p:spPr>
          <a:xfrm>
            <a:off x="3813464" y="3074733"/>
            <a:ext cx="3497180" cy="671851"/>
          </a:xfrm>
          <a:prstGeom prst="rect">
            <a:avLst/>
          </a:prstGeom>
          <a:noFill/>
        </p:spPr>
        <p:txBody>
          <a:bodyPr wrap="square">
            <a:spAutoFit/>
          </a:bodyPr>
          <a:lstStyle/>
          <a:p>
            <a:pPr algn="ctr">
              <a:lnSpc>
                <a:spcPct val="150000"/>
              </a:lnSpc>
            </a:pPr>
            <a:r>
              <a:rPr lang="en-US" altLang="zh-CN" sz="2800" b="1">
                <a:solidFill>
                  <a:schemeClr val="bg1"/>
                </a:solidFill>
                <a:cs typeface="+mn-ea"/>
                <a:sym typeface="+mn-lt"/>
              </a:rPr>
              <a:t>2022.11.09</a:t>
            </a:r>
            <a:endParaRPr lang="zh-CN" altLang="en-US" sz="28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3289325" y="2314275"/>
            <a:ext cx="5015616"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实验内容与过程</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679338" y="262842"/>
            <a:ext cx="1935276"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实验内容</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0368158-267D-A3AB-3692-4C368BC873B7}"/>
                  </a:ext>
                </a:extLst>
              </p:cNvPr>
              <p:cNvSpPr txBox="1"/>
              <p:nvPr/>
            </p:nvSpPr>
            <p:spPr>
              <a:xfrm>
                <a:off x="966445" y="4281795"/>
                <a:ext cx="9063380" cy="1477328"/>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设置相关器的参数。</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当相位差计显示相位差为</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90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180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270</a:t>
                </a:r>
                <a:r>
                  <a:rPr lang="zh-CN" altLang="en-US" dirty="0">
                    <a:latin typeface="楷体" panose="02010609060101010101" pitchFamily="49" charset="-122"/>
                    <a:ea typeface="楷体" panose="02010609060101010101" pitchFamily="49" charset="-122"/>
                  </a:rPr>
                  <a:t>度时，用示波器观察</a:t>
                </a:r>
                <a:r>
                  <a:rPr lang="en-US" altLang="zh-CN" dirty="0">
                    <a:latin typeface="楷体" panose="02010609060101010101" pitchFamily="49" charset="-122"/>
                    <a:ea typeface="楷体" panose="02010609060101010101" pitchFamily="49" charset="-122"/>
                  </a:rPr>
                  <a:t>PSD</a:t>
                </a:r>
                <a:r>
                  <a:rPr lang="zh-CN" altLang="en-US" dirty="0">
                    <a:latin typeface="楷体" panose="02010609060101010101" pitchFamily="49" charset="-122"/>
                    <a:ea typeface="楷体" panose="02010609060101010101" pitchFamily="49" charset="-122"/>
                  </a:rPr>
                  <a:t>的输出波形，并分析它与输入信号与同相输出信号的关系。</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测量相关器输出直流电压大小与位相差</a:t>
                </a:r>
                <a:r>
                  <a:rPr lang="en-US" altLang="zh-CN" dirty="0">
                    <a:latin typeface="楷体" panose="02010609060101010101" pitchFamily="49" charset="-122"/>
                    <a:ea typeface="楷体" panose="02010609060101010101" pitchFamily="49" charset="-122"/>
                  </a:rPr>
                  <a:t>φ</a:t>
                </a:r>
                <a:r>
                  <a:rPr lang="zh-CN" altLang="en-US" dirty="0">
                    <a:latin typeface="楷体" panose="02010609060101010101" pitchFamily="49" charset="-122"/>
                    <a:ea typeface="楷体" panose="02010609060101010101" pitchFamily="49" charset="-122"/>
                  </a:rPr>
                  <a:t>的关系，并作出</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𝑢</m:t>
                        </m:r>
                      </m:e>
                      <m:sub>
                        <m:r>
                          <a:rPr lang="en-US" altLang="zh-CN" b="0" i="1" smtClean="0">
                            <a:latin typeface="Cambria Math" panose="02040503050406030204" pitchFamily="18" charset="0"/>
                            <a:ea typeface="楷体" panose="02010609060101010101" pitchFamily="49" charset="-122"/>
                          </a:rPr>
                          <m:t>𝑑𝑐</m:t>
                        </m:r>
                      </m:sub>
                    </m:sSub>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𝑢</m:t>
                        </m:r>
                      </m:e>
                      <m:sub>
                        <m:r>
                          <a:rPr lang="en-US" altLang="zh-CN" b="0" i="1" smtClean="0">
                            <a:latin typeface="Cambria Math" panose="02040503050406030204" pitchFamily="18" charset="0"/>
                            <a:ea typeface="楷体" panose="02010609060101010101" pitchFamily="49" charset="-122"/>
                          </a:rPr>
                          <m:t>𝑖</m:t>
                        </m:r>
                      </m:sub>
                    </m:sSub>
                    <m:r>
                      <a:rPr lang="zh-CN" altLang="en-US" i="1">
                        <a:latin typeface="Cambria Math" panose="02040503050406030204" pitchFamily="18" charset="0"/>
                        <a:ea typeface="楷体" panose="02010609060101010101" pitchFamily="49" charset="-122"/>
                      </a:rPr>
                      <m:t>与</m:t>
                    </m:r>
                  </m:oMath>
                </a14:m>
                <a:r>
                  <a:rPr lang="en-US" altLang="zh-CN" dirty="0">
                    <a:latin typeface="楷体" panose="02010609060101010101" pitchFamily="49" charset="-122"/>
                    <a:ea typeface="楷体" panose="02010609060101010101" pitchFamily="49" charset="-122"/>
                  </a:rPr>
                  <a:t>φ</a:t>
                </a:r>
                <a:r>
                  <a:rPr lang="zh-CN" altLang="en-US" dirty="0">
                    <a:latin typeface="楷体" panose="02010609060101010101" pitchFamily="49" charset="-122"/>
                    <a:ea typeface="楷体" panose="02010609060101010101" pitchFamily="49" charset="-122"/>
                  </a:rPr>
                  <a:t>的关系曲线，与理论相对比。</a:t>
                </a:r>
              </a:p>
            </p:txBody>
          </p:sp>
        </mc:Choice>
        <mc:Fallback xmlns="">
          <p:sp>
            <p:nvSpPr>
              <p:cNvPr id="12" name="文本框 11">
                <a:extLst>
                  <a:ext uri="{FF2B5EF4-FFF2-40B4-BE49-F238E27FC236}">
                    <a16:creationId xmlns:a16="http://schemas.microsoft.com/office/drawing/2014/main" id="{C0368158-267D-A3AB-3692-4C368BC873B7}"/>
                  </a:ext>
                </a:extLst>
              </p:cNvPr>
              <p:cNvSpPr txBox="1">
                <a:spLocks noRot="1" noChangeAspect="1" noMove="1" noResize="1" noEditPoints="1" noAdjustHandles="1" noChangeArrowheads="1" noChangeShapeType="1" noTextEdit="1"/>
              </p:cNvSpPr>
              <p:nvPr/>
            </p:nvSpPr>
            <p:spPr>
              <a:xfrm>
                <a:off x="966445" y="4281795"/>
                <a:ext cx="9063380" cy="1477328"/>
              </a:xfrm>
              <a:prstGeom prst="rect">
                <a:avLst/>
              </a:prstGeom>
              <a:blipFill>
                <a:blip r:embed="rId2"/>
                <a:stretch>
                  <a:fillRect l="-606" t="-2058" b="-535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56F8C2F2-7DC7-CDED-EA2E-D20FF6D94AF2}"/>
              </a:ext>
            </a:extLst>
          </p:cNvPr>
          <p:cNvSpPr txBox="1"/>
          <p:nvPr/>
        </p:nvSpPr>
        <p:spPr>
          <a:xfrm>
            <a:off x="679339" y="928346"/>
            <a:ext cx="11076244"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参考信号通道特性研究。</a:t>
            </a:r>
            <a:endParaRPr lang="en-US" altLang="zh-CN"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EEAFBF5E-41CC-EC16-722F-934ABED14FC3}"/>
              </a:ext>
            </a:extLst>
          </p:cNvPr>
          <p:cNvSpPr txBox="1"/>
          <p:nvPr/>
        </p:nvSpPr>
        <p:spPr>
          <a:xfrm>
            <a:off x="966445" y="1471770"/>
            <a:ext cx="10789138" cy="2031325"/>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接通电源，预热</a:t>
            </a:r>
            <a:r>
              <a:rPr lang="en-US" altLang="zh-CN" dirty="0">
                <a:latin typeface="楷体" panose="02010609060101010101" pitchFamily="49" charset="-122"/>
                <a:ea typeface="楷体" panose="02010609060101010101" pitchFamily="49" charset="-122"/>
              </a:rPr>
              <a:t>2min</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调节多功能信号源的输出功率为正弦波，频率计测量其频率，交流电压表测量其有效值，示波器测量峰</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峰值。</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调节输出信号频率为</a:t>
            </a:r>
            <a:r>
              <a:rPr lang="en-US" altLang="zh-CN" dirty="0">
                <a:latin typeface="楷体" panose="02010609060101010101" pitchFamily="49" charset="-122"/>
                <a:ea typeface="楷体" panose="02010609060101010101" pitchFamily="49" charset="-122"/>
              </a:rPr>
              <a:t>1kHz</a:t>
            </a:r>
            <a:r>
              <a:rPr lang="zh-CN" altLang="en-US" dirty="0">
                <a:latin typeface="楷体" panose="02010609060101010101" pitchFamily="49" charset="-122"/>
                <a:ea typeface="楷体" panose="02010609060101010101" pitchFamily="49" charset="-122"/>
              </a:rPr>
              <a:t>左右，有效值为</a:t>
            </a:r>
            <a:r>
              <a:rPr lang="en-US" altLang="zh-CN" dirty="0">
                <a:latin typeface="楷体" panose="02010609060101010101" pitchFamily="49" charset="-122"/>
                <a:ea typeface="楷体" panose="02010609060101010101" pitchFamily="49" charset="-122"/>
              </a:rPr>
              <a:t>100mV</a:t>
            </a:r>
            <a:r>
              <a:rPr lang="zh-CN" altLang="en-US" dirty="0">
                <a:latin typeface="楷体" panose="02010609060101010101" pitchFamily="49" charset="-122"/>
                <a:ea typeface="楷体" panose="02010609060101010101" pitchFamily="49" charset="-122"/>
              </a:rPr>
              <a:t>左右。接线。</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调节移相器，用示波器观察宽带移相器的输入和输出信号的相位变化，当相位差计显示相位差为</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90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180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270</a:t>
            </a:r>
            <a:r>
              <a:rPr lang="zh-CN" altLang="en-US" dirty="0">
                <a:latin typeface="楷体" panose="02010609060101010101" pitchFamily="49" charset="-122"/>
                <a:ea typeface="楷体" panose="02010609060101010101" pitchFamily="49" charset="-122"/>
              </a:rPr>
              <a:t>度时，画出输入输出信号的波形。</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改变信号的幅值和频率，观察同相输出信号幅值和频率的变化。</a:t>
            </a:r>
            <a:endParaRPr lang="en-US" altLang="zh-CN"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8177BE0B-7B6E-355D-D782-CB7F7DAE36EC}"/>
              </a:ext>
            </a:extLst>
          </p:cNvPr>
          <p:cNvSpPr txBox="1"/>
          <p:nvPr/>
        </p:nvSpPr>
        <p:spPr>
          <a:xfrm>
            <a:off x="5356603" y="6336099"/>
            <a:ext cx="2525204" cy="276999"/>
          </a:xfrm>
          <a:prstGeom prst="rect">
            <a:avLst/>
          </a:prstGeom>
          <a:noFill/>
        </p:spPr>
        <p:txBody>
          <a:bodyPr wrap="square" rtlCol="0">
            <a:spAutoFit/>
          </a:bodyPr>
          <a:lstStyle/>
          <a:p>
            <a:r>
              <a:rPr lang="zh-CN" altLang="en-US" sz="1200" dirty="0">
                <a:latin typeface="楷体" panose="02010609060101010101" pitchFamily="49" charset="-122"/>
                <a:ea typeface="楷体" panose="02010609060101010101" pitchFamily="49" charset="-122"/>
              </a:rPr>
              <a:t>斜探头折射角的测量，图源讲义</a:t>
            </a:r>
          </a:p>
        </p:txBody>
      </p:sp>
      <p:sp>
        <p:nvSpPr>
          <p:cNvPr id="7" name="文本框 6">
            <a:extLst>
              <a:ext uri="{FF2B5EF4-FFF2-40B4-BE49-F238E27FC236}">
                <a16:creationId xmlns:a16="http://schemas.microsoft.com/office/drawing/2014/main" id="{ED013969-B4E4-1C73-D098-807FDB1B41D7}"/>
              </a:ext>
            </a:extLst>
          </p:cNvPr>
          <p:cNvSpPr txBox="1"/>
          <p:nvPr/>
        </p:nvSpPr>
        <p:spPr>
          <a:xfrm>
            <a:off x="8833178" y="6465315"/>
            <a:ext cx="2689774" cy="276999"/>
          </a:xfrm>
          <a:prstGeom prst="rect">
            <a:avLst/>
          </a:prstGeom>
          <a:noFill/>
        </p:spPr>
        <p:txBody>
          <a:bodyPr wrap="square" rtlCol="0">
            <a:spAutoFit/>
          </a:bodyPr>
          <a:lstStyle/>
          <a:p>
            <a:r>
              <a:rPr lang="zh-CN" altLang="en-US" sz="1200" dirty="0">
                <a:latin typeface="楷体" panose="02010609060101010101" pitchFamily="49" charset="-122"/>
                <a:ea typeface="楷体" panose="02010609060101010101" pitchFamily="49" charset="-122"/>
              </a:rPr>
              <a:t>斜探头折射角的计算</a:t>
            </a:r>
          </a:p>
        </p:txBody>
      </p:sp>
      <p:sp>
        <p:nvSpPr>
          <p:cNvPr id="8" name="文本框 7">
            <a:extLst>
              <a:ext uri="{FF2B5EF4-FFF2-40B4-BE49-F238E27FC236}">
                <a16:creationId xmlns:a16="http://schemas.microsoft.com/office/drawing/2014/main" id="{1EE28087-F803-A275-8349-223557BBE227}"/>
              </a:ext>
            </a:extLst>
          </p:cNvPr>
          <p:cNvSpPr txBox="1"/>
          <p:nvPr/>
        </p:nvSpPr>
        <p:spPr>
          <a:xfrm>
            <a:off x="679339" y="3682245"/>
            <a:ext cx="11076244"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参考信号通道特性研究。</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55982129"/>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679338" y="262842"/>
            <a:ext cx="1935276"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实验内容</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0368158-267D-A3AB-3692-4C368BC873B7}"/>
                  </a:ext>
                </a:extLst>
              </p:cNvPr>
              <p:cNvSpPr txBox="1"/>
              <p:nvPr/>
            </p:nvSpPr>
            <p:spPr>
              <a:xfrm>
                <a:off x="791440" y="1560208"/>
                <a:ext cx="9607660" cy="1273875"/>
              </a:xfrm>
              <a:prstGeom prst="rect">
                <a:avLst/>
              </a:prstGeom>
              <a:noFill/>
            </p:spPr>
            <p:txBody>
              <a:bodyPr wrap="square" rtlCol="0">
                <a:spAutoFit/>
              </a:bodyPr>
              <a:lstStyle/>
              <a:p>
                <a:pPr>
                  <a:lnSpc>
                    <a:spcPct val="150000"/>
                  </a:lnSpc>
                </a:pPr>
                <a:r>
                  <a:rPr lang="zh-CN" altLang="en-US" dirty="0">
                    <a:latin typeface="楷体" panose="02010609060101010101" pitchFamily="49" charset="-122"/>
                    <a:ea typeface="楷体" panose="02010609060101010101" pitchFamily="49" charset="-122"/>
                  </a:rPr>
                  <a:t>将宽带移相器的输入信号接至多功能信号源的“分频输出”，其余不变。</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设置分频数</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，调节移相器使输出直流电压最大，记录该值，并画出</a:t>
                </a:r>
                <a:r>
                  <a:rPr lang="en-US" altLang="zh-CN" dirty="0">
                    <a:latin typeface="楷体" panose="02010609060101010101" pitchFamily="49" charset="-122"/>
                    <a:ea typeface="楷体" panose="02010609060101010101" pitchFamily="49" charset="-122"/>
                  </a:rPr>
                  <a:t>PSD</a:t>
                </a:r>
                <a:r>
                  <a:rPr lang="zh-CN" altLang="en-US" dirty="0">
                    <a:latin typeface="楷体" panose="02010609060101010101" pitchFamily="49" charset="-122"/>
                    <a:ea typeface="楷体" panose="02010609060101010101" pitchFamily="49" charset="-122"/>
                  </a:rPr>
                  <a:t>输出波形。</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改变</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为</a:t>
                </a:r>
                <a:r>
                  <a:rPr lang="en-US" altLang="zh-CN" dirty="0">
                    <a:latin typeface="楷体" panose="02010609060101010101" pitchFamily="49" charset="-122"/>
                    <a:ea typeface="楷体" panose="02010609060101010101" pitchFamily="49" charset="-122"/>
                  </a:rPr>
                  <a:t>2,3</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……,9</a:t>
                </a:r>
                <a:r>
                  <a:rPr lang="zh-CN" altLang="en-US" dirty="0">
                    <a:latin typeface="楷体" panose="02010609060101010101" pitchFamily="49" charset="-122"/>
                    <a:ea typeface="楷体" panose="02010609060101010101" pitchFamily="49" charset="-122"/>
                  </a:rPr>
                  <a:t>，重复上述过程。画出相关器的响应曲线</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𝑈</m:t>
                        </m:r>
                      </m:e>
                      <m:sub>
                        <m:r>
                          <a:rPr lang="en-US" altLang="zh-CN" b="0" i="1" smtClean="0">
                            <a:latin typeface="Cambria Math" panose="02040503050406030204" pitchFamily="18" charset="0"/>
                            <a:ea typeface="楷体" panose="02010609060101010101" pitchFamily="49" charset="-122"/>
                          </a:rPr>
                          <m:t>𝑑𝑐</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𝑛</m:t>
                    </m:r>
                  </m:oMath>
                </a14:m>
                <a:r>
                  <a:rPr lang="zh-CN" altLang="en-US" dirty="0">
                    <a:latin typeface="楷体" panose="02010609060101010101" pitchFamily="49" charset="-122"/>
                    <a:ea typeface="楷体" panose="02010609060101010101" pitchFamily="49" charset="-122"/>
                  </a:rPr>
                  <a:t>。</a:t>
                </a:r>
              </a:p>
            </p:txBody>
          </p:sp>
        </mc:Choice>
        <mc:Fallback xmlns="">
          <p:sp>
            <p:nvSpPr>
              <p:cNvPr id="12" name="文本框 11">
                <a:extLst>
                  <a:ext uri="{FF2B5EF4-FFF2-40B4-BE49-F238E27FC236}">
                    <a16:creationId xmlns:a16="http://schemas.microsoft.com/office/drawing/2014/main" id="{C0368158-267D-A3AB-3692-4C368BC873B7}"/>
                  </a:ext>
                </a:extLst>
              </p:cNvPr>
              <p:cNvSpPr txBox="1">
                <a:spLocks noRot="1" noChangeAspect="1" noMove="1" noResize="1" noEditPoints="1" noAdjustHandles="1" noChangeArrowheads="1" noChangeShapeType="1" noTextEdit="1"/>
              </p:cNvSpPr>
              <p:nvPr/>
            </p:nvSpPr>
            <p:spPr>
              <a:xfrm>
                <a:off x="791440" y="1560208"/>
                <a:ext cx="9607660" cy="1273875"/>
              </a:xfrm>
              <a:prstGeom prst="rect">
                <a:avLst/>
              </a:prstGeom>
              <a:blipFill>
                <a:blip r:embed="rId2"/>
                <a:stretch>
                  <a:fillRect l="-571" b="-669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56F8C2F2-7DC7-CDED-EA2E-D20FF6D94AF2}"/>
              </a:ext>
            </a:extLst>
          </p:cNvPr>
          <p:cNvSpPr txBox="1"/>
          <p:nvPr/>
        </p:nvSpPr>
        <p:spPr>
          <a:xfrm>
            <a:off x="791440" y="1190876"/>
            <a:ext cx="10338523"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相关器的谐波响应研究</a:t>
            </a:r>
            <a:endParaRPr lang="zh-CN" altLang="en-US" dirty="0">
              <a:solidFill>
                <a:srgbClr val="7030A0"/>
              </a:solidFill>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4562F8C3-EEFA-4071-8C69-44339244DB65}"/>
              </a:ext>
            </a:extLst>
          </p:cNvPr>
          <p:cNvSpPr txBox="1"/>
          <p:nvPr/>
        </p:nvSpPr>
        <p:spPr>
          <a:xfrm>
            <a:off x="791440" y="3273617"/>
            <a:ext cx="10472736" cy="442878"/>
          </a:xfrm>
          <a:prstGeom prst="rect">
            <a:avLst/>
          </a:prstGeom>
          <a:noFill/>
        </p:spPr>
        <p:txBody>
          <a:bodyPr wrap="square" rtlCol="0">
            <a:spAutoFit/>
          </a:bodyPr>
          <a:lstStyle/>
          <a:p>
            <a:pPr>
              <a:lnSpc>
                <a:spcPct val="150000"/>
              </a:lnSpc>
            </a:pP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相关器对不相关信号的抑制</a:t>
            </a:r>
            <a:endParaRPr lang="en-US" altLang="zh-CN"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1F7B97FF-B572-603C-787B-E7A3D20FA24D}"/>
              </a:ext>
            </a:extLst>
          </p:cNvPr>
          <p:cNvSpPr txBox="1"/>
          <p:nvPr/>
        </p:nvSpPr>
        <p:spPr>
          <a:xfrm>
            <a:off x="791440" y="3904555"/>
            <a:ext cx="9607660" cy="2520370"/>
          </a:xfrm>
          <a:prstGeom prst="rect">
            <a:avLst/>
          </a:prstGeom>
          <a:noFill/>
        </p:spPr>
        <p:txBody>
          <a:bodyPr wrap="square" rtlCol="0">
            <a:spAutoFit/>
          </a:bodyPr>
          <a:lstStyle/>
          <a:p>
            <a:pPr>
              <a:lnSpc>
                <a:spcPct val="150000"/>
              </a:lnSpc>
            </a:pPr>
            <a:r>
              <a:rPr lang="zh-CN" altLang="en-US" dirty="0">
                <a:latin typeface="楷体" panose="02010609060101010101" pitchFamily="49" charset="-122"/>
                <a:ea typeface="楷体" panose="02010609060101010101" pitchFamily="49" charset="-122"/>
              </a:rPr>
              <a:t>使用另一个低频信号源的输出信号作为相关器的干扰信号，由相关器的“噪声输入”端输入。用交流电压表测量输入信号、干扰信号的有效值，用直流电压表测量相关器的直流输出大小，用频率计测量输入信号和干扰信号的频率。</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设置参数。</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在不接干扰信号时，调节移相器使相关器的直流电压最大，记录该值。</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接入噪声信号，改变其频率，观测相关器直流电压的变化。</a:t>
            </a:r>
          </a:p>
        </p:txBody>
      </p:sp>
    </p:spTree>
    <p:extLst>
      <p:ext uri="{BB962C8B-B14F-4D97-AF65-F5344CB8AC3E}">
        <p14:creationId xmlns:p14="http://schemas.microsoft.com/office/powerpoint/2010/main" val="3770802121"/>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5"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4094018" y="2398172"/>
            <a:ext cx="3636049"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思考与疑惑</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679337" y="262843"/>
            <a:ext cx="4516117"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tx1">
                    <a:lumMod val="75000"/>
                    <a:lumOff val="25000"/>
                  </a:schemeClr>
                </a:solidFill>
                <a:cs typeface="+mn-ea"/>
                <a:sym typeface="+mn-lt"/>
              </a:rPr>
              <a:t>思考与疑惑</a:t>
            </a:r>
          </a:p>
        </p:txBody>
      </p:sp>
      <p:sp>
        <p:nvSpPr>
          <p:cNvPr id="2" name="文本框 1">
            <a:extLst>
              <a:ext uri="{FF2B5EF4-FFF2-40B4-BE49-F238E27FC236}">
                <a16:creationId xmlns:a16="http://schemas.microsoft.com/office/drawing/2014/main" id="{D511818B-7345-1DAD-1E2D-08513BE51ABD}"/>
              </a:ext>
            </a:extLst>
          </p:cNvPr>
          <p:cNvSpPr txBox="1">
            <a:spLocks noChangeArrowheads="1"/>
          </p:cNvSpPr>
          <p:nvPr/>
        </p:nvSpPr>
        <p:spPr bwMode="auto">
          <a:xfrm>
            <a:off x="957559" y="675469"/>
            <a:ext cx="9715203"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b="1" dirty="0">
                <a:solidFill>
                  <a:srgbClr val="0D0D0D"/>
                </a:solidFill>
                <a:latin typeface="楷体" panose="02010609060101010101" pitchFamily="49" charset="-122"/>
                <a:ea typeface="楷体" panose="02010609060101010101" pitchFamily="49" charset="-122"/>
                <a:cs typeface="+mn-ea"/>
                <a:sym typeface="+mn-lt"/>
              </a:rPr>
              <a:t>·</a:t>
            </a:r>
            <a:r>
              <a:rPr lang="zh-CN" altLang="en-US" sz="2000" b="1" dirty="0">
                <a:solidFill>
                  <a:srgbClr val="0D0D0D"/>
                </a:solidFill>
                <a:latin typeface="楷体" panose="02010609060101010101" pitchFamily="49" charset="-122"/>
                <a:ea typeface="楷体" panose="02010609060101010101" pitchFamily="49" charset="-122"/>
                <a:cs typeface="+mn-ea"/>
                <a:sym typeface="+mn-lt"/>
              </a:rPr>
              <a:t>思考题</a:t>
            </a:r>
            <a:endParaRPr lang="en-US" altLang="zh-CN" sz="2000" b="1"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endParaRPr lang="en-US" altLang="zh-CN" sz="2000" b="1"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交流信号的大小和位相是怎样测量的？</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  大小由交流电压表测量，位相由相位计测量。</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交流信号的有效值和峰峰值如何测量</a:t>
            </a:r>
            <a:r>
              <a:rPr lang="en-US" altLang="zh-CN" sz="2400" dirty="0">
                <a:latin typeface="楷体" panose="02010609060101010101" pitchFamily="49" charset="-122"/>
                <a:ea typeface="楷体" panose="02010609060101010101" pitchFamily="49" charset="-122"/>
              </a:rPr>
              <a:t>? </a:t>
            </a:r>
          </a:p>
          <a:p>
            <a:r>
              <a:rPr lang="zh-CN" altLang="en-US" sz="2400" dirty="0">
                <a:latin typeface="楷体" panose="02010609060101010101" pitchFamily="49" charset="-122"/>
                <a:ea typeface="楷体" panose="02010609060101010101" pitchFamily="49" charset="-122"/>
              </a:rPr>
              <a:t>  有效值由交流电压表测量，峰峰值由示波器测量。</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11922493"/>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5"/>
          <p:cNvSpPr txBox="1"/>
          <p:nvPr/>
        </p:nvSpPr>
        <p:spPr>
          <a:xfrm>
            <a:off x="7270417" y="2843123"/>
            <a:ext cx="3781947" cy="830997"/>
          </a:xfrm>
          <a:prstGeom prst="rect">
            <a:avLst/>
          </a:prstGeom>
          <a:noFill/>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800" b="1" dirty="0">
                <a:cs typeface="+mn-ea"/>
                <a:sym typeface="+mn-lt"/>
              </a:rPr>
              <a:t>目录</a:t>
            </a:r>
            <a:r>
              <a:rPr lang="en-US" altLang="zh-CN" sz="4800" b="1" dirty="0">
                <a:cs typeface="+mn-ea"/>
                <a:sym typeface="+mn-lt"/>
              </a:rPr>
              <a:t>/</a:t>
            </a:r>
            <a:r>
              <a:rPr lang="en-US" altLang="zh-CN" sz="2800" b="1" dirty="0">
                <a:cs typeface="+mn-ea"/>
                <a:sym typeface="+mn-lt"/>
              </a:rPr>
              <a:t>CONTENTS</a:t>
            </a:r>
            <a:endParaRPr lang="zh-CN" altLang="en-US" sz="5400" b="1" dirty="0">
              <a:cs typeface="+mn-ea"/>
              <a:sym typeface="+mn-lt"/>
            </a:endParaRPr>
          </a:p>
        </p:txBody>
      </p:sp>
      <p:sp>
        <p:nvSpPr>
          <p:cNvPr id="43" name="文本框 10"/>
          <p:cNvSpPr txBox="1"/>
          <p:nvPr/>
        </p:nvSpPr>
        <p:spPr>
          <a:xfrm>
            <a:off x="718826" y="905201"/>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01</a:t>
            </a:r>
            <a:endParaRPr lang="zh-CN" altLang="en-US" sz="3600" b="1" dirty="0">
              <a:solidFill>
                <a:schemeClr val="bg1"/>
              </a:solidFill>
              <a:cs typeface="+mn-ea"/>
              <a:sym typeface="+mn-lt"/>
            </a:endParaRPr>
          </a:p>
        </p:txBody>
      </p:sp>
      <p:sp>
        <p:nvSpPr>
          <p:cNvPr id="44" name="文本框 11"/>
          <p:cNvSpPr txBox="1"/>
          <p:nvPr/>
        </p:nvSpPr>
        <p:spPr>
          <a:xfrm>
            <a:off x="718826" y="3839379"/>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03</a:t>
            </a:r>
            <a:endParaRPr lang="zh-CN" altLang="en-US" sz="3600" b="1" dirty="0">
              <a:solidFill>
                <a:schemeClr val="bg1"/>
              </a:solidFill>
              <a:cs typeface="+mn-ea"/>
              <a:sym typeface="+mn-lt"/>
            </a:endParaRPr>
          </a:p>
        </p:txBody>
      </p:sp>
      <p:sp>
        <p:nvSpPr>
          <p:cNvPr id="45" name="文本框 12"/>
          <p:cNvSpPr txBox="1"/>
          <p:nvPr/>
        </p:nvSpPr>
        <p:spPr>
          <a:xfrm>
            <a:off x="718826" y="2372290"/>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02</a:t>
            </a:r>
            <a:endParaRPr lang="zh-CN" altLang="en-US" sz="3600" b="1" dirty="0">
              <a:solidFill>
                <a:schemeClr val="bg1"/>
              </a:solidFill>
              <a:cs typeface="+mn-ea"/>
              <a:sym typeface="+mn-lt"/>
            </a:endParaRPr>
          </a:p>
        </p:txBody>
      </p:sp>
      <p:sp>
        <p:nvSpPr>
          <p:cNvPr id="46" name="文本框 13"/>
          <p:cNvSpPr txBox="1"/>
          <p:nvPr/>
        </p:nvSpPr>
        <p:spPr>
          <a:xfrm>
            <a:off x="718826" y="5306467"/>
            <a:ext cx="851367" cy="646331"/>
          </a:xfrm>
          <a:prstGeom prst="rect">
            <a:avLst/>
          </a:prstGeom>
          <a:solidFill>
            <a:schemeClr val="tx2">
              <a:lumMod val="75000"/>
            </a:schemeClr>
          </a:solid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b="1" dirty="0">
                <a:solidFill>
                  <a:schemeClr val="bg1"/>
                </a:solidFill>
                <a:cs typeface="+mn-ea"/>
                <a:sym typeface="+mn-lt"/>
              </a:rPr>
              <a:t>04</a:t>
            </a:r>
            <a:endParaRPr lang="zh-CN" altLang="en-US" sz="3600" b="1" dirty="0">
              <a:solidFill>
                <a:schemeClr val="bg1"/>
              </a:solidFill>
              <a:cs typeface="+mn-ea"/>
              <a:sym typeface="+mn-lt"/>
            </a:endParaRPr>
          </a:p>
        </p:txBody>
      </p:sp>
      <p:sp>
        <p:nvSpPr>
          <p:cNvPr id="47" name="文本框 14"/>
          <p:cNvSpPr txBox="1"/>
          <p:nvPr/>
        </p:nvSpPr>
        <p:spPr>
          <a:xfrm>
            <a:off x="1798447" y="905201"/>
            <a:ext cx="456771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实验背景及目的</a:t>
            </a:r>
          </a:p>
        </p:txBody>
      </p:sp>
      <p:sp>
        <p:nvSpPr>
          <p:cNvPr id="48" name="文本框 15"/>
          <p:cNvSpPr txBox="1"/>
          <p:nvPr/>
        </p:nvSpPr>
        <p:spPr>
          <a:xfrm>
            <a:off x="1798447" y="2372290"/>
            <a:ext cx="364219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实验原理</a:t>
            </a:r>
          </a:p>
        </p:txBody>
      </p:sp>
      <p:sp>
        <p:nvSpPr>
          <p:cNvPr id="49" name="文本框 16"/>
          <p:cNvSpPr txBox="1"/>
          <p:nvPr/>
        </p:nvSpPr>
        <p:spPr>
          <a:xfrm>
            <a:off x="1798447" y="3839379"/>
            <a:ext cx="364219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实验内容及过程</a:t>
            </a:r>
          </a:p>
        </p:txBody>
      </p:sp>
      <p:sp>
        <p:nvSpPr>
          <p:cNvPr id="50" name="文本框 17"/>
          <p:cNvSpPr txBox="1"/>
          <p:nvPr/>
        </p:nvSpPr>
        <p:spPr>
          <a:xfrm>
            <a:off x="1798447" y="5306467"/>
            <a:ext cx="3642197" cy="64633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b="1" dirty="0">
                <a:solidFill>
                  <a:schemeClr val="tx1">
                    <a:lumMod val="75000"/>
                    <a:lumOff val="25000"/>
                  </a:schemeClr>
                </a:solidFill>
                <a:cs typeface="+mn-ea"/>
                <a:sym typeface="+mn-lt"/>
              </a:rPr>
              <a:t>疑惑</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 calcmode="lin" valueType="num">
                                      <p:cBhvr>
                                        <p:cTn id="15" dur="500" fill="hold"/>
                                        <p:tgtEl>
                                          <p:spTgt spid="44"/>
                                        </p:tgtEl>
                                        <p:attrNameLst>
                                          <p:attrName>style.rotation</p:attrName>
                                        </p:attrNameLst>
                                      </p:cBhvr>
                                      <p:tavLst>
                                        <p:tav tm="0">
                                          <p:val>
                                            <p:fltVal val="360"/>
                                          </p:val>
                                        </p:tav>
                                        <p:tav tm="100000">
                                          <p:val>
                                            <p:fltVal val="0"/>
                                          </p:val>
                                        </p:tav>
                                      </p:tavLst>
                                    </p:anim>
                                    <p:animEffect transition="in" filter="fade">
                                      <p:cBhvr>
                                        <p:cTn id="16" dur="500"/>
                                        <p:tgtEl>
                                          <p:spTgt spid="4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 calcmode="lin" valueType="num">
                                      <p:cBhvr>
                                        <p:cTn id="21" dur="500" fill="hold"/>
                                        <p:tgtEl>
                                          <p:spTgt spid="45"/>
                                        </p:tgtEl>
                                        <p:attrNameLst>
                                          <p:attrName>style.rotation</p:attrName>
                                        </p:attrNameLst>
                                      </p:cBhvr>
                                      <p:tavLst>
                                        <p:tav tm="0">
                                          <p:val>
                                            <p:fltVal val="360"/>
                                          </p:val>
                                        </p:tav>
                                        <p:tav tm="100000">
                                          <p:val>
                                            <p:fltVal val="0"/>
                                          </p:val>
                                        </p:tav>
                                      </p:tavLst>
                                    </p:anim>
                                    <p:animEffect transition="in" filter="fade">
                                      <p:cBhvr>
                                        <p:cTn id="22" dur="500"/>
                                        <p:tgtEl>
                                          <p:spTgt spid="4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500" fill="hold"/>
                                        <p:tgtEl>
                                          <p:spTgt spid="46"/>
                                        </p:tgtEl>
                                        <p:attrNameLst>
                                          <p:attrName>ppt_w</p:attrName>
                                        </p:attrNameLst>
                                      </p:cBhvr>
                                      <p:tavLst>
                                        <p:tav tm="0">
                                          <p:val>
                                            <p:fltVal val="0"/>
                                          </p:val>
                                        </p:tav>
                                        <p:tav tm="100000">
                                          <p:val>
                                            <p:strVal val="#ppt_w"/>
                                          </p:val>
                                        </p:tav>
                                      </p:tavLst>
                                    </p:anim>
                                    <p:anim calcmode="lin" valueType="num">
                                      <p:cBhvr>
                                        <p:cTn id="26" dur="500" fill="hold"/>
                                        <p:tgtEl>
                                          <p:spTgt spid="46"/>
                                        </p:tgtEl>
                                        <p:attrNameLst>
                                          <p:attrName>ppt_h</p:attrName>
                                        </p:attrNameLst>
                                      </p:cBhvr>
                                      <p:tavLst>
                                        <p:tav tm="0">
                                          <p:val>
                                            <p:fltVal val="0"/>
                                          </p:val>
                                        </p:tav>
                                        <p:tav tm="100000">
                                          <p:val>
                                            <p:strVal val="#ppt_h"/>
                                          </p:val>
                                        </p:tav>
                                      </p:tavLst>
                                    </p:anim>
                                    <p:anim calcmode="lin" valueType="num">
                                      <p:cBhvr>
                                        <p:cTn id="27" dur="500" fill="hold"/>
                                        <p:tgtEl>
                                          <p:spTgt spid="46"/>
                                        </p:tgtEl>
                                        <p:attrNameLst>
                                          <p:attrName>style.rotation</p:attrName>
                                        </p:attrNameLst>
                                      </p:cBhvr>
                                      <p:tavLst>
                                        <p:tav tm="0">
                                          <p:val>
                                            <p:fltVal val="360"/>
                                          </p:val>
                                        </p:tav>
                                        <p:tav tm="100000">
                                          <p:val>
                                            <p:fltVal val="0"/>
                                          </p:val>
                                        </p:tav>
                                      </p:tavLst>
                                    </p:anim>
                                    <p:animEffect transition="in" filter="fade">
                                      <p:cBhvr>
                                        <p:cTn id="28" dur="500"/>
                                        <p:tgtEl>
                                          <p:spTgt spid="4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p:cTn id="31" dur="500" fill="hold"/>
                                        <p:tgtEl>
                                          <p:spTgt spid="47"/>
                                        </p:tgtEl>
                                        <p:attrNameLst>
                                          <p:attrName>ppt_w</p:attrName>
                                        </p:attrNameLst>
                                      </p:cBhvr>
                                      <p:tavLst>
                                        <p:tav tm="0">
                                          <p:val>
                                            <p:fltVal val="0"/>
                                          </p:val>
                                        </p:tav>
                                        <p:tav tm="100000">
                                          <p:val>
                                            <p:strVal val="#ppt_w"/>
                                          </p:val>
                                        </p:tav>
                                      </p:tavLst>
                                    </p:anim>
                                    <p:anim calcmode="lin" valueType="num">
                                      <p:cBhvr>
                                        <p:cTn id="32" dur="500" fill="hold"/>
                                        <p:tgtEl>
                                          <p:spTgt spid="47"/>
                                        </p:tgtEl>
                                        <p:attrNameLst>
                                          <p:attrName>ppt_h</p:attrName>
                                        </p:attrNameLst>
                                      </p:cBhvr>
                                      <p:tavLst>
                                        <p:tav tm="0">
                                          <p:val>
                                            <p:fltVal val="0"/>
                                          </p:val>
                                        </p:tav>
                                        <p:tav tm="100000">
                                          <p:val>
                                            <p:strVal val="#ppt_h"/>
                                          </p:val>
                                        </p:tav>
                                      </p:tavLst>
                                    </p:anim>
                                    <p:anim calcmode="lin" valueType="num">
                                      <p:cBhvr>
                                        <p:cTn id="33" dur="500" fill="hold"/>
                                        <p:tgtEl>
                                          <p:spTgt spid="47"/>
                                        </p:tgtEl>
                                        <p:attrNameLst>
                                          <p:attrName>style.rotation</p:attrName>
                                        </p:attrNameLst>
                                      </p:cBhvr>
                                      <p:tavLst>
                                        <p:tav tm="0">
                                          <p:val>
                                            <p:fltVal val="360"/>
                                          </p:val>
                                        </p:tav>
                                        <p:tav tm="100000">
                                          <p:val>
                                            <p:fltVal val="0"/>
                                          </p:val>
                                        </p:tav>
                                      </p:tavLst>
                                    </p:anim>
                                    <p:animEffect transition="in" filter="fade">
                                      <p:cBhvr>
                                        <p:cTn id="34" dur="500"/>
                                        <p:tgtEl>
                                          <p:spTgt spid="47"/>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 calcmode="lin" valueType="num">
                                      <p:cBhvr>
                                        <p:cTn id="39" dur="500" fill="hold"/>
                                        <p:tgtEl>
                                          <p:spTgt spid="48"/>
                                        </p:tgtEl>
                                        <p:attrNameLst>
                                          <p:attrName>style.rotation</p:attrName>
                                        </p:attrNameLst>
                                      </p:cBhvr>
                                      <p:tavLst>
                                        <p:tav tm="0">
                                          <p:val>
                                            <p:fltVal val="360"/>
                                          </p:val>
                                        </p:tav>
                                        <p:tav tm="100000">
                                          <p:val>
                                            <p:fltVal val="0"/>
                                          </p:val>
                                        </p:tav>
                                      </p:tavLst>
                                    </p:anim>
                                    <p:animEffect transition="in" filter="fade">
                                      <p:cBhvr>
                                        <p:cTn id="40" dur="500"/>
                                        <p:tgtEl>
                                          <p:spTgt spid="4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500" fill="hold"/>
                                        <p:tgtEl>
                                          <p:spTgt spid="49"/>
                                        </p:tgtEl>
                                        <p:attrNameLst>
                                          <p:attrName>ppt_w</p:attrName>
                                        </p:attrNameLst>
                                      </p:cBhvr>
                                      <p:tavLst>
                                        <p:tav tm="0">
                                          <p:val>
                                            <p:fltVal val="0"/>
                                          </p:val>
                                        </p:tav>
                                        <p:tav tm="100000">
                                          <p:val>
                                            <p:strVal val="#ppt_w"/>
                                          </p:val>
                                        </p:tav>
                                      </p:tavLst>
                                    </p:anim>
                                    <p:anim calcmode="lin" valueType="num">
                                      <p:cBhvr>
                                        <p:cTn id="44" dur="500" fill="hold"/>
                                        <p:tgtEl>
                                          <p:spTgt spid="49"/>
                                        </p:tgtEl>
                                        <p:attrNameLst>
                                          <p:attrName>ppt_h</p:attrName>
                                        </p:attrNameLst>
                                      </p:cBhvr>
                                      <p:tavLst>
                                        <p:tav tm="0">
                                          <p:val>
                                            <p:fltVal val="0"/>
                                          </p:val>
                                        </p:tav>
                                        <p:tav tm="100000">
                                          <p:val>
                                            <p:strVal val="#ppt_h"/>
                                          </p:val>
                                        </p:tav>
                                      </p:tavLst>
                                    </p:anim>
                                    <p:anim calcmode="lin" valueType="num">
                                      <p:cBhvr>
                                        <p:cTn id="45" dur="500" fill="hold"/>
                                        <p:tgtEl>
                                          <p:spTgt spid="49"/>
                                        </p:tgtEl>
                                        <p:attrNameLst>
                                          <p:attrName>style.rotation</p:attrName>
                                        </p:attrNameLst>
                                      </p:cBhvr>
                                      <p:tavLst>
                                        <p:tav tm="0">
                                          <p:val>
                                            <p:fltVal val="360"/>
                                          </p:val>
                                        </p:tav>
                                        <p:tav tm="100000">
                                          <p:val>
                                            <p:fltVal val="0"/>
                                          </p:val>
                                        </p:tav>
                                      </p:tavLst>
                                    </p:anim>
                                    <p:animEffect transition="in" filter="fade">
                                      <p:cBhvr>
                                        <p:cTn id="46" dur="500"/>
                                        <p:tgtEl>
                                          <p:spTgt spid="49"/>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p:cTn id="49" dur="500" fill="hold"/>
                                        <p:tgtEl>
                                          <p:spTgt spid="50"/>
                                        </p:tgtEl>
                                        <p:attrNameLst>
                                          <p:attrName>ppt_w</p:attrName>
                                        </p:attrNameLst>
                                      </p:cBhvr>
                                      <p:tavLst>
                                        <p:tav tm="0">
                                          <p:val>
                                            <p:fltVal val="0"/>
                                          </p:val>
                                        </p:tav>
                                        <p:tav tm="100000">
                                          <p:val>
                                            <p:strVal val="#ppt_w"/>
                                          </p:val>
                                        </p:tav>
                                      </p:tavLst>
                                    </p:anim>
                                    <p:anim calcmode="lin" valueType="num">
                                      <p:cBhvr>
                                        <p:cTn id="50" dur="500" fill="hold"/>
                                        <p:tgtEl>
                                          <p:spTgt spid="50"/>
                                        </p:tgtEl>
                                        <p:attrNameLst>
                                          <p:attrName>ppt_h</p:attrName>
                                        </p:attrNameLst>
                                      </p:cBhvr>
                                      <p:tavLst>
                                        <p:tav tm="0">
                                          <p:val>
                                            <p:fltVal val="0"/>
                                          </p:val>
                                        </p:tav>
                                        <p:tav tm="100000">
                                          <p:val>
                                            <p:strVal val="#ppt_h"/>
                                          </p:val>
                                        </p:tav>
                                      </p:tavLst>
                                    </p:anim>
                                    <p:anim calcmode="lin" valueType="num">
                                      <p:cBhvr>
                                        <p:cTn id="51" dur="500" fill="hold"/>
                                        <p:tgtEl>
                                          <p:spTgt spid="50"/>
                                        </p:tgtEl>
                                        <p:attrNameLst>
                                          <p:attrName>style.rotation</p:attrName>
                                        </p:attrNameLst>
                                      </p:cBhvr>
                                      <p:tavLst>
                                        <p:tav tm="0">
                                          <p:val>
                                            <p:fltVal val="360"/>
                                          </p:val>
                                        </p:tav>
                                        <p:tav tm="100000">
                                          <p:val>
                                            <p:fltVal val="0"/>
                                          </p:val>
                                        </p:tav>
                                      </p:tavLst>
                                    </p:anim>
                                    <p:animEffect transition="in" filter="fade">
                                      <p:cBhvr>
                                        <p:cTn id="5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2991587" y="2078748"/>
            <a:ext cx="5015616"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实验背景</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a:spLocks noChangeArrowheads="1"/>
          </p:cNvSpPr>
          <p:nvPr/>
        </p:nvSpPr>
        <p:spPr bwMode="auto">
          <a:xfrm>
            <a:off x="500358" y="1079846"/>
            <a:ext cx="10299259" cy="463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dirty="0"/>
              <a:t>    </a:t>
            </a:r>
            <a:r>
              <a:rPr lang="zh-CN" altLang="en-US" sz="2000" dirty="0">
                <a:latin typeface="楷体" panose="02010609060101010101" pitchFamily="49" charset="-122"/>
                <a:ea typeface="楷体" panose="02010609060101010101" pitchFamily="49" charset="-122"/>
              </a:rPr>
              <a:t>对于微弱信号的检测，其</a:t>
            </a:r>
            <a:r>
              <a:rPr lang="zh-CN" altLang="en-US" sz="2000" dirty="0">
                <a:solidFill>
                  <a:srgbClr val="7030A0"/>
                </a:solidFill>
                <a:latin typeface="楷体" panose="02010609060101010101" pitchFamily="49" charset="-122"/>
                <a:ea typeface="楷体" panose="02010609060101010101" pitchFamily="49" charset="-122"/>
              </a:rPr>
              <a:t>极限取决于测量设备的噪声</a:t>
            </a:r>
            <a:r>
              <a:rPr lang="zh-CN" altLang="en-US" sz="2000" dirty="0">
                <a:latin typeface="楷体" panose="02010609060101010101" pitchFamily="49" charset="-122"/>
                <a:ea typeface="楷体" panose="02010609060101010101" pitchFamily="49" charset="-122"/>
              </a:rPr>
              <a:t>，即干扰被测信号的随机涨落电压或电流。</a:t>
            </a:r>
            <a:endParaRPr lang="en-US" altLang="zh-CN" sz="2000" dirty="0">
              <a:latin typeface="楷体" panose="02010609060101010101" pitchFamily="49" charset="-122"/>
              <a:ea typeface="楷体" panose="02010609060101010101" pitchFamily="49" charset="-122"/>
            </a:endParaRPr>
          </a:p>
          <a:p>
            <a:pPr>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锁相放大器是采用</a:t>
            </a:r>
            <a:r>
              <a:rPr lang="zh-CN" altLang="en-US" sz="2000" dirty="0">
                <a:solidFill>
                  <a:srgbClr val="7030A0"/>
                </a:solidFill>
                <a:latin typeface="楷体" panose="02010609060101010101" pitchFamily="49" charset="-122"/>
                <a:ea typeface="楷体" panose="02010609060101010101" pitchFamily="49" charset="-122"/>
              </a:rPr>
              <a:t>相干技术</a:t>
            </a:r>
            <a:r>
              <a:rPr lang="zh-CN" altLang="en-US" sz="2000" dirty="0">
                <a:latin typeface="楷体" panose="02010609060101010101" pitchFamily="49" charset="-122"/>
                <a:ea typeface="楷体" panose="02010609060101010101" pitchFamily="49" charset="-122"/>
              </a:rPr>
              <a:t>制成的微弱信号检测器。</a:t>
            </a:r>
            <a:endParaRPr lang="en-US" altLang="zh-CN" sz="2000" dirty="0">
              <a:latin typeface="楷体" panose="02010609060101010101" pitchFamily="49" charset="-122"/>
              <a:ea typeface="楷体" panose="02010609060101010101" pitchFamily="49" charset="-122"/>
            </a:endParaRPr>
          </a:p>
          <a:p>
            <a:pPr>
              <a:lnSpc>
                <a:spcPct val="150000"/>
              </a:lnSpc>
            </a:pPr>
            <a:r>
              <a:rPr lang="en-US" altLang="zh-CN" sz="2000" dirty="0">
                <a:latin typeface="楷体" panose="02010609060101010101" pitchFamily="49" charset="-122"/>
                <a:ea typeface="楷体" panose="02010609060101010101" pitchFamily="49" charset="-122"/>
                <a:sym typeface="+mn-lt"/>
              </a:rPr>
              <a:t>  </a:t>
            </a:r>
            <a:r>
              <a:rPr lang="zh-CN" altLang="en-US" sz="2000" dirty="0">
                <a:latin typeface="楷体" panose="02010609060101010101" pitchFamily="49" charset="-122"/>
                <a:ea typeface="楷体" panose="02010609060101010101" pitchFamily="49" charset="-122"/>
                <a:sym typeface="+mn-lt"/>
              </a:rPr>
              <a:t>锁相放大器技术于</a:t>
            </a:r>
            <a:r>
              <a:rPr lang="en-US" altLang="zh-CN" sz="2000" dirty="0">
                <a:latin typeface="楷体" panose="02010609060101010101" pitchFamily="49" charset="-122"/>
                <a:ea typeface="楷体" panose="02010609060101010101" pitchFamily="49" charset="-122"/>
                <a:sym typeface="+mn-lt"/>
              </a:rPr>
              <a:t>20</a:t>
            </a:r>
            <a:r>
              <a:rPr lang="zh-CN" altLang="en-US" sz="2000" dirty="0">
                <a:latin typeface="楷体" panose="02010609060101010101" pitchFamily="49" charset="-122"/>
                <a:ea typeface="楷体" panose="02010609060101010101" pitchFamily="49" charset="-122"/>
                <a:sym typeface="+mn-lt"/>
              </a:rPr>
              <a:t>世纪</a:t>
            </a:r>
            <a:r>
              <a:rPr lang="en-US" altLang="zh-CN" sz="2000" dirty="0">
                <a:latin typeface="楷体" panose="02010609060101010101" pitchFamily="49" charset="-122"/>
                <a:ea typeface="楷体" panose="02010609060101010101" pitchFamily="49" charset="-122"/>
                <a:sym typeface="+mn-lt"/>
              </a:rPr>
              <a:t>30</a:t>
            </a:r>
            <a:r>
              <a:rPr lang="zh-CN" altLang="en-US" sz="2000" dirty="0">
                <a:latin typeface="楷体" panose="02010609060101010101" pitchFamily="49" charset="-122"/>
                <a:ea typeface="楷体" panose="02010609060101010101" pitchFamily="49" charset="-122"/>
                <a:sym typeface="+mn-lt"/>
              </a:rPr>
              <a:t>年代问世，并于</a:t>
            </a:r>
            <a:r>
              <a:rPr lang="en-US" altLang="zh-CN" sz="2000" dirty="0">
                <a:latin typeface="楷体" panose="02010609060101010101" pitchFamily="49" charset="-122"/>
                <a:ea typeface="楷体" panose="02010609060101010101" pitchFamily="49" charset="-122"/>
                <a:sym typeface="+mn-lt"/>
              </a:rPr>
              <a:t>20</a:t>
            </a:r>
            <a:r>
              <a:rPr lang="zh-CN" altLang="en-US" sz="2000" dirty="0">
                <a:latin typeface="楷体" panose="02010609060101010101" pitchFamily="49" charset="-122"/>
                <a:ea typeface="楷体" panose="02010609060101010101" pitchFamily="49" charset="-122"/>
                <a:sym typeface="+mn-lt"/>
              </a:rPr>
              <a:t>世纪中期进入商业化应用阶段。</a:t>
            </a:r>
            <a:r>
              <a:rPr lang="zh-CN" altLang="en-US" sz="2000" dirty="0">
                <a:latin typeface="楷体" panose="02010609060101010101" pitchFamily="49" charset="-122"/>
                <a:ea typeface="楷体" panose="02010609060101010101" pitchFamily="49" charset="-122"/>
              </a:rPr>
              <a:t>如今，市面上最好的锁相放大可以在噪声幅值超过期望信号幅值百万倍的情况下实现精准测量随着科技的不断发展，研究人员已经针对锁相放大器研发出诸多不同的应用方法。如今的锁相放大器主要用作精密交流电压仪和交流相位计、噪声测量单元、阻抗谱仪、网络分析仪、频谱分析仪以及锁相环中的鉴相器。相关研究领域几乎覆盖了所有波长范围和温度条件，例如全日光条件下的日冕观测、分数量子霍尔效应的测量或者分子中原子间键合特性的直接成像等等。</a:t>
            </a:r>
            <a:endParaRPr lang="en-US" altLang="zh-CN" sz="2000" dirty="0">
              <a:latin typeface="楷体" panose="02010609060101010101" pitchFamily="49" charset="-122"/>
              <a:ea typeface="楷体" panose="02010609060101010101" pitchFamily="49" charset="-122"/>
              <a:sym typeface="+mn-lt"/>
            </a:endParaRPr>
          </a:p>
        </p:txBody>
      </p:sp>
      <p:sp>
        <p:nvSpPr>
          <p:cNvPr id="11" name="文本框 14"/>
          <p:cNvSpPr txBox="1"/>
          <p:nvPr/>
        </p:nvSpPr>
        <p:spPr>
          <a:xfrm>
            <a:off x="679337" y="262843"/>
            <a:ext cx="2195481"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实验背景</a:t>
            </a:r>
          </a:p>
        </p:txBody>
      </p:sp>
    </p:spTree>
    <p:extLst>
      <p:ext uri="{BB962C8B-B14F-4D97-AF65-F5344CB8AC3E}">
        <p14:creationId xmlns:p14="http://schemas.microsoft.com/office/powerpoint/2010/main" val="966023446"/>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4"/>
          <p:cNvSpPr txBox="1"/>
          <p:nvPr/>
        </p:nvSpPr>
        <p:spPr>
          <a:xfrm>
            <a:off x="3371289" y="2314276"/>
            <a:ext cx="5015616" cy="92333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b="1" dirty="0">
                <a:solidFill>
                  <a:schemeClr val="tx1">
                    <a:lumMod val="75000"/>
                    <a:lumOff val="25000"/>
                  </a:schemeClr>
                </a:solidFill>
                <a:cs typeface="+mn-ea"/>
                <a:sym typeface="+mn-lt"/>
              </a:rPr>
              <a:t>实验原理</a:t>
            </a:r>
          </a:p>
        </p:txBody>
      </p:sp>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533864" y="3700531"/>
            <a:ext cx="7044572" cy="113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dirty="0">
                <a:latin typeface="楷体" panose="02010609060101010101" pitchFamily="49" charset="-122"/>
                <a:ea typeface="楷体" panose="02010609060101010101" pitchFamily="49" charset="-122"/>
              </a:rPr>
              <a:t>噪声功率密度：</a:t>
            </a:r>
            <a:r>
              <a:rPr lang="zh-CN" altLang="en-US" sz="2400" dirty="0">
                <a:latin typeface="楷体" panose="02010609060101010101" pitchFamily="49" charset="-122"/>
                <a:ea typeface="楷体" panose="02010609060101010101" pitchFamily="49" charset="-122"/>
              </a:rPr>
              <a:t>单位频率间隔内噪声电压的均方值。</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b="1" dirty="0">
                <a:solidFill>
                  <a:srgbClr val="0D0D0D"/>
                </a:solidFill>
                <a:latin typeface="楷体" panose="02010609060101010101" pitchFamily="49" charset="-122"/>
                <a:ea typeface="楷体" panose="02010609060101010101" pitchFamily="49" charset="-122"/>
                <a:cs typeface="+mn-ea"/>
                <a:sym typeface="+mn-lt"/>
              </a:rPr>
              <a:t>噪声功率谱：</a:t>
            </a:r>
            <a:r>
              <a:rPr lang="zh-CN" altLang="en-US" sz="2400" dirty="0">
                <a:solidFill>
                  <a:srgbClr val="0D0D0D"/>
                </a:solidFill>
                <a:latin typeface="楷体" panose="02010609060101010101" pitchFamily="49" charset="-122"/>
                <a:ea typeface="楷体" panose="02010609060101010101" pitchFamily="49" charset="-122"/>
                <a:cs typeface="+mn-ea"/>
                <a:sym typeface="+mn-lt"/>
              </a:rPr>
              <a:t>噪声功率按频率的分布。</a:t>
            </a:r>
            <a:endParaRPr lang="zh-CN" altLang="en-US" sz="2400" dirty="0">
              <a:solidFill>
                <a:srgbClr val="0D0D0D"/>
              </a:solidFill>
              <a:latin typeface="+mn-lt"/>
              <a:ea typeface="+mn-ea"/>
              <a:cs typeface="+mn-ea"/>
              <a:sym typeface="+mn-lt"/>
            </a:endParaRPr>
          </a:p>
        </p:txBody>
      </p:sp>
      <p:sp>
        <p:nvSpPr>
          <p:cNvPr id="9" name="文本框 8"/>
          <p:cNvSpPr txBox="1">
            <a:spLocks noChangeArrowheads="1"/>
          </p:cNvSpPr>
          <p:nvPr/>
        </p:nvSpPr>
        <p:spPr bwMode="auto">
          <a:xfrm>
            <a:off x="533864" y="1069301"/>
            <a:ext cx="9558040" cy="208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solidFill>
                  <a:srgbClr val="0D0D0D"/>
                </a:solidFill>
                <a:latin typeface="楷体" panose="02010609060101010101" pitchFamily="49" charset="-122"/>
                <a:ea typeface="楷体" panose="02010609060101010101" pitchFamily="49" charset="-122"/>
                <a:cs typeface="+mn-ea"/>
                <a:sym typeface="+mn-lt"/>
              </a:rPr>
              <a:t>在电子设备中主要有三类噪声：热噪声、散粒噪声、</a:t>
            </a:r>
            <a:r>
              <a:rPr lang="en-US" altLang="zh-CN" dirty="0">
                <a:solidFill>
                  <a:srgbClr val="0D0D0D"/>
                </a:solidFill>
                <a:latin typeface="楷体" panose="02010609060101010101" pitchFamily="49" charset="-122"/>
                <a:ea typeface="楷体" panose="02010609060101010101" pitchFamily="49" charset="-122"/>
                <a:cs typeface="+mn-ea"/>
                <a:sym typeface="+mn-lt"/>
              </a:rPr>
              <a:t>1/f</a:t>
            </a:r>
            <a:r>
              <a:rPr lang="zh-CN" altLang="en-US" dirty="0">
                <a:solidFill>
                  <a:srgbClr val="0D0D0D"/>
                </a:solidFill>
                <a:latin typeface="楷体" panose="02010609060101010101" pitchFamily="49" charset="-122"/>
                <a:ea typeface="楷体" panose="02010609060101010101" pitchFamily="49" charset="-122"/>
                <a:cs typeface="+mn-ea"/>
                <a:sym typeface="+mn-lt"/>
              </a:rPr>
              <a:t>噪声。</a:t>
            </a:r>
            <a:endParaRPr lang="en-US" altLang="zh-CN"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zh-CN" altLang="en-US" sz="2400" b="1" dirty="0">
                <a:solidFill>
                  <a:srgbClr val="0D0D0D"/>
                </a:solidFill>
                <a:latin typeface="楷体" panose="02010609060101010101" pitchFamily="49" charset="-122"/>
                <a:ea typeface="楷体" panose="02010609060101010101" pitchFamily="49" charset="-122"/>
                <a:cs typeface="+mn-ea"/>
                <a:sym typeface="+mn-lt"/>
              </a:rPr>
              <a:t>热噪声：</a:t>
            </a:r>
            <a:r>
              <a:rPr lang="zh-CN" altLang="en-US" sz="2400" dirty="0">
                <a:solidFill>
                  <a:srgbClr val="0D0D0D"/>
                </a:solidFill>
                <a:latin typeface="楷体" panose="02010609060101010101" pitchFamily="49" charset="-122"/>
                <a:ea typeface="楷体" panose="02010609060101010101" pitchFamily="49" charset="-122"/>
                <a:cs typeface="+mn-ea"/>
                <a:sym typeface="+mn-lt"/>
              </a:rPr>
              <a:t>由于温度而引起的涨落。</a:t>
            </a:r>
            <a:endParaRPr lang="en-US" altLang="zh-CN" sz="2400"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zh-CN" altLang="en-US" sz="2400" b="1" dirty="0">
                <a:solidFill>
                  <a:srgbClr val="0D0D0D"/>
                </a:solidFill>
                <a:latin typeface="楷体" panose="02010609060101010101" pitchFamily="49" charset="-122"/>
                <a:ea typeface="楷体" panose="02010609060101010101" pitchFamily="49" charset="-122"/>
                <a:cs typeface="+mn-ea"/>
                <a:sym typeface="+mn-lt"/>
              </a:rPr>
              <a:t>散粒噪声：</a:t>
            </a:r>
            <a:r>
              <a:rPr lang="zh-CN" altLang="en-US" sz="2400" dirty="0">
                <a:solidFill>
                  <a:srgbClr val="0D0D0D"/>
                </a:solidFill>
                <a:latin typeface="楷体" panose="02010609060101010101" pitchFamily="49" charset="-122"/>
                <a:ea typeface="楷体" panose="02010609060101010101" pitchFamily="49" charset="-122"/>
                <a:cs typeface="+mn-ea"/>
                <a:sym typeface="+mn-lt"/>
              </a:rPr>
              <a:t>基于散粒的布朗运动。</a:t>
            </a:r>
            <a:endParaRPr lang="en-US" altLang="zh-CN" sz="2400"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en-US" altLang="zh-CN" sz="2400" b="1" dirty="0">
                <a:solidFill>
                  <a:srgbClr val="0D0D0D"/>
                </a:solidFill>
                <a:latin typeface="楷体" panose="02010609060101010101" pitchFamily="49" charset="-122"/>
                <a:ea typeface="楷体" panose="02010609060101010101" pitchFamily="49" charset="-122"/>
                <a:cs typeface="+mn-ea"/>
                <a:sym typeface="+mn-lt"/>
              </a:rPr>
              <a:t>1/f</a:t>
            </a:r>
            <a:r>
              <a:rPr lang="zh-CN" altLang="en-US" sz="2400" b="1" dirty="0">
                <a:solidFill>
                  <a:srgbClr val="0D0D0D"/>
                </a:solidFill>
                <a:latin typeface="楷体" panose="02010609060101010101" pitchFamily="49" charset="-122"/>
                <a:ea typeface="楷体" panose="02010609060101010101" pitchFamily="49" charset="-122"/>
                <a:cs typeface="+mn-ea"/>
                <a:sym typeface="+mn-lt"/>
              </a:rPr>
              <a:t>噪声：</a:t>
            </a:r>
            <a:r>
              <a:rPr lang="zh-CN" altLang="en-US" sz="2400" dirty="0">
                <a:solidFill>
                  <a:srgbClr val="0D0D0D"/>
                </a:solidFill>
                <a:latin typeface="楷体" panose="02010609060101010101" pitchFamily="49" charset="-122"/>
                <a:ea typeface="楷体" panose="02010609060101010101" pitchFamily="49" charset="-122"/>
                <a:cs typeface="+mn-ea"/>
                <a:sym typeface="+mn-lt"/>
              </a:rPr>
              <a:t>功率密度与频率成反比的噪声。</a:t>
            </a:r>
            <a:endParaRPr lang="en-US" altLang="zh-CN" sz="2400" dirty="0">
              <a:solidFill>
                <a:srgbClr val="0D0D0D"/>
              </a:solidFill>
              <a:latin typeface="楷体" panose="02010609060101010101" pitchFamily="49" charset="-122"/>
              <a:ea typeface="楷体" panose="02010609060101010101" pitchFamily="49" charset="-122"/>
              <a:cs typeface="+mn-ea"/>
              <a:sym typeface="+mn-lt"/>
            </a:endParaRPr>
          </a:p>
        </p:txBody>
      </p:sp>
      <p:sp>
        <p:nvSpPr>
          <p:cNvPr id="11" name="文本框 14"/>
          <p:cNvSpPr txBox="1"/>
          <p:nvPr/>
        </p:nvSpPr>
        <p:spPr>
          <a:xfrm>
            <a:off x="679338" y="262843"/>
            <a:ext cx="3135426"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噪声</a:t>
            </a:r>
          </a:p>
        </p:txBody>
      </p:sp>
      <p:pic>
        <p:nvPicPr>
          <p:cNvPr id="1026" name="Picture 2" descr="查看源图像">
            <a:extLst>
              <a:ext uri="{FF2B5EF4-FFF2-40B4-BE49-F238E27FC236}">
                <a16:creationId xmlns:a16="http://schemas.microsoft.com/office/drawing/2014/main" id="{155A7699-3141-54AB-A21D-17AA07686C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9729" y="1330037"/>
            <a:ext cx="3583757" cy="284018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FD0C47A-A271-DE28-1CAE-8D822D68EB4B}"/>
              </a:ext>
            </a:extLst>
          </p:cNvPr>
          <p:cNvSpPr txBox="1"/>
          <p:nvPr/>
        </p:nvSpPr>
        <p:spPr>
          <a:xfrm>
            <a:off x="7649729" y="4292454"/>
            <a:ext cx="4008407" cy="276999"/>
          </a:xfrm>
          <a:prstGeom prst="rect">
            <a:avLst/>
          </a:prstGeom>
          <a:noFill/>
        </p:spPr>
        <p:txBody>
          <a:bodyPr wrap="square" rtlCol="0">
            <a:spAutoFit/>
          </a:bodyPr>
          <a:lstStyle/>
          <a:p>
            <a:r>
              <a:rPr lang="zh-CN" altLang="en-US" sz="1200" dirty="0"/>
              <a:t>白噪声功率密度谱，图源</a:t>
            </a:r>
            <a:r>
              <a:rPr lang="zh-CN" altLang="en-US" sz="1200" dirty="0">
                <a:hlinkClick r:id="rId3"/>
              </a:rPr>
              <a:t>噪声功率谱 </a:t>
            </a:r>
            <a:r>
              <a:rPr lang="en-US" altLang="zh-CN" sz="1200" dirty="0">
                <a:hlinkClick r:id="rId3"/>
              </a:rPr>
              <a:t>- Bing images</a:t>
            </a:r>
            <a:endParaRPr lang="zh-CN" altLang="en-US" sz="12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a:spLocks noChangeArrowheads="1"/>
          </p:cNvSpPr>
          <p:nvPr/>
        </p:nvSpPr>
        <p:spPr bwMode="auto">
          <a:xfrm>
            <a:off x="302446" y="3706025"/>
            <a:ext cx="6959264" cy="279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b="1" dirty="0">
                <a:solidFill>
                  <a:srgbClr val="0D0D0D"/>
                </a:solidFill>
                <a:latin typeface="楷体" panose="02010609060101010101" pitchFamily="49" charset="-122"/>
                <a:ea typeface="楷体" panose="02010609060101010101" pitchFamily="49" charset="-122"/>
                <a:cs typeface="+mn-ea"/>
                <a:sym typeface="+mn-lt"/>
              </a:rPr>
              <a:t>相敏放大器（</a:t>
            </a:r>
            <a:r>
              <a:rPr lang="en-US" altLang="zh-CN" sz="2000" b="1" dirty="0">
                <a:solidFill>
                  <a:srgbClr val="0D0D0D"/>
                </a:solidFill>
                <a:latin typeface="楷体" panose="02010609060101010101" pitchFamily="49" charset="-122"/>
                <a:ea typeface="楷体" panose="02010609060101010101" pitchFamily="49" charset="-122"/>
                <a:cs typeface="+mn-ea"/>
                <a:sym typeface="+mn-lt"/>
              </a:rPr>
              <a:t>PSD</a:t>
            </a:r>
            <a:r>
              <a:rPr lang="zh-CN" altLang="en-US" sz="2000" b="1" dirty="0">
                <a:solidFill>
                  <a:srgbClr val="0D0D0D"/>
                </a:solidFill>
                <a:latin typeface="楷体" panose="02010609060101010101" pitchFamily="49" charset="-122"/>
                <a:ea typeface="楷体" panose="02010609060101010101" pitchFamily="49" charset="-122"/>
                <a:cs typeface="+mn-ea"/>
                <a:sym typeface="+mn-lt"/>
              </a:rPr>
              <a:t>）</a:t>
            </a:r>
            <a:r>
              <a:rPr lang="zh-CN" altLang="en-US" sz="2000" dirty="0">
                <a:solidFill>
                  <a:srgbClr val="0D0D0D"/>
                </a:solidFill>
                <a:latin typeface="楷体" panose="02010609060101010101" pitchFamily="49" charset="-122"/>
                <a:ea typeface="楷体" panose="02010609060101010101" pitchFamily="49" charset="-122"/>
                <a:cs typeface="+mn-ea"/>
                <a:sym typeface="+mn-lt"/>
              </a:rPr>
              <a:t>是其核心部分，实际上是一个乘法器。</a:t>
            </a:r>
            <a:endParaRPr lang="en-US" altLang="zh-CN" sz="2000"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zh-CN" altLang="en-US" sz="2000" dirty="0">
                <a:solidFill>
                  <a:srgbClr val="0D0D0D"/>
                </a:solidFill>
                <a:latin typeface="楷体" panose="02010609060101010101" pitchFamily="49" charset="-122"/>
                <a:ea typeface="楷体" panose="02010609060101010101" pitchFamily="49" charset="-122"/>
                <a:cs typeface="+mn-ea"/>
                <a:sym typeface="+mn-lt"/>
              </a:rPr>
              <a:t>    在信号输入端：信号经滤波器和调谐放大器后接入到</a:t>
            </a:r>
            <a:r>
              <a:rPr lang="en-US" altLang="zh-CN" sz="2000" dirty="0">
                <a:solidFill>
                  <a:srgbClr val="0D0D0D"/>
                </a:solidFill>
                <a:latin typeface="楷体" panose="02010609060101010101" pitchFamily="49" charset="-122"/>
                <a:ea typeface="楷体" panose="02010609060101010101" pitchFamily="49" charset="-122"/>
                <a:cs typeface="+mn-ea"/>
                <a:sym typeface="+mn-lt"/>
              </a:rPr>
              <a:t>PSD</a:t>
            </a:r>
            <a:r>
              <a:rPr lang="zh-CN" altLang="en-US" sz="2000" dirty="0">
                <a:solidFill>
                  <a:srgbClr val="0D0D0D"/>
                </a:solidFill>
                <a:latin typeface="楷体" panose="02010609060101010101" pitchFamily="49" charset="-122"/>
                <a:ea typeface="楷体" panose="02010609060101010101" pitchFamily="49" charset="-122"/>
                <a:cs typeface="+mn-ea"/>
                <a:sym typeface="+mn-lt"/>
              </a:rPr>
              <a:t>的一个输入端。</a:t>
            </a:r>
            <a:endParaRPr lang="en-US" altLang="zh-CN" sz="2000" dirty="0">
              <a:solidFill>
                <a:srgbClr val="0D0D0D"/>
              </a:solidFill>
              <a:latin typeface="楷体" panose="02010609060101010101" pitchFamily="49" charset="-122"/>
              <a:ea typeface="楷体" panose="02010609060101010101" pitchFamily="49" charset="-122"/>
              <a:cs typeface="+mn-ea"/>
              <a:sym typeface="+mn-lt"/>
            </a:endParaRPr>
          </a:p>
          <a:p>
            <a:pPr>
              <a:lnSpc>
                <a:spcPct val="150000"/>
              </a:lnSpc>
            </a:pPr>
            <a:r>
              <a:rPr lang="zh-CN" altLang="en-US" sz="2000" dirty="0">
                <a:solidFill>
                  <a:srgbClr val="0D0D0D"/>
                </a:solidFill>
                <a:latin typeface="楷体" panose="02010609060101010101" pitchFamily="49" charset="-122"/>
                <a:ea typeface="楷体" panose="02010609060101010101" pitchFamily="49" charset="-122"/>
                <a:cs typeface="+mn-ea"/>
                <a:sym typeface="+mn-lt"/>
              </a:rPr>
              <a:t>    在参考输入端：加一个与信号频率相同的正弦信号，该信号经触发整形和移相变成方波信号，从</a:t>
            </a:r>
            <a:r>
              <a:rPr lang="en-US" altLang="zh-CN" sz="2000" dirty="0">
                <a:solidFill>
                  <a:srgbClr val="0D0D0D"/>
                </a:solidFill>
                <a:latin typeface="楷体" panose="02010609060101010101" pitchFamily="49" charset="-122"/>
                <a:ea typeface="楷体" panose="02010609060101010101" pitchFamily="49" charset="-122"/>
                <a:cs typeface="+mn-ea"/>
                <a:sym typeface="+mn-lt"/>
              </a:rPr>
              <a:t>PSD</a:t>
            </a:r>
            <a:r>
              <a:rPr lang="zh-CN" altLang="en-US" sz="2000" dirty="0">
                <a:solidFill>
                  <a:srgbClr val="0D0D0D"/>
                </a:solidFill>
                <a:latin typeface="楷体" panose="02010609060101010101" pitchFamily="49" charset="-122"/>
                <a:ea typeface="楷体" panose="02010609060101010101" pitchFamily="49" charset="-122"/>
                <a:cs typeface="+mn-ea"/>
                <a:sym typeface="+mn-lt"/>
              </a:rPr>
              <a:t>的另一个输入端输入。</a:t>
            </a:r>
            <a:endParaRPr lang="en-US" altLang="zh-CN" sz="2000" dirty="0">
              <a:solidFill>
                <a:srgbClr val="0D0D0D"/>
              </a:solidFill>
              <a:latin typeface="楷体" panose="02010609060101010101" pitchFamily="49" charset="-122"/>
              <a:ea typeface="楷体" panose="02010609060101010101" pitchFamily="49" charset="-122"/>
              <a:cs typeface="+mn-ea"/>
              <a:sym typeface="+mn-lt"/>
            </a:endParaRPr>
          </a:p>
        </p:txBody>
      </p:sp>
      <p:sp>
        <p:nvSpPr>
          <p:cNvPr id="47" name="文本框 46"/>
          <p:cNvSpPr txBox="1">
            <a:spLocks noChangeArrowheads="1"/>
          </p:cNvSpPr>
          <p:nvPr/>
        </p:nvSpPr>
        <p:spPr bwMode="auto">
          <a:xfrm>
            <a:off x="390572" y="783080"/>
            <a:ext cx="10822471"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dirty="0">
                <a:latin typeface="楷体" panose="02010609060101010101" pitchFamily="49" charset="-122"/>
                <a:ea typeface="楷体" panose="02010609060101010101" pitchFamily="49" charset="-122"/>
              </a:rPr>
              <a:t>锁相放大器的基本结构由信号通道、参考通道、相敏检波器组成。</a:t>
            </a:r>
            <a:endParaRPr lang="en-US" altLang="zh-CN" sz="2000" dirty="0">
              <a:solidFill>
                <a:schemeClr val="tx1"/>
              </a:solidFill>
              <a:latin typeface="楷体" panose="02010609060101010101" pitchFamily="49" charset="-122"/>
              <a:ea typeface="楷体" panose="02010609060101010101" pitchFamily="49" charset="-122"/>
              <a:cs typeface="+mn-ea"/>
              <a:sym typeface="+mn-lt"/>
            </a:endParaRPr>
          </a:p>
        </p:txBody>
      </p:sp>
      <p:sp>
        <p:nvSpPr>
          <p:cNvPr id="35" name="文本框 14"/>
          <p:cNvSpPr txBox="1"/>
          <p:nvPr/>
        </p:nvSpPr>
        <p:spPr>
          <a:xfrm>
            <a:off x="679337" y="262843"/>
            <a:ext cx="4891809"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锁相放大器</a:t>
            </a:r>
          </a:p>
        </p:txBody>
      </p:sp>
      <p:sp>
        <p:nvSpPr>
          <p:cNvPr id="2" name="文本框 1">
            <a:extLst>
              <a:ext uri="{FF2B5EF4-FFF2-40B4-BE49-F238E27FC236}">
                <a16:creationId xmlns:a16="http://schemas.microsoft.com/office/drawing/2014/main" id="{2119F20C-D622-637A-1708-8787F2C9E470}"/>
              </a:ext>
            </a:extLst>
          </p:cNvPr>
          <p:cNvSpPr txBox="1"/>
          <p:nvPr/>
        </p:nvSpPr>
        <p:spPr>
          <a:xfrm>
            <a:off x="2230235" y="3303585"/>
            <a:ext cx="2328863" cy="276999"/>
          </a:xfrm>
          <a:prstGeom prst="rect">
            <a:avLst/>
          </a:prstGeom>
          <a:noFill/>
        </p:spPr>
        <p:txBody>
          <a:bodyPr wrap="square" rtlCol="0">
            <a:spAutoFit/>
          </a:bodyPr>
          <a:lstStyle/>
          <a:p>
            <a:r>
              <a:rPr lang="zh-CN" altLang="en-US" sz="1200" dirty="0">
                <a:latin typeface="楷体" panose="02010609060101010101" pitchFamily="49" charset="-122"/>
                <a:ea typeface="楷体" panose="02010609060101010101" pitchFamily="49" charset="-122"/>
              </a:rPr>
              <a:t>锁相放大器原理，图源讲义</a:t>
            </a:r>
          </a:p>
        </p:txBody>
      </p:sp>
      <p:pic>
        <p:nvPicPr>
          <p:cNvPr id="6" name="图片 5">
            <a:extLst>
              <a:ext uri="{FF2B5EF4-FFF2-40B4-BE49-F238E27FC236}">
                <a16:creationId xmlns:a16="http://schemas.microsoft.com/office/drawing/2014/main" id="{ED5569FC-CD47-01BE-1CA2-5586F086DA03}"/>
              </a:ext>
            </a:extLst>
          </p:cNvPr>
          <p:cNvPicPr>
            <a:picLocks noChangeAspect="1"/>
          </p:cNvPicPr>
          <p:nvPr/>
        </p:nvPicPr>
        <p:blipFill>
          <a:blip r:embed="rId2"/>
          <a:stretch>
            <a:fillRect/>
          </a:stretch>
        </p:blipFill>
        <p:spPr>
          <a:xfrm>
            <a:off x="987528" y="1339692"/>
            <a:ext cx="4814279" cy="1957930"/>
          </a:xfrm>
          <a:prstGeom prst="rect">
            <a:avLst/>
          </a:prstGeom>
        </p:spPr>
      </p:pic>
      <p:pic>
        <p:nvPicPr>
          <p:cNvPr id="12" name="图片 11">
            <a:extLst>
              <a:ext uri="{FF2B5EF4-FFF2-40B4-BE49-F238E27FC236}">
                <a16:creationId xmlns:a16="http://schemas.microsoft.com/office/drawing/2014/main" id="{BE5205F4-2106-9875-AD44-043F76F5DE9E}"/>
              </a:ext>
            </a:extLst>
          </p:cNvPr>
          <p:cNvPicPr>
            <a:picLocks noChangeAspect="1"/>
          </p:cNvPicPr>
          <p:nvPr/>
        </p:nvPicPr>
        <p:blipFill rotWithShape="1">
          <a:blip r:embed="rId3"/>
          <a:srcRect t="15212"/>
          <a:stretch/>
        </p:blipFill>
        <p:spPr>
          <a:xfrm>
            <a:off x="7350091" y="3499623"/>
            <a:ext cx="4713282" cy="596561"/>
          </a:xfrm>
          <a:prstGeom prst="rect">
            <a:avLst/>
          </a:prstGeom>
        </p:spPr>
      </p:pic>
      <p:pic>
        <p:nvPicPr>
          <p:cNvPr id="14" name="图片 13">
            <a:extLst>
              <a:ext uri="{FF2B5EF4-FFF2-40B4-BE49-F238E27FC236}">
                <a16:creationId xmlns:a16="http://schemas.microsoft.com/office/drawing/2014/main" id="{AE165F91-89F8-2D8B-C0E9-4B87488733D6}"/>
              </a:ext>
            </a:extLst>
          </p:cNvPr>
          <p:cNvPicPr>
            <a:picLocks noChangeAspect="1"/>
          </p:cNvPicPr>
          <p:nvPr/>
        </p:nvPicPr>
        <p:blipFill>
          <a:blip r:embed="rId4"/>
          <a:stretch>
            <a:fillRect/>
          </a:stretch>
        </p:blipFill>
        <p:spPr>
          <a:xfrm>
            <a:off x="7392810" y="4271598"/>
            <a:ext cx="4627844" cy="1986228"/>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2"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1"/>
      <p:bldP spid="44" grpId="2"/>
      <p:bldP spid="47" grpId="1"/>
      <p:bldP spid="47" grpId="2"/>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ChangeArrowheads="1"/>
          </p:cNvSpPr>
          <p:nvPr/>
        </p:nvSpPr>
        <p:spPr bwMode="auto">
          <a:xfrm>
            <a:off x="631709" y="1708349"/>
            <a:ext cx="10123979"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dirty="0">
                <a:latin typeface="楷体" panose="02010609060101010101" pitchFamily="49" charset="-122"/>
                <a:ea typeface="楷体" panose="02010609060101010101" pitchFamily="49" charset="-122"/>
              </a:rPr>
              <a:t>当</a:t>
            </a:r>
            <a:r>
              <a:rPr lang="en-US" altLang="zh-CN" sz="2000" dirty="0">
                <a:latin typeface="楷体" panose="02010609060101010101" pitchFamily="49" charset="-122"/>
                <a:ea typeface="楷体" panose="02010609060101010101" pitchFamily="49" charset="-122"/>
              </a:rPr>
              <a:t>φ=0</a:t>
            </a:r>
            <a:r>
              <a:rPr lang="zh-CN" altLang="en-US" sz="2000" dirty="0">
                <a:latin typeface="楷体" panose="02010609060101010101" pitchFamily="49" charset="-122"/>
                <a:ea typeface="楷体" panose="02010609060101010101" pitchFamily="49" charset="-122"/>
              </a:rPr>
              <a:t>时，输出信号最大。所以调节参考通道的移相器，就可以使</a:t>
            </a:r>
            <a:r>
              <a:rPr lang="en-US" altLang="zh-CN" sz="2000" dirty="0">
                <a:latin typeface="楷体" panose="02010609060101010101" pitchFamily="49" charset="-122"/>
                <a:ea typeface="楷体" panose="02010609060101010101" pitchFamily="49" charset="-122"/>
              </a:rPr>
              <a:t>PSD</a:t>
            </a:r>
            <a:r>
              <a:rPr lang="zh-CN" altLang="en-US" sz="2000" dirty="0">
                <a:latin typeface="楷体" panose="02010609060101010101" pitchFamily="49" charset="-122"/>
                <a:ea typeface="楷体" panose="02010609060101010101" pitchFamily="49" charset="-122"/>
              </a:rPr>
              <a:t>输出信号最大。</a:t>
            </a:r>
            <a:endParaRPr lang="zh-CN" altLang="en-US" sz="2000" dirty="0">
              <a:solidFill>
                <a:srgbClr val="0D0D0D"/>
              </a:solidFill>
              <a:latin typeface="楷体" panose="02010609060101010101" pitchFamily="49" charset="-122"/>
              <a:ea typeface="楷体" panose="02010609060101010101" pitchFamily="49" charset="-122"/>
              <a:cs typeface="+mn-ea"/>
              <a:sym typeface="+mn-lt"/>
            </a:endParaRPr>
          </a:p>
        </p:txBody>
      </p:sp>
      <p:sp>
        <p:nvSpPr>
          <p:cNvPr id="11" name="文本框 14"/>
          <p:cNvSpPr txBox="1"/>
          <p:nvPr/>
        </p:nvSpPr>
        <p:spPr>
          <a:xfrm>
            <a:off x="679337" y="262843"/>
            <a:ext cx="4664188" cy="523219"/>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相敏检波器</a:t>
            </a:r>
          </a:p>
        </p:txBody>
      </p:sp>
      <p:sp>
        <p:nvSpPr>
          <p:cNvPr id="2" name="文本框 1">
            <a:extLst>
              <a:ext uri="{FF2B5EF4-FFF2-40B4-BE49-F238E27FC236}">
                <a16:creationId xmlns:a16="http://schemas.microsoft.com/office/drawing/2014/main" id="{BB24E967-C3BD-B93A-CF6E-7385CABB7DA8}"/>
              </a:ext>
            </a:extLst>
          </p:cNvPr>
          <p:cNvSpPr txBox="1"/>
          <p:nvPr/>
        </p:nvSpPr>
        <p:spPr>
          <a:xfrm>
            <a:off x="631710" y="1090615"/>
            <a:ext cx="7900957" cy="400110"/>
          </a:xfrm>
          <a:prstGeom prst="rect">
            <a:avLst/>
          </a:prstGeom>
          <a:noFill/>
        </p:spPr>
        <p:txBody>
          <a:bodyPr wrap="square" rtlCol="0">
            <a:spAutoFit/>
          </a:bodyPr>
          <a:lstStyle/>
          <a:p>
            <a:r>
              <a:rPr lang="en-US" altLang="zh-CN" sz="2000" dirty="0">
                <a:latin typeface="楷体" panose="02010609060101010101" pitchFamily="49" charset="-122"/>
                <a:ea typeface="楷体" panose="02010609060101010101" pitchFamily="49" charset="-122"/>
              </a:rPr>
              <a:t>PSD</a:t>
            </a:r>
            <a:r>
              <a:rPr lang="zh-CN" altLang="en-US" sz="2000" dirty="0">
                <a:latin typeface="楷体" panose="02010609060101010101" pitchFamily="49" charset="-122"/>
                <a:ea typeface="楷体" panose="02010609060101010101" pitchFamily="49" charset="-122"/>
              </a:rPr>
              <a:t>的输出中含有直流部分：</a:t>
            </a:r>
            <a:endParaRPr lang="zh-CN" altLang="en-US" sz="2000" b="1" dirty="0">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D15A96CB-A8E1-58B9-4729-F64438D13E8D}"/>
              </a:ext>
            </a:extLst>
          </p:cNvPr>
          <p:cNvSpPr txBox="1"/>
          <p:nvPr/>
        </p:nvSpPr>
        <p:spPr>
          <a:xfrm>
            <a:off x="1009477" y="5080423"/>
            <a:ext cx="2437072" cy="276999"/>
          </a:xfrm>
          <a:prstGeom prst="rect">
            <a:avLst/>
          </a:prstGeom>
          <a:noFill/>
        </p:spPr>
        <p:txBody>
          <a:bodyPr wrap="square" rtlCol="0">
            <a:spAutoFit/>
          </a:bodyPr>
          <a:lstStyle/>
          <a:p>
            <a:r>
              <a:rPr lang="en-US" altLang="zh-CN" sz="1200" dirty="0">
                <a:latin typeface="楷体" panose="02010609060101010101" pitchFamily="49" charset="-122"/>
                <a:ea typeface="楷体" panose="02010609060101010101" pitchFamily="49" charset="-122"/>
              </a:rPr>
              <a:t>PSD</a:t>
            </a:r>
            <a:r>
              <a:rPr lang="zh-CN" altLang="en-US" sz="1200" dirty="0">
                <a:latin typeface="楷体" panose="02010609060101010101" pitchFamily="49" charset="-122"/>
                <a:ea typeface="楷体" panose="02010609060101010101" pitchFamily="49" charset="-122"/>
              </a:rPr>
              <a:t>的谐波响应示意图，图源讲义</a:t>
            </a:r>
          </a:p>
        </p:txBody>
      </p:sp>
      <p:sp>
        <p:nvSpPr>
          <p:cNvPr id="5" name="文本框 4">
            <a:extLst>
              <a:ext uri="{FF2B5EF4-FFF2-40B4-BE49-F238E27FC236}">
                <a16:creationId xmlns:a16="http://schemas.microsoft.com/office/drawing/2014/main" id="{247C15E6-9BC1-6173-1E08-967ACA45F4D5}"/>
              </a:ext>
            </a:extLst>
          </p:cNvPr>
          <p:cNvSpPr txBox="1"/>
          <p:nvPr/>
        </p:nvSpPr>
        <p:spPr>
          <a:xfrm>
            <a:off x="679337" y="2482341"/>
            <a:ext cx="6365699"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对于被测信号中的奇次谐波部分，也会得到相应的直流分量：</a:t>
            </a:r>
          </a:p>
        </p:txBody>
      </p:sp>
      <p:pic>
        <p:nvPicPr>
          <p:cNvPr id="8" name="图片 7">
            <a:extLst>
              <a:ext uri="{FF2B5EF4-FFF2-40B4-BE49-F238E27FC236}">
                <a16:creationId xmlns:a16="http://schemas.microsoft.com/office/drawing/2014/main" id="{5D475999-9476-1F55-FBEC-A0081FDDB1B5}"/>
              </a:ext>
            </a:extLst>
          </p:cNvPr>
          <p:cNvPicPr>
            <a:picLocks noChangeAspect="1"/>
          </p:cNvPicPr>
          <p:nvPr/>
        </p:nvPicPr>
        <p:blipFill>
          <a:blip r:embed="rId2"/>
          <a:stretch>
            <a:fillRect/>
          </a:stretch>
        </p:blipFill>
        <p:spPr>
          <a:xfrm>
            <a:off x="4157663" y="916107"/>
            <a:ext cx="2009775" cy="695325"/>
          </a:xfrm>
          <a:prstGeom prst="rect">
            <a:avLst/>
          </a:prstGeom>
        </p:spPr>
      </p:pic>
      <p:pic>
        <p:nvPicPr>
          <p:cNvPr id="13" name="图片 12">
            <a:extLst>
              <a:ext uri="{FF2B5EF4-FFF2-40B4-BE49-F238E27FC236}">
                <a16:creationId xmlns:a16="http://schemas.microsoft.com/office/drawing/2014/main" id="{4251FBC7-4793-D909-E7DD-46BAF2E97267}"/>
              </a:ext>
            </a:extLst>
          </p:cNvPr>
          <p:cNvPicPr>
            <a:picLocks noChangeAspect="1"/>
          </p:cNvPicPr>
          <p:nvPr/>
        </p:nvPicPr>
        <p:blipFill>
          <a:blip r:embed="rId3"/>
          <a:stretch>
            <a:fillRect/>
          </a:stretch>
        </p:blipFill>
        <p:spPr>
          <a:xfrm>
            <a:off x="7193365" y="2228822"/>
            <a:ext cx="3076575" cy="695325"/>
          </a:xfrm>
          <a:prstGeom prst="rect">
            <a:avLst/>
          </a:prstGeom>
        </p:spPr>
      </p:pic>
      <p:pic>
        <p:nvPicPr>
          <p:cNvPr id="16" name="图片 15">
            <a:extLst>
              <a:ext uri="{FF2B5EF4-FFF2-40B4-BE49-F238E27FC236}">
                <a16:creationId xmlns:a16="http://schemas.microsoft.com/office/drawing/2014/main" id="{C9E4723D-7027-48A5-4909-4D393AA3392B}"/>
              </a:ext>
            </a:extLst>
          </p:cNvPr>
          <p:cNvPicPr>
            <a:picLocks noChangeAspect="1"/>
          </p:cNvPicPr>
          <p:nvPr/>
        </p:nvPicPr>
        <p:blipFill>
          <a:blip r:embed="rId4"/>
          <a:stretch>
            <a:fillRect/>
          </a:stretch>
        </p:blipFill>
        <p:spPr>
          <a:xfrm>
            <a:off x="1115781" y="3082371"/>
            <a:ext cx="2490096" cy="1698081"/>
          </a:xfrm>
          <a:prstGeom prst="rect">
            <a:avLst/>
          </a:prstGeom>
        </p:spPr>
      </p:pic>
      <p:sp>
        <p:nvSpPr>
          <p:cNvPr id="17" name="文本框 16">
            <a:extLst>
              <a:ext uri="{FF2B5EF4-FFF2-40B4-BE49-F238E27FC236}">
                <a16:creationId xmlns:a16="http://schemas.microsoft.com/office/drawing/2014/main" id="{763A4722-2AF5-AD45-8169-2A5885C4E43B}"/>
              </a:ext>
            </a:extLst>
          </p:cNvPr>
          <p:cNvSpPr txBox="1"/>
          <p:nvPr/>
        </p:nvSpPr>
        <p:spPr>
          <a:xfrm>
            <a:off x="4115234" y="3367496"/>
            <a:ext cx="6808210" cy="943528"/>
          </a:xfrm>
          <a:prstGeom prst="rect">
            <a:avLst/>
          </a:prstGeom>
          <a:noFill/>
        </p:spPr>
        <p:txBody>
          <a:bodyPr wrap="square" rtlCol="0">
            <a:spAutoFit/>
          </a:bodyPr>
          <a:lstStyle/>
          <a:p>
            <a:pPr>
              <a:lnSpc>
                <a:spcPct val="150000"/>
              </a:lnSpc>
            </a:pPr>
            <a:r>
              <a:rPr lang="zh-CN" altLang="en-US" sz="2000" dirty="0">
                <a:latin typeface="楷体" panose="02010609060101010101" pitchFamily="49" charset="-122"/>
                <a:ea typeface="楷体" panose="02010609060101010101" pitchFamily="49" charset="-122"/>
              </a:rPr>
              <a:t>因此，在信号通道中还有高、低通滤波器和调谐放大器，对混杂在被测信号内的干扰信号和噪声先进行一定的抑制。</a:t>
            </a:r>
          </a:p>
        </p:txBody>
      </p:sp>
    </p:spTree>
    <p:extLst>
      <p:ext uri="{BB962C8B-B14F-4D97-AF65-F5344CB8AC3E}">
        <p14:creationId xmlns:p14="http://schemas.microsoft.com/office/powerpoint/2010/main" val="3365082695"/>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a:spLocks noChangeArrowheads="1"/>
          </p:cNvSpPr>
          <p:nvPr/>
        </p:nvSpPr>
        <p:spPr bwMode="auto">
          <a:xfrm>
            <a:off x="588317" y="828675"/>
            <a:ext cx="10564592"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000" dirty="0">
                <a:solidFill>
                  <a:srgbClr val="0D0D0D"/>
                </a:solidFill>
                <a:latin typeface="楷体" panose="02010609060101010101" pitchFamily="49" charset="-122"/>
                <a:ea typeface="楷体" panose="02010609060101010101" pitchFamily="49" charset="-122"/>
                <a:cs typeface="+mn-ea"/>
                <a:sym typeface="+mn-lt"/>
              </a:rPr>
              <a:t>对于一个简单的</a:t>
            </a:r>
            <a:r>
              <a:rPr lang="en-US" altLang="zh-CN" sz="2000" dirty="0">
                <a:solidFill>
                  <a:srgbClr val="0D0D0D"/>
                </a:solidFill>
                <a:latin typeface="楷体" panose="02010609060101010101" pitchFamily="49" charset="-122"/>
                <a:ea typeface="楷体" panose="02010609060101010101" pitchFamily="49" charset="-122"/>
                <a:cs typeface="+mn-ea"/>
                <a:sym typeface="+mn-lt"/>
              </a:rPr>
              <a:t>RC</a:t>
            </a:r>
            <a:r>
              <a:rPr lang="zh-CN" altLang="en-US" sz="2000" dirty="0">
                <a:solidFill>
                  <a:srgbClr val="0D0D0D"/>
                </a:solidFill>
                <a:latin typeface="楷体" panose="02010609060101010101" pitchFamily="49" charset="-122"/>
                <a:ea typeface="楷体" panose="02010609060101010101" pitchFamily="49" charset="-122"/>
                <a:cs typeface="+mn-ea"/>
                <a:sym typeface="+mn-lt"/>
              </a:rPr>
              <a:t>低通滤波器，其传输系数的模为：</a:t>
            </a:r>
            <a:endParaRPr lang="en-US" altLang="zh-CN" sz="2000" dirty="0">
              <a:solidFill>
                <a:srgbClr val="0D0D0D"/>
              </a:solidFill>
              <a:latin typeface="楷体" panose="02010609060101010101" pitchFamily="49" charset="-122"/>
              <a:ea typeface="楷体" panose="02010609060101010101" pitchFamily="49" charset="-122"/>
              <a:cs typeface="+mn-ea"/>
              <a:sym typeface="+mn-lt"/>
            </a:endParaRPr>
          </a:p>
        </p:txBody>
      </p:sp>
      <p:sp>
        <p:nvSpPr>
          <p:cNvPr id="11" name="文本框 14"/>
          <p:cNvSpPr txBox="1"/>
          <p:nvPr/>
        </p:nvSpPr>
        <p:spPr>
          <a:xfrm>
            <a:off x="679337" y="262844"/>
            <a:ext cx="5172075" cy="523220"/>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800" b="1" dirty="0">
                <a:solidFill>
                  <a:schemeClr val="tx1">
                    <a:lumMod val="75000"/>
                    <a:lumOff val="25000"/>
                  </a:schemeClr>
                </a:solidFill>
                <a:cs typeface="+mn-ea"/>
                <a:sym typeface="+mn-lt"/>
              </a:rPr>
              <a:t>实验原理</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对噪声的抑制</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B24E967-C3BD-B93A-CF6E-7385CABB7DA8}"/>
                  </a:ext>
                </a:extLst>
              </p:cNvPr>
              <p:cNvSpPr txBox="1"/>
              <p:nvPr/>
            </p:nvSpPr>
            <p:spPr>
              <a:xfrm>
                <a:off x="588317" y="4273041"/>
                <a:ext cx="10425870" cy="858377"/>
              </a:xfrm>
              <a:prstGeom prst="rect">
                <a:avLst/>
              </a:prstGeom>
              <a:noFill/>
            </p:spPr>
            <p:txBody>
              <a:bodyPr wrap="square" rtlCol="0">
                <a:spAutoFit/>
              </a:bodyPr>
              <a:lstStyle/>
              <a:p>
                <a:pPr>
                  <a:lnSpc>
                    <a:spcPct val="150000"/>
                  </a:lnSpc>
                </a:pPr>
                <a:r>
                  <a:rPr lang="zh-CN" altLang="en-US" dirty="0">
                    <a:latin typeface="楷体" panose="02010609060101010101" pitchFamily="49" charset="-122"/>
                    <a:ea typeface="楷体" panose="02010609060101010101" pitchFamily="49" charset="-122"/>
                  </a:rPr>
                  <a:t>其带宽为</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𝑓</m:t>
                        </m:r>
                      </m:e>
                      <m:sub>
                        <m:r>
                          <a:rPr lang="en-US" altLang="zh-CN" b="0" i="1" smtClean="0">
                            <a:latin typeface="Cambria Math" panose="02040503050406030204" pitchFamily="18" charset="0"/>
                            <a:ea typeface="楷体" panose="02010609060101010101" pitchFamily="49" charset="-122"/>
                          </a:rPr>
                          <m:t>𝑐</m:t>
                        </m:r>
                      </m:sub>
                    </m:sSub>
                    <m:r>
                      <a:rPr lang="en-US" altLang="zh-CN" b="0" i="1" smtClean="0">
                        <a:latin typeface="Cambria Math" panose="02040503050406030204" pitchFamily="18" charset="0"/>
                        <a:ea typeface="楷体" panose="02010609060101010101" pitchFamily="49" charset="-122"/>
                      </a:rPr>
                      <m:t>=1/(2</m:t>
                    </m:r>
                    <m:r>
                      <a:rPr lang="en-US" altLang="zh-CN" b="0" i="1" smtClean="0">
                        <a:latin typeface="Cambria Math" panose="02040503050406030204" pitchFamily="18" charset="0"/>
                        <a:ea typeface="楷体" panose="02010609060101010101" pitchFamily="49" charset="-122"/>
                      </a:rPr>
                      <m:t>𝑅𝐶</m:t>
                    </m:r>
                    <m:r>
                      <a:rPr lang="en-US" altLang="zh-CN" b="0" i="1" smtClean="0">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，与时间常数</a:t>
                </a:r>
                <a:r>
                  <a:rPr lang="en-US" altLang="zh-CN" dirty="0">
                    <a:latin typeface="楷体" panose="02010609060101010101" pitchFamily="49" charset="-122"/>
                    <a:ea typeface="楷体" panose="02010609060101010101" pitchFamily="49" charset="-122"/>
                  </a:rPr>
                  <a:t>RC</a:t>
                </a:r>
                <a:r>
                  <a:rPr lang="zh-CN" altLang="en-US" dirty="0">
                    <a:latin typeface="楷体" panose="02010609060101010101" pitchFamily="49" charset="-122"/>
                    <a:ea typeface="楷体" panose="02010609060101010101" pitchFamily="49" charset="-122"/>
                  </a:rPr>
                  <a:t>成反比，因此当时间常数较大时，带宽较小，可以大大抑制噪声。但同时放大器的反应速度会减慢，对幅度变化较快的信号的测量将受到限制。</a:t>
                </a:r>
              </a:p>
            </p:txBody>
          </p:sp>
        </mc:Choice>
        <mc:Fallback xmlns="">
          <p:sp>
            <p:nvSpPr>
              <p:cNvPr id="2" name="文本框 1">
                <a:extLst>
                  <a:ext uri="{FF2B5EF4-FFF2-40B4-BE49-F238E27FC236}">
                    <a16:creationId xmlns:a16="http://schemas.microsoft.com/office/drawing/2014/main" id="{BB24E967-C3BD-B93A-CF6E-7385CABB7DA8}"/>
                  </a:ext>
                </a:extLst>
              </p:cNvPr>
              <p:cNvSpPr txBox="1">
                <a:spLocks noRot="1" noChangeAspect="1" noMove="1" noResize="1" noEditPoints="1" noAdjustHandles="1" noChangeArrowheads="1" noChangeShapeType="1" noTextEdit="1"/>
              </p:cNvSpPr>
              <p:nvPr/>
            </p:nvSpPr>
            <p:spPr>
              <a:xfrm>
                <a:off x="588317" y="4273041"/>
                <a:ext cx="10425870" cy="858377"/>
              </a:xfrm>
              <a:prstGeom prst="rect">
                <a:avLst/>
              </a:prstGeom>
              <a:blipFill>
                <a:blip r:embed="rId2"/>
                <a:stretch>
                  <a:fillRect l="-526" b="-992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63E4DB5-5D86-2042-15F4-AD97C460AC8B}"/>
              </a:ext>
            </a:extLst>
          </p:cNvPr>
          <p:cNvSpPr txBox="1"/>
          <p:nvPr/>
        </p:nvSpPr>
        <p:spPr>
          <a:xfrm>
            <a:off x="1036776" y="3912753"/>
            <a:ext cx="3820974" cy="276999"/>
          </a:xfrm>
          <a:prstGeom prst="rect">
            <a:avLst/>
          </a:prstGeom>
          <a:noFill/>
        </p:spPr>
        <p:txBody>
          <a:bodyPr wrap="square" rtlCol="0">
            <a:spAutoFit/>
          </a:bodyPr>
          <a:lstStyle/>
          <a:p>
            <a:r>
              <a:rPr lang="zh-CN" altLang="en-US" sz="1200" dirty="0">
                <a:latin typeface="楷体" panose="02010609060101010101" pitchFamily="49" charset="-122"/>
                <a:ea typeface="楷体" panose="02010609060101010101" pitchFamily="49" charset="-122"/>
              </a:rPr>
              <a:t>简单</a:t>
            </a:r>
            <a:r>
              <a:rPr lang="en-US" altLang="zh-CN" sz="1200" dirty="0">
                <a:latin typeface="楷体" panose="02010609060101010101" pitchFamily="49" charset="-122"/>
                <a:ea typeface="楷体" panose="02010609060101010101" pitchFamily="49" charset="-122"/>
              </a:rPr>
              <a:t>RC</a:t>
            </a:r>
            <a:r>
              <a:rPr lang="zh-CN" altLang="en-US" sz="1200" dirty="0">
                <a:latin typeface="楷体" panose="02010609060101010101" pitchFamily="49" charset="-122"/>
                <a:ea typeface="楷体" panose="02010609060101010101" pitchFamily="49" charset="-122"/>
              </a:rPr>
              <a:t>低通滤波器的结构及其传输特性，图源讲义</a:t>
            </a:r>
          </a:p>
        </p:txBody>
      </p:sp>
      <p:pic>
        <p:nvPicPr>
          <p:cNvPr id="12" name="图片 11">
            <a:extLst>
              <a:ext uri="{FF2B5EF4-FFF2-40B4-BE49-F238E27FC236}">
                <a16:creationId xmlns:a16="http://schemas.microsoft.com/office/drawing/2014/main" id="{297B0CBF-EC59-1201-768F-31C86A30E05B}"/>
              </a:ext>
            </a:extLst>
          </p:cNvPr>
          <p:cNvPicPr>
            <a:picLocks noChangeAspect="1"/>
          </p:cNvPicPr>
          <p:nvPr/>
        </p:nvPicPr>
        <p:blipFill>
          <a:blip r:embed="rId3"/>
          <a:stretch>
            <a:fillRect/>
          </a:stretch>
        </p:blipFill>
        <p:spPr>
          <a:xfrm>
            <a:off x="6574633" y="659403"/>
            <a:ext cx="5172075" cy="990600"/>
          </a:xfrm>
          <a:prstGeom prst="rect">
            <a:avLst/>
          </a:prstGeom>
        </p:spPr>
      </p:pic>
      <p:pic>
        <p:nvPicPr>
          <p:cNvPr id="18" name="图片 17">
            <a:extLst>
              <a:ext uri="{FF2B5EF4-FFF2-40B4-BE49-F238E27FC236}">
                <a16:creationId xmlns:a16="http://schemas.microsoft.com/office/drawing/2014/main" id="{D5739F13-46E7-AFBD-8E01-C1962948DBB3}"/>
              </a:ext>
            </a:extLst>
          </p:cNvPr>
          <p:cNvPicPr>
            <a:picLocks noChangeAspect="1"/>
          </p:cNvPicPr>
          <p:nvPr/>
        </p:nvPicPr>
        <p:blipFill>
          <a:blip r:embed="rId4"/>
          <a:stretch>
            <a:fillRect/>
          </a:stretch>
        </p:blipFill>
        <p:spPr>
          <a:xfrm>
            <a:off x="507637" y="1525795"/>
            <a:ext cx="5972175" cy="2171700"/>
          </a:xfrm>
          <a:prstGeom prst="rect">
            <a:avLst/>
          </a:prstGeom>
        </p:spPr>
      </p:pic>
    </p:spTree>
    <p:extLst>
      <p:ext uri="{BB962C8B-B14F-4D97-AF65-F5344CB8AC3E}">
        <p14:creationId xmlns:p14="http://schemas.microsoft.com/office/powerpoint/2010/main" val="2795986485"/>
      </p:ext>
    </p:extLst>
  </p:cSld>
  <p:clrMapOvr>
    <a:masterClrMapping/>
  </p:clrMapOvr>
  <mc:AlternateContent xmlns:mc="http://schemas.openxmlformats.org/markup-compatibility/2006" xmlns:p14="http://schemas.microsoft.com/office/powerpoint/2010/main">
    <mc:Choice Requires="p14">
      <p:transition advTm="2000">
        <p:random/>
      </p:transition>
    </mc:Choice>
    <mc:Fallback xmlns="">
      <p:transition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0bxbx11">
      <a:majorFont>
        <a:latin typeface="汉仪雅酷黑 75W"/>
        <a:ea typeface="汉仪雅酷黑 75W"/>
        <a:cs typeface=""/>
      </a:majorFont>
      <a:minorFont>
        <a:latin typeface="汉仪雅酷黑 75W"/>
        <a:ea typeface="汉仪雅酷黑 75W"/>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5335</TotalTime>
  <Words>1008</Words>
  <Application>Microsoft Office PowerPoint</Application>
  <PresentationFormat>宽屏</PresentationFormat>
  <Paragraphs>74</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汉仪雅酷黑 75W</vt:lpstr>
      <vt:lpstr>楷体</vt:lpstr>
      <vt:lpstr>宋体</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雨函 杨</cp:lastModifiedBy>
  <cp:revision>70</cp:revision>
  <dcterms:created xsi:type="dcterms:W3CDTF">2021-05-08T01:06:00Z</dcterms:created>
  <dcterms:modified xsi:type="dcterms:W3CDTF">2024-06-27T20:11:31Z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9C9BC49CAC124F56B303CD022185F221</vt:lpwstr>
  </property>
  <property fmtid="{D5CDD505-2E9C-101B-9397-08002B2CF9AE}" pid="3" name="KSOProductBuildVer">
    <vt:lpwstr>2052-11.1.0.10495</vt:lpwstr>
  </property>
</Properties>
</file>