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2" r:id="rId5"/>
    <p:sldId id="291" r:id="rId6"/>
    <p:sldId id="284" r:id="rId7"/>
    <p:sldId id="275" r:id="rId8"/>
    <p:sldId id="292" r:id="rId9"/>
    <p:sldId id="295" r:id="rId10"/>
    <p:sldId id="285" r:id="rId11"/>
    <p:sldId id="278" r:id="rId12"/>
    <p:sldId id="279" r:id="rId13"/>
    <p:sldId id="280" r:id="rId14"/>
    <p:sldId id="281" r:id="rId15"/>
    <p:sldId id="296" r:id="rId16"/>
    <p:sldId id="29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D893B-5C62-4450-8D20-56A1E0CE1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E5B6AF-F6C4-42AB-9786-F2AB64AD2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59998-54B7-4B7E-ADE3-266867EE7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6AF-0D42-4E6D-AF78-89F5CE25A14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32D51-5889-4D98-B973-0E139F65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B00DCC-0D54-468E-B7A8-A87BD8A5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90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2342B-21B9-40BF-8A54-2D597A45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E6B8CA-F36C-4AA9-82B7-8E803B3F6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44959-82F6-4769-956F-4B4866FF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6AF-0D42-4E6D-AF78-89F5CE25A14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D96B8-1E71-407E-A34F-C0D63FFB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8F046-EF7A-4B6B-88D7-6ABACA41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6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1BC765-3DFB-48CC-B4B5-CE1CAD3F7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CBD678-527A-4B35-96A6-CF69BFD0F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EA826F-0B21-4A57-80F4-03960990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6AF-0D42-4E6D-AF78-89F5CE25A14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7C441-C2CC-43B0-8CC2-2260048F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FA189-F90F-4E1A-913D-06F7BCE2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9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FF43F-B0F0-48AC-BBE9-D7ED5D54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738EA-B1DD-4E8D-A8D4-B13F1CB9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EC3D8-A61A-4E74-B7B3-2F7A86A6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6AF-0D42-4E6D-AF78-89F5CE25A14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97EA9-2B4F-45F9-B361-72E87FA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33276-834F-4E57-974C-4CBB76BE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85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FE985-835C-4C81-99A2-C82B6E51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21C311-D780-4798-9D97-58E4EBDA6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D99F4-C1B6-40FA-8FA4-7F89D464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6AF-0D42-4E6D-AF78-89F5CE25A14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4E520-6F49-40B1-A54E-6C9CEEA0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05BA4-AB98-41AE-9731-6CF50287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83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A4395-8416-470B-BF31-87F3BF19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6C013-5BAF-4FFD-900E-3A87FCD96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0917A4-CCC2-4A3C-B970-15EFC99A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F673A2-3E95-4937-8D86-58AAB149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6AF-0D42-4E6D-AF78-89F5CE25A14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A42C46-8BE1-42BF-8A8E-23DA9525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7BC388-81FD-40AF-A394-BBC70B48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69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D4BB5-2C71-4EFD-BDEE-4E8D6795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B974A2-88CF-45D3-A5C2-91BEDE01F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275125-E86F-48F9-85ED-1B340BD89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5CE93A-DDC1-4119-AE61-7CAFBE25D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AE28FD-1104-409A-BE82-4D5A90F41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7830DC-6243-4CF4-AD9F-30F24AAF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6AF-0D42-4E6D-AF78-89F5CE25A14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BD41D8-CE1A-49EE-92AF-49BDDE1F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C90709-504A-4B4E-8ACC-27F54699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67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15432-40AC-4D25-ABDE-96C88156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C1C988-70BD-42B8-8AF4-F0CC2ED2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6AF-0D42-4E6D-AF78-89F5CE25A14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11527C-2E85-41F7-AC77-F4BAB7F7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31DCFE-26C6-4CDF-880F-27EF3388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63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20AE25-8347-4D1F-94C3-F88651D3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6AF-0D42-4E6D-AF78-89F5CE25A14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6F6BB9-F0BD-456D-8191-D2C37157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D48FEF-BB1B-478E-94A4-43843896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5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EF124-6B39-4988-8FEB-1E5FB6AD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47ACD-39CC-47A7-B519-970AC5911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305E94-CAB8-436B-83E3-4AF7DD524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EA02F4-487C-4717-A130-962526C4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6AF-0D42-4E6D-AF78-89F5CE25A14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5B16EF-7646-43EB-943B-F091842E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6BBA2D-2435-4723-9728-B751DFFD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23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9A281-15FF-404F-9E6E-D4175BF1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0CDDC6-29C6-48BF-AB41-169E9C755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C9C181-878B-445B-B1B9-F2D47B8D5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10A1FA-969C-4396-BA9C-4340EA00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6AF-0D42-4E6D-AF78-89F5CE25A14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905FB3-4FEB-42A9-82A4-CF3C1BA6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E81BE5-419B-405A-BFCA-D6E0318B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71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9803EB-D562-4C0D-953A-8C4DC646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F6A4F2-DE9C-4CC8-9C12-FC39C6959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69633-7F76-42B7-8D32-0D4DF6DE9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C36AF-0D42-4E6D-AF78-89F5CE25A14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98687-6A0A-4E01-9ADE-A2FA416EF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74E01C-D77A-4205-882B-9310D5594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31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68567-6F20-426C-92E1-7AA9AB3B9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973" y="1452154"/>
            <a:ext cx="9620054" cy="197684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次</a:t>
            </a:r>
            <a:r>
              <a:rPr lang="zh-CN" altLang="en-US" dirty="0"/>
              <a:t>习题课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7C4DEC-4480-4E8B-95E1-242CED797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1374" y="4234992"/>
            <a:ext cx="4558897" cy="1170854"/>
          </a:xfrm>
        </p:spPr>
        <p:txBody>
          <a:bodyPr>
            <a:normAutofit/>
          </a:bodyPr>
          <a:lstStyle/>
          <a:p>
            <a:r>
              <a:rPr lang="zh-CN" altLang="en-US" dirty="0"/>
              <a:t>助教</a:t>
            </a:r>
            <a:r>
              <a:rPr lang="zh-CN" altLang="en-US" dirty="0" smtClean="0"/>
              <a:t>：</a:t>
            </a:r>
            <a:r>
              <a:rPr lang="zh-CN" altLang="en-US" dirty="0"/>
              <a:t>鲍增晖</a:t>
            </a:r>
            <a:endParaRPr lang="en-US" altLang="zh-CN" dirty="0"/>
          </a:p>
          <a:p>
            <a:r>
              <a:rPr lang="en-US" altLang="zh-CN" dirty="0" smtClean="0"/>
              <a:t>baozh18@mails.Tsinghua.edu.cn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814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傅里叶展开</a:t>
            </a:r>
            <a:r>
              <a:rPr lang="en-US" altLang="zh-CN" sz="3200" dirty="0" smtClean="0"/>
              <a:t>&amp;</a:t>
            </a:r>
            <a:r>
              <a:rPr lang="zh-CN" altLang="en-US" sz="3200" dirty="0" smtClean="0"/>
              <a:t>傅里叶变换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93776" y="1508760"/>
                <a:ext cx="10643616" cy="3479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b="0" dirty="0" smtClean="0">
                  <a:latin typeface="Times New Roman" panose="02020603050405020304" pitchFamily="18" charset="0"/>
                </a:endParaRPr>
              </a:p>
              <a:p>
                <a:pPr/>
                <a:endParaRPr lang="en-US" altLang="zh-CN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𝑖𝑘𝑥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𝑑𝑘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𝑖𝑘𝑥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" y="1508760"/>
                <a:ext cx="10643616" cy="34794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20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Homework4 </a:t>
            </a:r>
            <a:r>
              <a:rPr lang="en-US" altLang="zh-CN" sz="3200" dirty="0"/>
              <a:t>T2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832104" y="1508760"/>
                <a:ext cx="10305288" cy="2056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Show that the Fourier series representation of the junction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is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𝜋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4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𝜃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i="1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zh-CN" i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04" y="1508760"/>
                <a:ext cx="10305288" cy="2056269"/>
              </a:xfrm>
              <a:prstGeom prst="rect">
                <a:avLst/>
              </a:prstGeom>
              <a:blipFill>
                <a:blip r:embed="rId2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096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Homework4 T4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832104" y="1508760"/>
                <a:ext cx="10305288" cy="1850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</a:t>
                </a:r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or a triangular periodic wave represented by (within one period):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    0&lt;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𝜋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   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find its Fourier Expansion.</a:t>
                </a:r>
                <a:endParaRPr lang="zh-CN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04" y="1508760"/>
                <a:ext cx="10305288" cy="1850122"/>
              </a:xfrm>
              <a:prstGeom prst="rect">
                <a:avLst/>
              </a:prstGeom>
              <a:blipFill>
                <a:blip r:embed="rId2"/>
                <a:stretch>
                  <a:fillRect l="-533" b="-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675" y="3592287"/>
            <a:ext cx="6653493" cy="254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62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Homework4 T6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1" y="1162784"/>
            <a:ext cx="9470571" cy="527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9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Homework4 T8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832104" y="1508760"/>
                <a:ext cx="10305288" cy="216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8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Compute the Fourier transform of the triangular pulse show in Fig. Make a sketch of your answer, labeling all the pertinent values on the curve.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The function is: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𝐿</m:t>
                    </m:r>
                  </m:oMath>
                </a14:m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for x between (0,L);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𝐿</m:t>
                    </m:r>
                  </m:oMath>
                </a14:m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for x between (-L,0);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elsewhere</a:t>
                </a:r>
              </a:p>
              <a:p>
                <a:pPr>
                  <a:lnSpc>
                    <a:spcPct val="150000"/>
                  </a:lnSpc>
                </a:pPr>
                <a:endParaRPr lang="zh-CN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04" y="1508760"/>
                <a:ext cx="10305288" cy="2169825"/>
              </a:xfrm>
              <a:prstGeom prst="rect">
                <a:avLst/>
              </a:prstGeom>
              <a:blipFill>
                <a:blip r:embed="rId2"/>
                <a:stretch>
                  <a:fillRect l="-533" r="-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243" y="3473903"/>
            <a:ext cx="6013010" cy="319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97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Extra exercises 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32104" y="1508760"/>
                <a:ext cx="10305288" cy="2774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</a:rPr>
                      <m:t>Zha</m:t>
                    </m:r>
                    <m:sSup>
                      <m:sSupPr>
                        <m:ctrlPr>
                          <a:rPr lang="en-US" altLang="zh-CN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p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Problem</m:t>
                    </m:r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 3 </m:t>
                    </m:r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pg</m:t>
                    </m:r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. 30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/>
                  <a:t> </a:t>
                </a:r>
                <a:endParaRPr lang="en-US" altLang="zh-CN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Zhao’s 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、绿光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5000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m:t>𝑨</m:t>
                        </m:r>
                      </m:e>
                    </m:acc>
                  </m:oMath>
                </a14:m>
                <a:r>
                  <a:rPr lang="zh-CN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正入射</a:t>
                </a: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在光栅常数为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𝟐</m:t>
                    </m:r>
                    <m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b="1" i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𝟓</m:t>
                    </m:r>
                    <m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×</m:t>
                    </m:r>
                    <m:sSup>
                      <m:sSupPr>
                        <m:ctrlPr>
                          <a:rPr lang="zh-CN" altLang="zh-CN" b="1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m:t>𝟏𝟎</m:t>
                        </m:r>
                      </m:e>
                      <m:sup>
                        <m:r>
                          <a:rPr lang="en-US" altLang="zh-CN" b="1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b="1" i="1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m:t>𝟒</m:t>
                        </m:r>
                      </m:sup>
                    </m:sSup>
                    <m:r>
                      <a:rPr lang="en-US" altLang="zh-CN" b="1" i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𝒄𝒎</m:t>
                    </m:r>
                  </m:oMath>
                </a14:m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，宽度为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𝟑</m:t>
                    </m:r>
                    <m:r>
                      <a:rPr lang="en-US" altLang="zh-CN" b="1" i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𝒄𝒎</m:t>
                    </m:r>
                  </m:oMath>
                </a14:m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的光栅上，聚光镜的焦距为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𝟓𝟎</m:t>
                    </m:r>
                    <m:r>
                      <a:rPr lang="en-US" altLang="zh-CN" b="1" i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𝒄𝒎</m:t>
                    </m:r>
                  </m:oMath>
                </a14:m>
                <a:endParaRPr lang="zh-CN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求第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𝟏</m:t>
                    </m:r>
                  </m:oMath>
                </a14:m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级光谱的线色散；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求第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𝟏</m:t>
                    </m:r>
                  </m:oMath>
                </a14:m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级光谱中能分辨的最小波长差；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该光栅最多能看到第几级光谱；</a:t>
                </a:r>
              </a:p>
              <a:p>
                <a:endParaRPr lang="zh-CN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04" y="1508760"/>
                <a:ext cx="10305288" cy="2774542"/>
              </a:xfrm>
              <a:prstGeom prst="rect">
                <a:avLst/>
              </a:prstGeom>
              <a:blipFill>
                <a:blip r:embed="rId2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098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Extra exercises 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32104" y="1508760"/>
                <a:ext cx="10305288" cy="3190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</a:rPr>
                      <m:t>Zha</m:t>
                    </m:r>
                    <m:sSup>
                      <m:sSupPr>
                        <m:ctrlPr>
                          <a:rPr lang="en-US" altLang="zh-CN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p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Problem</m:t>
                    </m:r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 5 </m:t>
                    </m:r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pg</m:t>
                    </m:r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. 30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/>
                  <a:t> </a:t>
                </a:r>
                <a:endParaRPr lang="en-US" altLang="zh-CN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Zhao’s 5</a:t>
                </a: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、国产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31W1</a:t>
                </a: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型一米平面光栅摄谱仪的技术数据表中列有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物镜焦距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1050</m:t>
                    </m:r>
                    <m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𝑚𝑚</m:t>
                    </m:r>
                  </m:oMath>
                </a14:m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，光栅刻划面积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60</m:t>
                    </m:r>
                    <m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𝑚𝑚</m:t>
                    </m:r>
                    <m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×40</m:t>
                    </m:r>
                    <m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𝑚𝑚</m:t>
                    </m:r>
                  </m:oMath>
                </a14:m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，闪耀波长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3650</m:t>
                    </m:r>
                    <m:acc>
                      <m:accPr>
                        <m:chr m:val="̇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b="1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(1</a:t>
                </a: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级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，可先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1200</m:t>
                    </m:r>
                    <m:r>
                      <a:rPr lang="zh-CN" altLang="zh-CN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条</m:t>
                    </m:r>
                    <m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/</m:t>
                    </m:r>
                    <m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𝑚𝑚</m:t>
                    </m:r>
                  </m:oMath>
                </a14:m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，色散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8</m:t>
                    </m:r>
                    <m:acc>
                      <m:accPr>
                        <m:chr m:val="̇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b="1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m:t>𝐴</m:t>
                        </m:r>
                      </m:e>
                    </m:acc>
                    <m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/</m:t>
                    </m:r>
                    <m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𝑚𝑚</m:t>
                    </m:r>
                  </m:oMath>
                </a14:m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，理论分辨率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72000(1</a:t>
                </a: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级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计算</a:t>
                </a:r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  <a:endParaRPr lang="zh-CN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该摄谱仪能分辨的谱线间隔的最小值为</a:t>
                </a:r>
                <a:r>
                  <a:rPr lang="zh-CN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多少</a:t>
                </a:r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?</a:t>
                </a:r>
                <a:endParaRPr lang="zh-CN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该摄谱仪的角色散本领为</a:t>
                </a:r>
                <a:r>
                  <a:rPr lang="zh-CN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多少</a:t>
                </a:r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?</a:t>
                </a:r>
                <a:endParaRPr lang="zh-CN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光栅的闪耀角为多大？闪耀方向与光栅平面的法线方向成多大的</a:t>
                </a:r>
                <a:r>
                  <a:rPr lang="zh-CN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角度</a:t>
                </a:r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?</a:t>
                </a:r>
                <a:endParaRPr lang="zh-CN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04" y="1508760"/>
                <a:ext cx="10305288" cy="3190040"/>
              </a:xfrm>
              <a:prstGeom prst="rect">
                <a:avLst/>
              </a:prstGeom>
              <a:blipFill>
                <a:blip r:embed="rId2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21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多</a:t>
            </a:r>
            <a:r>
              <a:rPr lang="zh-CN" altLang="en-US" sz="3200" dirty="0" smtClean="0"/>
              <a:t>缝夫琅和费衍射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32104" y="1508760"/>
                <a:ext cx="10305288" cy="4319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𝑖𝑘𝑥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一维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只影响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相位</m:t>
                      </m:r>
                    </m:oMath>
                  </m:oMathPara>
                </a14:m>
                <a:endPara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:r>
                  <a:rPr lang="zh-CN" altLang="en-US" dirty="0" smtClean="0"/>
                  <a:t>主极大：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 smtClean="0"/>
                  <a:t>  </a:t>
                </a:r>
                <a:r>
                  <a:rPr lang="zh-CN" altLang="en-US" dirty="0" smtClean="0"/>
                  <a:t>次级大：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dirty="0" smtClean="0"/>
                  <a:t>个</a:t>
                </a:r>
                <a:endParaRPr lang="en-US" altLang="zh-CN" dirty="0" smtClean="0"/>
              </a:p>
              <a:p>
                <a:pPr/>
                <a:endParaRPr lang="en-US" altLang="zh-CN" dirty="0"/>
              </a:p>
              <a:p>
                <a:pPr/>
                <a:r>
                  <a:rPr lang="zh-CN" altLang="en-US" dirty="0" smtClean="0"/>
                  <a:t>暗纹：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dirty="0" smtClean="0"/>
              </a:p>
              <a:p>
                <a:pPr/>
                <a:endParaRPr lang="en-US" altLang="zh-CN" dirty="0"/>
              </a:p>
              <a:p>
                <a:pPr/>
                <a:r>
                  <a:rPr lang="zh-CN" altLang="en-US" dirty="0" smtClean="0"/>
                  <a:t>主极大宽度：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/>
                <a:endParaRPr lang="en-US" altLang="zh-CN" dirty="0"/>
              </a:p>
              <a:p>
                <a:pPr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Missing order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04" y="1508760"/>
                <a:ext cx="10305288" cy="4319516"/>
              </a:xfrm>
              <a:prstGeom prst="rect">
                <a:avLst/>
              </a:prstGeom>
              <a:blipFill>
                <a:blip r:embed="rId2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2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Homework3 T3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8" y="1430429"/>
            <a:ext cx="10635263" cy="16762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422" y="3106639"/>
            <a:ext cx="3600000" cy="3092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51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Extra exercises 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32104" y="1508760"/>
                <a:ext cx="10305288" cy="1734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</a:rPr>
                      <m:t>Zha</m:t>
                    </m:r>
                    <m:sSup>
                      <m:sSupPr>
                        <m:ctrlPr>
                          <a:rPr lang="en-US" altLang="zh-CN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p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Problem</m:t>
                    </m:r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 5 </m:t>
                    </m:r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pg</m:t>
                    </m:r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. 17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/>
                  <a:t> </a:t>
                </a:r>
                <a:endParaRPr lang="en-US" altLang="zh-CN" b="1" dirty="0" smtClean="0"/>
              </a:p>
              <a:p>
                <a:r>
                  <a:rPr lang="zh-CN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有</a:t>
                </a: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三条平行狭缝，宽度都是</a:t>
                </a:r>
                <a14:m>
                  <m:oMath xmlns:m="http://schemas.openxmlformats.org/officeDocument/2006/math">
                    <m:r>
                      <a:rPr lang="en-US" altLang="zh-CN" b="1" i="1"/>
                      <m:t>𝒂</m:t>
                    </m:r>
                  </m:oMath>
                </a14:m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，缝距分别为</a:t>
                </a:r>
                <a14:m>
                  <m:oMath xmlns:m="http://schemas.openxmlformats.org/officeDocument/2006/math">
                    <m:r>
                      <a:rPr lang="en-US" altLang="zh-CN" b="1" i="1"/>
                      <m:t>𝒅</m:t>
                    </m:r>
                  </m:oMath>
                </a14:m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/>
                      <m:t>𝟐</m:t>
                    </m:r>
                    <m:r>
                      <a:rPr lang="en-US" altLang="zh-CN" b="1" i="1"/>
                      <m:t>𝒅</m:t>
                    </m:r>
                  </m:oMath>
                </a14:m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，证明正入射时其夫琅和费衍射强度分布公式为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/>
                          </m:ctrlPr>
                        </m:sSubPr>
                        <m:e>
                          <m:r>
                            <a:rPr lang="en-US" altLang="zh-CN" b="1" i="1"/>
                            <m:t>𝑰</m:t>
                          </m:r>
                        </m:e>
                        <m:sub>
                          <m:r>
                            <a:rPr lang="en-US" altLang="zh-CN" b="1" i="1"/>
                            <m:t>𝜽</m:t>
                          </m:r>
                        </m:sub>
                      </m:sSub>
                      <m:r>
                        <a:rPr lang="en-US" altLang="zh-CN" b="1" i="1"/>
                        <m:t>=</m:t>
                      </m:r>
                      <m:sSub>
                        <m:sSubPr>
                          <m:ctrlPr>
                            <a:rPr lang="zh-CN" altLang="zh-CN" b="1" i="1"/>
                          </m:ctrlPr>
                        </m:sSubPr>
                        <m:e>
                          <m:r>
                            <a:rPr lang="en-US" altLang="zh-CN" b="1" i="1"/>
                            <m:t>𝑰</m:t>
                          </m:r>
                        </m:e>
                        <m:sub>
                          <m:r>
                            <a:rPr lang="en-US" altLang="zh-CN" b="1" i="1"/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zh-CN" altLang="zh-CN" b="1" i="1"/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b="1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b="1" i="1"/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zh-CN" b="1" i="1"/>
                                      </m:ctrlPr>
                                    </m:funcPr>
                                    <m:fName>
                                      <m:r>
                                        <a:rPr lang="en-US" altLang="zh-CN" b="1" i="1"/>
                                        <m:t>𝒔𝒊𝒏</m:t>
                                      </m:r>
                                    </m:fName>
                                    <m:e>
                                      <m:r>
                                        <a:rPr lang="en-US" altLang="zh-CN" b="1" i="1"/>
                                        <m:t>𝜶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altLang="zh-CN" b="1" i="1"/>
                                    <m:t>𝜶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1" i="1"/>
                            <m:t>𝟐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zh-CN" altLang="zh-CN" b="1" i="1"/>
                          </m:ctrlPr>
                        </m:dPr>
                        <m:e>
                          <m:r>
                            <a:rPr lang="en-US" altLang="zh-CN" b="1" i="1"/>
                            <m:t>𝟑</m:t>
                          </m:r>
                          <m:r>
                            <a:rPr lang="en-US" altLang="zh-CN" b="1" i="1"/>
                            <m:t>+</m:t>
                          </m:r>
                          <m:r>
                            <a:rPr lang="en-US" altLang="zh-CN" b="1" i="1"/>
                            <m:t>𝟐</m:t>
                          </m:r>
                          <m:d>
                            <m:dPr>
                              <m:ctrlPr>
                                <a:rPr lang="zh-CN" altLang="zh-CN" b="1" i="1"/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zh-CN" b="1" i="1"/>
                                  </m:ctrlPr>
                                </m:funcPr>
                                <m:fName>
                                  <m:r>
                                    <a:rPr lang="en-US" altLang="zh-CN" b="1" i="1"/>
                                    <m:t>𝒄𝒐𝒔</m:t>
                                  </m:r>
                                </m:fName>
                                <m:e>
                                  <m:r>
                                    <a:rPr lang="en-US" altLang="zh-CN" b="1" i="1"/>
                                    <m:t>𝟐</m:t>
                                  </m:r>
                                  <m:r>
                                    <a:rPr lang="en-US" altLang="zh-CN" b="1" i="1"/>
                                    <m:t>𝜷</m:t>
                                  </m:r>
                                </m:e>
                              </m:func>
                              <m:r>
                                <a:rPr lang="en-US" altLang="zh-CN" b="1" i="1"/>
                                <m:t>+</m:t>
                              </m:r>
                              <m:func>
                                <m:funcPr>
                                  <m:ctrlPr>
                                    <a:rPr lang="zh-CN" altLang="zh-CN" b="1" i="1"/>
                                  </m:ctrlPr>
                                </m:funcPr>
                                <m:fName>
                                  <m:r>
                                    <a:rPr lang="en-US" altLang="zh-CN" b="1" i="1"/>
                                    <m:t>𝒄𝒐𝒔</m:t>
                                  </m:r>
                                </m:fName>
                                <m:e>
                                  <m:r>
                                    <a:rPr lang="en-US" altLang="zh-CN" b="1" i="1"/>
                                    <m:t>𝟒</m:t>
                                  </m:r>
                                  <m:r>
                                    <a:rPr lang="en-US" altLang="zh-CN" b="1" i="1"/>
                                    <m:t>𝜷</m:t>
                                  </m:r>
                                </m:e>
                              </m:func>
                              <m:r>
                                <a:rPr lang="en-US" altLang="zh-CN" b="1" i="1"/>
                                <m:t>+</m:t>
                              </m:r>
                              <m:func>
                                <m:funcPr>
                                  <m:ctrlPr>
                                    <a:rPr lang="zh-CN" altLang="zh-CN" b="1" i="1"/>
                                  </m:ctrlPr>
                                </m:funcPr>
                                <m:fName>
                                  <m:r>
                                    <a:rPr lang="en-US" altLang="zh-CN" b="1" i="1"/>
                                    <m:t>𝒄𝒐𝒔</m:t>
                                  </m:r>
                                </m:fName>
                                <m:e>
                                  <m:r>
                                    <a:rPr lang="en-US" altLang="zh-CN" b="1" i="1"/>
                                    <m:t>𝟔</m:t>
                                  </m:r>
                                  <m:r>
                                    <a:rPr lang="en-US" altLang="zh-CN" b="1" i="1"/>
                                    <m:t>𝜷</m:t>
                                  </m:r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zh-CN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b="1" i="1"/>
                      <m:t>𝒂</m:t>
                    </m:r>
                    <m:r>
                      <a:rPr lang="en-US" altLang="zh-CN" b="1" i="1"/>
                      <m:t>=</m:t>
                    </m:r>
                    <m:f>
                      <m:fPr>
                        <m:ctrlPr>
                          <a:rPr lang="zh-CN" altLang="zh-CN" b="1" i="1"/>
                        </m:ctrlPr>
                      </m:fPr>
                      <m:num>
                        <m:r>
                          <a:rPr lang="en-US" altLang="zh-CN" b="1" i="1"/>
                          <m:t>𝝅</m:t>
                        </m:r>
                        <m:r>
                          <a:rPr lang="en-US" altLang="zh-CN" b="1" i="1"/>
                          <m:t>𝒂</m:t>
                        </m:r>
                        <m:func>
                          <m:funcPr>
                            <m:ctrlPr>
                              <a:rPr lang="zh-CN" altLang="zh-CN" b="1" i="1"/>
                            </m:ctrlPr>
                          </m:funcPr>
                          <m:fName>
                            <m:r>
                              <a:rPr lang="en-US" altLang="zh-CN" b="1" i="1"/>
                              <m:t>𝒔𝒊𝒏</m:t>
                            </m:r>
                          </m:fName>
                          <m:e>
                            <m:r>
                              <a:rPr lang="en-US" altLang="zh-CN" b="1" i="1"/>
                              <m:t>𝜽</m:t>
                            </m:r>
                          </m:e>
                        </m:func>
                      </m:num>
                      <m:den>
                        <m:r>
                          <a:rPr lang="en-US" altLang="zh-CN" b="1" i="1"/>
                          <m:t>𝝀</m:t>
                        </m:r>
                      </m:den>
                    </m:f>
                  </m:oMath>
                </a14:m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/>
                      <m:t>𝜷</m:t>
                    </m:r>
                    <m:r>
                      <a:rPr lang="en-US" altLang="zh-CN" b="1" i="1"/>
                      <m:t>=</m:t>
                    </m:r>
                    <m:f>
                      <m:fPr>
                        <m:ctrlPr>
                          <a:rPr lang="zh-CN" altLang="zh-CN" b="1" i="1"/>
                        </m:ctrlPr>
                      </m:fPr>
                      <m:num>
                        <m:r>
                          <a:rPr lang="en-US" altLang="zh-CN" b="1" i="1"/>
                          <m:t>𝝅</m:t>
                        </m:r>
                        <m:r>
                          <a:rPr lang="en-US" altLang="zh-CN" b="1" i="1"/>
                          <m:t>𝒅</m:t>
                        </m:r>
                        <m:func>
                          <m:funcPr>
                            <m:ctrlPr>
                              <a:rPr lang="zh-CN" altLang="zh-CN" b="1" i="1"/>
                            </m:ctrlPr>
                          </m:funcPr>
                          <m:fName>
                            <m:r>
                              <a:rPr lang="en-US" altLang="zh-CN" b="1" i="1"/>
                              <m:t>𝒔𝒊𝒏</m:t>
                            </m:r>
                          </m:fName>
                          <m:e>
                            <m:r>
                              <a:rPr lang="en-US" altLang="zh-CN" b="1" i="1"/>
                              <m:t>𝜽</m:t>
                            </m:r>
                          </m:e>
                        </m:func>
                      </m:num>
                      <m:den>
                        <m:r>
                          <a:rPr lang="en-US" altLang="zh-CN" b="1" i="1"/>
                          <m:t>𝝀</m:t>
                        </m:r>
                      </m:den>
                    </m:f>
                  </m:oMath>
                </a14:m>
                <a:endParaRPr lang="zh-CN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04" y="1508760"/>
                <a:ext cx="10305288" cy="1734770"/>
              </a:xfrm>
              <a:prstGeom prst="rect">
                <a:avLst/>
              </a:prstGeom>
              <a:blipFill>
                <a:blip r:embed="rId2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422" y="3037169"/>
            <a:ext cx="3600000" cy="358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3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Extra exercises 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32104" y="1508760"/>
                <a:ext cx="10305288" cy="2723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</a:rPr>
                      <m:t>Zha</m:t>
                    </m:r>
                    <m:sSup>
                      <m:sSupPr>
                        <m:ctrlPr>
                          <a:rPr lang="en-US" altLang="zh-CN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p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Problem</m:t>
                    </m:r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 7 </m:t>
                    </m:r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pg</m:t>
                    </m:r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. 17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/>
                  <a:t> </a:t>
                </a:r>
                <a:endParaRPr lang="en-US" altLang="zh-CN" b="1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b="1" i="1"/>
                      <m:t>𝟐</m:t>
                    </m:r>
                    <m:r>
                      <a:rPr lang="en-US" altLang="zh-CN" b="1" i="1"/>
                      <m:t>𝑵</m:t>
                    </m:r>
                  </m:oMath>
                </a14:m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条平行狭缝，缝宽相同都是</a:t>
                </a:r>
                <a14:m>
                  <m:oMath xmlns:m="http://schemas.openxmlformats.org/officeDocument/2006/math">
                    <m:r>
                      <a:rPr lang="en-US" altLang="zh-CN" b="1" i="1"/>
                      <m:t>𝒂</m:t>
                    </m:r>
                  </m:oMath>
                </a14:m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，缝间不透明部分的宽度做周期性变化：</a:t>
                </a:r>
                <a14:m>
                  <m:oMath xmlns:m="http://schemas.openxmlformats.org/officeDocument/2006/math">
                    <m:r>
                      <a:rPr lang="en-US" altLang="zh-CN" b="1" i="1"/>
                      <m:t>𝒂</m:t>
                    </m:r>
                    <m:r>
                      <a:rPr lang="en-US" altLang="zh-CN" b="1" i="1"/>
                      <m:t>,</m:t>
                    </m:r>
                    <m:r>
                      <a:rPr lang="en-US" altLang="zh-CN" b="1" i="1"/>
                      <m:t>𝟑</m:t>
                    </m:r>
                    <m:r>
                      <a:rPr lang="en-US" altLang="zh-CN" b="1" i="1"/>
                      <m:t>𝒂</m:t>
                    </m:r>
                    <m:r>
                      <a:rPr lang="en-US" altLang="zh-CN" b="1" i="1"/>
                      <m:t>,</m:t>
                    </m:r>
                    <m:r>
                      <a:rPr lang="en-US" altLang="zh-CN" b="1" i="1"/>
                      <m:t>𝒂</m:t>
                    </m:r>
                    <m:r>
                      <a:rPr lang="en-US" altLang="zh-CN" b="1" i="1"/>
                      <m:t>,</m:t>
                    </m:r>
                    <m:r>
                      <a:rPr lang="en-US" altLang="zh-CN" b="1" i="1"/>
                      <m:t>𝟑</m:t>
                    </m:r>
                    <m:r>
                      <a:rPr lang="en-US" altLang="zh-CN" b="1" i="1"/>
                      <m:t>𝒂</m:t>
                    </m:r>
                  </m:oMath>
                </a14:m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求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衍射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强度分布</a:t>
                </a:r>
                <a:endParaRPr lang="zh-CN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(1) </a:t>
                </a: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遮住偶数缝；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(2) </a:t>
                </a: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遮住奇数缝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(3) </a:t>
                </a: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全开放</a:t>
                </a:r>
              </a:p>
              <a:p>
                <a:endParaRPr lang="zh-CN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04" y="1508760"/>
                <a:ext cx="10305288" cy="2723823"/>
              </a:xfrm>
              <a:prstGeom prst="rect">
                <a:avLst/>
              </a:prstGeom>
              <a:blipFill>
                <a:blip r:embed="rId2"/>
                <a:stretch>
                  <a:fillRect l="-533" r="-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748" y="3432401"/>
            <a:ext cx="3600000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2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光栅光谱仪应用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93776" y="1508760"/>
                <a:ext cx="10643616" cy="4177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⟹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𝑁𝑑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𝑚𝑁</m:t>
                          </m:r>
                        </m:den>
                      </m:f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𝐷𝑖𝑠𝑝𝑒𝑟𝑠𝑖𝑜𝑛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𝑝𝑜𝑤𝑒𝑟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𝑚𝑁</m:t>
                      </m:r>
                    </m:oMath>
                  </m:oMathPara>
                </a14:m>
                <a:endParaRPr lang="en-US" altLang="zh-CN" b="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:endPara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𝑚𝑐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⟹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𝑓𝑠𝑟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:endPara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" y="1508760"/>
                <a:ext cx="10643616" cy="4177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21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Homework3 T5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385" y="4142608"/>
            <a:ext cx="7222325" cy="24023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89" y="1294038"/>
            <a:ext cx="9999335" cy="261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6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Homework3 T7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821219" y="1162784"/>
                <a:ext cx="10305288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一</a:t>
                </a: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个有输入和输出会聚透镜的反射型闪耀光栅，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1000</m:t>
                    </m:r>
                    <m:r>
                      <a:rPr lang="zh-CN" altLang="zh-CN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线</m:t>
                    </m:r>
                    <m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/</m:t>
                    </m:r>
                    <m:r>
                      <a:rPr lang="en-US" altLang="zh-CN" b="0" i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𝑚𝑚</m:t>
                    </m:r>
                  </m:oMath>
                </a14:m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长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100</m:t>
                    </m:r>
                    <m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𝑚𝑚</m:t>
                    </m:r>
                  </m:oMath>
                </a14:m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的闪耀光栅</a:t>
                </a:r>
                <a:r>
                  <a:rPr lang="zh-CN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闪耀</a:t>
                </a:r>
                <a:r>
                  <a:rPr lang="zh-CN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角</a:t>
                </a: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m:t>𝜃</m:t>
                        </m:r>
                      </m:e>
                      <m:sub>
                        <m:r>
                          <a:rPr lang="en-US" altLang="zh-CN" b="1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，会聚透镜焦距为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endParaRPr lang="zh-CN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(1) 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考虑一个平面光栅（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𝜽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𝒃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</m:oMath>
                </a14:m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利用</a:t>
                </a: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此光栅的一级，如果最大可分散光波长为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𝜆</m:t>
                    </m:r>
                    <m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1000</m:t>
                    </m:r>
                    <m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𝑛𝑚</m:t>
                    </m:r>
                  </m:oMath>
                </a14:m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，那么一级不与其他级混合的最小波长为多少，求自由光谱程，对二</a:t>
                </a:r>
                <a:r>
                  <a:rPr lang="zh-CN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级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，最大可分辨波长为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500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𝑛𝑚</m:t>
                    </m:r>
                    <m:r>
                      <a:rPr lang="zh-CN" altLang="en-US" b="1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lang="zh-CN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考虑</a:t>
                </a: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同样问题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(2) </a:t>
                </a: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如果我们希望由于单缝衍射导致</a:t>
                </a:r>
                <a:r>
                  <a:rPr lang="zh-CN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辐照度调制使一级</a:t>
                </a:r>
                <a:r>
                  <a:rPr lang="zh-CN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自由</a:t>
                </a: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光谱程中心波长具有最大强度，求光栅闪耀角为多少？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(3) </a:t>
                </a: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在第二问的闪耀角下，对应第一问中最大波长和最小波长的角度为多少</a:t>
                </a:r>
              </a:p>
              <a:p>
                <a:pPr>
                  <a:lnSpc>
                    <a:spcPct val="150000"/>
                  </a:lnSpc>
                </a:pPr>
                <a:endParaRPr lang="zh-CN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19" y="1162784"/>
                <a:ext cx="10305288" cy="3831818"/>
              </a:xfrm>
              <a:prstGeom prst="rect">
                <a:avLst/>
              </a:prstGeom>
              <a:blipFill>
                <a:blip r:embed="rId2"/>
                <a:stretch>
                  <a:fillRect l="-533" r="-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488" y="4495800"/>
            <a:ext cx="3849462" cy="225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9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Homework3 T7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821219" y="1162784"/>
                <a:ext cx="10305288" cy="300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4) </a:t>
                </a: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由于单缝衍射</a:t>
                </a:r>
                <a:r>
                  <a:rPr lang="zh-CN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对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辐照</a:t>
                </a:r>
                <a:r>
                  <a:rPr lang="zh-CN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度</a:t>
                </a: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的调制，最大和最小波长</a:t>
                </a:r>
                <a:r>
                  <a:rPr lang="zh-CN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辐照</a:t>
                </a:r>
                <a:r>
                  <a:rPr lang="zh-CN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度</a:t>
                </a: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将小于中心波长的强度，最大波长和最小波长的</a:t>
                </a:r>
                <a:r>
                  <a:rPr lang="zh-CN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辐照</a:t>
                </a:r>
                <a:r>
                  <a:rPr lang="zh-CN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度</a:t>
                </a: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与中心波长</a:t>
                </a:r>
                <a:r>
                  <a:rPr lang="zh-CN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辐照</a:t>
                </a:r>
                <a:r>
                  <a:rPr lang="zh-CN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度</a:t>
                </a: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之比为多少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(5) </a:t>
                </a: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600</m:t>
                    </m:r>
                    <m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𝑛𝑚</m:t>
                    </m:r>
                  </m:oMath>
                </a14:m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区域的光，最小可分辨波长为多少，对于该区域中被最小可分辨波长分隔的两个波长，求他们</a:t>
                </a:r>
                <a:r>
                  <a:rPr lang="zh-CN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在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出射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缝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</m:oMath>
                </a14:m>
                <a:r>
                  <a:rPr lang="zh-CN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上的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线</a:t>
                </a:r>
                <a:r>
                  <a:rPr lang="zh-CN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间距</a:t>
                </a: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，焦距为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endParaRPr lang="zh-CN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(6) </a:t>
                </a: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要使用光谱仪进行色分辨，</a:t>
                </a:r>
                <a:r>
                  <a:rPr lang="zh-CN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出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射</a:t>
                </a:r>
                <a:r>
                  <a:rPr lang="zh-CN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狭缝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宽度</a:t>
                </a:r>
                <a:r>
                  <a:rPr lang="zh-CN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应</a:t>
                </a: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小于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(5)</a:t>
                </a: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中的值，但实际实验中通常使用更宽的狭缝来收集更多的光，如果出口狭缝取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𝑚𝑚</m:t>
                    </m:r>
                  </m:oMath>
                </a14:m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，那么可穿过狭缝并被探测器收集的波长展宽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𝛿𝜆</m:t>
                    </m:r>
                  </m:oMath>
                </a14:m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是多少</a:t>
                </a:r>
              </a:p>
              <a:p>
                <a:pPr>
                  <a:lnSpc>
                    <a:spcPct val="150000"/>
                  </a:lnSpc>
                </a:pPr>
                <a:endParaRPr lang="zh-CN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19" y="1162784"/>
                <a:ext cx="10305288" cy="3000821"/>
              </a:xfrm>
              <a:prstGeom prst="rect">
                <a:avLst/>
              </a:prstGeom>
              <a:blipFill>
                <a:blip r:embed="rId2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4" y="3679372"/>
            <a:ext cx="5188404" cy="30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05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3442</TotalTime>
  <Words>300</Words>
  <Application>Microsoft Office PowerPoint</Application>
  <PresentationFormat>宽屏</PresentationFormat>
  <Paragraphs>79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Equation.DSMT4</vt:lpstr>
      <vt:lpstr>第二次习题课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第二次习题课      ——量子力学基本假设</dc:title>
  <dc:creator>Q Z</dc:creator>
  <cp:lastModifiedBy>dagdfsa</cp:lastModifiedBy>
  <cp:revision>162</cp:revision>
  <dcterms:created xsi:type="dcterms:W3CDTF">2020-04-25T06:29:26Z</dcterms:created>
  <dcterms:modified xsi:type="dcterms:W3CDTF">2021-03-27T09:31:57Z</dcterms:modified>
</cp:coreProperties>
</file>