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67" r:id="rId4"/>
    <p:sldId id="292" r:id="rId5"/>
    <p:sldId id="293" r:id="rId6"/>
    <p:sldId id="294" r:id="rId7"/>
    <p:sldId id="272" r:id="rId8"/>
    <p:sldId id="275" r:id="rId9"/>
    <p:sldId id="291" r:id="rId10"/>
    <p:sldId id="295" r:id="rId11"/>
    <p:sldId id="296" r:id="rId12"/>
    <p:sldId id="29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72886-C2A8-4346-B344-E520F3B08CAC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C96A2-21C8-40A6-A5BB-34409354C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159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9D893B-5C62-4450-8D20-56A1E0CE1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E5B6AF-F6C4-42AB-9786-F2AB64AD2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159998-54B7-4B7E-ADE3-266867EE7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36AF-0D42-4E6D-AF78-89F5CE25A149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432D51-5889-4D98-B973-0E139F656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B00DCC-0D54-468E-B7A8-A87BD8A5E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87A0-087F-4E34-879F-9E2D68A22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900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2342B-21B9-40BF-8A54-2D597A459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E6B8CA-F36C-4AA9-82B7-8E803B3F6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644959-82F6-4769-956F-4B4866FF8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36AF-0D42-4E6D-AF78-89F5CE25A149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2D96B8-1E71-407E-A34F-C0D63FFB7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B8F046-EF7A-4B6B-88D7-6ABACA41C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87A0-087F-4E34-879F-9E2D68A22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462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1BC765-3DFB-48CC-B4B5-CE1CAD3F71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CBD678-527A-4B35-96A6-CF69BFD0F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EA826F-0B21-4A57-80F4-039609906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36AF-0D42-4E6D-AF78-89F5CE25A149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77C441-C2CC-43B0-8CC2-2260048F7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8FA189-F90F-4E1A-913D-06F7BCE2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87A0-087F-4E34-879F-9E2D68A22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394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FF43F-B0F0-48AC-BBE9-D7ED5D54F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738EA-B1DD-4E8D-A8D4-B13F1CB90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1EC3D8-A61A-4E74-B7B3-2F7A86A6D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36AF-0D42-4E6D-AF78-89F5CE25A149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A97EA9-2B4F-45F9-B361-72E87FABC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D33276-834F-4E57-974C-4CBB76BE8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87A0-087F-4E34-879F-9E2D68A22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85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EFE985-835C-4C81-99A2-C82B6E516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21C311-D780-4798-9D97-58E4EBDA6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1D99F4-C1B6-40FA-8FA4-7F89D464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36AF-0D42-4E6D-AF78-89F5CE25A149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E4E520-6F49-40B1-A54E-6C9CEEA0C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005BA4-AB98-41AE-9731-6CF502871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87A0-087F-4E34-879F-9E2D68A22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83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A4395-8416-470B-BF31-87F3BF19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B6C013-5BAF-4FFD-900E-3A87FCD968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0917A4-CCC2-4A3C-B970-15EFC99A1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F673A2-3E95-4937-8D86-58AAB1496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36AF-0D42-4E6D-AF78-89F5CE25A149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A42C46-8BE1-42BF-8A8E-23DA9525B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7BC388-81FD-40AF-A394-BBC70B489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87A0-087F-4E34-879F-9E2D68A22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694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D4BB5-2C71-4EFD-BDEE-4E8D67954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B974A2-88CF-45D3-A5C2-91BEDE01F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275125-E86F-48F9-85ED-1B340BD89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5CE93A-DDC1-4119-AE61-7CAFBE25DE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AE28FD-1104-409A-BE82-4D5A90F41D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7830DC-6243-4CF4-AD9F-30F24AAF4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36AF-0D42-4E6D-AF78-89F5CE25A149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4BD41D8-CE1A-49EE-92AF-49BDDE1F9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5C90709-504A-4B4E-8ACC-27F546995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87A0-087F-4E34-879F-9E2D68A22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678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015432-40AC-4D25-ABDE-96C881562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C1C988-70BD-42B8-8AF4-F0CC2ED29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36AF-0D42-4E6D-AF78-89F5CE25A149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11527C-2E85-41F7-AC77-F4BAB7F7E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31DCFE-26C6-4CDF-880F-27EF33885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87A0-087F-4E34-879F-9E2D68A22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631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20AE25-8347-4D1F-94C3-F88651D3C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36AF-0D42-4E6D-AF78-89F5CE25A149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6F6BB9-F0BD-456D-8191-D2C37157B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D48FEF-BB1B-478E-94A4-43843896A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87A0-087F-4E34-879F-9E2D68A22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050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EF124-6B39-4988-8FEB-1E5FB6ADB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B47ACD-39CC-47A7-B519-970AC5911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305E94-CAB8-436B-83E3-4AF7DD524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EA02F4-487C-4717-A130-962526C47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36AF-0D42-4E6D-AF78-89F5CE25A149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5B16EF-7646-43EB-943B-F091842E3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6BBA2D-2435-4723-9728-B751DFFD8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87A0-087F-4E34-879F-9E2D68A22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238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9A281-15FF-404F-9E6E-D4175BF15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0CDDC6-29C6-48BF-AB41-169E9C755D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C9C181-878B-445B-B1B9-F2D47B8D5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10A1FA-969C-4396-BA9C-4340EA006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36AF-0D42-4E6D-AF78-89F5CE25A149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905FB3-4FEB-42A9-82A4-CF3C1BA6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E81BE5-419B-405A-BFCA-D6E0318B6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87A0-087F-4E34-879F-9E2D68A22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71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9803EB-D562-4C0D-953A-8C4DC646A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F6A4F2-DE9C-4CC8-9C12-FC39C6959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769633-7F76-42B7-8D32-0D4DF6DE9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C36AF-0D42-4E6D-AF78-89F5CE25A149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198687-6A0A-4E01-9ADE-A2FA416EF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74E01C-D77A-4205-882B-9310D5594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587A0-087F-4E34-879F-9E2D68A22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31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68567-6F20-426C-92E1-7AA9AB3B9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973" y="1452154"/>
            <a:ext cx="9620054" cy="197684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第</a:t>
            </a:r>
            <a:r>
              <a:rPr lang="zh-CN" altLang="en-US" dirty="0"/>
              <a:t>四</a:t>
            </a:r>
            <a:r>
              <a:rPr lang="zh-CN" altLang="en-US" dirty="0" smtClean="0"/>
              <a:t>次</a:t>
            </a:r>
            <a:r>
              <a:rPr lang="zh-CN" altLang="en-US" dirty="0"/>
              <a:t>习题课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			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7C4DEC-4480-4E8B-95E1-242CED797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1374" y="4234992"/>
            <a:ext cx="4558897" cy="1170854"/>
          </a:xfrm>
        </p:spPr>
        <p:txBody>
          <a:bodyPr>
            <a:normAutofit/>
          </a:bodyPr>
          <a:lstStyle/>
          <a:p>
            <a:r>
              <a:rPr lang="zh-CN" altLang="en-US" dirty="0"/>
              <a:t>助教</a:t>
            </a:r>
            <a:r>
              <a:rPr lang="zh-CN" altLang="en-US" dirty="0" smtClean="0"/>
              <a:t>：</a:t>
            </a:r>
            <a:r>
              <a:rPr lang="zh-CN" altLang="en-US" dirty="0"/>
              <a:t>鲍增晖</a:t>
            </a:r>
            <a:endParaRPr lang="en-US" altLang="zh-CN" dirty="0"/>
          </a:p>
          <a:p>
            <a:r>
              <a:rPr lang="en-US" altLang="zh-CN" dirty="0" smtClean="0"/>
              <a:t>baozh18@mails.Tsinghua.edu.cn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2814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AC00F5A-8047-4312-86D3-7A7046DFD8D3}"/>
              </a:ext>
            </a:extLst>
          </p:cNvPr>
          <p:cNvSpPr txBox="1"/>
          <p:nvPr/>
        </p:nvSpPr>
        <p:spPr>
          <a:xfrm>
            <a:off x="612742" y="367645"/>
            <a:ext cx="11029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Homework6 T10</a:t>
            </a:r>
            <a:endParaRPr lang="zh-CN" altLang="en-US" sz="3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0A5E216-D8E3-4F33-8CB4-1EC9E416656B}"/>
              </a:ext>
            </a:extLst>
          </p:cNvPr>
          <p:cNvSpPr/>
          <p:nvPr/>
        </p:nvSpPr>
        <p:spPr>
          <a:xfrm>
            <a:off x="0" y="1055802"/>
            <a:ext cx="12192000" cy="3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84" y="1351429"/>
            <a:ext cx="10958475" cy="367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681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AC00F5A-8047-4312-86D3-7A7046DFD8D3}"/>
              </a:ext>
            </a:extLst>
          </p:cNvPr>
          <p:cNvSpPr txBox="1"/>
          <p:nvPr/>
        </p:nvSpPr>
        <p:spPr>
          <a:xfrm>
            <a:off x="612742" y="367645"/>
            <a:ext cx="11029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Homework6 T12</a:t>
            </a:r>
            <a:endParaRPr lang="zh-CN" altLang="en-US" sz="3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0A5E216-D8E3-4F33-8CB4-1EC9E416656B}"/>
              </a:ext>
            </a:extLst>
          </p:cNvPr>
          <p:cNvSpPr/>
          <p:nvPr/>
        </p:nvSpPr>
        <p:spPr>
          <a:xfrm>
            <a:off x="0" y="1055802"/>
            <a:ext cx="12192000" cy="3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301" y="1407178"/>
            <a:ext cx="9954242" cy="448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17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AC00F5A-8047-4312-86D3-7A7046DFD8D3}"/>
              </a:ext>
            </a:extLst>
          </p:cNvPr>
          <p:cNvSpPr txBox="1"/>
          <p:nvPr/>
        </p:nvSpPr>
        <p:spPr>
          <a:xfrm>
            <a:off x="612742" y="367645"/>
            <a:ext cx="11029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Homework6 T15</a:t>
            </a:r>
            <a:endParaRPr lang="zh-CN" altLang="en-US" sz="3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0A5E216-D8E3-4F33-8CB4-1EC9E416656B}"/>
              </a:ext>
            </a:extLst>
          </p:cNvPr>
          <p:cNvSpPr/>
          <p:nvPr/>
        </p:nvSpPr>
        <p:spPr>
          <a:xfrm>
            <a:off x="0" y="1055802"/>
            <a:ext cx="12192000" cy="3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06" y="1454242"/>
            <a:ext cx="11394141" cy="217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81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AC00F5A-8047-4312-86D3-7A7046DFD8D3}"/>
              </a:ext>
            </a:extLst>
          </p:cNvPr>
          <p:cNvSpPr txBox="1"/>
          <p:nvPr/>
        </p:nvSpPr>
        <p:spPr>
          <a:xfrm>
            <a:off x="612742" y="367645"/>
            <a:ext cx="11029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偏振的矩阵表示</a:t>
            </a:r>
            <a:endParaRPr lang="zh-CN" altLang="en-US" sz="3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0A5E216-D8E3-4F33-8CB4-1EC9E416656B}"/>
              </a:ext>
            </a:extLst>
          </p:cNvPr>
          <p:cNvSpPr/>
          <p:nvPr/>
        </p:nvSpPr>
        <p:spPr>
          <a:xfrm>
            <a:off x="0" y="1055802"/>
            <a:ext cx="12192000" cy="3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832104" y="1508760"/>
                <a:ext cx="10305288" cy="3646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b="1" i="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b="1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) </a:t>
                </a:r>
                <a:r>
                  <a:rPr lang="zh-CN" altLang="en-US" b="1" i="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线偏振光经过线偏振片的强度变化</a:t>
                </a:r>
                <a:endParaRPr lang="en-US" altLang="zh-CN" b="1" i="0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b="1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2) </a:t>
                </a:r>
                <a:r>
                  <a:rPr lang="zh-CN" altLang="en-US" b="1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光经过波长片后偏振的变化</a:t>
                </a:r>
                <a:endParaRPr lang="en-US" altLang="zh-CN" b="1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b="1" i="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3) </a:t>
                </a:r>
                <a:r>
                  <a:rPr lang="zh-CN" altLang="en-US" b="1" i="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偏振态和光学器件的矩阵表示</a:t>
                </a:r>
                <a:endParaRPr lang="en-US" altLang="zh-CN" b="1" i="0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b="1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Method</a:t>
                </a:r>
                <a:r>
                  <a:rPr lang="en-US" altLang="zh-CN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：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𝑂</m:t>
                        </m:r>
                      </m:e>
                    </m:acc>
                    <m:d>
                      <m:dPr>
                        <m:begChr m:val="|"/>
                        <m:endChr m:val="⟩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，</m:t>
                    </m:r>
                    <m:acc>
                      <m:accPr>
                        <m:chr m:val="̂"/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𝑂</m:t>
                        </m:r>
                      </m:e>
                    </m:acc>
                    <m:d>
                      <m:dPr>
                        <m:begChr m:val="|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zh-CN" altLang="en-US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，</m:t>
                    </m:r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𝑂</m:t>
                        </m:r>
                      </m:e>
                    </m:acc>
                    <m:d>
                      <m:dPr>
                        <m:begChr m:val="|"/>
                        <m:endChr m:val="⟩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𝑖𝑛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𝑏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</m:t>
                    </m:r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𝑂</m:t>
                        </m:r>
                      </m:e>
                    </m:acc>
                    <m:d>
                      <m:dPr>
                        <m:begChr m:val="|"/>
                        <m:endChr m:val="⟩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𝑏</m:t>
                    </m:r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𝑂</m:t>
                        </m:r>
                      </m:e>
                    </m:acc>
                    <m:d>
                      <m:dPr>
                        <m:begChr m:val="|"/>
                        <m:endChr m:val="⟩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</m:t>
                    </m:r>
                    <m:d>
                      <m:dPr>
                        <m:begChr m:val="|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′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𝑏</m:t>
                    </m:r>
                    <m:d>
                      <m:dPr>
                        <m:begChr m:val="|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′</m:t>
                        </m:r>
                      </m:e>
                    </m:d>
                  </m:oMath>
                </a14:m>
                <a:endPara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b="1" i="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Method 2</a:t>
                </a:r>
                <a:r>
                  <a:rPr lang="en-US" altLang="zh-CN" i="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𝑂</m:t>
                                </m:r>
                              </m:e>
                            </m:acc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，</m:t>
                    </m:r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begChr m:val="|"/>
                        <m:endChr m:val="⟩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,⋯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，</m:t>
                    </m:r>
                    <m:d>
                      <m:dPr>
                        <m:begChr m:val="⟨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0,⋯,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th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,⋯,0</m:t>
                        </m:r>
                      </m:e>
                    </m:d>
                  </m:oMath>
                </a14:m>
                <a:endParaRPr lang="en-US" altLang="zh-CN" b="0" i="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Method</m:t>
                    </m:r>
                    <m:r>
                      <m:rPr>
                        <m:nor/>
                      </m:rPr>
                      <a:rPr lang="en-US" altLang="zh-CN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3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:  </m:t>
                    </m:r>
                    <m:acc>
                      <m:accPr>
                        <m:chr m:val="̂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begChr m:val="|"/>
                        <m:endChr m:val="⟩"/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n-US" altLang="zh-CN" b="0" i="0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  <m:d>
                          <m:dPr>
                            <m:begChr m:val="|"/>
                            <m:endChr m:val="⟩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e>
                        </m:d>
                      </m:e>
                    </m:nary>
                  </m:oMath>
                </a14:m>
                <a:endParaRPr lang="en-US" altLang="zh-CN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04" y="1508760"/>
                <a:ext cx="10305288" cy="3646576"/>
              </a:xfrm>
              <a:prstGeom prst="rect">
                <a:avLst/>
              </a:prstGeom>
              <a:blipFill>
                <a:blip r:embed="rId2"/>
                <a:stretch>
                  <a:fillRect l="-533" b="-46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427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AC00F5A-8047-4312-86D3-7A7046DFD8D3}"/>
              </a:ext>
            </a:extLst>
          </p:cNvPr>
          <p:cNvSpPr txBox="1"/>
          <p:nvPr/>
        </p:nvSpPr>
        <p:spPr>
          <a:xfrm>
            <a:off x="612742" y="367645"/>
            <a:ext cx="11029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Homework6 T4</a:t>
            </a:r>
            <a:endParaRPr lang="zh-CN" altLang="en-US" sz="3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0A5E216-D8E3-4F33-8CB4-1EC9E416656B}"/>
              </a:ext>
            </a:extLst>
          </p:cNvPr>
          <p:cNvSpPr/>
          <p:nvPr/>
        </p:nvSpPr>
        <p:spPr>
          <a:xfrm>
            <a:off x="0" y="1055802"/>
            <a:ext cx="12192000" cy="3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4" y="1229845"/>
            <a:ext cx="10099241" cy="244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11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AC00F5A-8047-4312-86D3-7A7046DFD8D3}"/>
              </a:ext>
            </a:extLst>
          </p:cNvPr>
          <p:cNvSpPr txBox="1"/>
          <p:nvPr/>
        </p:nvSpPr>
        <p:spPr>
          <a:xfrm>
            <a:off x="612742" y="367645"/>
            <a:ext cx="11029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Homework6 T5</a:t>
            </a:r>
            <a:endParaRPr lang="zh-CN" altLang="en-US" sz="3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0A5E216-D8E3-4F33-8CB4-1EC9E416656B}"/>
              </a:ext>
            </a:extLst>
          </p:cNvPr>
          <p:cNvSpPr/>
          <p:nvPr/>
        </p:nvSpPr>
        <p:spPr>
          <a:xfrm>
            <a:off x="0" y="1055802"/>
            <a:ext cx="12192000" cy="3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888" y="1337703"/>
            <a:ext cx="10643068" cy="428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090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AC00F5A-8047-4312-86D3-7A7046DFD8D3}"/>
              </a:ext>
            </a:extLst>
          </p:cNvPr>
          <p:cNvSpPr txBox="1"/>
          <p:nvPr/>
        </p:nvSpPr>
        <p:spPr>
          <a:xfrm>
            <a:off x="612742" y="367645"/>
            <a:ext cx="11029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Homework6 T8</a:t>
            </a:r>
            <a:endParaRPr lang="zh-CN" altLang="en-US" sz="3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0A5E216-D8E3-4F33-8CB4-1EC9E416656B}"/>
              </a:ext>
            </a:extLst>
          </p:cNvPr>
          <p:cNvSpPr/>
          <p:nvPr/>
        </p:nvSpPr>
        <p:spPr>
          <a:xfrm>
            <a:off x="0" y="1055802"/>
            <a:ext cx="12192000" cy="3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84" y="1349187"/>
            <a:ext cx="11025432" cy="278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456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AC00F5A-8047-4312-86D3-7A7046DFD8D3}"/>
              </a:ext>
            </a:extLst>
          </p:cNvPr>
          <p:cNvSpPr txBox="1"/>
          <p:nvPr/>
        </p:nvSpPr>
        <p:spPr>
          <a:xfrm>
            <a:off x="612742" y="367645"/>
            <a:ext cx="11029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Homework6 T9</a:t>
            </a:r>
            <a:endParaRPr lang="zh-CN" altLang="en-US" sz="3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0A5E216-D8E3-4F33-8CB4-1EC9E416656B}"/>
              </a:ext>
            </a:extLst>
          </p:cNvPr>
          <p:cNvSpPr/>
          <p:nvPr/>
        </p:nvSpPr>
        <p:spPr>
          <a:xfrm>
            <a:off x="0" y="1055802"/>
            <a:ext cx="12192000" cy="3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34" y="1369638"/>
            <a:ext cx="1084897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311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AC00F5A-8047-4312-86D3-7A7046DFD8D3}"/>
              </a:ext>
            </a:extLst>
          </p:cNvPr>
          <p:cNvSpPr txBox="1"/>
          <p:nvPr/>
        </p:nvSpPr>
        <p:spPr>
          <a:xfrm>
            <a:off x="612742" y="367645"/>
            <a:ext cx="11029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Extra exercises </a:t>
            </a:r>
            <a:endParaRPr lang="zh-CN" altLang="en-US" sz="3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0A5E216-D8E3-4F33-8CB4-1EC9E416656B}"/>
              </a:ext>
            </a:extLst>
          </p:cNvPr>
          <p:cNvSpPr/>
          <p:nvPr/>
        </p:nvSpPr>
        <p:spPr>
          <a:xfrm>
            <a:off x="0" y="1055802"/>
            <a:ext cx="12192000" cy="3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832104" y="1508760"/>
                <a:ext cx="10305288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>
                        <a:latin typeface="Cambria Math" panose="02040503050406030204" pitchFamily="18" charset="0"/>
                      </a:rPr>
                      <m:t>Hecht</m:t>
                    </m:r>
                    <m:r>
                      <m:rPr>
                        <m:nor/>
                      </m:rPr>
                      <a:rPr lang="en-US" altLang="zh-CN">
                        <a:latin typeface="Cambria Math" panose="02040503050406030204" pitchFamily="18" charset="0"/>
                      </a:rPr>
                      <m:t>’</m:t>
                    </m:r>
                    <m:r>
                      <m:rPr>
                        <m:nor/>
                      </m:rPr>
                      <a:rPr lang="en-US" altLang="zh-CN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altLang="zh-CN">
                        <a:latin typeface="Cambria Math" panose="02040503050406030204" pitchFamily="18" charset="0"/>
                      </a:rPr>
                      <m:t> 8.21)</m:t>
                    </m:r>
                  </m:oMath>
                </a14:m>
                <a:r>
                  <a:rPr lang="zh-CN" altLang="en-US" b="1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altLang="zh-CN" b="1" dirty="0"/>
                  <a:t> </a:t>
                </a:r>
                <a:endParaRPr lang="en-US" altLang="zh-CN" b="1" dirty="0" smtClean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04" y="1508760"/>
                <a:ext cx="10305288" cy="507831"/>
              </a:xfrm>
              <a:prstGeom prst="rect">
                <a:avLst/>
              </a:prstGeom>
              <a:blipFill>
                <a:blip r:embed="rId2"/>
                <a:stretch>
                  <a:fillRect l="-178" b="-12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666" y="2109507"/>
            <a:ext cx="9151512" cy="372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833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AC00F5A-8047-4312-86D3-7A7046DFD8D3}"/>
              </a:ext>
            </a:extLst>
          </p:cNvPr>
          <p:cNvSpPr txBox="1"/>
          <p:nvPr/>
        </p:nvSpPr>
        <p:spPr>
          <a:xfrm>
            <a:off x="612742" y="367645"/>
            <a:ext cx="11029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Homework6 T13</a:t>
            </a:r>
            <a:endParaRPr lang="zh-CN" altLang="en-US" sz="3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0A5E216-D8E3-4F33-8CB4-1EC9E416656B}"/>
              </a:ext>
            </a:extLst>
          </p:cNvPr>
          <p:cNvSpPr/>
          <p:nvPr/>
        </p:nvSpPr>
        <p:spPr>
          <a:xfrm>
            <a:off x="0" y="1055802"/>
            <a:ext cx="12192000" cy="3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144" y="1308847"/>
            <a:ext cx="10020516" cy="293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61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AC00F5A-8047-4312-86D3-7A7046DFD8D3}"/>
              </a:ext>
            </a:extLst>
          </p:cNvPr>
          <p:cNvSpPr txBox="1"/>
          <p:nvPr/>
        </p:nvSpPr>
        <p:spPr>
          <a:xfrm>
            <a:off x="612742" y="367645"/>
            <a:ext cx="11029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Extra exercises </a:t>
            </a:r>
            <a:endParaRPr lang="zh-CN" altLang="en-US" sz="3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0A5E216-D8E3-4F33-8CB4-1EC9E416656B}"/>
              </a:ext>
            </a:extLst>
          </p:cNvPr>
          <p:cNvSpPr/>
          <p:nvPr/>
        </p:nvSpPr>
        <p:spPr>
          <a:xfrm>
            <a:off x="0" y="1055802"/>
            <a:ext cx="12192000" cy="3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832104" y="1508760"/>
                <a:ext cx="10305288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0" smtClean="0">
                        <a:latin typeface="Cambria Math" panose="02040503050406030204" pitchFamily="18" charset="0"/>
                      </a:rPr>
                      <m:t>Zha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p>
                        <m:r>
                          <a:rPr lang="en-US" altLang="zh-CN" i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mtClean="0">
                        <a:latin typeface="Cambria Math" panose="02040503050406030204" pitchFamily="18" charset="0"/>
                      </a:rPr>
                      <m:t>Problem</m:t>
                    </m:r>
                    <m:r>
                      <m:rPr>
                        <m:nor/>
                      </m:rPr>
                      <a:rPr lang="en-US" altLang="zh-CN" smtClean="0">
                        <a:latin typeface="Cambria Math" panose="02040503050406030204" pitchFamily="18" charset="0"/>
                      </a:rPr>
                      <m:t> 2 </m:t>
                    </m:r>
                    <m:r>
                      <m:rPr>
                        <m:nor/>
                      </m:rPr>
                      <a:rPr lang="en-US" altLang="zh-CN" smtClean="0">
                        <a:latin typeface="Cambria Math" panose="02040503050406030204" pitchFamily="18" charset="0"/>
                      </a:rPr>
                      <m:t>on</m:t>
                    </m:r>
                    <m:r>
                      <m:rPr>
                        <m:nor/>
                      </m:rPr>
                      <a:rPr lang="en-US" altLang="zh-CN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mtClean="0">
                        <a:latin typeface="Cambria Math" panose="02040503050406030204" pitchFamily="18" charset="0"/>
                      </a:rPr>
                      <m:t>pg</m:t>
                    </m:r>
                    <m:r>
                      <m:rPr>
                        <m:nor/>
                      </m:rPr>
                      <a:rPr lang="en-US" altLang="zh-CN" smtClean="0">
                        <a:latin typeface="Cambria Math" panose="02040503050406030204" pitchFamily="18" charset="0"/>
                      </a:rPr>
                      <m:t>. </m:t>
                    </m:r>
                    <m:r>
                      <m:rPr>
                        <m:nor/>
                      </m:rPr>
                      <a:rPr lang="en-US" altLang="zh-CN" b="1" i="0" smtClean="0">
                        <a:latin typeface="Cambria Math" panose="02040503050406030204" pitchFamily="18" charset="0"/>
                      </a:rPr>
                      <m:t>201</m:t>
                    </m:r>
                    <m:r>
                      <m:rPr>
                        <m:nor/>
                      </m:rPr>
                      <a:rPr lang="en-US" altLang="zh-CN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altLang="zh-CN" b="1" dirty="0"/>
                  <a:t> </a:t>
                </a:r>
                <a:endParaRPr lang="en-US" altLang="zh-CN" b="1" dirty="0" smtClean="0"/>
              </a:p>
              <a:p>
                <a:pPr>
                  <a:lnSpc>
                    <a:spcPct val="150000"/>
                  </a:lnSpc>
                </a:pPr>
                <a:endParaRPr lang="en-US" altLang="zh-CN" b="1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、用一块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/4</m:t>
                    </m:r>
                  </m:oMath>
                </a14:m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片和一块偏振片鉴定一束椭圆偏振光，达到消光位置时，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/4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片</m:t>
                    </m:r>
                  </m:oMath>
                </a14:m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的光轴与偏振片透射方向相差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22°</m:t>
                    </m:r>
                  </m:oMath>
                </a14:m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，求椭圆长短轴之比</a:t>
                </a:r>
                <a:endParaRPr lang="zh-CN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zh-CN" altLang="zh-CN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04" y="1508760"/>
                <a:ext cx="10305288" cy="2031325"/>
              </a:xfrm>
              <a:prstGeom prst="rect">
                <a:avLst/>
              </a:prstGeom>
              <a:blipFill>
                <a:blip r:embed="rId2"/>
                <a:stretch>
                  <a:fillRect l="-5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061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3835</TotalTime>
  <Words>69</Words>
  <Application>Microsoft Office PowerPoint</Application>
  <PresentationFormat>宽屏</PresentationFormat>
  <Paragraphs>25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宋体</vt:lpstr>
      <vt:lpstr>Arial</vt:lpstr>
      <vt:lpstr>Cambria Math</vt:lpstr>
      <vt:lpstr>Times New Roman</vt:lpstr>
      <vt:lpstr>Office 主题​​</vt:lpstr>
      <vt:lpstr>第四次习题课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第二次习题课      ——量子力学基本假设</dc:title>
  <dc:creator>Q Z</dc:creator>
  <cp:lastModifiedBy>dagdfsa</cp:lastModifiedBy>
  <cp:revision>182</cp:revision>
  <dcterms:created xsi:type="dcterms:W3CDTF">2020-04-25T06:29:26Z</dcterms:created>
  <dcterms:modified xsi:type="dcterms:W3CDTF">2021-04-10T09:17:00Z</dcterms:modified>
</cp:coreProperties>
</file>