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00" r:id="rId3"/>
    <p:sldId id="303" r:id="rId4"/>
    <p:sldId id="271" r:id="rId5"/>
    <p:sldId id="258" r:id="rId6"/>
    <p:sldId id="259" r:id="rId7"/>
    <p:sldId id="260" r:id="rId8"/>
    <p:sldId id="261" r:id="rId9"/>
    <p:sldId id="266" r:id="rId10"/>
    <p:sldId id="298" r:id="rId11"/>
    <p:sldId id="268" r:id="rId12"/>
    <p:sldId id="304" r:id="rId13"/>
    <p:sldId id="305" r:id="rId14"/>
    <p:sldId id="301" r:id="rId15"/>
    <p:sldId id="269" r:id="rId16"/>
    <p:sldId id="270" r:id="rId17"/>
    <p:sldId id="274" r:id="rId18"/>
    <p:sldId id="276" r:id="rId19"/>
    <p:sldId id="275" r:id="rId20"/>
    <p:sldId id="279" r:id="rId21"/>
    <p:sldId id="278" r:id="rId22"/>
    <p:sldId id="285" r:id="rId23"/>
    <p:sldId id="286" r:id="rId24"/>
    <p:sldId id="287" r:id="rId25"/>
    <p:sldId id="280" r:id="rId26"/>
    <p:sldId id="288" r:id="rId27"/>
    <p:sldId id="289" r:id="rId28"/>
    <p:sldId id="290" r:id="rId29"/>
    <p:sldId id="297" r:id="rId30"/>
    <p:sldId id="291" r:id="rId31"/>
    <p:sldId id="292" r:id="rId32"/>
    <p:sldId id="293" r:id="rId33"/>
    <p:sldId id="294" r:id="rId34"/>
    <p:sldId id="295" r:id="rId35"/>
    <p:sldId id="296" r:id="rId36"/>
    <p:sldId id="272"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25" autoAdjust="0"/>
  </p:normalViewPr>
  <p:slideViewPr>
    <p:cSldViewPr>
      <p:cViewPr varScale="1">
        <p:scale>
          <a:sx n="122" d="100"/>
          <a:sy n="122" d="100"/>
        </p:scale>
        <p:origin x="12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A7A81D3-0E4A-48F4-9E8F-13A8D258C4B3}" type="slidenum">
              <a:rPr lang="en-US" altLang="zh-CN"/>
              <a:pPr>
                <a:defRPr/>
              </a:pPr>
              <a:t>‹#›</a:t>
            </a:fld>
            <a:endParaRPr lang="en-US" altLang="zh-CN"/>
          </a:p>
        </p:txBody>
      </p:sp>
    </p:spTree>
    <p:extLst>
      <p:ext uri="{BB962C8B-B14F-4D97-AF65-F5344CB8AC3E}">
        <p14:creationId xmlns:p14="http://schemas.microsoft.com/office/powerpoint/2010/main" val="2759489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F0D4081-37C4-45D4-B423-DA8E6CB38561}" type="slidenum">
              <a:rPr lang="en-US" altLang="zh-CN" smtClean="0"/>
              <a:pPr eaLnBrk="1" hangingPunct="1"/>
              <a:t>1</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Program:  a set of instructions given to a computer to make it perform an operation: example- a word processing program</a:t>
            </a:r>
          </a:p>
          <a:p>
            <a:pPr eaLnBrk="1" hangingPunct="1"/>
            <a:r>
              <a:rPr lang="en-US" altLang="zh-CN" smtClean="0"/>
              <a:t>the American spelling of programme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9FA80A6-42C1-48E0-8E3E-96D784B0F626}" type="slidenum">
              <a:rPr lang="en-US" altLang="zh-CN" smtClean="0"/>
              <a:pPr eaLnBrk="1" hangingPunct="1"/>
              <a:t>16</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smtClean="0">
                <a:solidFill>
                  <a:srgbClr val="FF0000"/>
                </a:solidFill>
              </a:rPr>
              <a:t>Coolant</a:t>
            </a:r>
          </a:p>
          <a:p>
            <a:pPr eaLnBrk="1" hangingPunct="1">
              <a:lnSpc>
                <a:spcPct val="80000"/>
              </a:lnSpc>
            </a:pPr>
            <a:r>
              <a:rPr lang="en-US" altLang="zh-CN" sz="800" smtClean="0"/>
              <a:t>a liquid or gas used to cool something, especially an engine </a:t>
            </a:r>
          </a:p>
          <a:p>
            <a:pPr eaLnBrk="1" hangingPunct="1">
              <a:lnSpc>
                <a:spcPct val="80000"/>
              </a:lnSpc>
            </a:pPr>
            <a:endParaRPr lang="en-US" altLang="zh-CN" sz="800" smtClean="0">
              <a:solidFill>
                <a:srgbClr val="FF0000"/>
              </a:solidFill>
            </a:endParaRPr>
          </a:p>
          <a:p>
            <a:pPr eaLnBrk="1" hangingPunct="1">
              <a:lnSpc>
                <a:spcPct val="80000"/>
              </a:lnSpc>
            </a:pPr>
            <a:r>
              <a:rPr lang="en-US" altLang="zh-CN" sz="800" smtClean="0"/>
              <a:t>Prevent</a:t>
            </a:r>
          </a:p>
          <a:p>
            <a:pPr eaLnBrk="1" hangingPunct="1">
              <a:lnSpc>
                <a:spcPct val="80000"/>
              </a:lnSpc>
            </a:pPr>
            <a:r>
              <a:rPr lang="en-US" altLang="zh-CN" sz="800" smtClean="0"/>
              <a:t>to stop something from happening, or stop someone from doing something </a:t>
            </a:r>
          </a:p>
          <a:p>
            <a:pPr eaLnBrk="1" hangingPunct="1">
              <a:lnSpc>
                <a:spcPct val="80000"/>
              </a:lnSpc>
            </a:pPr>
            <a:endParaRPr lang="en-US" altLang="zh-CN" sz="800" smtClean="0"/>
          </a:p>
          <a:p>
            <a:pPr eaLnBrk="1" hangingPunct="1">
              <a:lnSpc>
                <a:spcPct val="80000"/>
              </a:lnSpc>
            </a:pPr>
            <a:r>
              <a:rPr lang="en-US" altLang="zh-CN" sz="800" smtClean="0"/>
              <a:t>Transfer</a:t>
            </a:r>
          </a:p>
          <a:p>
            <a:pPr eaLnBrk="1" hangingPunct="1">
              <a:lnSpc>
                <a:spcPct val="80000"/>
              </a:lnSpc>
            </a:pPr>
            <a:r>
              <a:rPr lang="en-US" altLang="zh-CN" sz="800" smtClean="0"/>
              <a:t>to move from one place, school, job etc to another, or to make someone do this, especially within the same organization </a:t>
            </a:r>
          </a:p>
          <a:p>
            <a:pPr eaLnBrk="1" hangingPunct="1">
              <a:lnSpc>
                <a:spcPct val="80000"/>
              </a:lnSpc>
            </a:pPr>
            <a:endParaRPr lang="en-US" altLang="zh-CN" sz="800" smtClean="0">
              <a:solidFill>
                <a:srgbClr val="FF0000"/>
              </a:solidFill>
            </a:endParaRPr>
          </a:p>
          <a:p>
            <a:pPr eaLnBrk="1" hangingPunct="1">
              <a:lnSpc>
                <a:spcPct val="80000"/>
              </a:lnSpc>
            </a:pPr>
            <a:r>
              <a:rPr lang="en-US" altLang="zh-CN" sz="800" smtClean="0">
                <a:solidFill>
                  <a:srgbClr val="FF0000"/>
                </a:solidFill>
              </a:rPr>
              <a:t>Moderator</a:t>
            </a:r>
          </a:p>
          <a:p>
            <a:pPr eaLnBrk="1" hangingPunct="1">
              <a:lnSpc>
                <a:spcPct val="80000"/>
              </a:lnSpc>
            </a:pPr>
            <a:r>
              <a:rPr lang="en-US" altLang="zh-CN" sz="800" smtClean="0"/>
              <a:t>1</a:t>
            </a:r>
          </a:p>
          <a:p>
            <a:pPr eaLnBrk="1" hangingPunct="1">
              <a:lnSpc>
                <a:spcPct val="80000"/>
              </a:lnSpc>
            </a:pPr>
            <a:r>
              <a:rPr lang="en-US" altLang="zh-CN" sz="800" smtClean="0"/>
              <a:t>someone whose job is to control a discussion or an argument between people</a:t>
            </a:r>
          </a:p>
          <a:p>
            <a:pPr eaLnBrk="1" hangingPunct="1">
              <a:lnSpc>
                <a:spcPct val="80000"/>
              </a:lnSpc>
            </a:pPr>
            <a:r>
              <a:rPr lang="en-US" altLang="zh-CN" sz="800" smtClean="0"/>
              <a:t>2</a:t>
            </a:r>
          </a:p>
          <a:p>
            <a:pPr eaLnBrk="1" hangingPunct="1">
              <a:lnSpc>
                <a:spcPct val="80000"/>
              </a:lnSpc>
            </a:pPr>
            <a:r>
              <a:rPr lang="en-US" altLang="zh-CN" sz="800" smtClean="0"/>
              <a:t>British English someone who makes sure that an examination is fair, and that the marks given are fair and correct</a:t>
            </a:r>
          </a:p>
          <a:p>
            <a:pPr eaLnBrk="1" hangingPunct="1">
              <a:lnSpc>
                <a:spcPct val="80000"/>
              </a:lnSpc>
            </a:pPr>
            <a:r>
              <a:rPr lang="en-US" altLang="zh-CN" sz="800" smtClean="0"/>
              <a:t>3</a:t>
            </a:r>
          </a:p>
          <a:p>
            <a:pPr eaLnBrk="1" hangingPunct="1">
              <a:lnSpc>
                <a:spcPct val="80000"/>
              </a:lnSpc>
            </a:pPr>
            <a:r>
              <a:rPr lang="en-US" altLang="zh-CN" sz="800" smtClean="0"/>
              <a:t>a religious leader who is in charge of the council of the Presbyterian and United Reformed Churches </a:t>
            </a:r>
            <a:endParaRPr lang="en-US" altLang="zh-CN" sz="800" smtClean="0">
              <a:solidFill>
                <a:srgbClr val="FF0000"/>
              </a:solidFill>
            </a:endParaRPr>
          </a:p>
          <a:p>
            <a:pPr eaLnBrk="1" hangingPunct="1">
              <a:lnSpc>
                <a:spcPct val="80000"/>
              </a:lnSpc>
            </a:pPr>
            <a:endParaRPr lang="en-US" altLang="zh-CN" sz="800" smtClean="0">
              <a:solidFill>
                <a:srgbClr val="FF0000"/>
              </a:solidFill>
            </a:endParaRPr>
          </a:p>
          <a:p>
            <a:pPr eaLnBrk="1" hangingPunct="1">
              <a:lnSpc>
                <a:spcPct val="80000"/>
              </a:lnSpc>
            </a:pPr>
            <a:r>
              <a:rPr lang="en-US" altLang="zh-CN" sz="800" smtClean="0"/>
              <a:t>Reduce</a:t>
            </a:r>
          </a:p>
          <a:p>
            <a:pPr eaLnBrk="1" hangingPunct="1">
              <a:lnSpc>
                <a:spcPct val="80000"/>
              </a:lnSpc>
            </a:pPr>
            <a:r>
              <a:rPr lang="en-US" altLang="zh-CN" sz="800" smtClean="0"/>
              <a:t>to make something smaller or less in size, amount, or price</a:t>
            </a:r>
          </a:p>
          <a:p>
            <a:pPr eaLnBrk="1" hangingPunct="1">
              <a:lnSpc>
                <a:spcPct val="80000"/>
              </a:lnSpc>
            </a:pPr>
            <a:r>
              <a:rPr lang="en-US" altLang="zh-CN" sz="800" smtClean="0"/>
              <a:t>ￚ synonym cut</a:t>
            </a:r>
          </a:p>
          <a:p>
            <a:pPr eaLnBrk="1" hangingPunct="1">
              <a:lnSpc>
                <a:spcPct val="80000"/>
              </a:lnSpc>
            </a:pPr>
            <a:endParaRPr lang="en-US" altLang="zh-CN" sz="800" smtClean="0"/>
          </a:p>
          <a:p>
            <a:pPr eaLnBrk="1" hangingPunct="1">
              <a:lnSpc>
                <a:spcPct val="80000"/>
              </a:lnSpc>
            </a:pPr>
            <a:r>
              <a:rPr lang="en-US" altLang="zh-CN" sz="800" smtClean="0"/>
              <a:t>Neutrons</a:t>
            </a:r>
          </a:p>
          <a:p>
            <a:pPr eaLnBrk="1" hangingPunct="1">
              <a:lnSpc>
                <a:spcPct val="80000"/>
              </a:lnSpc>
            </a:pPr>
            <a:r>
              <a:rPr lang="en-US" altLang="zh-CN" sz="800" smtClean="0"/>
              <a:t>a part of an atom that has no electrical charge </a:t>
            </a:r>
          </a:p>
          <a:p>
            <a:pPr eaLnBrk="1" hangingPunct="1">
              <a:lnSpc>
                <a:spcPct val="80000"/>
              </a:lnSpc>
            </a:pPr>
            <a:endParaRPr lang="en-US" altLang="zh-CN" sz="800" smtClean="0"/>
          </a:p>
          <a:p>
            <a:pPr eaLnBrk="1" hangingPunct="1">
              <a:lnSpc>
                <a:spcPct val="80000"/>
              </a:lnSpc>
            </a:pPr>
            <a:r>
              <a:rPr lang="en-US" altLang="zh-CN" sz="800" smtClean="0"/>
              <a:t>Sustaining</a:t>
            </a:r>
          </a:p>
          <a:p>
            <a:pPr eaLnBrk="1" hangingPunct="1">
              <a:lnSpc>
                <a:spcPct val="80000"/>
              </a:lnSpc>
            </a:pPr>
            <a:r>
              <a:rPr lang="en-US" altLang="zh-CN" sz="800" smtClean="0"/>
              <a:t>to make something continue to exist or happen for a period of time</a:t>
            </a:r>
          </a:p>
          <a:p>
            <a:pPr eaLnBrk="1" hangingPunct="1">
              <a:lnSpc>
                <a:spcPct val="80000"/>
              </a:lnSpc>
            </a:pPr>
            <a:r>
              <a:rPr lang="en-US" altLang="zh-CN" sz="800" smtClean="0"/>
              <a:t>ￚ synonym maintain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799F11C-0AAB-4397-8526-0E556C6CF268}" type="slidenum">
              <a:rPr lang="en-US" altLang="zh-CN" smtClean="0"/>
              <a:pPr eaLnBrk="1" hangingPunct="1"/>
              <a:t>18</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b="1" smtClean="0"/>
              <a:t>The International Association for the Properties of Water and Steam</a:t>
            </a:r>
          </a:p>
          <a:p>
            <a:pPr eaLnBrk="1" hangingPunct="1">
              <a:lnSpc>
                <a:spcPct val="90000"/>
              </a:lnSpc>
            </a:pPr>
            <a:r>
              <a:rPr lang="en-US" altLang="zh-CN" sz="1000" b="1" smtClean="0"/>
              <a:t>Erlangen, Germany</a:t>
            </a:r>
          </a:p>
          <a:p>
            <a:pPr eaLnBrk="1" hangingPunct="1">
              <a:lnSpc>
                <a:spcPct val="90000"/>
              </a:lnSpc>
            </a:pPr>
            <a:r>
              <a:rPr lang="en-US" altLang="zh-CN" sz="1000" b="1" smtClean="0"/>
              <a:t>September 1997</a:t>
            </a:r>
          </a:p>
          <a:p>
            <a:pPr eaLnBrk="1" hangingPunct="1">
              <a:lnSpc>
                <a:spcPct val="90000"/>
              </a:lnSpc>
            </a:pPr>
            <a:r>
              <a:rPr lang="en-US" altLang="zh-CN" sz="1000" b="1" smtClean="0"/>
              <a:t>Release on the IAPWS Industrial Formulation 1997</a:t>
            </a:r>
          </a:p>
          <a:p>
            <a:pPr eaLnBrk="1" hangingPunct="1">
              <a:lnSpc>
                <a:spcPct val="90000"/>
              </a:lnSpc>
            </a:pPr>
            <a:r>
              <a:rPr lang="en-US" altLang="zh-CN" sz="1000" b="1" smtClean="0"/>
              <a:t>for the Thermodynamic Properties of Water and Steam</a:t>
            </a:r>
          </a:p>
          <a:p>
            <a:pPr eaLnBrk="1" hangingPunct="1">
              <a:lnSpc>
                <a:spcPct val="90000"/>
              </a:lnSpc>
            </a:pPr>
            <a:r>
              <a:rPr lang="en-US" altLang="zh-CN" sz="1000" smtClean="0"/>
              <a:t>Ó1997 International Association for the Properties of Water and Steam</a:t>
            </a:r>
          </a:p>
          <a:p>
            <a:pPr eaLnBrk="1" hangingPunct="1">
              <a:lnSpc>
                <a:spcPct val="90000"/>
              </a:lnSpc>
            </a:pPr>
            <a:r>
              <a:rPr lang="en-US" altLang="zh-CN" sz="1000" smtClean="0"/>
              <a:t>Publication in whole or in part is allowed in all countries provided that attribution is given to the</a:t>
            </a:r>
          </a:p>
          <a:p>
            <a:pPr eaLnBrk="1" hangingPunct="1">
              <a:lnSpc>
                <a:spcPct val="90000"/>
              </a:lnSpc>
            </a:pPr>
            <a:r>
              <a:rPr lang="en-US" altLang="zh-CN" sz="1000" smtClean="0"/>
              <a:t>International Association for the Properties of Water and Steam</a:t>
            </a:r>
          </a:p>
          <a:p>
            <a:pPr eaLnBrk="1" hangingPunct="1">
              <a:lnSpc>
                <a:spcPct val="90000"/>
              </a:lnSpc>
            </a:pPr>
            <a:r>
              <a:rPr lang="en-US" altLang="zh-CN" sz="1000" smtClean="0"/>
              <a:t>This release has been authorized by the International Association for the Properties of</a:t>
            </a:r>
          </a:p>
          <a:p>
            <a:pPr eaLnBrk="1" hangingPunct="1">
              <a:lnSpc>
                <a:spcPct val="90000"/>
              </a:lnSpc>
            </a:pPr>
            <a:r>
              <a:rPr lang="en-US" altLang="zh-CN" sz="1000" smtClean="0"/>
              <a:t>Water and Steam (IAPWS) at its meeting in Erlangen, Germany, 14-20 September 1997, for</a:t>
            </a:r>
          </a:p>
          <a:p>
            <a:pPr eaLnBrk="1" hangingPunct="1">
              <a:lnSpc>
                <a:spcPct val="90000"/>
              </a:lnSpc>
            </a:pPr>
            <a:r>
              <a:rPr lang="en-US" altLang="zh-CN" sz="1000" smtClean="0"/>
              <a:t>issue by its Secretariat. The members of IAPWS are Argentina, Canada, the Czech Republic,</a:t>
            </a:r>
          </a:p>
          <a:p>
            <a:pPr eaLnBrk="1" hangingPunct="1">
              <a:lnSpc>
                <a:spcPct val="90000"/>
              </a:lnSpc>
            </a:pPr>
            <a:r>
              <a:rPr lang="en-US" altLang="zh-CN" sz="1000" smtClean="0"/>
              <a:t>Denmark, Germany, France, Italy, Japan, Russia, the United Kingdom, and the United States</a:t>
            </a:r>
          </a:p>
          <a:p>
            <a:pPr eaLnBrk="1" hangingPunct="1">
              <a:lnSpc>
                <a:spcPct val="90000"/>
              </a:lnSpc>
            </a:pPr>
            <a:r>
              <a:rPr lang="en-US" altLang="zh-CN" sz="1000" smtClean="0"/>
              <a:t>of America.</a:t>
            </a:r>
          </a:p>
          <a:p>
            <a:pPr eaLnBrk="1" hangingPunct="1">
              <a:lnSpc>
                <a:spcPct val="90000"/>
              </a:lnSpc>
            </a:pPr>
            <a:r>
              <a:rPr lang="en-US" altLang="zh-CN" sz="1000" smtClean="0"/>
              <a:t>The formulation provided in this release is recommended for industrial use, and is called</a:t>
            </a:r>
          </a:p>
          <a:p>
            <a:pPr eaLnBrk="1" hangingPunct="1">
              <a:lnSpc>
                <a:spcPct val="90000"/>
              </a:lnSpc>
            </a:pPr>
            <a:r>
              <a:rPr lang="en-US" altLang="zh-CN" sz="1000" smtClean="0"/>
              <a:t>"IAPWS Industrial Formulation 1997 for the Thermodynamic Properties of Water and Steam"</a:t>
            </a:r>
          </a:p>
          <a:p>
            <a:pPr eaLnBrk="1" hangingPunct="1">
              <a:lnSpc>
                <a:spcPct val="90000"/>
              </a:lnSpc>
            </a:pPr>
            <a:r>
              <a:rPr lang="en-US" altLang="zh-CN" sz="1000" smtClean="0"/>
              <a:t>abbreviated to "IAPWS Industrial Formulation 1997" (IAPWS-IF97). The IAPWS-IF97</a:t>
            </a:r>
          </a:p>
          <a:p>
            <a:pPr eaLnBrk="1" hangingPunct="1">
              <a:lnSpc>
                <a:spcPct val="90000"/>
              </a:lnSpc>
            </a:pPr>
            <a:r>
              <a:rPr lang="en-US" altLang="zh-CN" sz="1000" smtClean="0"/>
              <a:t>replaces the previous industrial formulation "The 1967 IFC-Formulation for Industrial Use"</a:t>
            </a:r>
          </a:p>
          <a:p>
            <a:pPr eaLnBrk="1" hangingPunct="1">
              <a:lnSpc>
                <a:spcPct val="90000"/>
              </a:lnSpc>
            </a:pPr>
            <a:r>
              <a:rPr lang="en-US" altLang="zh-CN" sz="1000" smtClean="0"/>
              <a:t>(IFC-67) [1]. Further details about the formulation can be found in the corresponding article</a:t>
            </a:r>
          </a:p>
          <a:p>
            <a:pPr eaLnBrk="1" hangingPunct="1">
              <a:lnSpc>
                <a:spcPct val="90000"/>
              </a:lnSpc>
            </a:pPr>
            <a:r>
              <a:rPr lang="en-US" altLang="zh-CN" sz="1000" smtClean="0"/>
              <a:t>by W. Wagner et al. [2].</a:t>
            </a:r>
          </a:p>
          <a:p>
            <a:pPr eaLnBrk="1" hangingPunct="1">
              <a:lnSpc>
                <a:spcPct val="90000"/>
              </a:lnSpc>
            </a:pPr>
            <a:r>
              <a:rPr lang="en-US" altLang="zh-CN" sz="1000" smtClean="0"/>
              <a:t>IAPWS also has a formulation intended for general and scientific use.</a:t>
            </a:r>
          </a:p>
          <a:p>
            <a:pPr eaLnBrk="1" hangingPunct="1">
              <a:lnSpc>
                <a:spcPct val="90000"/>
              </a:lnSpc>
            </a:pPr>
            <a:r>
              <a:rPr lang="en-US" altLang="zh-CN" sz="1000" smtClean="0"/>
              <a:t>Further information about this release and other documents issued by IAPWS can be</a:t>
            </a:r>
          </a:p>
          <a:p>
            <a:pPr eaLnBrk="1" hangingPunct="1">
              <a:lnSpc>
                <a:spcPct val="90000"/>
              </a:lnSpc>
            </a:pPr>
            <a:r>
              <a:rPr lang="en-US" altLang="zh-CN" sz="1000" smtClean="0"/>
              <a:t>obtained from the Executive Secretary of IAPWS.</a:t>
            </a:r>
          </a:p>
          <a:p>
            <a:pPr eaLnBrk="1" hangingPunct="1">
              <a:lnSpc>
                <a:spcPct val="90000"/>
              </a:lnSpc>
            </a:pPr>
            <a:endParaRPr lang="en-US" altLang="zh-CN" sz="10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50D79A9-8739-435E-A141-8487426F8A72}" type="slidenum">
              <a:rPr lang="en-US" altLang="zh-CN" smtClean="0"/>
              <a:pPr eaLnBrk="1" hangingPunct="1"/>
              <a:t>19</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b="1" smtClean="0"/>
              <a:t>The International Association for the Properties of Water and Steam</a:t>
            </a:r>
          </a:p>
          <a:p>
            <a:pPr eaLnBrk="1" hangingPunct="1">
              <a:lnSpc>
                <a:spcPct val="90000"/>
              </a:lnSpc>
            </a:pPr>
            <a:r>
              <a:rPr lang="en-US" altLang="zh-CN" sz="1000" b="1" smtClean="0"/>
              <a:t>Erlangen, Germany</a:t>
            </a:r>
          </a:p>
          <a:p>
            <a:pPr eaLnBrk="1" hangingPunct="1">
              <a:lnSpc>
                <a:spcPct val="90000"/>
              </a:lnSpc>
            </a:pPr>
            <a:r>
              <a:rPr lang="en-US" altLang="zh-CN" sz="1000" b="1" smtClean="0"/>
              <a:t>September 1997</a:t>
            </a:r>
          </a:p>
          <a:p>
            <a:pPr eaLnBrk="1" hangingPunct="1">
              <a:lnSpc>
                <a:spcPct val="90000"/>
              </a:lnSpc>
            </a:pPr>
            <a:r>
              <a:rPr lang="en-US" altLang="zh-CN" sz="1000" b="1" smtClean="0"/>
              <a:t>Release on the IAPWS Industrial Formulation 1997</a:t>
            </a:r>
          </a:p>
          <a:p>
            <a:pPr eaLnBrk="1" hangingPunct="1">
              <a:lnSpc>
                <a:spcPct val="90000"/>
              </a:lnSpc>
            </a:pPr>
            <a:r>
              <a:rPr lang="en-US" altLang="zh-CN" sz="1000" b="1" smtClean="0"/>
              <a:t>for the Thermodynamic Properties of Water and Steam</a:t>
            </a:r>
          </a:p>
          <a:p>
            <a:pPr eaLnBrk="1" hangingPunct="1">
              <a:lnSpc>
                <a:spcPct val="90000"/>
              </a:lnSpc>
            </a:pPr>
            <a:r>
              <a:rPr lang="en-US" altLang="zh-CN" sz="1000" smtClean="0"/>
              <a:t>Ó1997 International Association for the Properties of Water and Steam</a:t>
            </a:r>
          </a:p>
          <a:p>
            <a:pPr eaLnBrk="1" hangingPunct="1">
              <a:lnSpc>
                <a:spcPct val="90000"/>
              </a:lnSpc>
            </a:pPr>
            <a:r>
              <a:rPr lang="en-US" altLang="zh-CN" sz="1000" smtClean="0"/>
              <a:t>Publication in whole or in part is allowed in all countries provided that attribution is given to the</a:t>
            </a:r>
          </a:p>
          <a:p>
            <a:pPr eaLnBrk="1" hangingPunct="1">
              <a:lnSpc>
                <a:spcPct val="90000"/>
              </a:lnSpc>
            </a:pPr>
            <a:r>
              <a:rPr lang="en-US" altLang="zh-CN" sz="1000" smtClean="0"/>
              <a:t>International Association for the Properties of Water and Steam</a:t>
            </a:r>
          </a:p>
          <a:p>
            <a:pPr eaLnBrk="1" hangingPunct="1">
              <a:lnSpc>
                <a:spcPct val="90000"/>
              </a:lnSpc>
            </a:pPr>
            <a:r>
              <a:rPr lang="en-US" altLang="zh-CN" sz="1000" smtClean="0"/>
              <a:t>This release has been authorized by the International Association for the Properties of</a:t>
            </a:r>
          </a:p>
          <a:p>
            <a:pPr eaLnBrk="1" hangingPunct="1">
              <a:lnSpc>
                <a:spcPct val="90000"/>
              </a:lnSpc>
            </a:pPr>
            <a:r>
              <a:rPr lang="en-US" altLang="zh-CN" sz="1000" smtClean="0"/>
              <a:t>Water and Steam (IAPWS) at its meeting in Erlangen, Germany, 14-20 September 1997, for</a:t>
            </a:r>
          </a:p>
          <a:p>
            <a:pPr eaLnBrk="1" hangingPunct="1">
              <a:lnSpc>
                <a:spcPct val="90000"/>
              </a:lnSpc>
            </a:pPr>
            <a:r>
              <a:rPr lang="en-US" altLang="zh-CN" sz="1000" smtClean="0"/>
              <a:t>issue by its Secretariat. The members of IAPWS are Argentina, Canada, the Czech Republic,</a:t>
            </a:r>
          </a:p>
          <a:p>
            <a:pPr eaLnBrk="1" hangingPunct="1">
              <a:lnSpc>
                <a:spcPct val="90000"/>
              </a:lnSpc>
            </a:pPr>
            <a:r>
              <a:rPr lang="en-US" altLang="zh-CN" sz="1000" smtClean="0"/>
              <a:t>Denmark, Germany, France, Italy, Japan, Russia, the United Kingdom, and the United States</a:t>
            </a:r>
          </a:p>
          <a:p>
            <a:pPr eaLnBrk="1" hangingPunct="1">
              <a:lnSpc>
                <a:spcPct val="90000"/>
              </a:lnSpc>
            </a:pPr>
            <a:r>
              <a:rPr lang="en-US" altLang="zh-CN" sz="1000" smtClean="0"/>
              <a:t>of America.</a:t>
            </a:r>
          </a:p>
          <a:p>
            <a:pPr eaLnBrk="1" hangingPunct="1">
              <a:lnSpc>
                <a:spcPct val="90000"/>
              </a:lnSpc>
            </a:pPr>
            <a:r>
              <a:rPr lang="en-US" altLang="zh-CN" sz="1000" smtClean="0"/>
              <a:t>The formulation provided in this release is recommended for industrial use, and is called</a:t>
            </a:r>
          </a:p>
          <a:p>
            <a:pPr eaLnBrk="1" hangingPunct="1">
              <a:lnSpc>
                <a:spcPct val="90000"/>
              </a:lnSpc>
            </a:pPr>
            <a:r>
              <a:rPr lang="en-US" altLang="zh-CN" sz="1000" smtClean="0"/>
              <a:t>"IAPWS Industrial Formulation 1997 for the Thermodynamic Properties of Water and Steam"</a:t>
            </a:r>
          </a:p>
          <a:p>
            <a:pPr eaLnBrk="1" hangingPunct="1">
              <a:lnSpc>
                <a:spcPct val="90000"/>
              </a:lnSpc>
            </a:pPr>
            <a:r>
              <a:rPr lang="en-US" altLang="zh-CN" sz="1000" smtClean="0"/>
              <a:t>abbreviated to "IAPWS Industrial Formulation 1997" (IAPWS-IF97). The IAPWS-IF97</a:t>
            </a:r>
          </a:p>
          <a:p>
            <a:pPr eaLnBrk="1" hangingPunct="1">
              <a:lnSpc>
                <a:spcPct val="90000"/>
              </a:lnSpc>
            </a:pPr>
            <a:r>
              <a:rPr lang="en-US" altLang="zh-CN" sz="1000" smtClean="0"/>
              <a:t>replaces the previous industrial formulation "The 1967 IFC-Formulation for Industrial Use"</a:t>
            </a:r>
          </a:p>
          <a:p>
            <a:pPr eaLnBrk="1" hangingPunct="1">
              <a:lnSpc>
                <a:spcPct val="90000"/>
              </a:lnSpc>
            </a:pPr>
            <a:r>
              <a:rPr lang="en-US" altLang="zh-CN" sz="1000" smtClean="0"/>
              <a:t>(IFC-67) [1]. Further details about the formulation can be found in the corresponding article</a:t>
            </a:r>
          </a:p>
          <a:p>
            <a:pPr eaLnBrk="1" hangingPunct="1">
              <a:lnSpc>
                <a:spcPct val="90000"/>
              </a:lnSpc>
            </a:pPr>
            <a:r>
              <a:rPr lang="en-US" altLang="zh-CN" sz="1000" smtClean="0"/>
              <a:t>by W. Wagner et al. [2].</a:t>
            </a:r>
          </a:p>
          <a:p>
            <a:pPr eaLnBrk="1" hangingPunct="1">
              <a:lnSpc>
                <a:spcPct val="90000"/>
              </a:lnSpc>
            </a:pPr>
            <a:r>
              <a:rPr lang="en-US" altLang="zh-CN" sz="1000" smtClean="0"/>
              <a:t>IAPWS also has a formulation intended for general and scientific use.</a:t>
            </a:r>
          </a:p>
          <a:p>
            <a:pPr eaLnBrk="1" hangingPunct="1">
              <a:lnSpc>
                <a:spcPct val="90000"/>
              </a:lnSpc>
            </a:pPr>
            <a:r>
              <a:rPr lang="en-US" altLang="zh-CN" sz="1000" smtClean="0"/>
              <a:t>Further information about this release and other documents issued by IAPWS can be</a:t>
            </a:r>
          </a:p>
          <a:p>
            <a:pPr eaLnBrk="1" hangingPunct="1">
              <a:lnSpc>
                <a:spcPct val="90000"/>
              </a:lnSpc>
            </a:pPr>
            <a:r>
              <a:rPr lang="en-US" altLang="zh-CN" sz="1000" smtClean="0"/>
              <a:t>obtained from the Executive Secretary of IAPWS.</a:t>
            </a:r>
          </a:p>
          <a:p>
            <a:pPr eaLnBrk="1" hangingPunct="1">
              <a:lnSpc>
                <a:spcPct val="90000"/>
              </a:lnSpc>
            </a:pPr>
            <a:endParaRPr lang="en-US" altLang="zh-CN" sz="10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214240-D149-459E-9107-5F90F65DD9A7}" type="slidenum">
              <a:rPr lang="en-US" altLang="zh-CN" smtClean="0"/>
              <a:pPr eaLnBrk="1" hangingPunct="1"/>
              <a:t>20</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7CB9A9-4D2C-40D9-B274-C85E79AF60FA}" type="slidenum">
              <a:rPr lang="en-US" altLang="zh-CN" smtClean="0"/>
              <a:pPr eaLnBrk="1" hangingPunct="1"/>
              <a:t>21</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1000" smtClean="0"/>
              <a:t>desktop noun</a:t>
            </a:r>
          </a:p>
          <a:p>
            <a:pPr eaLnBrk="1" hangingPunct="1">
              <a:lnSpc>
                <a:spcPct val="80000"/>
              </a:lnSpc>
            </a:pPr>
            <a:r>
              <a:rPr lang="en-US" altLang="zh-CN" sz="1000" smtClean="0"/>
              <a:t>desk‧top / ˈdesktɒp $ -tɑːp / [countable]</a:t>
            </a:r>
          </a:p>
          <a:p>
            <a:pPr eaLnBrk="1" hangingPunct="1">
              <a:lnSpc>
                <a:spcPct val="80000"/>
              </a:lnSpc>
            </a:pPr>
            <a:r>
              <a:rPr lang="en-US" altLang="zh-CN" sz="1000" smtClean="0"/>
              <a:t>1</a:t>
            </a:r>
          </a:p>
          <a:p>
            <a:pPr eaLnBrk="1" hangingPunct="1">
              <a:lnSpc>
                <a:spcPct val="80000"/>
              </a:lnSpc>
            </a:pPr>
            <a:r>
              <a:rPr lang="en-US" altLang="zh-CN" sz="1000" smtClean="0"/>
              <a:t>the main area on a computer where you can find the icons that represent programs, and where you can do things to manage the information on the computer</a:t>
            </a:r>
          </a:p>
          <a:p>
            <a:pPr eaLnBrk="1" hangingPunct="1">
              <a:lnSpc>
                <a:spcPct val="80000"/>
              </a:lnSpc>
            </a:pPr>
            <a:r>
              <a:rPr lang="en-US" altLang="zh-CN" sz="1000" smtClean="0"/>
              <a:t>2</a:t>
            </a:r>
          </a:p>
          <a:p>
            <a:pPr eaLnBrk="1" hangingPunct="1">
              <a:lnSpc>
                <a:spcPct val="80000"/>
              </a:lnSpc>
            </a:pPr>
            <a:r>
              <a:rPr lang="en-US" altLang="zh-CN" sz="1000" smtClean="0"/>
              <a:t>the top surface of a desk </a:t>
            </a:r>
          </a:p>
          <a:p>
            <a:pPr eaLnBrk="1" hangingPunct="1">
              <a:lnSpc>
                <a:spcPct val="80000"/>
              </a:lnSpc>
            </a:pPr>
            <a:endParaRPr lang="en-US" altLang="zh-CN" sz="1000" smtClean="0"/>
          </a:p>
          <a:p>
            <a:pPr eaLnBrk="1" hangingPunct="1">
              <a:lnSpc>
                <a:spcPct val="80000"/>
              </a:lnSpc>
            </a:pPr>
            <a:endParaRPr lang="en-US" altLang="zh-CN" sz="1000" smtClean="0"/>
          </a:p>
          <a:p>
            <a:pPr eaLnBrk="1" hangingPunct="1">
              <a:lnSpc>
                <a:spcPct val="80000"/>
              </a:lnSpc>
            </a:pPr>
            <a:r>
              <a:rPr lang="en-US" altLang="zh-CN" sz="1000" smtClean="0"/>
              <a:t>launch pad noun</a:t>
            </a:r>
          </a:p>
          <a:p>
            <a:pPr eaLnBrk="1" hangingPunct="1">
              <a:lnSpc>
                <a:spcPct val="80000"/>
              </a:lnSpc>
            </a:pPr>
            <a:r>
              <a:rPr lang="en-US" altLang="zh-CN" sz="1000" smtClean="0"/>
              <a:t>ˈlaunch pad also ˈlaunching pad [countable]</a:t>
            </a:r>
          </a:p>
          <a:p>
            <a:pPr eaLnBrk="1" hangingPunct="1">
              <a:lnSpc>
                <a:spcPct val="80000"/>
              </a:lnSpc>
            </a:pPr>
            <a:r>
              <a:rPr lang="en-US" altLang="zh-CN" sz="1000" smtClean="0"/>
              <a:t>1</a:t>
            </a:r>
          </a:p>
          <a:p>
            <a:pPr eaLnBrk="1" hangingPunct="1">
              <a:lnSpc>
                <a:spcPct val="80000"/>
              </a:lnSpc>
            </a:pPr>
            <a:r>
              <a:rPr lang="en-US" altLang="zh-CN" sz="1000" smtClean="0"/>
              <a:t>a base from which a weapon or spacecraft is sent up into the sky</a:t>
            </a:r>
          </a:p>
          <a:p>
            <a:pPr eaLnBrk="1" hangingPunct="1">
              <a:lnSpc>
                <a:spcPct val="80000"/>
              </a:lnSpc>
            </a:pPr>
            <a:r>
              <a:rPr lang="en-US" altLang="zh-CN" sz="1000" smtClean="0"/>
              <a:t>2</a:t>
            </a:r>
          </a:p>
          <a:p>
            <a:pPr eaLnBrk="1" hangingPunct="1">
              <a:lnSpc>
                <a:spcPct val="80000"/>
              </a:lnSpc>
            </a:pPr>
            <a:r>
              <a:rPr lang="en-US" altLang="zh-CN" sz="1000" smtClean="0"/>
              <a:t>an event, group, or activity that helps someone start something</a:t>
            </a:r>
          </a:p>
          <a:p>
            <a:pPr eaLnBrk="1" hangingPunct="1">
              <a:lnSpc>
                <a:spcPct val="80000"/>
              </a:lnSpc>
            </a:pPr>
            <a:r>
              <a:rPr lang="en-US" altLang="zh-CN" sz="1000" smtClean="0"/>
              <a:t>launch pad for</a:t>
            </a:r>
          </a:p>
          <a:p>
            <a:pPr eaLnBrk="1" hangingPunct="1">
              <a:lnSpc>
                <a:spcPct val="80000"/>
              </a:lnSpc>
            </a:pPr>
            <a:r>
              <a:rPr lang="en-US" altLang="zh-CN" sz="1000" smtClean="0"/>
              <a:t>Ellington's band was a launching pad for many gifted jazz musicians.</a:t>
            </a:r>
          </a:p>
          <a:p>
            <a:pPr eaLnBrk="1" hangingPunct="1">
              <a:lnSpc>
                <a:spcPct val="80000"/>
              </a:lnSpc>
            </a:pPr>
            <a:endParaRPr lang="en-US" altLang="zh-CN" sz="1000" smtClean="0"/>
          </a:p>
          <a:p>
            <a:pPr eaLnBrk="1" hangingPunct="1">
              <a:lnSpc>
                <a:spcPct val="80000"/>
              </a:lnSpc>
            </a:pPr>
            <a:r>
              <a:rPr lang="en-US" altLang="zh-CN" sz="1000" smtClean="0"/>
              <a:t>space 1 noun</a:t>
            </a:r>
          </a:p>
          <a:p>
            <a:pPr eaLnBrk="1" hangingPunct="1">
              <a:lnSpc>
                <a:spcPct val="80000"/>
              </a:lnSpc>
            </a:pPr>
            <a:r>
              <a:rPr lang="en-US" altLang="zh-CN" sz="1000" smtClean="0"/>
              <a:t>space / speɪs /</a:t>
            </a:r>
          </a:p>
          <a:p>
            <a:pPr eaLnBrk="1" hangingPunct="1">
              <a:lnSpc>
                <a:spcPct val="80000"/>
              </a:lnSpc>
            </a:pPr>
            <a:r>
              <a:rPr lang="en-US" altLang="zh-CN" sz="1000" smtClean="0"/>
              <a:t>1</a:t>
            </a:r>
          </a:p>
          <a:p>
            <a:pPr eaLnBrk="1" hangingPunct="1">
              <a:lnSpc>
                <a:spcPct val="80000"/>
              </a:lnSpc>
            </a:pPr>
            <a:r>
              <a:rPr lang="en-US" altLang="zh-CN" sz="1000" smtClean="0"/>
              <a:t>▶EMPTY AREA◀</a:t>
            </a:r>
          </a:p>
          <a:p>
            <a:pPr eaLnBrk="1" hangingPunct="1">
              <a:lnSpc>
                <a:spcPct val="80000"/>
              </a:lnSpc>
            </a:pPr>
            <a:r>
              <a:rPr lang="en-US" altLang="zh-CN" sz="1000" smtClean="0"/>
              <a:t>[uncountable]the amount of an area, room, container etc that is empty or available to be used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A33EF5-4DE2-4F0D-BD5A-AB708D5384DD}" type="slidenum">
              <a:rPr lang="en-US" altLang="zh-CN" smtClean="0"/>
              <a:pPr eaLnBrk="1" hangingPunct="1"/>
              <a:t>23</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A23A54-6A24-4CEB-B486-E01BCE24CD6C}" type="slidenum">
              <a:rPr lang="en-US" altLang="zh-CN" smtClean="0"/>
              <a:pPr eaLnBrk="1" hangingPunct="1"/>
              <a:t>25</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browser noun</a:t>
            </a:r>
          </a:p>
          <a:p>
            <a:pPr eaLnBrk="1" hangingPunct="1"/>
            <a:r>
              <a:rPr lang="en-US" altLang="zh-CN" smtClean="0"/>
              <a:t>brows‧er / ˈbraʊzə $ -ər / [countable]</a:t>
            </a:r>
          </a:p>
          <a:p>
            <a:pPr eaLnBrk="1" hangingPunct="1"/>
            <a:r>
              <a:rPr lang="en-US" altLang="zh-CN" smtClean="0"/>
              <a:t>a computer program that finds information on the Internet and shows it on your computer screen </a:t>
            </a:r>
          </a:p>
          <a:p>
            <a:pPr eaLnBrk="1" hangingPunct="1"/>
            <a:endParaRPr lang="en-US" altLang="zh-CN" smtClean="0"/>
          </a:p>
          <a:p>
            <a:pPr eaLnBrk="1" hangingPunct="1">
              <a:spcBef>
                <a:spcPct val="0"/>
              </a:spcBef>
            </a:pPr>
            <a:r>
              <a:rPr lang="en-US" altLang="zh-CN" smtClean="0"/>
              <a:t>Match</a:t>
            </a:r>
          </a:p>
          <a:p>
            <a:pPr eaLnBrk="1" hangingPunct="1">
              <a:spcBef>
                <a:spcPct val="0"/>
              </a:spcBef>
            </a:pPr>
            <a:r>
              <a:rPr lang="en-US" altLang="zh-CN" smtClean="0"/>
              <a:t>a situation in which something is suitable for something else, so that the two things work together successfully </a:t>
            </a:r>
          </a:p>
          <a:p>
            <a:pPr eaLnBrk="1" hangingPunct="1">
              <a:spcBef>
                <a:spcPct val="0"/>
              </a:spcBef>
            </a:pPr>
            <a:endParaRPr lang="en-US" altLang="zh-CN" smtClean="0"/>
          </a:p>
          <a:p>
            <a:pPr eaLnBrk="1" hangingPunct="1"/>
            <a:r>
              <a:rPr lang="en-US" altLang="zh-CN" smtClean="0"/>
              <a:t>function 1 noun</a:t>
            </a:r>
          </a:p>
          <a:p>
            <a:pPr eaLnBrk="1" hangingPunct="1"/>
            <a:r>
              <a:rPr lang="en-US" altLang="zh-CN" smtClean="0"/>
              <a:t>func‧tion / ˈfʌŋkʆn /</a:t>
            </a:r>
          </a:p>
          <a:p>
            <a:pPr eaLnBrk="1" hangingPunct="1"/>
            <a:r>
              <a:rPr lang="en-US" altLang="zh-CN" smtClean="0"/>
              <a:t>the purpose that something has, or the job that someone or something does</a:t>
            </a:r>
          </a:p>
          <a:p>
            <a:pPr eaLnBrk="1" hangingPunct="1"/>
            <a:r>
              <a:rPr lang="en-US" altLang="zh-CN" smtClean="0"/>
              <a:t>technical a quantity or quality whose value changes according to another quantity or quality that is related to it</a:t>
            </a:r>
          </a:p>
          <a:p>
            <a:pPr eaLnBrk="1" hangingPunct="1"/>
            <a:r>
              <a:rPr lang="en-US" altLang="zh-CN" smtClean="0"/>
              <a:t>one of the basic operations performed by a computer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a:p>
            <a:endParaRPr lang="en-US" altLang="zh-CN" smtClean="0"/>
          </a:p>
          <a:p>
            <a:endParaRPr lang="en-US" altLang="zh-CN" smtClean="0"/>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486061-4045-4735-BB4F-AB3724484B3C}" type="slidenum">
              <a:rPr lang="en-US" altLang="zh-CN" smtClean="0"/>
              <a:pPr eaLnBrk="1" hangingPunct="1"/>
              <a:t>30</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361769-54F5-429A-9418-F9B05D5331C3}" type="slidenum">
              <a:rPr lang="en-US" altLang="zh-CN" smtClean="0"/>
              <a:pPr eaLnBrk="1" hangingPunct="1"/>
              <a:t>36</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i="1" smtClean="0"/>
              <a:t>Association</a:t>
            </a:r>
          </a:p>
          <a:p>
            <a:pPr eaLnBrk="1" hangingPunct="1"/>
            <a:r>
              <a:rPr lang="en-US" altLang="zh-CN" i="1" smtClean="0"/>
              <a:t>an organization that consists of a group of people who have the same aims, do the same kind of work etc</a:t>
            </a:r>
            <a:r>
              <a:rPr lang="en-US" altLang="zh-CN"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073D4E-BF48-4984-97CB-14132651E8C4}" type="slidenum">
              <a:rPr lang="en-US" altLang="zh-CN" smtClean="0"/>
              <a:pPr eaLnBrk="1" hangingPunct="1"/>
              <a:t>2</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Reference</a:t>
            </a:r>
          </a:p>
          <a:p>
            <a:pPr eaLnBrk="1" hangingPunct="1"/>
            <a:r>
              <a:rPr lang="en-US" altLang="zh-CN" smtClean="0"/>
              <a:t>a book, article etc from which information has been obtained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B6E0DB-980D-470B-A2AC-47A8501FA955}" type="slidenum">
              <a:rPr lang="en-US" altLang="zh-CN" smtClean="0"/>
              <a:pPr eaLnBrk="1" hangingPunct="1"/>
              <a:t>5</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language</a:t>
            </a:r>
          </a:p>
          <a:p>
            <a:pPr eaLnBrk="1" hangingPunct="1"/>
            <a:r>
              <a:rPr lang="en-US" altLang="zh-CN" sz="1000" smtClean="0"/>
              <a:t>n.</a:t>
            </a:r>
          </a:p>
          <a:p>
            <a:pPr eaLnBrk="1" hangingPunct="1"/>
            <a:r>
              <a:rPr lang="en-US" altLang="zh-CN" sz="1000" smtClean="0"/>
              <a:t>a system of communication by written or spoken words, which is used by the people of a particular country or area</a:t>
            </a:r>
          </a:p>
          <a:p>
            <a:pPr eaLnBrk="1" hangingPunct="1"/>
            <a:r>
              <a:rPr lang="zh-CN" altLang="en-US" sz="1000" smtClean="0"/>
              <a:t>语言</a:t>
            </a:r>
            <a:r>
              <a:rPr lang="en-US" altLang="zh-CN" sz="1000" smtClean="0"/>
              <a:t>, </a:t>
            </a:r>
            <a:r>
              <a:rPr lang="zh-CN" altLang="en-US" sz="1000" smtClean="0"/>
              <a:t>语言文学</a:t>
            </a:r>
            <a:r>
              <a:rPr lang="en-US" altLang="zh-CN" sz="1000" smtClean="0"/>
              <a:t>, </a:t>
            </a:r>
            <a:r>
              <a:rPr lang="zh-CN" altLang="en-US" sz="1000" smtClean="0"/>
              <a:t>术语</a:t>
            </a:r>
            <a:r>
              <a:rPr lang="en-US" altLang="zh-CN" sz="1000" smtClean="0"/>
              <a:t>, </a:t>
            </a:r>
            <a:r>
              <a:rPr lang="zh-CN" altLang="en-US" sz="1000" smtClean="0"/>
              <a:t>语言表达能力</a:t>
            </a:r>
            <a:r>
              <a:rPr lang="en-US" altLang="zh-CN" sz="1000" smtClean="0"/>
              <a:t>, (</a:t>
            </a:r>
            <a:r>
              <a:rPr lang="zh-CN" altLang="en-US" sz="1000" smtClean="0"/>
              <a:t>运用语言的</a:t>
            </a:r>
            <a:r>
              <a:rPr lang="en-US" altLang="zh-CN" sz="1000" smtClean="0"/>
              <a:t>)</a:t>
            </a:r>
            <a:r>
              <a:rPr lang="zh-CN" altLang="en-US" sz="1000" smtClean="0"/>
              <a:t>方式、能力、风格</a:t>
            </a:r>
            <a:r>
              <a:rPr lang="en-US" altLang="zh-CN" sz="1000" smtClean="0"/>
              <a:t>, [</a:t>
            </a:r>
            <a:r>
              <a:rPr lang="zh-CN" altLang="en-US" sz="1000" smtClean="0"/>
              <a:t>自</a:t>
            </a:r>
            <a:r>
              <a:rPr lang="en-US" altLang="zh-CN" sz="1000" smtClean="0"/>
              <a:t>]</a:t>
            </a:r>
            <a:r>
              <a:rPr lang="zh-CN" altLang="en-US" sz="1000" smtClean="0"/>
              <a:t>（机器）代码</a:t>
            </a:r>
          </a:p>
          <a:p>
            <a:pPr eaLnBrk="1" hangingPunct="1"/>
            <a:endParaRPr lang="zh-CN" altLang="en-US" sz="1000" smtClean="0"/>
          </a:p>
          <a:p>
            <a:pPr eaLnBrk="1" hangingPunct="1"/>
            <a:r>
              <a:rPr lang="en-US" altLang="zh-CN" sz="1000" smtClean="0"/>
              <a:t>index </a:t>
            </a:r>
          </a:p>
          <a:p>
            <a:pPr eaLnBrk="1" hangingPunct="1"/>
            <a:r>
              <a:rPr lang="en-US" altLang="zh-CN" sz="1000" smtClean="0"/>
              <a:t>1  plural indexes</a:t>
            </a:r>
          </a:p>
          <a:p>
            <a:pPr eaLnBrk="1" hangingPunct="1"/>
            <a:r>
              <a:rPr lang="en-US" altLang="zh-CN" sz="1000" smtClean="0"/>
              <a:t>an alphabetical list of names, subjects etc at the back of a book, with the numbers of the pages where they can be found.</a:t>
            </a:r>
          </a:p>
          <a:p>
            <a:pPr eaLnBrk="1" hangingPunct="1"/>
            <a:r>
              <a:rPr lang="en-US" altLang="zh-CN" sz="1000" smtClean="0"/>
              <a:t>a set of cards or a database containing information, usually arranged in alphabetical order and used especially in a library.</a:t>
            </a:r>
          </a:p>
          <a:p>
            <a:pPr eaLnBrk="1" hangingPunct="1"/>
            <a:r>
              <a:rPr lang="en-US" altLang="zh-CN" sz="1000" smtClean="0"/>
              <a:t>2  plural indices </a:t>
            </a:r>
          </a:p>
          <a:p>
            <a:pPr eaLnBrk="1" hangingPunct="1"/>
            <a:r>
              <a:rPr lang="en-US" altLang="zh-CN" sz="1000" smtClean="0"/>
              <a:t>a standard by which the level of something can be judged or measured </a:t>
            </a:r>
          </a:p>
          <a:p>
            <a:pPr eaLnBrk="1" hangingPunct="1"/>
            <a:endParaRPr lang="en-US" altLang="zh-CN" sz="1000" smtClean="0"/>
          </a:p>
          <a:p>
            <a:pPr eaLnBrk="1" hangingPunct="1"/>
            <a:r>
              <a:rPr lang="en-US" altLang="zh-CN" sz="1000" smtClean="0"/>
              <a:t>encode</a:t>
            </a:r>
          </a:p>
          <a:p>
            <a:pPr eaLnBrk="1" hangingPunct="1"/>
            <a:r>
              <a:rPr lang="en-US" altLang="zh-CN" sz="1000" smtClean="0"/>
              <a:t>to put a message or other information into code</a:t>
            </a:r>
          </a:p>
          <a:p>
            <a:pPr eaLnBrk="1" hangingPunct="1"/>
            <a:r>
              <a:rPr lang="en-US" altLang="zh-CN" sz="1000" smtClean="0"/>
              <a:t>ￚ opposite (if one thing or person is opposite another, they are facing each other) decode, decipher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221252-D77B-4514-9A5C-CDBEEC0EC090}" type="slidenum">
              <a:rPr lang="en-US" altLang="zh-CN" smtClean="0"/>
              <a:pPr eaLnBrk="1" hangingPunct="1"/>
              <a:t>6</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artificial</a:t>
            </a:r>
          </a:p>
          <a:p>
            <a:pPr eaLnBrk="1" hangingPunct="1"/>
            <a:r>
              <a:rPr lang="en-US" altLang="zh-CN" smtClean="0"/>
              <a:t>not real or not made of natural things but made to be like something that is real or natural</a:t>
            </a:r>
          </a:p>
          <a:p>
            <a:pPr eaLnBrk="1" hangingPunct="1"/>
            <a:r>
              <a:rPr lang="en-US" altLang="zh-CN" smtClean="0"/>
              <a:t>ￚ antonym (a word that means the opposite of another word) natural</a:t>
            </a:r>
          </a:p>
          <a:p>
            <a:pPr eaLnBrk="1" hangingPunct="1"/>
            <a:r>
              <a:rPr lang="en-US" altLang="zh-CN" smtClean="0"/>
              <a:t>ￚ synonym (a word with the same meaning as another word in the same language )  false</a:t>
            </a:r>
          </a:p>
          <a:p>
            <a:pPr eaLnBrk="1" hangingPunct="1"/>
            <a:endParaRPr lang="en-US" altLang="zh-CN" smtClean="0"/>
          </a:p>
          <a:p>
            <a:pPr eaLnBrk="1" hangingPunct="1"/>
            <a:r>
              <a:rPr lang="en-US" altLang="zh-CN" smtClean="0"/>
              <a:t>programming</a:t>
            </a:r>
          </a:p>
          <a:p>
            <a:pPr eaLnBrk="1" hangingPunct="1"/>
            <a:r>
              <a:rPr lang="en-US" altLang="zh-CN" smtClean="0"/>
              <a:t>the activity of writing programs for computers, or something written by a programmer</a:t>
            </a:r>
          </a:p>
          <a:p>
            <a:pPr eaLnBrk="1" hangingPunct="1"/>
            <a:endParaRPr lang="en-US" altLang="zh-CN" smtClean="0"/>
          </a:p>
          <a:p>
            <a:pPr eaLnBrk="1" hangingPunct="1"/>
            <a:r>
              <a:rPr lang="en-US" altLang="zh-CN" smtClean="0"/>
              <a:t>Particularly</a:t>
            </a:r>
          </a:p>
          <a:p>
            <a:pPr eaLnBrk="1" hangingPunct="1"/>
            <a:r>
              <a:rPr lang="en-US" altLang="zh-CN" smtClean="0"/>
              <a:t>more than usual or more than others</a:t>
            </a:r>
          </a:p>
          <a:p>
            <a:pPr eaLnBrk="1" hangingPunct="1"/>
            <a:r>
              <a:rPr lang="en-US" altLang="zh-CN" smtClean="0"/>
              <a:t>ￚ synonym especially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34A9FE-FE86-472D-8D35-9EEB5FD56237}" type="slidenum">
              <a:rPr lang="en-US" altLang="zh-CN" smtClean="0"/>
              <a:pPr eaLnBrk="1" hangingPunct="1"/>
              <a:t>7</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solidFill>
                  <a:srgbClr val="FF0000"/>
                </a:solidFill>
              </a:rPr>
              <a:t>Assembly</a:t>
            </a:r>
          </a:p>
          <a:p>
            <a:pPr eaLnBrk="1" hangingPunct="1"/>
            <a:r>
              <a:rPr lang="en-US" altLang="zh-CN" smtClean="0"/>
              <a:t>a group of people who are elected to make decisions or laws for a particular country, area, or organization</a:t>
            </a:r>
          </a:p>
          <a:p>
            <a:pPr eaLnBrk="1" hangingPunct="1"/>
            <a:endParaRPr lang="en-US" altLang="zh-CN" smtClean="0">
              <a:solidFill>
                <a:srgbClr val="FF0000"/>
              </a:solidFill>
            </a:endParaRPr>
          </a:p>
          <a:p>
            <a:pPr eaLnBrk="1" hangingPunct="1"/>
            <a:r>
              <a:rPr lang="en-US" altLang="zh-CN" smtClean="0">
                <a:solidFill>
                  <a:srgbClr val="FF0000"/>
                </a:solidFill>
              </a:rPr>
              <a:t>Cobra</a:t>
            </a:r>
          </a:p>
          <a:p>
            <a:pPr eaLnBrk="1" hangingPunct="1"/>
            <a:r>
              <a:rPr lang="en-US" altLang="zh-CN" smtClean="0"/>
              <a:t>a poisonous African or Asian snake that can spread the skin of its neck to make itself look bigger</a:t>
            </a:r>
          </a:p>
          <a:p>
            <a:pPr eaLnBrk="1" hangingPunct="1"/>
            <a:endParaRPr lang="en-US" altLang="zh-CN" smtClean="0"/>
          </a:p>
          <a:p>
            <a:pPr eaLnBrk="1" hangingPunct="1"/>
            <a:r>
              <a:rPr lang="en-US" altLang="zh-CN" smtClean="0"/>
              <a:t>Scheme</a:t>
            </a:r>
          </a:p>
          <a:p>
            <a:pPr eaLnBrk="1" hangingPunct="1"/>
            <a:r>
              <a:rPr lang="en-US" altLang="zh-CN" smtClean="0"/>
              <a:t>an official plan that is intended to help people in some way, for example by providing education or training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94831D5-3A1B-421C-AA18-FC7844028194}" type="slidenum">
              <a:rPr lang="en-US" altLang="zh-CN" smtClean="0"/>
              <a:pPr eaLnBrk="1" hangingPunct="1"/>
              <a:t>8</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Platform</a:t>
            </a:r>
          </a:p>
          <a:p>
            <a:pPr eaLnBrk="1" hangingPunct="1"/>
            <a:r>
              <a:rPr lang="en-US" altLang="zh-CN" smtClean="0"/>
              <a:t>the type of computer system or software that someone uses </a:t>
            </a:r>
          </a:p>
          <a:p>
            <a:pPr eaLnBrk="1" hangingPunct="1"/>
            <a:endParaRPr lang="en-US" altLang="zh-CN" smtClean="0"/>
          </a:p>
          <a:p>
            <a:pPr eaLnBrk="1" hangingPunct="1"/>
            <a:r>
              <a:rPr lang="en-US" altLang="zh-CN" smtClean="0"/>
              <a:t>Independence</a:t>
            </a:r>
          </a:p>
          <a:p>
            <a:pPr eaLnBrk="1" hangingPunct="1"/>
            <a:r>
              <a:rPr lang="en-US" altLang="zh-CN" smtClean="0"/>
              <a:t>the freedom and ability to make your own decisions in life, without having to ask other people for permission, help, or money </a:t>
            </a:r>
          </a:p>
          <a:p>
            <a:pPr eaLnBrk="1" hangingPunct="1"/>
            <a:endParaRPr lang="en-US" altLang="zh-CN" smtClean="0"/>
          </a:p>
          <a:p>
            <a:pPr eaLnBrk="1" hangingPunct="1"/>
            <a:r>
              <a:rPr lang="en-US" altLang="zh-CN" smtClean="0"/>
              <a:t>Interface</a:t>
            </a:r>
          </a:p>
          <a:p>
            <a:pPr eaLnBrk="1" hangingPunct="1"/>
            <a:r>
              <a:rPr lang="en-US" altLang="zh-CN" smtClean="0"/>
              <a:t>the way in which you see the information from a computer program on a screen, or how you type information into the program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87621F-98EB-4F36-ACBC-36ACF88363C3}" type="slidenum">
              <a:rPr lang="en-US" altLang="zh-CN" smtClean="0"/>
              <a:pPr eaLnBrk="1" hangingPunct="1"/>
              <a:t>9</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Grammar</a:t>
            </a:r>
          </a:p>
          <a:p>
            <a:pPr eaLnBrk="1" hangingPunct="1"/>
            <a:r>
              <a:rPr lang="en-US" altLang="zh-CN" smtClean="0"/>
              <a:t>the rules by which words change their forms and are combined into sentences, or the study or use of these rules</a:t>
            </a:r>
          </a:p>
          <a:p>
            <a:pPr eaLnBrk="1" hangingPunct="1"/>
            <a:endParaRPr lang="en-US" altLang="zh-CN" smtClean="0"/>
          </a:p>
          <a:p>
            <a:pPr eaLnBrk="1" hangingPunct="1"/>
            <a:r>
              <a:rPr lang="en-US" altLang="zh-CN" smtClean="0"/>
              <a:t>Vocabulary</a:t>
            </a:r>
          </a:p>
          <a:p>
            <a:pPr eaLnBrk="1" hangingPunct="1"/>
            <a:r>
              <a:rPr lang="en-US" altLang="zh-CN" smtClean="0"/>
              <a:t>all the words that someone knows or uses</a:t>
            </a:r>
          </a:p>
          <a:p>
            <a:pPr eaLnBrk="1" hangingPunct="1"/>
            <a:endParaRPr lang="en-US" altLang="zh-CN" smtClean="0"/>
          </a:p>
          <a:p>
            <a:pPr eaLnBrk="1" hangingPunct="1"/>
            <a:r>
              <a:rPr lang="en-US" altLang="zh-CN" smtClean="0"/>
              <a:t>Syntax</a:t>
            </a:r>
          </a:p>
          <a:p>
            <a:pPr eaLnBrk="1" hangingPunct="1"/>
            <a:r>
              <a:rPr lang="en-US" altLang="zh-CN" smtClean="0"/>
              <a:t>the way words are arranged to form sentences or phrases, or the rules of grammar which control this</a:t>
            </a:r>
          </a:p>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6CE9A41-15C3-4D79-B3E4-61B48931F6D6}" type="slidenum">
              <a:rPr lang="en-US" altLang="zh-CN" smtClean="0"/>
              <a:pPr eaLnBrk="1" hangingPunct="1"/>
              <a:t>11</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Temperature</a:t>
            </a:r>
          </a:p>
          <a:p>
            <a:pPr eaLnBrk="1" hangingPunct="1"/>
            <a:r>
              <a:rPr lang="en-US" altLang="zh-CN" smtClean="0"/>
              <a:t> a measure of how hot or cold a place or thing is </a:t>
            </a:r>
          </a:p>
          <a:p>
            <a:pPr eaLnBrk="1" hangingPunct="1"/>
            <a:endParaRPr lang="en-US" altLang="zh-CN" smtClean="0"/>
          </a:p>
          <a:p>
            <a:pPr eaLnBrk="1" hangingPunct="1"/>
            <a:r>
              <a:rPr lang="en-US" altLang="zh-CN" smtClean="0"/>
              <a:t>Properties</a:t>
            </a:r>
          </a:p>
          <a:p>
            <a:pPr eaLnBrk="1" hangingPunct="1"/>
            <a:r>
              <a:rPr lang="en-US" altLang="zh-CN" smtClean="0"/>
              <a:t>a quality or power that a substance, plant etc has</a:t>
            </a:r>
          </a:p>
          <a:p>
            <a:pPr eaLnBrk="1" hangingPunct="1"/>
            <a:r>
              <a:rPr lang="en-US" altLang="zh-CN" smtClean="0"/>
              <a:t>ￚ synonym quality, characteristic</a:t>
            </a:r>
          </a:p>
          <a:p>
            <a:pPr eaLnBrk="1" hangingPunct="1"/>
            <a:endParaRPr lang="en-US" altLang="zh-CN" smtClean="0"/>
          </a:p>
          <a:p>
            <a:pPr eaLnBrk="1" hangingPunct="1"/>
            <a:endParaRPr lang="en-US" altLang="zh-CN" smtClean="0"/>
          </a:p>
          <a:p>
            <a:pPr eaLnBrk="1" hangingPunct="1"/>
            <a:r>
              <a:rPr lang="en-US" altLang="zh-CN" smtClean="0"/>
              <a:t>Enthalpy</a:t>
            </a:r>
          </a:p>
          <a:p>
            <a:pPr eaLnBrk="1" hangingPunct="1"/>
            <a:r>
              <a:rPr lang="en-US" altLang="zh-CN" smtClean="0"/>
              <a:t>enthalpy (denoted as H; specific enthalpy denoted as h) is a thermodynamic property of a thermodynamic system. It is used to calculate the heat transfer during a quasistatic process taking place in a closed thermodynamic system under constant pressure (isobaric process)</a:t>
            </a:r>
          </a:p>
          <a:p>
            <a:pPr eaLnBrk="1" hangingPunct="1"/>
            <a:endParaRPr lang="en-US" altLang="zh-CN" smtClean="0"/>
          </a:p>
          <a:p>
            <a:pPr eaLnBrk="1" hangingPunct="1"/>
            <a:r>
              <a:rPr lang="en-US" altLang="zh-CN" smtClean="0"/>
              <a:t>Conductivity</a:t>
            </a:r>
          </a:p>
          <a:p>
            <a:pPr eaLnBrk="1" hangingPunct="1"/>
            <a:r>
              <a:rPr lang="en-US" altLang="zh-CN" smtClean="0"/>
              <a:t>able to conduct electricity, heat etc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1D80E91-BB63-4D38-A277-5060F321373F}" type="slidenum">
              <a:rPr lang="en-US" altLang="zh-CN" smtClean="0"/>
              <a:pPr eaLnBrk="1" hangingPunct="1"/>
              <a:t>15</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mtClean="0"/>
              <a:t>Compose</a:t>
            </a:r>
          </a:p>
          <a:p>
            <a:pPr eaLnBrk="1" hangingPunct="1">
              <a:lnSpc>
                <a:spcPct val="90000"/>
              </a:lnSpc>
            </a:pPr>
            <a:r>
              <a:rPr lang="en-US" altLang="zh-CN" smtClean="0"/>
              <a:t>to be formed from a number of substances, parts, or people</a:t>
            </a:r>
          </a:p>
          <a:p>
            <a:pPr eaLnBrk="1" hangingPunct="1">
              <a:lnSpc>
                <a:spcPct val="90000"/>
              </a:lnSpc>
            </a:pPr>
            <a:endParaRPr lang="en-US" altLang="zh-CN" smtClean="0"/>
          </a:p>
          <a:p>
            <a:pPr eaLnBrk="1" hangingPunct="1">
              <a:lnSpc>
                <a:spcPct val="90000"/>
              </a:lnSpc>
            </a:pPr>
            <a:r>
              <a:rPr lang="en-US" altLang="zh-CN" smtClean="0"/>
              <a:t>Hydrogen</a:t>
            </a:r>
          </a:p>
          <a:p>
            <a:pPr eaLnBrk="1" hangingPunct="1">
              <a:lnSpc>
                <a:spcPct val="90000"/>
              </a:lnSpc>
            </a:pPr>
            <a:r>
              <a:rPr lang="en-US" altLang="zh-CN" smtClean="0"/>
              <a:t>a colorless gas that is the lightest of all gases, forms water when it combines with oxygen, and is used to produce ammonia and other chemicals. It is a chemical element: symbol H </a:t>
            </a:r>
          </a:p>
          <a:p>
            <a:pPr eaLnBrk="1" hangingPunct="1">
              <a:lnSpc>
                <a:spcPct val="90000"/>
              </a:lnSpc>
            </a:pPr>
            <a:endParaRPr lang="en-US" altLang="zh-CN" smtClean="0"/>
          </a:p>
          <a:p>
            <a:pPr eaLnBrk="1" hangingPunct="1">
              <a:lnSpc>
                <a:spcPct val="90000"/>
              </a:lnSpc>
            </a:pPr>
            <a:r>
              <a:rPr lang="en-US" altLang="zh-CN" smtClean="0"/>
              <a:t>Oxygen</a:t>
            </a:r>
          </a:p>
          <a:p>
            <a:pPr eaLnBrk="1" hangingPunct="1">
              <a:lnSpc>
                <a:spcPct val="90000"/>
              </a:lnSpc>
            </a:pPr>
            <a:r>
              <a:rPr lang="en-US" altLang="zh-CN" smtClean="0"/>
              <a:t>a gas that has no color or smell, is present in air, and is necessary for most animals and plants to live. It is a chemical element: symbol O </a:t>
            </a:r>
          </a:p>
          <a:p>
            <a:pPr eaLnBrk="1" hangingPunct="1">
              <a:lnSpc>
                <a:spcPct val="90000"/>
              </a:lnSpc>
            </a:pPr>
            <a:endParaRPr lang="en-US" altLang="zh-CN" smtClean="0"/>
          </a:p>
          <a:p>
            <a:pPr eaLnBrk="1" hangingPunct="1">
              <a:lnSpc>
                <a:spcPct val="90000"/>
              </a:lnSpc>
            </a:pPr>
            <a:r>
              <a:rPr lang="en-US" altLang="zh-CN" smtClean="0"/>
              <a:t>Vital</a:t>
            </a:r>
          </a:p>
          <a:p>
            <a:pPr eaLnBrk="1" hangingPunct="1">
              <a:lnSpc>
                <a:spcPct val="90000"/>
              </a:lnSpc>
            </a:pPr>
            <a:r>
              <a:rPr lang="en-US" altLang="zh-CN" smtClean="0"/>
              <a:t>extremely important and necessary for something to succeed or exist</a:t>
            </a:r>
          </a:p>
          <a:p>
            <a:pPr eaLnBrk="1" hangingPunct="1">
              <a:lnSpc>
                <a:spcPct val="90000"/>
              </a:lnSpc>
            </a:pPr>
            <a:r>
              <a:rPr lang="en-US" altLang="zh-CN" smtClean="0"/>
              <a:t>ￚ synonym crucial</a:t>
            </a:r>
          </a:p>
          <a:p>
            <a:pPr eaLnBrk="1" hangingPunct="1">
              <a:lnSpc>
                <a:spcPct val="90000"/>
              </a:lnSpc>
            </a:pPr>
            <a:endParaRPr lang="en-US" altLang="zh-CN" smtClean="0"/>
          </a:p>
          <a:p>
            <a:pPr eaLnBrk="1" hangingPunct="1">
              <a:lnSpc>
                <a:spcPct val="90000"/>
              </a:lnSpc>
            </a:pPr>
            <a:r>
              <a:rPr lang="en-US" altLang="zh-CN" smtClean="0"/>
              <a:t>Invisible</a:t>
            </a:r>
          </a:p>
          <a:p>
            <a:pPr eaLnBrk="1" hangingPunct="1">
              <a:lnSpc>
                <a:spcPct val="90000"/>
              </a:lnSpc>
            </a:pPr>
            <a:r>
              <a:rPr lang="en-US" altLang="zh-CN" smtClean="0"/>
              <a:t>something that is invisible cannot be seen</a:t>
            </a:r>
          </a:p>
          <a:p>
            <a:pPr eaLnBrk="1" hangingPunct="1">
              <a:lnSpc>
                <a:spcPct val="90000"/>
              </a:lnSpc>
            </a:pPr>
            <a:r>
              <a:rPr lang="en-US" altLang="zh-CN" smtClean="0"/>
              <a:t>ￚ opposite visible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F40A73-9B88-4324-8A57-8D1F0B3588E3}" type="slidenum">
              <a:rPr lang="en-US" altLang="zh-CN"/>
              <a:pPr>
                <a:defRPr/>
              </a:pPr>
              <a:t>‹#›</a:t>
            </a:fld>
            <a:endParaRPr lang="en-US" altLang="zh-CN"/>
          </a:p>
        </p:txBody>
      </p:sp>
    </p:spTree>
    <p:extLst>
      <p:ext uri="{BB962C8B-B14F-4D97-AF65-F5344CB8AC3E}">
        <p14:creationId xmlns:p14="http://schemas.microsoft.com/office/powerpoint/2010/main" val="76463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DCF218-BC81-4FFF-9CAF-06CCBF139848}" type="slidenum">
              <a:rPr lang="en-US" altLang="zh-CN"/>
              <a:pPr>
                <a:defRPr/>
              </a:pPr>
              <a:t>‹#›</a:t>
            </a:fld>
            <a:endParaRPr lang="en-US" altLang="zh-CN"/>
          </a:p>
        </p:txBody>
      </p:sp>
    </p:spTree>
    <p:extLst>
      <p:ext uri="{BB962C8B-B14F-4D97-AF65-F5344CB8AC3E}">
        <p14:creationId xmlns:p14="http://schemas.microsoft.com/office/powerpoint/2010/main" val="4124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FA0A6E-ADBA-4F9A-BCC9-8A43B30A3A8E}" type="slidenum">
              <a:rPr lang="en-US" altLang="zh-CN"/>
              <a:pPr>
                <a:defRPr/>
              </a:pPr>
              <a:t>‹#›</a:t>
            </a:fld>
            <a:endParaRPr lang="en-US" altLang="zh-CN"/>
          </a:p>
        </p:txBody>
      </p:sp>
    </p:spTree>
    <p:extLst>
      <p:ext uri="{BB962C8B-B14F-4D97-AF65-F5344CB8AC3E}">
        <p14:creationId xmlns:p14="http://schemas.microsoft.com/office/powerpoint/2010/main" val="173165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D4E4976-0212-4C0B-BB27-27041619C6D7}" type="slidenum">
              <a:rPr lang="en-US" altLang="zh-CN"/>
              <a:pPr>
                <a:defRPr/>
              </a:pPr>
              <a:t>‹#›</a:t>
            </a:fld>
            <a:endParaRPr lang="en-US" altLang="zh-CN"/>
          </a:p>
        </p:txBody>
      </p:sp>
    </p:spTree>
    <p:extLst>
      <p:ext uri="{BB962C8B-B14F-4D97-AF65-F5344CB8AC3E}">
        <p14:creationId xmlns:p14="http://schemas.microsoft.com/office/powerpoint/2010/main" val="4020269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331299-0592-4631-B88A-C5BE50B6FC8F}" type="slidenum">
              <a:rPr lang="en-US" altLang="zh-CN"/>
              <a:pPr>
                <a:defRPr/>
              </a:pPr>
              <a:t>‹#›</a:t>
            </a:fld>
            <a:endParaRPr lang="en-US" altLang="zh-CN"/>
          </a:p>
        </p:txBody>
      </p:sp>
    </p:spTree>
    <p:extLst>
      <p:ext uri="{BB962C8B-B14F-4D97-AF65-F5344CB8AC3E}">
        <p14:creationId xmlns:p14="http://schemas.microsoft.com/office/powerpoint/2010/main" val="202817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3E2722-416A-4F89-B666-A551EF294551}" type="slidenum">
              <a:rPr lang="en-US" altLang="zh-CN"/>
              <a:pPr>
                <a:defRPr/>
              </a:pPr>
              <a:t>‹#›</a:t>
            </a:fld>
            <a:endParaRPr lang="en-US" altLang="zh-CN"/>
          </a:p>
        </p:txBody>
      </p:sp>
    </p:spTree>
    <p:extLst>
      <p:ext uri="{BB962C8B-B14F-4D97-AF65-F5344CB8AC3E}">
        <p14:creationId xmlns:p14="http://schemas.microsoft.com/office/powerpoint/2010/main" val="293869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AE23377-C1B9-4FC2-8A22-D18130C33568}" type="slidenum">
              <a:rPr lang="en-US" altLang="zh-CN"/>
              <a:pPr>
                <a:defRPr/>
              </a:pPr>
              <a:t>‹#›</a:t>
            </a:fld>
            <a:endParaRPr lang="en-US" altLang="zh-CN"/>
          </a:p>
        </p:txBody>
      </p:sp>
    </p:spTree>
    <p:extLst>
      <p:ext uri="{BB962C8B-B14F-4D97-AF65-F5344CB8AC3E}">
        <p14:creationId xmlns:p14="http://schemas.microsoft.com/office/powerpoint/2010/main" val="157428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DF6429F-9795-4B87-8FF2-DC8C8EC8B9CA}" type="slidenum">
              <a:rPr lang="en-US" altLang="zh-CN"/>
              <a:pPr>
                <a:defRPr/>
              </a:pPr>
              <a:t>‹#›</a:t>
            </a:fld>
            <a:endParaRPr lang="en-US" altLang="zh-CN"/>
          </a:p>
        </p:txBody>
      </p:sp>
    </p:spTree>
    <p:extLst>
      <p:ext uri="{BB962C8B-B14F-4D97-AF65-F5344CB8AC3E}">
        <p14:creationId xmlns:p14="http://schemas.microsoft.com/office/powerpoint/2010/main" val="7676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DB0A98F-4964-4DA3-BDEE-596181D58D9F}" type="slidenum">
              <a:rPr lang="en-US" altLang="zh-CN"/>
              <a:pPr>
                <a:defRPr/>
              </a:pPr>
              <a:t>‹#›</a:t>
            </a:fld>
            <a:endParaRPr lang="en-US" altLang="zh-CN"/>
          </a:p>
        </p:txBody>
      </p:sp>
    </p:spTree>
    <p:extLst>
      <p:ext uri="{BB962C8B-B14F-4D97-AF65-F5344CB8AC3E}">
        <p14:creationId xmlns:p14="http://schemas.microsoft.com/office/powerpoint/2010/main" val="66419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1ADBDDD-386D-4791-8641-1A6BF003D85F}" type="slidenum">
              <a:rPr lang="en-US" altLang="zh-CN"/>
              <a:pPr>
                <a:defRPr/>
              </a:pPr>
              <a:t>‹#›</a:t>
            </a:fld>
            <a:endParaRPr lang="en-US" altLang="zh-CN"/>
          </a:p>
        </p:txBody>
      </p:sp>
    </p:spTree>
    <p:extLst>
      <p:ext uri="{BB962C8B-B14F-4D97-AF65-F5344CB8AC3E}">
        <p14:creationId xmlns:p14="http://schemas.microsoft.com/office/powerpoint/2010/main" val="335532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B3C24D-5419-4F82-93AA-91CDD12C04F0}" type="slidenum">
              <a:rPr lang="en-US" altLang="zh-CN"/>
              <a:pPr>
                <a:defRPr/>
              </a:pPr>
              <a:t>‹#›</a:t>
            </a:fld>
            <a:endParaRPr lang="en-US" altLang="zh-CN"/>
          </a:p>
        </p:txBody>
      </p:sp>
    </p:spTree>
    <p:extLst>
      <p:ext uri="{BB962C8B-B14F-4D97-AF65-F5344CB8AC3E}">
        <p14:creationId xmlns:p14="http://schemas.microsoft.com/office/powerpoint/2010/main" val="390782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7ED58E-4CB4-4005-9C6A-50FB6C79F81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ujiy@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smtClean="0"/>
              <a:t>MATLAB </a:t>
            </a:r>
            <a:r>
              <a:rPr lang="en-US" altLang="zh-CN" smtClean="0">
                <a:solidFill>
                  <a:schemeClr val="tx1"/>
                </a:solidFill>
              </a:rPr>
              <a:t>Programming</a:t>
            </a:r>
            <a:r>
              <a:rPr lang="en-US" altLang="zh-CN" smtClean="0"/>
              <a:t/>
            </a:r>
            <a:br>
              <a:rPr lang="en-US" altLang="zh-CN" smtClean="0"/>
            </a:br>
            <a:r>
              <a:rPr lang="en-US" altLang="zh-CN" sz="2400" smtClean="0"/>
              <a:t>Lecture 1</a:t>
            </a:r>
          </a:p>
        </p:txBody>
      </p:sp>
      <p:sp>
        <p:nvSpPr>
          <p:cNvPr id="2051" name="Rectangle 3"/>
          <p:cNvSpPr>
            <a:spLocks noGrp="1" noChangeArrowheads="1"/>
          </p:cNvSpPr>
          <p:nvPr>
            <p:ph type="subTitle" idx="1"/>
          </p:nvPr>
        </p:nvSpPr>
        <p:spPr>
          <a:xfrm>
            <a:off x="1371600" y="3500438"/>
            <a:ext cx="6400800" cy="2138362"/>
          </a:xfrm>
        </p:spPr>
        <p:txBody>
          <a:bodyPr/>
          <a:lstStyle/>
          <a:p>
            <a:pPr eaLnBrk="1" hangingPunct="1">
              <a:lnSpc>
                <a:spcPct val="80000"/>
              </a:lnSpc>
            </a:pPr>
            <a:r>
              <a:rPr lang="zh-CN" altLang="en-US" sz="2400" b="1" smtClean="0"/>
              <a:t>俞冀阳</a:t>
            </a:r>
            <a:endParaRPr lang="en-US" altLang="zh-CN" sz="2400" b="1" smtClean="0"/>
          </a:p>
          <a:p>
            <a:pPr eaLnBrk="1" hangingPunct="1">
              <a:lnSpc>
                <a:spcPct val="80000"/>
              </a:lnSpc>
            </a:pPr>
            <a:endParaRPr lang="en-US" altLang="zh-CN" sz="2400" b="1" smtClean="0"/>
          </a:p>
          <a:p>
            <a:pPr eaLnBrk="1" hangingPunct="1">
              <a:lnSpc>
                <a:spcPct val="80000"/>
              </a:lnSpc>
            </a:pPr>
            <a:r>
              <a:rPr lang="en-US" altLang="zh-CN" sz="1400" smtClean="0"/>
              <a:t>Yu, Jiyang</a:t>
            </a:r>
          </a:p>
          <a:p>
            <a:pPr eaLnBrk="1" hangingPunct="1">
              <a:lnSpc>
                <a:spcPct val="80000"/>
              </a:lnSpc>
            </a:pPr>
            <a:r>
              <a:rPr lang="en-US" altLang="zh-CN" sz="1400" smtClean="0"/>
              <a:t>Jiyang Yu</a:t>
            </a:r>
          </a:p>
          <a:p>
            <a:pPr eaLnBrk="1" hangingPunct="1">
              <a:lnSpc>
                <a:spcPct val="80000"/>
              </a:lnSpc>
            </a:pPr>
            <a:r>
              <a:rPr lang="en-US" altLang="zh-CN" sz="1400" smtClean="0"/>
              <a:t>YU Jiyang</a:t>
            </a:r>
          </a:p>
          <a:p>
            <a:pPr eaLnBrk="1" hangingPunct="1">
              <a:lnSpc>
                <a:spcPct val="80000"/>
              </a:lnSpc>
            </a:pPr>
            <a:endParaRPr lang="en-US" altLang="zh-CN" sz="1400" smtClean="0">
              <a:hlinkClick r:id="rId3"/>
            </a:endParaRPr>
          </a:p>
          <a:p>
            <a:pPr eaLnBrk="1" hangingPunct="1">
              <a:lnSpc>
                <a:spcPct val="80000"/>
              </a:lnSpc>
            </a:pPr>
            <a:r>
              <a:rPr lang="en-US" altLang="zh-CN" sz="1400" smtClean="0">
                <a:hlinkClick r:id="rId3"/>
              </a:rPr>
              <a:t>yujiy@tsinghua.edu.cn</a:t>
            </a:r>
            <a:endParaRPr lang="en-US" altLang="zh-CN" sz="1400" smtClean="0"/>
          </a:p>
          <a:p>
            <a:pPr eaLnBrk="1" hangingPunct="1">
              <a:lnSpc>
                <a:spcPct val="80000"/>
              </a:lnSpc>
            </a:pPr>
            <a:endParaRPr lang="en-US" altLang="zh-CN" sz="1400" smtClean="0"/>
          </a:p>
          <a:p>
            <a:pPr eaLnBrk="1" hangingPunct="1">
              <a:lnSpc>
                <a:spcPct val="80000"/>
              </a:lnSpc>
            </a:pPr>
            <a:r>
              <a:rPr lang="en-US" altLang="zh-CN" sz="1400" smtClean="0"/>
              <a:t>Office: Room 904# of Liuqing Building </a:t>
            </a:r>
          </a:p>
          <a:p>
            <a:pPr eaLnBrk="1" hangingPunct="1">
              <a:lnSpc>
                <a:spcPct val="80000"/>
              </a:lnSpc>
            </a:pPr>
            <a:r>
              <a:rPr lang="en-US" altLang="zh-CN" sz="1400" smtClean="0"/>
              <a:t>Tsinghua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t>Version of MATLAB</a:t>
            </a:r>
          </a:p>
        </p:txBody>
      </p:sp>
      <p:graphicFrame>
        <p:nvGraphicFramePr>
          <p:cNvPr id="2" name="表格 1"/>
          <p:cNvGraphicFramePr>
            <a:graphicFrameLocks noGrp="1"/>
          </p:cNvGraphicFramePr>
          <p:nvPr/>
        </p:nvGraphicFramePr>
        <p:xfrm>
          <a:off x="2222500" y="1546225"/>
          <a:ext cx="4699000" cy="4876800"/>
        </p:xfrm>
        <a:graphic>
          <a:graphicData uri="http://schemas.openxmlformats.org/drawingml/2006/table">
            <a:tbl>
              <a:tblPr/>
              <a:tblGrid>
                <a:gridCol w="1174750">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tblGrid>
              <a:tr h="238209">
                <a:tc>
                  <a:txBody>
                    <a:bodyPr/>
                    <a:lstStyle/>
                    <a:p>
                      <a:pPr algn="l"/>
                      <a:r>
                        <a:rPr lang="en-US" sz="1600" b="1" dirty="0">
                          <a:solidFill>
                            <a:srgbClr val="FF0000"/>
                          </a:solidFill>
                        </a:rPr>
                        <a:t>MATLAB</a:t>
                      </a:r>
                    </a:p>
                  </a:txBody>
                  <a:tcPr marL="0" marR="0" marT="0" marB="0">
                    <a:lnL>
                      <a:noFill/>
                    </a:lnL>
                    <a:lnR>
                      <a:noFill/>
                    </a:lnR>
                    <a:lnT>
                      <a:noFill/>
                    </a:lnT>
                    <a:lnB>
                      <a:noFill/>
                    </a:lnB>
                  </a:tcPr>
                </a:tc>
                <a:tc>
                  <a:txBody>
                    <a:bodyPr/>
                    <a:lstStyle/>
                    <a:p>
                      <a:pPr algn="l"/>
                      <a:r>
                        <a:rPr lang="en-US" altLang="zh-CN" sz="1600" b="1">
                          <a:solidFill>
                            <a:srgbClr val="FF0000"/>
                          </a:solidFill>
                        </a:rPr>
                        <a:t>6.5</a:t>
                      </a:r>
                    </a:p>
                  </a:txBody>
                  <a:tcPr marL="0" marR="0" marT="0" marB="0">
                    <a:lnL>
                      <a:noFill/>
                    </a:lnL>
                    <a:lnR>
                      <a:noFill/>
                    </a:lnR>
                    <a:lnT>
                      <a:noFill/>
                    </a:lnT>
                    <a:lnB>
                      <a:noFill/>
                    </a:lnB>
                  </a:tcPr>
                </a:tc>
                <a:tc>
                  <a:txBody>
                    <a:bodyPr/>
                    <a:lstStyle/>
                    <a:p>
                      <a:pPr algn="l"/>
                      <a:r>
                        <a:rPr lang="en-US" sz="1600" b="1">
                          <a:solidFill>
                            <a:srgbClr val="FF0000"/>
                          </a:solidFill>
                        </a:rPr>
                        <a:t>R13</a:t>
                      </a:r>
                    </a:p>
                  </a:txBody>
                  <a:tcPr marL="0" marR="0" marT="0" marB="0">
                    <a:lnL>
                      <a:noFill/>
                    </a:lnL>
                    <a:lnR>
                      <a:noFill/>
                    </a:lnR>
                    <a:lnT>
                      <a:noFill/>
                    </a:lnT>
                    <a:lnB>
                      <a:noFill/>
                    </a:lnB>
                  </a:tcPr>
                </a:tc>
                <a:tc>
                  <a:txBody>
                    <a:bodyPr/>
                    <a:lstStyle/>
                    <a:p>
                      <a:pPr algn="l"/>
                      <a:r>
                        <a:rPr lang="en-US" altLang="zh-CN" sz="1600" b="1" dirty="0">
                          <a:solidFill>
                            <a:srgbClr val="FF0000"/>
                          </a:solidFill>
                        </a:rPr>
                        <a:t>2002</a:t>
                      </a:r>
                    </a:p>
                  </a:txBody>
                  <a:tcPr marL="0" marR="0" marT="0" marB="0">
                    <a:lnL>
                      <a:noFill/>
                    </a:lnL>
                    <a:lnR>
                      <a:noFill/>
                    </a:lnR>
                    <a:lnT>
                      <a:noFill/>
                    </a:lnT>
                    <a:lnB>
                      <a:noFill/>
                    </a:lnB>
                  </a:tcPr>
                </a:tc>
                <a:extLst>
                  <a:ext uri="{0D108BD9-81ED-4DB2-BD59-A6C34878D82A}">
                    <a16:rowId xmlns:a16="http://schemas.microsoft.com/office/drawing/2014/main" val="10000"/>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6.5.1</a:t>
                      </a:r>
                    </a:p>
                  </a:txBody>
                  <a:tcPr marL="0" marR="0" marT="0" marB="0">
                    <a:lnL>
                      <a:noFill/>
                    </a:lnL>
                    <a:lnR>
                      <a:noFill/>
                    </a:lnR>
                    <a:lnT>
                      <a:noFill/>
                    </a:lnT>
                    <a:lnB>
                      <a:noFill/>
                    </a:lnB>
                  </a:tcPr>
                </a:tc>
                <a:tc>
                  <a:txBody>
                    <a:bodyPr/>
                    <a:lstStyle/>
                    <a:p>
                      <a:pPr algn="l"/>
                      <a:r>
                        <a:rPr lang="en-US" sz="1600"/>
                        <a:t>R13SP1</a:t>
                      </a:r>
                    </a:p>
                  </a:txBody>
                  <a:tcPr marL="0" marR="0" marT="0" marB="0">
                    <a:lnL>
                      <a:noFill/>
                    </a:lnL>
                    <a:lnR>
                      <a:noFill/>
                    </a:lnR>
                    <a:lnT>
                      <a:noFill/>
                    </a:lnT>
                    <a:lnB>
                      <a:noFill/>
                    </a:lnB>
                  </a:tcPr>
                </a:tc>
                <a:tc>
                  <a:txBody>
                    <a:bodyPr/>
                    <a:lstStyle/>
                    <a:p>
                      <a:pPr algn="l"/>
                      <a:r>
                        <a:rPr lang="en-US" altLang="zh-CN" sz="1600" dirty="0"/>
                        <a:t>2003</a:t>
                      </a:r>
                    </a:p>
                  </a:txBody>
                  <a:tcPr marL="0" marR="0" marT="0" marB="0">
                    <a:lnL>
                      <a:noFill/>
                    </a:lnL>
                    <a:lnR>
                      <a:noFill/>
                    </a:lnR>
                    <a:lnT>
                      <a:noFill/>
                    </a:lnT>
                    <a:lnB>
                      <a:noFill/>
                    </a:lnB>
                  </a:tcPr>
                </a:tc>
                <a:extLst>
                  <a:ext uri="{0D108BD9-81ED-4DB2-BD59-A6C34878D82A}">
                    <a16:rowId xmlns:a16="http://schemas.microsoft.com/office/drawing/2014/main" val="10001"/>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dirty="0"/>
                        <a:t>6.5.2</a:t>
                      </a:r>
                    </a:p>
                  </a:txBody>
                  <a:tcPr marL="0" marR="0" marT="0" marB="0">
                    <a:lnL>
                      <a:noFill/>
                    </a:lnL>
                    <a:lnR>
                      <a:noFill/>
                    </a:lnR>
                    <a:lnT>
                      <a:noFill/>
                    </a:lnT>
                    <a:lnB>
                      <a:noFill/>
                    </a:lnB>
                  </a:tcPr>
                </a:tc>
                <a:tc>
                  <a:txBody>
                    <a:bodyPr/>
                    <a:lstStyle/>
                    <a:p>
                      <a:pPr algn="l"/>
                      <a:r>
                        <a:rPr lang="en-US" sz="1600"/>
                        <a:t>R13SP2</a:t>
                      </a:r>
                    </a:p>
                  </a:txBody>
                  <a:tcPr marL="0" marR="0" marT="0" marB="0">
                    <a:lnL>
                      <a:noFill/>
                    </a:lnL>
                    <a:lnR>
                      <a:noFill/>
                    </a:lnR>
                    <a:lnT>
                      <a:noFill/>
                    </a:lnT>
                    <a:lnB>
                      <a:noFill/>
                    </a:lnB>
                  </a:tcPr>
                </a:tc>
                <a:tc>
                  <a:txBody>
                    <a:bodyPr/>
                    <a:lstStyle/>
                    <a:p>
                      <a:pPr algn="l"/>
                      <a:r>
                        <a:rPr lang="en-US" altLang="zh-CN" sz="1600"/>
                        <a:t>2003</a:t>
                      </a:r>
                    </a:p>
                  </a:txBody>
                  <a:tcPr marL="0" marR="0" marT="0" marB="0">
                    <a:lnL>
                      <a:noFill/>
                    </a:lnL>
                    <a:lnR>
                      <a:noFill/>
                    </a:lnR>
                    <a:lnT>
                      <a:noFill/>
                    </a:lnT>
                    <a:lnB>
                      <a:noFill/>
                    </a:lnB>
                  </a:tcPr>
                </a:tc>
                <a:extLst>
                  <a:ext uri="{0D108BD9-81ED-4DB2-BD59-A6C34878D82A}">
                    <a16:rowId xmlns:a16="http://schemas.microsoft.com/office/drawing/2014/main" val="10002"/>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a:t>
                      </a:r>
                    </a:p>
                  </a:txBody>
                  <a:tcPr marL="0" marR="0" marT="0" marB="0">
                    <a:lnL>
                      <a:noFill/>
                    </a:lnL>
                    <a:lnR>
                      <a:noFill/>
                    </a:lnR>
                    <a:lnT>
                      <a:noFill/>
                    </a:lnT>
                    <a:lnB>
                      <a:noFill/>
                    </a:lnB>
                  </a:tcPr>
                </a:tc>
                <a:tc>
                  <a:txBody>
                    <a:bodyPr/>
                    <a:lstStyle/>
                    <a:p>
                      <a:pPr algn="l"/>
                      <a:r>
                        <a:rPr lang="en-US" sz="1600" dirty="0"/>
                        <a:t>R14</a:t>
                      </a:r>
                    </a:p>
                  </a:txBody>
                  <a:tcPr marL="0" marR="0" marT="0" marB="0">
                    <a:lnL>
                      <a:noFill/>
                    </a:lnL>
                    <a:lnR>
                      <a:noFill/>
                    </a:lnR>
                    <a:lnT>
                      <a:noFill/>
                    </a:lnT>
                    <a:lnB>
                      <a:noFill/>
                    </a:lnB>
                  </a:tcPr>
                </a:tc>
                <a:tc>
                  <a:txBody>
                    <a:bodyPr/>
                    <a:lstStyle/>
                    <a:p>
                      <a:pPr algn="l"/>
                      <a:r>
                        <a:rPr lang="en-US" altLang="zh-CN" sz="1600"/>
                        <a:t>2004</a:t>
                      </a:r>
                    </a:p>
                  </a:txBody>
                  <a:tcPr marL="0" marR="0" marT="0" marB="0">
                    <a:lnL>
                      <a:noFill/>
                    </a:lnL>
                    <a:lnR>
                      <a:noFill/>
                    </a:lnR>
                    <a:lnT>
                      <a:noFill/>
                    </a:lnT>
                    <a:lnB>
                      <a:noFill/>
                    </a:lnB>
                  </a:tcPr>
                </a:tc>
                <a:extLst>
                  <a:ext uri="{0D108BD9-81ED-4DB2-BD59-A6C34878D82A}">
                    <a16:rowId xmlns:a16="http://schemas.microsoft.com/office/drawing/2014/main" val="10003"/>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7.0.1</a:t>
                      </a:r>
                    </a:p>
                  </a:txBody>
                  <a:tcPr marL="0" marR="0" marT="0" marB="0">
                    <a:lnL>
                      <a:noFill/>
                    </a:lnL>
                    <a:lnR>
                      <a:noFill/>
                    </a:lnR>
                    <a:lnT>
                      <a:noFill/>
                    </a:lnT>
                    <a:lnB>
                      <a:noFill/>
                    </a:lnB>
                  </a:tcPr>
                </a:tc>
                <a:tc>
                  <a:txBody>
                    <a:bodyPr/>
                    <a:lstStyle/>
                    <a:p>
                      <a:pPr algn="l"/>
                      <a:r>
                        <a:rPr lang="en-US" sz="1600"/>
                        <a:t>R14SP1</a:t>
                      </a:r>
                    </a:p>
                  </a:txBody>
                  <a:tcPr marL="0" marR="0" marT="0" marB="0">
                    <a:lnL>
                      <a:noFill/>
                    </a:lnL>
                    <a:lnR>
                      <a:noFill/>
                    </a:lnR>
                    <a:lnT>
                      <a:noFill/>
                    </a:lnT>
                    <a:lnB>
                      <a:noFill/>
                    </a:lnB>
                  </a:tcPr>
                </a:tc>
                <a:tc>
                  <a:txBody>
                    <a:bodyPr/>
                    <a:lstStyle/>
                    <a:p>
                      <a:pPr algn="l"/>
                      <a:r>
                        <a:rPr lang="en-US" altLang="zh-CN" sz="1600"/>
                        <a:t>2004</a:t>
                      </a:r>
                    </a:p>
                  </a:txBody>
                  <a:tcPr marL="0" marR="0" marT="0" marB="0">
                    <a:lnL>
                      <a:noFill/>
                    </a:lnL>
                    <a:lnR>
                      <a:noFill/>
                    </a:lnR>
                    <a:lnT>
                      <a:noFill/>
                    </a:lnT>
                    <a:lnB>
                      <a:noFill/>
                    </a:lnB>
                  </a:tcPr>
                </a:tc>
                <a:extLst>
                  <a:ext uri="{0D108BD9-81ED-4DB2-BD59-A6C34878D82A}">
                    <a16:rowId xmlns:a16="http://schemas.microsoft.com/office/drawing/2014/main" val="10004"/>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7.0.4</a:t>
                      </a:r>
                    </a:p>
                  </a:txBody>
                  <a:tcPr marL="0" marR="0" marT="0" marB="0">
                    <a:lnL>
                      <a:noFill/>
                    </a:lnL>
                    <a:lnR>
                      <a:noFill/>
                    </a:lnR>
                    <a:lnT>
                      <a:noFill/>
                    </a:lnT>
                    <a:lnB>
                      <a:noFill/>
                    </a:lnB>
                  </a:tcPr>
                </a:tc>
                <a:tc>
                  <a:txBody>
                    <a:bodyPr/>
                    <a:lstStyle/>
                    <a:p>
                      <a:pPr algn="l"/>
                      <a:r>
                        <a:rPr lang="en-US" sz="1600"/>
                        <a:t>R14SP2</a:t>
                      </a:r>
                    </a:p>
                  </a:txBody>
                  <a:tcPr marL="0" marR="0" marT="0" marB="0">
                    <a:lnL>
                      <a:noFill/>
                    </a:lnL>
                    <a:lnR>
                      <a:noFill/>
                    </a:lnR>
                    <a:lnT>
                      <a:noFill/>
                    </a:lnT>
                    <a:lnB>
                      <a:noFill/>
                    </a:lnB>
                  </a:tcPr>
                </a:tc>
                <a:tc>
                  <a:txBody>
                    <a:bodyPr/>
                    <a:lstStyle/>
                    <a:p>
                      <a:pPr algn="l"/>
                      <a:r>
                        <a:rPr lang="en-US" altLang="zh-CN" sz="1600"/>
                        <a:t>2005</a:t>
                      </a:r>
                    </a:p>
                  </a:txBody>
                  <a:tcPr marL="0" marR="0" marT="0" marB="0">
                    <a:lnL>
                      <a:noFill/>
                    </a:lnL>
                    <a:lnR>
                      <a:noFill/>
                    </a:lnR>
                    <a:lnT>
                      <a:noFill/>
                    </a:lnT>
                    <a:lnB>
                      <a:noFill/>
                    </a:lnB>
                  </a:tcPr>
                </a:tc>
                <a:extLst>
                  <a:ext uri="{0D108BD9-81ED-4DB2-BD59-A6C34878D82A}">
                    <a16:rowId xmlns:a16="http://schemas.microsoft.com/office/drawing/2014/main" val="10005"/>
                  </a:ext>
                </a:extLst>
              </a:tr>
              <a:tr h="238209">
                <a:tc>
                  <a:txBody>
                    <a:bodyPr/>
                    <a:lstStyle/>
                    <a:p>
                      <a:pPr algn="l"/>
                      <a:r>
                        <a:rPr lang="en-US" sz="1600" b="1">
                          <a:solidFill>
                            <a:srgbClr val="FF0000"/>
                          </a:solidFill>
                        </a:rPr>
                        <a:t>MATLAB</a:t>
                      </a:r>
                    </a:p>
                  </a:txBody>
                  <a:tcPr marL="0" marR="0" marT="0" marB="0">
                    <a:lnL>
                      <a:noFill/>
                    </a:lnL>
                    <a:lnR>
                      <a:noFill/>
                    </a:lnR>
                    <a:lnT>
                      <a:noFill/>
                    </a:lnT>
                    <a:lnB>
                      <a:noFill/>
                    </a:lnB>
                  </a:tcPr>
                </a:tc>
                <a:tc>
                  <a:txBody>
                    <a:bodyPr/>
                    <a:lstStyle/>
                    <a:p>
                      <a:pPr algn="l"/>
                      <a:r>
                        <a:rPr lang="en-US" altLang="zh-CN" sz="1600" b="1">
                          <a:solidFill>
                            <a:srgbClr val="FF0000"/>
                          </a:solidFill>
                        </a:rPr>
                        <a:t>7.1</a:t>
                      </a:r>
                    </a:p>
                  </a:txBody>
                  <a:tcPr marL="0" marR="0" marT="0" marB="0">
                    <a:lnL>
                      <a:noFill/>
                    </a:lnL>
                    <a:lnR>
                      <a:noFill/>
                    </a:lnR>
                    <a:lnT>
                      <a:noFill/>
                    </a:lnT>
                    <a:lnB>
                      <a:noFill/>
                    </a:lnB>
                  </a:tcPr>
                </a:tc>
                <a:tc>
                  <a:txBody>
                    <a:bodyPr/>
                    <a:lstStyle/>
                    <a:p>
                      <a:pPr algn="l"/>
                      <a:r>
                        <a:rPr lang="en-US" sz="1600" b="1">
                          <a:solidFill>
                            <a:srgbClr val="FF0000"/>
                          </a:solidFill>
                        </a:rPr>
                        <a:t>R14SP3</a:t>
                      </a:r>
                    </a:p>
                  </a:txBody>
                  <a:tcPr marL="0" marR="0" marT="0" marB="0">
                    <a:lnL>
                      <a:noFill/>
                    </a:lnL>
                    <a:lnR>
                      <a:noFill/>
                    </a:lnR>
                    <a:lnT>
                      <a:noFill/>
                    </a:lnT>
                    <a:lnB>
                      <a:noFill/>
                    </a:lnB>
                  </a:tcPr>
                </a:tc>
                <a:tc>
                  <a:txBody>
                    <a:bodyPr/>
                    <a:lstStyle/>
                    <a:p>
                      <a:pPr algn="l"/>
                      <a:r>
                        <a:rPr lang="en-US" altLang="zh-CN" sz="1600" b="1" dirty="0">
                          <a:solidFill>
                            <a:srgbClr val="FF0000"/>
                          </a:solidFill>
                        </a:rPr>
                        <a:t>2005</a:t>
                      </a:r>
                    </a:p>
                  </a:txBody>
                  <a:tcPr marL="0" marR="0" marT="0" marB="0">
                    <a:lnL>
                      <a:noFill/>
                    </a:lnL>
                    <a:lnR>
                      <a:noFill/>
                    </a:lnR>
                    <a:lnT>
                      <a:noFill/>
                    </a:lnT>
                    <a:lnB>
                      <a:noFill/>
                    </a:lnB>
                  </a:tcPr>
                </a:tc>
                <a:extLst>
                  <a:ext uri="{0D108BD9-81ED-4DB2-BD59-A6C34878D82A}">
                    <a16:rowId xmlns:a16="http://schemas.microsoft.com/office/drawing/2014/main" val="10006"/>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7.2</a:t>
                      </a:r>
                    </a:p>
                  </a:txBody>
                  <a:tcPr marL="0" marR="0" marT="0" marB="0">
                    <a:lnL>
                      <a:noFill/>
                    </a:lnL>
                    <a:lnR>
                      <a:noFill/>
                    </a:lnR>
                    <a:lnT>
                      <a:noFill/>
                    </a:lnT>
                    <a:lnB>
                      <a:noFill/>
                    </a:lnB>
                  </a:tcPr>
                </a:tc>
                <a:tc>
                  <a:txBody>
                    <a:bodyPr/>
                    <a:lstStyle/>
                    <a:p>
                      <a:pPr algn="l"/>
                      <a:r>
                        <a:rPr lang="en-US" sz="1600"/>
                        <a:t>R2006a</a:t>
                      </a:r>
                    </a:p>
                  </a:txBody>
                  <a:tcPr marL="0" marR="0" marT="0" marB="0">
                    <a:lnL>
                      <a:noFill/>
                    </a:lnL>
                    <a:lnR>
                      <a:noFill/>
                    </a:lnR>
                    <a:lnT>
                      <a:noFill/>
                    </a:lnT>
                    <a:lnB>
                      <a:noFill/>
                    </a:lnB>
                  </a:tcPr>
                </a:tc>
                <a:tc>
                  <a:txBody>
                    <a:bodyPr/>
                    <a:lstStyle/>
                    <a:p>
                      <a:pPr algn="l"/>
                      <a:r>
                        <a:rPr lang="en-US" altLang="zh-CN" sz="1600"/>
                        <a:t>2006</a:t>
                      </a:r>
                    </a:p>
                  </a:txBody>
                  <a:tcPr marL="0" marR="0" marT="0" marB="0">
                    <a:lnL>
                      <a:noFill/>
                    </a:lnL>
                    <a:lnR>
                      <a:noFill/>
                    </a:lnR>
                    <a:lnT>
                      <a:noFill/>
                    </a:lnT>
                    <a:lnB>
                      <a:noFill/>
                    </a:lnB>
                  </a:tcPr>
                </a:tc>
                <a:extLst>
                  <a:ext uri="{0D108BD9-81ED-4DB2-BD59-A6C34878D82A}">
                    <a16:rowId xmlns:a16="http://schemas.microsoft.com/office/drawing/2014/main" val="10007"/>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7.3</a:t>
                      </a:r>
                    </a:p>
                  </a:txBody>
                  <a:tcPr marL="0" marR="0" marT="0" marB="0">
                    <a:lnL>
                      <a:noFill/>
                    </a:lnL>
                    <a:lnR>
                      <a:noFill/>
                    </a:lnR>
                    <a:lnT>
                      <a:noFill/>
                    </a:lnT>
                    <a:lnB>
                      <a:noFill/>
                    </a:lnB>
                  </a:tcPr>
                </a:tc>
                <a:tc>
                  <a:txBody>
                    <a:bodyPr/>
                    <a:lstStyle/>
                    <a:p>
                      <a:pPr algn="l"/>
                      <a:r>
                        <a:rPr lang="en-US" sz="1600"/>
                        <a:t>R2006b</a:t>
                      </a:r>
                    </a:p>
                  </a:txBody>
                  <a:tcPr marL="0" marR="0" marT="0" marB="0">
                    <a:lnL>
                      <a:noFill/>
                    </a:lnL>
                    <a:lnR>
                      <a:noFill/>
                    </a:lnR>
                    <a:lnT>
                      <a:noFill/>
                    </a:lnT>
                    <a:lnB>
                      <a:noFill/>
                    </a:lnB>
                  </a:tcPr>
                </a:tc>
                <a:tc>
                  <a:txBody>
                    <a:bodyPr/>
                    <a:lstStyle/>
                    <a:p>
                      <a:pPr algn="l"/>
                      <a:r>
                        <a:rPr lang="en-US" altLang="zh-CN" sz="1600"/>
                        <a:t>2006</a:t>
                      </a:r>
                    </a:p>
                  </a:txBody>
                  <a:tcPr marL="0" marR="0" marT="0" marB="0">
                    <a:lnL>
                      <a:noFill/>
                    </a:lnL>
                    <a:lnR>
                      <a:noFill/>
                    </a:lnR>
                    <a:lnT>
                      <a:noFill/>
                    </a:lnT>
                    <a:lnB>
                      <a:noFill/>
                    </a:lnB>
                  </a:tcPr>
                </a:tc>
                <a:extLst>
                  <a:ext uri="{0D108BD9-81ED-4DB2-BD59-A6C34878D82A}">
                    <a16:rowId xmlns:a16="http://schemas.microsoft.com/office/drawing/2014/main" val="10008"/>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7.4</a:t>
                      </a:r>
                    </a:p>
                  </a:txBody>
                  <a:tcPr marL="0" marR="0" marT="0" marB="0">
                    <a:lnL>
                      <a:noFill/>
                    </a:lnL>
                    <a:lnR>
                      <a:noFill/>
                    </a:lnR>
                    <a:lnT>
                      <a:noFill/>
                    </a:lnT>
                    <a:lnB>
                      <a:noFill/>
                    </a:lnB>
                  </a:tcPr>
                </a:tc>
                <a:tc>
                  <a:txBody>
                    <a:bodyPr/>
                    <a:lstStyle/>
                    <a:p>
                      <a:pPr algn="l"/>
                      <a:r>
                        <a:rPr lang="en-US" sz="1600"/>
                        <a:t>R2007a</a:t>
                      </a:r>
                    </a:p>
                  </a:txBody>
                  <a:tcPr marL="0" marR="0" marT="0" marB="0">
                    <a:lnL>
                      <a:noFill/>
                    </a:lnL>
                    <a:lnR>
                      <a:noFill/>
                    </a:lnR>
                    <a:lnT>
                      <a:noFill/>
                    </a:lnT>
                    <a:lnB>
                      <a:noFill/>
                    </a:lnB>
                  </a:tcPr>
                </a:tc>
                <a:tc>
                  <a:txBody>
                    <a:bodyPr/>
                    <a:lstStyle/>
                    <a:p>
                      <a:pPr algn="l"/>
                      <a:r>
                        <a:rPr lang="en-US" altLang="zh-CN" sz="1600"/>
                        <a:t>2007</a:t>
                      </a:r>
                    </a:p>
                  </a:txBody>
                  <a:tcPr marL="0" marR="0" marT="0" marB="0">
                    <a:lnL>
                      <a:noFill/>
                    </a:lnL>
                    <a:lnR>
                      <a:noFill/>
                    </a:lnR>
                    <a:lnT>
                      <a:noFill/>
                    </a:lnT>
                    <a:lnB>
                      <a:noFill/>
                    </a:lnB>
                  </a:tcPr>
                </a:tc>
                <a:extLst>
                  <a:ext uri="{0D108BD9-81ED-4DB2-BD59-A6C34878D82A}">
                    <a16:rowId xmlns:a16="http://schemas.microsoft.com/office/drawing/2014/main" val="10009"/>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7.5</a:t>
                      </a:r>
                    </a:p>
                  </a:txBody>
                  <a:tcPr marL="0" marR="0" marT="0" marB="0">
                    <a:lnL>
                      <a:noFill/>
                    </a:lnL>
                    <a:lnR>
                      <a:noFill/>
                    </a:lnR>
                    <a:lnT>
                      <a:noFill/>
                    </a:lnT>
                    <a:lnB>
                      <a:noFill/>
                    </a:lnB>
                  </a:tcPr>
                </a:tc>
                <a:tc>
                  <a:txBody>
                    <a:bodyPr/>
                    <a:lstStyle/>
                    <a:p>
                      <a:pPr algn="l"/>
                      <a:r>
                        <a:rPr lang="en-US" sz="1600"/>
                        <a:t>R2007b</a:t>
                      </a:r>
                    </a:p>
                  </a:txBody>
                  <a:tcPr marL="0" marR="0" marT="0" marB="0">
                    <a:lnL>
                      <a:noFill/>
                    </a:lnL>
                    <a:lnR>
                      <a:noFill/>
                    </a:lnR>
                    <a:lnT>
                      <a:noFill/>
                    </a:lnT>
                    <a:lnB>
                      <a:noFill/>
                    </a:lnB>
                  </a:tcPr>
                </a:tc>
                <a:tc>
                  <a:txBody>
                    <a:bodyPr/>
                    <a:lstStyle/>
                    <a:p>
                      <a:pPr algn="l"/>
                      <a:r>
                        <a:rPr lang="en-US" altLang="zh-CN" sz="1600"/>
                        <a:t>2007</a:t>
                      </a:r>
                    </a:p>
                  </a:txBody>
                  <a:tcPr marL="0" marR="0" marT="0" marB="0">
                    <a:lnL>
                      <a:noFill/>
                    </a:lnL>
                    <a:lnR>
                      <a:noFill/>
                    </a:lnR>
                    <a:lnT>
                      <a:noFill/>
                    </a:lnT>
                    <a:lnB>
                      <a:noFill/>
                    </a:lnB>
                  </a:tcPr>
                </a:tc>
                <a:extLst>
                  <a:ext uri="{0D108BD9-81ED-4DB2-BD59-A6C34878D82A}">
                    <a16:rowId xmlns:a16="http://schemas.microsoft.com/office/drawing/2014/main" val="10010"/>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7.6</a:t>
                      </a:r>
                    </a:p>
                  </a:txBody>
                  <a:tcPr marL="0" marR="0" marT="0" marB="0">
                    <a:lnL>
                      <a:noFill/>
                    </a:lnL>
                    <a:lnR>
                      <a:noFill/>
                    </a:lnR>
                    <a:lnT>
                      <a:noFill/>
                    </a:lnT>
                    <a:lnB>
                      <a:noFill/>
                    </a:lnB>
                  </a:tcPr>
                </a:tc>
                <a:tc>
                  <a:txBody>
                    <a:bodyPr/>
                    <a:lstStyle/>
                    <a:p>
                      <a:pPr algn="l"/>
                      <a:r>
                        <a:rPr lang="en-US" sz="1600"/>
                        <a:t>R2008a</a:t>
                      </a:r>
                    </a:p>
                  </a:txBody>
                  <a:tcPr marL="0" marR="0" marT="0" marB="0">
                    <a:lnL>
                      <a:noFill/>
                    </a:lnL>
                    <a:lnR>
                      <a:noFill/>
                    </a:lnR>
                    <a:lnT>
                      <a:noFill/>
                    </a:lnT>
                    <a:lnB>
                      <a:noFill/>
                    </a:lnB>
                  </a:tcPr>
                </a:tc>
                <a:tc>
                  <a:txBody>
                    <a:bodyPr/>
                    <a:lstStyle/>
                    <a:p>
                      <a:pPr algn="l"/>
                      <a:r>
                        <a:rPr lang="en-US" altLang="zh-CN" sz="1600"/>
                        <a:t>2008</a:t>
                      </a:r>
                    </a:p>
                  </a:txBody>
                  <a:tcPr marL="0" marR="0" marT="0" marB="0">
                    <a:lnL>
                      <a:noFill/>
                    </a:lnL>
                    <a:lnR>
                      <a:noFill/>
                    </a:lnR>
                    <a:lnT>
                      <a:noFill/>
                    </a:lnT>
                    <a:lnB>
                      <a:noFill/>
                    </a:lnB>
                  </a:tcPr>
                </a:tc>
                <a:extLst>
                  <a:ext uri="{0D108BD9-81ED-4DB2-BD59-A6C34878D82A}">
                    <a16:rowId xmlns:a16="http://schemas.microsoft.com/office/drawing/2014/main" val="10011"/>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7.7</a:t>
                      </a:r>
                    </a:p>
                  </a:txBody>
                  <a:tcPr marL="0" marR="0" marT="0" marB="0">
                    <a:lnL>
                      <a:noFill/>
                    </a:lnL>
                    <a:lnR>
                      <a:noFill/>
                    </a:lnR>
                    <a:lnT>
                      <a:noFill/>
                    </a:lnT>
                    <a:lnB>
                      <a:noFill/>
                    </a:lnB>
                  </a:tcPr>
                </a:tc>
                <a:tc>
                  <a:txBody>
                    <a:bodyPr/>
                    <a:lstStyle/>
                    <a:p>
                      <a:pPr algn="l"/>
                      <a:r>
                        <a:rPr lang="en-US" sz="1600"/>
                        <a:t>R2008b</a:t>
                      </a:r>
                    </a:p>
                  </a:txBody>
                  <a:tcPr marL="0" marR="0" marT="0" marB="0">
                    <a:lnL>
                      <a:noFill/>
                    </a:lnL>
                    <a:lnR>
                      <a:noFill/>
                    </a:lnR>
                    <a:lnT>
                      <a:noFill/>
                    </a:lnT>
                    <a:lnB>
                      <a:noFill/>
                    </a:lnB>
                  </a:tcPr>
                </a:tc>
                <a:tc>
                  <a:txBody>
                    <a:bodyPr/>
                    <a:lstStyle/>
                    <a:p>
                      <a:pPr algn="l"/>
                      <a:r>
                        <a:rPr lang="en-US" altLang="zh-CN" sz="1600"/>
                        <a:t>2008</a:t>
                      </a:r>
                    </a:p>
                  </a:txBody>
                  <a:tcPr marL="0" marR="0" marT="0" marB="0">
                    <a:lnL>
                      <a:noFill/>
                    </a:lnL>
                    <a:lnR>
                      <a:noFill/>
                    </a:lnR>
                    <a:lnT>
                      <a:noFill/>
                    </a:lnT>
                    <a:lnB>
                      <a:noFill/>
                    </a:lnB>
                  </a:tcPr>
                </a:tc>
                <a:extLst>
                  <a:ext uri="{0D108BD9-81ED-4DB2-BD59-A6C34878D82A}">
                    <a16:rowId xmlns:a16="http://schemas.microsoft.com/office/drawing/2014/main" val="10012"/>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7.8</a:t>
                      </a:r>
                    </a:p>
                  </a:txBody>
                  <a:tcPr marL="0" marR="0" marT="0" marB="0">
                    <a:lnL>
                      <a:noFill/>
                    </a:lnL>
                    <a:lnR>
                      <a:noFill/>
                    </a:lnR>
                    <a:lnT>
                      <a:noFill/>
                    </a:lnT>
                    <a:lnB>
                      <a:noFill/>
                    </a:lnB>
                  </a:tcPr>
                </a:tc>
                <a:tc>
                  <a:txBody>
                    <a:bodyPr/>
                    <a:lstStyle/>
                    <a:p>
                      <a:pPr algn="l"/>
                      <a:r>
                        <a:rPr lang="en-US" sz="1600"/>
                        <a:t>R2009a</a:t>
                      </a:r>
                    </a:p>
                  </a:txBody>
                  <a:tcPr marL="0" marR="0" marT="0" marB="0">
                    <a:lnL>
                      <a:noFill/>
                    </a:lnL>
                    <a:lnR>
                      <a:noFill/>
                    </a:lnR>
                    <a:lnT>
                      <a:noFill/>
                    </a:lnT>
                    <a:lnB>
                      <a:noFill/>
                    </a:lnB>
                  </a:tcPr>
                </a:tc>
                <a:tc>
                  <a:txBody>
                    <a:bodyPr/>
                    <a:lstStyle/>
                    <a:p>
                      <a:pPr algn="l"/>
                      <a:r>
                        <a:rPr lang="en-US" altLang="zh-CN" sz="1600"/>
                        <a:t>2009.3.6</a:t>
                      </a:r>
                    </a:p>
                  </a:txBody>
                  <a:tcPr marL="0" marR="0" marT="0" marB="0">
                    <a:lnL>
                      <a:noFill/>
                    </a:lnL>
                    <a:lnR>
                      <a:noFill/>
                    </a:lnR>
                    <a:lnT>
                      <a:noFill/>
                    </a:lnT>
                    <a:lnB>
                      <a:noFill/>
                    </a:lnB>
                  </a:tcPr>
                </a:tc>
                <a:extLst>
                  <a:ext uri="{0D108BD9-81ED-4DB2-BD59-A6C34878D82A}">
                    <a16:rowId xmlns:a16="http://schemas.microsoft.com/office/drawing/2014/main" val="10013"/>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7.9</a:t>
                      </a:r>
                    </a:p>
                  </a:txBody>
                  <a:tcPr marL="0" marR="0" marT="0" marB="0">
                    <a:lnL>
                      <a:noFill/>
                    </a:lnL>
                    <a:lnR>
                      <a:noFill/>
                    </a:lnR>
                    <a:lnT>
                      <a:noFill/>
                    </a:lnT>
                    <a:lnB>
                      <a:noFill/>
                    </a:lnB>
                  </a:tcPr>
                </a:tc>
                <a:tc>
                  <a:txBody>
                    <a:bodyPr/>
                    <a:lstStyle/>
                    <a:p>
                      <a:pPr algn="l"/>
                      <a:r>
                        <a:rPr lang="en-US" sz="1600"/>
                        <a:t>R2009b</a:t>
                      </a:r>
                    </a:p>
                  </a:txBody>
                  <a:tcPr marL="0" marR="0" marT="0" marB="0">
                    <a:lnL>
                      <a:noFill/>
                    </a:lnL>
                    <a:lnR>
                      <a:noFill/>
                    </a:lnR>
                    <a:lnT>
                      <a:noFill/>
                    </a:lnT>
                    <a:lnB>
                      <a:noFill/>
                    </a:lnB>
                  </a:tcPr>
                </a:tc>
                <a:tc>
                  <a:txBody>
                    <a:bodyPr/>
                    <a:lstStyle/>
                    <a:p>
                      <a:pPr algn="l"/>
                      <a:r>
                        <a:rPr lang="en-US" altLang="zh-CN" sz="1600"/>
                        <a:t>2009.9.4</a:t>
                      </a:r>
                    </a:p>
                  </a:txBody>
                  <a:tcPr marL="0" marR="0" marT="0" marB="0">
                    <a:lnL>
                      <a:noFill/>
                    </a:lnL>
                    <a:lnR>
                      <a:noFill/>
                    </a:lnR>
                    <a:lnT>
                      <a:noFill/>
                    </a:lnT>
                    <a:lnB>
                      <a:noFill/>
                    </a:lnB>
                  </a:tcPr>
                </a:tc>
                <a:extLst>
                  <a:ext uri="{0D108BD9-81ED-4DB2-BD59-A6C34878D82A}">
                    <a16:rowId xmlns:a16="http://schemas.microsoft.com/office/drawing/2014/main" val="10014"/>
                  </a:ext>
                </a:extLst>
              </a:tr>
              <a:tr h="238209">
                <a:tc>
                  <a:txBody>
                    <a:bodyPr/>
                    <a:lstStyle/>
                    <a:p>
                      <a:pPr algn="l"/>
                      <a:r>
                        <a:rPr lang="en-US" sz="1600" b="1">
                          <a:solidFill>
                            <a:srgbClr val="FF0000"/>
                          </a:solidFill>
                        </a:rPr>
                        <a:t>MATLAB</a:t>
                      </a:r>
                    </a:p>
                  </a:txBody>
                  <a:tcPr marL="0" marR="0" marT="0" marB="0">
                    <a:lnL>
                      <a:noFill/>
                    </a:lnL>
                    <a:lnR>
                      <a:noFill/>
                    </a:lnR>
                    <a:lnT>
                      <a:noFill/>
                    </a:lnT>
                    <a:lnB>
                      <a:noFill/>
                    </a:lnB>
                  </a:tcPr>
                </a:tc>
                <a:tc>
                  <a:txBody>
                    <a:bodyPr/>
                    <a:lstStyle/>
                    <a:p>
                      <a:pPr algn="l"/>
                      <a:r>
                        <a:rPr lang="en-US" altLang="zh-CN" sz="1600" b="1">
                          <a:solidFill>
                            <a:srgbClr val="FF0000"/>
                          </a:solidFill>
                        </a:rPr>
                        <a:t>7.10</a:t>
                      </a:r>
                    </a:p>
                  </a:txBody>
                  <a:tcPr marL="0" marR="0" marT="0" marB="0">
                    <a:lnL>
                      <a:noFill/>
                    </a:lnL>
                    <a:lnR>
                      <a:noFill/>
                    </a:lnR>
                    <a:lnT>
                      <a:noFill/>
                    </a:lnT>
                    <a:lnB>
                      <a:noFill/>
                    </a:lnB>
                  </a:tcPr>
                </a:tc>
                <a:tc>
                  <a:txBody>
                    <a:bodyPr/>
                    <a:lstStyle/>
                    <a:p>
                      <a:pPr algn="l"/>
                      <a:r>
                        <a:rPr lang="en-US" sz="1600" b="1">
                          <a:solidFill>
                            <a:srgbClr val="FF0000"/>
                          </a:solidFill>
                        </a:rPr>
                        <a:t>R2010a</a:t>
                      </a:r>
                    </a:p>
                  </a:txBody>
                  <a:tcPr marL="0" marR="0" marT="0" marB="0">
                    <a:lnL>
                      <a:noFill/>
                    </a:lnL>
                    <a:lnR>
                      <a:noFill/>
                    </a:lnR>
                    <a:lnT>
                      <a:noFill/>
                    </a:lnT>
                    <a:lnB>
                      <a:noFill/>
                    </a:lnB>
                  </a:tcPr>
                </a:tc>
                <a:tc>
                  <a:txBody>
                    <a:bodyPr/>
                    <a:lstStyle/>
                    <a:p>
                      <a:pPr algn="l"/>
                      <a:r>
                        <a:rPr lang="en-US" altLang="zh-CN" sz="1600" b="1" dirty="0">
                          <a:solidFill>
                            <a:srgbClr val="FF0000"/>
                          </a:solidFill>
                        </a:rPr>
                        <a:t>2010.3.5</a:t>
                      </a:r>
                    </a:p>
                  </a:txBody>
                  <a:tcPr marL="0" marR="0" marT="0" marB="0">
                    <a:lnL>
                      <a:noFill/>
                    </a:lnL>
                    <a:lnR>
                      <a:noFill/>
                    </a:lnR>
                    <a:lnT>
                      <a:noFill/>
                    </a:lnT>
                    <a:lnB>
                      <a:noFill/>
                    </a:lnB>
                  </a:tcPr>
                </a:tc>
                <a:extLst>
                  <a:ext uri="{0D108BD9-81ED-4DB2-BD59-A6C34878D82A}">
                    <a16:rowId xmlns:a16="http://schemas.microsoft.com/office/drawing/2014/main" val="10015"/>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7.11</a:t>
                      </a:r>
                    </a:p>
                  </a:txBody>
                  <a:tcPr marL="0" marR="0" marT="0" marB="0">
                    <a:lnL>
                      <a:noFill/>
                    </a:lnL>
                    <a:lnR>
                      <a:noFill/>
                    </a:lnR>
                    <a:lnT>
                      <a:noFill/>
                    </a:lnT>
                    <a:lnB>
                      <a:noFill/>
                    </a:lnB>
                  </a:tcPr>
                </a:tc>
                <a:tc>
                  <a:txBody>
                    <a:bodyPr/>
                    <a:lstStyle/>
                    <a:p>
                      <a:pPr algn="l"/>
                      <a:r>
                        <a:rPr lang="en-US" sz="1600"/>
                        <a:t>R2010b</a:t>
                      </a:r>
                    </a:p>
                  </a:txBody>
                  <a:tcPr marL="0" marR="0" marT="0" marB="0">
                    <a:lnL>
                      <a:noFill/>
                    </a:lnL>
                    <a:lnR>
                      <a:noFill/>
                    </a:lnR>
                    <a:lnT>
                      <a:noFill/>
                    </a:lnT>
                    <a:lnB>
                      <a:noFill/>
                    </a:lnB>
                  </a:tcPr>
                </a:tc>
                <a:tc>
                  <a:txBody>
                    <a:bodyPr/>
                    <a:lstStyle/>
                    <a:p>
                      <a:pPr algn="l"/>
                      <a:r>
                        <a:rPr lang="en-US" altLang="zh-CN" sz="1600"/>
                        <a:t>2010.9.3</a:t>
                      </a:r>
                    </a:p>
                  </a:txBody>
                  <a:tcPr marL="0" marR="0" marT="0" marB="0">
                    <a:lnL>
                      <a:noFill/>
                    </a:lnL>
                    <a:lnR>
                      <a:noFill/>
                    </a:lnR>
                    <a:lnT>
                      <a:noFill/>
                    </a:lnT>
                    <a:lnB>
                      <a:noFill/>
                    </a:lnB>
                  </a:tcPr>
                </a:tc>
                <a:extLst>
                  <a:ext uri="{0D108BD9-81ED-4DB2-BD59-A6C34878D82A}">
                    <a16:rowId xmlns:a16="http://schemas.microsoft.com/office/drawing/2014/main" val="10016"/>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7.12</a:t>
                      </a:r>
                    </a:p>
                  </a:txBody>
                  <a:tcPr marL="0" marR="0" marT="0" marB="0">
                    <a:lnL>
                      <a:noFill/>
                    </a:lnL>
                    <a:lnR>
                      <a:noFill/>
                    </a:lnR>
                    <a:lnT>
                      <a:noFill/>
                    </a:lnT>
                    <a:lnB>
                      <a:noFill/>
                    </a:lnB>
                  </a:tcPr>
                </a:tc>
                <a:tc>
                  <a:txBody>
                    <a:bodyPr/>
                    <a:lstStyle/>
                    <a:p>
                      <a:pPr algn="l"/>
                      <a:r>
                        <a:rPr lang="en-US" sz="1600"/>
                        <a:t>R2011a</a:t>
                      </a:r>
                    </a:p>
                  </a:txBody>
                  <a:tcPr marL="0" marR="0" marT="0" marB="0">
                    <a:lnL>
                      <a:noFill/>
                    </a:lnL>
                    <a:lnR>
                      <a:noFill/>
                    </a:lnR>
                    <a:lnT>
                      <a:noFill/>
                    </a:lnT>
                    <a:lnB>
                      <a:noFill/>
                    </a:lnB>
                  </a:tcPr>
                </a:tc>
                <a:tc>
                  <a:txBody>
                    <a:bodyPr/>
                    <a:lstStyle/>
                    <a:p>
                      <a:pPr algn="l"/>
                      <a:r>
                        <a:rPr lang="en-US" altLang="zh-CN" sz="1600" dirty="0"/>
                        <a:t>2011.4.8</a:t>
                      </a:r>
                    </a:p>
                  </a:txBody>
                  <a:tcPr marL="0" marR="0" marT="0" marB="0">
                    <a:lnL>
                      <a:noFill/>
                    </a:lnL>
                    <a:lnR>
                      <a:noFill/>
                    </a:lnR>
                    <a:lnT>
                      <a:noFill/>
                    </a:lnT>
                    <a:lnB>
                      <a:noFill/>
                    </a:lnB>
                  </a:tcPr>
                </a:tc>
                <a:extLst>
                  <a:ext uri="{0D108BD9-81ED-4DB2-BD59-A6C34878D82A}">
                    <a16:rowId xmlns:a16="http://schemas.microsoft.com/office/drawing/2014/main" val="10017"/>
                  </a:ext>
                </a:extLst>
              </a:tr>
              <a:tr h="238209">
                <a:tc>
                  <a:txBody>
                    <a:bodyPr/>
                    <a:lstStyle/>
                    <a:p>
                      <a:pPr algn="l"/>
                      <a:r>
                        <a:rPr lang="en-US" sz="1600"/>
                        <a:t>MATLAB</a:t>
                      </a:r>
                    </a:p>
                  </a:txBody>
                  <a:tcPr marL="0" marR="0" marT="0" marB="0">
                    <a:lnL>
                      <a:noFill/>
                    </a:lnL>
                    <a:lnR>
                      <a:noFill/>
                    </a:lnR>
                    <a:lnT>
                      <a:noFill/>
                    </a:lnT>
                    <a:lnB>
                      <a:noFill/>
                    </a:lnB>
                  </a:tcPr>
                </a:tc>
                <a:tc>
                  <a:txBody>
                    <a:bodyPr/>
                    <a:lstStyle/>
                    <a:p>
                      <a:pPr algn="l"/>
                      <a:r>
                        <a:rPr lang="en-US" altLang="zh-CN" sz="1600"/>
                        <a:t>7.13</a:t>
                      </a:r>
                    </a:p>
                  </a:txBody>
                  <a:tcPr marL="0" marR="0" marT="0" marB="0">
                    <a:lnL>
                      <a:noFill/>
                    </a:lnL>
                    <a:lnR>
                      <a:noFill/>
                    </a:lnR>
                    <a:lnT>
                      <a:noFill/>
                    </a:lnT>
                    <a:lnB>
                      <a:noFill/>
                    </a:lnB>
                  </a:tcPr>
                </a:tc>
                <a:tc>
                  <a:txBody>
                    <a:bodyPr/>
                    <a:lstStyle/>
                    <a:p>
                      <a:pPr algn="l"/>
                      <a:r>
                        <a:rPr lang="en-US" sz="1600"/>
                        <a:t>R2011b</a:t>
                      </a:r>
                    </a:p>
                  </a:txBody>
                  <a:tcPr marL="0" marR="0" marT="0" marB="0">
                    <a:lnL>
                      <a:noFill/>
                    </a:lnL>
                    <a:lnR>
                      <a:noFill/>
                    </a:lnR>
                    <a:lnT>
                      <a:noFill/>
                    </a:lnT>
                    <a:lnB>
                      <a:noFill/>
                    </a:lnB>
                  </a:tcPr>
                </a:tc>
                <a:tc>
                  <a:txBody>
                    <a:bodyPr/>
                    <a:lstStyle/>
                    <a:p>
                      <a:pPr algn="l"/>
                      <a:r>
                        <a:rPr lang="en-US" altLang="zh-CN" sz="1600" dirty="0"/>
                        <a:t>2011.9.3</a:t>
                      </a:r>
                    </a:p>
                  </a:txBody>
                  <a:tcPr marL="0" marR="0" marT="0" marB="0">
                    <a:lnL>
                      <a:noFill/>
                    </a:lnL>
                    <a:lnR>
                      <a:noFill/>
                    </a:lnR>
                    <a:lnT>
                      <a:noFill/>
                    </a:lnT>
                    <a:lnB>
                      <a:noFill/>
                    </a:lnB>
                  </a:tcPr>
                </a:tc>
                <a:extLst>
                  <a:ext uri="{0D108BD9-81ED-4DB2-BD59-A6C34878D82A}">
                    <a16:rowId xmlns:a16="http://schemas.microsoft.com/office/drawing/2014/main" val="10018"/>
                  </a:ext>
                </a:extLst>
              </a:tr>
              <a:tr h="238209">
                <a:tc>
                  <a:txBody>
                    <a:bodyPr/>
                    <a:lstStyle/>
                    <a:p>
                      <a:pPr algn="l"/>
                      <a:r>
                        <a:rPr lang="en-US" sz="1600" b="1" dirty="0" smtClean="0">
                          <a:solidFill>
                            <a:srgbClr val="FF0000"/>
                          </a:solidFill>
                        </a:rPr>
                        <a:t>MATLAB</a:t>
                      </a:r>
                      <a:endParaRPr lang="en-US" sz="1600" b="1" dirty="0">
                        <a:solidFill>
                          <a:srgbClr val="FF0000"/>
                        </a:solidFill>
                      </a:endParaRPr>
                    </a:p>
                  </a:txBody>
                  <a:tcPr marL="0" marR="0" marT="0" marB="0">
                    <a:lnL>
                      <a:noFill/>
                    </a:lnL>
                    <a:lnR>
                      <a:noFill/>
                    </a:lnR>
                    <a:lnT>
                      <a:noFill/>
                    </a:lnT>
                    <a:lnB>
                      <a:noFill/>
                    </a:lnB>
                  </a:tcPr>
                </a:tc>
                <a:tc>
                  <a:txBody>
                    <a:bodyPr/>
                    <a:lstStyle/>
                    <a:p>
                      <a:pPr algn="l"/>
                      <a:r>
                        <a:rPr lang="en-US" altLang="zh-CN" sz="1600" b="1" dirty="0" smtClean="0">
                          <a:solidFill>
                            <a:srgbClr val="FF0000"/>
                          </a:solidFill>
                        </a:rPr>
                        <a:t>8.3</a:t>
                      </a:r>
                      <a:endParaRPr lang="en-US" altLang="zh-CN" sz="1600" b="1" dirty="0">
                        <a:solidFill>
                          <a:srgbClr val="FF0000"/>
                        </a:solidFill>
                      </a:endParaRPr>
                    </a:p>
                  </a:txBody>
                  <a:tcPr marL="0" marR="0" marT="0" marB="0">
                    <a:lnL>
                      <a:noFill/>
                    </a:lnL>
                    <a:lnR>
                      <a:noFill/>
                    </a:lnR>
                    <a:lnT>
                      <a:noFill/>
                    </a:lnT>
                    <a:lnB>
                      <a:noFill/>
                    </a:lnB>
                  </a:tcPr>
                </a:tc>
                <a:tc>
                  <a:txBody>
                    <a:bodyPr/>
                    <a:lstStyle/>
                    <a:p>
                      <a:pPr algn="l"/>
                      <a:r>
                        <a:rPr lang="en-US" sz="1600" b="1" dirty="0" smtClean="0">
                          <a:solidFill>
                            <a:srgbClr val="FF0000"/>
                          </a:solidFill>
                        </a:rPr>
                        <a:t>R2014a</a:t>
                      </a:r>
                      <a:endParaRPr lang="en-US" sz="1600" b="1" dirty="0">
                        <a:solidFill>
                          <a:srgbClr val="FF0000"/>
                        </a:solidFill>
                      </a:endParaRPr>
                    </a:p>
                  </a:txBody>
                  <a:tcPr marL="0" marR="0" marT="0" marB="0">
                    <a:lnL>
                      <a:noFill/>
                    </a:lnL>
                    <a:lnR>
                      <a:noFill/>
                    </a:lnR>
                    <a:lnT>
                      <a:noFill/>
                    </a:lnT>
                    <a:lnB>
                      <a:noFill/>
                    </a:lnB>
                  </a:tcPr>
                </a:tc>
                <a:tc>
                  <a:txBody>
                    <a:bodyPr/>
                    <a:lstStyle/>
                    <a:p>
                      <a:pPr algn="l"/>
                      <a:r>
                        <a:rPr lang="en-US" altLang="zh-CN" sz="1600" b="1" dirty="0" smtClean="0">
                          <a:solidFill>
                            <a:srgbClr val="FF0000"/>
                          </a:solidFill>
                        </a:rPr>
                        <a:t>2014.3.9</a:t>
                      </a:r>
                      <a:endParaRPr lang="en-US" altLang="zh-CN" sz="1600" b="1" dirty="0">
                        <a:solidFill>
                          <a:srgbClr val="FF0000"/>
                        </a:solidFill>
                      </a:endParaRPr>
                    </a:p>
                  </a:txBody>
                  <a:tcPr marL="0" marR="0" marT="0" marB="0">
                    <a:lnL>
                      <a:noFill/>
                    </a:lnL>
                    <a:lnR>
                      <a:noFill/>
                    </a:lnR>
                    <a:lnT>
                      <a:noFill/>
                    </a:lnT>
                    <a:lnB>
                      <a:noFill/>
                    </a:lnB>
                  </a:tcPr>
                </a:tc>
                <a:extLst>
                  <a:ext uri="{0D108BD9-81ED-4DB2-BD59-A6C34878D82A}">
                    <a16:rowId xmlns:a16="http://schemas.microsoft.com/office/drawing/2014/main" val="1001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Final Project</a:t>
            </a:r>
          </a:p>
        </p:txBody>
      </p:sp>
      <p:sp>
        <p:nvSpPr>
          <p:cNvPr id="13315" name="Rectangle 3"/>
          <p:cNvSpPr>
            <a:spLocks noGrp="1" noChangeArrowheads="1"/>
          </p:cNvSpPr>
          <p:nvPr>
            <p:ph type="body" idx="1"/>
          </p:nvPr>
        </p:nvSpPr>
        <p:spPr/>
        <p:txBody>
          <a:bodyPr/>
          <a:lstStyle/>
          <a:p>
            <a:pPr eaLnBrk="1" hangingPunct="1"/>
            <a:r>
              <a:rPr lang="en-US" altLang="zh-CN" dirty="0" smtClean="0"/>
              <a:t>Given any two state properties of water</a:t>
            </a:r>
          </a:p>
          <a:p>
            <a:pPr lvl="1" eaLnBrk="1" hangingPunct="1"/>
            <a:r>
              <a:rPr lang="en-US" altLang="zh-CN" dirty="0" smtClean="0"/>
              <a:t>Pressure, temperature, enthalpy, …</a:t>
            </a:r>
          </a:p>
          <a:p>
            <a:pPr eaLnBrk="1" hangingPunct="1"/>
            <a:r>
              <a:rPr lang="en-US" altLang="zh-CN" dirty="0" smtClean="0"/>
              <a:t>Get Heat capacities of water</a:t>
            </a:r>
          </a:p>
          <a:p>
            <a:pPr lvl="1" eaLnBrk="1" hangingPunct="1"/>
            <a:r>
              <a:rPr lang="en-US" altLang="zh-CN" dirty="0" smtClean="0">
                <a:solidFill>
                  <a:schemeClr val="bg1">
                    <a:lumMod val="75000"/>
                  </a:schemeClr>
                </a:solidFill>
              </a:rPr>
              <a:t>Enthalpy</a:t>
            </a:r>
          </a:p>
          <a:p>
            <a:pPr lvl="1" eaLnBrk="1" hangingPunct="1"/>
            <a:r>
              <a:rPr lang="en-US" altLang="zh-CN" dirty="0" smtClean="0">
                <a:solidFill>
                  <a:schemeClr val="bg1">
                    <a:lumMod val="75000"/>
                  </a:schemeClr>
                </a:solidFill>
              </a:rPr>
              <a:t>Entropy</a:t>
            </a:r>
          </a:p>
          <a:p>
            <a:pPr lvl="1" eaLnBrk="1" hangingPunct="1"/>
            <a:r>
              <a:rPr lang="en-US" altLang="zh-CN" dirty="0" smtClean="0">
                <a:solidFill>
                  <a:schemeClr val="bg1">
                    <a:lumMod val="75000"/>
                  </a:schemeClr>
                </a:solidFill>
              </a:rPr>
              <a:t>Density</a:t>
            </a:r>
          </a:p>
          <a:p>
            <a:pPr lvl="1" eaLnBrk="1" hangingPunct="1"/>
            <a:r>
              <a:rPr lang="en-US" altLang="zh-CN" dirty="0" smtClean="0"/>
              <a:t>Heat Capacity</a:t>
            </a:r>
          </a:p>
          <a:p>
            <a:pPr lvl="1" eaLnBrk="1" hangingPunct="1"/>
            <a:r>
              <a:rPr lang="en-US" altLang="zh-CN" dirty="0" smtClean="0">
                <a:solidFill>
                  <a:schemeClr val="bg1">
                    <a:lumMod val="75000"/>
                  </a:schemeClr>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2017</a:t>
            </a:r>
            <a:endParaRPr lang="zh-CN" altLang="en-US" dirty="0" smtClean="0"/>
          </a:p>
        </p:txBody>
      </p:sp>
      <p:sp>
        <p:nvSpPr>
          <p:cNvPr id="15363" name="内容占位符 2"/>
          <p:cNvSpPr>
            <a:spLocks noGrp="1"/>
          </p:cNvSpPr>
          <p:nvPr>
            <p:ph idx="1"/>
          </p:nvPr>
        </p:nvSpPr>
        <p:spPr/>
        <p:txBody>
          <a:bodyPr/>
          <a:lstStyle/>
          <a:p>
            <a:endParaRPr lang="zh-CN" altLang="en-US" smtClean="0"/>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84313"/>
            <a:ext cx="8280400" cy="515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16387" name="内容占位符 2"/>
          <p:cNvSpPr>
            <a:spLocks noGrp="1"/>
          </p:cNvSpPr>
          <p:nvPr>
            <p:ph idx="1"/>
          </p:nvPr>
        </p:nvSpPr>
        <p:spPr/>
        <p:txBody>
          <a:bodyPr/>
          <a:lstStyle/>
          <a:p>
            <a:endParaRPr lang="zh-CN" altLang="en-US"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33350"/>
            <a:ext cx="6981825" cy="659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Deadline</a:t>
            </a:r>
            <a:endParaRPr lang="zh-CN" altLang="en-US" dirty="0" smtClean="0"/>
          </a:p>
        </p:txBody>
      </p:sp>
      <p:sp>
        <p:nvSpPr>
          <p:cNvPr id="17411" name="内容占位符 2"/>
          <p:cNvSpPr>
            <a:spLocks noGrp="1"/>
          </p:cNvSpPr>
          <p:nvPr>
            <p:ph idx="1"/>
          </p:nvPr>
        </p:nvSpPr>
        <p:spPr/>
        <p:txBody>
          <a:bodyPr/>
          <a:lstStyle/>
          <a:p>
            <a:r>
              <a:rPr lang="en-US" altLang="zh-CN" dirty="0" smtClean="0"/>
              <a:t>Deadline for the final project: </a:t>
            </a:r>
          </a:p>
          <a:p>
            <a:pPr lvl="1"/>
            <a:r>
              <a:rPr lang="en-US" altLang="zh-CN" dirty="0" smtClean="0">
                <a:solidFill>
                  <a:srgbClr val="FF0000"/>
                </a:solidFill>
              </a:rPr>
              <a:t>7</a:t>
            </a:r>
            <a:r>
              <a:rPr lang="zh-CN" altLang="en-US" dirty="0" smtClean="0">
                <a:solidFill>
                  <a:srgbClr val="FF0000"/>
                </a:solidFill>
              </a:rPr>
              <a:t>月</a:t>
            </a:r>
            <a:r>
              <a:rPr lang="en-US" altLang="zh-CN" dirty="0" smtClean="0">
                <a:solidFill>
                  <a:srgbClr val="FF0000"/>
                </a:solidFill>
              </a:rPr>
              <a:t>15</a:t>
            </a:r>
            <a:r>
              <a:rPr lang="zh-CN" altLang="en-US" dirty="0" smtClean="0">
                <a:solidFill>
                  <a:srgbClr val="FF0000"/>
                </a:solidFill>
              </a:rPr>
              <a:t>日</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What is water?</a:t>
            </a:r>
          </a:p>
        </p:txBody>
      </p:sp>
      <p:sp>
        <p:nvSpPr>
          <p:cNvPr id="15363" name="Rectangle 3"/>
          <p:cNvSpPr>
            <a:spLocks noGrp="1" noChangeArrowheads="1"/>
          </p:cNvSpPr>
          <p:nvPr>
            <p:ph type="body" idx="1"/>
          </p:nvPr>
        </p:nvSpPr>
        <p:spPr/>
        <p:txBody>
          <a:bodyPr/>
          <a:lstStyle/>
          <a:p>
            <a:pPr eaLnBrk="1" hangingPunct="1"/>
            <a:r>
              <a:rPr lang="en-US" altLang="zh-CN" smtClean="0"/>
              <a:t>Water is a chemical substance that is composed of hydrogen and oxygen and is vital for all known forms of life.</a:t>
            </a:r>
          </a:p>
          <a:p>
            <a:pPr eaLnBrk="1" hangingPunct="1"/>
            <a:r>
              <a:rPr lang="en-US" altLang="zh-CN" smtClean="0"/>
              <a:t>Water in three states: liquid, solid (ice), and water vapor (invisible) in the air. </a:t>
            </a:r>
          </a:p>
        </p:txBody>
      </p:sp>
      <p:pic>
        <p:nvPicPr>
          <p:cNvPr id="15364" name="Picture 4" descr="300px-Iceberg_with_hole_near_sanderson_hope_2007-07-28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221163"/>
            <a:ext cx="38100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blinds(horizontal)">
                                      <p:cBhvr>
                                        <p:cTn id="10"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4000" smtClean="0"/>
              <a:t>Why should we be familiar with water in nuclear engineering?</a:t>
            </a:r>
          </a:p>
        </p:txBody>
      </p:sp>
      <p:sp>
        <p:nvSpPr>
          <p:cNvPr id="19459" name="Rectangle 3"/>
          <p:cNvSpPr>
            <a:spLocks noGrp="1" noChangeArrowheads="1"/>
          </p:cNvSpPr>
          <p:nvPr>
            <p:ph type="body" idx="1"/>
          </p:nvPr>
        </p:nvSpPr>
        <p:spPr/>
        <p:txBody>
          <a:bodyPr/>
          <a:lstStyle/>
          <a:p>
            <a:pPr lvl="1" eaLnBrk="1" hangingPunct="1">
              <a:buFontTx/>
              <a:buNone/>
            </a:pPr>
            <a:endParaRPr lang="en-US" altLang="zh-CN" sz="2400" smtClean="0"/>
          </a:p>
          <a:p>
            <a:pPr eaLnBrk="1" hangingPunct="1"/>
            <a:r>
              <a:rPr lang="en-US" altLang="zh-CN" sz="2800" smtClean="0">
                <a:solidFill>
                  <a:srgbClr val="FF0000"/>
                </a:solidFill>
              </a:rPr>
              <a:t>Coolant of Nuclear Reactor</a:t>
            </a:r>
          </a:p>
          <a:p>
            <a:pPr lvl="1" eaLnBrk="1" hangingPunct="1"/>
            <a:r>
              <a:rPr lang="en-US" altLang="zh-CN" sz="2400" smtClean="0"/>
              <a:t>A coolant is a fluid which flows through a device to prevent its overheating, transferring the heat produced by the device to other devices that use it.</a:t>
            </a:r>
          </a:p>
          <a:p>
            <a:pPr eaLnBrk="1" hangingPunct="1"/>
            <a:r>
              <a:rPr lang="en-US" altLang="zh-CN" sz="2800" smtClean="0">
                <a:solidFill>
                  <a:srgbClr val="FF0000"/>
                </a:solidFill>
              </a:rPr>
              <a:t>Moderator of Nuclear Reactions</a:t>
            </a:r>
          </a:p>
          <a:p>
            <a:pPr lvl="1" eaLnBrk="1" hangingPunct="1"/>
            <a:r>
              <a:rPr lang="en-US" altLang="zh-CN" sz="2400" smtClean="0"/>
              <a:t>In nuclear engineering, a neutron moderator is a medium which reduces the speed of fast neutrons, thereby turning them into thermal neutrons capable of sustaining a nuclear chain reaction.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Thermodynamic properties</a:t>
            </a:r>
          </a:p>
        </p:txBody>
      </p:sp>
      <p:sp>
        <p:nvSpPr>
          <p:cNvPr id="20483" name="Rectangle 3"/>
          <p:cNvSpPr>
            <a:spLocks noGrp="1" noChangeArrowheads="1"/>
          </p:cNvSpPr>
          <p:nvPr>
            <p:ph type="body" idx="1"/>
          </p:nvPr>
        </p:nvSpPr>
        <p:spPr/>
        <p:txBody>
          <a:bodyPr/>
          <a:lstStyle/>
          <a:p>
            <a:pPr eaLnBrk="1" hangingPunct="1"/>
            <a:r>
              <a:rPr lang="en-US" altLang="zh-CN" sz="2800" smtClean="0"/>
              <a:t>Pressure </a:t>
            </a:r>
          </a:p>
          <a:p>
            <a:pPr lvl="1" eaLnBrk="1" hangingPunct="1"/>
            <a:r>
              <a:rPr lang="en-US" altLang="zh-CN" sz="2400" smtClean="0"/>
              <a:t>Pressure is a measure of the force exerted per unit area on the boundaries of a substance.</a:t>
            </a:r>
          </a:p>
          <a:p>
            <a:pPr eaLnBrk="1" hangingPunct="1"/>
            <a:r>
              <a:rPr lang="en-US" altLang="zh-CN" sz="2800" smtClean="0"/>
              <a:t>Temperature</a:t>
            </a:r>
          </a:p>
          <a:p>
            <a:pPr lvl="1" eaLnBrk="1" hangingPunct="1"/>
            <a:r>
              <a:rPr lang="en-US" altLang="zh-CN" sz="2400" smtClean="0"/>
              <a:t>Temperature is a measure of the molecular activity of a substance.</a:t>
            </a:r>
          </a:p>
          <a:p>
            <a:pPr eaLnBrk="1" hangingPunct="1"/>
            <a:r>
              <a:rPr lang="en-US" altLang="zh-CN" sz="2800" smtClean="0"/>
              <a:t>Density</a:t>
            </a:r>
          </a:p>
          <a:p>
            <a:pPr lvl="1" eaLnBrk="1" hangingPunct="1"/>
            <a:r>
              <a:rPr lang="en-US" altLang="zh-CN" sz="2400" smtClean="0"/>
              <a:t>The density of a substance is the total mass of that substance divided by the total volume occupied by that substance.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200" b="1" smtClean="0"/>
              <a:t>The International Association for the Properties of Water and Steam (</a:t>
            </a:r>
            <a:r>
              <a:rPr lang="en-US" altLang="zh-CN" sz="4000" b="1" smtClean="0"/>
              <a:t>IAPWS) </a:t>
            </a:r>
          </a:p>
        </p:txBody>
      </p:sp>
      <p:sp>
        <p:nvSpPr>
          <p:cNvPr id="21507" name="Rectangle 3"/>
          <p:cNvSpPr>
            <a:spLocks noGrp="1" noChangeArrowheads="1"/>
          </p:cNvSpPr>
          <p:nvPr>
            <p:ph type="body" idx="1"/>
          </p:nvPr>
        </p:nvSpPr>
        <p:spPr/>
        <p:txBody>
          <a:bodyPr/>
          <a:lstStyle/>
          <a:p>
            <a:pPr eaLnBrk="1" hangingPunct="1">
              <a:lnSpc>
                <a:spcPct val="90000"/>
              </a:lnSpc>
            </a:pPr>
            <a:r>
              <a:rPr lang="en-US" altLang="zh-CN" sz="2400" smtClean="0"/>
              <a:t>This release has been authorized by the IAPWS at its meeting in Erlangen, Germany, 14-20 </a:t>
            </a:r>
            <a:r>
              <a:rPr lang="en-US" altLang="zh-CN" sz="2400" smtClean="0">
                <a:solidFill>
                  <a:srgbClr val="0000FF"/>
                </a:solidFill>
              </a:rPr>
              <a:t>September 1997</a:t>
            </a:r>
            <a:r>
              <a:rPr lang="en-US" altLang="zh-CN" sz="2400" smtClean="0"/>
              <a:t>. The members of IAPWS are Argentina, Canada, the Czech Republic, Denmark, Germany, France, Italy, Japan, Russia, the United Kingdom, and the United States of America.</a:t>
            </a:r>
          </a:p>
          <a:p>
            <a:pPr eaLnBrk="1" hangingPunct="1">
              <a:lnSpc>
                <a:spcPct val="90000"/>
              </a:lnSpc>
            </a:pPr>
            <a:r>
              <a:rPr lang="en-US" altLang="zh-CN" sz="2400" smtClean="0"/>
              <a:t>The formulation provided in this release is recommended for industrial use, and is called "IAPWS </a:t>
            </a:r>
            <a:r>
              <a:rPr lang="en-US" altLang="zh-CN" sz="2400" smtClean="0">
                <a:solidFill>
                  <a:srgbClr val="0000FF"/>
                </a:solidFill>
              </a:rPr>
              <a:t>Industrial Formulation</a:t>
            </a:r>
            <a:r>
              <a:rPr lang="en-US" altLang="zh-CN" sz="2400" smtClean="0"/>
              <a:t> 1997 for the Thermodynamic Properties of Water and Steam"</a:t>
            </a:r>
          </a:p>
          <a:p>
            <a:pPr eaLnBrk="1" hangingPunct="1">
              <a:lnSpc>
                <a:spcPct val="90000"/>
              </a:lnSpc>
            </a:pPr>
            <a:r>
              <a:rPr lang="en-US" altLang="zh-CN" sz="2400" smtClean="0"/>
              <a:t>The IAPWS-IF97 replaces the previous industrial formulation "The 1967 IFC-Formulation for Industrial Use“ (IFC-67)</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b="1" smtClean="0"/>
              <a:t>The International Association for the Properties of Water and Steam (</a:t>
            </a:r>
            <a:r>
              <a:rPr lang="en-US" altLang="zh-CN" sz="4000" b="1" smtClean="0"/>
              <a:t>IAPWS) </a:t>
            </a:r>
          </a:p>
        </p:txBody>
      </p:sp>
      <p:sp>
        <p:nvSpPr>
          <p:cNvPr id="22531" name="Rectangle 3"/>
          <p:cNvSpPr>
            <a:spLocks noGrp="1" noChangeArrowheads="1"/>
          </p:cNvSpPr>
          <p:nvPr>
            <p:ph type="body" idx="1"/>
          </p:nvPr>
        </p:nvSpPr>
        <p:spPr/>
        <p:txBody>
          <a:bodyPr/>
          <a:lstStyle/>
          <a:p>
            <a:pPr eaLnBrk="1" hangingPunct="1"/>
            <a:r>
              <a:rPr lang="en-US" altLang="zh-CN" smtClean="0"/>
              <a:t>IAPWS also has a formulation intended for </a:t>
            </a:r>
            <a:r>
              <a:rPr lang="en-US" altLang="zh-CN" smtClean="0">
                <a:solidFill>
                  <a:srgbClr val="0000FF"/>
                </a:solidFill>
              </a:rPr>
              <a:t>general and scientific use</a:t>
            </a:r>
            <a:r>
              <a:rPr lang="en-US" altLang="zh-CN" smtClean="0"/>
              <a:t> that has been released in 1996. This formulation provides the most accurate representation of the thermodynamic properties of the fluid phases of water substance over a wide range of conditions available at the time this release was prepared.</a:t>
            </a:r>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700213"/>
            <a:ext cx="9228138"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blinds(horizontal)">
                                      <p:cBhvr>
                                        <p:cTn id="7"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Text and Learning Materials</a:t>
            </a:r>
          </a:p>
        </p:txBody>
      </p:sp>
      <p:sp>
        <p:nvSpPr>
          <p:cNvPr id="4099" name="Rectangle 3"/>
          <p:cNvSpPr>
            <a:spLocks noGrp="1" noChangeArrowheads="1"/>
          </p:cNvSpPr>
          <p:nvPr>
            <p:ph type="body" idx="1"/>
          </p:nvPr>
        </p:nvSpPr>
        <p:spPr/>
        <p:txBody>
          <a:bodyPr/>
          <a:lstStyle/>
          <a:p>
            <a:pPr eaLnBrk="1" hangingPunct="1"/>
            <a:r>
              <a:rPr lang="en-US" altLang="zh-CN" sz="2800" smtClean="0"/>
              <a:t>Text </a:t>
            </a:r>
          </a:p>
          <a:p>
            <a:pPr lvl="1" eaLnBrk="1" hangingPunct="1"/>
            <a:r>
              <a:rPr lang="en-US" altLang="zh-CN" sz="2400" smtClean="0"/>
              <a:t>Stephen J. Chapman. </a:t>
            </a:r>
            <a:r>
              <a:rPr lang="en-US" altLang="zh-CN" sz="2400" i="1" smtClean="0">
                <a:solidFill>
                  <a:srgbClr val="FF0000"/>
                </a:solidFill>
              </a:rPr>
              <a:t>MATLAB Programming for Engineers</a:t>
            </a:r>
            <a:r>
              <a:rPr lang="en-US" altLang="zh-CN" sz="2400" smtClean="0"/>
              <a:t>, 2</a:t>
            </a:r>
            <a:r>
              <a:rPr lang="en-US" altLang="zh-CN" sz="2400" baseline="30000" smtClean="0"/>
              <a:t>nd</a:t>
            </a:r>
            <a:r>
              <a:rPr lang="en-US" altLang="zh-CN" sz="2400" smtClean="0"/>
              <a:t> or 4</a:t>
            </a:r>
            <a:r>
              <a:rPr lang="en-US" altLang="zh-CN" sz="2400" baseline="30000" smtClean="0"/>
              <a:t>th</a:t>
            </a:r>
            <a:r>
              <a:rPr lang="en-US" altLang="zh-CN" sz="2400" smtClean="0"/>
              <a:t> Edition</a:t>
            </a:r>
          </a:p>
          <a:p>
            <a:pPr lvl="1" eaLnBrk="1" hangingPunct="1"/>
            <a:r>
              <a:rPr lang="en-US" altLang="zh-CN" sz="2400" smtClean="0"/>
              <a:t>MATLAB</a:t>
            </a:r>
            <a:r>
              <a:rPr lang="zh-CN" altLang="en-US" sz="2400" smtClean="0"/>
              <a:t>编程</a:t>
            </a:r>
            <a:r>
              <a:rPr lang="en-US" altLang="zh-CN" sz="2400" smtClean="0"/>
              <a:t>(</a:t>
            </a:r>
            <a:r>
              <a:rPr lang="zh-CN" altLang="en-US" sz="2400" smtClean="0"/>
              <a:t>第</a:t>
            </a:r>
            <a:r>
              <a:rPr lang="en-US" altLang="zh-CN" sz="2400" smtClean="0"/>
              <a:t>2</a:t>
            </a:r>
            <a:r>
              <a:rPr lang="zh-CN" altLang="en-US" sz="2400" smtClean="0"/>
              <a:t>版</a:t>
            </a:r>
            <a:r>
              <a:rPr lang="en-US" altLang="zh-CN" sz="2400" smtClean="0"/>
              <a:t>)</a:t>
            </a:r>
            <a:r>
              <a:rPr lang="zh-CN" altLang="en-US" sz="2400" smtClean="0"/>
              <a:t>，科学出版社</a:t>
            </a:r>
            <a:r>
              <a:rPr lang="en-US" altLang="zh-CN" sz="2400" smtClean="0"/>
              <a:t>2003</a:t>
            </a:r>
          </a:p>
          <a:p>
            <a:pPr lvl="1" eaLnBrk="1" hangingPunct="1"/>
            <a:r>
              <a:rPr lang="en-US" altLang="zh-CN" sz="2400" smtClean="0"/>
              <a:t>MATLAB</a:t>
            </a:r>
            <a:r>
              <a:rPr lang="zh-CN" altLang="en-US" sz="2400" smtClean="0"/>
              <a:t>编程</a:t>
            </a:r>
            <a:r>
              <a:rPr lang="en-US" altLang="zh-CN" sz="2400" smtClean="0"/>
              <a:t>(</a:t>
            </a:r>
            <a:r>
              <a:rPr lang="zh-CN" altLang="en-US" sz="2400" smtClean="0"/>
              <a:t>第</a:t>
            </a:r>
            <a:r>
              <a:rPr lang="en-US" altLang="zh-CN" sz="2400" smtClean="0"/>
              <a:t>4</a:t>
            </a:r>
            <a:r>
              <a:rPr lang="zh-CN" altLang="en-US" sz="2400" smtClean="0"/>
              <a:t>版</a:t>
            </a:r>
            <a:r>
              <a:rPr lang="en-US" altLang="zh-CN" sz="2400" smtClean="0"/>
              <a:t>)</a:t>
            </a:r>
            <a:r>
              <a:rPr lang="zh-CN" altLang="en-US" sz="2400" smtClean="0"/>
              <a:t>，科学出版社</a:t>
            </a:r>
            <a:r>
              <a:rPr lang="en-US" altLang="zh-CN" sz="2400" smtClean="0"/>
              <a:t>2011</a:t>
            </a:r>
          </a:p>
          <a:p>
            <a:pPr lvl="1" eaLnBrk="1" hangingPunct="1"/>
            <a:r>
              <a:rPr lang="zh-CN" altLang="en-US" sz="2400" smtClean="0"/>
              <a:t>邢树军</a:t>
            </a:r>
            <a:r>
              <a:rPr lang="en-US" altLang="zh-CN" sz="2400" smtClean="0"/>
              <a:t>,</a:t>
            </a:r>
            <a:r>
              <a:rPr lang="zh-CN" altLang="en-US" sz="2400" smtClean="0"/>
              <a:t>郑碧波</a:t>
            </a:r>
            <a:r>
              <a:rPr lang="en-US" altLang="zh-CN" sz="2400" smtClean="0"/>
              <a:t>,</a:t>
            </a:r>
            <a:r>
              <a:rPr lang="zh-CN" altLang="en-US" sz="2400" smtClean="0"/>
              <a:t>叶维民 </a:t>
            </a:r>
            <a:r>
              <a:rPr lang="en-US" altLang="zh-CN" sz="2400" smtClean="0"/>
              <a:t> </a:t>
            </a:r>
            <a:r>
              <a:rPr lang="zh-CN" altLang="en-US" sz="2400" smtClean="0"/>
              <a:t>译</a:t>
            </a:r>
            <a:r>
              <a:rPr lang="en-US" altLang="zh-CN" sz="2400" smtClean="0"/>
              <a:t>.  </a:t>
            </a:r>
            <a:r>
              <a:rPr lang="zh-CN" altLang="en-US" sz="2400" smtClean="0"/>
              <a:t>俞冀阳校</a:t>
            </a:r>
            <a:r>
              <a:rPr lang="en-US" altLang="zh-CN" sz="2400" smtClean="0"/>
              <a:t>. MATLAB </a:t>
            </a:r>
            <a:r>
              <a:rPr lang="zh-CN" altLang="en-US" sz="2400" smtClean="0"/>
              <a:t>编程（第</a:t>
            </a:r>
            <a:r>
              <a:rPr lang="en-US" altLang="zh-CN" sz="2400" smtClean="0"/>
              <a:t>2</a:t>
            </a:r>
            <a:r>
              <a:rPr lang="zh-CN" altLang="en-US" sz="2400" smtClean="0"/>
              <a:t>版）</a:t>
            </a:r>
          </a:p>
          <a:p>
            <a:pPr lvl="1" eaLnBrk="1" hangingPunct="1"/>
            <a:r>
              <a:rPr lang="en-US" altLang="zh-CN" sz="2400" smtClean="0">
                <a:solidFill>
                  <a:srgbClr val="FF0000"/>
                </a:solidFill>
              </a:rPr>
              <a:t>reference</a:t>
            </a:r>
            <a:r>
              <a:rPr lang="en-US" altLang="zh-CN" sz="2400" smtClean="0"/>
              <a:t> </a:t>
            </a:r>
            <a:r>
              <a:rPr lang="en-US" altLang="zh-CN" sz="2400" i="1" smtClean="0"/>
              <a:t>The International Association for the Properties of Water and Steam</a:t>
            </a:r>
            <a:endParaRPr lang="zh-CN" altLang="en-US" sz="2400" smtClean="0"/>
          </a:p>
          <a:p>
            <a:pPr lvl="1" eaLnBrk="1" hangingPunct="1"/>
            <a:r>
              <a:rPr lang="en-US" altLang="zh-CN" sz="2400" smtClean="0">
                <a:solidFill>
                  <a:srgbClr val="FF0000"/>
                </a:solidFill>
              </a:rPr>
              <a:t>Internet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Environments of MATLAB</a:t>
            </a:r>
            <a:endParaRPr lang="zh-CN" altLang="en-US" smtClean="0"/>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358900"/>
            <a:ext cx="7786688"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The MATLAB Environment</a:t>
            </a:r>
          </a:p>
        </p:txBody>
      </p:sp>
      <p:sp>
        <p:nvSpPr>
          <p:cNvPr id="24579" name="Rectangle 3"/>
          <p:cNvSpPr>
            <a:spLocks noGrp="1" noChangeArrowheads="1"/>
          </p:cNvSpPr>
          <p:nvPr>
            <p:ph type="body" idx="1"/>
          </p:nvPr>
        </p:nvSpPr>
        <p:spPr/>
        <p:txBody>
          <a:bodyPr/>
          <a:lstStyle/>
          <a:p>
            <a:pPr eaLnBrk="1" hangingPunct="1">
              <a:lnSpc>
                <a:spcPct val="90000"/>
              </a:lnSpc>
            </a:pPr>
            <a:r>
              <a:rPr lang="en-US" altLang="zh-CN" sz="2800" smtClean="0">
                <a:latin typeface="Times New Roman" pitchFamily="18" charset="0"/>
              </a:rPr>
              <a:t>The MATLAB Desktop</a:t>
            </a:r>
          </a:p>
          <a:p>
            <a:pPr eaLnBrk="1" hangingPunct="1">
              <a:lnSpc>
                <a:spcPct val="90000"/>
              </a:lnSpc>
            </a:pPr>
            <a:r>
              <a:rPr lang="en-US" altLang="zh-CN" sz="2800" smtClean="0">
                <a:latin typeface="Times New Roman" pitchFamily="18" charset="0"/>
              </a:rPr>
              <a:t>The Command Window</a:t>
            </a:r>
          </a:p>
          <a:p>
            <a:pPr eaLnBrk="1" hangingPunct="1">
              <a:lnSpc>
                <a:spcPct val="90000"/>
              </a:lnSpc>
            </a:pPr>
            <a:r>
              <a:rPr lang="en-US" altLang="zh-CN" sz="2800" smtClean="0">
                <a:latin typeface="Times New Roman" pitchFamily="18" charset="0"/>
              </a:rPr>
              <a:t>The Command History Window</a:t>
            </a:r>
          </a:p>
          <a:p>
            <a:pPr eaLnBrk="1" hangingPunct="1">
              <a:lnSpc>
                <a:spcPct val="90000"/>
              </a:lnSpc>
            </a:pPr>
            <a:r>
              <a:rPr lang="en-US" altLang="zh-CN" sz="2800" smtClean="0">
                <a:latin typeface="Times New Roman" pitchFamily="18" charset="0"/>
              </a:rPr>
              <a:t>The Launch Pad -&gt; Start</a:t>
            </a:r>
          </a:p>
          <a:p>
            <a:pPr eaLnBrk="1" hangingPunct="1">
              <a:lnSpc>
                <a:spcPct val="90000"/>
              </a:lnSpc>
            </a:pPr>
            <a:r>
              <a:rPr lang="en-US" altLang="zh-CN" sz="2800" smtClean="0">
                <a:latin typeface="Times New Roman" pitchFamily="18" charset="0"/>
              </a:rPr>
              <a:t>The Edit/Debug Window</a:t>
            </a:r>
          </a:p>
          <a:p>
            <a:pPr eaLnBrk="1" hangingPunct="1">
              <a:lnSpc>
                <a:spcPct val="90000"/>
              </a:lnSpc>
            </a:pPr>
            <a:r>
              <a:rPr lang="en-US" altLang="zh-CN" sz="2800" smtClean="0">
                <a:latin typeface="Times New Roman" pitchFamily="18" charset="0"/>
              </a:rPr>
              <a:t>Figure Windows</a:t>
            </a:r>
          </a:p>
          <a:p>
            <a:pPr eaLnBrk="1" hangingPunct="1">
              <a:lnSpc>
                <a:spcPct val="90000"/>
              </a:lnSpc>
            </a:pPr>
            <a:r>
              <a:rPr lang="en-US" altLang="zh-CN" sz="2800" smtClean="0">
                <a:latin typeface="Times New Roman" pitchFamily="18" charset="0"/>
              </a:rPr>
              <a:t>The MATLAB Workspace</a:t>
            </a:r>
          </a:p>
          <a:p>
            <a:pPr eaLnBrk="1" hangingPunct="1">
              <a:lnSpc>
                <a:spcPct val="90000"/>
              </a:lnSpc>
            </a:pPr>
            <a:r>
              <a:rPr lang="en-US" altLang="zh-CN" sz="2800" smtClean="0">
                <a:latin typeface="Times New Roman" pitchFamily="18" charset="0"/>
              </a:rPr>
              <a:t>The Workspace Browser</a:t>
            </a:r>
          </a:p>
          <a:p>
            <a:pPr eaLnBrk="1" hangingPunct="1">
              <a:lnSpc>
                <a:spcPct val="90000"/>
              </a:lnSpc>
            </a:pPr>
            <a:r>
              <a:rPr lang="en-US" altLang="zh-CN" sz="2800" smtClean="0">
                <a:latin typeface="Times New Roman" pitchFamily="18" charset="0"/>
              </a:rPr>
              <a:t>The MATLAB Search Path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t>Arranging the Desk</a:t>
            </a:r>
            <a:endParaRPr lang="zh-CN" altLang="en-US" smtClean="0"/>
          </a:p>
        </p:txBody>
      </p:sp>
      <p:sp>
        <p:nvSpPr>
          <p:cNvPr id="25603" name="内容占位符 2"/>
          <p:cNvSpPr>
            <a:spLocks noGrp="1"/>
          </p:cNvSpPr>
          <p:nvPr>
            <p:ph idx="1"/>
          </p:nvPr>
        </p:nvSpPr>
        <p:spPr/>
        <p:txBody>
          <a:bodyPr/>
          <a:lstStyle/>
          <a:p>
            <a:r>
              <a:rPr lang="en-US" altLang="zh-CN" sz="2400" smtClean="0"/>
              <a:t>These are some common ways to customize the desktop: </a:t>
            </a:r>
          </a:p>
          <a:p>
            <a:pPr lvl="1"/>
            <a:r>
              <a:rPr lang="en-US" altLang="zh-CN" sz="2000" smtClean="0"/>
              <a:t>Show or hide desktop tools via the Desktop menu. </a:t>
            </a:r>
          </a:p>
          <a:p>
            <a:pPr lvl="1"/>
            <a:r>
              <a:rPr lang="en-US" altLang="zh-CN" sz="2000" smtClean="0"/>
              <a:t>Resize any tool by dragging one of its edges. </a:t>
            </a:r>
          </a:p>
          <a:p>
            <a:pPr lvl="1"/>
            <a:r>
              <a:rPr lang="en-US" altLang="zh-CN" sz="2000" smtClean="0"/>
              <a:t>Move a tool outside of the desktop by clicking the undock button  in the tool's title bar. </a:t>
            </a:r>
          </a:p>
          <a:p>
            <a:pPr lvl="1"/>
            <a:r>
              <a:rPr lang="en-US" altLang="zh-CN" sz="2000" smtClean="0"/>
              <a:t>Reposition a tool within the desktop by dragging its title bar to the new location. </a:t>
            </a:r>
          </a:p>
          <a:p>
            <a:pPr lvl="1"/>
            <a:r>
              <a:rPr lang="en-US" altLang="zh-CN" sz="2000" smtClean="0"/>
              <a:t>Tools can occupy the same position, as shown for the Current Directory and Workspace browser in the preceding illustration, in which case, you access a tool via its tab. </a:t>
            </a:r>
          </a:p>
          <a:p>
            <a:pPr lvl="1"/>
            <a:r>
              <a:rPr lang="en-US" altLang="zh-CN" sz="2000" smtClean="0"/>
              <a:t>Change fonts and other options by using File -&gt; Preferences. </a:t>
            </a:r>
            <a:endParaRPr lang="zh-CN" altLang="en-US"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Command Window</a:t>
            </a:r>
            <a:endParaRPr lang="zh-CN" altLang="en-US" smtClean="0"/>
          </a:p>
        </p:txBody>
      </p:sp>
      <p:sp>
        <p:nvSpPr>
          <p:cNvPr id="26627" name="内容占位符 2"/>
          <p:cNvSpPr>
            <a:spLocks noGrp="1"/>
          </p:cNvSpPr>
          <p:nvPr>
            <p:ph idx="1"/>
          </p:nvPr>
        </p:nvSpPr>
        <p:spPr/>
        <p:txBody>
          <a:bodyPr/>
          <a:lstStyle/>
          <a:p>
            <a:r>
              <a:rPr lang="en-US" altLang="zh-CN" smtClean="0"/>
              <a:t>Use the Command Window to enter variables and to run functions and M-file scripts.</a:t>
            </a:r>
            <a:endParaRPr lang="zh-CN" altLang="en-US" smtClean="0"/>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3143250"/>
            <a:ext cx="79502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Command History</a:t>
            </a:r>
            <a:endParaRPr lang="zh-CN" altLang="en-US" smtClean="0"/>
          </a:p>
        </p:txBody>
      </p:sp>
      <p:sp>
        <p:nvSpPr>
          <p:cNvPr id="27651" name="内容占位符 2"/>
          <p:cNvSpPr>
            <a:spLocks noGrp="1"/>
          </p:cNvSpPr>
          <p:nvPr>
            <p:ph idx="1"/>
          </p:nvPr>
        </p:nvSpPr>
        <p:spPr/>
        <p:txBody>
          <a:bodyPr/>
          <a:lstStyle/>
          <a:p>
            <a:r>
              <a:rPr lang="en-US" altLang="zh-CN" smtClean="0"/>
              <a:t>Statements you enter in the Command Window are logged in the Command History. From the Command History, you can view previously run statements, as well as copy and execute selected statements. You can also create an M-file from selected statements.</a:t>
            </a:r>
            <a:endParaRPr lang="zh-CN" altLang="en-US" smtClean="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428750"/>
            <a:ext cx="88630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linds(horizontal)">
                                      <p:cBhvr>
                                        <p:cTn id="7"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How to get help in MATLAB</a:t>
            </a:r>
            <a:r>
              <a:rPr lang="zh-CN" altLang="en-US" smtClean="0"/>
              <a:t>？</a:t>
            </a:r>
          </a:p>
        </p:txBody>
      </p:sp>
      <p:sp>
        <p:nvSpPr>
          <p:cNvPr id="4099" name="Rectangle 3"/>
          <p:cNvSpPr>
            <a:spLocks noGrp="1" noChangeArrowheads="1"/>
          </p:cNvSpPr>
          <p:nvPr>
            <p:ph type="body" idx="1"/>
          </p:nvPr>
        </p:nvSpPr>
        <p:spPr/>
        <p:txBody>
          <a:bodyPr/>
          <a:lstStyle/>
          <a:p>
            <a:pPr eaLnBrk="1" hangingPunct="1"/>
            <a:r>
              <a:rPr lang="en-US" altLang="zh-CN" smtClean="0"/>
              <a:t>Help Browser. </a:t>
            </a:r>
          </a:p>
          <a:p>
            <a:pPr eaLnBrk="1" hangingPunct="1"/>
            <a:r>
              <a:rPr lang="en-US" altLang="zh-CN" smtClean="0"/>
              <a:t>help xxx</a:t>
            </a:r>
          </a:p>
          <a:p>
            <a:pPr lvl="1" eaLnBrk="1" hangingPunct="1"/>
            <a:r>
              <a:rPr lang="en-US" altLang="zh-CN" smtClean="0"/>
              <a:t>Searches for an exact function name match.</a:t>
            </a:r>
          </a:p>
          <a:p>
            <a:pPr eaLnBrk="1" hangingPunct="1"/>
            <a:r>
              <a:rPr lang="en-US" altLang="zh-CN" smtClean="0"/>
              <a:t>lookfor xxx</a:t>
            </a:r>
          </a:p>
          <a:p>
            <a:pPr lvl="1" eaLnBrk="1" hangingPunct="1"/>
            <a:r>
              <a:rPr lang="en-US" altLang="zh-CN" smtClean="0"/>
              <a:t>Searches the quick summary information in each function for a match.</a:t>
            </a:r>
          </a:p>
          <a:p>
            <a:pPr eaLnBrk="1" hangingPunct="1"/>
            <a:r>
              <a:rPr lang="en-US" altLang="zh-CN" smtClean="0"/>
              <a:t>Question: What’s the meaning of </a:t>
            </a:r>
            <a:r>
              <a:rPr lang="en-US" altLang="zh-CN" i="1" smtClean="0">
                <a:solidFill>
                  <a:srgbClr val="FF0000"/>
                </a:solidFill>
              </a:rPr>
              <a:t>function</a:t>
            </a:r>
            <a:r>
              <a:rPr lang="en-US" altLang="zh-CN" smtClean="0"/>
              <a:t>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animEffect transition="in" filter="blinds(horizontal)">
                                      <p:cBhvr>
                                        <p:cTn id="7"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Help Browser</a:t>
            </a:r>
            <a:endParaRPr lang="zh-CN" altLang="en-US" smtClean="0"/>
          </a:p>
        </p:txBody>
      </p:sp>
      <p:sp>
        <p:nvSpPr>
          <p:cNvPr id="29699" name="内容占位符 2"/>
          <p:cNvSpPr>
            <a:spLocks noGrp="1"/>
          </p:cNvSpPr>
          <p:nvPr>
            <p:ph idx="1"/>
          </p:nvPr>
        </p:nvSpPr>
        <p:spPr/>
        <p:txBody>
          <a:bodyPr/>
          <a:lstStyle/>
          <a:p>
            <a:r>
              <a:rPr lang="en-US" altLang="zh-CN" smtClean="0"/>
              <a:t>Use the Help browser to search for and view documentation and demos.The Help browser is an HTML viewer integrated into the MATLAB desktop.</a:t>
            </a:r>
            <a:endParaRPr lang="zh-CN" altLang="en-US" smtClean="0"/>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500188"/>
            <a:ext cx="8802688" cy="535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linds(horizontal)">
                                      <p:cBhvr>
                                        <p:cTn id="7" dur="5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Current Directory Browser and Search Path</a:t>
            </a:r>
            <a:endParaRPr lang="zh-CN" altLang="en-US" smtClean="0"/>
          </a:p>
        </p:txBody>
      </p:sp>
      <p:sp>
        <p:nvSpPr>
          <p:cNvPr id="30723" name="内容占位符 2"/>
          <p:cNvSpPr>
            <a:spLocks noGrp="1"/>
          </p:cNvSpPr>
          <p:nvPr>
            <p:ph idx="1"/>
          </p:nvPr>
        </p:nvSpPr>
        <p:spPr/>
        <p:txBody>
          <a:bodyPr/>
          <a:lstStyle/>
          <a:p>
            <a:r>
              <a:rPr lang="en-US" altLang="zh-CN" smtClean="0"/>
              <a:t>MATLAB file operations use the current directory and the search path as reference points. Any file you want to run must either be in the current directory or on the search path.</a:t>
            </a:r>
            <a:endParaRPr lang="zh-CN" altLang="en-US" smtClean="0"/>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500188"/>
            <a:ext cx="8777288"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blinds(horizontal)">
                                      <p:cBhvr>
                                        <p:cTn id="7"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Workspace Browser and Array Editor</a:t>
            </a:r>
            <a:endParaRPr lang="zh-CN" altLang="en-US" smtClean="0"/>
          </a:p>
        </p:txBody>
      </p:sp>
      <p:sp>
        <p:nvSpPr>
          <p:cNvPr id="31747" name="内容占位符 2"/>
          <p:cNvSpPr>
            <a:spLocks noGrp="1"/>
          </p:cNvSpPr>
          <p:nvPr>
            <p:ph idx="1"/>
          </p:nvPr>
        </p:nvSpPr>
        <p:spPr/>
        <p:txBody>
          <a:bodyPr/>
          <a:lstStyle/>
          <a:p>
            <a:r>
              <a:rPr lang="en-US" altLang="zh-CN" smtClean="0"/>
              <a:t>The MATLAB workspace consists of the set of variables (named arrays) built up during a MATLAB session and stored in memory. You add variables to the workspace by using functions, running M-files, and loading saved workspaces.</a:t>
            </a:r>
            <a:endParaRPr lang="zh-CN" altLang="en-US" smtClean="0"/>
          </a:p>
        </p:txBody>
      </p:sp>
      <p:pic>
        <p:nvPicPr>
          <p:cNvPr id="604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190625"/>
            <a:ext cx="8501062"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blinds(horizontal)">
                                      <p:cBhvr>
                                        <p:cTn id="7" dur="500"/>
                                        <p:tgtEl>
                                          <p:spTgt spid="6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Save and load</a:t>
            </a:r>
            <a:endParaRPr lang="zh-CN" altLang="en-US" smtClean="0"/>
          </a:p>
        </p:txBody>
      </p:sp>
      <p:sp>
        <p:nvSpPr>
          <p:cNvPr id="3" name="内容占位符 2"/>
          <p:cNvSpPr>
            <a:spLocks noGrp="1"/>
          </p:cNvSpPr>
          <p:nvPr>
            <p:ph idx="1"/>
          </p:nvPr>
        </p:nvSpPr>
        <p:spPr/>
        <p:txBody>
          <a:bodyPr/>
          <a:lstStyle/>
          <a:p>
            <a:r>
              <a:rPr lang="en-US" altLang="zh-CN" smtClean="0"/>
              <a:t>Save and load can be used to write data to </a:t>
            </a:r>
            <a:r>
              <a:rPr lang="en-US" altLang="zh-CN" smtClean="0">
                <a:solidFill>
                  <a:srgbClr val="FF0000"/>
                </a:solidFill>
              </a:rPr>
              <a:t>disk</a:t>
            </a:r>
            <a:r>
              <a:rPr lang="en-US" altLang="zh-CN" smtClean="0"/>
              <a:t> and load data from disk</a:t>
            </a:r>
          </a:p>
          <a:p>
            <a:r>
              <a:rPr lang="en-US" altLang="zh-CN" smtClean="0"/>
              <a:t>It is not recommended that use save and load function to transfer data between functions since the speed of writing data to disk is slow compared with memory.</a:t>
            </a:r>
          </a:p>
          <a:p>
            <a:r>
              <a:rPr lang="en-US" altLang="zh-CN" smtClean="0"/>
              <a:t>Before using save and load, you must be clear what will be saved and what will be loaded.</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marL="342900" indent="-342900"/>
            <a:r>
              <a:rPr lang="en-US" altLang="zh-CN" sz="2400" smtClean="0"/>
              <a:t>MATLAB</a:t>
            </a:r>
            <a:r>
              <a:rPr lang="zh-CN" altLang="en-US" sz="2400" smtClean="0"/>
              <a:t>编程</a:t>
            </a:r>
            <a:endParaRPr lang="zh-CN" altLang="en-US" smtClean="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33600"/>
            <a:ext cx="4691063" cy="331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381125"/>
            <a:ext cx="2736850" cy="481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Editor/Debugger</a:t>
            </a:r>
            <a:endParaRPr lang="zh-CN" altLang="en-US" smtClean="0"/>
          </a:p>
        </p:txBody>
      </p:sp>
      <p:sp>
        <p:nvSpPr>
          <p:cNvPr id="33795" name="内容占位符 2"/>
          <p:cNvSpPr>
            <a:spLocks noGrp="1"/>
          </p:cNvSpPr>
          <p:nvPr>
            <p:ph idx="1"/>
          </p:nvPr>
        </p:nvSpPr>
        <p:spPr/>
        <p:txBody>
          <a:bodyPr/>
          <a:lstStyle/>
          <a:p>
            <a:r>
              <a:rPr lang="en-US" altLang="zh-CN" smtClean="0"/>
              <a:t>Use the Editor/Debugger to create and debug M-files, which are programs you write to run MATLAB functions. The Editor/Debugger provides a graphical user interface for text editing, as well as for M-file debugging. To create or edit an M-file use File -&gt; New or File -&gt; Open, or use the edit function.</a:t>
            </a:r>
            <a:endParaRPr lang="zh-CN" altLang="en-US" smtClean="0"/>
          </a:p>
          <a:p>
            <a:endParaRPr lang="zh-CN" altLang="en-US" smtClean="0"/>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285875"/>
            <a:ext cx="8786812" cy="661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M-Lint Code Check and Profiler Reports</a:t>
            </a:r>
            <a:endParaRPr lang="zh-CN" altLang="en-US" smtClean="0"/>
          </a:p>
        </p:txBody>
      </p:sp>
      <p:sp>
        <p:nvSpPr>
          <p:cNvPr id="3" name="内容占位符 2"/>
          <p:cNvSpPr>
            <a:spLocks noGrp="1"/>
          </p:cNvSpPr>
          <p:nvPr>
            <p:ph idx="1"/>
          </p:nvPr>
        </p:nvSpPr>
        <p:spPr/>
        <p:txBody>
          <a:bodyPr/>
          <a:lstStyle/>
          <a:p>
            <a:r>
              <a:rPr lang="en-US" altLang="zh-CN" sz="2400" smtClean="0"/>
              <a:t>MATLAB provides tools to help you manage and improve your M-files, including the M-Lint Code Check and Profiler Reports. </a:t>
            </a:r>
          </a:p>
          <a:p>
            <a:r>
              <a:rPr lang="en-US" altLang="zh-CN" sz="2400" smtClean="0"/>
              <a:t>The M-Lint Code Check Report displays potential errors and problems, as well as opportunities for improvement in your M-files. </a:t>
            </a:r>
          </a:p>
          <a:p>
            <a:r>
              <a:rPr lang="en-US" altLang="zh-CN" sz="2400" smtClean="0"/>
              <a:t>Access the M-Lint Code Check Report and other directory reports from the Current Directory browser. You run a report for all files in the current directory. Alternatively, you can use the mlint function to get results for a single M-file.</a:t>
            </a:r>
            <a:endParaRPr lang="zh-CN" altLang="en-US" sz="2400" smtClean="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714500"/>
            <a:ext cx="8723312"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6"/>
                                        </p:tgtEl>
                                        <p:attrNameLst>
                                          <p:attrName>style.visibility</p:attrName>
                                        </p:attrNameLst>
                                      </p:cBhvr>
                                      <p:to>
                                        <p:strVal val="visible"/>
                                      </p:to>
                                    </p:set>
                                    <p:animEffect transition="in" filter="blinds(horizontal)">
                                      <p:cBhvr>
                                        <p:cTn id="17"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Some Examples on Development Enviroment</a:t>
            </a:r>
            <a:endParaRPr lang="zh-CN" altLang="en-US" smtClean="0"/>
          </a:p>
        </p:txBody>
      </p:sp>
      <p:sp>
        <p:nvSpPr>
          <p:cNvPr id="35843" name="内容占位符 2"/>
          <p:cNvSpPr>
            <a:spLocks noGrp="1"/>
          </p:cNvSpPr>
          <p:nvPr>
            <p:ph idx="1"/>
          </p:nvPr>
        </p:nvSpPr>
        <p:spPr/>
        <p:txBody>
          <a:bodyPr/>
          <a:lstStyle/>
          <a:p>
            <a:endParaRPr lang="zh-CN" altLang="en-US"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3063"/>
            <a:ext cx="90678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Common Desktop Features-Toolbars</a:t>
            </a:r>
            <a:endParaRPr lang="zh-CN" altLang="en-US" smtClean="0"/>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8813"/>
            <a:ext cx="914400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Fonts, Colors, and Other Preferences</a:t>
            </a:r>
            <a:endParaRPr lang="zh-CN" altLang="en-US" smtClean="0"/>
          </a:p>
        </p:txBody>
      </p:sp>
      <p:sp>
        <p:nvSpPr>
          <p:cNvPr id="37891" name="内容占位符 2"/>
          <p:cNvSpPr>
            <a:spLocks noGrp="1"/>
          </p:cNvSpPr>
          <p:nvPr>
            <p:ph idx="1"/>
          </p:nvPr>
        </p:nvSpPr>
        <p:spPr/>
        <p:txBody>
          <a:bodyPr/>
          <a:lstStyle/>
          <a:p>
            <a:endParaRPr lang="zh-CN" altLang="en-US" smtClean="0"/>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571625"/>
            <a:ext cx="7500938"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8688"/>
            <a:ext cx="9144000" cy="753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blinds(horizontal)">
                                      <p:cBhvr>
                                        <p:cTn id="7"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sp>
        <p:nvSpPr>
          <p:cNvPr id="38915" name="内容占位符 2"/>
          <p:cNvSpPr>
            <a:spLocks noGrp="1"/>
          </p:cNvSpPr>
          <p:nvPr>
            <p:ph idx="1"/>
          </p:nvPr>
        </p:nvSpPr>
        <p:spPr/>
        <p:txBody>
          <a:bodyPr/>
          <a:lstStyle/>
          <a:p>
            <a:endParaRPr lang="zh-CN" altLang="en-US" smtClean="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500063"/>
            <a:ext cx="6572250" cy="84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t>Homework</a:t>
            </a:r>
          </a:p>
        </p:txBody>
      </p:sp>
      <p:sp>
        <p:nvSpPr>
          <p:cNvPr id="39939" name="Rectangle 3"/>
          <p:cNvSpPr>
            <a:spLocks noGrp="1" noChangeArrowheads="1"/>
          </p:cNvSpPr>
          <p:nvPr>
            <p:ph type="body" idx="1"/>
          </p:nvPr>
        </p:nvSpPr>
        <p:spPr/>
        <p:txBody>
          <a:bodyPr/>
          <a:lstStyle/>
          <a:p>
            <a:pPr eaLnBrk="1" hangingPunct="1"/>
            <a:r>
              <a:rPr lang="en-US" altLang="zh-CN" sz="2400" smtClean="0"/>
              <a:t>Read the text from page 1 to 20.</a:t>
            </a:r>
          </a:p>
          <a:p>
            <a:pPr eaLnBrk="1" hangingPunct="1"/>
            <a:r>
              <a:rPr lang="en-US" altLang="zh-CN" sz="2400" smtClean="0"/>
              <a:t>Exercises 1.1 to 1.8</a:t>
            </a:r>
          </a:p>
          <a:p>
            <a:pPr eaLnBrk="1" hangingPunct="1"/>
            <a:r>
              <a:rPr lang="en-US" altLang="zh-CN" sz="2400" smtClean="0"/>
              <a:t>Read the reference </a:t>
            </a:r>
            <a:r>
              <a:rPr lang="en-US" altLang="zh-CN" sz="2400" i="1" smtClean="0"/>
              <a:t>The International Association for the Properties of Water and Steam </a:t>
            </a:r>
            <a:r>
              <a:rPr lang="en-US" altLang="zh-CN" sz="2400" smtClean="0"/>
              <a:t>as much as possible.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Contents</a:t>
            </a:r>
          </a:p>
        </p:txBody>
      </p:sp>
      <p:sp>
        <p:nvSpPr>
          <p:cNvPr id="6147" name="Rectangle 3"/>
          <p:cNvSpPr>
            <a:spLocks noGrp="1" noChangeArrowheads="1"/>
          </p:cNvSpPr>
          <p:nvPr>
            <p:ph type="body" idx="1"/>
          </p:nvPr>
        </p:nvSpPr>
        <p:spPr/>
        <p:txBody>
          <a:bodyPr/>
          <a:lstStyle/>
          <a:p>
            <a:pPr eaLnBrk="1" hangingPunct="1"/>
            <a:r>
              <a:rPr lang="en-US" altLang="zh-CN" smtClean="0"/>
              <a:t>What is MATLAB?</a:t>
            </a:r>
          </a:p>
          <a:p>
            <a:pPr eaLnBrk="1" hangingPunct="1"/>
            <a:r>
              <a:rPr lang="en-US" altLang="zh-CN" smtClean="0"/>
              <a:t>Why should I learn MATLAB?</a:t>
            </a:r>
          </a:p>
          <a:p>
            <a:pPr eaLnBrk="1" hangingPunct="1"/>
            <a:r>
              <a:rPr lang="en-US" altLang="zh-CN" smtClean="0"/>
              <a:t>How to learn MATLAB?</a:t>
            </a:r>
          </a:p>
          <a:p>
            <a:pPr eaLnBrk="1" hangingPunct="1"/>
            <a:r>
              <a:rPr lang="en-US" altLang="zh-CN" smtClean="0"/>
              <a:t>Introduction to the Final project.</a:t>
            </a:r>
          </a:p>
          <a:p>
            <a:pPr eaLnBrk="1" hangingPunct="1"/>
            <a:r>
              <a:rPr lang="en-US" altLang="zh-CN" smtClean="0"/>
              <a:t>Introduction of the MATLAB Environment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What is MATLAB</a:t>
            </a:r>
            <a:r>
              <a:rPr lang="zh-CN" altLang="en-US" smtClean="0"/>
              <a:t>？</a:t>
            </a:r>
          </a:p>
        </p:txBody>
      </p:sp>
      <p:sp>
        <p:nvSpPr>
          <p:cNvPr id="4099" name="Rectangle 3"/>
          <p:cNvSpPr>
            <a:spLocks noGrp="1" noChangeArrowheads="1"/>
          </p:cNvSpPr>
          <p:nvPr>
            <p:ph type="body" idx="1"/>
          </p:nvPr>
        </p:nvSpPr>
        <p:spPr/>
        <p:txBody>
          <a:bodyPr/>
          <a:lstStyle/>
          <a:p>
            <a:pPr eaLnBrk="1" hangingPunct="1"/>
            <a:r>
              <a:rPr lang="en-US" altLang="zh-CN" smtClean="0"/>
              <a:t>MATLAB is a kind of </a:t>
            </a:r>
            <a:r>
              <a:rPr lang="en-US" altLang="zh-CN" smtClean="0">
                <a:solidFill>
                  <a:srgbClr val="0000FF"/>
                </a:solidFill>
              </a:rPr>
              <a:t>language</a:t>
            </a:r>
            <a:r>
              <a:rPr lang="en-US" altLang="zh-CN" smtClean="0"/>
              <a:t>.</a:t>
            </a:r>
          </a:p>
          <a:p>
            <a:pPr lvl="1" eaLnBrk="1" hangingPunct="1"/>
            <a:r>
              <a:rPr lang="en-US" altLang="zh-CN" smtClean="0"/>
              <a:t>A </a:t>
            </a:r>
            <a:r>
              <a:rPr lang="en-US" altLang="zh-CN" b="1" i="1" smtClean="0"/>
              <a:t>language</a:t>
            </a:r>
            <a:r>
              <a:rPr lang="en-US" altLang="zh-CN" smtClean="0"/>
              <a:t> is a system of signs for encoding and decoding information. </a:t>
            </a:r>
          </a:p>
        </p:txBody>
      </p:sp>
      <p:pic>
        <p:nvPicPr>
          <p:cNvPr id="6149" name="Picture 5" descr="u=1065900670,586438206&amp;fm=0&amp;g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3644900"/>
            <a:ext cx="2447925"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blinds(horizontal)">
                                      <p:cBhvr>
                                        <p:cTn id="1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What is MATLAB</a:t>
            </a:r>
            <a:r>
              <a:rPr lang="zh-CN" altLang="en-US" smtClean="0"/>
              <a:t>？</a:t>
            </a:r>
          </a:p>
        </p:txBody>
      </p:sp>
      <p:sp>
        <p:nvSpPr>
          <p:cNvPr id="5123" name="Rectangle 3"/>
          <p:cNvSpPr>
            <a:spLocks noGrp="1" noChangeArrowheads="1"/>
          </p:cNvSpPr>
          <p:nvPr>
            <p:ph type="body" idx="1"/>
          </p:nvPr>
        </p:nvSpPr>
        <p:spPr/>
        <p:txBody>
          <a:bodyPr/>
          <a:lstStyle/>
          <a:p>
            <a:pPr eaLnBrk="1" hangingPunct="1"/>
            <a:r>
              <a:rPr lang="en-US" altLang="zh-CN" sz="2800" smtClean="0"/>
              <a:t>MATLAB is a kind of </a:t>
            </a:r>
            <a:r>
              <a:rPr lang="en-US" altLang="zh-CN" sz="2800" b="1" i="1" smtClean="0">
                <a:solidFill>
                  <a:srgbClr val="FF0000"/>
                </a:solidFill>
              </a:rPr>
              <a:t>programming</a:t>
            </a:r>
            <a:r>
              <a:rPr lang="en-US" altLang="zh-CN" sz="2800" smtClean="0"/>
              <a:t> </a:t>
            </a:r>
            <a:r>
              <a:rPr lang="en-US" altLang="zh-CN" sz="2800" b="1" i="1" smtClean="0"/>
              <a:t>language</a:t>
            </a:r>
          </a:p>
          <a:p>
            <a:pPr lvl="1" eaLnBrk="1" hangingPunct="1"/>
            <a:r>
              <a:rPr lang="en-US" altLang="zh-CN" smtClean="0"/>
              <a:t>A </a:t>
            </a:r>
            <a:r>
              <a:rPr lang="en-US" altLang="zh-CN" b="1" i="1" smtClean="0"/>
              <a:t>programming language</a:t>
            </a:r>
            <a:r>
              <a:rPr lang="en-US" altLang="zh-CN" smtClean="0"/>
              <a:t> is an </a:t>
            </a:r>
            <a:r>
              <a:rPr lang="en-US" altLang="zh-CN" smtClean="0">
                <a:solidFill>
                  <a:srgbClr val="0000FF"/>
                </a:solidFill>
              </a:rPr>
              <a:t>artificial</a:t>
            </a:r>
            <a:r>
              <a:rPr lang="en-US" altLang="zh-CN" smtClean="0"/>
              <a:t> language designed to express orders that can be performed by a </a:t>
            </a:r>
            <a:r>
              <a:rPr lang="en-US" altLang="zh-CN" smtClean="0">
                <a:solidFill>
                  <a:srgbClr val="FF0000"/>
                </a:solidFill>
              </a:rPr>
              <a:t>machine</a:t>
            </a:r>
            <a:r>
              <a:rPr lang="en-US" altLang="zh-CN" smtClean="0"/>
              <a:t>, particularly a </a:t>
            </a:r>
            <a:r>
              <a:rPr lang="en-US" altLang="zh-CN" smtClean="0">
                <a:solidFill>
                  <a:srgbClr val="FF0000"/>
                </a:solidFill>
              </a:rPr>
              <a:t>computer</a:t>
            </a:r>
            <a:r>
              <a:rPr lang="en-US" altLang="zh-CN" smtClean="0"/>
              <a:t>. </a:t>
            </a:r>
          </a:p>
          <a:p>
            <a:pPr lvl="1" eaLnBrk="1" hangingPunct="1"/>
            <a:r>
              <a:rPr lang="en-US" altLang="zh-CN" smtClean="0"/>
              <a:t>How many programming languages we have today?</a:t>
            </a:r>
          </a:p>
          <a:p>
            <a:pPr lvl="2" eaLnBrk="1" hangingPunct="1"/>
            <a:r>
              <a:rPr lang="en-US" altLang="zh-CN" smtClean="0"/>
              <a:t>92+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2" dur="500"/>
                                        <p:tgtEl>
                                          <p:spTgt spid="5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7"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Programming languages</a:t>
            </a:r>
          </a:p>
        </p:txBody>
      </p:sp>
      <p:sp>
        <p:nvSpPr>
          <p:cNvPr id="9219" name="Rectangle 3"/>
          <p:cNvSpPr>
            <a:spLocks noGrp="1" noChangeArrowheads="1"/>
          </p:cNvSpPr>
          <p:nvPr>
            <p:ph type="body" idx="1"/>
          </p:nvPr>
        </p:nvSpPr>
        <p:spPr/>
        <p:txBody>
          <a:bodyPr/>
          <a:lstStyle/>
          <a:p>
            <a:pPr eaLnBrk="1" hangingPunct="1">
              <a:lnSpc>
                <a:spcPct val="80000"/>
              </a:lnSpc>
              <a:buFontTx/>
              <a:buNone/>
            </a:pPr>
            <a:r>
              <a:rPr lang="en-US" altLang="zh-CN" sz="1800" smtClean="0"/>
              <a:t>ActionScript   Ada    ALGOL   APL   </a:t>
            </a:r>
            <a:r>
              <a:rPr lang="en-US" altLang="zh-CN" sz="1800" smtClean="0">
                <a:solidFill>
                  <a:srgbClr val="FF0000"/>
                </a:solidFill>
              </a:rPr>
              <a:t>Assembly</a:t>
            </a:r>
            <a:r>
              <a:rPr lang="en-US" altLang="zh-CN" sz="1800" smtClean="0"/>
              <a:t> AutoHotkey    AutoIt      </a:t>
            </a:r>
          </a:p>
          <a:p>
            <a:pPr eaLnBrk="1" hangingPunct="1">
              <a:lnSpc>
                <a:spcPct val="80000"/>
              </a:lnSpc>
              <a:buFontTx/>
              <a:buNone/>
            </a:pPr>
            <a:r>
              <a:rPr lang="en-US" altLang="zh-CN" sz="1800" smtClean="0">
                <a:solidFill>
                  <a:srgbClr val="FF0000"/>
                </a:solidFill>
              </a:rPr>
              <a:t>BASIC</a:t>
            </a:r>
            <a:r>
              <a:rPr lang="en-US" altLang="zh-CN" sz="1800" smtClean="0"/>
              <a:t>      BeanShell      BLISS      BlitzMax      Boo      </a:t>
            </a:r>
          </a:p>
          <a:p>
            <a:pPr eaLnBrk="1" hangingPunct="1">
              <a:lnSpc>
                <a:spcPct val="80000"/>
              </a:lnSpc>
              <a:buFontTx/>
              <a:buNone/>
            </a:pPr>
            <a:r>
              <a:rPr lang="en-US" altLang="zh-CN" sz="1800" smtClean="0">
                <a:solidFill>
                  <a:srgbClr val="FF0000"/>
                </a:solidFill>
              </a:rPr>
              <a:t>C  (C++,C#)</a:t>
            </a:r>
            <a:r>
              <a:rPr lang="en-US" altLang="zh-CN" sz="1800" smtClean="0"/>
              <a:t>  Caml   Clean    Clojure    CLU    COBOL    </a:t>
            </a:r>
            <a:r>
              <a:rPr lang="en-US" altLang="zh-CN" sz="1800" smtClean="0">
                <a:solidFill>
                  <a:srgbClr val="FF0000"/>
                </a:solidFill>
              </a:rPr>
              <a:t>Cobra</a:t>
            </a:r>
            <a:r>
              <a:rPr lang="en-US" altLang="zh-CN" sz="1800" smtClean="0"/>
              <a:t>    ColdFusion   Comal   Curl      </a:t>
            </a:r>
          </a:p>
          <a:p>
            <a:pPr eaLnBrk="1" hangingPunct="1">
              <a:lnSpc>
                <a:spcPct val="80000"/>
              </a:lnSpc>
              <a:buFontTx/>
              <a:buNone/>
            </a:pPr>
            <a:r>
              <a:rPr lang="en-US" altLang="zh-CN" sz="1800" smtClean="0"/>
              <a:t>D      Dylan   </a:t>
            </a:r>
            <a:r>
              <a:rPr lang="en-US" altLang="zh-CN" sz="1800" smtClean="0">
                <a:solidFill>
                  <a:srgbClr val="FF0000"/>
                </a:solidFill>
              </a:rPr>
              <a:t>Delphi</a:t>
            </a:r>
            <a:r>
              <a:rPr lang="en-US" altLang="zh-CN" sz="1800" smtClean="0"/>
              <a:t>   Eiffel      Erlang      Euphoria      </a:t>
            </a:r>
          </a:p>
          <a:p>
            <a:pPr eaLnBrk="1" hangingPunct="1">
              <a:lnSpc>
                <a:spcPct val="80000"/>
              </a:lnSpc>
              <a:buFontTx/>
              <a:buNone/>
            </a:pPr>
            <a:r>
              <a:rPr lang="en-US" altLang="zh-CN" sz="1800" smtClean="0"/>
              <a:t>Factor      FP      F#      </a:t>
            </a:r>
            <a:r>
              <a:rPr lang="en-US" altLang="zh-CN" sz="1800" smtClean="0">
                <a:solidFill>
                  <a:srgbClr val="FF0000"/>
                </a:solidFill>
              </a:rPr>
              <a:t>Forth</a:t>
            </a:r>
            <a:r>
              <a:rPr lang="en-US" altLang="zh-CN" sz="1800" smtClean="0"/>
              <a:t>      </a:t>
            </a:r>
            <a:r>
              <a:rPr lang="en-US" altLang="zh-CN" sz="1800" smtClean="0">
                <a:solidFill>
                  <a:srgbClr val="FF0000"/>
                </a:solidFill>
              </a:rPr>
              <a:t>Fortran</a:t>
            </a:r>
            <a:r>
              <a:rPr lang="en-US" altLang="zh-CN" sz="1800" smtClean="0"/>
              <a:t>      </a:t>
            </a:r>
          </a:p>
          <a:p>
            <a:pPr eaLnBrk="1" hangingPunct="1">
              <a:lnSpc>
                <a:spcPct val="80000"/>
              </a:lnSpc>
              <a:buFontTx/>
              <a:buNone/>
            </a:pPr>
            <a:r>
              <a:rPr lang="en-US" altLang="zh-CN" sz="1800" smtClean="0"/>
              <a:t>Gambas      GameMaker    Go      GraphTalk      Groovy      </a:t>
            </a:r>
          </a:p>
          <a:p>
            <a:pPr eaLnBrk="1" hangingPunct="1">
              <a:lnSpc>
                <a:spcPct val="80000"/>
              </a:lnSpc>
              <a:buFontTx/>
              <a:buNone/>
            </a:pPr>
            <a:r>
              <a:rPr lang="en-US" altLang="zh-CN" sz="1800" smtClean="0"/>
              <a:t>Harbour      Haskell      HyperNext      </a:t>
            </a:r>
          </a:p>
          <a:p>
            <a:pPr eaLnBrk="1" hangingPunct="1">
              <a:lnSpc>
                <a:spcPct val="80000"/>
              </a:lnSpc>
              <a:buFontTx/>
              <a:buNone/>
            </a:pPr>
            <a:r>
              <a:rPr lang="en-US" altLang="zh-CN" sz="1800" smtClean="0"/>
              <a:t>Io      J      JADE      </a:t>
            </a:r>
            <a:r>
              <a:rPr lang="en-US" altLang="zh-CN" sz="1800" smtClean="0">
                <a:solidFill>
                  <a:srgbClr val="FF0000"/>
                </a:solidFill>
              </a:rPr>
              <a:t>Java</a:t>
            </a:r>
            <a:r>
              <a:rPr lang="en-US" altLang="zh-CN" sz="1800" smtClean="0"/>
              <a:t>      Joy      </a:t>
            </a:r>
            <a:r>
              <a:rPr lang="en-US" altLang="zh-CN" sz="1800" smtClean="0">
                <a:solidFill>
                  <a:srgbClr val="FF0000"/>
                </a:solidFill>
              </a:rPr>
              <a:t>LabVIEW</a:t>
            </a:r>
            <a:r>
              <a:rPr lang="en-US" altLang="zh-CN" sz="1800" smtClean="0"/>
              <a:t>   </a:t>
            </a:r>
            <a:r>
              <a:rPr lang="en-US" altLang="zh-CN" sz="1800" smtClean="0">
                <a:solidFill>
                  <a:srgbClr val="FF0000"/>
                </a:solidFill>
              </a:rPr>
              <a:t>Lisp</a:t>
            </a:r>
            <a:r>
              <a:rPr lang="en-US" altLang="zh-CN" sz="1800" smtClean="0"/>
              <a:t>      Lua      </a:t>
            </a:r>
          </a:p>
          <a:p>
            <a:pPr eaLnBrk="1" hangingPunct="1">
              <a:lnSpc>
                <a:spcPct val="80000"/>
              </a:lnSpc>
              <a:buFontTx/>
              <a:buNone/>
            </a:pPr>
            <a:r>
              <a:rPr lang="en-US" altLang="zh-CN" sz="1800" smtClean="0">
                <a:solidFill>
                  <a:srgbClr val="FF0000"/>
                </a:solidFill>
              </a:rPr>
              <a:t>Mathematica</a:t>
            </a:r>
            <a:r>
              <a:rPr lang="en-US" altLang="zh-CN" sz="1800" smtClean="0"/>
              <a:t>      </a:t>
            </a:r>
            <a:r>
              <a:rPr lang="en-US" altLang="zh-CN" sz="1800" smtClean="0">
                <a:solidFill>
                  <a:srgbClr val="FF0000"/>
                </a:solidFill>
              </a:rPr>
              <a:t>MATLAB</a:t>
            </a:r>
            <a:r>
              <a:rPr lang="en-US" altLang="zh-CN" sz="1800" smtClean="0"/>
              <a:t>   ML  Modula Mythryl      </a:t>
            </a:r>
          </a:p>
          <a:p>
            <a:pPr eaLnBrk="1" hangingPunct="1">
              <a:lnSpc>
                <a:spcPct val="80000"/>
              </a:lnSpc>
              <a:buFontTx/>
              <a:buNone/>
            </a:pPr>
            <a:r>
              <a:rPr lang="en-US" altLang="zh-CN" sz="1800" smtClean="0"/>
              <a:t>Oberon      Occam      Oxygene      Oz      </a:t>
            </a:r>
          </a:p>
          <a:p>
            <a:pPr eaLnBrk="1" hangingPunct="1">
              <a:lnSpc>
                <a:spcPct val="80000"/>
              </a:lnSpc>
              <a:buFontTx/>
              <a:buNone/>
            </a:pPr>
            <a:r>
              <a:rPr lang="en-US" altLang="zh-CN" sz="1800" smtClean="0">
                <a:solidFill>
                  <a:srgbClr val="FF0000"/>
                </a:solidFill>
              </a:rPr>
              <a:t>Pascal</a:t>
            </a:r>
            <a:r>
              <a:rPr lang="en-US" altLang="zh-CN" sz="1800" smtClean="0"/>
              <a:t>      Pawn      Perl      PHP      PL/I      </a:t>
            </a:r>
            <a:r>
              <a:rPr lang="en-US" altLang="zh-CN" sz="1800" smtClean="0">
                <a:solidFill>
                  <a:srgbClr val="FF0000"/>
                </a:solidFill>
              </a:rPr>
              <a:t>Prolog</a:t>
            </a:r>
            <a:r>
              <a:rPr lang="en-US" altLang="zh-CN" sz="1800" smtClean="0"/>
              <a:t>      Python      </a:t>
            </a:r>
          </a:p>
          <a:p>
            <a:pPr eaLnBrk="1" hangingPunct="1">
              <a:lnSpc>
                <a:spcPct val="80000"/>
              </a:lnSpc>
              <a:buFontTx/>
              <a:buNone/>
            </a:pPr>
            <a:r>
              <a:rPr lang="en-US" altLang="zh-CN" sz="1800" smtClean="0"/>
              <a:t>REBOL      RPG      Ruby      </a:t>
            </a:r>
          </a:p>
          <a:p>
            <a:pPr eaLnBrk="1" hangingPunct="1">
              <a:lnSpc>
                <a:spcPct val="80000"/>
              </a:lnSpc>
              <a:buFontTx/>
              <a:buNone/>
            </a:pPr>
            <a:r>
              <a:rPr lang="en-US" altLang="zh-CN" sz="1800" smtClean="0"/>
              <a:t>S  Scala      Scheme      Simula      Smalltalk      SNOBOL</a:t>
            </a:r>
          </a:p>
          <a:p>
            <a:pPr eaLnBrk="1" hangingPunct="1">
              <a:lnSpc>
                <a:spcPct val="80000"/>
              </a:lnSpc>
              <a:buFontTx/>
              <a:buNone/>
            </a:pPr>
            <a:r>
              <a:rPr lang="en-US" altLang="zh-CN" sz="1800" smtClean="0"/>
              <a:t>Tcl      TDL      PowerShell      XL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Why should we learn MATLAB?</a:t>
            </a:r>
          </a:p>
        </p:txBody>
      </p:sp>
      <p:sp>
        <p:nvSpPr>
          <p:cNvPr id="10243" name="Rectangle 3"/>
          <p:cNvSpPr>
            <a:spLocks noGrp="1" noChangeArrowheads="1"/>
          </p:cNvSpPr>
          <p:nvPr>
            <p:ph type="body" idx="1"/>
          </p:nvPr>
        </p:nvSpPr>
        <p:spPr/>
        <p:txBody>
          <a:bodyPr/>
          <a:lstStyle/>
          <a:p>
            <a:pPr eaLnBrk="1" hangingPunct="1"/>
            <a:r>
              <a:rPr lang="en-US" altLang="zh-CN" smtClean="0"/>
              <a:t>From </a:t>
            </a:r>
            <a:r>
              <a:rPr lang="en-US" altLang="zh-CN" smtClean="0">
                <a:solidFill>
                  <a:srgbClr val="FF0000"/>
                </a:solidFill>
              </a:rPr>
              <a:t>MAT</a:t>
            </a:r>
            <a:r>
              <a:rPr lang="en-US" altLang="zh-CN" smtClean="0"/>
              <a:t>rix </a:t>
            </a:r>
            <a:r>
              <a:rPr lang="en-US" altLang="zh-CN" smtClean="0">
                <a:solidFill>
                  <a:srgbClr val="FF0000"/>
                </a:solidFill>
              </a:rPr>
              <a:t>LAB</a:t>
            </a:r>
            <a:r>
              <a:rPr lang="en-US" altLang="zh-CN" smtClean="0"/>
              <a:t>oratory</a:t>
            </a:r>
          </a:p>
          <a:p>
            <a:pPr eaLnBrk="1" hangingPunct="1"/>
            <a:r>
              <a:rPr lang="en-US" altLang="zh-CN" smtClean="0"/>
              <a:t>Language for Engineers</a:t>
            </a:r>
          </a:p>
          <a:p>
            <a:pPr lvl="1" eaLnBrk="1" hangingPunct="1"/>
            <a:r>
              <a:rPr lang="en-US" altLang="zh-CN" smtClean="0"/>
              <a:t>Ease of Use</a:t>
            </a:r>
          </a:p>
          <a:p>
            <a:pPr lvl="1" eaLnBrk="1" hangingPunct="1"/>
            <a:r>
              <a:rPr lang="en-US" altLang="zh-CN" smtClean="0"/>
              <a:t>Platform Independence</a:t>
            </a:r>
          </a:p>
          <a:p>
            <a:pPr lvl="1" eaLnBrk="1" hangingPunct="1"/>
            <a:r>
              <a:rPr lang="en-US" altLang="zh-CN" smtClean="0"/>
              <a:t>Predefined Functions</a:t>
            </a:r>
          </a:p>
          <a:p>
            <a:pPr lvl="1" eaLnBrk="1" hangingPunct="1"/>
            <a:r>
              <a:rPr lang="en-US" altLang="zh-CN" smtClean="0"/>
              <a:t>Graphical User Interface</a:t>
            </a:r>
          </a:p>
          <a:p>
            <a:pPr lvl="1" eaLnBrk="1" hangingPunct="1"/>
            <a:r>
              <a:rPr lang="en-US" altLang="zh-CN" smtClean="0"/>
              <a:t>MATLAB Compiler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How to learn MATLAB?</a:t>
            </a:r>
          </a:p>
        </p:txBody>
      </p:sp>
      <p:sp>
        <p:nvSpPr>
          <p:cNvPr id="12291" name="Rectangle 3"/>
          <p:cNvSpPr>
            <a:spLocks noGrp="1" noChangeArrowheads="1"/>
          </p:cNvSpPr>
          <p:nvPr>
            <p:ph type="body" idx="1"/>
          </p:nvPr>
        </p:nvSpPr>
        <p:spPr/>
        <p:txBody>
          <a:bodyPr/>
          <a:lstStyle/>
          <a:p>
            <a:pPr eaLnBrk="1" hangingPunct="1"/>
            <a:r>
              <a:rPr lang="en-US" altLang="zh-CN" smtClean="0"/>
              <a:t>How to learn English?</a:t>
            </a:r>
          </a:p>
          <a:p>
            <a:pPr lvl="1" eaLnBrk="1" hangingPunct="1"/>
            <a:r>
              <a:rPr lang="en-US" altLang="zh-CN" smtClean="0">
                <a:solidFill>
                  <a:srgbClr val="0000FF"/>
                </a:solidFill>
              </a:rPr>
              <a:t>Grammar</a:t>
            </a:r>
            <a:r>
              <a:rPr lang="en-US" altLang="zh-CN" smtClean="0"/>
              <a:t>, </a:t>
            </a:r>
            <a:r>
              <a:rPr lang="en-US" altLang="zh-CN" smtClean="0">
                <a:solidFill>
                  <a:srgbClr val="0000FF"/>
                </a:solidFill>
              </a:rPr>
              <a:t>Vocabulary …</a:t>
            </a:r>
          </a:p>
          <a:p>
            <a:pPr lvl="1" eaLnBrk="1" hangingPunct="1"/>
            <a:r>
              <a:rPr lang="en-US" altLang="zh-CN" smtClean="0"/>
              <a:t>Reading, Writing, Practising …</a:t>
            </a:r>
          </a:p>
          <a:p>
            <a:pPr eaLnBrk="1" hangingPunct="1"/>
            <a:r>
              <a:rPr lang="en-US" altLang="zh-CN" smtClean="0"/>
              <a:t>How to learn MATLAB?</a:t>
            </a:r>
          </a:p>
          <a:p>
            <a:pPr lvl="1" eaLnBrk="1" hangingPunct="1"/>
            <a:r>
              <a:rPr lang="en-US" altLang="zh-CN" smtClean="0">
                <a:solidFill>
                  <a:srgbClr val="0000FF"/>
                </a:solidFill>
              </a:rPr>
              <a:t>Syntax</a:t>
            </a:r>
            <a:r>
              <a:rPr lang="en-US" altLang="zh-CN" smtClean="0"/>
              <a:t>, Keywords, functions …</a:t>
            </a:r>
          </a:p>
          <a:p>
            <a:pPr lvl="1" eaLnBrk="1" hangingPunct="1"/>
            <a:r>
              <a:rPr lang="en-US" altLang="zh-CN" smtClean="0"/>
              <a:t>Practising by Project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7" dur="500"/>
                                        <p:tgtEl>
                                          <p:spTgt spid="1229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0" dur="500"/>
                                        <p:tgtEl>
                                          <p:spTgt spid="1229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5" dur="500"/>
                                        <p:tgtEl>
                                          <p:spTgt spid="1229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18" dur="500"/>
                                        <p:tgtEl>
                                          <p:spTgt spid="1229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1"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3042</Words>
  <Application>Microsoft Office PowerPoint</Application>
  <PresentationFormat>全屏显示(4:3)</PresentationFormat>
  <Paragraphs>443</Paragraphs>
  <Slides>36</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36</vt:i4>
      </vt:variant>
    </vt:vector>
  </HeadingPairs>
  <TitlesOfParts>
    <vt:vector size="40" baseType="lpstr">
      <vt:lpstr>宋体</vt:lpstr>
      <vt:lpstr>Arial</vt:lpstr>
      <vt:lpstr>Times New Roman</vt:lpstr>
      <vt:lpstr>默认设计模板</vt:lpstr>
      <vt:lpstr>MATLAB Programming Lecture 1</vt:lpstr>
      <vt:lpstr>Text and Learning Materials</vt:lpstr>
      <vt:lpstr>MATLAB编程</vt:lpstr>
      <vt:lpstr>Contents</vt:lpstr>
      <vt:lpstr>What is MATLAB？</vt:lpstr>
      <vt:lpstr>What is MATLAB？</vt:lpstr>
      <vt:lpstr>Programming languages</vt:lpstr>
      <vt:lpstr>Why should we learn MATLAB?</vt:lpstr>
      <vt:lpstr>How to learn MATLAB?</vt:lpstr>
      <vt:lpstr>Version of MATLAB</vt:lpstr>
      <vt:lpstr>Final Project</vt:lpstr>
      <vt:lpstr>2017</vt:lpstr>
      <vt:lpstr>PowerPoint 演示文稿</vt:lpstr>
      <vt:lpstr>Deadline</vt:lpstr>
      <vt:lpstr>What is water?</vt:lpstr>
      <vt:lpstr>Why should we be familiar with water in nuclear engineering?</vt:lpstr>
      <vt:lpstr>Thermodynamic properties</vt:lpstr>
      <vt:lpstr>The International Association for the Properties of Water and Steam (IAPWS) </vt:lpstr>
      <vt:lpstr>The International Association for the Properties of Water and Steam (IAPWS) </vt:lpstr>
      <vt:lpstr>Environments of MATLAB</vt:lpstr>
      <vt:lpstr>The MATLAB Environment</vt:lpstr>
      <vt:lpstr>Arranging the Desk</vt:lpstr>
      <vt:lpstr>Command Window</vt:lpstr>
      <vt:lpstr>Command History</vt:lpstr>
      <vt:lpstr>How to get help in MATLAB？</vt:lpstr>
      <vt:lpstr>Help Browser</vt:lpstr>
      <vt:lpstr>Current Directory Browser and Search Path</vt:lpstr>
      <vt:lpstr>Workspace Browser and Array Editor</vt:lpstr>
      <vt:lpstr>Save and load</vt:lpstr>
      <vt:lpstr>Editor/Debugger</vt:lpstr>
      <vt:lpstr>M-Lint Code Check and Profiler Reports</vt:lpstr>
      <vt:lpstr>Some Examples on Development Enviroment</vt:lpstr>
      <vt:lpstr>Common Desktop Features-Toolbars</vt:lpstr>
      <vt:lpstr>Fonts, Colors, and Other Preferences</vt:lpstr>
      <vt:lpstr>PowerPoint 演示文稿</vt:lpstr>
      <vt:lpstr>Homework</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Programming</dc:title>
  <dc:creator>yujiyang</dc:creator>
  <cp:lastModifiedBy>Yujiyang</cp:lastModifiedBy>
  <cp:revision>130</cp:revision>
  <dcterms:created xsi:type="dcterms:W3CDTF">2010-04-29T01:06:01Z</dcterms:created>
  <dcterms:modified xsi:type="dcterms:W3CDTF">2019-07-01T00:49:03Z</dcterms:modified>
</cp:coreProperties>
</file>