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3" r:id="rId6"/>
    <p:sldId id="264" r:id="rId7"/>
    <p:sldId id="265" r:id="rId8"/>
    <p:sldId id="266" r:id="rId9"/>
    <p:sldId id="261" r:id="rId10"/>
    <p:sldId id="262" r:id="rId11"/>
    <p:sldId id="257" r:id="rId12"/>
    <p:sldId id="258" r:id="rId13"/>
    <p:sldId id="25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60"/>
  </p:normalViewPr>
  <p:slideViewPr>
    <p:cSldViewPr>
      <p:cViewPr varScale="1">
        <p:scale>
          <a:sx n="124" d="100"/>
          <a:sy n="124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BFBBD-930D-49DB-8F48-8792CF6F2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2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AB882-B2E3-465A-8FC7-874F5CD4BC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3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FD84F-CCC9-48EF-95BF-71C80044CE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BEF20-732C-4394-95B1-9DBEDC81E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86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A7D6A-FEA9-469D-B312-CDC72D5B3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43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973FC-CABE-4894-941C-5FF042DCC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32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E016C-22C9-464F-84A1-3B95FD7B6C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ED805-62E4-4D39-BFD9-37366254E7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17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40C24-4B06-474D-B40E-EDEFC2BB7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7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62F3B-AE20-4E1E-B5EC-D8E68DADC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3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8AD89-96E3-4C9D-B8AD-F5E15EEEDB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8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1534F0-0BBB-4B7B-88BD-2F885B5755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jiy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for Math</a:t>
            </a:r>
            <a:br>
              <a:rPr lang="en-US" altLang="zh-CN" smtClean="0"/>
            </a:br>
            <a:r>
              <a:rPr lang="en-US" altLang="zh-CN" sz="2400" smtClean="0"/>
              <a:t>Lecture 10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smtClean="0"/>
              <a:t>Yu, Jiyang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smtClean="0">
                <a:hlinkClick r:id="rId2"/>
              </a:rPr>
              <a:t>yujiy@tsinghua.edu.cn</a:t>
            </a:r>
            <a:endParaRPr lang="en-US" altLang="zh-CN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400" smtClean="0"/>
              <a:t>, Office: Room 904# of Liuqing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smtClean="0"/>
              <a:t>Department of Engineering Physics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400" smtClean="0"/>
              <a:t>Tsinghua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双缝干涉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/>
              <a:t>x = -0.01:0.00003:0.01;</a:t>
            </a:r>
          </a:p>
          <a:p>
            <a:pPr>
              <a:defRPr/>
            </a:pPr>
            <a:r>
              <a:rPr lang="en-US" altLang="zh-CN" sz="1400" dirty="0"/>
              <a:t>y = -0.01:0.0003:0.01;</a:t>
            </a:r>
          </a:p>
          <a:p>
            <a:pPr>
              <a:defRPr/>
            </a:pPr>
            <a:r>
              <a:rPr lang="en-US" altLang="zh-CN" sz="1400" dirty="0" err="1"/>
              <a:t>z0</a:t>
            </a:r>
            <a:r>
              <a:rPr lang="en-US" altLang="zh-CN" sz="1400" dirty="0"/>
              <a:t> = 1;</a:t>
            </a:r>
          </a:p>
          <a:p>
            <a:pPr>
              <a:defRPr/>
            </a:pPr>
            <a:r>
              <a:rPr lang="en-US" altLang="zh-CN" sz="1400" dirty="0" err="1"/>
              <a:t>lamda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600e</a:t>
            </a:r>
            <a:r>
              <a:rPr lang="en-US" altLang="zh-CN" sz="1400" dirty="0"/>
              <a:t>-9;</a:t>
            </a:r>
          </a:p>
          <a:p>
            <a:pPr>
              <a:defRPr/>
            </a:pPr>
            <a:r>
              <a:rPr lang="en-US" altLang="zh-CN" sz="1400" dirty="0"/>
              <a:t>a = 2*pi/</a:t>
            </a:r>
            <a:r>
              <a:rPr lang="en-US" altLang="zh-CN" sz="1400" dirty="0" err="1"/>
              <a:t>lamda</a:t>
            </a:r>
            <a:r>
              <a:rPr lang="en-US" altLang="zh-CN" sz="1400" dirty="0"/>
              <a:t>;</a:t>
            </a:r>
          </a:p>
          <a:p>
            <a:pPr>
              <a:defRPr/>
            </a:pPr>
            <a:r>
              <a:rPr lang="en-US" altLang="zh-CN" sz="1400" dirty="0"/>
              <a:t>[</a:t>
            </a:r>
            <a:r>
              <a:rPr lang="en-US" altLang="zh-CN" sz="1400" dirty="0" err="1"/>
              <a:t>X,Y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meshgrid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x,y</a:t>
            </a:r>
            <a:r>
              <a:rPr lang="en-US" altLang="zh-CN" sz="1400" dirty="0"/>
              <a:t>);</a:t>
            </a:r>
          </a:p>
          <a:p>
            <a:pPr>
              <a:defRPr/>
            </a:pPr>
            <a:r>
              <a:rPr lang="en-US" altLang="zh-CN" sz="1400" dirty="0" err="1"/>
              <a:t>R1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sqrt</a:t>
            </a:r>
            <a:r>
              <a:rPr lang="en-US" altLang="zh-CN" sz="1400" dirty="0"/>
              <a:t>((</a:t>
            </a:r>
            <a:r>
              <a:rPr lang="en-US" altLang="zh-CN" sz="1400" dirty="0" err="1"/>
              <a:t>X+0.0001</a:t>
            </a:r>
            <a:r>
              <a:rPr lang="en-US" altLang="zh-CN" sz="1400" dirty="0"/>
              <a:t>).^2 + </a:t>
            </a:r>
            <a:r>
              <a:rPr lang="en-US" altLang="zh-CN" sz="1400" dirty="0" err="1"/>
              <a:t>z0^2</a:t>
            </a:r>
            <a:r>
              <a:rPr lang="en-US" altLang="zh-CN" sz="1400" dirty="0"/>
              <a:t>);</a:t>
            </a:r>
          </a:p>
          <a:p>
            <a:pPr>
              <a:defRPr/>
            </a:pPr>
            <a:r>
              <a:rPr lang="en-US" altLang="zh-CN" sz="1400" dirty="0" err="1"/>
              <a:t>R2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sqrt</a:t>
            </a:r>
            <a:r>
              <a:rPr lang="en-US" altLang="zh-CN" sz="1400" dirty="0"/>
              <a:t>((X-0.0001).^2 + </a:t>
            </a:r>
            <a:r>
              <a:rPr lang="en-US" altLang="zh-CN" sz="1400" dirty="0" err="1"/>
              <a:t>z0^2</a:t>
            </a:r>
            <a:r>
              <a:rPr lang="en-US" altLang="zh-CN" sz="1400" dirty="0"/>
              <a:t>);</a:t>
            </a:r>
          </a:p>
          <a:p>
            <a:pPr>
              <a:defRPr/>
            </a:pPr>
            <a:r>
              <a:rPr lang="en-US" altLang="zh-CN" sz="1400" dirty="0" err="1"/>
              <a:t>I1</a:t>
            </a:r>
            <a:r>
              <a:rPr lang="en-US" altLang="zh-CN" sz="1400" dirty="0"/>
              <a:t> = 1./</a:t>
            </a:r>
            <a:r>
              <a:rPr lang="en-US" altLang="zh-CN" sz="1400" dirty="0" err="1"/>
              <a:t>R1</a:t>
            </a:r>
            <a:r>
              <a:rPr lang="en-US" altLang="zh-CN" sz="1400" dirty="0"/>
              <a:t>;</a:t>
            </a:r>
          </a:p>
          <a:p>
            <a:pPr>
              <a:defRPr/>
            </a:pPr>
            <a:r>
              <a:rPr lang="en-US" altLang="zh-CN" sz="1400" dirty="0" err="1"/>
              <a:t>I2</a:t>
            </a:r>
            <a:r>
              <a:rPr lang="en-US" altLang="zh-CN" sz="1400" dirty="0"/>
              <a:t> = 1./</a:t>
            </a:r>
            <a:r>
              <a:rPr lang="en-US" altLang="zh-CN" sz="1400" dirty="0" err="1"/>
              <a:t>R2</a:t>
            </a:r>
            <a:r>
              <a:rPr lang="en-US" altLang="zh-CN" sz="1400" dirty="0"/>
              <a:t>;</a:t>
            </a:r>
          </a:p>
          <a:p>
            <a:pPr>
              <a:defRPr/>
            </a:pPr>
            <a:r>
              <a:rPr lang="pt-BR" altLang="zh-CN" sz="1400" dirty="0"/>
              <a:t>I = I1 + I2 + 2. *sqrt(I1.*I2).*cos(a.*(R2-R1));</a:t>
            </a:r>
          </a:p>
          <a:p>
            <a:pPr>
              <a:defRPr/>
            </a:pPr>
            <a:r>
              <a:rPr lang="en-US" altLang="zh-CN" sz="1400" dirty="0"/>
              <a:t>figure;</a:t>
            </a:r>
          </a:p>
          <a:p>
            <a:pPr>
              <a:defRPr/>
            </a:pPr>
            <a:r>
              <a:rPr lang="en-US" altLang="zh-CN" sz="1400" dirty="0"/>
              <a:t>hold on</a:t>
            </a:r>
          </a:p>
          <a:p>
            <a:pPr>
              <a:defRPr/>
            </a:pPr>
            <a:r>
              <a:rPr lang="en-US" altLang="zh-CN" sz="1400" dirty="0" err="1"/>
              <a:t>colormap</a:t>
            </a:r>
            <a:r>
              <a:rPr lang="en-US" altLang="zh-CN" sz="1400" dirty="0"/>
              <a:t>(gray);</a:t>
            </a:r>
          </a:p>
          <a:p>
            <a:pPr>
              <a:defRPr/>
            </a:pPr>
            <a:r>
              <a:rPr lang="en-US" altLang="zh-CN" sz="1400" dirty="0"/>
              <a:t>view(0,90);</a:t>
            </a:r>
          </a:p>
          <a:p>
            <a:pPr>
              <a:defRPr/>
            </a:pPr>
            <a:r>
              <a:rPr lang="en-US" altLang="zh-CN" sz="1400" dirty="0"/>
              <a:t>mesh(</a:t>
            </a:r>
            <a:r>
              <a:rPr lang="en-US" altLang="zh-CN" sz="1400" dirty="0" err="1"/>
              <a:t>X,Y,I</a:t>
            </a:r>
            <a:r>
              <a:rPr lang="en-US" altLang="zh-CN" sz="1400" dirty="0"/>
              <a:t>);</a:t>
            </a:r>
          </a:p>
          <a:p>
            <a:pPr marL="0" indent="0">
              <a:buFontTx/>
              <a:buNone/>
              <a:defRPr/>
            </a:pPr>
            <a:endParaRPr lang="zh-CN" altLang="en-US" sz="1400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410686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MATLAB</a:t>
            </a:r>
            <a:r>
              <a:rPr lang="zh-CN" altLang="en-US" sz="4000" smtClean="0"/>
              <a:t>在量子物理中的应用举例</a:t>
            </a:r>
          </a:p>
        </p:txBody>
      </p:sp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问题：一维稳态薛定谔方程的数值解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对象 6"/>
          <p:cNvGraphicFramePr>
            <a:graphicFrameLocks noChangeAspect="1"/>
          </p:cNvGraphicFramePr>
          <p:nvPr/>
        </p:nvGraphicFramePr>
        <p:xfrm>
          <a:off x="1765300" y="2492375"/>
          <a:ext cx="5613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336800" imgH="419100" progId="Equation.DSMT4">
                  <p:embed/>
                </p:oleObj>
              </mc:Choice>
              <mc:Fallback>
                <p:oleObj name="Equation" r:id="rId3" imgW="2336800" imgH="419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492375"/>
                        <a:ext cx="5613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1042988" y="3933825"/>
            <a:ext cx="5616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其中，</a:t>
            </a:r>
            <a:r>
              <a:rPr lang="en-US" altLang="zh-CN"/>
              <a:t> E</a:t>
            </a:r>
            <a:r>
              <a:rPr lang="zh-CN" altLang="en-US"/>
              <a:t>为能量，单位</a:t>
            </a:r>
            <a:r>
              <a:rPr lang="en-US" altLang="zh-CN"/>
              <a:t>eV</a:t>
            </a:r>
            <a:r>
              <a:rPr lang="zh-CN" altLang="en-US"/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/>
              <a:t>的单位为</a:t>
            </a:r>
            <a:r>
              <a:rPr lang="en-US" altLang="zh-CN"/>
              <a:t>10</a:t>
            </a:r>
            <a:r>
              <a:rPr lang="en-US" altLang="zh-CN" baseline="30000"/>
              <a:t>-10</a:t>
            </a:r>
            <a:r>
              <a:rPr lang="en-US" altLang="zh-CN"/>
              <a:t>m</a:t>
            </a:r>
          </a:p>
          <a:p>
            <a:pPr eaLnBrk="1" hangingPunct="1"/>
            <a:r>
              <a:rPr lang="zh-CN" altLang="en-US"/>
              <a:t>对于电子有</a:t>
            </a:r>
          </a:p>
        </p:txBody>
      </p:sp>
      <p:graphicFrame>
        <p:nvGraphicFramePr>
          <p:cNvPr id="6147" name="对象 8"/>
          <p:cNvGraphicFramePr>
            <a:graphicFrameLocks noChangeAspect="1"/>
          </p:cNvGraphicFramePr>
          <p:nvPr/>
        </p:nvGraphicFramePr>
        <p:xfrm>
          <a:off x="2484438" y="4437063"/>
          <a:ext cx="54086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3302000" imgH="914400" progId="Equation.DSMT4">
                  <p:embed/>
                </p:oleObj>
              </mc:Choice>
              <mc:Fallback>
                <p:oleObj name="Equation" r:id="rId5" imgW="3302000" imgH="914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5408612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3"/>
          <p:cNvGraphicFramePr>
            <a:graphicFrameLocks noChangeAspect="1"/>
          </p:cNvGraphicFramePr>
          <p:nvPr/>
        </p:nvGraphicFramePr>
        <p:xfrm>
          <a:off x="1763713" y="404813"/>
          <a:ext cx="5613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336800" imgH="419100" progId="Equation.DSMT4">
                  <p:embed/>
                </p:oleObj>
              </mc:Choice>
              <mc:Fallback>
                <p:oleObj name="Equation" r:id="rId3" imgW="23368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4813"/>
                        <a:ext cx="56134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假设：</a:t>
            </a:r>
          </a:p>
        </p:txBody>
      </p:sp>
      <p:graphicFrame>
        <p:nvGraphicFramePr>
          <p:cNvPr id="7171" name="对象 5"/>
          <p:cNvGraphicFramePr>
            <a:graphicFrameLocks noChangeAspect="1"/>
          </p:cNvGraphicFramePr>
          <p:nvPr/>
        </p:nvGraphicFramePr>
        <p:xfrm>
          <a:off x="1979613" y="2133600"/>
          <a:ext cx="5329237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2578100" imgH="635000" progId="Equation.DSMT4">
                  <p:embed/>
                </p:oleObj>
              </mc:Choice>
              <mc:Fallback>
                <p:oleObj name="Equation" r:id="rId5" imgW="2578100" imgH="635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5329237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8313" y="3429000"/>
            <a:ext cx="8229600" cy="6048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边界条件为：</a:t>
            </a:r>
            <a:endParaRPr lang="zh-CN" altLang="en-US" kern="0" dirty="0"/>
          </a:p>
        </p:txBody>
      </p:sp>
      <p:graphicFrame>
        <p:nvGraphicFramePr>
          <p:cNvPr id="7172" name="对象 7"/>
          <p:cNvGraphicFramePr>
            <a:graphicFrameLocks noChangeAspect="1"/>
          </p:cNvGraphicFramePr>
          <p:nvPr/>
        </p:nvGraphicFramePr>
        <p:xfrm>
          <a:off x="3349625" y="4470400"/>
          <a:ext cx="2730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1320227" imgH="253890" progId="Equation.DSMT4">
                  <p:embed/>
                </p:oleObj>
              </mc:Choice>
              <mc:Fallback>
                <p:oleObj name="Equation" r:id="rId7" imgW="1320227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470400"/>
                        <a:ext cx="27305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229600" cy="1143000"/>
          </a:xfrm>
        </p:spPr>
        <p:txBody>
          <a:bodyPr/>
          <a:lstStyle/>
          <a:p>
            <a:r>
              <a:rPr lang="en-US" altLang="zh-CN" smtClean="0"/>
              <a:t>MATLAB</a:t>
            </a:r>
            <a:r>
              <a:rPr lang="zh-CN" altLang="en-US" smtClean="0"/>
              <a:t>代码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r>
              <a:rPr lang="en-US" altLang="zh-CN" sz="1200" smtClean="0"/>
              <a:t>A = 1/3.8141;</a:t>
            </a:r>
          </a:p>
          <a:p>
            <a:r>
              <a:rPr lang="en-US" altLang="zh-CN" sz="1200" smtClean="0"/>
              <a:t>E = 1.9038125;%4.665288;%7.42505 </a:t>
            </a:r>
          </a:p>
          <a:p>
            <a:r>
              <a:rPr lang="en-US" altLang="zh-CN" sz="1200" smtClean="0"/>
              <a:t>B = 500;</a:t>
            </a:r>
          </a:p>
          <a:p>
            <a:r>
              <a:rPr lang="en-US" altLang="zh-CN" sz="1200" smtClean="0"/>
              <a:t>hold on;</a:t>
            </a:r>
          </a:p>
          <a:p>
            <a:r>
              <a:rPr lang="en-US" altLang="zh-CN" sz="1200" smtClean="0"/>
              <a:t>axis([-8,9,-5.5,10.5]);</a:t>
            </a:r>
          </a:p>
          <a:p>
            <a:r>
              <a:rPr lang="en-US" altLang="zh-CN" sz="1200" smtClean="0"/>
              <a:t>title(‘</a:t>
            </a:r>
            <a:r>
              <a:rPr lang="zh-CN" altLang="en-US" sz="1200" smtClean="0"/>
              <a:t>一维谐振子</a:t>
            </a:r>
            <a:r>
              <a:rPr lang="en-US" altLang="zh-CN" sz="1200" smtClean="0"/>
              <a:t>');</a:t>
            </a:r>
          </a:p>
          <a:p>
            <a:r>
              <a:rPr lang="en-US" altLang="zh-CN" sz="1200" smtClean="0"/>
              <a:t>a = [-8:0.01:9];</a:t>
            </a:r>
          </a:p>
          <a:p>
            <a:r>
              <a:rPr lang="en-US" altLang="zh-CN" sz="1200" smtClean="0"/>
              <a:t>a1 = -5.5 : 0.05 : 5.5;</a:t>
            </a:r>
          </a:p>
          <a:p>
            <a:r>
              <a:rPr lang="pl-PL" altLang="zh-CN" sz="1200" smtClean="0"/>
              <a:t>b2 = 0.5 .* a.^2 -5;</a:t>
            </a:r>
          </a:p>
          <a:p>
            <a:r>
              <a:rPr lang="en-US" altLang="zh-CN" sz="1200" smtClean="0"/>
              <a:t>b3 = E;</a:t>
            </a:r>
          </a:p>
          <a:p>
            <a:r>
              <a:rPr lang="en-US" altLang="zh-CN" sz="1200" smtClean="0"/>
              <a:t>plot(a,0,'k-',a,b2,'k--',a1,b3,'b-');</a:t>
            </a:r>
          </a:p>
          <a:p>
            <a:r>
              <a:rPr lang="en-US" altLang="zh-CN" sz="1200" smtClean="0"/>
              <a:t>text(5.5,7.42505,'\it E \rm= 7.42505eV','fontsize',10);</a:t>
            </a:r>
          </a:p>
          <a:p>
            <a:r>
              <a:rPr lang="en-US" altLang="zh-CN" sz="1200" smtClean="0"/>
              <a:t>[x,p] = ode45('zfun',a,[0,0.00001],[],A,E);</a:t>
            </a:r>
          </a:p>
          <a:p>
            <a:r>
              <a:rPr lang="en-US" altLang="zh-CN" sz="1200" smtClean="0"/>
              <a:t>p1 = B * p;</a:t>
            </a:r>
          </a:p>
          <a:p>
            <a:r>
              <a:rPr lang="en-US" altLang="zh-CN" sz="1200" smtClean="0"/>
              <a:t>p2 = p1.^2;</a:t>
            </a:r>
          </a:p>
          <a:p>
            <a:r>
              <a:rPr lang="en-US" altLang="zh-CN" sz="1200" smtClean="0"/>
              <a:t>plot(x,p1(:,1),'k.');</a:t>
            </a:r>
          </a:p>
          <a:p>
            <a:r>
              <a:rPr lang="en-US" altLang="zh-CN" sz="1200" smtClean="0"/>
              <a:t>plot(x,p2(:,1),'b-');</a:t>
            </a:r>
          </a:p>
          <a:p>
            <a:r>
              <a:rPr lang="en-US" altLang="zh-CN" sz="1200" smtClean="0"/>
              <a:t>hold off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function ydot = zfun(x,p,flag,A,E)</a:t>
            </a:r>
          </a:p>
          <a:p>
            <a:r>
              <a:rPr lang="en-US" altLang="zh-CN" sz="1200" smtClean="0"/>
              <a:t>ydot = [p(2);</a:t>
            </a:r>
          </a:p>
          <a:p>
            <a:r>
              <a:rPr lang="en-US" altLang="zh-CN" sz="1200" smtClean="0"/>
              <a:t>    A*(0.5*x^2-5-E)*p(1)];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052513"/>
            <a:ext cx="333851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3754438"/>
            <a:ext cx="3324225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总复习</a:t>
            </a:r>
            <a:r>
              <a:rPr lang="en-US" altLang="zh-CN" smtClean="0"/>
              <a:t>- pitfalls 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Variables and Arrays</a:t>
            </a:r>
          </a:p>
          <a:p>
            <a:r>
              <a:rPr lang="en-US" altLang="zh-CN" smtClean="0"/>
              <a:t>[]  ;  ,  :  ‘’  { }  |  \  /  ( ) * &amp; ^ % ~ </a:t>
            </a:r>
          </a:p>
          <a:p>
            <a:r>
              <a:rPr lang="en-US" altLang="zh-CN" smtClean="0"/>
              <a:t>Logical Arrays</a:t>
            </a:r>
          </a:p>
          <a:p>
            <a:pPr lvl="1">
              <a:buFontTx/>
              <a:buNone/>
            </a:pPr>
            <a:r>
              <a:rPr lang="en-US" altLang="zh-CN" smtClean="0"/>
              <a:t>s = t &gt; 273.15;</a:t>
            </a:r>
          </a:p>
          <a:p>
            <a:pPr lvl="1">
              <a:buFontTx/>
              <a:buNone/>
            </a:pPr>
            <a:r>
              <a:rPr lang="en-US" altLang="zh-CN" smtClean="0"/>
              <a:t>h(s) = hfunc (p(s),t(s));</a:t>
            </a:r>
          </a:p>
          <a:p>
            <a:pPr lvl="1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Branches and Loops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if ()    elseif ()  else</a:t>
            </a:r>
          </a:p>
          <a:p>
            <a:r>
              <a:rPr lang="en-US" altLang="zh-CN" smtClean="0"/>
              <a:t>switch()   case  otherwise</a:t>
            </a:r>
          </a:p>
          <a:p>
            <a:r>
              <a:rPr lang="en-US" altLang="zh-CN" smtClean="0"/>
              <a:t>break  continue</a:t>
            </a:r>
          </a:p>
          <a:p>
            <a:r>
              <a:rPr lang="en-US" altLang="zh-CN" smtClean="0"/>
              <a:t>try/catch</a:t>
            </a:r>
          </a:p>
          <a:p>
            <a:r>
              <a:rPr lang="en-US" altLang="zh-CN" smtClean="0"/>
              <a:t>while ()</a:t>
            </a:r>
          </a:p>
          <a:p>
            <a:r>
              <a:rPr lang="en-US" altLang="zh-CN" smtClean="0"/>
              <a:t>for ()</a:t>
            </a:r>
          </a:p>
          <a:p>
            <a:r>
              <a:rPr lang="en-US" altLang="zh-CN" smtClean="0"/>
              <a:t>end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UDF and scripts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function [outarg1, outarg2, ...] = fname(inarg1, inarg2, ...)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%H1 comment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%Other comment lines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(Executable code)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...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932363" y="2781300"/>
            <a:ext cx="4103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H1 comment line will be searched and displayed by the lookfor command.</a:t>
            </a:r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 flipH="1" flipV="1">
            <a:off x="3132138" y="2205038"/>
            <a:ext cx="1727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932363" y="3357563"/>
            <a:ext cx="4103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Other comment line will be listed by help command.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 flipH="1" flipV="1">
            <a:off x="3132138" y="2781300"/>
            <a:ext cx="17272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195513" y="4149725"/>
            <a:ext cx="59769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Save as a file named </a:t>
            </a:r>
            <a:r>
              <a:rPr lang="en-US" altLang="zh-CN">
                <a:solidFill>
                  <a:srgbClr val="FF0000"/>
                </a:solidFill>
              </a:rPr>
              <a:t>fname.m</a:t>
            </a:r>
            <a:r>
              <a:rPr lang="en-US" altLang="zh-CN"/>
              <a:t> in the working directory.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m file is a kind of script file. It is just a collection of MATLAB statements that are stored in a file.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An example of script file is the BAT file in DOS system.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V="1">
            <a:off x="4572000" y="1989138"/>
            <a:ext cx="720725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118" grpId="0"/>
      <p:bldP spid="90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微积分问题</a:t>
            </a:r>
          </a:p>
        </p:txBody>
      </p:sp>
      <p:sp>
        <p:nvSpPr>
          <p:cNvPr id="102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极限问题</a:t>
            </a:r>
          </a:p>
        </p:txBody>
      </p:sp>
      <p:graphicFrame>
        <p:nvGraphicFramePr>
          <p:cNvPr id="1026" name="对象 3"/>
          <p:cNvGraphicFramePr>
            <a:graphicFrameLocks noChangeAspect="1"/>
          </p:cNvGraphicFramePr>
          <p:nvPr/>
        </p:nvGraphicFramePr>
        <p:xfrm>
          <a:off x="3059113" y="2133600"/>
          <a:ext cx="28686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93800" imgH="469900" progId="Equation.DSMT4">
                  <p:embed/>
                </p:oleObj>
              </mc:Choice>
              <mc:Fallback>
                <p:oleObj name="Equation" r:id="rId3" imgW="1193800" imgH="469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286861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矩形 4"/>
          <p:cNvSpPr>
            <a:spLocks noChangeArrowheads="1"/>
          </p:cNvSpPr>
          <p:nvPr/>
        </p:nvSpPr>
        <p:spPr bwMode="auto">
          <a:xfrm>
            <a:off x="827088" y="34290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syms x a b;</a:t>
            </a:r>
          </a:p>
          <a:p>
            <a:pPr eaLnBrk="1" hangingPunct="1"/>
            <a:r>
              <a:rPr lang="en-US" altLang="zh-CN"/>
              <a:t>f = x*(1+a/x)^x*sin(b/x);</a:t>
            </a:r>
          </a:p>
          <a:p>
            <a:pPr eaLnBrk="1" hangingPunct="1"/>
            <a:r>
              <a:rPr lang="en-US" altLang="zh-CN"/>
              <a:t>L = limit(f,x,inf)</a:t>
            </a:r>
          </a:p>
        </p:txBody>
      </p:sp>
      <p:sp>
        <p:nvSpPr>
          <p:cNvPr id="1031" name="矩形 5"/>
          <p:cNvSpPr>
            <a:spLocks noChangeArrowheads="1"/>
          </p:cNvSpPr>
          <p:nvPr/>
        </p:nvSpPr>
        <p:spPr bwMode="auto">
          <a:xfrm>
            <a:off x="827088" y="458152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 = b*exp(a)</a:t>
            </a:r>
            <a:endParaRPr lang="zh-CN" altLang="en-US"/>
          </a:p>
        </p:txBody>
      </p:sp>
      <p:sp>
        <p:nvSpPr>
          <p:cNvPr id="1032" name="矩形 6"/>
          <p:cNvSpPr>
            <a:spLocks noChangeArrowheads="1"/>
          </p:cNvSpPr>
          <p:nvPr/>
        </p:nvSpPr>
        <p:spPr bwMode="auto">
          <a:xfrm>
            <a:off x="827088" y="5157788"/>
            <a:ext cx="7777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syms x;</a:t>
            </a:r>
          </a:p>
          <a:p>
            <a:pPr eaLnBrk="1" hangingPunct="1"/>
            <a:r>
              <a:rPr lang="en-US" altLang="zh-CN"/>
              <a:t>limit((exp(x^3)-1)/(1-cos(sqrt(x-sin(x)))),x,0,'right')</a:t>
            </a:r>
          </a:p>
        </p:txBody>
      </p:sp>
      <p:graphicFrame>
        <p:nvGraphicFramePr>
          <p:cNvPr id="1027" name="对象 7"/>
          <p:cNvGraphicFramePr>
            <a:graphicFrameLocks noChangeAspect="1"/>
          </p:cNvGraphicFramePr>
          <p:nvPr/>
        </p:nvGraphicFramePr>
        <p:xfrm>
          <a:off x="4211638" y="4219575"/>
          <a:ext cx="27606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333500" imgH="457200" progId="Equation.DSMT4">
                  <p:embed/>
                </p:oleObj>
              </mc:Choice>
              <mc:Fallback>
                <p:oleObj name="Equation" r:id="rId5" imgW="13335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19575"/>
                        <a:ext cx="27606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微积分问题</a:t>
            </a: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导数问题</a:t>
            </a:r>
          </a:p>
        </p:txBody>
      </p:sp>
      <p:graphicFrame>
        <p:nvGraphicFramePr>
          <p:cNvPr id="2050" name="对象 3"/>
          <p:cNvGraphicFramePr>
            <a:graphicFrameLocks noChangeAspect="1"/>
          </p:cNvGraphicFramePr>
          <p:nvPr/>
        </p:nvGraphicFramePr>
        <p:xfrm>
          <a:off x="2403475" y="2193925"/>
          <a:ext cx="41798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739900" imgH="419100" progId="Equation.DSMT4">
                  <p:embed/>
                </p:oleObj>
              </mc:Choice>
              <mc:Fallback>
                <p:oleObj name="Equation" r:id="rId3" imgW="17399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193925"/>
                        <a:ext cx="41798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矩形 4"/>
          <p:cNvSpPr>
            <a:spLocks noChangeArrowheads="1"/>
          </p:cNvSpPr>
          <p:nvPr/>
        </p:nvSpPr>
        <p:spPr bwMode="auto">
          <a:xfrm>
            <a:off x="827088" y="34290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syms x;</a:t>
            </a:r>
          </a:p>
          <a:p>
            <a:pPr eaLnBrk="1" hangingPunct="1"/>
            <a:r>
              <a:rPr lang="en-US" altLang="zh-CN"/>
              <a:t>f = sin(x)/(x^2+4*x+3);</a:t>
            </a:r>
          </a:p>
          <a:p>
            <a:pPr eaLnBrk="1" hangingPunct="1"/>
            <a:r>
              <a:rPr lang="en-US" altLang="zh-CN"/>
              <a:t>f4 = diff(f,x,4)</a:t>
            </a:r>
          </a:p>
        </p:txBody>
      </p:sp>
      <p:sp>
        <p:nvSpPr>
          <p:cNvPr id="2054" name="矩形 5"/>
          <p:cNvSpPr>
            <a:spLocks noChangeArrowheads="1"/>
          </p:cNvSpPr>
          <p:nvPr/>
        </p:nvSpPr>
        <p:spPr bwMode="auto">
          <a:xfrm>
            <a:off x="798513" y="4376738"/>
            <a:ext cx="7921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s-ES" altLang="zh-CN"/>
              <a:t>f4 = </a:t>
            </a:r>
          </a:p>
          <a:p>
            <a:pPr eaLnBrk="1" hangingPunct="1"/>
            <a:r>
              <a:rPr lang="es-ES" altLang="zh-CN"/>
              <a:t>sin(x)/(x^2 + 4*x + 3) + (12*sin(x))/(x^2 + 4*x + 3)^2 + (24*sin(x))/(x^2 + 4*x + 3)^3 - (24*cos(x)*(2*x + 4)^3)/(x^2 + 4*x + 3)^4 - (12*sin(x)*(2*x + 4)^2)/(x^2 + 4*x + 3)^3 - (48*sin(x)*(2*x + 4)^2)/(x^2 + 4*x + 3)^4 + (24*sin(x)*(2*x + 4)^4)/(x^2 + 4*x + 3)^5 + (4*cos(x)*(2*x + 4))/(x^2 + 4*x + 3)^2 + (16*cos(x)*(2*x + 4))/(x^2 + 4*x + 3)^3 + (8*cos(x)*(8*x + 16))/(x^2 + 4*x + 3)^3 - (6*sin(x)*(2*x + 4)*(8*x + 16))/(x^2 + 4*x + 3)^4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微积分问题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导数问题</a:t>
            </a:r>
          </a:p>
        </p:txBody>
      </p:sp>
      <p:graphicFrame>
        <p:nvGraphicFramePr>
          <p:cNvPr id="3074" name="对象 3"/>
          <p:cNvGraphicFramePr>
            <a:graphicFrameLocks noChangeAspect="1"/>
          </p:cNvGraphicFramePr>
          <p:nvPr/>
        </p:nvGraphicFramePr>
        <p:xfrm>
          <a:off x="2343150" y="2193925"/>
          <a:ext cx="43021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790700" imgH="419100" progId="Equation.DSMT4">
                  <p:embed/>
                </p:oleObj>
              </mc:Choice>
              <mc:Fallback>
                <p:oleObj name="Equation" r:id="rId3" imgW="17907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193925"/>
                        <a:ext cx="43021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矩形 4"/>
          <p:cNvSpPr>
            <a:spLocks noChangeArrowheads="1"/>
          </p:cNvSpPr>
          <p:nvPr/>
        </p:nvSpPr>
        <p:spPr bwMode="auto">
          <a:xfrm>
            <a:off x="827088" y="3429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syms t; y = sym(‘f(t)’);</a:t>
            </a:r>
          </a:p>
          <a:p>
            <a:pPr eaLnBrk="1" hangingPunct="1"/>
            <a:r>
              <a:rPr lang="en-US" altLang="zh-CN"/>
              <a:t>G = simple(diff(t^2*sin(t)*y,t,3))</a:t>
            </a:r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798513" y="4376738"/>
            <a:ext cx="7921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s-ES" altLang="zh-CN"/>
              <a:t>G =</a:t>
            </a:r>
          </a:p>
          <a:p>
            <a:pPr eaLnBrk="1" hangingPunct="1"/>
            <a:r>
              <a:rPr lang="es-ES" altLang="zh-CN"/>
              <a:t> (sin(t)*diff(f(t), t, t, t) + 3*cos(t)*diff(f(t), t, t) - 3*sin(t)*diff(f(t), t) - cos(t)*f(t))*t^2 + (6*sin(t)*diff(f(t), t, t) + 12*cos(t)*diff(f(t), t) - 6*f(t)*sin(t))*t + 6*sin(t)*diff(f(t), t) + 6*cos(t)*f(t)</a:t>
            </a:r>
          </a:p>
          <a:p>
            <a:pPr eaLnBrk="1" hangingPunct="1"/>
            <a:r>
              <a:rPr lang="es-E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微积分问题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积分问题</a:t>
            </a:r>
          </a:p>
        </p:txBody>
      </p:sp>
      <p:graphicFrame>
        <p:nvGraphicFramePr>
          <p:cNvPr id="4098" name="对象 3"/>
          <p:cNvGraphicFramePr>
            <a:graphicFrameLocks noChangeAspect="1"/>
          </p:cNvGraphicFramePr>
          <p:nvPr/>
        </p:nvGraphicFramePr>
        <p:xfrm>
          <a:off x="2709863" y="2179638"/>
          <a:ext cx="35702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485900" imgH="431800" progId="Equation.DSMT4">
                  <p:embed/>
                </p:oleObj>
              </mc:Choice>
              <mc:Fallback>
                <p:oleObj name="Equation" r:id="rId3" imgW="14859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179638"/>
                        <a:ext cx="357028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827088" y="3429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syms x;</a:t>
            </a:r>
          </a:p>
          <a:p>
            <a:pPr eaLnBrk="1" hangingPunct="1"/>
            <a:r>
              <a:rPr lang="en-US" altLang="zh-CN"/>
              <a:t>y=sin(x)/(x^2+4*x+3);</a:t>
            </a:r>
          </a:p>
          <a:p>
            <a:pPr eaLnBrk="1" hangingPunct="1"/>
            <a:r>
              <a:rPr lang="en-US" altLang="zh-CN"/>
              <a:t>y1 = diff(y);</a:t>
            </a:r>
          </a:p>
          <a:p>
            <a:pPr eaLnBrk="1" hangingPunct="1"/>
            <a:r>
              <a:rPr lang="en-US" altLang="zh-CN"/>
              <a:t>y0 = int(y1);</a:t>
            </a:r>
          </a:p>
        </p:txBody>
      </p:sp>
      <p:sp>
        <p:nvSpPr>
          <p:cNvPr id="4102" name="矩形 5"/>
          <p:cNvSpPr>
            <a:spLocks noChangeArrowheads="1"/>
          </p:cNvSpPr>
          <p:nvPr/>
        </p:nvSpPr>
        <p:spPr bwMode="auto">
          <a:xfrm>
            <a:off x="827088" y="4868863"/>
            <a:ext cx="792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s-ES" altLang="zh-CN"/>
              <a:t>y0 =</a:t>
            </a:r>
          </a:p>
          <a:p>
            <a:pPr eaLnBrk="1" hangingPunct="1"/>
            <a:r>
              <a:rPr lang="es-ES" altLang="zh-CN"/>
              <a:t>sin(x)/((x + 1)*(x + 3)) </a:t>
            </a:r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95738" y="5300663"/>
            <a:ext cx="4752975" cy="12969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 err="1" smtClean="0"/>
              <a:t>taylor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f,x,9</a:t>
            </a:r>
            <a:r>
              <a:rPr lang="en-US" altLang="zh-CN" kern="0" dirty="0" smtClean="0"/>
              <a:t>)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MATLAB</a:t>
            </a:r>
            <a:r>
              <a:rPr lang="zh-CN" altLang="en-US" sz="4000" smtClean="0"/>
              <a:t>在光学中的应用举例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zh-CN" altLang="en-US" smtClean="0"/>
              <a:t>问题：理想情况下的双缝干涉</a:t>
            </a: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对象 6"/>
          <p:cNvGraphicFramePr>
            <a:graphicFrameLocks noChangeAspect="1"/>
          </p:cNvGraphicFramePr>
          <p:nvPr/>
        </p:nvGraphicFramePr>
        <p:xfrm>
          <a:off x="1979613" y="2420938"/>
          <a:ext cx="5064125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108200" imgH="863600" progId="Equation.DSMT4">
                  <p:embed/>
                </p:oleObj>
              </mc:Choice>
              <mc:Fallback>
                <p:oleObj name="Equation" r:id="rId3" imgW="2108200" imgH="863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5064125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815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Calibri</vt:lpstr>
      <vt:lpstr>Times New Roman</vt:lpstr>
      <vt:lpstr>默认设计模板</vt:lpstr>
      <vt:lpstr>MathType 6.0 Equation</vt:lpstr>
      <vt:lpstr>MATLAB for Math Lecture 10</vt:lpstr>
      <vt:lpstr>总复习- pitfalls </vt:lpstr>
      <vt:lpstr>Branches and Loops</vt:lpstr>
      <vt:lpstr>UDF and scripts</vt:lpstr>
      <vt:lpstr>微积分问题</vt:lpstr>
      <vt:lpstr>微积分问题</vt:lpstr>
      <vt:lpstr>微积分问题</vt:lpstr>
      <vt:lpstr>微积分问题</vt:lpstr>
      <vt:lpstr>MATLAB在光学中的应用举例</vt:lpstr>
      <vt:lpstr>双缝干涉</vt:lpstr>
      <vt:lpstr>MATLAB在量子物理中的应用举例</vt:lpstr>
      <vt:lpstr>PowerPoint 演示文稿</vt:lpstr>
      <vt:lpstr>MATLAB代码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Programming</dc:title>
  <dc:creator>yujiyang</dc:creator>
  <cp:lastModifiedBy>Yujiyang</cp:lastModifiedBy>
  <cp:revision>477</cp:revision>
  <dcterms:created xsi:type="dcterms:W3CDTF">2010-04-29T01:06:01Z</dcterms:created>
  <dcterms:modified xsi:type="dcterms:W3CDTF">2019-07-01T00:52:47Z</dcterms:modified>
</cp:coreProperties>
</file>