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29" r:id="rId3"/>
    <p:sldId id="330" r:id="rId4"/>
    <p:sldId id="271" r:id="rId5"/>
    <p:sldId id="295" r:id="rId6"/>
    <p:sldId id="297" r:id="rId7"/>
    <p:sldId id="299" r:id="rId8"/>
    <p:sldId id="296" r:id="rId9"/>
    <p:sldId id="306" r:id="rId10"/>
    <p:sldId id="309" r:id="rId11"/>
    <p:sldId id="307" r:id="rId12"/>
    <p:sldId id="310" r:id="rId13"/>
    <p:sldId id="311" r:id="rId14"/>
    <p:sldId id="308" r:id="rId15"/>
    <p:sldId id="287" r:id="rId16"/>
    <p:sldId id="288" r:id="rId17"/>
    <p:sldId id="298" r:id="rId18"/>
    <p:sldId id="289" r:id="rId19"/>
    <p:sldId id="290" r:id="rId20"/>
    <p:sldId id="291" r:id="rId21"/>
    <p:sldId id="302" r:id="rId22"/>
    <p:sldId id="303" r:id="rId23"/>
    <p:sldId id="304" r:id="rId24"/>
    <p:sldId id="305" r:id="rId25"/>
    <p:sldId id="294" r:id="rId26"/>
    <p:sldId id="280" r:id="rId27"/>
    <p:sldId id="312" r:id="rId28"/>
    <p:sldId id="279" r:id="rId29"/>
    <p:sldId id="313" r:id="rId30"/>
    <p:sldId id="281" r:id="rId31"/>
    <p:sldId id="300" r:id="rId32"/>
    <p:sldId id="277" r:id="rId33"/>
    <p:sldId id="282" r:id="rId34"/>
    <p:sldId id="301" r:id="rId35"/>
    <p:sldId id="276" r:id="rId36"/>
    <p:sldId id="283" r:id="rId37"/>
    <p:sldId id="317" r:id="rId38"/>
    <p:sldId id="318" r:id="rId39"/>
    <p:sldId id="319" r:id="rId40"/>
    <p:sldId id="320" r:id="rId41"/>
    <p:sldId id="321" r:id="rId42"/>
    <p:sldId id="322" r:id="rId43"/>
    <p:sldId id="315" r:id="rId44"/>
    <p:sldId id="284" r:id="rId45"/>
    <p:sldId id="285" r:id="rId46"/>
    <p:sldId id="316" r:id="rId47"/>
    <p:sldId id="292" r:id="rId48"/>
    <p:sldId id="323" r:id="rId49"/>
    <p:sldId id="324" r:id="rId50"/>
    <p:sldId id="325" r:id="rId51"/>
    <p:sldId id="326" r:id="rId52"/>
    <p:sldId id="327" r:id="rId53"/>
    <p:sldId id="328" r:id="rId54"/>
    <p:sldId id="272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12" autoAdjust="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4EEE2-EC8D-4B30-802B-E4B6778D8F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C0D49C-FF76-42A8-8ED5-DC8A4D59958F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D9AFF6-9925-4EA4-AA1C-D22D1404F3D5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</a:rPr>
              <a:t>environment noun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</a:rPr>
              <a:t>en‧vi‧ron‧ment / ɪnˈvaɪrənmənt 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</a:rPr>
              <a:t>the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</a:rPr>
              <a:t>the air, water, and land on Earth, which can be harmed by man's activities 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</a:rPr>
              <a:t>array 1 noun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</a:rPr>
              <a:t>ar‧ray / əˈreɪ / [countable]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</a:rPr>
              <a:t>[usually singular] a group of people or things, especially one that is large or impressive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</a:rPr>
              <a:t>plot 1 noun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</a:rPr>
              <a:t>plot / plɒt $ plɑːt / [countable]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</a:rPr>
              <a:t>▶DRAWING◀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</a:rPr>
              <a:t>American English a drawing that shows the plan of a building at ground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</a:rPr>
              <a:t>ￚ synonym ground plan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838A8B-2EDC-40F6-805E-5B5220DA9BCA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 smtClean="0">
                <a:latin typeface="Arial" panose="020B0604020202020204" pitchFamily="34" charset="0"/>
              </a:rPr>
              <a:t>row </a:t>
            </a:r>
            <a:endParaRPr lang="en-US" altLang="zh-CN" sz="100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smtClean="0">
                <a:latin typeface="Arial" panose="020B0604020202020204" pitchFamily="34" charset="0"/>
              </a:rPr>
              <a:t>row / rəʊ $ roʊ / [countable]</a:t>
            </a:r>
          </a:p>
          <a:p>
            <a:pPr eaLnBrk="1" hangingPunct="1"/>
            <a:r>
              <a:rPr lang="en-US" altLang="en-US" sz="1000" smtClean="0">
                <a:latin typeface="Arial" panose="020B0604020202020204" pitchFamily="34" charset="0"/>
              </a:rPr>
              <a:t>a line of things or people next to each other </a:t>
            </a:r>
            <a:endParaRPr lang="en-US" altLang="zh-CN" sz="1000" smtClean="0">
              <a:latin typeface="Arial" panose="020B0604020202020204" pitchFamily="34" charset="0"/>
            </a:endParaRPr>
          </a:p>
          <a:p>
            <a:pPr eaLnBrk="1" hangingPunct="1"/>
            <a:endParaRPr lang="en-US" altLang="zh-CN" sz="100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000" smtClean="0">
                <a:latin typeface="Arial" panose="020B0604020202020204" pitchFamily="34" charset="0"/>
              </a:rPr>
              <a:t>column</a:t>
            </a:r>
          </a:p>
          <a:p>
            <a:pPr eaLnBrk="1" hangingPunct="1"/>
            <a:r>
              <a:rPr lang="en-US" altLang="zh-CN" sz="1000" smtClean="0">
                <a:latin typeface="Arial" panose="020B0604020202020204" pitchFamily="34" charset="0"/>
              </a:rPr>
              <a:t>col‧umn / ˈkɒləm $ ˈkɑː- / [countable]</a:t>
            </a:r>
          </a:p>
          <a:p>
            <a:pPr eaLnBrk="1" hangingPunct="1"/>
            <a:r>
              <a:rPr lang="en-US" altLang="zh-CN" sz="1000" smtClean="0">
                <a:latin typeface="Arial" panose="020B0604020202020204" pitchFamily="34" charset="0"/>
              </a:rPr>
              <a:t>a line of numbers or words written under each other that goes down a page</a:t>
            </a:r>
          </a:p>
          <a:p>
            <a:pPr eaLnBrk="1" hangingPunct="1"/>
            <a:endParaRPr lang="en-US" altLang="zh-CN" sz="100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000" smtClean="0">
                <a:latin typeface="Arial" panose="020B0604020202020204" pitchFamily="34" charset="0"/>
              </a:rPr>
              <a:t>variable 1 adjective</a:t>
            </a:r>
          </a:p>
          <a:p>
            <a:pPr eaLnBrk="1" hangingPunct="1"/>
            <a:r>
              <a:rPr lang="en-US" altLang="zh-CN" sz="1000" smtClean="0">
                <a:latin typeface="Arial" panose="020B0604020202020204" pitchFamily="34" charset="0"/>
              </a:rPr>
              <a:t>var‧i‧a‧ble / ˈveəriəbl $ ˈver- /</a:t>
            </a:r>
          </a:p>
          <a:p>
            <a:pPr eaLnBrk="1" hangingPunct="1"/>
            <a:r>
              <a:rPr lang="en-US" altLang="zh-CN" sz="1000" smtClean="0">
                <a:latin typeface="Arial" panose="020B0604020202020204" pitchFamily="34" charset="0"/>
              </a:rPr>
              <a:t>1</a:t>
            </a:r>
          </a:p>
          <a:p>
            <a:pPr eaLnBrk="1" hangingPunct="1"/>
            <a:r>
              <a:rPr lang="en-US" altLang="zh-CN" sz="1000" smtClean="0">
                <a:latin typeface="Arial" panose="020B0604020202020204" pitchFamily="34" charset="0"/>
              </a:rPr>
              <a:t>likely to change often</a:t>
            </a:r>
          </a:p>
          <a:p>
            <a:pPr eaLnBrk="1" hangingPunct="1"/>
            <a:r>
              <a:rPr lang="en-US" altLang="zh-CN" sz="1000" smtClean="0">
                <a:latin typeface="Arial" panose="020B0604020202020204" pitchFamily="34" charset="0"/>
              </a:rPr>
              <a:t>Expect variable cloudiness and fog tomorrow.Interest rates can be highly variable . variable in size/shape/colour etc These fish are highly variable in color and pattern.</a:t>
            </a:r>
          </a:p>
          <a:p>
            <a:pPr eaLnBrk="1" hangingPunct="1"/>
            <a:r>
              <a:rPr lang="en-US" altLang="zh-CN" sz="1000" smtClean="0">
                <a:latin typeface="Arial" panose="020B0604020202020204" pitchFamily="34" charset="0"/>
              </a:rPr>
              <a:t>2</a:t>
            </a:r>
          </a:p>
          <a:p>
            <a:pPr eaLnBrk="1" hangingPunct="1"/>
            <a:r>
              <a:rPr lang="en-US" altLang="zh-CN" sz="1000" smtClean="0">
                <a:latin typeface="Arial" panose="020B0604020202020204" pitchFamily="34" charset="0"/>
              </a:rPr>
              <a:t>sometimes good and sometimes bad</a:t>
            </a:r>
          </a:p>
          <a:p>
            <a:pPr eaLnBrk="1" hangingPunct="1"/>
            <a:r>
              <a:rPr lang="en-US" altLang="zh-CN" sz="1000" smtClean="0">
                <a:latin typeface="Arial" panose="020B0604020202020204" pitchFamily="34" charset="0"/>
              </a:rPr>
              <a:t>The quality of pork is often less variable than beef.</a:t>
            </a:r>
          </a:p>
          <a:p>
            <a:pPr eaLnBrk="1" hangingPunct="1"/>
            <a:r>
              <a:rPr lang="en-US" altLang="zh-CN" sz="1000" smtClean="0">
                <a:latin typeface="Arial" panose="020B0604020202020204" pitchFamily="34" charset="0"/>
              </a:rPr>
              <a:t>3</a:t>
            </a:r>
          </a:p>
          <a:p>
            <a:pPr eaLnBrk="1" hangingPunct="1"/>
            <a:r>
              <a:rPr lang="en-US" altLang="zh-CN" sz="1000" smtClean="0">
                <a:latin typeface="Arial" panose="020B0604020202020204" pitchFamily="34" charset="0"/>
              </a:rPr>
              <a:t>able to be changed</a:t>
            </a:r>
          </a:p>
          <a:p>
            <a:pPr eaLnBrk="1" hangingPunct="1"/>
            <a:r>
              <a:rPr lang="en-US" altLang="zh-CN" sz="1000" smtClean="0">
                <a:latin typeface="Arial" panose="020B0604020202020204" pitchFamily="34" charset="0"/>
              </a:rPr>
              <a:t>The heater has variable temperature settings.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842C8A-94B7-44FF-9F25-33E39692396F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074FB8-A1DB-43B2-9F5E-73AB2E04D6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A5AFE-ACC5-4333-89A8-C9044FC501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7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3C18B-FC65-4966-95B3-2F1E6F8CD8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37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7921E-4593-47E1-8914-06AB93A62F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40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F93097-3860-41CC-93A7-94293EBC1A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06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CDF374-177D-453C-A27B-FC74EEB25E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70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B9EE2-436C-4850-A7D2-BF6E0BA94A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77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4A541-BBD9-4DEF-8AC2-AB401CCD45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38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1BBAE-EC7E-4A45-A85D-3007117983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76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509083-A7E0-458A-ABF0-890FE9B59C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84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212AD-AD73-464F-9690-C75B2B4511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62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B7C3E2-F15D-49A8-917C-D1D02BE15E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MATLAB Programming</a:t>
            </a:r>
            <a:br>
              <a:rPr lang="en-US" altLang="zh-CN" smtClean="0"/>
            </a:br>
            <a:r>
              <a:rPr lang="en-US" altLang="zh-CN" sz="2400" smtClean="0"/>
              <a:t>Lecture 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Yu, Jiyang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yujiy@tsinghua.edu.cn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Office: Room 904# of Liuqing Building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Department of Engineering Physics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Tsinghua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MATLAB Basics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Initializing variables</a:t>
            </a:r>
          </a:p>
          <a:p>
            <a:pPr lvl="1" eaLnBrk="1" hangingPunct="1"/>
            <a:r>
              <a:rPr lang="en-US" altLang="zh-CN" sz="2400" smtClean="0"/>
              <a:t>Input data into the variable from the keyboard.</a:t>
            </a:r>
          </a:p>
          <a:p>
            <a:pPr lvl="2" eaLnBrk="1" hangingPunct="1"/>
            <a:r>
              <a:rPr lang="en-US" altLang="zh-CN" sz="2000" smtClean="0"/>
              <a:t>A = input(‘</a:t>
            </a:r>
            <a:r>
              <a:rPr lang="zh-CN" altLang="en-US" sz="2000" smtClean="0"/>
              <a:t>请输入</a:t>
            </a:r>
            <a:r>
              <a:rPr lang="en-US" altLang="zh-CN" sz="2000" smtClean="0"/>
              <a:t>:’);</a:t>
            </a:r>
          </a:p>
          <a:p>
            <a:pPr lvl="1" eaLnBrk="1" hangingPunct="1"/>
            <a:r>
              <a:rPr lang="en-US" altLang="zh-CN" sz="2400" smtClean="0"/>
              <a:t>Read data from a file.</a:t>
            </a:r>
          </a:p>
          <a:p>
            <a:pPr lvl="2" eaLnBrk="1" hangingPunct="1"/>
            <a:r>
              <a:rPr lang="en-US" altLang="zh-CN" sz="2000" smtClean="0"/>
              <a:t>load A</a:t>
            </a:r>
          </a:p>
          <a:p>
            <a:pPr lvl="1" eaLnBrk="1" hangingPunct="1"/>
            <a:r>
              <a:rPr lang="en-US" altLang="zh-CN" sz="2400" smtClean="0"/>
              <a:t>Using built-in functions</a:t>
            </a:r>
          </a:p>
          <a:p>
            <a:pPr lvl="2" eaLnBrk="1" hangingPunct="1"/>
            <a:r>
              <a:rPr lang="en-US" altLang="zh-CN" sz="2000" smtClean="0"/>
              <a:t>E = zeros(5);</a:t>
            </a:r>
          </a:p>
          <a:p>
            <a:pPr lvl="1" eaLnBrk="1" hangingPunct="1"/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Functions for initializing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84313"/>
            <a:ext cx="7827962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Good programming practice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Use a </a:t>
            </a:r>
            <a:r>
              <a:rPr lang="en-US" altLang="zh-CN" sz="2800" smtClean="0">
                <a:solidFill>
                  <a:srgbClr val="FF0000"/>
                </a:solidFill>
              </a:rPr>
              <a:t>semicolon</a:t>
            </a:r>
            <a:r>
              <a:rPr lang="en-US" altLang="zh-CN" sz="2800" smtClean="0"/>
              <a:t> at the end of all MATLAB assignment statements to suppress echoing of assigned values in the Command Window. This greatly speeds program execution.</a:t>
            </a:r>
          </a:p>
          <a:p>
            <a:r>
              <a:rPr lang="en-US" altLang="zh-CN" sz="2800" smtClean="0"/>
              <a:t>If you need to examine the results of a statement during program debugging, you may remove the semicolon from that statement only so that its results are </a:t>
            </a:r>
            <a:r>
              <a:rPr lang="en-US" altLang="zh-CN" sz="2800" smtClean="0">
                <a:solidFill>
                  <a:srgbClr val="FF0000"/>
                </a:solidFill>
              </a:rPr>
              <a:t>echoed</a:t>
            </a:r>
            <a:r>
              <a:rPr lang="en-US" altLang="zh-CN" sz="2800" smtClean="0"/>
              <a:t> in the command window.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Multidimensional Arrays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An example of 3-D arrays</a:t>
            </a:r>
          </a:p>
          <a:p>
            <a:pPr lvl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C(:,:,1) = [1 2 3;4 5 6]; </a:t>
            </a:r>
          </a:p>
          <a:p>
            <a:pPr lvl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C(:,:,2) = [7 8 9; 1 2 3];</a:t>
            </a:r>
          </a:p>
          <a:p>
            <a:r>
              <a:rPr lang="en-US" altLang="zh-CN" smtClean="0"/>
              <a:t>Storing of Multidimensional arrays</a:t>
            </a:r>
          </a:p>
          <a:p>
            <a:pPr lvl="1"/>
            <a:r>
              <a:rPr lang="en-US" altLang="zh-CN" smtClean="0"/>
              <a:t>column, row, level … </a:t>
            </a:r>
          </a:p>
          <a:p>
            <a:pPr>
              <a:buFontTx/>
              <a:buNone/>
            </a:pP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714375"/>
            <a:ext cx="787082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Programming Pitfalls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altLang="zh-CN" sz="2800" smtClean="0"/>
              <a:t>Make sure your variable names are </a:t>
            </a:r>
            <a:r>
              <a:rPr lang="en-US" altLang="zh-CN" sz="2800" smtClean="0">
                <a:solidFill>
                  <a:srgbClr val="FF0000"/>
                </a:solidFill>
              </a:rPr>
              <a:t>unique</a:t>
            </a:r>
            <a:r>
              <a:rPr lang="en-US" altLang="zh-CN" sz="2800" smtClean="0"/>
              <a:t> in the first </a:t>
            </a:r>
            <a:r>
              <a:rPr lang="en-US" altLang="zh-CN" sz="2800" smtClean="0">
                <a:solidFill>
                  <a:srgbClr val="C00000"/>
                </a:solidFill>
              </a:rPr>
              <a:t>namelengthmax</a:t>
            </a:r>
            <a:r>
              <a:rPr lang="en-US" altLang="zh-CN" sz="2800" smtClean="0"/>
              <a:t> characters. Otherwise, MATLAB will not be able to tell the difference between them.</a:t>
            </a:r>
          </a:p>
          <a:p>
            <a:r>
              <a:rPr lang="en-US" altLang="zh-CN" sz="2800" smtClean="0"/>
              <a:t>The number of elements in every row or column of an array must be the same. Otherwise, it will produce an error when the statement is executed.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Matrix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 MATLAB, a matrix is a </a:t>
            </a:r>
            <a:r>
              <a:rPr lang="en-US" altLang="zh-CN" smtClean="0">
                <a:solidFill>
                  <a:srgbClr val="FF0000"/>
                </a:solidFill>
              </a:rPr>
              <a:t>rectangular</a:t>
            </a:r>
            <a:r>
              <a:rPr lang="en-US" altLang="zh-CN" smtClean="0"/>
              <a:t> array of numbers. The operations in MATLAB are designed to be as natural as possible. </a:t>
            </a:r>
          </a:p>
          <a:p>
            <a:pPr eaLnBrk="1" hangingPunct="1"/>
            <a:r>
              <a:rPr lang="en-US" altLang="zh-CN" smtClean="0"/>
              <a:t>A good example matrix, used throughout this book, appears in the Renaissance engraving Melencolia I by the German artist and amateur mathematician Albrecht Dürer.</a:t>
            </a:r>
          </a:p>
          <a:p>
            <a:pPr lvl="1" eaLnBrk="1" hangingPunct="1"/>
            <a:r>
              <a:rPr lang="en-US" altLang="zh-CN" smtClean="0"/>
              <a:t>Try type </a:t>
            </a:r>
            <a:r>
              <a:rPr lang="en-US" altLang="zh-CN" smtClean="0">
                <a:solidFill>
                  <a:srgbClr val="FF0000"/>
                </a:solidFill>
              </a:rPr>
              <a:t>magic(4) </a:t>
            </a:r>
            <a:r>
              <a:rPr lang="en-US" altLang="zh-CN" smtClean="0"/>
              <a:t>in the command window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Matrix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57313"/>
            <a:ext cx="39528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357313"/>
            <a:ext cx="39147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3786188" y="2428875"/>
            <a:ext cx="2071687" cy="3571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Matrix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mtClean="0"/>
              <a:t>Try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 eaLnBrk="1" hangingPunct="1">
              <a:buFontTx/>
              <a:buNone/>
            </a:pPr>
            <a:r>
              <a:rPr lang="fr-FR" altLang="zh-CN" smtClean="0"/>
              <a:t>&gt;&gt; magic(4)</a:t>
            </a:r>
          </a:p>
          <a:p>
            <a:pPr lvl="1" eaLnBrk="1" hangingPunct="1">
              <a:buFontTx/>
              <a:buNone/>
            </a:pPr>
            <a:r>
              <a:rPr lang="fr-FR" altLang="zh-CN" smtClean="0">
                <a:solidFill>
                  <a:srgbClr val="C00000"/>
                </a:solidFill>
              </a:rPr>
              <a:t>ans =</a:t>
            </a:r>
          </a:p>
          <a:p>
            <a:pPr lvl="1" eaLnBrk="1" hangingPunct="1">
              <a:buFontTx/>
              <a:buNone/>
            </a:pPr>
            <a:r>
              <a:rPr lang="fr-FR" altLang="zh-CN" smtClean="0">
                <a:solidFill>
                  <a:srgbClr val="C00000"/>
                </a:solidFill>
              </a:rPr>
              <a:t>    16     2     3    13</a:t>
            </a:r>
          </a:p>
          <a:p>
            <a:pPr lvl="1" eaLnBrk="1" hangingPunct="1">
              <a:buFontTx/>
              <a:buNone/>
            </a:pPr>
            <a:r>
              <a:rPr lang="fr-FR" altLang="zh-CN" smtClean="0">
                <a:solidFill>
                  <a:srgbClr val="C00000"/>
                </a:solidFill>
              </a:rPr>
              <a:t>     5    11    10     8</a:t>
            </a:r>
          </a:p>
          <a:p>
            <a:pPr lvl="1" eaLnBrk="1" hangingPunct="1">
              <a:buFontTx/>
              <a:buNone/>
            </a:pPr>
            <a:r>
              <a:rPr lang="fr-FR" altLang="zh-CN" smtClean="0">
                <a:solidFill>
                  <a:srgbClr val="C00000"/>
                </a:solidFill>
              </a:rPr>
              <a:t>     9     7     6    12</a:t>
            </a:r>
          </a:p>
          <a:p>
            <a:pPr lvl="1" eaLnBrk="1" hangingPunct="1">
              <a:buFontTx/>
              <a:buNone/>
            </a:pPr>
            <a:r>
              <a:rPr lang="fr-FR" altLang="zh-CN" smtClean="0">
                <a:solidFill>
                  <a:srgbClr val="C00000"/>
                </a:solidFill>
              </a:rPr>
              <a:t>     4    14    15     1</a:t>
            </a:r>
          </a:p>
          <a:p>
            <a:pPr lvl="1" eaLnBrk="1" hangingPunct="1">
              <a:buFontTx/>
              <a:buNone/>
            </a:pPr>
            <a:r>
              <a:rPr lang="fr-FR" altLang="zh-CN" smtClean="0"/>
              <a:t>See:  Help-&gt; MATLAB -&gt;	Getting Started -&gt; Matrices and Arrays -&gt; Matices and Magic Squares</a:t>
            </a:r>
            <a:endParaRPr lang="zh-CN" altLang="en-US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357313"/>
            <a:ext cx="39147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Entering Matrices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28625" y="1357313"/>
            <a:ext cx="8258175" cy="4768850"/>
          </a:xfrm>
        </p:spPr>
        <p:txBody>
          <a:bodyPr/>
          <a:lstStyle/>
          <a:p>
            <a:pPr eaLnBrk="1" hangingPunct="1"/>
            <a:r>
              <a:rPr lang="en-US" altLang="zh-CN" smtClean="0"/>
              <a:t>The best way for you to get started with MATLAB is to learn how to handle matrices. </a:t>
            </a:r>
          </a:p>
          <a:p>
            <a:pPr eaLnBrk="1" hangingPunct="1"/>
            <a:r>
              <a:rPr lang="en-US" altLang="zh-CN" smtClean="0"/>
              <a:t>You can enter matrices into MATLAB in several different ways: </a:t>
            </a:r>
          </a:p>
          <a:p>
            <a:pPr lvl="1" eaLnBrk="1" hangingPunct="1"/>
            <a:r>
              <a:rPr lang="en-US" altLang="zh-CN" smtClean="0"/>
              <a:t>Enter an explicit list of elements.</a:t>
            </a:r>
          </a:p>
          <a:p>
            <a:pPr lvl="1" eaLnBrk="1" hangingPunct="1"/>
            <a:r>
              <a:rPr lang="en-US" altLang="zh-CN" smtClean="0"/>
              <a:t>Load matrices from external data files.</a:t>
            </a:r>
          </a:p>
          <a:p>
            <a:pPr lvl="1" eaLnBrk="1" hangingPunct="1"/>
            <a:r>
              <a:rPr lang="en-US" altLang="zh-CN" smtClean="0"/>
              <a:t>Generate matrices using built-in functions. </a:t>
            </a:r>
          </a:p>
          <a:p>
            <a:pPr lvl="1" eaLnBrk="1" hangingPunct="1"/>
            <a:r>
              <a:rPr lang="en-US" altLang="zh-CN" smtClean="0"/>
              <a:t>Create matrices with your own m-functions.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Some functions for Matrix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sum(A)</a:t>
            </a:r>
          </a:p>
          <a:p>
            <a:pPr lvl="1" eaLnBrk="1" hangingPunct="1"/>
            <a:r>
              <a:rPr lang="en-US" altLang="zh-CN" smtClean="0"/>
              <a:t>ans =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	   	34    34    34    34</a:t>
            </a:r>
          </a:p>
          <a:p>
            <a:pPr eaLnBrk="1" hangingPunct="1"/>
            <a:r>
              <a:rPr lang="en-US" altLang="zh-CN" smtClean="0"/>
              <a:t>sum(A’)’</a:t>
            </a:r>
          </a:p>
          <a:p>
            <a:pPr eaLnBrk="1" hangingPunct="1"/>
            <a:r>
              <a:rPr lang="en-US" altLang="zh-CN" smtClean="0"/>
              <a:t>diag(A)</a:t>
            </a:r>
          </a:p>
          <a:p>
            <a:pPr eaLnBrk="1" hangingPunct="1"/>
            <a:r>
              <a:rPr lang="en-US" altLang="zh-CN" smtClean="0"/>
              <a:t>sum(diag(A))</a:t>
            </a:r>
          </a:p>
          <a:p>
            <a:pPr eaLnBrk="1" hangingPunct="1"/>
            <a:r>
              <a:rPr lang="en-US" altLang="zh-CN" smtClean="0"/>
              <a:t>sum(diag(fliplr(A)))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143125"/>
            <a:ext cx="3133725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Environments of MATLAB</a:t>
            </a:r>
            <a:endParaRPr lang="zh-CN" altLang="en-US" smtClean="0"/>
          </a:p>
        </p:txBody>
      </p:sp>
      <p:pic>
        <p:nvPicPr>
          <p:cNvPr id="30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358900"/>
            <a:ext cx="7786688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Subscripts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element in ith row and jth column of matrix A is denoted by A(i,j). </a:t>
            </a:r>
          </a:p>
          <a:p>
            <a:pPr lvl="1" eaLnBrk="1" hangingPunct="1"/>
            <a:r>
              <a:rPr lang="en-US" altLang="zh-CN" sz="2400" smtClean="0"/>
              <a:t>A(1,4) + A(2,4) + A(3,4) + A(4,4)</a:t>
            </a:r>
          </a:p>
          <a:p>
            <a:pPr lvl="1" eaLnBrk="1" hangingPunct="1"/>
            <a:r>
              <a:rPr lang="en-US" altLang="zh-CN" sz="2400" smtClean="0"/>
              <a:t>It is also possible to refer to the elements of a matrix with a single subscript, A(k). </a:t>
            </a:r>
          </a:p>
          <a:p>
            <a:pPr lvl="1" eaLnBrk="1" hangingPunct="1"/>
            <a:r>
              <a:rPr lang="en-US" altLang="zh-CN" sz="2400" smtClean="0"/>
              <a:t>So, for the magic square, A(8) is another way of referring to the value 15 stored in A(4,2).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648200"/>
            <a:ext cx="2214562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Concatenation 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Concatenation is the process of joining small matrices to make bigger ones. </a:t>
            </a:r>
          </a:p>
          <a:p>
            <a:r>
              <a:rPr lang="en-US" altLang="zh-CN" sz="2800" smtClean="0"/>
              <a:t>In fact, you made your first matrix by concatenating its individual elements. The pair of square brackets, [], is the concatenation operator. </a:t>
            </a:r>
          </a:p>
          <a:p>
            <a:r>
              <a:rPr lang="en-US" altLang="zh-CN" sz="2800" smtClean="0"/>
              <a:t>For an example, start with the 4-by-4 magic square, A, and form </a:t>
            </a:r>
          </a:p>
          <a:p>
            <a:pPr lvl="1">
              <a:buFontTx/>
              <a:buNone/>
            </a:pPr>
            <a:r>
              <a:rPr lang="en-US" altLang="zh-CN" sz="2400" smtClean="0"/>
              <a:t>B = [A  A+32; A+48  A+16]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Deleting Rows and Columns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You can delete rows and columns from a matrix using just a pair of square brackets.</a:t>
            </a:r>
          </a:p>
          <a:p>
            <a:pPr lvl="1">
              <a:buFontTx/>
              <a:buNone/>
            </a:pPr>
            <a:r>
              <a:rPr lang="en-US" altLang="zh-CN" sz="2400" smtClean="0"/>
              <a:t>X = magic(4);</a:t>
            </a:r>
          </a:p>
          <a:p>
            <a:pPr lvl="1">
              <a:buFontTx/>
              <a:buNone/>
            </a:pPr>
            <a:r>
              <a:rPr lang="en-US" altLang="zh-CN" sz="2400" smtClean="0"/>
              <a:t>X(:,2) = []</a:t>
            </a:r>
          </a:p>
          <a:p>
            <a:r>
              <a:rPr lang="en-US" altLang="zh-CN" sz="2800" smtClean="0"/>
              <a:t>This changes X to </a:t>
            </a:r>
          </a:p>
          <a:p>
            <a:pPr lvl="1">
              <a:buFontTx/>
              <a:buNone/>
            </a:pPr>
            <a:r>
              <a:rPr lang="en-US" altLang="zh-CN" sz="2000" smtClean="0"/>
              <a:t>X =</a:t>
            </a:r>
          </a:p>
          <a:p>
            <a:pPr>
              <a:buFontTx/>
              <a:buNone/>
            </a:pPr>
            <a:r>
              <a:rPr lang="en-US" altLang="zh-CN" sz="2400" smtClean="0"/>
              <a:t>	   16     2    13</a:t>
            </a:r>
          </a:p>
          <a:p>
            <a:pPr>
              <a:buFontTx/>
              <a:buNone/>
            </a:pPr>
            <a:r>
              <a:rPr lang="en-US" altLang="zh-CN" sz="2400" smtClean="0"/>
              <a:t>	     5    11     8 </a:t>
            </a:r>
          </a:p>
          <a:p>
            <a:pPr>
              <a:buFontTx/>
              <a:buNone/>
            </a:pPr>
            <a:r>
              <a:rPr lang="en-US" altLang="zh-CN" sz="2400" smtClean="0"/>
              <a:t>	     9     7    12</a:t>
            </a:r>
          </a:p>
          <a:p>
            <a:pPr>
              <a:buFontTx/>
              <a:buNone/>
            </a:pPr>
            <a:r>
              <a:rPr lang="en-US" altLang="zh-CN" sz="2400" smtClean="0"/>
              <a:t>	     4    14     1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714625"/>
            <a:ext cx="3786187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Deleting Rows and Columns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If you delete a single element from a matrix, the result is not a matrix anymore. So, expressions like </a:t>
            </a:r>
          </a:p>
          <a:p>
            <a:pPr lvl="1">
              <a:buFontTx/>
              <a:buNone/>
            </a:pPr>
            <a:r>
              <a:rPr lang="en-US" altLang="zh-CN" sz="2400" smtClean="0"/>
              <a:t>X(1,2) = []</a:t>
            </a:r>
          </a:p>
          <a:p>
            <a:pPr lvl="1"/>
            <a:r>
              <a:rPr lang="en-US" altLang="zh-CN" sz="2400" smtClean="0"/>
              <a:t>result in an error. </a:t>
            </a:r>
          </a:p>
          <a:p>
            <a:pPr lvl="1">
              <a:buFontTx/>
              <a:buNone/>
            </a:pPr>
            <a:endParaRPr lang="zh-CN" alt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714625"/>
            <a:ext cx="3786187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Deleting Rows and Columns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altLang="zh-CN" dirty="0" smtClean="0">
                <a:cs typeface="+mn-cs"/>
              </a:rPr>
              <a:t>However, using a single subscript deletes a single element, or sequence of elements, and reshapes the remaining elements into a row vector. So </a:t>
            </a:r>
          </a:p>
          <a:p>
            <a:pPr lvl="1">
              <a:buFontTx/>
              <a:buNone/>
              <a:defRPr/>
            </a:pPr>
            <a:r>
              <a:rPr lang="en-US" altLang="zh-CN" sz="2400" dirty="0" smtClean="0"/>
              <a:t>X(2:2:10) = []</a:t>
            </a:r>
            <a:endParaRPr lang="en-US" altLang="zh-CN" dirty="0" smtClean="0"/>
          </a:p>
          <a:p>
            <a:pPr lvl="1">
              <a:buFontTx/>
              <a:buNone/>
              <a:defRPr/>
            </a:pPr>
            <a:r>
              <a:rPr lang="en-US" altLang="zh-CN" sz="2400" dirty="0" smtClean="0"/>
              <a:t>results in </a:t>
            </a:r>
          </a:p>
          <a:p>
            <a:pPr>
              <a:buFontTx/>
              <a:buNone/>
              <a:defRPr/>
            </a:pPr>
            <a:r>
              <a:rPr lang="en-US" altLang="zh-CN" sz="2800" dirty="0" smtClean="0"/>
              <a:t>	X =</a:t>
            </a:r>
          </a:p>
          <a:p>
            <a:pPr>
              <a:buFontTx/>
              <a:buNone/>
              <a:defRPr/>
            </a:pPr>
            <a:r>
              <a:rPr lang="en-US" altLang="zh-CN" sz="2800" dirty="0" smtClean="0"/>
              <a:t>	    16     9     2     7    13    12     1</a:t>
            </a:r>
            <a:endParaRPr lang="zh-CN" altLang="en-US" sz="2800" dirty="0"/>
          </a:p>
        </p:txBody>
      </p:sp>
      <p:sp>
        <p:nvSpPr>
          <p:cNvPr id="25604" name="矩形 3"/>
          <p:cNvSpPr>
            <a:spLocks noChangeArrowheads="1"/>
          </p:cNvSpPr>
          <p:nvPr/>
        </p:nvSpPr>
        <p:spPr bwMode="auto">
          <a:xfrm>
            <a:off x="5643563" y="3000375"/>
            <a:ext cx="314325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en-US" altLang="zh-CN" sz="2000"/>
              <a:t>X =</a:t>
            </a:r>
          </a:p>
          <a:p>
            <a:pPr eaLnBrk="1" hangingPunct="1"/>
            <a:r>
              <a:rPr lang="en-US" altLang="zh-CN" sz="2400"/>
              <a:t>	   16     2    13</a:t>
            </a:r>
          </a:p>
          <a:p>
            <a:pPr eaLnBrk="1" hangingPunct="1"/>
            <a:r>
              <a:rPr lang="en-US" altLang="zh-CN" sz="2400"/>
              <a:t>	     5    11     8 </a:t>
            </a:r>
          </a:p>
          <a:p>
            <a:pPr eaLnBrk="1" hangingPunct="1"/>
            <a:r>
              <a:rPr lang="en-US" altLang="zh-CN" sz="2400"/>
              <a:t>	     9     7    12</a:t>
            </a:r>
          </a:p>
          <a:p>
            <a:pPr eaLnBrk="1" hangingPunct="1"/>
            <a:r>
              <a:rPr lang="en-US" altLang="zh-CN" sz="2400"/>
              <a:t>	     4    14     1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Good programming practice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Always give your variables descriptive and easy to remember name. For example, a currency exchange rate could be given the name </a:t>
            </a:r>
            <a:r>
              <a:rPr lang="en-US" altLang="zh-CN" sz="2000" smtClean="0">
                <a:solidFill>
                  <a:srgbClr val="FF0000"/>
                </a:solidFill>
              </a:rPr>
              <a:t>exchange_rate</a:t>
            </a:r>
            <a:r>
              <a:rPr lang="en-US" altLang="zh-CN" sz="2000" smtClean="0"/>
              <a:t>. </a:t>
            </a:r>
          </a:p>
          <a:p>
            <a:pPr lvl="1"/>
            <a:r>
              <a:rPr lang="en-US" altLang="zh-CN" sz="2000" smtClean="0"/>
              <a:t>This will give your programs </a:t>
            </a:r>
            <a:r>
              <a:rPr lang="en-US" altLang="zh-CN" sz="2000" smtClean="0">
                <a:solidFill>
                  <a:srgbClr val="FF0000"/>
                </a:solidFill>
              </a:rPr>
              <a:t>clearer and easier </a:t>
            </a:r>
            <a:r>
              <a:rPr lang="en-US" altLang="zh-CN" sz="2000" smtClean="0"/>
              <a:t>to understand.</a:t>
            </a:r>
          </a:p>
          <a:p>
            <a:r>
              <a:rPr lang="en-US" altLang="zh-CN" sz="2000" smtClean="0"/>
              <a:t>Create a </a:t>
            </a:r>
            <a:r>
              <a:rPr lang="en-US" altLang="zh-CN" sz="2000" smtClean="0">
                <a:solidFill>
                  <a:srgbClr val="FF0000"/>
                </a:solidFill>
              </a:rPr>
              <a:t>data dictionary </a:t>
            </a:r>
            <a:r>
              <a:rPr lang="en-US" altLang="zh-CN" sz="2000" smtClean="0"/>
              <a:t>for each program to make program maintenance easier.</a:t>
            </a:r>
          </a:p>
          <a:p>
            <a:pPr lvl="1"/>
            <a:r>
              <a:rPr lang="en-US" altLang="zh-CN" sz="2000" smtClean="0"/>
              <a:t>A data dictionary lists the definition of each variable used in a program.</a:t>
            </a:r>
          </a:p>
          <a:p>
            <a:r>
              <a:rPr lang="en-US" altLang="zh-CN" sz="2000" smtClean="0"/>
              <a:t>Be sure to capitalize a variable exactly the same way each time that it is used.</a:t>
            </a:r>
          </a:p>
          <a:p>
            <a:pPr lvl="1"/>
            <a:r>
              <a:rPr lang="en-US" altLang="zh-CN" sz="2000" smtClean="0"/>
              <a:t>It is a good practice to use only lowercase letters in variable names.</a:t>
            </a:r>
          </a:p>
          <a:p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Subarrays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561263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Pitfalls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For assignment statements involving sub-arrays, the shapes of the sub-arrays on both sides of the equal sign must match. MATLAB will produce an error if they do not match.</a:t>
            </a:r>
          </a:p>
          <a:p>
            <a:r>
              <a:rPr lang="en-US" altLang="zh-CN" smtClean="0"/>
              <a:t>Be sure to distinguish between assigning values to a sub-array and assigning values to an array. MATLAB behaves differently in these two cases.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Special values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7202487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Pitfalls 	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Never redefine the meaning of a predefined variables in MATLAB. It is a recipe for disaster, producing subtle and hard-to-find bugs.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Predefined functions</a:t>
            </a:r>
            <a:endParaRPr lang="zh-CN" alt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help</a:t>
            </a:r>
          </a:p>
          <a:p>
            <a:r>
              <a:rPr lang="en-US" altLang="zh-CN" smtClean="0"/>
              <a:t>lookfor</a:t>
            </a:r>
          </a:p>
          <a:p>
            <a:r>
              <a:rPr lang="en-US" altLang="zh-CN" smtClean="0"/>
              <a:t>magic</a:t>
            </a:r>
          </a:p>
          <a:p>
            <a:r>
              <a:rPr lang="en-US" altLang="zh-CN" smtClean="0"/>
              <a:t>sin</a:t>
            </a:r>
          </a:p>
          <a:p>
            <a:r>
              <a:rPr lang="en-US" altLang="zh-CN" smtClean="0"/>
              <a:t>save </a:t>
            </a:r>
          </a:p>
          <a:p>
            <a:r>
              <a:rPr lang="en-US" altLang="zh-CN" smtClean="0"/>
              <a:t>load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Displaying output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875"/>
            <a:ext cx="8497887" cy="482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Numbers</a:t>
            </a:r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MATLAB uses </a:t>
            </a:r>
            <a:r>
              <a:rPr lang="en-US" altLang="zh-CN" sz="2000" smtClean="0">
                <a:solidFill>
                  <a:srgbClr val="C00000"/>
                </a:solidFill>
              </a:rPr>
              <a:t>conventional decimal notation, </a:t>
            </a:r>
            <a:r>
              <a:rPr lang="en-US" altLang="zh-CN" sz="2000" smtClean="0"/>
              <a:t>with an optional decimal point and leading plus or minus sign, for numbers. </a:t>
            </a:r>
          </a:p>
          <a:p>
            <a:r>
              <a:rPr lang="en-US" altLang="zh-CN" sz="2000" smtClean="0"/>
              <a:t>Scientific notation uses the </a:t>
            </a:r>
            <a:r>
              <a:rPr lang="en-US" altLang="zh-CN" sz="2000" smtClean="0">
                <a:solidFill>
                  <a:srgbClr val="C00000"/>
                </a:solidFill>
              </a:rPr>
              <a:t>letter e or d </a:t>
            </a:r>
            <a:r>
              <a:rPr lang="en-US" altLang="zh-CN" sz="2000" smtClean="0"/>
              <a:t>to specify a power-of-ten scale factor. </a:t>
            </a:r>
          </a:p>
          <a:p>
            <a:r>
              <a:rPr lang="en-US" altLang="zh-CN" sz="2000" smtClean="0">
                <a:solidFill>
                  <a:srgbClr val="C00000"/>
                </a:solidFill>
              </a:rPr>
              <a:t>Imaginary numbers </a:t>
            </a:r>
            <a:r>
              <a:rPr lang="en-US" altLang="zh-CN" sz="2000" smtClean="0"/>
              <a:t>use either i or j as a suffix. Some examples of legal numbers are 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</a:rPr>
              <a:t>3              -99            0.0001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</a:rPr>
              <a:t>9.6397238      1.60210e-20    6.02252e23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</a:rPr>
              <a:t>1i             -3.14159j      3e5i</a:t>
            </a:r>
          </a:p>
          <a:p>
            <a:r>
              <a:rPr lang="en-US" altLang="zh-CN" sz="2000" smtClean="0"/>
              <a:t>All numbers are stored internally using the long format specified by the </a:t>
            </a:r>
            <a:r>
              <a:rPr lang="en-US" altLang="zh-CN" sz="2000" smtClean="0">
                <a:solidFill>
                  <a:schemeClr val="accent2"/>
                </a:solidFill>
              </a:rPr>
              <a:t>IEEE floating-point standard</a:t>
            </a:r>
            <a:r>
              <a:rPr lang="en-US" altLang="zh-CN" sz="2000" smtClean="0"/>
              <a:t>. Floating-point numbers have a finite precision of roughly 16 significant decimal digits and a finite range of roughly 1.0e-308 to 1.0e+308.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749776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Built-in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6564313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Examples of Expressions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rho = (1+sqrt(5))/2</a:t>
            </a:r>
          </a:p>
          <a:p>
            <a:pPr lvl="1"/>
            <a:r>
              <a:rPr lang="en-US" altLang="zh-CN" sz="2000" smtClean="0"/>
              <a:t>rho =</a:t>
            </a:r>
            <a:r>
              <a:rPr lang="en-US" altLang="zh-CN" sz="2400" smtClean="0"/>
              <a:t> 1.6180</a:t>
            </a:r>
          </a:p>
          <a:p>
            <a:r>
              <a:rPr lang="en-US" altLang="zh-CN" sz="2400" smtClean="0"/>
              <a:t>a = abs(3+4i)</a:t>
            </a:r>
          </a:p>
          <a:p>
            <a:pPr lvl="1"/>
            <a:r>
              <a:rPr lang="en-US" altLang="zh-CN" sz="2000" smtClean="0"/>
              <a:t>a =</a:t>
            </a:r>
            <a:r>
              <a:rPr lang="en-US" altLang="zh-CN" sz="2400" smtClean="0"/>
              <a:t> 5</a:t>
            </a:r>
          </a:p>
          <a:p>
            <a:r>
              <a:rPr lang="en-US" altLang="zh-CN" sz="2400" smtClean="0"/>
              <a:t>z = sqrt(-5+i)</a:t>
            </a:r>
          </a:p>
          <a:p>
            <a:pPr lvl="1"/>
            <a:r>
              <a:rPr lang="en-US" altLang="zh-CN" sz="2000" smtClean="0"/>
              <a:t>z = 0.2225 + 2.2471i</a:t>
            </a:r>
          </a:p>
          <a:p>
            <a:r>
              <a:rPr lang="en-US" altLang="zh-CN" sz="2400" smtClean="0"/>
              <a:t>huge = exp(log(realmax))</a:t>
            </a:r>
          </a:p>
          <a:p>
            <a:pPr lvl="1"/>
            <a:r>
              <a:rPr lang="en-US" altLang="zh-CN" sz="2000" smtClean="0"/>
              <a:t>huge =  1.7977e+308</a:t>
            </a:r>
          </a:p>
          <a:p>
            <a:r>
              <a:rPr lang="en-US" altLang="zh-CN" sz="2400" smtClean="0"/>
              <a:t>toobig = pi*huge</a:t>
            </a:r>
          </a:p>
          <a:p>
            <a:pPr lvl="1"/>
            <a:r>
              <a:rPr lang="en-US" altLang="zh-CN" sz="2000" smtClean="0"/>
              <a:t>toobig =</a:t>
            </a:r>
            <a:r>
              <a:rPr lang="en-US" altLang="zh-CN" sz="2400" smtClean="0"/>
              <a:t>   Inf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2.5 Carbon 14 Dating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Introduce this example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in the environment of MATLAB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	plotting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	comments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	variable list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	testing</a:t>
            </a:r>
          </a:p>
        </p:txBody>
      </p:sp>
      <p:pic>
        <p:nvPicPr>
          <p:cNvPr id="36868" name="Picture 4" descr="20090318131519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85875"/>
            <a:ext cx="34290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786188"/>
            <a:ext cx="3952875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Plotting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Save following sentences to the file </a:t>
            </a:r>
            <a:r>
              <a:rPr lang="en-US" altLang="zh-CN" smtClean="0">
                <a:solidFill>
                  <a:srgbClr val="FF0000"/>
                </a:solidFill>
              </a:rPr>
              <a:t>age.m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		</a:t>
            </a:r>
            <a:r>
              <a:rPr lang="en-US" altLang="zh-CN" smtClean="0">
                <a:solidFill>
                  <a:schemeClr val="hlink"/>
                </a:solidFill>
              </a:rPr>
              <a:t>function a=age(x)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		a=(-1.0/0.00012097)*log(x/100);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x=1:1:100;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plot(age(x),x);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700213"/>
            <a:ext cx="54006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Modify the features of plot</a:t>
            </a:r>
            <a:endParaRPr lang="zh-CN" altLang="en-US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title('</a:t>
            </a:r>
            <a:r>
              <a:rPr lang="en-US" altLang="zh-CN" smtClean="0">
                <a:solidFill>
                  <a:srgbClr val="FF6600"/>
                </a:solidFill>
              </a:rPr>
              <a:t>Decay of Carbon 14</a:t>
            </a:r>
            <a:r>
              <a:rPr lang="en-US" altLang="zh-CN" smtClean="0"/>
              <a:t>')</a:t>
            </a:r>
          </a:p>
          <a:p>
            <a:endParaRPr lang="zh-CN" altLang="en-US" smtClean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143125"/>
            <a:ext cx="53530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Modify the features of plot</a:t>
            </a:r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&gt;&gt; xlabel('Years');</a:t>
            </a:r>
          </a:p>
          <a:p>
            <a:r>
              <a:rPr lang="en-US" altLang="zh-CN" smtClean="0"/>
              <a:t>&gt;&gt; ylabel('Carbon 14 remaining (%)')</a:t>
            </a:r>
            <a:endParaRPr lang="zh-CN" altLang="en-US" smtClean="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2905125"/>
            <a:ext cx="48768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Modify the features of plot</a:t>
            </a:r>
            <a:endParaRPr lang="zh-CN" altLang="en-US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&gt;&gt; grid on;</a:t>
            </a:r>
            <a:endParaRPr lang="zh-CN" altLang="en-US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143125"/>
            <a:ext cx="48768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Matrix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MATLAB Basics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Variables and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Initializing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Subarrays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Special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Displaying output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Data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Built-in functions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Plotting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Example: Carbon 14 Dating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Debugging MATLAB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Modify the features of plot</a:t>
            </a:r>
            <a:endParaRPr lang="zh-CN" altLang="en-US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&gt;&gt; print -dtiff my_image.tif</a:t>
            </a:r>
            <a:endParaRPr lang="zh-CN" altLang="en-US" smtClean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357438"/>
            <a:ext cx="48768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Modify the features of plot</a:t>
            </a:r>
            <a:endParaRPr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&gt;&gt; plot(x,y,’r--',x,y,’bo’);</a:t>
            </a:r>
          </a:p>
          <a:p>
            <a:r>
              <a:rPr lang="en-US" altLang="zh-CN" smtClean="0"/>
              <a:t>legend('Carbon-14 decay');</a:t>
            </a:r>
            <a:endParaRPr lang="zh-CN" altLang="en-US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2952750"/>
            <a:ext cx="47815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Advanced</a:t>
            </a:r>
          </a:p>
          <a:p>
            <a:pPr lvl="1"/>
            <a:r>
              <a:rPr lang="en-US" altLang="zh-CN" sz="2400" smtClean="0"/>
              <a:t>Figure Properties</a:t>
            </a:r>
            <a:endParaRPr lang="zh-CN" altLang="en-US" sz="2400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57188"/>
            <a:ext cx="5305425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 files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save filename var1 var2 var3</a:t>
            </a:r>
          </a:p>
          <a:p>
            <a:pPr lvl="1"/>
            <a:r>
              <a:rPr lang="en-US" altLang="zh-CN" smtClean="0"/>
              <a:t>‘mat’ files</a:t>
            </a:r>
          </a:p>
          <a:p>
            <a:r>
              <a:rPr lang="en-US" altLang="zh-CN" smtClean="0"/>
              <a:t>save x.dat x –ascii</a:t>
            </a:r>
          </a:p>
          <a:p>
            <a:pPr lvl="1"/>
            <a:r>
              <a:rPr lang="en-US" altLang="zh-CN" smtClean="0"/>
              <a:t>If data must be exchanged between MATLAB and other programs, save the MATLAB data in ASCII format.</a:t>
            </a:r>
          </a:p>
          <a:p>
            <a:pPr lvl="1"/>
            <a:r>
              <a:rPr lang="en-US" altLang="zh-CN" smtClean="0"/>
              <a:t>Save ASCII data files with a ‘dat’ file extent to distinguish them from ‘mat’ files.</a:t>
            </a:r>
          </a:p>
          <a:p>
            <a:pPr lvl="1">
              <a:buFontTx/>
              <a:buNone/>
            </a:pPr>
            <a:r>
              <a:rPr lang="en-US" altLang="zh-CN" smtClean="0"/>
              <a:t>load filename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Debugging MATLAB Programs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</a:rPr>
              <a:t>Stephen: There is an old saying that the only 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sure things</a:t>
            </a:r>
            <a:r>
              <a:rPr lang="en-US" altLang="zh-CN" smtClean="0">
                <a:latin typeface="Times New Roman" panose="02020603050405020304" pitchFamily="18" charset="0"/>
              </a:rPr>
              <a:t> in life are death and taxes. We can add one more certainly to that list: </a:t>
            </a:r>
            <a:r>
              <a:rPr lang="en-US" altLang="zh-CN" i="1" smtClean="0">
                <a:latin typeface="Times New Roman" panose="02020603050405020304" pitchFamily="18" charset="0"/>
              </a:rPr>
              <a:t>if you write a program of any significant size, it will not work the first time you try it!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</a:rPr>
              <a:t>Debugging is a process of finding and reducing the number of 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bugs</a:t>
            </a:r>
            <a:r>
              <a:rPr lang="en-US" altLang="zh-CN" smtClean="0">
                <a:latin typeface="Times New Roman" panose="02020603050405020304" pitchFamily="18" charset="0"/>
              </a:rPr>
              <a:t>, or 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defects</a:t>
            </a:r>
            <a:r>
              <a:rPr lang="en-US" altLang="zh-CN" smtClean="0">
                <a:latin typeface="Times New Roman" panose="02020603050405020304" pitchFamily="18" charset="0"/>
              </a:rPr>
              <a:t>, in a computer program, thus making it behave as expected.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Types of errors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</a:rPr>
              <a:t>Syntax error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x = (y + 3) / 2);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</a:rPr>
              <a:t>Run-time error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x =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y = 1.0/x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	</a:t>
            </a:r>
            <a:r>
              <a:rPr lang="en-US" altLang="zh-CN" smtClean="0">
                <a:solidFill>
                  <a:schemeClr val="hlink"/>
                </a:solidFill>
              </a:rPr>
              <a:t>Warning: Divide by zero.</a:t>
            </a:r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</a:rPr>
              <a:t>Logical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You will get the wrong answer!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</a:rPr>
              <a:t>Symbolic debugger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Debugging tools</a:t>
            </a:r>
            <a:endParaRPr lang="zh-CN" altLang="en-US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Break points</a:t>
            </a:r>
          </a:p>
          <a:p>
            <a:r>
              <a:rPr lang="en-US" altLang="zh-CN" smtClean="0"/>
              <a:t>Step</a:t>
            </a:r>
          </a:p>
          <a:p>
            <a:r>
              <a:rPr lang="en-US" altLang="zh-CN" smtClean="0"/>
              <a:t>Step in </a:t>
            </a:r>
          </a:p>
          <a:p>
            <a:r>
              <a:rPr lang="en-US" altLang="zh-CN" smtClean="0"/>
              <a:t>Step out</a:t>
            </a:r>
          </a:p>
          <a:p>
            <a:r>
              <a:rPr lang="en-US" altLang="zh-CN" smtClean="0"/>
              <a:t>Run </a:t>
            </a:r>
          </a:p>
          <a:p>
            <a:r>
              <a:rPr lang="en-US" altLang="zh-CN" smtClean="0"/>
              <a:t>Stop </a:t>
            </a:r>
            <a:endParaRPr lang="zh-CN" altLang="en-US" smtClean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214563"/>
            <a:ext cx="6246813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Review of Basics</a:t>
            </a:r>
            <a:endParaRPr lang="zh-CN" altLang="en-US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4525962"/>
          </a:xfrm>
        </p:spPr>
        <p:txBody>
          <a:bodyPr/>
          <a:lstStyle/>
          <a:p>
            <a:r>
              <a:rPr lang="en-US" altLang="zh-CN" sz="2400" smtClean="0"/>
              <a:t>Variables and arrays</a:t>
            </a:r>
          </a:p>
          <a:p>
            <a:r>
              <a:rPr lang="en-US" altLang="zh-CN" sz="2400" smtClean="0"/>
              <a:t>Initializing variables</a:t>
            </a:r>
          </a:p>
          <a:p>
            <a:r>
              <a:rPr lang="en-US" altLang="zh-CN" sz="2400" smtClean="0"/>
              <a:t>Multidimensional arrays</a:t>
            </a:r>
          </a:p>
          <a:p>
            <a:r>
              <a:rPr lang="en-US" altLang="zh-CN" sz="2400" smtClean="0"/>
              <a:t>Sub-arrays</a:t>
            </a:r>
          </a:p>
          <a:p>
            <a:r>
              <a:rPr lang="en-US" altLang="zh-CN" sz="2400" smtClean="0"/>
              <a:t>Special values</a:t>
            </a:r>
          </a:p>
          <a:p>
            <a:r>
              <a:rPr lang="en-US" altLang="zh-CN" sz="2400" smtClean="0"/>
              <a:t>Displaying output data</a:t>
            </a:r>
          </a:p>
          <a:p>
            <a:r>
              <a:rPr lang="en-US" altLang="zh-CN" sz="2400" smtClean="0"/>
              <a:t>Scalar and array operations</a:t>
            </a:r>
          </a:p>
          <a:p>
            <a:r>
              <a:rPr lang="en-US" altLang="zh-CN" sz="2400" smtClean="0"/>
              <a:t>Hierarchy of operations</a:t>
            </a:r>
          </a:p>
          <a:p>
            <a:r>
              <a:rPr lang="en-US" altLang="zh-CN" sz="2400" smtClean="0"/>
              <a:t>Built-in MATLAB functions</a:t>
            </a:r>
          </a:p>
          <a:p>
            <a:r>
              <a:rPr lang="en-US" altLang="zh-CN" sz="2400" smtClean="0"/>
              <a:t>Introduction of plotting</a:t>
            </a:r>
          </a:p>
          <a:p>
            <a:r>
              <a:rPr lang="en-US" altLang="zh-CN" sz="2400" smtClean="0"/>
              <a:t>Debugging MATLAB programs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</a:t>
            </a:r>
            <a:endParaRPr lang="zh-CN" altLang="en-US" smtClean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14438"/>
            <a:ext cx="8732838" cy="52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85750"/>
            <a:ext cx="7858125" cy="638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MATLAB Basics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Variables and Arrays</a:t>
            </a:r>
          </a:p>
          <a:p>
            <a:pPr lvl="1" eaLnBrk="1" hangingPunct="1"/>
            <a:r>
              <a:rPr lang="en-US" altLang="zh-CN" smtClean="0"/>
              <a:t>Fundamental unit of data is the </a:t>
            </a:r>
            <a:r>
              <a:rPr lang="en-US" altLang="zh-CN" smtClean="0">
                <a:solidFill>
                  <a:srgbClr val="FF0000"/>
                </a:solidFill>
              </a:rPr>
              <a:t>array</a:t>
            </a:r>
            <a:r>
              <a:rPr lang="en-US" altLang="zh-CN" smtClean="0"/>
              <a:t>.</a:t>
            </a:r>
          </a:p>
          <a:p>
            <a:pPr lvl="1" eaLnBrk="1" hangingPunct="1"/>
            <a:r>
              <a:rPr lang="en-US" altLang="zh-CN" smtClean="0"/>
              <a:t>The </a:t>
            </a:r>
            <a:r>
              <a:rPr lang="en-US" altLang="zh-CN" smtClean="0">
                <a:solidFill>
                  <a:srgbClr val="FF0000"/>
                </a:solidFill>
              </a:rPr>
              <a:t>size</a:t>
            </a:r>
            <a:r>
              <a:rPr lang="en-US" altLang="zh-CN" smtClean="0"/>
              <a:t> of an array is specified by the number of rows and columns.</a:t>
            </a:r>
          </a:p>
          <a:p>
            <a:pPr lvl="1" eaLnBrk="1" hangingPunct="1"/>
            <a:r>
              <a:rPr lang="en-US" altLang="zh-CN" smtClean="0"/>
              <a:t>Variable is a region of memory containing an array, which is known by a user-specified </a:t>
            </a:r>
            <a:r>
              <a:rPr lang="en-US" altLang="zh-CN" smtClean="0">
                <a:solidFill>
                  <a:srgbClr val="FF0000"/>
                </a:solidFill>
              </a:rPr>
              <a:t>name</a:t>
            </a:r>
            <a:r>
              <a:rPr lang="en-US" altLang="zh-CN" smtClean="0"/>
              <a:t>.</a:t>
            </a:r>
          </a:p>
          <a:p>
            <a:pPr lvl="1" eaLnBrk="1" hangingPunct="1"/>
            <a:r>
              <a:rPr lang="en-US" altLang="zh-CN" smtClean="0"/>
              <a:t>Try: size(a)</a:t>
            </a:r>
          </a:p>
          <a:p>
            <a:pPr lvl="2" eaLnBrk="1" hangingPunct="1"/>
            <a:r>
              <a:rPr lang="en-US" altLang="zh-CN" smtClean="0"/>
              <a:t>a is a variable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2714625"/>
            <a:ext cx="48387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14313"/>
            <a:ext cx="8405813" cy="635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14313"/>
            <a:ext cx="7988300" cy="635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8818563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 </a:t>
            </a:r>
            <a:endParaRPr lang="zh-CN" altLang="en-US" smtClean="0"/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143125"/>
            <a:ext cx="865981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Homework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Review the text from page 21 to 79.</a:t>
            </a:r>
          </a:p>
          <a:p>
            <a:pPr eaLnBrk="1" hangingPunct="1"/>
            <a:r>
              <a:rPr lang="en-US" altLang="zh-CN" sz="2400" smtClean="0"/>
              <a:t>Exercises 2.1 to 2.18</a:t>
            </a:r>
          </a:p>
          <a:p>
            <a:pPr eaLnBrk="1" hangingPunct="1"/>
            <a:r>
              <a:rPr lang="en-US" altLang="zh-CN" sz="2400" smtClean="0"/>
              <a:t>Read the reference </a:t>
            </a:r>
            <a:r>
              <a:rPr lang="en-US" altLang="zh-CN" sz="2400" i="1" smtClean="0"/>
              <a:t>The International Association for the Properties of Water and Steam</a:t>
            </a:r>
            <a:r>
              <a:rPr lang="en-US" altLang="zh-CN" sz="2400" smtClean="0"/>
              <a:t> as much as possible.</a:t>
            </a:r>
          </a:p>
          <a:p>
            <a:pPr eaLnBrk="1" hangingPunct="1"/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Rules for name of variables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Must begin with a letter</a:t>
            </a:r>
          </a:p>
          <a:p>
            <a:r>
              <a:rPr lang="en-US" altLang="zh-CN" sz="2400" smtClean="0"/>
              <a:t>Followed by any combination of letters, numbers and underscore.</a:t>
            </a:r>
          </a:p>
          <a:p>
            <a:r>
              <a:rPr lang="en-US" altLang="zh-CN" sz="2400" smtClean="0"/>
              <a:t>MATLAB is case sensitive</a:t>
            </a:r>
          </a:p>
          <a:p>
            <a:r>
              <a:rPr lang="en-US" altLang="zh-CN" sz="2400" smtClean="0"/>
              <a:t>MATLAB uses only the first N characters of the name, (where N is the number returned by the function </a:t>
            </a:r>
            <a:r>
              <a:rPr lang="en-US" altLang="zh-CN" sz="2400" smtClean="0">
                <a:solidFill>
                  <a:srgbClr val="FF0000"/>
                </a:solidFill>
              </a:rPr>
              <a:t>namelengthmax</a:t>
            </a:r>
            <a:r>
              <a:rPr lang="en-US" altLang="zh-CN" sz="2400" smtClean="0"/>
              <a:t>), and ignores the rest. </a:t>
            </a:r>
          </a:p>
          <a:p>
            <a:r>
              <a:rPr lang="en-US" altLang="zh-CN" sz="2400" smtClean="0"/>
              <a:t>These characters can not be used in the name of a variable:</a:t>
            </a:r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` ~ , - = + * / “ ; : | &amp; ^ % $ # @ ! .</a:t>
            </a:r>
          </a:p>
          <a:p>
            <a:pPr lvl="1"/>
            <a:r>
              <a:rPr lang="en-US" altLang="zh-CN" sz="2400" smtClean="0"/>
              <a:t>See  the exercise 2.2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Variables</a:t>
            </a:r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MATLAB does not require any type declarations or dimension statements. </a:t>
            </a:r>
          </a:p>
          <a:p>
            <a:r>
              <a:rPr lang="en-US" altLang="zh-CN" sz="2800" smtClean="0"/>
              <a:t>When MATLAB encounters a new variable name, it automatically creates the variable and allocates the appropriate amount of storage. If the variable already exists, MATLAB changes its contents and, if necessary, allocates new storage. </a:t>
            </a:r>
          </a:p>
          <a:p>
            <a:r>
              <a:rPr lang="en-US" altLang="zh-CN" sz="2800" smtClean="0"/>
              <a:t>To view the matrix assigned to any variable, simply enter the variable name. </a:t>
            </a:r>
          </a:p>
          <a:p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Examples 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50018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mtClean="0"/>
              <a:t>A = [1 2 3; 2,3,4];</a:t>
            </a:r>
          </a:p>
          <a:p>
            <a:pPr lvl="1" eaLnBrk="1" hangingPunct="1"/>
            <a:r>
              <a:rPr lang="en-US" altLang="zh-CN" smtClean="0"/>
              <a:t>What is echoed by size(A) ?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&gt;&gt; size(A)</a:t>
            </a:r>
          </a:p>
          <a:p>
            <a:pPr lvl="1" eaLnBrk="1" hangingPunct="1"/>
            <a:endParaRPr lang="en-US" altLang="zh-CN" smtClean="0"/>
          </a:p>
          <a:p>
            <a:pPr lvl="1" eaLnBrk="1" hangingPunct="1">
              <a:buFontTx/>
              <a:buNone/>
            </a:pPr>
            <a:r>
              <a:rPr lang="en-US" altLang="zh-CN" smtClean="0"/>
              <a:t>ans =</a:t>
            </a:r>
          </a:p>
          <a:p>
            <a:pPr lvl="1" eaLnBrk="1" hangingPunct="1"/>
            <a:endParaRPr lang="en-US" altLang="zh-CN" smtClean="0"/>
          </a:p>
          <a:p>
            <a:pPr lvl="1" eaLnBrk="1" hangingPunct="1">
              <a:buFontTx/>
              <a:buNone/>
            </a:pPr>
            <a:r>
              <a:rPr lang="en-US" altLang="zh-CN" smtClean="0"/>
              <a:t>     2     3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[rows col] = size(A)</a:t>
            </a:r>
            <a:endParaRPr lang="zh-CN" altLang="en-US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000750" y="2500313"/>
            <a:ext cx="20002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/>
              <a:t>[rows col] = size(A)</a:t>
            </a:r>
          </a:p>
          <a:p>
            <a:pPr eaLnBrk="1" hangingPunct="1"/>
            <a:r>
              <a:rPr lang="en-US" altLang="zh-CN" sz="3600"/>
              <a:t>rows =</a:t>
            </a:r>
          </a:p>
          <a:p>
            <a:pPr eaLnBrk="1" hangingPunct="1"/>
            <a:r>
              <a:rPr lang="en-US" altLang="zh-CN" sz="3600"/>
              <a:t>     2</a:t>
            </a:r>
          </a:p>
          <a:p>
            <a:pPr eaLnBrk="1" hangingPunct="1"/>
            <a:r>
              <a:rPr lang="en-US" altLang="zh-CN" sz="3600"/>
              <a:t>col =</a:t>
            </a:r>
          </a:p>
          <a:p>
            <a:pPr eaLnBrk="1" hangingPunct="1"/>
            <a:r>
              <a:rPr lang="en-US" altLang="zh-CN" sz="3600"/>
              <a:t>     3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MATLAB Basics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Initializing variables</a:t>
            </a:r>
          </a:p>
          <a:p>
            <a:pPr lvl="1" eaLnBrk="1" hangingPunct="1"/>
            <a:r>
              <a:rPr lang="en-US" altLang="zh-CN" sz="2400" smtClean="0"/>
              <a:t>Assign data to the variable in an </a:t>
            </a:r>
            <a:r>
              <a:rPr lang="en-US" altLang="zh-CN" sz="2400" smtClean="0">
                <a:solidFill>
                  <a:srgbClr val="FF0000"/>
                </a:solidFill>
              </a:rPr>
              <a:t>assignment</a:t>
            </a:r>
            <a:r>
              <a:rPr lang="en-US" altLang="zh-CN" sz="2400" smtClean="0"/>
              <a:t> statement.</a:t>
            </a:r>
          </a:p>
          <a:p>
            <a:pPr lvl="2" eaLnBrk="1" hangingPunct="1"/>
            <a:r>
              <a:rPr lang="en-US" altLang="zh-CN" sz="2000" smtClean="0"/>
              <a:t>A = 6;</a:t>
            </a:r>
          </a:p>
          <a:p>
            <a:pPr lvl="2" eaLnBrk="1" hangingPunct="1"/>
            <a:r>
              <a:rPr lang="en-US" altLang="zh-CN" sz="2000" smtClean="0"/>
              <a:t>B = [1 2 3 4 5 6];</a:t>
            </a:r>
          </a:p>
          <a:p>
            <a:pPr lvl="2" eaLnBrk="1" hangingPunct="1"/>
            <a:r>
              <a:rPr lang="en-US" altLang="zh-CN" sz="2000" smtClean="0"/>
              <a:t>C = [1, 2, 3; 4, 5, 6];</a:t>
            </a:r>
          </a:p>
          <a:p>
            <a:pPr lvl="2" eaLnBrk="1" hangingPunct="1"/>
            <a:r>
              <a:rPr lang="en-US" altLang="zh-CN" sz="2000" smtClean="0"/>
              <a:t>D = 1 : 2 : 10;</a:t>
            </a:r>
          </a:p>
          <a:p>
            <a:pPr lvl="1" eaLnBrk="1" hangingPunct="1"/>
            <a:r>
              <a:rPr lang="en-US" altLang="zh-CN" sz="2400" smtClean="0"/>
              <a:t>With shortcut expressions</a:t>
            </a:r>
          </a:p>
          <a:p>
            <a:pPr lvl="2" eaLnBrk="1" hangingPunct="1"/>
            <a:r>
              <a:rPr lang="en-US" altLang="zh-CN" sz="2000" smtClean="0"/>
              <a:t>first:incr:last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1862</Words>
  <Application>Microsoft Office PowerPoint</Application>
  <PresentationFormat>全屏显示(4:3)</PresentationFormat>
  <Paragraphs>304</Paragraphs>
  <Slides>54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8" baseType="lpstr">
      <vt:lpstr>Arial</vt:lpstr>
      <vt:lpstr>宋体</vt:lpstr>
      <vt:lpstr>Times New Roman</vt:lpstr>
      <vt:lpstr>默认设计模板</vt:lpstr>
      <vt:lpstr>MATLAB Programming Lecture 2</vt:lpstr>
      <vt:lpstr>Environments of MATLAB</vt:lpstr>
      <vt:lpstr>Predefined functions</vt:lpstr>
      <vt:lpstr>Contents</vt:lpstr>
      <vt:lpstr>MATLAB Basics</vt:lpstr>
      <vt:lpstr>Rules for name of variables</vt:lpstr>
      <vt:lpstr>Variables</vt:lpstr>
      <vt:lpstr>Examples </vt:lpstr>
      <vt:lpstr>MATLAB Basics</vt:lpstr>
      <vt:lpstr>MATLAB Basics</vt:lpstr>
      <vt:lpstr>Functions for initializing</vt:lpstr>
      <vt:lpstr>Good programming practice</vt:lpstr>
      <vt:lpstr>Multidimensional Arrays</vt:lpstr>
      <vt:lpstr>Programming Pitfalls</vt:lpstr>
      <vt:lpstr>Matrix</vt:lpstr>
      <vt:lpstr>Matrix</vt:lpstr>
      <vt:lpstr>Matrix</vt:lpstr>
      <vt:lpstr>Entering Matrices</vt:lpstr>
      <vt:lpstr>Some functions for Matrix</vt:lpstr>
      <vt:lpstr>Subscripts</vt:lpstr>
      <vt:lpstr>Concatenation </vt:lpstr>
      <vt:lpstr>Deleting Rows and Columns</vt:lpstr>
      <vt:lpstr>Deleting Rows and Columns</vt:lpstr>
      <vt:lpstr>Deleting Rows and Columns</vt:lpstr>
      <vt:lpstr>Good programming practice</vt:lpstr>
      <vt:lpstr>Subarrays</vt:lpstr>
      <vt:lpstr>Pitfalls</vt:lpstr>
      <vt:lpstr>Special values</vt:lpstr>
      <vt:lpstr>Pitfalls  </vt:lpstr>
      <vt:lpstr>Displaying output data</vt:lpstr>
      <vt:lpstr>Numbers</vt:lpstr>
      <vt:lpstr>Operations</vt:lpstr>
      <vt:lpstr>Built-in functions</vt:lpstr>
      <vt:lpstr>Examples of Expressions</vt:lpstr>
      <vt:lpstr>Example 2.5 Carbon 14 Dating</vt:lpstr>
      <vt:lpstr>Plotting</vt:lpstr>
      <vt:lpstr>Modify the features of plot</vt:lpstr>
      <vt:lpstr>Modify the features of plot</vt:lpstr>
      <vt:lpstr>Modify the features of plot</vt:lpstr>
      <vt:lpstr>Modify the features of plot</vt:lpstr>
      <vt:lpstr>Modify the features of plot</vt:lpstr>
      <vt:lpstr>PowerPoint 演示文稿</vt:lpstr>
      <vt:lpstr>Data files</vt:lpstr>
      <vt:lpstr>Debugging MATLAB Programs</vt:lpstr>
      <vt:lpstr>Types of errors</vt:lpstr>
      <vt:lpstr>Debugging tools</vt:lpstr>
      <vt:lpstr>Review of Basics</vt:lpstr>
      <vt:lpstr>Summary</vt:lpstr>
      <vt:lpstr>PowerPoint 演示文稿</vt:lpstr>
      <vt:lpstr>PowerPoint 演示文稿</vt:lpstr>
      <vt:lpstr>PowerPoint 演示文稿</vt:lpstr>
      <vt:lpstr>PowerPoint 演示文稿</vt:lpstr>
      <vt:lpstr>Summary </vt:lpstr>
      <vt:lpstr>Homework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Programming</dc:title>
  <dc:creator>yujiyang</dc:creator>
  <cp:lastModifiedBy>Yujiyang</cp:lastModifiedBy>
  <cp:revision>153</cp:revision>
  <dcterms:created xsi:type="dcterms:W3CDTF">2010-04-29T01:06:01Z</dcterms:created>
  <dcterms:modified xsi:type="dcterms:W3CDTF">2019-07-01T00:49:38Z</dcterms:modified>
</cp:coreProperties>
</file>