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319" r:id="rId3"/>
    <p:sldId id="320" r:id="rId4"/>
    <p:sldId id="321" r:id="rId5"/>
    <p:sldId id="322" r:id="rId6"/>
    <p:sldId id="323" r:id="rId7"/>
    <p:sldId id="324" r:id="rId8"/>
    <p:sldId id="325" r:id="rId9"/>
    <p:sldId id="271" r:id="rId10"/>
    <p:sldId id="257" r:id="rId11"/>
    <p:sldId id="273" r:id="rId12"/>
    <p:sldId id="305" r:id="rId13"/>
    <p:sldId id="306" r:id="rId14"/>
    <p:sldId id="274" r:id="rId15"/>
    <p:sldId id="307" r:id="rId16"/>
    <p:sldId id="275" r:id="rId17"/>
    <p:sldId id="308" r:id="rId18"/>
    <p:sldId id="276" r:id="rId19"/>
    <p:sldId id="277" r:id="rId20"/>
    <p:sldId id="278" r:id="rId21"/>
    <p:sldId id="279" r:id="rId22"/>
    <p:sldId id="281" r:id="rId23"/>
    <p:sldId id="282" r:id="rId24"/>
    <p:sldId id="283" r:id="rId25"/>
    <p:sldId id="280" r:id="rId26"/>
    <p:sldId id="311" r:id="rId27"/>
    <p:sldId id="312" r:id="rId28"/>
    <p:sldId id="313" r:id="rId29"/>
    <p:sldId id="284" r:id="rId30"/>
    <p:sldId id="285" r:id="rId31"/>
    <p:sldId id="286" r:id="rId32"/>
    <p:sldId id="309" r:id="rId33"/>
    <p:sldId id="310" r:id="rId34"/>
    <p:sldId id="314" r:id="rId35"/>
    <p:sldId id="287" r:id="rId36"/>
    <p:sldId id="288" r:id="rId37"/>
    <p:sldId id="289" r:id="rId38"/>
    <p:sldId id="290" r:id="rId39"/>
    <p:sldId id="291" r:id="rId40"/>
    <p:sldId id="292" r:id="rId41"/>
    <p:sldId id="293" r:id="rId42"/>
    <p:sldId id="294" r:id="rId43"/>
    <p:sldId id="295" r:id="rId44"/>
    <p:sldId id="296" r:id="rId45"/>
    <p:sldId id="297" r:id="rId46"/>
    <p:sldId id="299" r:id="rId47"/>
    <p:sldId id="300" r:id="rId48"/>
    <p:sldId id="298" r:id="rId49"/>
    <p:sldId id="301" r:id="rId50"/>
    <p:sldId id="302" r:id="rId51"/>
    <p:sldId id="316" r:id="rId52"/>
    <p:sldId id="315" r:id="rId53"/>
    <p:sldId id="317" r:id="rId54"/>
    <p:sldId id="318" r:id="rId55"/>
    <p:sldId id="272" r:id="rId5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4" autoAdjust="0"/>
    <p:restoredTop sz="94660"/>
  </p:normalViewPr>
  <p:slideViewPr>
    <p:cSldViewPr>
      <p:cViewPr varScale="1">
        <p:scale>
          <a:sx n="124" d="100"/>
          <a:sy n="124" d="100"/>
        </p:scale>
        <p:origin x="123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atin typeface="Arial" charset="0"/>
              </a:defRPr>
            </a:lvl1pPr>
          </a:lstStyle>
          <a:p>
            <a:pPr>
              <a:defRPr/>
            </a:pPr>
            <a:fld id="{AAF018A9-C078-4BD0-9EC0-2F7D030F1B4F}" type="datetimeFigureOut">
              <a:rPr lang="zh-CN" altLang="en-US"/>
              <a:pPr>
                <a:defRPr/>
              </a:pPr>
              <a:t>2019/7/1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2DFB978-AB30-479B-9ECE-914D275B4474}"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lambda</a:t>
            </a:r>
            <a:endParaRPr lang="zh-CN" altLang="en-US" smtClean="0"/>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BCC7E87-88DC-42DF-9073-C7C32E3E6D24}" type="slidenum">
              <a:rPr lang="zh-CN" altLang="en-US"/>
              <a:pPr eaLnBrk="1" hangingPunct="1"/>
              <a:t>47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2BDBF367-7AF2-4641-83F1-6BD6AC7A1D5C}" type="slidenum">
              <a:rPr lang="en-US" altLang="zh-CN"/>
              <a:pPr/>
              <a:t>‹#›</a:t>
            </a:fld>
            <a:endParaRPr lang="en-US" altLang="zh-CN"/>
          </a:p>
        </p:txBody>
      </p:sp>
    </p:spTree>
    <p:extLst>
      <p:ext uri="{BB962C8B-B14F-4D97-AF65-F5344CB8AC3E}">
        <p14:creationId xmlns:p14="http://schemas.microsoft.com/office/powerpoint/2010/main" val="1678381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35E274B4-FA50-46FC-875D-DEA51CF28D1B}" type="slidenum">
              <a:rPr lang="en-US" altLang="zh-CN"/>
              <a:pPr/>
              <a:t>‹#›</a:t>
            </a:fld>
            <a:endParaRPr lang="en-US" altLang="zh-CN"/>
          </a:p>
        </p:txBody>
      </p:sp>
    </p:spTree>
    <p:extLst>
      <p:ext uri="{BB962C8B-B14F-4D97-AF65-F5344CB8AC3E}">
        <p14:creationId xmlns:p14="http://schemas.microsoft.com/office/powerpoint/2010/main" val="3074359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362BF011-F0B6-4566-A283-F687780796F9}" type="slidenum">
              <a:rPr lang="en-US" altLang="zh-CN"/>
              <a:pPr/>
              <a:t>‹#›</a:t>
            </a:fld>
            <a:endParaRPr lang="en-US" altLang="zh-CN"/>
          </a:p>
        </p:txBody>
      </p:sp>
    </p:spTree>
    <p:extLst>
      <p:ext uri="{BB962C8B-B14F-4D97-AF65-F5344CB8AC3E}">
        <p14:creationId xmlns:p14="http://schemas.microsoft.com/office/powerpoint/2010/main" val="2493996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7D883B25-AC98-45E6-96F7-0ED683A03097}" type="slidenum">
              <a:rPr lang="en-US" altLang="zh-CN"/>
              <a:pPr/>
              <a:t>‹#›</a:t>
            </a:fld>
            <a:endParaRPr lang="en-US" altLang="zh-CN"/>
          </a:p>
        </p:txBody>
      </p:sp>
    </p:spTree>
    <p:extLst>
      <p:ext uri="{BB962C8B-B14F-4D97-AF65-F5344CB8AC3E}">
        <p14:creationId xmlns:p14="http://schemas.microsoft.com/office/powerpoint/2010/main" val="1152527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EDFCF0B7-FD74-4F7C-B476-C3CBF64CB3AD}" type="slidenum">
              <a:rPr lang="en-US" altLang="zh-CN"/>
              <a:pPr/>
              <a:t>‹#›</a:t>
            </a:fld>
            <a:endParaRPr lang="en-US" altLang="zh-CN"/>
          </a:p>
        </p:txBody>
      </p:sp>
    </p:spTree>
    <p:extLst>
      <p:ext uri="{BB962C8B-B14F-4D97-AF65-F5344CB8AC3E}">
        <p14:creationId xmlns:p14="http://schemas.microsoft.com/office/powerpoint/2010/main" val="2007674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A5C5F2B-6A4B-4103-8CB5-BD2A32AC6049}" type="slidenum">
              <a:rPr lang="en-US" altLang="zh-CN"/>
              <a:pPr/>
              <a:t>‹#›</a:t>
            </a:fld>
            <a:endParaRPr lang="en-US" altLang="zh-CN"/>
          </a:p>
        </p:txBody>
      </p:sp>
    </p:spTree>
    <p:extLst>
      <p:ext uri="{BB962C8B-B14F-4D97-AF65-F5344CB8AC3E}">
        <p14:creationId xmlns:p14="http://schemas.microsoft.com/office/powerpoint/2010/main" val="3056034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3D5C1AD7-1D48-4C91-BD78-14FE48B0F53B}" type="slidenum">
              <a:rPr lang="en-US" altLang="zh-CN"/>
              <a:pPr/>
              <a:t>‹#›</a:t>
            </a:fld>
            <a:endParaRPr lang="en-US" altLang="zh-CN"/>
          </a:p>
        </p:txBody>
      </p:sp>
    </p:spTree>
    <p:extLst>
      <p:ext uri="{BB962C8B-B14F-4D97-AF65-F5344CB8AC3E}">
        <p14:creationId xmlns:p14="http://schemas.microsoft.com/office/powerpoint/2010/main" val="2110874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1C2DB5EE-FA31-4F97-80AE-9CEF2F7B9FC3}" type="slidenum">
              <a:rPr lang="en-US" altLang="zh-CN"/>
              <a:pPr/>
              <a:t>‹#›</a:t>
            </a:fld>
            <a:endParaRPr lang="en-US" altLang="zh-CN"/>
          </a:p>
        </p:txBody>
      </p:sp>
    </p:spTree>
    <p:extLst>
      <p:ext uri="{BB962C8B-B14F-4D97-AF65-F5344CB8AC3E}">
        <p14:creationId xmlns:p14="http://schemas.microsoft.com/office/powerpoint/2010/main" val="882041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956485F0-86AE-4A85-8003-4B5CD635D67F}" type="slidenum">
              <a:rPr lang="en-US" altLang="zh-CN"/>
              <a:pPr/>
              <a:t>‹#›</a:t>
            </a:fld>
            <a:endParaRPr lang="en-US" altLang="zh-CN"/>
          </a:p>
        </p:txBody>
      </p:sp>
    </p:spTree>
    <p:extLst>
      <p:ext uri="{BB962C8B-B14F-4D97-AF65-F5344CB8AC3E}">
        <p14:creationId xmlns:p14="http://schemas.microsoft.com/office/powerpoint/2010/main" val="3905047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3CBBF08E-8239-40B0-B5F8-193E4DEB645A}" type="slidenum">
              <a:rPr lang="en-US" altLang="zh-CN"/>
              <a:pPr/>
              <a:t>‹#›</a:t>
            </a:fld>
            <a:endParaRPr lang="en-US" altLang="zh-CN"/>
          </a:p>
        </p:txBody>
      </p:sp>
    </p:spTree>
    <p:extLst>
      <p:ext uri="{BB962C8B-B14F-4D97-AF65-F5344CB8AC3E}">
        <p14:creationId xmlns:p14="http://schemas.microsoft.com/office/powerpoint/2010/main" val="2767458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D79C887A-4F80-45B2-8FDB-55B4F889C6F7}" type="slidenum">
              <a:rPr lang="en-US" altLang="zh-CN"/>
              <a:pPr/>
              <a:t>‹#›</a:t>
            </a:fld>
            <a:endParaRPr lang="en-US" altLang="zh-CN"/>
          </a:p>
        </p:txBody>
      </p:sp>
    </p:spTree>
    <p:extLst>
      <p:ext uri="{BB962C8B-B14F-4D97-AF65-F5344CB8AC3E}">
        <p14:creationId xmlns:p14="http://schemas.microsoft.com/office/powerpoint/2010/main" val="3448778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56CE65D-F514-49D6-B119-8CE885A0DA19}"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zh-CN" smtClean="0"/>
              <a:t>MATLAB Programming</a:t>
            </a:r>
            <a:br>
              <a:rPr lang="en-US" altLang="zh-CN" smtClean="0"/>
            </a:br>
            <a:r>
              <a:rPr lang="en-US" altLang="zh-CN" sz="2400" smtClean="0"/>
              <a:t>Lecture 3</a:t>
            </a:r>
          </a:p>
        </p:txBody>
      </p:sp>
      <p:sp>
        <p:nvSpPr>
          <p:cNvPr id="2051" name="Rectangle 3"/>
          <p:cNvSpPr>
            <a:spLocks noGrp="1" noChangeArrowheads="1"/>
          </p:cNvSpPr>
          <p:nvPr>
            <p:ph type="subTitle" idx="1"/>
          </p:nvPr>
        </p:nvSpPr>
        <p:spPr/>
        <p:txBody>
          <a:bodyPr/>
          <a:lstStyle/>
          <a:p>
            <a:pPr eaLnBrk="1" hangingPunct="1">
              <a:lnSpc>
                <a:spcPct val="80000"/>
              </a:lnSpc>
            </a:pPr>
            <a:r>
              <a:rPr lang="en-US" altLang="zh-CN" sz="1800" smtClean="0"/>
              <a:t>Yu, Jiyang</a:t>
            </a:r>
          </a:p>
          <a:p>
            <a:pPr eaLnBrk="1" hangingPunct="1">
              <a:lnSpc>
                <a:spcPct val="80000"/>
              </a:lnSpc>
            </a:pPr>
            <a:r>
              <a:rPr lang="en-US" altLang="zh-CN" sz="1800" smtClean="0"/>
              <a:t>yujiy@tsinghua.edu.cn </a:t>
            </a:r>
          </a:p>
          <a:p>
            <a:pPr eaLnBrk="1" hangingPunct="1">
              <a:lnSpc>
                <a:spcPct val="80000"/>
              </a:lnSpc>
            </a:pPr>
            <a:r>
              <a:rPr lang="en-US" altLang="zh-CN" sz="1800" smtClean="0"/>
              <a:t>Tel: 62794070, Cell:17097723858</a:t>
            </a:r>
          </a:p>
          <a:p>
            <a:pPr eaLnBrk="1" hangingPunct="1">
              <a:lnSpc>
                <a:spcPct val="80000"/>
              </a:lnSpc>
            </a:pPr>
            <a:r>
              <a:rPr lang="en-US" altLang="zh-CN" sz="1800" smtClean="0"/>
              <a:t>Office: Room 904# of Liuqing Building</a:t>
            </a:r>
          </a:p>
          <a:p>
            <a:pPr eaLnBrk="1" hangingPunct="1">
              <a:lnSpc>
                <a:spcPct val="80000"/>
              </a:lnSpc>
            </a:pPr>
            <a:r>
              <a:rPr lang="en-US" altLang="zh-CN" sz="1800" smtClean="0"/>
              <a:t>Department of Engineering Physics</a:t>
            </a:r>
          </a:p>
          <a:p>
            <a:pPr eaLnBrk="1" hangingPunct="1">
              <a:lnSpc>
                <a:spcPct val="80000"/>
              </a:lnSpc>
            </a:pPr>
            <a:r>
              <a:rPr lang="en-US" altLang="zh-CN" sz="1800" smtClean="0"/>
              <a:t>Tsinghua University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How do you begin?</a:t>
            </a:r>
          </a:p>
        </p:txBody>
      </p:sp>
      <p:sp>
        <p:nvSpPr>
          <p:cNvPr id="3075" name="Rectangle 3"/>
          <p:cNvSpPr>
            <a:spLocks noGrp="1" noChangeArrowheads="1"/>
          </p:cNvSpPr>
          <p:nvPr>
            <p:ph type="body" idx="1"/>
          </p:nvPr>
        </p:nvSpPr>
        <p:spPr/>
        <p:txBody>
          <a:bodyPr/>
          <a:lstStyle/>
          <a:p>
            <a:pPr eaLnBrk="1" hangingPunct="1"/>
            <a:r>
              <a:rPr lang="en-US" altLang="zh-CN" smtClean="0">
                <a:latin typeface="Times New Roman" panose="02020603050405020304" pitchFamily="18" charset="0"/>
              </a:rPr>
              <a:t>Suppose you need to write a program to solve the problem of water properties. </a:t>
            </a:r>
          </a:p>
          <a:p>
            <a:pPr lvl="1" eaLnBrk="1" hangingPunct="1">
              <a:buFontTx/>
              <a:buChar char="•"/>
            </a:pPr>
            <a:r>
              <a:rPr lang="en-US" altLang="zh-CN" smtClean="0">
                <a:latin typeface="Times New Roman" panose="02020603050405020304" pitchFamily="18" charset="0"/>
              </a:rPr>
              <a:t>On the fly?</a:t>
            </a:r>
          </a:p>
          <a:p>
            <a:pPr lvl="2" eaLnBrk="1" hangingPunct="1"/>
            <a:r>
              <a:rPr lang="en-US" altLang="zh-CN" smtClean="0">
                <a:latin typeface="Times New Roman" panose="02020603050405020304" pitchFamily="18" charset="0"/>
              </a:rPr>
              <a:t>Without “wasting” a lot of time thinking about the problem first.</a:t>
            </a:r>
          </a:p>
          <a:p>
            <a:pPr lvl="1" eaLnBrk="1" hangingPunct="1">
              <a:buFontTx/>
              <a:buChar char="•"/>
            </a:pPr>
            <a:r>
              <a:rPr lang="en-US" altLang="zh-CN" smtClean="0">
                <a:latin typeface="Times New Roman" panose="02020603050405020304" pitchFamily="18" charset="0"/>
              </a:rPr>
              <a:t>Completely think out the problem.</a:t>
            </a:r>
          </a:p>
          <a:p>
            <a:pPr lvl="1" eaLnBrk="1" hangingPunct="1">
              <a:buFontTx/>
              <a:buChar char="•"/>
            </a:pPr>
            <a:r>
              <a:rPr lang="en-US" altLang="zh-CN" smtClean="0">
                <a:latin typeface="Times New Roman" panose="02020603050405020304" pitchFamily="18" charset="0"/>
              </a:rPr>
              <a:t>Stephen’s professor told him: “</a:t>
            </a:r>
            <a:r>
              <a:rPr lang="en-US" altLang="zh-CN" i="1" smtClean="0">
                <a:latin typeface="Times New Roman" panose="02020603050405020304" pitchFamily="18" charset="0"/>
              </a:rPr>
              <a:t>Programming is easy. It’s knowing what to program that’s hard.”</a:t>
            </a:r>
          </a:p>
          <a:p>
            <a:pPr lvl="1" eaLnBrk="1" hangingPunct="1">
              <a:buFontTx/>
              <a:buChar char="•"/>
            </a:pPr>
            <a:r>
              <a:rPr lang="en-US" altLang="zh-CN" smtClean="0">
                <a:latin typeface="Times New Roman" panose="02020603050405020304" pitchFamily="18" charset="0"/>
              </a:rPr>
              <a:t>The most difficult part: </a:t>
            </a:r>
            <a:r>
              <a:rPr lang="en-US" altLang="zh-CN" smtClean="0">
                <a:solidFill>
                  <a:srgbClr val="FF0000"/>
                </a:solidFill>
                <a:latin typeface="Times New Roman" panose="02020603050405020304" pitchFamily="18" charset="0"/>
              </a:rPr>
              <a:t>to understand the problem</a:t>
            </a:r>
            <a:r>
              <a:rPr lang="en-US" altLang="zh-CN" smtClean="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5">
                                            <p:txEl>
                                              <p:pRg st="3" end="3"/>
                                            </p:txEl>
                                          </p:spTgt>
                                        </p:tgtEl>
                                        <p:attrNameLst>
                                          <p:attrName>style.visibility</p:attrName>
                                        </p:attrNameLst>
                                      </p:cBhvr>
                                      <p:to>
                                        <p:strVal val="visible"/>
                                      </p:to>
                                    </p:set>
                                    <p:animEffect transition="in" filter="blinds(horizontal)">
                                      <p:cBhvr>
                                        <p:cTn id="7" dur="500"/>
                                        <p:tgtEl>
                                          <p:spTgt spid="307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075">
                                            <p:txEl>
                                              <p:pRg st="4" end="4"/>
                                            </p:txEl>
                                          </p:spTgt>
                                        </p:tgtEl>
                                        <p:attrNameLst>
                                          <p:attrName>style.visibility</p:attrName>
                                        </p:attrNameLst>
                                      </p:cBhvr>
                                      <p:to>
                                        <p:strVal val="visible"/>
                                      </p:to>
                                    </p:set>
                                    <p:animEffect transition="in" filter="blinds(horizontal)">
                                      <p:cBhvr>
                                        <p:cTn id="10" dur="500"/>
                                        <p:tgtEl>
                                          <p:spTgt spid="3075">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075">
                                            <p:txEl>
                                              <p:pRg st="5" end="5"/>
                                            </p:txEl>
                                          </p:spTgt>
                                        </p:tgtEl>
                                        <p:attrNameLst>
                                          <p:attrName>style.visibility</p:attrName>
                                        </p:attrNameLst>
                                      </p:cBhvr>
                                      <p:to>
                                        <p:strVal val="visible"/>
                                      </p:to>
                                    </p:set>
                                    <p:animEffect transition="in" filter="blinds(horizontal)">
                                      <p:cBhvr>
                                        <p:cTn id="13" dur="500"/>
                                        <p:tgtEl>
                                          <p:spTgt spid="3075">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075">
                                            <p:txEl>
                                              <p:pRg st="3" end="3"/>
                                            </p:txEl>
                                          </p:spTgt>
                                        </p:tgtEl>
                                        <p:attrNameLst>
                                          <p:attrName>style.visibility</p:attrName>
                                        </p:attrNameLst>
                                      </p:cBhvr>
                                      <p:to>
                                        <p:strVal val="visible"/>
                                      </p:to>
                                    </p:set>
                                    <p:animEffect transition="in" filter="blinds(horizontal)">
                                      <p:cBhvr>
                                        <p:cTn id="18" dur="500"/>
                                        <p:tgtEl>
                                          <p:spTgt spid="307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animEffect transition="in" filter="blinds(horizontal)">
                                      <p:cBhvr>
                                        <p:cTn id="23" dur="500"/>
                                        <p:tgtEl>
                                          <p:spTgt spid="3075">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3075">
                                            <p:txEl>
                                              <p:pRg st="5" end="5"/>
                                            </p:txEl>
                                          </p:spTgt>
                                        </p:tgtEl>
                                        <p:attrNameLst>
                                          <p:attrName>style.visibility</p:attrName>
                                        </p:attrNameLst>
                                      </p:cBhvr>
                                      <p:to>
                                        <p:strVal val="visible"/>
                                      </p:to>
                                    </p:set>
                                    <p:animEffect transition="in" filter="blinds(horizontal)">
                                      <p:cBhvr>
                                        <p:cTn id="28" dur="500"/>
                                        <p:tgtEl>
                                          <p:spTgt spid="30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t>Top-Down Design Techniques</a:t>
            </a:r>
          </a:p>
        </p:txBody>
      </p:sp>
      <p:sp>
        <p:nvSpPr>
          <p:cNvPr id="32771" name="Rectangle 3"/>
          <p:cNvSpPr>
            <a:spLocks noGrp="1" noChangeArrowheads="1"/>
          </p:cNvSpPr>
          <p:nvPr>
            <p:ph type="body" idx="1"/>
          </p:nvPr>
        </p:nvSpPr>
        <p:spPr/>
        <p:txBody>
          <a:bodyPr/>
          <a:lstStyle/>
          <a:p>
            <a:pPr eaLnBrk="1" hangingPunct="1">
              <a:lnSpc>
                <a:spcPct val="80000"/>
              </a:lnSpc>
            </a:pPr>
            <a:r>
              <a:rPr lang="en-US" altLang="zh-CN" sz="2800" smtClean="0">
                <a:latin typeface="Times New Roman" panose="02020603050405020304" pitchFamily="18" charset="0"/>
              </a:rPr>
              <a:t>Break a large task down into smaller subtasks.</a:t>
            </a:r>
          </a:p>
          <a:p>
            <a:pPr eaLnBrk="1" hangingPunct="1">
              <a:lnSpc>
                <a:spcPct val="80000"/>
              </a:lnSpc>
            </a:pPr>
            <a:r>
              <a:rPr lang="en-US" altLang="zh-CN" sz="2800" smtClean="0">
                <a:latin typeface="Times New Roman" panose="02020603050405020304" pitchFamily="18" charset="0"/>
              </a:rPr>
              <a:t>Each subtask may in turn be subdivided into smaller and smaller pieces.</a:t>
            </a:r>
          </a:p>
          <a:p>
            <a:pPr eaLnBrk="1" hangingPunct="1">
              <a:lnSpc>
                <a:spcPct val="80000"/>
              </a:lnSpc>
            </a:pPr>
            <a:r>
              <a:rPr lang="en-US" altLang="zh-CN" sz="2800" smtClean="0">
                <a:latin typeface="Times New Roman" panose="02020603050405020304" pitchFamily="18" charset="0"/>
              </a:rPr>
              <a:t>Each piece can be coded and tested independently.</a:t>
            </a:r>
          </a:p>
          <a:p>
            <a:pPr eaLnBrk="1" hangingPunct="1">
              <a:lnSpc>
                <a:spcPct val="80000"/>
              </a:lnSpc>
            </a:pPr>
            <a:r>
              <a:rPr lang="en-US" altLang="zh-CN" sz="2800" smtClean="0">
                <a:latin typeface="Times New Roman" panose="02020603050405020304" pitchFamily="18" charset="0"/>
              </a:rPr>
              <a:t>5 Steps:</a:t>
            </a:r>
          </a:p>
          <a:p>
            <a:pPr lvl="1" eaLnBrk="1" hangingPunct="1">
              <a:lnSpc>
                <a:spcPct val="80000"/>
              </a:lnSpc>
              <a:buFontTx/>
              <a:buNone/>
            </a:pPr>
            <a:r>
              <a:rPr lang="en-US" altLang="zh-CN" sz="2400" smtClean="0">
                <a:latin typeface="Times New Roman" panose="02020603050405020304" pitchFamily="18" charset="0"/>
              </a:rPr>
              <a:t>Step 1: Clearly </a:t>
            </a:r>
            <a:r>
              <a:rPr lang="en-US" altLang="zh-CN" sz="2400" smtClean="0">
                <a:solidFill>
                  <a:srgbClr val="FF0000"/>
                </a:solidFill>
                <a:latin typeface="Times New Roman" panose="02020603050405020304" pitchFamily="18" charset="0"/>
              </a:rPr>
              <a:t>state the problem</a:t>
            </a:r>
            <a:r>
              <a:rPr lang="en-US" altLang="zh-CN" sz="2400" smtClean="0">
                <a:latin typeface="Times New Roman" panose="02020603050405020304" pitchFamily="18" charset="0"/>
              </a:rPr>
              <a:t> that you are trying to solve</a:t>
            </a:r>
          </a:p>
          <a:p>
            <a:pPr lvl="1" eaLnBrk="1" hangingPunct="1">
              <a:lnSpc>
                <a:spcPct val="80000"/>
              </a:lnSpc>
              <a:buFontTx/>
              <a:buNone/>
            </a:pPr>
            <a:r>
              <a:rPr lang="en-US" altLang="zh-CN" sz="2400" smtClean="0">
                <a:latin typeface="Times New Roman" panose="02020603050405020304" pitchFamily="18" charset="0"/>
              </a:rPr>
              <a:t>Step 2: Define the </a:t>
            </a:r>
            <a:r>
              <a:rPr lang="en-US" altLang="zh-CN" sz="2400" smtClean="0">
                <a:solidFill>
                  <a:srgbClr val="FF0000"/>
                </a:solidFill>
                <a:latin typeface="Times New Roman" panose="02020603050405020304" pitchFamily="18" charset="0"/>
              </a:rPr>
              <a:t>inputs</a:t>
            </a:r>
            <a:r>
              <a:rPr lang="en-US" altLang="zh-CN" sz="2400" smtClean="0">
                <a:latin typeface="Times New Roman" panose="02020603050405020304" pitchFamily="18" charset="0"/>
              </a:rPr>
              <a:t> required by the program and the </a:t>
            </a:r>
            <a:r>
              <a:rPr lang="en-US" altLang="zh-CN" sz="2400" smtClean="0">
                <a:solidFill>
                  <a:srgbClr val="FF0000"/>
                </a:solidFill>
                <a:latin typeface="Times New Roman" panose="02020603050405020304" pitchFamily="18" charset="0"/>
              </a:rPr>
              <a:t>outputs</a:t>
            </a:r>
            <a:r>
              <a:rPr lang="en-US" altLang="zh-CN" sz="2400" smtClean="0">
                <a:latin typeface="Times New Roman" panose="02020603050405020304" pitchFamily="18" charset="0"/>
              </a:rPr>
              <a:t> to be produced by the program</a:t>
            </a:r>
          </a:p>
          <a:p>
            <a:pPr lvl="1" eaLnBrk="1" hangingPunct="1">
              <a:lnSpc>
                <a:spcPct val="80000"/>
              </a:lnSpc>
              <a:buFontTx/>
              <a:buNone/>
            </a:pPr>
            <a:r>
              <a:rPr lang="en-US" altLang="zh-CN" sz="2400" smtClean="0">
                <a:latin typeface="Times New Roman" panose="02020603050405020304" pitchFamily="18" charset="0"/>
              </a:rPr>
              <a:t>Step 3: Design the </a:t>
            </a:r>
            <a:r>
              <a:rPr lang="en-US" altLang="zh-CN" sz="2400" smtClean="0">
                <a:solidFill>
                  <a:srgbClr val="FF0000"/>
                </a:solidFill>
                <a:latin typeface="Times New Roman" panose="02020603050405020304" pitchFamily="18" charset="0"/>
              </a:rPr>
              <a:t>algorithm</a:t>
            </a:r>
            <a:r>
              <a:rPr lang="en-US" altLang="zh-CN" sz="2400" smtClean="0">
                <a:latin typeface="Times New Roman" panose="02020603050405020304" pitchFamily="18" charset="0"/>
              </a:rPr>
              <a:t> that you intend to implement in the program</a:t>
            </a:r>
          </a:p>
          <a:p>
            <a:pPr lvl="1" eaLnBrk="1" hangingPunct="1">
              <a:lnSpc>
                <a:spcPct val="80000"/>
              </a:lnSpc>
              <a:buFontTx/>
              <a:buNone/>
            </a:pPr>
            <a:r>
              <a:rPr lang="en-US" altLang="zh-CN" sz="2400" smtClean="0">
                <a:latin typeface="Times New Roman" panose="02020603050405020304" pitchFamily="18" charset="0"/>
              </a:rPr>
              <a:t>Step 4: Turn the algorithm into MATLAB </a:t>
            </a:r>
            <a:r>
              <a:rPr lang="en-US" altLang="zh-CN" sz="2400" smtClean="0">
                <a:solidFill>
                  <a:srgbClr val="FF0000"/>
                </a:solidFill>
                <a:latin typeface="Times New Roman" panose="02020603050405020304" pitchFamily="18" charset="0"/>
              </a:rPr>
              <a:t>statements</a:t>
            </a:r>
          </a:p>
          <a:p>
            <a:pPr lvl="1" eaLnBrk="1" hangingPunct="1">
              <a:lnSpc>
                <a:spcPct val="80000"/>
              </a:lnSpc>
              <a:buFontTx/>
              <a:buNone/>
            </a:pPr>
            <a:r>
              <a:rPr lang="en-US" altLang="zh-CN" sz="2400" smtClean="0">
                <a:latin typeface="Times New Roman" panose="02020603050405020304" pitchFamily="18" charset="0"/>
              </a:rPr>
              <a:t>Step 5: </a:t>
            </a:r>
            <a:r>
              <a:rPr lang="en-US" altLang="zh-CN" sz="2400" smtClean="0">
                <a:solidFill>
                  <a:srgbClr val="FF0000"/>
                </a:solidFill>
                <a:latin typeface="Times New Roman" panose="02020603050405020304" pitchFamily="18" charset="0"/>
              </a:rPr>
              <a:t>Test</a:t>
            </a:r>
            <a:r>
              <a:rPr lang="en-US" altLang="zh-CN" sz="2400" smtClean="0">
                <a:latin typeface="Times New Roman" panose="02020603050405020304" pitchFamily="18" charset="0"/>
              </a:rPr>
              <a:t> the resulting MATLAB program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1">
                                            <p:txEl>
                                              <p:pRg st="3" end="3"/>
                                            </p:txEl>
                                          </p:spTgt>
                                        </p:tgtEl>
                                        <p:attrNameLst>
                                          <p:attrName>style.visibility</p:attrName>
                                        </p:attrNameLst>
                                      </p:cBhvr>
                                      <p:to>
                                        <p:strVal val="visible"/>
                                      </p:to>
                                    </p:set>
                                    <p:animEffect transition="in" filter="blinds(horizontal)">
                                      <p:cBhvr>
                                        <p:cTn id="7" dur="500"/>
                                        <p:tgtEl>
                                          <p:spTgt spid="32771">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771">
                                            <p:txEl>
                                              <p:pRg st="4" end="4"/>
                                            </p:txEl>
                                          </p:spTgt>
                                        </p:tgtEl>
                                        <p:attrNameLst>
                                          <p:attrName>style.visibility</p:attrName>
                                        </p:attrNameLst>
                                      </p:cBhvr>
                                      <p:to>
                                        <p:strVal val="visible"/>
                                      </p:to>
                                    </p:set>
                                    <p:animEffect transition="in" filter="blinds(horizontal)">
                                      <p:cBhvr>
                                        <p:cTn id="10" dur="500"/>
                                        <p:tgtEl>
                                          <p:spTgt spid="32771">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2771">
                                            <p:txEl>
                                              <p:pRg st="5" end="5"/>
                                            </p:txEl>
                                          </p:spTgt>
                                        </p:tgtEl>
                                        <p:attrNameLst>
                                          <p:attrName>style.visibility</p:attrName>
                                        </p:attrNameLst>
                                      </p:cBhvr>
                                      <p:to>
                                        <p:strVal val="visible"/>
                                      </p:to>
                                    </p:set>
                                    <p:animEffect transition="in" filter="blinds(horizontal)">
                                      <p:cBhvr>
                                        <p:cTn id="15" dur="500"/>
                                        <p:tgtEl>
                                          <p:spTgt spid="32771">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2771">
                                            <p:txEl>
                                              <p:pRg st="6" end="6"/>
                                            </p:txEl>
                                          </p:spTgt>
                                        </p:tgtEl>
                                        <p:attrNameLst>
                                          <p:attrName>style.visibility</p:attrName>
                                        </p:attrNameLst>
                                      </p:cBhvr>
                                      <p:to>
                                        <p:strVal val="visible"/>
                                      </p:to>
                                    </p:set>
                                    <p:animEffect transition="in" filter="blinds(horizontal)">
                                      <p:cBhvr>
                                        <p:cTn id="20" dur="500"/>
                                        <p:tgtEl>
                                          <p:spTgt spid="32771">
                                            <p:txEl>
                                              <p:pRg st="6" end="6"/>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2771">
                                            <p:txEl>
                                              <p:pRg st="7" end="7"/>
                                            </p:txEl>
                                          </p:spTgt>
                                        </p:tgtEl>
                                        <p:attrNameLst>
                                          <p:attrName>style.visibility</p:attrName>
                                        </p:attrNameLst>
                                      </p:cBhvr>
                                      <p:to>
                                        <p:strVal val="visible"/>
                                      </p:to>
                                    </p:set>
                                    <p:animEffect transition="in" filter="blinds(horizontal)">
                                      <p:cBhvr>
                                        <p:cTn id="25" dur="500"/>
                                        <p:tgtEl>
                                          <p:spTgt spid="32771">
                                            <p:txEl>
                                              <p:pRg st="7" end="7"/>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2771">
                                            <p:txEl>
                                              <p:pRg st="8" end="8"/>
                                            </p:txEl>
                                          </p:spTgt>
                                        </p:tgtEl>
                                        <p:attrNameLst>
                                          <p:attrName>style.visibility</p:attrName>
                                        </p:attrNameLst>
                                      </p:cBhvr>
                                      <p:to>
                                        <p:strVal val="visible"/>
                                      </p:to>
                                    </p:set>
                                    <p:animEffect transition="in" filter="blinds(horizontal)">
                                      <p:cBhvr>
                                        <p:cTn id="30" dur="500"/>
                                        <p:tgtEl>
                                          <p:spTgt spid="327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en-US" altLang="zh-CN" smtClean="0"/>
              <a:t>Use of pseudocode</a:t>
            </a:r>
            <a:endParaRPr lang="zh-CN" altLang="en-US" smtClean="0"/>
          </a:p>
        </p:txBody>
      </p:sp>
      <p:sp>
        <p:nvSpPr>
          <p:cNvPr id="13315" name="内容占位符 2"/>
          <p:cNvSpPr>
            <a:spLocks noGrp="1"/>
          </p:cNvSpPr>
          <p:nvPr>
            <p:ph idx="1"/>
          </p:nvPr>
        </p:nvSpPr>
        <p:spPr/>
        <p:txBody>
          <a:bodyPr/>
          <a:lstStyle/>
          <a:p>
            <a:pPr eaLnBrk="1" hangingPunct="1"/>
            <a:r>
              <a:rPr lang="en-US" altLang="zh-CN" sz="2800" smtClean="0"/>
              <a:t>As a part of the design process, it is necessary to describe the algorithm that you intend to implement. The description of the algorithm should be in a standard form that is easy for both you and other people to understand, and the description should aid you in turning your concept Into MATLAB code. </a:t>
            </a:r>
          </a:p>
          <a:p>
            <a:pPr eaLnBrk="1" hangingPunct="1"/>
            <a:r>
              <a:rPr lang="en-US" altLang="zh-CN" sz="2800" smtClean="0"/>
              <a:t>The standard forms that we use to describe algorithms are called constructs (or sometimes structures).</a:t>
            </a:r>
          </a:p>
          <a:p>
            <a:pPr eaLnBrk="1" hangingPunct="1"/>
            <a:endParaRPr lang="zh-CN" altLang="en-US" sz="28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eaLnBrk="1" hangingPunct="1"/>
            <a:r>
              <a:rPr lang="en-US" altLang="zh-CN" smtClean="0"/>
              <a:t>Pseudocode</a:t>
            </a:r>
            <a:endParaRPr lang="zh-CN" altLang="en-US" smtClean="0"/>
          </a:p>
        </p:txBody>
      </p:sp>
      <p:sp>
        <p:nvSpPr>
          <p:cNvPr id="14339" name="内容占位符 2"/>
          <p:cNvSpPr>
            <a:spLocks noGrp="1"/>
          </p:cNvSpPr>
          <p:nvPr>
            <p:ph idx="1"/>
          </p:nvPr>
        </p:nvSpPr>
        <p:spPr/>
        <p:txBody>
          <a:bodyPr/>
          <a:lstStyle/>
          <a:p>
            <a:pPr eaLnBrk="1" hangingPunct="1"/>
            <a:r>
              <a:rPr lang="en-US" altLang="zh-CN" sz="2800" smtClean="0"/>
              <a:t>The constructs used to build algorithms can be described in a special way called pseudocode.</a:t>
            </a:r>
          </a:p>
          <a:p>
            <a:pPr eaLnBrk="1" hangingPunct="1"/>
            <a:r>
              <a:rPr lang="en-US" altLang="zh-CN" sz="2800" smtClean="0"/>
              <a:t>Pseudoeode is a hybrid mixture of MATLAB and English. It is structured like MATLAB, with a separate line for each distinct idea or segment of code, but the descriptions on each line are in English.</a:t>
            </a:r>
          </a:p>
          <a:p>
            <a:pPr eaLnBrk="1" hangingPunct="1"/>
            <a:r>
              <a:rPr lang="en-US" altLang="zh-CN" sz="2800" smtClean="0"/>
              <a:t>Pseudocode is very useful for developing algorithms since it is flexible and easy to modify. </a:t>
            </a:r>
            <a:endParaRPr lang="zh-CN" altLang="en-US" sz="28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t>Relational Operators</a:t>
            </a:r>
          </a:p>
        </p:txBody>
      </p:sp>
      <p:sp>
        <p:nvSpPr>
          <p:cNvPr id="15363" name="Rectangle 3"/>
          <p:cNvSpPr>
            <a:spLocks noGrp="1" noChangeArrowheads="1"/>
          </p:cNvSpPr>
          <p:nvPr>
            <p:ph type="body" idx="1"/>
          </p:nvPr>
        </p:nvSpPr>
        <p:spPr/>
        <p:txBody>
          <a:bodyPr/>
          <a:lstStyle/>
          <a:p>
            <a:pPr eaLnBrk="1" hangingPunct="1">
              <a:buFontTx/>
              <a:buNone/>
            </a:pPr>
            <a:r>
              <a:rPr lang="en-US" altLang="zh-CN" sz="2000" smtClean="0"/>
              <a:t>Operation   Result</a:t>
            </a:r>
          </a:p>
          <a:p>
            <a:pPr eaLnBrk="1" hangingPunct="1">
              <a:buFontTx/>
              <a:buNone/>
            </a:pPr>
            <a:r>
              <a:rPr lang="en-US" altLang="zh-CN" smtClean="0"/>
              <a:t>3 &lt; 4       1</a:t>
            </a:r>
          </a:p>
          <a:p>
            <a:pPr eaLnBrk="1" hangingPunct="1">
              <a:buFontTx/>
              <a:buNone/>
            </a:pPr>
            <a:r>
              <a:rPr lang="en-US" altLang="zh-CN" smtClean="0"/>
              <a:t>3 &lt;= 4     1</a:t>
            </a:r>
          </a:p>
          <a:p>
            <a:pPr eaLnBrk="1" hangingPunct="1">
              <a:buFontTx/>
              <a:buNone/>
            </a:pPr>
            <a:r>
              <a:rPr lang="en-US" altLang="zh-CN" smtClean="0"/>
              <a:t>3 == 4     0</a:t>
            </a:r>
          </a:p>
          <a:p>
            <a:pPr eaLnBrk="1" hangingPunct="1">
              <a:buFontTx/>
              <a:buNone/>
            </a:pPr>
            <a:r>
              <a:rPr lang="en-US" altLang="zh-CN" smtClean="0"/>
              <a:t>3 &gt; 4       0</a:t>
            </a:r>
          </a:p>
          <a:p>
            <a:pPr eaLnBrk="1" hangingPunct="1">
              <a:buFontTx/>
              <a:buNone/>
            </a:pPr>
            <a:r>
              <a:rPr lang="en-US" altLang="zh-CN" smtClean="0"/>
              <a:t>4 &lt;= 4     1</a:t>
            </a:r>
          </a:p>
          <a:p>
            <a:pPr eaLnBrk="1" hangingPunct="1">
              <a:buFontTx/>
              <a:buNone/>
            </a:pPr>
            <a:r>
              <a:rPr lang="en-US" altLang="zh-CN" smtClean="0"/>
              <a:t>'A' &lt; 'B'   1</a:t>
            </a:r>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38" y="1989138"/>
            <a:ext cx="4162425"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en-US" altLang="zh-CN" smtClean="0"/>
              <a:t>Pitfalls</a:t>
            </a:r>
            <a:endParaRPr lang="zh-CN" altLang="en-US" smtClean="0"/>
          </a:p>
        </p:txBody>
      </p:sp>
      <p:sp>
        <p:nvSpPr>
          <p:cNvPr id="16387" name="内容占位符 2"/>
          <p:cNvSpPr>
            <a:spLocks noGrp="1"/>
          </p:cNvSpPr>
          <p:nvPr>
            <p:ph idx="1"/>
          </p:nvPr>
        </p:nvSpPr>
        <p:spPr/>
        <p:txBody>
          <a:bodyPr/>
          <a:lstStyle/>
          <a:p>
            <a:pPr eaLnBrk="1" hangingPunct="1"/>
            <a:r>
              <a:rPr lang="en-US" altLang="zh-CN" smtClean="0"/>
              <a:t>Be careful not to confuse the equivalence relational operator ( == ) with the assignment operator ( = ).</a:t>
            </a:r>
            <a:endParaRPr lang="zh-CN"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b="1" smtClean="0"/>
              <a:t>==</a:t>
            </a:r>
            <a:r>
              <a:rPr lang="en-US" altLang="zh-CN" smtClean="0"/>
              <a:t> and </a:t>
            </a:r>
            <a:r>
              <a:rPr lang="en-US" altLang="zh-CN" b="1" smtClean="0"/>
              <a:t>~=</a:t>
            </a:r>
            <a:endParaRPr lang="en-US" altLang="zh-CN" smtClean="0"/>
          </a:p>
        </p:txBody>
      </p:sp>
      <p:sp>
        <p:nvSpPr>
          <p:cNvPr id="34819" name="Rectangle 3"/>
          <p:cNvSpPr>
            <a:spLocks noGrp="1" noChangeArrowheads="1"/>
          </p:cNvSpPr>
          <p:nvPr>
            <p:ph type="body" idx="1"/>
          </p:nvPr>
        </p:nvSpPr>
        <p:spPr>
          <a:xfrm>
            <a:off x="1258888" y="1412875"/>
            <a:ext cx="7366000" cy="4525963"/>
          </a:xfrm>
        </p:spPr>
        <p:txBody>
          <a:bodyPr/>
          <a:lstStyle/>
          <a:p>
            <a:pPr eaLnBrk="1" hangingPunct="1">
              <a:buFontTx/>
              <a:buNone/>
            </a:pPr>
            <a:r>
              <a:rPr lang="en-US" altLang="zh-CN" smtClean="0">
                <a:latin typeface="Times New Roman" panose="02020603050405020304" pitchFamily="18" charset="0"/>
              </a:rPr>
              <a:t>a = 0;</a:t>
            </a:r>
          </a:p>
          <a:p>
            <a:pPr eaLnBrk="1" hangingPunct="1">
              <a:buFontTx/>
              <a:buNone/>
            </a:pPr>
            <a:r>
              <a:rPr lang="en-US" altLang="zh-CN" smtClean="0">
                <a:latin typeface="Times New Roman" panose="02020603050405020304" pitchFamily="18" charset="0"/>
              </a:rPr>
              <a:t>b = sin(pi);</a:t>
            </a:r>
          </a:p>
          <a:p>
            <a:pPr eaLnBrk="1" hangingPunct="1">
              <a:buFontTx/>
              <a:buNone/>
            </a:pPr>
            <a:r>
              <a:rPr lang="en-US" altLang="zh-CN" smtClean="0"/>
              <a:t>&gt;&gt; </a:t>
            </a:r>
            <a:r>
              <a:rPr lang="en-US" altLang="zh-CN" b="1" smtClean="0"/>
              <a:t>a == b</a:t>
            </a:r>
            <a:endParaRPr lang="en-US" altLang="zh-CN" smtClean="0"/>
          </a:p>
          <a:p>
            <a:pPr eaLnBrk="1" hangingPunct="1">
              <a:buFontTx/>
              <a:buNone/>
            </a:pPr>
            <a:r>
              <a:rPr lang="en-US" altLang="zh-CN" smtClean="0"/>
              <a:t>ans =</a:t>
            </a:r>
          </a:p>
          <a:p>
            <a:pPr eaLnBrk="1" hangingPunct="1">
              <a:buFontTx/>
              <a:buNone/>
            </a:pPr>
            <a:r>
              <a:rPr lang="en-US" altLang="zh-CN" smtClean="0"/>
              <a:t>        0</a:t>
            </a:r>
          </a:p>
          <a:p>
            <a:pPr eaLnBrk="1" hangingPunct="1">
              <a:buFontTx/>
              <a:buNone/>
            </a:pPr>
            <a:r>
              <a:rPr lang="en-US" altLang="zh-CN" smtClean="0"/>
              <a:t>Round off error! </a:t>
            </a:r>
          </a:p>
          <a:p>
            <a:pPr eaLnBrk="1" hangingPunct="1">
              <a:buFontTx/>
              <a:buNone/>
            </a:pPr>
            <a:r>
              <a:rPr lang="en-US" altLang="zh-CN" smtClean="0"/>
              <a:t>&gt;&gt; abs(a - b) &lt; 1.0E-14</a:t>
            </a:r>
            <a:endParaRPr lang="en-US" altLang="zh-CN" smtClean="0">
              <a:latin typeface="Times New Roman" panose="02020603050405020304" pitchFamily="18" charset="0"/>
            </a:endParaRPr>
          </a:p>
          <a:p>
            <a:pPr eaLnBrk="1" hangingPunct="1">
              <a:buFontTx/>
              <a:buNone/>
            </a:pPr>
            <a:endParaRPr lang="en-US" altLang="zh-CN" smtClean="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19">
                                            <p:txEl>
                                              <p:pRg st="5" end="5"/>
                                            </p:txEl>
                                          </p:spTgt>
                                        </p:tgtEl>
                                        <p:attrNameLst>
                                          <p:attrName>style.visibility</p:attrName>
                                        </p:attrNameLst>
                                      </p:cBhvr>
                                      <p:to>
                                        <p:strVal val="visible"/>
                                      </p:to>
                                    </p:set>
                                    <p:animEffect transition="in" filter="blinds(horizontal)">
                                      <p:cBhvr>
                                        <p:cTn id="7" dur="500"/>
                                        <p:tgtEl>
                                          <p:spTgt spid="34819">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819">
                                            <p:txEl>
                                              <p:pRg st="6" end="6"/>
                                            </p:txEl>
                                          </p:spTgt>
                                        </p:tgtEl>
                                        <p:attrNameLst>
                                          <p:attrName>style.visibility</p:attrName>
                                        </p:attrNameLst>
                                      </p:cBhvr>
                                      <p:to>
                                        <p:strVal val="visible"/>
                                      </p:to>
                                    </p:set>
                                    <p:animEffect transition="in" filter="blinds(horizontal)">
                                      <p:cBhvr>
                                        <p:cTn id="10"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en-US" altLang="zh-CN" smtClean="0"/>
              <a:t>Good programming practice</a:t>
            </a:r>
            <a:endParaRPr lang="zh-CN" altLang="en-US" smtClean="0"/>
          </a:p>
        </p:txBody>
      </p:sp>
      <p:sp>
        <p:nvSpPr>
          <p:cNvPr id="18435" name="内容占位符 2"/>
          <p:cNvSpPr>
            <a:spLocks noGrp="1"/>
          </p:cNvSpPr>
          <p:nvPr>
            <p:ph idx="1"/>
          </p:nvPr>
        </p:nvSpPr>
        <p:spPr/>
        <p:txBody>
          <a:bodyPr/>
          <a:lstStyle/>
          <a:p>
            <a:pPr eaLnBrk="1" hangingPunct="1"/>
            <a:r>
              <a:rPr lang="en-US" altLang="zh-CN" smtClean="0"/>
              <a:t>Be cautious about testing for equality with numeric values, since roundoff errors can cause two variables that should be equal to fail a test for equality.</a:t>
            </a:r>
          </a:p>
          <a:p>
            <a:pPr eaLnBrk="1" hangingPunct="1"/>
            <a:r>
              <a:rPr lang="en-US" altLang="zh-CN" smtClean="0"/>
              <a:t>Instead, test to see if the variables are nearly equal within the roundoff error to be expected on the computer you are working with.</a:t>
            </a:r>
            <a:endParaRPr lang="zh-CN" alt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t>Logical Operators</a:t>
            </a:r>
          </a:p>
        </p:txBody>
      </p:sp>
      <p:sp>
        <p:nvSpPr>
          <p:cNvPr id="19459" name="Rectangle 3"/>
          <p:cNvSpPr>
            <a:spLocks noGrp="1" noChangeArrowheads="1"/>
          </p:cNvSpPr>
          <p:nvPr>
            <p:ph type="body" idx="1"/>
          </p:nvPr>
        </p:nvSpPr>
        <p:spPr/>
        <p:txBody>
          <a:bodyPr/>
          <a:lstStyle/>
          <a:p>
            <a:pPr eaLnBrk="1" hangingPunct="1"/>
            <a:r>
              <a:rPr lang="en-US" altLang="zh-CN" smtClean="0"/>
              <a:t>Hierarchy of operations</a:t>
            </a:r>
          </a:p>
          <a:p>
            <a:pPr lvl="1" eaLnBrk="1" hangingPunct="1">
              <a:buFontTx/>
              <a:buNone/>
            </a:pPr>
            <a:r>
              <a:rPr lang="en-US" altLang="zh-CN" smtClean="0"/>
              <a:t>Parentheses &gt; arithmetic &gt; relational &gt; logic </a:t>
            </a:r>
          </a:p>
          <a:p>
            <a:pPr lvl="1" eaLnBrk="1" hangingPunct="1">
              <a:buFontTx/>
              <a:buNone/>
            </a:pPr>
            <a:r>
              <a:rPr lang="en-US" altLang="zh-CN" smtClean="0"/>
              <a:t>~  &gt;  &amp;  &gt;  |</a:t>
            </a:r>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838" y="3213100"/>
            <a:ext cx="398145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mtClean="0"/>
              <a:t>Logical functions</a:t>
            </a:r>
          </a:p>
        </p:txBody>
      </p:sp>
      <p:pic>
        <p:nvPicPr>
          <p:cNvPr id="2048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205038"/>
            <a:ext cx="7789862"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r>
              <a:rPr lang="en-US" altLang="zh-CN" smtClean="0"/>
              <a:t>Review of Basics</a:t>
            </a:r>
            <a:endParaRPr lang="zh-CN" altLang="en-US" smtClean="0"/>
          </a:p>
        </p:txBody>
      </p:sp>
      <p:sp>
        <p:nvSpPr>
          <p:cNvPr id="3075" name="内容占位符 2"/>
          <p:cNvSpPr>
            <a:spLocks noGrp="1"/>
          </p:cNvSpPr>
          <p:nvPr>
            <p:ph idx="1"/>
          </p:nvPr>
        </p:nvSpPr>
        <p:spPr>
          <a:xfrm>
            <a:off x="500063" y="1357313"/>
            <a:ext cx="8229600" cy="4525962"/>
          </a:xfrm>
        </p:spPr>
        <p:txBody>
          <a:bodyPr/>
          <a:lstStyle/>
          <a:p>
            <a:r>
              <a:rPr lang="en-US" altLang="zh-CN" sz="2400" smtClean="0"/>
              <a:t>Variables and arrays</a:t>
            </a:r>
          </a:p>
          <a:p>
            <a:r>
              <a:rPr lang="en-US" altLang="zh-CN" sz="2400" smtClean="0"/>
              <a:t>Initializing variables</a:t>
            </a:r>
          </a:p>
          <a:p>
            <a:r>
              <a:rPr lang="en-US" altLang="zh-CN" sz="2400" smtClean="0"/>
              <a:t>Multidimensional arrays</a:t>
            </a:r>
          </a:p>
          <a:p>
            <a:r>
              <a:rPr lang="en-US" altLang="zh-CN" sz="2400" smtClean="0"/>
              <a:t>Sub-arrays</a:t>
            </a:r>
          </a:p>
          <a:p>
            <a:r>
              <a:rPr lang="en-US" altLang="zh-CN" sz="2400" smtClean="0"/>
              <a:t>Special values</a:t>
            </a:r>
          </a:p>
          <a:p>
            <a:r>
              <a:rPr lang="en-US" altLang="zh-CN" sz="2400" smtClean="0"/>
              <a:t>Displaying output data</a:t>
            </a:r>
          </a:p>
          <a:p>
            <a:r>
              <a:rPr lang="en-US" altLang="zh-CN" sz="2400" smtClean="0"/>
              <a:t>Scalar and array operations</a:t>
            </a:r>
          </a:p>
          <a:p>
            <a:r>
              <a:rPr lang="en-US" altLang="zh-CN" sz="2400" smtClean="0"/>
              <a:t>Built-in MATLAB functions</a:t>
            </a:r>
          </a:p>
          <a:p>
            <a:r>
              <a:rPr lang="en-US" altLang="zh-CN" sz="2400" smtClean="0"/>
              <a:t>Introduction of plotting</a:t>
            </a:r>
            <a:endParaRPr lang="zh-CN" altLang="en-US" sz="2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mtClean="0"/>
              <a:t>Branches——The if construct</a:t>
            </a:r>
          </a:p>
        </p:txBody>
      </p:sp>
      <p:pic>
        <p:nvPicPr>
          <p:cNvPr id="2150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1341438"/>
            <a:ext cx="3857625"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z="3200" smtClean="0"/>
              <a:t>Example 3.2 The quadratic equation</a:t>
            </a:r>
          </a:p>
        </p:txBody>
      </p:sp>
      <p:sp>
        <p:nvSpPr>
          <p:cNvPr id="22531" name="Rectangle 3"/>
          <p:cNvSpPr>
            <a:spLocks noGrp="1" noChangeArrowheads="1"/>
          </p:cNvSpPr>
          <p:nvPr>
            <p:ph type="body" idx="1"/>
          </p:nvPr>
        </p:nvSpPr>
        <p:spPr/>
        <p:txBody>
          <a:bodyPr/>
          <a:lstStyle/>
          <a:p>
            <a:pPr eaLnBrk="1" hangingPunct="1"/>
            <a:r>
              <a:rPr lang="en-US" altLang="zh-CN" sz="2400" smtClean="0"/>
              <a:t>Design and write a program to solve for the roots of a quadratic equation, regardless of type.</a:t>
            </a:r>
          </a:p>
          <a:p>
            <a:pPr eaLnBrk="1" hangingPunct="1"/>
            <a:r>
              <a:rPr lang="en-US" altLang="zh-CN" sz="2400" smtClean="0"/>
              <a:t>Steps of top-down design techniques</a:t>
            </a:r>
          </a:p>
          <a:p>
            <a:pPr lvl="1" eaLnBrk="1" hangingPunct="1"/>
            <a:r>
              <a:rPr lang="en-US" altLang="zh-CN" sz="2000" smtClean="0"/>
              <a:t>1. State the problem</a:t>
            </a:r>
          </a:p>
          <a:p>
            <a:pPr lvl="1" eaLnBrk="1" hangingPunct="1"/>
            <a:r>
              <a:rPr lang="en-US" altLang="zh-CN" sz="2000" smtClean="0"/>
              <a:t>2. Define the inputs and outputs</a:t>
            </a:r>
          </a:p>
          <a:p>
            <a:pPr lvl="1" eaLnBrk="1" hangingPunct="1"/>
            <a:r>
              <a:rPr lang="en-US" altLang="zh-CN" sz="2000" smtClean="0"/>
              <a:t>3. Design the algorothm</a:t>
            </a:r>
          </a:p>
          <a:p>
            <a:pPr lvl="1" eaLnBrk="1" hangingPunct="1"/>
            <a:r>
              <a:rPr lang="en-US" altLang="zh-CN" sz="2000" smtClean="0"/>
              <a:t>4. Turn the algorithm into MATLAB statements</a:t>
            </a:r>
          </a:p>
          <a:p>
            <a:pPr lvl="1" eaLnBrk="1" hangingPunct="1"/>
            <a:r>
              <a:rPr lang="en-US" altLang="zh-CN" sz="2000" smtClean="0"/>
              <a:t>5. Test the program.</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z="3600" smtClean="0"/>
              <a:t>1. State the problem</a:t>
            </a:r>
          </a:p>
        </p:txBody>
      </p:sp>
      <p:sp>
        <p:nvSpPr>
          <p:cNvPr id="23555" name="Rectangle 3"/>
          <p:cNvSpPr>
            <a:spLocks noGrp="1" noChangeArrowheads="1"/>
          </p:cNvSpPr>
          <p:nvPr>
            <p:ph type="body" idx="1"/>
          </p:nvPr>
        </p:nvSpPr>
        <p:spPr/>
        <p:txBody>
          <a:bodyPr/>
          <a:lstStyle/>
          <a:p>
            <a:pPr eaLnBrk="1" hangingPunct="1"/>
            <a:r>
              <a:rPr lang="en-US" altLang="zh-CN" smtClean="0"/>
              <a:t>The problem statement for this example is very simple. We want to write a program that will solve for the roots of a quadratic equation, whether they are distinct real roots, repeated real tools, or complex roots.</a:t>
            </a:r>
          </a:p>
          <a:p>
            <a:pPr eaLnBrk="1" hangingPunct="1">
              <a:buFontTx/>
              <a:buNone/>
            </a:pPr>
            <a:r>
              <a:rPr lang="en-US" altLang="zh-CN" smtClean="0">
                <a:solidFill>
                  <a:srgbClr val="008000"/>
                </a:solidFill>
              </a:rPr>
              <a:t>                    a*x**2 + b*x + c = 0.</a:t>
            </a:r>
            <a:endParaRPr lang="en-US" altLang="zh-CN"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z="3600" smtClean="0"/>
              <a:t>2. Define the inputs and outputs</a:t>
            </a:r>
          </a:p>
        </p:txBody>
      </p:sp>
      <p:sp>
        <p:nvSpPr>
          <p:cNvPr id="24579" name="Rectangle 3"/>
          <p:cNvSpPr>
            <a:spLocks noGrp="1" noChangeArrowheads="1"/>
          </p:cNvSpPr>
          <p:nvPr>
            <p:ph type="body" idx="1"/>
          </p:nvPr>
        </p:nvSpPr>
        <p:spPr/>
        <p:txBody>
          <a:bodyPr/>
          <a:lstStyle/>
          <a:p>
            <a:pPr eaLnBrk="1" hangingPunct="1"/>
            <a:r>
              <a:rPr lang="en-US" altLang="zh-CN" smtClean="0"/>
              <a:t> The inputs required by this program are the coefficients a, b. and c of the quadratic equation.</a:t>
            </a:r>
          </a:p>
          <a:p>
            <a:pPr eaLnBrk="1" hangingPunct="1"/>
            <a:r>
              <a:rPr lang="en-US" altLang="zh-CN" smtClean="0"/>
              <a:t>The output from the program will be the roots of the quadratic equation, whether they are distinct real roots, repeated real roots, or complex roots.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z="3600" smtClean="0"/>
              <a:t>3. Design the algorothm</a:t>
            </a:r>
          </a:p>
        </p:txBody>
      </p:sp>
      <p:sp>
        <p:nvSpPr>
          <p:cNvPr id="25603" name="Rectangle 3"/>
          <p:cNvSpPr>
            <a:spLocks noGrp="1" noChangeArrowheads="1"/>
          </p:cNvSpPr>
          <p:nvPr>
            <p:ph type="body" idx="1"/>
          </p:nvPr>
        </p:nvSpPr>
        <p:spPr/>
        <p:txBody>
          <a:bodyPr/>
          <a:lstStyle/>
          <a:p>
            <a:pPr eaLnBrk="1" hangingPunct="1"/>
            <a:r>
              <a:rPr lang="en-US" altLang="zh-CN" sz="2800" smtClean="0"/>
              <a:t>This task can be broken down into three major sections. whose functions arc input, processing, and output</a:t>
            </a:r>
          </a:p>
          <a:p>
            <a:pPr eaLnBrk="1" hangingPunct="1"/>
            <a:r>
              <a:rPr lang="en-US" altLang="zh-CN" sz="2800" smtClean="0"/>
              <a:t>We now break each of the above major sections into smaller, more detailed pieces.  There are three possible ways to calculate the roots, depending on the value of the discriminant, so it is logical to implement this algorithm with a thee-branched if construct.</a:t>
            </a:r>
            <a:endParaRPr lang="zh-CN" altLang="en-US" sz="28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eaLnBrk="1" hangingPunct="1"/>
            <a:r>
              <a:rPr lang="en-US" altLang="zh-CN" sz="2800" smtClean="0"/>
              <a:t>4. MATLAB statements</a:t>
            </a:r>
          </a:p>
        </p:txBody>
      </p:sp>
      <p:sp>
        <p:nvSpPr>
          <p:cNvPr id="26627" name="Text Box 4"/>
          <p:cNvSpPr txBox="1">
            <a:spLocks noChangeArrowheads="1"/>
          </p:cNvSpPr>
          <p:nvPr/>
        </p:nvSpPr>
        <p:spPr bwMode="auto">
          <a:xfrm>
            <a:off x="857250" y="1500188"/>
            <a:ext cx="7643813"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discriminant = b^2 - 4 * a * c;</a:t>
            </a:r>
          </a:p>
          <a:p>
            <a:pPr eaLnBrk="1" hangingPunct="1"/>
            <a:r>
              <a:rPr lang="en-US" altLang="zh-CN" sz="2800">
                <a:solidFill>
                  <a:srgbClr val="FF0000"/>
                </a:solidFill>
              </a:rPr>
              <a:t>if</a:t>
            </a:r>
            <a:r>
              <a:rPr lang="en-US" altLang="zh-CN" sz="2800"/>
              <a:t> discriminant &gt; 0 </a:t>
            </a:r>
          </a:p>
          <a:p>
            <a:pPr eaLnBrk="1" hangingPunct="1"/>
            <a:r>
              <a:rPr lang="en-US" altLang="zh-CN" sz="2800"/>
              <a:t>  x1 = (-b + sqrt(discriminant)) / (2*a);</a:t>
            </a:r>
          </a:p>
          <a:p>
            <a:pPr eaLnBrk="1" hangingPunct="1"/>
            <a:r>
              <a:rPr lang="en-US" altLang="zh-CN" sz="2800"/>
              <a:t>  x2 = (-b - sqrt(discriminant)) / (2*a);</a:t>
            </a:r>
          </a:p>
          <a:p>
            <a:pPr eaLnBrk="1" hangingPunct="1"/>
            <a:r>
              <a:rPr lang="en-US" altLang="zh-CN" sz="2800">
                <a:solidFill>
                  <a:srgbClr val="FF0000"/>
                </a:solidFill>
              </a:rPr>
              <a:t>elseif</a:t>
            </a:r>
            <a:r>
              <a:rPr lang="en-US" altLang="zh-CN" sz="2800"/>
              <a:t> discriminant == 0 </a:t>
            </a:r>
          </a:p>
          <a:p>
            <a:pPr eaLnBrk="1" hangingPunct="1"/>
            <a:r>
              <a:rPr lang="en-US" altLang="zh-CN" sz="2800"/>
              <a:t>  x1 = ( -b ) / (2*a);</a:t>
            </a:r>
          </a:p>
          <a:p>
            <a:pPr eaLnBrk="1" hangingPunct="1"/>
            <a:r>
              <a:rPr lang="en-US" altLang="zh-CN" sz="2800">
                <a:solidFill>
                  <a:srgbClr val="FF0000"/>
                </a:solidFill>
              </a:rPr>
              <a:t>else</a:t>
            </a:r>
            <a:r>
              <a:rPr lang="en-US" altLang="zh-CN" sz="2800"/>
              <a:t> </a:t>
            </a:r>
          </a:p>
          <a:p>
            <a:pPr eaLnBrk="1" hangingPunct="1"/>
            <a:r>
              <a:rPr lang="en-US" altLang="zh-CN" sz="2800"/>
              <a:t>  real_part = (-b)/(2*a);</a:t>
            </a:r>
          </a:p>
          <a:p>
            <a:pPr eaLnBrk="1" hangingPunct="1"/>
            <a:r>
              <a:rPr lang="en-US" altLang="zh-CN" sz="2800"/>
              <a:t>  imag_part = sqrt(abs(discriminant))/(2*a);</a:t>
            </a:r>
          </a:p>
          <a:p>
            <a:pPr eaLnBrk="1" hangingPunct="1"/>
            <a:r>
              <a:rPr lang="en-US" altLang="zh-CN" sz="2800">
                <a:solidFill>
                  <a:srgbClr val="FF0000"/>
                </a:solidFill>
              </a:rPr>
              <a:t>end</a:t>
            </a:r>
            <a:endParaRPr lang="en-US" altLang="zh-CN" sz="28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7"/>
          <p:cNvSpPr>
            <a:spLocks noChangeArrowheads="1"/>
          </p:cNvSpPr>
          <p:nvPr/>
        </p:nvSpPr>
        <p:spPr bwMode="auto">
          <a:xfrm>
            <a:off x="1857375" y="214313"/>
            <a:ext cx="6929438" cy="646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8000"/>
                </a:solidFill>
              </a:rPr>
              <a:t>%  Script file: calc_roots.m</a:t>
            </a:r>
          </a:p>
          <a:p>
            <a:pPr eaLnBrk="1" hangingPunct="1"/>
            <a:r>
              <a:rPr lang="en-US" altLang="zh-CN">
                <a:solidFill>
                  <a:srgbClr val="008000"/>
                </a:solidFill>
              </a:rPr>
              <a:t>%</a:t>
            </a:r>
          </a:p>
          <a:p>
            <a:pPr eaLnBrk="1" hangingPunct="1"/>
            <a:r>
              <a:rPr lang="en-US" altLang="zh-CN">
                <a:solidFill>
                  <a:srgbClr val="008000"/>
                </a:solidFill>
              </a:rPr>
              <a:t>%  Purpose: </a:t>
            </a:r>
          </a:p>
          <a:p>
            <a:pPr eaLnBrk="1" hangingPunct="1"/>
            <a:r>
              <a:rPr lang="en-US" altLang="zh-CN">
                <a:solidFill>
                  <a:srgbClr val="008000"/>
                </a:solidFill>
              </a:rPr>
              <a:t>%    This program solves for the roots of a quadratic equation </a:t>
            </a:r>
          </a:p>
          <a:p>
            <a:pPr eaLnBrk="1" hangingPunct="1"/>
            <a:r>
              <a:rPr lang="en-US" altLang="zh-CN">
                <a:solidFill>
                  <a:srgbClr val="008000"/>
                </a:solidFill>
              </a:rPr>
              <a:t>%    of the form a*x**2 + b*x + c = 0.  It calculates the answers</a:t>
            </a:r>
          </a:p>
          <a:p>
            <a:pPr eaLnBrk="1" hangingPunct="1"/>
            <a:r>
              <a:rPr lang="en-US" altLang="zh-CN">
                <a:solidFill>
                  <a:srgbClr val="008000"/>
                </a:solidFill>
              </a:rPr>
              <a:t>%    regardless of the type of roots that the equation possesses.</a:t>
            </a:r>
          </a:p>
          <a:p>
            <a:pPr eaLnBrk="1" hangingPunct="1"/>
            <a:r>
              <a:rPr lang="en-US" altLang="zh-CN">
                <a:solidFill>
                  <a:srgbClr val="008000"/>
                </a:solidFill>
              </a:rPr>
              <a:t>%</a:t>
            </a:r>
          </a:p>
          <a:p>
            <a:pPr eaLnBrk="1" hangingPunct="1"/>
            <a:r>
              <a:rPr lang="en-US" altLang="zh-CN">
                <a:solidFill>
                  <a:srgbClr val="008000"/>
                </a:solidFill>
              </a:rPr>
              <a:t>%  Record of revisions:</a:t>
            </a:r>
          </a:p>
          <a:p>
            <a:pPr eaLnBrk="1" hangingPunct="1"/>
            <a:r>
              <a:rPr lang="en-US" altLang="zh-CN">
                <a:solidFill>
                  <a:srgbClr val="008000"/>
                </a:solidFill>
              </a:rPr>
              <a:t>%      Date       Programmer          Description of change</a:t>
            </a:r>
          </a:p>
          <a:p>
            <a:pPr eaLnBrk="1" hangingPunct="1"/>
            <a:r>
              <a:rPr lang="en-US" altLang="zh-CN">
                <a:solidFill>
                  <a:srgbClr val="008000"/>
                </a:solidFill>
              </a:rPr>
              <a:t>%      ====       ==========          =====================</a:t>
            </a:r>
          </a:p>
          <a:p>
            <a:pPr eaLnBrk="1" hangingPunct="1"/>
            <a:r>
              <a:rPr lang="fr-FR" altLang="zh-CN">
                <a:solidFill>
                  <a:srgbClr val="008000"/>
                </a:solidFill>
              </a:rPr>
              <a:t>%    12/04/97    S. J. Chapman        Original code </a:t>
            </a:r>
          </a:p>
          <a:p>
            <a:pPr eaLnBrk="1" hangingPunct="1"/>
            <a:r>
              <a:rPr lang="en-US" altLang="zh-CN">
                <a:solidFill>
                  <a:srgbClr val="008000"/>
                </a:solidFill>
              </a:rPr>
              <a:t>%</a:t>
            </a:r>
          </a:p>
          <a:p>
            <a:pPr eaLnBrk="1" hangingPunct="1"/>
            <a:r>
              <a:rPr lang="en-US" altLang="zh-CN">
                <a:solidFill>
                  <a:srgbClr val="008000"/>
                </a:solidFill>
              </a:rPr>
              <a:t>% Define variables:</a:t>
            </a:r>
          </a:p>
          <a:p>
            <a:pPr eaLnBrk="1" hangingPunct="1"/>
            <a:r>
              <a:rPr lang="en-US" altLang="zh-CN">
                <a:solidFill>
                  <a:srgbClr val="008000"/>
                </a:solidFill>
              </a:rPr>
              <a:t>%   a            -- Coefficient of x^2 term of equation</a:t>
            </a:r>
          </a:p>
          <a:p>
            <a:pPr eaLnBrk="1" hangingPunct="1"/>
            <a:r>
              <a:rPr lang="en-US" altLang="zh-CN">
                <a:solidFill>
                  <a:srgbClr val="008000"/>
                </a:solidFill>
              </a:rPr>
              <a:t>%   b            -- Coefficient of x term of equation</a:t>
            </a:r>
          </a:p>
          <a:p>
            <a:pPr eaLnBrk="1" hangingPunct="1"/>
            <a:r>
              <a:rPr lang="en-US" altLang="zh-CN">
                <a:solidFill>
                  <a:srgbClr val="008000"/>
                </a:solidFill>
              </a:rPr>
              <a:t>%   c            -- Constant term of equation</a:t>
            </a:r>
          </a:p>
          <a:p>
            <a:pPr eaLnBrk="1" hangingPunct="1"/>
            <a:r>
              <a:rPr lang="en-US" altLang="zh-CN">
                <a:solidFill>
                  <a:srgbClr val="008000"/>
                </a:solidFill>
              </a:rPr>
              <a:t>%   discriminant -- Discriminant of the equation</a:t>
            </a:r>
          </a:p>
          <a:p>
            <a:pPr eaLnBrk="1" hangingPunct="1"/>
            <a:r>
              <a:rPr lang="en-US" altLang="zh-CN">
                <a:solidFill>
                  <a:srgbClr val="008000"/>
                </a:solidFill>
              </a:rPr>
              <a:t>%   imag_part    -- Imag part of equation (for complex roots)</a:t>
            </a:r>
          </a:p>
          <a:p>
            <a:pPr eaLnBrk="1" hangingPunct="1"/>
            <a:r>
              <a:rPr lang="en-US" altLang="zh-CN">
                <a:solidFill>
                  <a:srgbClr val="008000"/>
                </a:solidFill>
              </a:rPr>
              <a:t>%   real_part    -- Real part of equation (for complex roots)</a:t>
            </a:r>
          </a:p>
          <a:p>
            <a:pPr eaLnBrk="1" hangingPunct="1"/>
            <a:r>
              <a:rPr lang="en-US" altLang="zh-CN">
                <a:solidFill>
                  <a:srgbClr val="008000"/>
                </a:solidFill>
              </a:rPr>
              <a:t>%   x1           -- First solution of equation (for real roots)</a:t>
            </a:r>
          </a:p>
          <a:p>
            <a:pPr eaLnBrk="1" hangingPunct="1"/>
            <a:r>
              <a:rPr lang="en-US" altLang="zh-CN">
                <a:solidFill>
                  <a:srgbClr val="008000"/>
                </a:solidFill>
              </a:rPr>
              <a:t>%   x2           -- Second solution of equation (for real roots)</a:t>
            </a:r>
          </a:p>
          <a:p>
            <a:pPr eaLnBrk="1" hangingPunct="1"/>
            <a:r>
              <a:rPr lang="zh-CN" altLang="en-US">
                <a:solidFill>
                  <a:srgbClr val="008000"/>
                </a:solidFill>
              </a:rPr>
              <a:t> </a:t>
            </a:r>
          </a:p>
          <a:p>
            <a:pPr eaLnBrk="1" hangingPunct="1"/>
            <a:r>
              <a:rPr lang="en-US" altLang="zh-CN">
                <a:solidFill>
                  <a:srgbClr val="008000"/>
                </a:solidFill>
              </a:rPr>
              <a:t>% Prompt the user for the coefficients of the equation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pPr eaLnBrk="1" hangingPunct="1"/>
            <a:endParaRPr lang="zh-CN" altLang="en-US" smtClean="0"/>
          </a:p>
        </p:txBody>
      </p:sp>
      <p:sp>
        <p:nvSpPr>
          <p:cNvPr id="28675" name="内容占位符 2"/>
          <p:cNvSpPr>
            <a:spLocks noGrp="1"/>
          </p:cNvSpPr>
          <p:nvPr>
            <p:ph idx="1"/>
          </p:nvPr>
        </p:nvSpPr>
        <p:spPr/>
        <p:txBody>
          <a:bodyPr/>
          <a:lstStyle/>
          <a:p>
            <a:pPr eaLnBrk="1" hangingPunct="1"/>
            <a:endParaRPr lang="zh-CN" altLang="en-US" smtClean="0"/>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285750"/>
            <a:ext cx="8353425" cy="635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eaLnBrk="1" hangingPunct="1"/>
            <a:endParaRPr lang="zh-CN" altLang="en-US" smtClean="0"/>
          </a:p>
        </p:txBody>
      </p:sp>
      <p:sp>
        <p:nvSpPr>
          <p:cNvPr id="29699" name="内容占位符 2"/>
          <p:cNvSpPr>
            <a:spLocks noGrp="1"/>
          </p:cNvSpPr>
          <p:nvPr>
            <p:ph idx="1"/>
          </p:nvPr>
        </p:nvSpPr>
        <p:spPr/>
        <p:txBody>
          <a:bodyPr/>
          <a:lstStyle/>
          <a:p>
            <a:pPr eaLnBrk="1" hangingPunct="1"/>
            <a:endParaRPr lang="zh-CN" altLang="en-US" smtClean="0"/>
          </a:p>
        </p:txBody>
      </p:sp>
      <p:pic>
        <p:nvPicPr>
          <p:cNvPr id="297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214313"/>
            <a:ext cx="8904288" cy="635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z="3600" smtClean="0"/>
              <a:t>5. Test the program</a:t>
            </a:r>
          </a:p>
        </p:txBody>
      </p:sp>
      <p:sp>
        <p:nvSpPr>
          <p:cNvPr id="30723" name="Rectangle 3"/>
          <p:cNvSpPr>
            <a:spLocks noGrp="1" noChangeArrowheads="1"/>
          </p:cNvSpPr>
          <p:nvPr>
            <p:ph type="body" idx="1"/>
          </p:nvPr>
        </p:nvSpPr>
        <p:spPr/>
        <p:txBody>
          <a:bodyPr/>
          <a:lstStyle/>
          <a:p>
            <a:pPr eaLnBrk="1" hangingPunct="1">
              <a:lnSpc>
                <a:spcPct val="90000"/>
              </a:lnSpc>
              <a:buFontTx/>
              <a:buNone/>
            </a:pPr>
            <a:r>
              <a:rPr lang="en-US" altLang="zh-CN" sz="2800" smtClean="0"/>
              <a:t>&gt;&gt; </a:t>
            </a:r>
            <a:r>
              <a:rPr lang="en-US" altLang="zh-CN" sz="2800" b="1" smtClean="0"/>
              <a:t>calc_roots</a:t>
            </a:r>
          </a:p>
          <a:p>
            <a:pPr eaLnBrk="1" hangingPunct="1">
              <a:lnSpc>
                <a:spcPct val="90000"/>
              </a:lnSpc>
              <a:buFontTx/>
              <a:buNone/>
            </a:pPr>
            <a:r>
              <a:rPr lang="en-US" altLang="zh-CN" sz="2800" smtClean="0"/>
              <a:t>This program solves for the roots of a quadratic</a:t>
            </a:r>
          </a:p>
          <a:p>
            <a:pPr eaLnBrk="1" hangingPunct="1">
              <a:lnSpc>
                <a:spcPct val="90000"/>
              </a:lnSpc>
              <a:buFontTx/>
              <a:buNone/>
            </a:pPr>
            <a:r>
              <a:rPr lang="en-US" altLang="zh-CN" sz="2800" smtClean="0"/>
              <a:t>equation of the form A*X^2 + B*X + C = 0.</a:t>
            </a:r>
          </a:p>
          <a:p>
            <a:pPr eaLnBrk="1" hangingPunct="1">
              <a:lnSpc>
                <a:spcPct val="90000"/>
              </a:lnSpc>
              <a:buFontTx/>
              <a:buNone/>
            </a:pPr>
            <a:r>
              <a:rPr lang="en-US" altLang="zh-CN" sz="2800" smtClean="0"/>
              <a:t>Enter the coefficient A: </a:t>
            </a:r>
            <a:r>
              <a:rPr lang="en-US" altLang="zh-CN" sz="2800" b="1" smtClean="0"/>
              <a:t>1</a:t>
            </a:r>
          </a:p>
          <a:p>
            <a:pPr eaLnBrk="1" hangingPunct="1">
              <a:lnSpc>
                <a:spcPct val="90000"/>
              </a:lnSpc>
              <a:buFontTx/>
              <a:buNone/>
            </a:pPr>
            <a:r>
              <a:rPr lang="en-US" altLang="zh-CN" sz="2800" smtClean="0"/>
              <a:t>Enter the coefficient B: </a:t>
            </a:r>
            <a:r>
              <a:rPr lang="en-US" altLang="zh-CN" sz="2800" b="1" smtClean="0"/>
              <a:t>5</a:t>
            </a:r>
          </a:p>
          <a:p>
            <a:pPr eaLnBrk="1" hangingPunct="1">
              <a:lnSpc>
                <a:spcPct val="90000"/>
              </a:lnSpc>
              <a:buFontTx/>
              <a:buNone/>
            </a:pPr>
            <a:r>
              <a:rPr lang="en-US" altLang="zh-CN" sz="2800" smtClean="0"/>
              <a:t>Enter the coefficient C: </a:t>
            </a:r>
            <a:r>
              <a:rPr lang="en-US" altLang="zh-CN" sz="2800" b="1" smtClean="0"/>
              <a:t>6</a:t>
            </a:r>
          </a:p>
          <a:p>
            <a:pPr eaLnBrk="1" hangingPunct="1">
              <a:lnSpc>
                <a:spcPct val="90000"/>
              </a:lnSpc>
              <a:buFontTx/>
              <a:buNone/>
            </a:pPr>
            <a:r>
              <a:rPr lang="en-US" altLang="zh-CN" sz="2800" smtClean="0"/>
              <a:t>This equation has two real roots:</a:t>
            </a:r>
          </a:p>
          <a:p>
            <a:pPr eaLnBrk="1" hangingPunct="1">
              <a:lnSpc>
                <a:spcPct val="90000"/>
              </a:lnSpc>
              <a:buFontTx/>
              <a:buNone/>
            </a:pPr>
            <a:r>
              <a:rPr lang="en-US" altLang="zh-CN" sz="2800" smtClean="0"/>
              <a:t>x1 = -2.000000</a:t>
            </a:r>
          </a:p>
          <a:p>
            <a:pPr eaLnBrk="1" hangingPunct="1">
              <a:lnSpc>
                <a:spcPct val="90000"/>
              </a:lnSpc>
              <a:buFontTx/>
              <a:buNone/>
            </a:pPr>
            <a:r>
              <a:rPr lang="en-US" altLang="zh-CN" sz="2800" smtClean="0"/>
              <a:t>x2 = -3.000000</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smtClean="0"/>
              <a:t>Summary</a:t>
            </a:r>
            <a:endParaRPr lang="zh-CN" altLang="en-US" smtClean="0"/>
          </a:p>
        </p:txBody>
      </p:sp>
      <p:sp>
        <p:nvSpPr>
          <p:cNvPr id="4099" name="内容占位符 2"/>
          <p:cNvSpPr>
            <a:spLocks noGrp="1"/>
          </p:cNvSpPr>
          <p:nvPr>
            <p:ph idx="1"/>
          </p:nvPr>
        </p:nvSpPr>
        <p:spPr/>
        <p:txBody>
          <a:bodyPr/>
          <a:lstStyle/>
          <a:p>
            <a:endParaRPr lang="zh-CN" altLang="en-US" smtClean="0"/>
          </a:p>
        </p:txBody>
      </p:sp>
      <p:pic>
        <p:nvPicPr>
          <p:cNvPr id="41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214438"/>
            <a:ext cx="8732838"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z="3600" smtClean="0"/>
              <a:t>5. Test the program</a:t>
            </a:r>
          </a:p>
        </p:txBody>
      </p:sp>
      <p:sp>
        <p:nvSpPr>
          <p:cNvPr id="31747" name="Rectangle 3"/>
          <p:cNvSpPr>
            <a:spLocks noGrp="1" noChangeArrowheads="1"/>
          </p:cNvSpPr>
          <p:nvPr>
            <p:ph type="body" idx="1"/>
          </p:nvPr>
        </p:nvSpPr>
        <p:spPr/>
        <p:txBody>
          <a:bodyPr/>
          <a:lstStyle/>
          <a:p>
            <a:pPr eaLnBrk="1" hangingPunct="1">
              <a:buFontTx/>
              <a:buNone/>
            </a:pPr>
            <a:r>
              <a:rPr lang="en-US" altLang="zh-CN" sz="2800" smtClean="0"/>
              <a:t>&gt;&gt; </a:t>
            </a:r>
            <a:r>
              <a:rPr lang="en-US" altLang="zh-CN" sz="2800" b="1" smtClean="0"/>
              <a:t>calc_roots</a:t>
            </a:r>
          </a:p>
          <a:p>
            <a:pPr eaLnBrk="1" hangingPunct="1">
              <a:buFontTx/>
              <a:buNone/>
            </a:pPr>
            <a:r>
              <a:rPr lang="en-US" altLang="zh-CN" sz="2800" smtClean="0"/>
              <a:t>This program solves for the roots of a quadratic</a:t>
            </a:r>
          </a:p>
          <a:p>
            <a:pPr eaLnBrk="1" hangingPunct="1">
              <a:buFontTx/>
              <a:buNone/>
            </a:pPr>
            <a:r>
              <a:rPr lang="en-US" altLang="zh-CN" sz="2800" smtClean="0"/>
              <a:t>equation of the form A*X^2 + B*X + C = 0.</a:t>
            </a:r>
          </a:p>
          <a:p>
            <a:pPr eaLnBrk="1" hangingPunct="1">
              <a:buFontTx/>
              <a:buNone/>
            </a:pPr>
            <a:r>
              <a:rPr lang="en-US" altLang="zh-CN" sz="2800" smtClean="0"/>
              <a:t>Enter the coefficient A: </a:t>
            </a:r>
            <a:r>
              <a:rPr lang="en-US" altLang="zh-CN" sz="2800" b="1" smtClean="0"/>
              <a:t>1</a:t>
            </a:r>
          </a:p>
          <a:p>
            <a:pPr eaLnBrk="1" hangingPunct="1">
              <a:buFontTx/>
              <a:buNone/>
            </a:pPr>
            <a:r>
              <a:rPr lang="en-US" altLang="zh-CN" sz="2800" smtClean="0"/>
              <a:t>Enter the coefficient B: </a:t>
            </a:r>
            <a:r>
              <a:rPr lang="en-US" altLang="zh-CN" sz="2800" b="1" smtClean="0"/>
              <a:t>4</a:t>
            </a:r>
          </a:p>
          <a:p>
            <a:pPr eaLnBrk="1" hangingPunct="1">
              <a:buFontTx/>
              <a:buNone/>
            </a:pPr>
            <a:r>
              <a:rPr lang="en-US" altLang="zh-CN" sz="2800" smtClean="0"/>
              <a:t>Enter the coefficient C: </a:t>
            </a:r>
            <a:r>
              <a:rPr lang="en-US" altLang="zh-CN" sz="2800" b="1" smtClean="0"/>
              <a:t>4</a:t>
            </a:r>
          </a:p>
          <a:p>
            <a:pPr eaLnBrk="1" hangingPunct="1">
              <a:buFontTx/>
              <a:buNone/>
            </a:pPr>
            <a:r>
              <a:rPr lang="en-US" altLang="zh-CN" sz="2800" smtClean="0"/>
              <a:t>This equation has two identical real roots:</a:t>
            </a:r>
          </a:p>
          <a:p>
            <a:pPr eaLnBrk="1" hangingPunct="1">
              <a:buFontTx/>
              <a:buNone/>
            </a:pPr>
            <a:r>
              <a:rPr lang="en-US" altLang="zh-CN" sz="2800" smtClean="0"/>
              <a:t>x1 = x2 = -2.000000</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z="3600" smtClean="0"/>
              <a:t>5. Test the program</a:t>
            </a:r>
          </a:p>
        </p:txBody>
      </p:sp>
      <p:sp>
        <p:nvSpPr>
          <p:cNvPr id="32771" name="Rectangle 3"/>
          <p:cNvSpPr>
            <a:spLocks noGrp="1" noChangeArrowheads="1"/>
          </p:cNvSpPr>
          <p:nvPr>
            <p:ph type="body" idx="1"/>
          </p:nvPr>
        </p:nvSpPr>
        <p:spPr/>
        <p:txBody>
          <a:bodyPr/>
          <a:lstStyle/>
          <a:p>
            <a:pPr eaLnBrk="1" hangingPunct="1">
              <a:lnSpc>
                <a:spcPct val="90000"/>
              </a:lnSpc>
              <a:buFontTx/>
              <a:buNone/>
            </a:pPr>
            <a:r>
              <a:rPr lang="en-US" altLang="zh-CN" sz="2800" smtClean="0"/>
              <a:t>&gt;&gt; </a:t>
            </a:r>
            <a:r>
              <a:rPr lang="en-US" altLang="zh-CN" sz="2800" b="1" smtClean="0"/>
              <a:t>calc_roots</a:t>
            </a:r>
          </a:p>
          <a:p>
            <a:pPr eaLnBrk="1" hangingPunct="1">
              <a:lnSpc>
                <a:spcPct val="90000"/>
              </a:lnSpc>
              <a:buFontTx/>
              <a:buNone/>
            </a:pPr>
            <a:r>
              <a:rPr lang="en-US" altLang="zh-CN" sz="2800" smtClean="0"/>
              <a:t>This program solves for the roots of a quadratic</a:t>
            </a:r>
          </a:p>
          <a:p>
            <a:pPr eaLnBrk="1" hangingPunct="1">
              <a:lnSpc>
                <a:spcPct val="90000"/>
              </a:lnSpc>
              <a:buFontTx/>
              <a:buNone/>
            </a:pPr>
            <a:r>
              <a:rPr lang="en-US" altLang="zh-CN" sz="2800" smtClean="0"/>
              <a:t>equation of the form A*X^2 + B*X + C = 0.</a:t>
            </a:r>
          </a:p>
          <a:p>
            <a:pPr eaLnBrk="1" hangingPunct="1">
              <a:lnSpc>
                <a:spcPct val="90000"/>
              </a:lnSpc>
              <a:buFontTx/>
              <a:buNone/>
            </a:pPr>
            <a:r>
              <a:rPr lang="en-US" altLang="zh-CN" sz="2800" smtClean="0"/>
              <a:t>Enter the coefficient A: </a:t>
            </a:r>
            <a:r>
              <a:rPr lang="en-US" altLang="zh-CN" sz="2800" b="1" smtClean="0"/>
              <a:t>1</a:t>
            </a:r>
          </a:p>
          <a:p>
            <a:pPr eaLnBrk="1" hangingPunct="1">
              <a:lnSpc>
                <a:spcPct val="90000"/>
              </a:lnSpc>
              <a:buFontTx/>
              <a:buNone/>
            </a:pPr>
            <a:r>
              <a:rPr lang="en-US" altLang="zh-CN" sz="2800" smtClean="0"/>
              <a:t>Enter the coefficient B: </a:t>
            </a:r>
            <a:r>
              <a:rPr lang="en-US" altLang="zh-CN" sz="2800" b="1" smtClean="0"/>
              <a:t>2</a:t>
            </a:r>
          </a:p>
          <a:p>
            <a:pPr eaLnBrk="1" hangingPunct="1">
              <a:lnSpc>
                <a:spcPct val="90000"/>
              </a:lnSpc>
              <a:buFontTx/>
              <a:buNone/>
            </a:pPr>
            <a:r>
              <a:rPr lang="en-US" altLang="zh-CN" sz="2800" smtClean="0"/>
              <a:t>Enter the coefficient C: </a:t>
            </a:r>
            <a:r>
              <a:rPr lang="en-US" altLang="zh-CN" sz="2800" b="1" smtClean="0"/>
              <a:t>5</a:t>
            </a:r>
          </a:p>
          <a:p>
            <a:pPr eaLnBrk="1" hangingPunct="1">
              <a:lnSpc>
                <a:spcPct val="90000"/>
              </a:lnSpc>
              <a:buFontTx/>
              <a:buNone/>
            </a:pPr>
            <a:r>
              <a:rPr lang="en-US" altLang="zh-CN" sz="2800" smtClean="0"/>
              <a:t>This equation has complex roots:</a:t>
            </a:r>
          </a:p>
          <a:p>
            <a:pPr eaLnBrk="1" hangingPunct="1">
              <a:lnSpc>
                <a:spcPct val="90000"/>
              </a:lnSpc>
              <a:buFontTx/>
              <a:buNone/>
            </a:pPr>
            <a:r>
              <a:rPr lang="en-US" altLang="zh-CN" sz="2800" smtClean="0"/>
              <a:t>x1 = -1.000000 + i 2.000000</a:t>
            </a:r>
          </a:p>
          <a:p>
            <a:pPr eaLnBrk="1" hangingPunct="1">
              <a:lnSpc>
                <a:spcPct val="90000"/>
              </a:lnSpc>
              <a:buFontTx/>
              <a:buNone/>
            </a:pPr>
            <a:r>
              <a:rPr lang="en-US" altLang="zh-CN" sz="2800" smtClean="0"/>
              <a:t>x1 = -1.000000 - i 2.000000</a:t>
            </a:r>
          </a:p>
          <a:p>
            <a:pPr eaLnBrk="1" hangingPunct="1">
              <a:lnSpc>
                <a:spcPct val="90000"/>
              </a:lnSpc>
              <a:buFontTx/>
              <a:buNone/>
            </a:pPr>
            <a:endParaRPr lang="en-US" altLang="zh-CN" sz="28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pPr eaLnBrk="1" hangingPunct="1"/>
            <a:r>
              <a:rPr lang="en-US" altLang="zh-CN" smtClean="0"/>
              <a:t>Notes of </a:t>
            </a:r>
            <a:r>
              <a:rPr lang="en-US" altLang="zh-CN" smtClean="0">
                <a:solidFill>
                  <a:srgbClr val="FF0000"/>
                </a:solidFill>
              </a:rPr>
              <a:t>if</a:t>
            </a:r>
            <a:r>
              <a:rPr lang="en-US" altLang="zh-CN" smtClean="0"/>
              <a:t> statement </a:t>
            </a:r>
            <a:endParaRPr lang="zh-CN" altLang="en-US" smtClean="0"/>
          </a:p>
        </p:txBody>
      </p:sp>
      <p:sp>
        <p:nvSpPr>
          <p:cNvPr id="33795" name="内容占位符 2"/>
          <p:cNvSpPr>
            <a:spLocks noGrp="1"/>
          </p:cNvSpPr>
          <p:nvPr>
            <p:ph idx="1"/>
          </p:nvPr>
        </p:nvSpPr>
        <p:spPr/>
        <p:txBody>
          <a:bodyPr/>
          <a:lstStyle/>
          <a:p>
            <a:pPr eaLnBrk="1" hangingPunct="1"/>
            <a:r>
              <a:rPr lang="en-US" altLang="zh-CN" sz="2800" smtClean="0"/>
              <a:t>The if construct is very flexible. It must have one </a:t>
            </a:r>
            <a:r>
              <a:rPr lang="en-US" altLang="zh-CN" sz="2800" smtClean="0">
                <a:solidFill>
                  <a:srgbClr val="FF0000"/>
                </a:solidFill>
              </a:rPr>
              <a:t>if</a:t>
            </a:r>
            <a:r>
              <a:rPr lang="en-US" altLang="zh-CN" sz="2800" smtClean="0"/>
              <a:t> statement and one </a:t>
            </a:r>
            <a:r>
              <a:rPr lang="en-US" altLang="zh-CN" sz="2800" smtClean="0">
                <a:solidFill>
                  <a:srgbClr val="FF0000"/>
                </a:solidFill>
              </a:rPr>
              <a:t>end</a:t>
            </a:r>
            <a:r>
              <a:rPr lang="en-US" altLang="zh-CN" sz="2800" smtClean="0"/>
              <a:t> statement.</a:t>
            </a:r>
          </a:p>
          <a:p>
            <a:pPr eaLnBrk="1" hangingPunct="1"/>
            <a:r>
              <a:rPr lang="en-US" altLang="zh-CN" sz="2800" smtClean="0"/>
              <a:t>In between, it can have any number of </a:t>
            </a:r>
            <a:r>
              <a:rPr lang="en-US" altLang="zh-CN" sz="2800" smtClean="0">
                <a:solidFill>
                  <a:srgbClr val="FF0000"/>
                </a:solidFill>
              </a:rPr>
              <a:t>elseif</a:t>
            </a:r>
            <a:r>
              <a:rPr lang="en-US" altLang="zh-CN" sz="2800" smtClean="0"/>
              <a:t> clauses, and can also have one </a:t>
            </a:r>
            <a:r>
              <a:rPr lang="en-US" altLang="zh-CN" sz="2800" smtClean="0">
                <a:solidFill>
                  <a:srgbClr val="FF0000"/>
                </a:solidFill>
              </a:rPr>
              <a:t>else</a:t>
            </a:r>
            <a:r>
              <a:rPr lang="en-US" altLang="zh-CN" sz="2800" smtClean="0"/>
              <a:t> clause. With this combination of features, it is possible to implement any desired branching construct.</a:t>
            </a:r>
            <a:endParaRPr lang="zh-CN" altLang="en-US" sz="28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pPr eaLnBrk="1" hangingPunct="1"/>
            <a:r>
              <a:rPr lang="en-US" altLang="zh-CN" smtClean="0"/>
              <a:t>Notes of </a:t>
            </a:r>
            <a:r>
              <a:rPr lang="en-US" altLang="zh-CN" smtClean="0">
                <a:solidFill>
                  <a:srgbClr val="FF0000"/>
                </a:solidFill>
              </a:rPr>
              <a:t>if</a:t>
            </a:r>
            <a:r>
              <a:rPr lang="en-US" altLang="zh-CN" smtClean="0"/>
              <a:t> statement </a:t>
            </a:r>
            <a:endParaRPr lang="zh-CN" altLang="en-US" smtClean="0"/>
          </a:p>
        </p:txBody>
      </p:sp>
      <p:sp>
        <p:nvSpPr>
          <p:cNvPr id="34819" name="内容占位符 2"/>
          <p:cNvSpPr>
            <a:spLocks noGrp="1"/>
          </p:cNvSpPr>
          <p:nvPr>
            <p:ph idx="1"/>
          </p:nvPr>
        </p:nvSpPr>
        <p:spPr/>
        <p:txBody>
          <a:bodyPr/>
          <a:lstStyle/>
          <a:p>
            <a:pPr eaLnBrk="1" hangingPunct="1"/>
            <a:r>
              <a:rPr lang="en-US" altLang="zh-CN" sz="2800" smtClean="0">
                <a:solidFill>
                  <a:srgbClr val="FF0000"/>
                </a:solidFill>
              </a:rPr>
              <a:t>if</a:t>
            </a:r>
            <a:r>
              <a:rPr lang="en-US" altLang="zh-CN" sz="2800" smtClean="0"/>
              <a:t> constructs can be nested. Two </a:t>
            </a:r>
            <a:r>
              <a:rPr lang="en-US" altLang="zh-CN" sz="2800" smtClean="0">
                <a:solidFill>
                  <a:srgbClr val="FF0000"/>
                </a:solidFill>
              </a:rPr>
              <a:t>if</a:t>
            </a:r>
            <a:r>
              <a:rPr lang="en-US" altLang="zh-CN" sz="2800" smtClean="0"/>
              <a:t> constructs are said to be nested if one of them lies entirely within a single code block of the other one. </a:t>
            </a:r>
          </a:p>
          <a:p>
            <a:pPr lvl="1" eaLnBrk="1" hangingPunct="1">
              <a:buFontTx/>
              <a:buNone/>
            </a:pPr>
            <a:r>
              <a:rPr lang="en-US" altLang="zh-CN" sz="2400" smtClean="0"/>
              <a:t>if x &gt; 0</a:t>
            </a:r>
          </a:p>
          <a:p>
            <a:pPr lvl="1" eaLnBrk="1" hangingPunct="1">
              <a:buFontTx/>
              <a:buNone/>
            </a:pPr>
            <a:r>
              <a:rPr lang="en-US" altLang="zh-CN" sz="2400" smtClean="0"/>
              <a:t>    if y &lt; 0</a:t>
            </a:r>
          </a:p>
          <a:p>
            <a:pPr lvl="1" eaLnBrk="1" hangingPunct="1">
              <a:buFontTx/>
              <a:buNone/>
            </a:pPr>
            <a:r>
              <a:rPr lang="en-US" altLang="zh-CN" sz="2400" smtClean="0"/>
              <a:t>    end</a:t>
            </a:r>
          </a:p>
          <a:p>
            <a:pPr lvl="1" eaLnBrk="1" hangingPunct="1">
              <a:buFontTx/>
              <a:buNone/>
            </a:pPr>
            <a:r>
              <a:rPr lang="en-US" altLang="zh-CN" sz="2400" smtClean="0"/>
              <a:t>end</a:t>
            </a:r>
          </a:p>
          <a:p>
            <a:pPr lvl="1" eaLnBrk="1" hangingPunct="1"/>
            <a:r>
              <a:rPr lang="en-US" altLang="zh-CN" sz="2400" smtClean="0"/>
              <a:t>The MATLAB interpreter always associates a given end statement with the most recent if statement, so the first end closes the if y &lt; 0 statement, while the second end closes the if x &gt; 0 statement.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pPr eaLnBrk="1" hangingPunct="1"/>
            <a:r>
              <a:rPr lang="en-US" altLang="zh-CN" smtClean="0"/>
              <a:t>Good programming practice</a:t>
            </a:r>
            <a:endParaRPr lang="zh-CN" altLang="en-US" smtClean="0"/>
          </a:p>
        </p:txBody>
      </p:sp>
      <p:sp>
        <p:nvSpPr>
          <p:cNvPr id="35843" name="内容占位符 2"/>
          <p:cNvSpPr>
            <a:spLocks noGrp="1"/>
          </p:cNvSpPr>
          <p:nvPr>
            <p:ph idx="1"/>
          </p:nvPr>
        </p:nvSpPr>
        <p:spPr>
          <a:xfrm>
            <a:off x="571500" y="1571625"/>
            <a:ext cx="8229600" cy="4525963"/>
          </a:xfrm>
        </p:spPr>
        <p:txBody>
          <a:bodyPr/>
          <a:lstStyle/>
          <a:p>
            <a:pPr eaLnBrk="1" hangingPunct="1"/>
            <a:r>
              <a:rPr lang="en-US" altLang="zh-CN" smtClean="0"/>
              <a:t>Always indent the body of an if construct by 2 or more spaces to improve the readability of the code.</a:t>
            </a:r>
          </a:p>
          <a:p>
            <a:pPr lvl="1" eaLnBrk="1" hangingPunct="1">
              <a:buFontTx/>
              <a:buNone/>
            </a:pPr>
            <a:r>
              <a:rPr lang="en-US" altLang="zh-CN" sz="2400" smtClean="0"/>
              <a:t>if x &gt; 0</a:t>
            </a:r>
          </a:p>
          <a:p>
            <a:pPr lvl="1" eaLnBrk="1" hangingPunct="1">
              <a:buFontTx/>
              <a:buNone/>
            </a:pPr>
            <a:r>
              <a:rPr lang="en-US" altLang="zh-CN" sz="2400" smtClean="0"/>
              <a:t>    if y &lt; 0</a:t>
            </a:r>
          </a:p>
          <a:p>
            <a:pPr lvl="1" eaLnBrk="1" hangingPunct="1">
              <a:buFontTx/>
              <a:buNone/>
            </a:pPr>
            <a:r>
              <a:rPr lang="en-US" altLang="zh-CN" sz="2400" smtClean="0"/>
              <a:t>    end</a:t>
            </a:r>
          </a:p>
          <a:p>
            <a:pPr lvl="1" eaLnBrk="1" hangingPunct="1">
              <a:buFontTx/>
              <a:buNone/>
            </a:pPr>
            <a:r>
              <a:rPr lang="en-US" altLang="zh-CN" sz="2400" smtClean="0"/>
              <a:t>end</a:t>
            </a:r>
          </a:p>
          <a:p>
            <a:pPr lvl="1" eaLnBrk="1" hangingPunct="1">
              <a:buFontTx/>
              <a:buNone/>
            </a:pPr>
            <a:r>
              <a:rPr lang="en-US" altLang="zh-CN" smtClean="0"/>
              <a:t>	</a:t>
            </a:r>
            <a:r>
              <a:rPr lang="en-US" altLang="zh-CN" sz="2400" smtClean="0"/>
              <a:t>For branches in which there are many mutually exclusive options, use a single </a:t>
            </a:r>
            <a:r>
              <a:rPr lang="en-US" altLang="zh-CN" sz="2400" smtClean="0">
                <a:solidFill>
                  <a:srgbClr val="FF0000"/>
                </a:solidFill>
              </a:rPr>
              <a:t>if</a:t>
            </a:r>
            <a:r>
              <a:rPr lang="en-US" altLang="zh-CN" sz="2400" smtClean="0"/>
              <a:t> construct with multiple </a:t>
            </a:r>
            <a:r>
              <a:rPr lang="en-US" altLang="zh-CN" sz="2400" smtClean="0">
                <a:solidFill>
                  <a:srgbClr val="FF0000"/>
                </a:solidFill>
              </a:rPr>
              <a:t>elseif</a:t>
            </a:r>
            <a:r>
              <a:rPr lang="en-US" altLang="zh-CN" sz="2400" smtClean="0"/>
              <a:t> clauses in preference to nested if constructs.</a:t>
            </a:r>
            <a:endParaRPr lang="zh-CN" altLang="en-US" sz="2400" smtClean="0"/>
          </a:p>
        </p:txBody>
      </p:sp>
      <p:pic>
        <p:nvPicPr>
          <p:cNvPr id="696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7688" y="1423988"/>
            <a:ext cx="4110037" cy="349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blinds(horizontal)">
                                      <p:cBhvr>
                                        <p:cTn id="7" dur="500"/>
                                        <p:tgtEl>
                                          <p:spTgt spid="69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sz="4000" smtClean="0"/>
              <a:t>Branches——The </a:t>
            </a:r>
            <a:r>
              <a:rPr lang="en-US" altLang="zh-CN" sz="4000" smtClean="0">
                <a:solidFill>
                  <a:srgbClr val="FF0000"/>
                </a:solidFill>
              </a:rPr>
              <a:t>switch</a:t>
            </a:r>
            <a:r>
              <a:rPr lang="en-US" altLang="zh-CN" sz="4000" smtClean="0"/>
              <a:t> Construct</a:t>
            </a:r>
          </a:p>
        </p:txBody>
      </p:sp>
      <p:pic>
        <p:nvPicPr>
          <p:cNvPr id="368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412875"/>
            <a:ext cx="3397250" cy="456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1484313"/>
            <a:ext cx="50641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110"/>
                                        </p:tgtEl>
                                        <p:attrNameLst>
                                          <p:attrName>style.visibility</p:attrName>
                                        </p:attrNameLst>
                                      </p:cBhvr>
                                      <p:to>
                                        <p:strVal val="visible"/>
                                      </p:to>
                                    </p:set>
                                    <p:animEffect transition="in" filter="blinds(horizontal)">
                                      <p:cBhvr>
                                        <p:cTn id="7" dur="500"/>
                                        <p:tgtEl>
                                          <p:spTgt spid="47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sz="4000" smtClean="0"/>
              <a:t>Branches——The </a:t>
            </a:r>
            <a:r>
              <a:rPr lang="en-US" altLang="zh-CN" sz="4000" smtClean="0">
                <a:solidFill>
                  <a:srgbClr val="FF0000"/>
                </a:solidFill>
              </a:rPr>
              <a:t>switch</a:t>
            </a:r>
            <a:r>
              <a:rPr lang="en-US" altLang="zh-CN" sz="4000" smtClean="0"/>
              <a:t> Construct</a:t>
            </a:r>
          </a:p>
        </p:txBody>
      </p:sp>
      <p:sp>
        <p:nvSpPr>
          <p:cNvPr id="37891" name="Text Box 5"/>
          <p:cNvSpPr txBox="1">
            <a:spLocks noChangeArrowheads="1"/>
          </p:cNvSpPr>
          <p:nvPr/>
        </p:nvSpPr>
        <p:spPr bwMode="auto">
          <a:xfrm>
            <a:off x="1071563" y="1357313"/>
            <a:ext cx="7599362"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switch (value)</a:t>
            </a:r>
          </a:p>
          <a:p>
            <a:pPr eaLnBrk="1" hangingPunct="1">
              <a:spcBef>
                <a:spcPct val="50000"/>
              </a:spcBef>
            </a:pPr>
            <a:r>
              <a:rPr lang="en-US" altLang="zh-CN" sz="2800"/>
              <a:t>case {1, 3, 5, 7, 9},</a:t>
            </a:r>
          </a:p>
          <a:p>
            <a:pPr eaLnBrk="1" hangingPunct="1">
              <a:spcBef>
                <a:spcPct val="50000"/>
              </a:spcBef>
            </a:pPr>
            <a:r>
              <a:rPr lang="en-US" altLang="zh-CN" sz="2800"/>
              <a:t>	disp('The value is odd.');</a:t>
            </a:r>
          </a:p>
          <a:p>
            <a:pPr eaLnBrk="1" hangingPunct="1">
              <a:spcBef>
                <a:spcPct val="50000"/>
              </a:spcBef>
            </a:pPr>
            <a:r>
              <a:rPr lang="en-US" altLang="zh-CN" sz="2800"/>
              <a:t>case {2, 4, 6, 8, 10},</a:t>
            </a:r>
          </a:p>
          <a:p>
            <a:pPr eaLnBrk="1" hangingPunct="1">
              <a:spcBef>
                <a:spcPct val="50000"/>
              </a:spcBef>
            </a:pPr>
            <a:r>
              <a:rPr lang="en-US" altLang="zh-CN" sz="2800"/>
              <a:t>	disp('The value is even.');</a:t>
            </a:r>
          </a:p>
          <a:p>
            <a:pPr eaLnBrk="1" hangingPunct="1">
              <a:spcBef>
                <a:spcPct val="50000"/>
              </a:spcBef>
            </a:pPr>
            <a:r>
              <a:rPr lang="en-US" altLang="zh-CN" sz="2800"/>
              <a:t>otherwise,</a:t>
            </a:r>
          </a:p>
          <a:p>
            <a:pPr eaLnBrk="1" hangingPunct="1">
              <a:spcBef>
                <a:spcPct val="50000"/>
              </a:spcBef>
            </a:pPr>
            <a:r>
              <a:rPr lang="en-US" altLang="zh-CN" sz="2800"/>
              <a:t>	disp('The value is out of range.');</a:t>
            </a:r>
          </a:p>
          <a:p>
            <a:pPr eaLnBrk="1" hangingPunct="1">
              <a:spcBef>
                <a:spcPct val="50000"/>
              </a:spcBef>
            </a:pPr>
            <a:r>
              <a:rPr lang="en-US" altLang="zh-CN" sz="2800"/>
              <a:t>end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sz="4000" smtClean="0"/>
              <a:t>Branches—The </a:t>
            </a:r>
            <a:r>
              <a:rPr lang="en-US" altLang="zh-CN" sz="4000" smtClean="0">
                <a:solidFill>
                  <a:srgbClr val="FF0000"/>
                </a:solidFill>
              </a:rPr>
              <a:t>try/catch</a:t>
            </a:r>
            <a:r>
              <a:rPr lang="en-US" altLang="zh-CN" sz="4000" smtClean="0"/>
              <a:t> Construct</a:t>
            </a:r>
          </a:p>
        </p:txBody>
      </p:sp>
      <p:pic>
        <p:nvPicPr>
          <p:cNvPr id="389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2565400"/>
            <a:ext cx="4257675"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Rectangle 5"/>
          <p:cNvSpPr>
            <a:spLocks noGrp="1" noChangeArrowheads="1"/>
          </p:cNvSpPr>
          <p:nvPr>
            <p:ph type="body" idx="1"/>
          </p:nvPr>
        </p:nvSpPr>
        <p:spPr>
          <a:noFill/>
        </p:spPr>
        <p:txBody>
          <a:bodyPr/>
          <a:lstStyle/>
          <a:p>
            <a:pPr eaLnBrk="1" hangingPunct="1"/>
            <a:r>
              <a:rPr lang="en-US" altLang="zh-CN" smtClean="0"/>
              <a:t>Used to </a:t>
            </a:r>
            <a:r>
              <a:rPr lang="en-US" altLang="zh-CN" smtClean="0">
                <a:solidFill>
                  <a:srgbClr val="FF0000"/>
                </a:solidFill>
              </a:rPr>
              <a:t>trap</a:t>
            </a:r>
            <a:r>
              <a:rPr lang="en-US" altLang="zh-CN" smtClean="0"/>
              <a:t> errors.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sz="4000" smtClean="0"/>
              <a:t>Branches—The </a:t>
            </a:r>
            <a:r>
              <a:rPr lang="en-US" altLang="zh-CN" sz="4000" smtClean="0">
                <a:solidFill>
                  <a:srgbClr val="FF0000"/>
                </a:solidFill>
              </a:rPr>
              <a:t>try/catch</a:t>
            </a:r>
            <a:r>
              <a:rPr lang="en-US" altLang="zh-CN" sz="4000" smtClean="0"/>
              <a:t> Construct</a:t>
            </a:r>
          </a:p>
        </p:txBody>
      </p:sp>
      <p:sp>
        <p:nvSpPr>
          <p:cNvPr id="39939" name="Text Box 3"/>
          <p:cNvSpPr txBox="1">
            <a:spLocks noChangeArrowheads="1"/>
          </p:cNvSpPr>
          <p:nvPr/>
        </p:nvSpPr>
        <p:spPr bwMode="auto">
          <a:xfrm>
            <a:off x="1071563" y="1357313"/>
            <a:ext cx="7100887"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t>% Initialize array</a:t>
            </a:r>
          </a:p>
          <a:p>
            <a:pPr eaLnBrk="1" hangingPunct="1">
              <a:spcBef>
                <a:spcPct val="50000"/>
              </a:spcBef>
            </a:pPr>
            <a:r>
              <a:rPr lang="en-US" altLang="zh-CN" sz="2400"/>
              <a:t>a = [ 1 -3 2 5];</a:t>
            </a:r>
          </a:p>
          <a:p>
            <a:pPr eaLnBrk="1" hangingPunct="1">
              <a:spcBef>
                <a:spcPct val="50000"/>
              </a:spcBef>
            </a:pPr>
            <a:r>
              <a:rPr lang="en-US" altLang="zh-CN" sz="2400">
                <a:solidFill>
                  <a:srgbClr val="FF0000"/>
                </a:solidFill>
              </a:rPr>
              <a:t>try</a:t>
            </a:r>
            <a:r>
              <a:rPr lang="en-US" altLang="zh-CN" sz="2400"/>
              <a:t>  % Try to display an element</a:t>
            </a:r>
          </a:p>
          <a:p>
            <a:pPr eaLnBrk="1" hangingPunct="1">
              <a:spcBef>
                <a:spcPct val="50000"/>
              </a:spcBef>
            </a:pPr>
            <a:r>
              <a:rPr lang="en-US" altLang="zh-CN" sz="2400"/>
              <a:t>   index = input('Enter subscript of element to display: ');</a:t>
            </a:r>
          </a:p>
          <a:p>
            <a:pPr eaLnBrk="1" hangingPunct="1">
              <a:spcBef>
                <a:spcPct val="50000"/>
              </a:spcBef>
            </a:pPr>
            <a:r>
              <a:rPr lang="en-US" altLang="zh-CN" sz="2400"/>
              <a:t>   disp(['a(' int2str(index) ') = ' num2str(a(index))] );</a:t>
            </a:r>
          </a:p>
          <a:p>
            <a:pPr eaLnBrk="1" hangingPunct="1">
              <a:spcBef>
                <a:spcPct val="50000"/>
              </a:spcBef>
            </a:pPr>
            <a:r>
              <a:rPr lang="en-US" altLang="zh-CN" sz="2400">
                <a:solidFill>
                  <a:srgbClr val="FF0000"/>
                </a:solidFill>
              </a:rPr>
              <a:t>catch</a:t>
            </a:r>
            <a:r>
              <a:rPr lang="en-US" altLang="zh-CN" sz="2400"/>
              <a:t>   % If we get here an error occurred</a:t>
            </a:r>
          </a:p>
          <a:p>
            <a:pPr eaLnBrk="1" hangingPunct="1">
              <a:spcBef>
                <a:spcPct val="50000"/>
              </a:spcBef>
            </a:pPr>
            <a:r>
              <a:rPr lang="en-US" altLang="zh-CN" sz="2400"/>
              <a:t>   disp( ['Illegal subscript: ' int2str(index)] );</a:t>
            </a:r>
          </a:p>
          <a:p>
            <a:pPr eaLnBrk="1" hangingPunct="1">
              <a:spcBef>
                <a:spcPct val="50000"/>
              </a:spcBef>
            </a:pPr>
            <a:r>
              <a:rPr lang="en-US" altLang="zh-CN" sz="2400">
                <a:solidFill>
                  <a:srgbClr val="FF0000"/>
                </a:solidFill>
              </a:rPr>
              <a:t>end</a:t>
            </a:r>
          </a:p>
          <a:p>
            <a:pPr eaLnBrk="1" hangingPunct="1">
              <a:spcBef>
                <a:spcPct val="50000"/>
              </a:spcBef>
            </a:pPr>
            <a:endParaRPr lang="en-US" altLang="zh-CN" sz="24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sz="4000" smtClean="0"/>
              <a:t>Branches—The </a:t>
            </a:r>
            <a:r>
              <a:rPr lang="en-US" altLang="zh-CN" sz="4000" smtClean="0">
                <a:solidFill>
                  <a:srgbClr val="FF0000"/>
                </a:solidFill>
              </a:rPr>
              <a:t>try/catch</a:t>
            </a:r>
            <a:r>
              <a:rPr lang="en-US" altLang="zh-CN" sz="4000" smtClean="0"/>
              <a:t> Construct</a:t>
            </a:r>
          </a:p>
        </p:txBody>
      </p:sp>
      <p:sp>
        <p:nvSpPr>
          <p:cNvPr id="40963" name="Text Box 3"/>
          <p:cNvSpPr txBox="1">
            <a:spLocks noChangeArrowheads="1"/>
          </p:cNvSpPr>
          <p:nvPr/>
        </p:nvSpPr>
        <p:spPr bwMode="auto">
          <a:xfrm>
            <a:off x="1258888" y="1628775"/>
            <a:ext cx="7313612"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&gt;&gt; try_catch</a:t>
            </a:r>
          </a:p>
          <a:p>
            <a:pPr eaLnBrk="1" hangingPunct="1">
              <a:spcBef>
                <a:spcPct val="50000"/>
              </a:spcBef>
            </a:pPr>
            <a:r>
              <a:rPr lang="en-US" altLang="zh-CN" sz="2800"/>
              <a:t>Enter subscript of element to display: 3</a:t>
            </a:r>
          </a:p>
          <a:p>
            <a:pPr eaLnBrk="1" hangingPunct="1">
              <a:spcBef>
                <a:spcPct val="50000"/>
              </a:spcBef>
            </a:pPr>
            <a:r>
              <a:rPr lang="en-US" altLang="zh-CN" sz="2800"/>
              <a:t>a(3) = 2</a:t>
            </a:r>
          </a:p>
          <a:p>
            <a:pPr eaLnBrk="1" hangingPunct="1">
              <a:spcBef>
                <a:spcPct val="50000"/>
              </a:spcBef>
            </a:pPr>
            <a:r>
              <a:rPr lang="en-US" altLang="zh-CN" sz="2800"/>
              <a:t>&gt;&gt; try_catch</a:t>
            </a:r>
          </a:p>
          <a:p>
            <a:pPr eaLnBrk="1" hangingPunct="1">
              <a:spcBef>
                <a:spcPct val="50000"/>
              </a:spcBef>
            </a:pPr>
            <a:r>
              <a:rPr lang="en-US" altLang="zh-CN" sz="2800"/>
              <a:t>Enter subscript of element to display: 8</a:t>
            </a:r>
          </a:p>
          <a:p>
            <a:pPr eaLnBrk="1" hangingPunct="1">
              <a:spcBef>
                <a:spcPct val="50000"/>
              </a:spcBef>
            </a:pPr>
            <a:r>
              <a:rPr lang="en-US" altLang="zh-CN" sz="2800"/>
              <a:t>Illegal subscript: 8</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endParaRPr lang="zh-CN" altLang="en-US" smtClean="0"/>
          </a:p>
        </p:txBody>
      </p:sp>
      <p:sp>
        <p:nvSpPr>
          <p:cNvPr id="5123" name="内容占位符 2"/>
          <p:cNvSpPr>
            <a:spLocks noGrp="1"/>
          </p:cNvSpPr>
          <p:nvPr>
            <p:ph idx="1"/>
          </p:nvPr>
        </p:nvSpPr>
        <p:spPr/>
        <p:txBody>
          <a:bodyPr/>
          <a:lstStyle/>
          <a:p>
            <a:endParaRPr lang="zh-CN" altLang="en-US" smtClean="0"/>
          </a:p>
        </p:txBody>
      </p:sp>
      <p:pic>
        <p:nvPicPr>
          <p:cNvPr id="51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285750"/>
            <a:ext cx="7858125" cy="638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smtClean="0"/>
              <a:t>Additional Plotting Features</a:t>
            </a:r>
          </a:p>
        </p:txBody>
      </p:sp>
      <p:sp>
        <p:nvSpPr>
          <p:cNvPr id="41987" name="Rectangle 3"/>
          <p:cNvSpPr>
            <a:spLocks noGrp="1" noChangeArrowheads="1"/>
          </p:cNvSpPr>
          <p:nvPr>
            <p:ph type="body" idx="1"/>
          </p:nvPr>
        </p:nvSpPr>
        <p:spPr/>
        <p:txBody>
          <a:bodyPr/>
          <a:lstStyle/>
          <a:p>
            <a:pPr eaLnBrk="1" hangingPunct="1">
              <a:lnSpc>
                <a:spcPct val="90000"/>
              </a:lnSpc>
            </a:pPr>
            <a:r>
              <a:rPr lang="en-US" altLang="zh-CN" smtClean="0"/>
              <a:t>Controlling x- and y-axis plotting limits</a:t>
            </a:r>
          </a:p>
          <a:p>
            <a:pPr eaLnBrk="1" hangingPunct="1">
              <a:lnSpc>
                <a:spcPct val="90000"/>
              </a:lnSpc>
            </a:pPr>
            <a:r>
              <a:rPr lang="en-US" altLang="zh-CN" smtClean="0"/>
              <a:t>Plotting multiple plots on the same axes</a:t>
            </a:r>
          </a:p>
          <a:p>
            <a:pPr eaLnBrk="1" hangingPunct="1">
              <a:lnSpc>
                <a:spcPct val="90000"/>
              </a:lnSpc>
            </a:pPr>
            <a:r>
              <a:rPr lang="en-US" altLang="zh-CN" smtClean="0"/>
              <a:t>Creating multiple figures</a:t>
            </a:r>
          </a:p>
          <a:p>
            <a:pPr eaLnBrk="1" hangingPunct="1">
              <a:lnSpc>
                <a:spcPct val="90000"/>
              </a:lnSpc>
            </a:pPr>
            <a:r>
              <a:rPr lang="en-US" altLang="zh-CN" smtClean="0"/>
              <a:t>Subplots </a:t>
            </a:r>
          </a:p>
          <a:p>
            <a:pPr eaLnBrk="1" hangingPunct="1">
              <a:lnSpc>
                <a:spcPct val="90000"/>
              </a:lnSpc>
            </a:pPr>
            <a:r>
              <a:rPr lang="en-US" altLang="zh-CN" smtClean="0"/>
              <a:t>Enhanced control of plotted lines</a:t>
            </a:r>
          </a:p>
          <a:p>
            <a:pPr eaLnBrk="1" hangingPunct="1">
              <a:lnSpc>
                <a:spcPct val="90000"/>
              </a:lnSpc>
            </a:pPr>
            <a:r>
              <a:rPr lang="en-US" altLang="zh-CN" smtClean="0"/>
              <a:t>Enhanced control of text strings</a:t>
            </a:r>
          </a:p>
          <a:p>
            <a:pPr eaLnBrk="1" hangingPunct="1">
              <a:lnSpc>
                <a:spcPct val="90000"/>
              </a:lnSpc>
            </a:pPr>
            <a:r>
              <a:rPr lang="en-US" altLang="zh-CN" smtClean="0"/>
              <a:t>Polar plots</a:t>
            </a:r>
          </a:p>
          <a:p>
            <a:pPr eaLnBrk="1" hangingPunct="1">
              <a:lnSpc>
                <a:spcPct val="90000"/>
              </a:lnSpc>
            </a:pPr>
            <a:r>
              <a:rPr lang="en-US" altLang="zh-CN" smtClean="0"/>
              <a:t>Annotating and saving plots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sz="3600" smtClean="0"/>
              <a:t>Controlling x- and y-axis plotting limits</a:t>
            </a:r>
          </a:p>
        </p:txBody>
      </p:sp>
      <p:sp>
        <p:nvSpPr>
          <p:cNvPr id="43011" name="Rectangle 3"/>
          <p:cNvSpPr>
            <a:spLocks noGrp="1" noChangeArrowheads="1"/>
          </p:cNvSpPr>
          <p:nvPr>
            <p:ph type="body" idx="1"/>
          </p:nvPr>
        </p:nvSpPr>
        <p:spPr/>
        <p:txBody>
          <a:bodyPr/>
          <a:lstStyle/>
          <a:p>
            <a:pPr eaLnBrk="1" hangingPunct="1"/>
            <a:endParaRPr lang="zh-CN" altLang="zh-CN" smtClean="0"/>
          </a:p>
        </p:txBody>
      </p:sp>
      <p:pic>
        <p:nvPicPr>
          <p:cNvPr id="430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700213"/>
            <a:ext cx="850265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sz="3200" smtClean="0"/>
              <a:t>Plotting multiple plots on the same axes</a:t>
            </a:r>
          </a:p>
        </p:txBody>
      </p:sp>
      <p:sp>
        <p:nvSpPr>
          <p:cNvPr id="44035" name="Rectangle 3"/>
          <p:cNvSpPr>
            <a:spLocks noGrp="1" noChangeArrowheads="1"/>
          </p:cNvSpPr>
          <p:nvPr>
            <p:ph type="body" idx="1"/>
          </p:nvPr>
        </p:nvSpPr>
        <p:spPr/>
        <p:txBody>
          <a:bodyPr/>
          <a:lstStyle/>
          <a:p>
            <a:pPr eaLnBrk="1" hangingPunct="1"/>
            <a:r>
              <a:rPr lang="en-US" altLang="zh-CN" smtClean="0"/>
              <a:t>hold on</a:t>
            </a:r>
          </a:p>
          <a:p>
            <a:pPr eaLnBrk="1" hangingPunct="1"/>
            <a:r>
              <a:rPr lang="en-US" altLang="zh-CN" smtClean="0"/>
              <a:t>hold off</a:t>
            </a:r>
          </a:p>
        </p:txBody>
      </p:sp>
      <p:pic>
        <p:nvPicPr>
          <p:cNvPr id="440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1412875"/>
            <a:ext cx="57626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mtClean="0"/>
              <a:t>Creating multiple figures</a:t>
            </a:r>
          </a:p>
        </p:txBody>
      </p:sp>
      <p:sp>
        <p:nvSpPr>
          <p:cNvPr id="45059" name="Rectangle 3"/>
          <p:cNvSpPr>
            <a:spLocks noGrp="1" noChangeArrowheads="1"/>
          </p:cNvSpPr>
          <p:nvPr>
            <p:ph type="body" idx="1"/>
          </p:nvPr>
        </p:nvSpPr>
        <p:spPr/>
        <p:txBody>
          <a:bodyPr/>
          <a:lstStyle/>
          <a:p>
            <a:pPr eaLnBrk="1" hangingPunct="1">
              <a:buFontTx/>
              <a:buNone/>
            </a:pPr>
            <a:r>
              <a:rPr lang="en-US" altLang="zh-CN" smtClean="0">
                <a:solidFill>
                  <a:srgbClr val="FF0000"/>
                </a:solidFill>
              </a:rPr>
              <a:t>figure</a:t>
            </a:r>
            <a:r>
              <a:rPr lang="en-US" altLang="zh-CN" smtClean="0"/>
              <a:t>(1);</a:t>
            </a:r>
          </a:p>
          <a:p>
            <a:pPr eaLnBrk="1" hangingPunct="1">
              <a:buFontTx/>
              <a:buNone/>
            </a:pPr>
            <a:r>
              <a:rPr lang="en-US" altLang="zh-CN" smtClean="0"/>
              <a:t>	x = x:0.05:2;</a:t>
            </a:r>
          </a:p>
          <a:p>
            <a:pPr eaLnBrk="1" hangingPunct="1">
              <a:buFontTx/>
              <a:buNone/>
            </a:pPr>
            <a:r>
              <a:rPr lang="en-US" altLang="zh-CN" smtClean="0"/>
              <a:t>	y1 = exp(x);</a:t>
            </a:r>
          </a:p>
          <a:p>
            <a:pPr eaLnBrk="1" hangingPunct="1">
              <a:buFontTx/>
              <a:buNone/>
            </a:pPr>
            <a:r>
              <a:rPr lang="en-US" altLang="zh-CN" smtClean="0"/>
              <a:t>	plot(x,y1);</a:t>
            </a:r>
          </a:p>
          <a:p>
            <a:pPr eaLnBrk="1" hangingPunct="1">
              <a:buFontTx/>
              <a:buNone/>
            </a:pPr>
            <a:r>
              <a:rPr lang="en-US" altLang="zh-CN" smtClean="0">
                <a:solidFill>
                  <a:srgbClr val="FF0000"/>
                </a:solidFill>
              </a:rPr>
              <a:t>figure</a:t>
            </a:r>
            <a:r>
              <a:rPr lang="en-US" altLang="zh-CN" smtClean="0"/>
              <a:t>(2);</a:t>
            </a:r>
          </a:p>
          <a:p>
            <a:pPr eaLnBrk="1" hangingPunct="1">
              <a:buFontTx/>
              <a:buNone/>
            </a:pPr>
            <a:r>
              <a:rPr lang="en-US" altLang="zh-CN" smtClean="0"/>
              <a:t>	y2 = exp(-x);</a:t>
            </a:r>
          </a:p>
          <a:p>
            <a:pPr eaLnBrk="1" hangingPunct="1">
              <a:buFontTx/>
              <a:buNone/>
            </a:pPr>
            <a:r>
              <a:rPr lang="en-US" altLang="zh-CN" smtClean="0"/>
              <a:t>	plot(x,y2);</a:t>
            </a:r>
          </a:p>
          <a:p>
            <a:pPr eaLnBrk="1" hangingPunct="1">
              <a:buFontTx/>
              <a:buNone/>
            </a:pPr>
            <a:endParaRPr lang="en-US" altLang="zh-CN"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smtClean="0"/>
              <a:t>Subplots</a:t>
            </a:r>
          </a:p>
        </p:txBody>
      </p:sp>
      <p:sp>
        <p:nvSpPr>
          <p:cNvPr id="46083" name="Rectangle 3"/>
          <p:cNvSpPr>
            <a:spLocks noGrp="1" noChangeArrowheads="1"/>
          </p:cNvSpPr>
          <p:nvPr>
            <p:ph type="body" idx="1"/>
          </p:nvPr>
        </p:nvSpPr>
        <p:spPr/>
        <p:txBody>
          <a:bodyPr/>
          <a:lstStyle/>
          <a:p>
            <a:pPr eaLnBrk="1" hangingPunct="1">
              <a:lnSpc>
                <a:spcPct val="90000"/>
              </a:lnSpc>
              <a:buFontTx/>
              <a:buNone/>
            </a:pPr>
            <a:r>
              <a:rPr lang="en-US" altLang="zh-CN" sz="2400" smtClean="0"/>
              <a:t>figure(1);</a:t>
            </a:r>
          </a:p>
          <a:p>
            <a:pPr eaLnBrk="1" hangingPunct="1">
              <a:lnSpc>
                <a:spcPct val="90000"/>
              </a:lnSpc>
              <a:buFontTx/>
              <a:buNone/>
            </a:pPr>
            <a:r>
              <a:rPr lang="en-US" altLang="zh-CN" sz="2400" b="1" smtClean="0">
                <a:solidFill>
                  <a:srgbClr val="FF0000"/>
                </a:solidFill>
              </a:rPr>
              <a:t>subplot</a:t>
            </a:r>
            <a:r>
              <a:rPr lang="en-US" altLang="zh-CN" sz="2400" b="1" smtClean="0"/>
              <a:t>(2,1,1);</a:t>
            </a:r>
          </a:p>
          <a:p>
            <a:pPr eaLnBrk="1" hangingPunct="1">
              <a:lnSpc>
                <a:spcPct val="90000"/>
              </a:lnSpc>
              <a:buFontTx/>
              <a:buNone/>
            </a:pPr>
            <a:r>
              <a:rPr lang="en-US" altLang="zh-CN" sz="2400" smtClean="0"/>
              <a:t>x = -pi:pi/20:pi;</a:t>
            </a:r>
          </a:p>
          <a:p>
            <a:pPr eaLnBrk="1" hangingPunct="1">
              <a:lnSpc>
                <a:spcPct val="90000"/>
              </a:lnSpc>
              <a:buFontTx/>
              <a:buNone/>
            </a:pPr>
            <a:r>
              <a:rPr lang="en-US" altLang="zh-CN" sz="2400" smtClean="0"/>
              <a:t>y = sin(x);</a:t>
            </a:r>
          </a:p>
          <a:p>
            <a:pPr eaLnBrk="1" hangingPunct="1">
              <a:lnSpc>
                <a:spcPct val="90000"/>
              </a:lnSpc>
              <a:buFontTx/>
              <a:buNone/>
            </a:pPr>
            <a:r>
              <a:rPr lang="en-US" altLang="zh-CN" sz="2400" smtClean="0"/>
              <a:t>plot(x,y);</a:t>
            </a:r>
          </a:p>
          <a:p>
            <a:pPr eaLnBrk="1" hangingPunct="1">
              <a:lnSpc>
                <a:spcPct val="90000"/>
              </a:lnSpc>
              <a:buFontTx/>
              <a:buNone/>
            </a:pPr>
            <a:r>
              <a:rPr lang="en-US" altLang="zh-CN" sz="2400" smtClean="0"/>
              <a:t>title('Subplot 1 title');</a:t>
            </a:r>
          </a:p>
          <a:p>
            <a:pPr eaLnBrk="1" hangingPunct="1">
              <a:lnSpc>
                <a:spcPct val="90000"/>
              </a:lnSpc>
              <a:buFontTx/>
              <a:buNone/>
            </a:pPr>
            <a:r>
              <a:rPr lang="en-US" altLang="zh-CN" sz="2400" b="1" smtClean="0">
                <a:solidFill>
                  <a:srgbClr val="FF0000"/>
                </a:solidFill>
              </a:rPr>
              <a:t>subplot</a:t>
            </a:r>
            <a:r>
              <a:rPr lang="en-US" altLang="zh-CN" sz="2400" b="1" smtClean="0"/>
              <a:t>(2,1,2);</a:t>
            </a:r>
          </a:p>
          <a:p>
            <a:pPr eaLnBrk="1" hangingPunct="1">
              <a:lnSpc>
                <a:spcPct val="90000"/>
              </a:lnSpc>
              <a:buFontTx/>
              <a:buNone/>
            </a:pPr>
            <a:r>
              <a:rPr lang="en-US" altLang="zh-CN" sz="2400" smtClean="0"/>
              <a:t>x = -pi:pi/20:pi;</a:t>
            </a:r>
          </a:p>
          <a:p>
            <a:pPr eaLnBrk="1" hangingPunct="1">
              <a:lnSpc>
                <a:spcPct val="90000"/>
              </a:lnSpc>
              <a:buFontTx/>
              <a:buNone/>
            </a:pPr>
            <a:r>
              <a:rPr lang="en-US" altLang="zh-CN" sz="2400" smtClean="0"/>
              <a:t>y = cos(x);</a:t>
            </a:r>
          </a:p>
          <a:p>
            <a:pPr eaLnBrk="1" hangingPunct="1">
              <a:lnSpc>
                <a:spcPct val="90000"/>
              </a:lnSpc>
              <a:buFontTx/>
              <a:buNone/>
            </a:pPr>
            <a:r>
              <a:rPr lang="en-US" altLang="zh-CN" sz="2400" smtClean="0"/>
              <a:t>plot(x,y);</a:t>
            </a:r>
          </a:p>
          <a:p>
            <a:pPr eaLnBrk="1" hangingPunct="1">
              <a:lnSpc>
                <a:spcPct val="90000"/>
              </a:lnSpc>
              <a:buFontTx/>
              <a:buNone/>
            </a:pPr>
            <a:r>
              <a:rPr lang="en-US" altLang="zh-CN" sz="2400" smtClean="0"/>
              <a:t>title('Subplot 2 title');</a:t>
            </a:r>
          </a:p>
        </p:txBody>
      </p:sp>
      <p:pic>
        <p:nvPicPr>
          <p:cNvPr id="460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1412875"/>
            <a:ext cx="5724525"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sz="4000" smtClean="0"/>
              <a:t>Enhanced control of plotted lines</a:t>
            </a:r>
          </a:p>
        </p:txBody>
      </p:sp>
      <p:sp>
        <p:nvSpPr>
          <p:cNvPr id="47107" name="Rectangle 3"/>
          <p:cNvSpPr>
            <a:spLocks noGrp="1" noChangeArrowheads="1"/>
          </p:cNvSpPr>
          <p:nvPr>
            <p:ph type="body" idx="1"/>
          </p:nvPr>
        </p:nvSpPr>
        <p:spPr/>
        <p:txBody>
          <a:bodyPr/>
          <a:lstStyle/>
          <a:p>
            <a:pPr eaLnBrk="1" hangingPunct="1">
              <a:buFontTx/>
              <a:buNone/>
            </a:pPr>
            <a:r>
              <a:rPr lang="en-US" altLang="zh-CN" sz="2400" smtClean="0"/>
              <a:t>LineWidth</a:t>
            </a:r>
          </a:p>
          <a:p>
            <a:pPr eaLnBrk="1" hangingPunct="1">
              <a:buFontTx/>
              <a:buNone/>
            </a:pPr>
            <a:r>
              <a:rPr lang="en-US" altLang="zh-CN" sz="2400" smtClean="0"/>
              <a:t>MarkerEdgeColor </a:t>
            </a:r>
          </a:p>
          <a:p>
            <a:pPr eaLnBrk="1" hangingPunct="1">
              <a:buFontTx/>
              <a:buNone/>
            </a:pPr>
            <a:r>
              <a:rPr lang="en-US" altLang="zh-CN" sz="2400" smtClean="0"/>
              <a:t>MarkerFaceColor</a:t>
            </a:r>
          </a:p>
          <a:p>
            <a:pPr eaLnBrk="1" hangingPunct="1">
              <a:buFontTx/>
              <a:buNone/>
            </a:pPr>
            <a:r>
              <a:rPr lang="en-US" altLang="zh-CN" sz="2400" smtClean="0"/>
              <a:t>MarkerSize</a:t>
            </a:r>
          </a:p>
          <a:p>
            <a:pPr eaLnBrk="1" hangingPunct="1">
              <a:buFontTx/>
              <a:buNone/>
            </a:pPr>
            <a:endParaRPr lang="en-US" altLang="zh-CN" sz="2400" smtClean="0"/>
          </a:p>
          <a:p>
            <a:pPr eaLnBrk="1" hangingPunct="1">
              <a:buFontTx/>
              <a:buNone/>
            </a:pPr>
            <a:r>
              <a:rPr lang="en-US" altLang="zh-CN" sz="2400" smtClean="0"/>
              <a:t>x = 0:pi/15:4*pi;</a:t>
            </a:r>
          </a:p>
          <a:p>
            <a:pPr eaLnBrk="1" hangingPunct="1">
              <a:buFontTx/>
              <a:buNone/>
            </a:pPr>
            <a:r>
              <a:rPr lang="en-US" altLang="zh-CN" sz="2400" smtClean="0"/>
              <a:t>y = exp(2*sin(x));</a:t>
            </a:r>
          </a:p>
          <a:p>
            <a:pPr eaLnBrk="1" hangingPunct="1">
              <a:buFontTx/>
              <a:buNone/>
            </a:pPr>
            <a:r>
              <a:rPr lang="en-US" altLang="zh-CN" sz="2400" smtClean="0"/>
              <a:t>plot(x,y,’-ko’,’LineWidth”,3.0,’MarkerSize’,6, …</a:t>
            </a:r>
          </a:p>
          <a:p>
            <a:pPr eaLnBrk="1" hangingPunct="1">
              <a:buFontTx/>
              <a:buNone/>
            </a:pPr>
            <a:r>
              <a:rPr lang="en-US" altLang="zh-CN" sz="2400" smtClean="0"/>
              <a:t>MarkerEdgeColor’, ‘r’, ‘MarkerFaceColor’, ‘g’);</a:t>
            </a:r>
          </a:p>
        </p:txBody>
      </p:sp>
      <p:pic>
        <p:nvPicPr>
          <p:cNvPr id="593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938" y="-428625"/>
            <a:ext cx="5811837"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blinds(horizontal)">
                                      <p:cBhvr>
                                        <p:cTn id="7" dur="500"/>
                                        <p:tgtEl>
                                          <p:spTgt spid="59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smtClean="0"/>
              <a:t>Enhanced control of text strings</a:t>
            </a:r>
          </a:p>
        </p:txBody>
      </p:sp>
      <p:sp>
        <p:nvSpPr>
          <p:cNvPr id="48131" name="Rectangle 3"/>
          <p:cNvSpPr>
            <a:spLocks noGrp="1" noChangeArrowheads="1"/>
          </p:cNvSpPr>
          <p:nvPr>
            <p:ph type="body" idx="1"/>
          </p:nvPr>
        </p:nvSpPr>
        <p:spPr/>
        <p:txBody>
          <a:bodyPr/>
          <a:lstStyle/>
          <a:p>
            <a:pPr eaLnBrk="1" hangingPunct="1">
              <a:buFontTx/>
              <a:buNone/>
            </a:pPr>
            <a:r>
              <a:rPr lang="en-US" altLang="zh-CN" smtClean="0"/>
              <a:t>\bf </a:t>
            </a:r>
            <a:r>
              <a:rPr lang="en-US" altLang="zh-CN" smtClean="0">
                <a:solidFill>
                  <a:schemeClr val="hlink"/>
                </a:solidFill>
              </a:rPr>
              <a:t> Boldface</a:t>
            </a:r>
          </a:p>
          <a:p>
            <a:pPr eaLnBrk="1" hangingPunct="1">
              <a:buFontTx/>
              <a:buNone/>
            </a:pPr>
            <a:r>
              <a:rPr lang="en-US" altLang="zh-CN" smtClean="0"/>
              <a:t>\it   </a:t>
            </a:r>
            <a:r>
              <a:rPr lang="en-US" altLang="zh-CN" smtClean="0">
                <a:solidFill>
                  <a:schemeClr val="hlink"/>
                </a:solidFill>
              </a:rPr>
              <a:t>Italics</a:t>
            </a:r>
          </a:p>
          <a:p>
            <a:pPr eaLnBrk="1" hangingPunct="1">
              <a:buFontTx/>
              <a:buNone/>
            </a:pPr>
            <a:r>
              <a:rPr lang="en-US" altLang="zh-CN" smtClean="0"/>
              <a:t>\rm  </a:t>
            </a:r>
            <a:r>
              <a:rPr lang="en-US" altLang="zh-CN" smtClean="0">
                <a:solidFill>
                  <a:schemeClr val="hlink"/>
                </a:solidFill>
              </a:rPr>
              <a:t>Restore to normal font</a:t>
            </a:r>
          </a:p>
          <a:p>
            <a:pPr eaLnBrk="1" hangingPunct="1">
              <a:buFontTx/>
              <a:buNone/>
            </a:pPr>
            <a:r>
              <a:rPr lang="en-US" altLang="zh-CN" smtClean="0"/>
              <a:t>\fontname{}   </a:t>
            </a:r>
            <a:r>
              <a:rPr lang="en-US" altLang="zh-CN" smtClean="0">
                <a:solidFill>
                  <a:schemeClr val="hlink"/>
                </a:solidFill>
              </a:rPr>
              <a:t>Specify the font name to use</a:t>
            </a:r>
          </a:p>
          <a:p>
            <a:pPr eaLnBrk="1" hangingPunct="1">
              <a:buFontTx/>
              <a:buNone/>
            </a:pPr>
            <a:r>
              <a:rPr lang="en-US" altLang="zh-CN" smtClean="0"/>
              <a:t>\fontsize{}     </a:t>
            </a:r>
            <a:r>
              <a:rPr lang="en-US" altLang="zh-CN" smtClean="0">
                <a:solidFill>
                  <a:schemeClr val="hlink"/>
                </a:solidFill>
              </a:rPr>
              <a:t>Specify the font size</a:t>
            </a:r>
          </a:p>
          <a:p>
            <a:pPr eaLnBrk="1" hangingPunct="1">
              <a:buFontTx/>
              <a:buNone/>
            </a:pPr>
            <a:r>
              <a:rPr lang="en-US" altLang="zh-CN" smtClean="0"/>
              <a:t>_{xxx}      </a:t>
            </a:r>
            <a:r>
              <a:rPr lang="en-US" altLang="zh-CN" smtClean="0">
                <a:solidFill>
                  <a:schemeClr val="hlink"/>
                </a:solidFill>
              </a:rPr>
              <a:t>xxx  is subscripts</a:t>
            </a:r>
          </a:p>
          <a:p>
            <a:pPr eaLnBrk="1" hangingPunct="1">
              <a:buFontTx/>
              <a:buNone/>
            </a:pPr>
            <a:r>
              <a:rPr lang="en-US" altLang="zh-CN" smtClean="0"/>
              <a:t>^{xxx}       </a:t>
            </a:r>
            <a:r>
              <a:rPr lang="en-US" altLang="zh-CN" smtClean="0">
                <a:solidFill>
                  <a:schemeClr val="hlink"/>
                </a:solidFill>
              </a:rPr>
              <a:t>xxx is superscripts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sz="4000" smtClean="0"/>
              <a:t>Greek and Mathematical Symbols</a:t>
            </a:r>
          </a:p>
        </p:txBody>
      </p:sp>
      <p:pic>
        <p:nvPicPr>
          <p:cNvPr id="4915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412875"/>
            <a:ext cx="8559800" cy="506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smtClean="0"/>
              <a:t>Polar plots</a:t>
            </a:r>
          </a:p>
        </p:txBody>
      </p:sp>
      <p:pic>
        <p:nvPicPr>
          <p:cNvPr id="604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214313"/>
            <a:ext cx="6400800" cy="648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1341438"/>
            <a:ext cx="4792663" cy="473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blinds(horizontal)">
                                      <p:cBhvr>
                                        <p:cTn id="7"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sz="4000" smtClean="0"/>
              <a:t>Example 3.7 Thermaldynamics: The Ideal Gas Law</a:t>
            </a:r>
          </a:p>
        </p:txBody>
      </p:sp>
      <p:sp>
        <p:nvSpPr>
          <p:cNvPr id="51203" name="Rectangle 3"/>
          <p:cNvSpPr>
            <a:spLocks noGrp="1" noChangeArrowheads="1"/>
          </p:cNvSpPr>
          <p:nvPr>
            <p:ph type="body" idx="1"/>
          </p:nvPr>
        </p:nvSpPr>
        <p:spPr/>
        <p:txBody>
          <a:bodyPr/>
          <a:lstStyle/>
          <a:p>
            <a:pPr eaLnBrk="1" hangingPunct="1">
              <a:lnSpc>
                <a:spcPct val="80000"/>
              </a:lnSpc>
              <a:buFontTx/>
              <a:buNone/>
            </a:pPr>
            <a:r>
              <a:rPr lang="en-US" altLang="zh-CN" sz="2000" smtClean="0"/>
              <a:t>	</a:t>
            </a:r>
            <a:r>
              <a:rPr lang="zh-CN" altLang="en-US" sz="2000" smtClean="0"/>
              <a:t>理想气体是指发生在分子之间的碰撞均为弹性碰撞。你可以把理想气体中的每一个分子想象成一个刚性小弹，每次碰撞，总动能不会改变。这样的气体可以用三个变量来描述：绝对气压（</a:t>
            </a:r>
            <a:r>
              <a:rPr lang="en-US" altLang="zh-CN" sz="2000" i="1" smtClean="0"/>
              <a:t>P</a:t>
            </a:r>
            <a:r>
              <a:rPr lang="zh-CN" altLang="en-US" sz="2000" smtClean="0"/>
              <a:t>），体积（</a:t>
            </a:r>
            <a:r>
              <a:rPr lang="en-US" altLang="zh-CN" sz="2000" i="1" smtClean="0"/>
              <a:t>V</a:t>
            </a:r>
            <a:r>
              <a:rPr lang="zh-CN" altLang="en-US" sz="2000" smtClean="0"/>
              <a:t>）和绝对温度（</a:t>
            </a:r>
            <a:r>
              <a:rPr lang="en-US" altLang="zh-CN" sz="2000" i="1" smtClean="0"/>
              <a:t>T</a:t>
            </a:r>
            <a:r>
              <a:rPr lang="zh-CN" altLang="en-US" sz="2000" smtClean="0"/>
              <a:t>）</a:t>
            </a:r>
            <a:r>
              <a:rPr lang="en-US" altLang="zh-CN" sz="2000" smtClean="0"/>
              <a:t>. </a:t>
            </a:r>
            <a:r>
              <a:rPr lang="zh-CN" altLang="en-US" sz="2000" smtClean="0"/>
              <a:t>三者之间的关系式就是我们所熟知的理想气体定律</a:t>
            </a:r>
          </a:p>
          <a:p>
            <a:pPr algn="ctr" eaLnBrk="1" hangingPunct="1">
              <a:lnSpc>
                <a:spcPct val="80000"/>
              </a:lnSpc>
              <a:buFontTx/>
              <a:buNone/>
            </a:pPr>
            <a:r>
              <a:rPr lang="en-US" altLang="zh-CN" sz="2000" i="1" smtClean="0"/>
              <a:t>PV=nRT </a:t>
            </a:r>
          </a:p>
          <a:p>
            <a:pPr eaLnBrk="1" hangingPunct="1">
              <a:lnSpc>
                <a:spcPct val="80000"/>
              </a:lnSpc>
              <a:buFontTx/>
              <a:buNone/>
            </a:pPr>
            <a:r>
              <a:rPr lang="en-US" altLang="zh-CN" sz="2000" i="1" smtClean="0"/>
              <a:t>	P </a:t>
            </a:r>
            <a:r>
              <a:rPr lang="zh-CN" altLang="en-US" sz="2000" smtClean="0"/>
              <a:t>代表气压，单位为千帕，</a:t>
            </a:r>
            <a:r>
              <a:rPr lang="en-US" altLang="zh-CN" sz="2000" i="1" smtClean="0"/>
              <a:t>V </a:t>
            </a:r>
            <a:r>
              <a:rPr lang="zh-CN" altLang="en-US" sz="2000" smtClean="0"/>
              <a:t>代表气体的体积，单位为升，</a:t>
            </a:r>
            <a:r>
              <a:rPr lang="en-US" altLang="zh-CN" sz="2000" i="1" smtClean="0"/>
              <a:t>n </a:t>
            </a:r>
            <a:r>
              <a:rPr lang="zh-CN" altLang="en-US" sz="2000" smtClean="0"/>
              <a:t>代表分子的摩尔数，</a:t>
            </a:r>
            <a:r>
              <a:rPr lang="en-US" altLang="zh-CN" sz="2000" i="1" smtClean="0"/>
              <a:t>T </a:t>
            </a:r>
            <a:r>
              <a:rPr lang="zh-CN" altLang="en-US" sz="2000" smtClean="0"/>
              <a:t>代表绝对温度，单位为</a:t>
            </a:r>
            <a:r>
              <a:rPr lang="en-US" altLang="zh-CN" sz="2000" smtClean="0"/>
              <a:t>K</a:t>
            </a:r>
            <a:r>
              <a:rPr lang="zh-CN" altLang="en-US" sz="2000" smtClean="0"/>
              <a:t>。</a:t>
            </a:r>
          </a:p>
          <a:p>
            <a:pPr eaLnBrk="1" hangingPunct="1">
              <a:lnSpc>
                <a:spcPct val="80000"/>
              </a:lnSpc>
              <a:buFontTx/>
              <a:buNone/>
            </a:pPr>
            <a:r>
              <a:rPr lang="zh-CN" altLang="en-US" sz="2000" smtClean="0"/>
              <a:t>	假设一理想气体样品在</a:t>
            </a:r>
            <a:r>
              <a:rPr lang="en-US" altLang="zh-CN" sz="2000" smtClean="0"/>
              <a:t>273K </a:t>
            </a:r>
            <a:r>
              <a:rPr lang="zh-CN" altLang="en-US" sz="2000" smtClean="0"/>
              <a:t>温度下，有一摩尔分子，请问</a:t>
            </a:r>
            <a:r>
              <a:rPr lang="en-US" altLang="zh-CN" sz="2000" smtClean="0"/>
              <a:t>:</a:t>
            </a:r>
          </a:p>
          <a:p>
            <a:pPr eaLnBrk="1" hangingPunct="1">
              <a:lnSpc>
                <a:spcPct val="80000"/>
              </a:lnSpc>
              <a:buFontTx/>
              <a:buNone/>
            </a:pPr>
            <a:r>
              <a:rPr lang="en-US" altLang="zh-CN" sz="2000" smtClean="0"/>
              <a:t>	</a:t>
            </a:r>
            <a:r>
              <a:rPr lang="zh-CN" altLang="en-US" sz="2000" smtClean="0"/>
              <a:t>（</a:t>
            </a:r>
            <a:r>
              <a:rPr lang="en-US" altLang="zh-CN" sz="2000" smtClean="0"/>
              <a:t>a</a:t>
            </a:r>
            <a:r>
              <a:rPr lang="zh-CN" altLang="en-US" sz="2000" smtClean="0"/>
              <a:t>）当气压从</a:t>
            </a:r>
            <a:r>
              <a:rPr lang="en-US" altLang="zh-CN" sz="2000" smtClean="0"/>
              <a:t>1 </a:t>
            </a:r>
            <a:r>
              <a:rPr lang="zh-CN" altLang="en-US" sz="2000" smtClean="0"/>
              <a:t>到</a:t>
            </a:r>
            <a:r>
              <a:rPr lang="en-US" altLang="zh-CN" sz="2000" smtClean="0"/>
              <a:t>1000 </a:t>
            </a:r>
            <a:r>
              <a:rPr lang="zh-CN" altLang="en-US" sz="2000" smtClean="0"/>
              <a:t>千帕变化，气体的体积将会如何变化？设置合适的坐标，画出这个气体的压力</a:t>
            </a:r>
            <a:r>
              <a:rPr lang="en-US" altLang="zh-CN" sz="2000" smtClean="0"/>
              <a:t>-</a:t>
            </a:r>
            <a:r>
              <a:rPr lang="zh-CN" altLang="en-US" sz="2000" smtClean="0"/>
              <a:t>体积图。</a:t>
            </a:r>
          </a:p>
          <a:p>
            <a:pPr eaLnBrk="1" hangingPunct="1">
              <a:lnSpc>
                <a:spcPct val="80000"/>
              </a:lnSpc>
              <a:buFontTx/>
              <a:buNone/>
            </a:pPr>
            <a:r>
              <a:rPr lang="zh-CN" altLang="en-US" sz="2000" smtClean="0"/>
              <a:t>	（</a:t>
            </a:r>
            <a:r>
              <a:rPr lang="en-US" altLang="zh-CN" sz="2000" smtClean="0"/>
              <a:t>b</a:t>
            </a:r>
            <a:r>
              <a:rPr lang="zh-CN" altLang="en-US" sz="2000" smtClean="0"/>
              <a:t>）假设这个气体的温度上升到</a:t>
            </a:r>
            <a:r>
              <a:rPr lang="en-US" altLang="zh-CN" sz="2000" smtClean="0"/>
              <a:t>373K</a:t>
            </a:r>
            <a:r>
              <a:rPr lang="zh-CN" altLang="en-US" sz="2000" smtClean="0"/>
              <a:t>，气体体积将会随气压如何变化。在与（</a:t>
            </a:r>
            <a:r>
              <a:rPr lang="en-US" altLang="zh-CN" sz="2000" smtClean="0"/>
              <a:t>a</a:t>
            </a:r>
            <a:r>
              <a:rPr lang="zh-CN" altLang="en-US" sz="2000" smtClean="0"/>
              <a:t>）相同的坐标系内，画出气体的压力</a:t>
            </a:r>
            <a:r>
              <a:rPr lang="en-US" altLang="zh-CN" sz="2000" smtClean="0"/>
              <a:t>—</a:t>
            </a:r>
            <a:r>
              <a:rPr lang="zh-CN" altLang="en-US" sz="2000" smtClean="0"/>
              <a:t>体积图象。轨迹用虚绿线，宽度为</a:t>
            </a:r>
            <a:r>
              <a:rPr lang="en-US" altLang="zh-CN" sz="2000" smtClean="0"/>
              <a:t>2pixel</a:t>
            </a:r>
            <a:r>
              <a:rPr lang="zh-CN" altLang="en-US" sz="2000" smtClean="0"/>
              <a:t>。在图象上包含有一个大标题，</a:t>
            </a:r>
            <a:r>
              <a:rPr lang="en-US" altLang="zh-CN" sz="2000" smtClean="0"/>
              <a:t>x</a:t>
            </a:r>
            <a:r>
              <a:rPr lang="zh-CN" altLang="en-US" sz="2000" smtClean="0"/>
              <a:t>，</a:t>
            </a:r>
            <a:r>
              <a:rPr lang="en-US" altLang="zh-CN" sz="2000" smtClean="0"/>
              <a:t>y </a:t>
            </a:r>
            <a:r>
              <a:rPr lang="zh-CN" altLang="en-US" sz="2000" smtClean="0"/>
              <a:t>轴的标签，还有各轨迹的图例。</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endParaRPr lang="zh-CN" altLang="en-US" smtClean="0"/>
          </a:p>
        </p:txBody>
      </p:sp>
      <p:sp>
        <p:nvSpPr>
          <p:cNvPr id="6147" name="内容占位符 2"/>
          <p:cNvSpPr>
            <a:spLocks noGrp="1"/>
          </p:cNvSpPr>
          <p:nvPr>
            <p:ph idx="1"/>
          </p:nvPr>
        </p:nvSpPr>
        <p:spPr/>
        <p:txBody>
          <a:bodyPr/>
          <a:lstStyle/>
          <a:p>
            <a:endParaRPr lang="zh-CN" altLang="en-US" smtClean="0"/>
          </a:p>
        </p:txBody>
      </p:sp>
      <p:pic>
        <p:nvPicPr>
          <p:cNvPr id="61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214313"/>
            <a:ext cx="8405813" cy="635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r" eaLnBrk="1" hangingPunct="1"/>
            <a:r>
              <a:rPr lang="en-US" altLang="zh-CN" smtClean="0"/>
              <a:t>The Ideal Gas Law</a:t>
            </a:r>
          </a:p>
        </p:txBody>
      </p:sp>
      <p:pic>
        <p:nvPicPr>
          <p:cNvPr id="5222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071563"/>
            <a:ext cx="6134100" cy="562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0"/>
            <a:ext cx="5143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lgn="r" eaLnBrk="1" hangingPunct="1"/>
            <a:r>
              <a:rPr lang="en-US" altLang="zh-CN" smtClean="0"/>
              <a:t>The Ideal Gas Law</a:t>
            </a:r>
          </a:p>
        </p:txBody>
      </p:sp>
      <p:pic>
        <p:nvPicPr>
          <p:cNvPr id="542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1143000"/>
            <a:ext cx="6215062"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pPr eaLnBrk="1" hangingPunct="1"/>
            <a:r>
              <a:rPr lang="en-US" altLang="zh-CN" smtClean="0"/>
              <a:t>Summary </a:t>
            </a:r>
            <a:endParaRPr lang="zh-CN" altLang="en-US" smtClean="0"/>
          </a:p>
        </p:txBody>
      </p:sp>
      <p:pic>
        <p:nvPicPr>
          <p:cNvPr id="552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143000"/>
            <a:ext cx="7572375" cy="568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pPr eaLnBrk="1" hangingPunct="1"/>
            <a:r>
              <a:rPr lang="en-US" altLang="zh-CN" smtClean="0"/>
              <a:t>Summary </a:t>
            </a:r>
            <a:endParaRPr lang="zh-CN" altLang="en-US" smtClean="0"/>
          </a:p>
        </p:txBody>
      </p:sp>
      <p:pic>
        <p:nvPicPr>
          <p:cNvPr id="563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357313"/>
            <a:ext cx="8018463"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smtClean="0"/>
              <a:t>Homework</a:t>
            </a:r>
          </a:p>
        </p:txBody>
      </p:sp>
      <p:sp>
        <p:nvSpPr>
          <p:cNvPr id="57347" name="Rectangle 3"/>
          <p:cNvSpPr>
            <a:spLocks noGrp="1" noChangeArrowheads="1"/>
          </p:cNvSpPr>
          <p:nvPr>
            <p:ph type="body" idx="1"/>
          </p:nvPr>
        </p:nvSpPr>
        <p:spPr/>
        <p:txBody>
          <a:bodyPr/>
          <a:lstStyle/>
          <a:p>
            <a:pPr eaLnBrk="1" hangingPunct="1"/>
            <a:r>
              <a:rPr lang="en-US" altLang="zh-CN" sz="2400" smtClean="0"/>
              <a:t>Review the text from page 81 to 135.</a:t>
            </a:r>
          </a:p>
          <a:p>
            <a:pPr eaLnBrk="1" hangingPunct="1"/>
            <a:r>
              <a:rPr lang="en-US" altLang="zh-CN" sz="2400" smtClean="0"/>
              <a:t>Exercises 3.1 to 3.14</a:t>
            </a:r>
          </a:p>
          <a:p>
            <a:pPr eaLnBrk="1" hangingPunct="1"/>
            <a:r>
              <a:rPr lang="en-US" altLang="zh-CN" sz="2400" smtClean="0"/>
              <a:t>Read the reference </a:t>
            </a:r>
            <a:r>
              <a:rPr lang="en-US" altLang="zh-CN" sz="2400" i="1" smtClean="0"/>
              <a:t>The International Association for the Properties of Water and Steam</a:t>
            </a:r>
            <a:r>
              <a:rPr lang="en-US" altLang="zh-CN" sz="2400" smtClean="0"/>
              <a:t> as much as possible.</a:t>
            </a:r>
          </a:p>
          <a:p>
            <a:pPr eaLnBrk="1" hangingPunct="1"/>
            <a:endParaRPr lang="en-US" altLang="zh-CN" sz="2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endParaRPr lang="zh-CN" altLang="en-US" smtClean="0"/>
          </a:p>
        </p:txBody>
      </p:sp>
      <p:sp>
        <p:nvSpPr>
          <p:cNvPr id="7171" name="内容占位符 2"/>
          <p:cNvSpPr>
            <a:spLocks noGrp="1"/>
          </p:cNvSpPr>
          <p:nvPr>
            <p:ph idx="1"/>
          </p:nvPr>
        </p:nvSpPr>
        <p:spPr/>
        <p:txBody>
          <a:bodyPr/>
          <a:lstStyle/>
          <a:p>
            <a:endParaRPr lang="zh-CN" altLang="en-US" smtClean="0"/>
          </a:p>
        </p:txBody>
      </p:sp>
      <p:pic>
        <p:nvPicPr>
          <p:cNvPr id="71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214313"/>
            <a:ext cx="7988300" cy="635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endParaRPr lang="zh-CN" altLang="en-US" smtClean="0"/>
          </a:p>
        </p:txBody>
      </p:sp>
      <p:sp>
        <p:nvSpPr>
          <p:cNvPr id="8195" name="内容占位符 2"/>
          <p:cNvSpPr>
            <a:spLocks noGrp="1"/>
          </p:cNvSpPr>
          <p:nvPr>
            <p:ph idx="1"/>
          </p:nvPr>
        </p:nvSpPr>
        <p:spPr/>
        <p:txBody>
          <a:bodyPr/>
          <a:lstStyle/>
          <a:p>
            <a:endParaRPr lang="zh-CN" altLang="en-US" smtClean="0"/>
          </a:p>
        </p:txBody>
      </p:sp>
      <p:pic>
        <p:nvPicPr>
          <p:cNvPr id="81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285750"/>
            <a:ext cx="8818563" cy="585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2143125"/>
            <a:ext cx="8659812"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mtClean="0"/>
              <a:t>Contents</a:t>
            </a:r>
          </a:p>
        </p:txBody>
      </p:sp>
      <p:sp>
        <p:nvSpPr>
          <p:cNvPr id="10243" name="Rectangle 3"/>
          <p:cNvSpPr>
            <a:spLocks noGrp="1" noChangeArrowheads="1"/>
          </p:cNvSpPr>
          <p:nvPr>
            <p:ph type="body" idx="1"/>
          </p:nvPr>
        </p:nvSpPr>
        <p:spPr/>
        <p:txBody>
          <a:bodyPr/>
          <a:lstStyle/>
          <a:p>
            <a:pPr eaLnBrk="1" hangingPunct="1"/>
            <a:r>
              <a:rPr lang="en-US" altLang="zh-CN" smtClean="0"/>
              <a:t>Top-Down Design Techniques</a:t>
            </a:r>
          </a:p>
          <a:p>
            <a:pPr eaLnBrk="1" hangingPunct="1"/>
            <a:r>
              <a:rPr lang="en-US" altLang="zh-CN" smtClean="0"/>
              <a:t>Relational and Logic Operations</a:t>
            </a:r>
          </a:p>
          <a:p>
            <a:pPr eaLnBrk="1" hangingPunct="1"/>
            <a:r>
              <a:rPr lang="en-US" altLang="zh-CN" smtClean="0"/>
              <a:t>Branches</a:t>
            </a:r>
          </a:p>
          <a:p>
            <a:pPr lvl="1" eaLnBrk="1" hangingPunct="1"/>
            <a:r>
              <a:rPr lang="en-US" altLang="zh-CN" smtClean="0"/>
              <a:t>The </a:t>
            </a:r>
            <a:r>
              <a:rPr lang="en-US" altLang="zh-CN" smtClean="0">
                <a:solidFill>
                  <a:srgbClr val="FF0000"/>
                </a:solidFill>
              </a:rPr>
              <a:t>if</a:t>
            </a:r>
            <a:r>
              <a:rPr lang="en-US" altLang="zh-CN" smtClean="0"/>
              <a:t> Construct</a:t>
            </a:r>
          </a:p>
          <a:p>
            <a:pPr lvl="1" eaLnBrk="1" hangingPunct="1"/>
            <a:r>
              <a:rPr lang="en-US" altLang="zh-CN" smtClean="0"/>
              <a:t>The </a:t>
            </a:r>
            <a:r>
              <a:rPr lang="en-US" altLang="zh-CN" smtClean="0">
                <a:solidFill>
                  <a:srgbClr val="FF0000"/>
                </a:solidFill>
              </a:rPr>
              <a:t>switch</a:t>
            </a:r>
            <a:r>
              <a:rPr lang="en-US" altLang="zh-CN" smtClean="0"/>
              <a:t> Construct </a:t>
            </a:r>
          </a:p>
          <a:p>
            <a:pPr lvl="1" eaLnBrk="1" hangingPunct="1"/>
            <a:r>
              <a:rPr lang="en-US" altLang="zh-CN" smtClean="0"/>
              <a:t>The </a:t>
            </a:r>
            <a:r>
              <a:rPr lang="en-US" altLang="zh-CN" smtClean="0">
                <a:solidFill>
                  <a:srgbClr val="FF0000"/>
                </a:solidFill>
              </a:rPr>
              <a:t>try/catch</a:t>
            </a:r>
            <a:r>
              <a:rPr lang="en-US" altLang="zh-CN" smtClean="0"/>
              <a:t> Construct</a:t>
            </a:r>
          </a:p>
          <a:p>
            <a:pPr eaLnBrk="1" hangingPunct="1"/>
            <a:r>
              <a:rPr lang="en-US" altLang="zh-CN" smtClean="0"/>
              <a:t>Additional Plotting Features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803</TotalTime>
  <Words>1793</Words>
  <Application>Microsoft Office PowerPoint</Application>
  <PresentationFormat>全屏显示(4:3)</PresentationFormat>
  <Paragraphs>272</Paragraphs>
  <Slides>55</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55</vt:i4>
      </vt:variant>
    </vt:vector>
  </HeadingPairs>
  <TitlesOfParts>
    <vt:vector size="60" baseType="lpstr">
      <vt:lpstr>Arial</vt:lpstr>
      <vt:lpstr>宋体</vt:lpstr>
      <vt:lpstr>Calibri</vt:lpstr>
      <vt:lpstr>Times New Roman</vt:lpstr>
      <vt:lpstr>默认设计模板</vt:lpstr>
      <vt:lpstr>MATLAB Programming Lecture 3</vt:lpstr>
      <vt:lpstr>Review of Basics</vt:lpstr>
      <vt:lpstr>Summary</vt:lpstr>
      <vt:lpstr>PowerPoint 演示文稿</vt:lpstr>
      <vt:lpstr>PowerPoint 演示文稿</vt:lpstr>
      <vt:lpstr>PowerPoint 演示文稿</vt:lpstr>
      <vt:lpstr>PowerPoint 演示文稿</vt:lpstr>
      <vt:lpstr>PowerPoint 演示文稿</vt:lpstr>
      <vt:lpstr>Contents</vt:lpstr>
      <vt:lpstr>How do you begin?</vt:lpstr>
      <vt:lpstr>Top-Down Design Techniques</vt:lpstr>
      <vt:lpstr>Use of pseudocode</vt:lpstr>
      <vt:lpstr>Pseudocode</vt:lpstr>
      <vt:lpstr>Relational Operators</vt:lpstr>
      <vt:lpstr>Pitfalls</vt:lpstr>
      <vt:lpstr>== and ~=</vt:lpstr>
      <vt:lpstr>Good programming practice</vt:lpstr>
      <vt:lpstr>Logical Operators</vt:lpstr>
      <vt:lpstr>Logical functions</vt:lpstr>
      <vt:lpstr>Branches——The if construct</vt:lpstr>
      <vt:lpstr>Example 3.2 The quadratic equation</vt:lpstr>
      <vt:lpstr>1. State the problem</vt:lpstr>
      <vt:lpstr>2. Define the inputs and outputs</vt:lpstr>
      <vt:lpstr>3. Design the algorothm</vt:lpstr>
      <vt:lpstr>4. MATLAB statements</vt:lpstr>
      <vt:lpstr>PowerPoint 演示文稿</vt:lpstr>
      <vt:lpstr>PowerPoint 演示文稿</vt:lpstr>
      <vt:lpstr>PowerPoint 演示文稿</vt:lpstr>
      <vt:lpstr>5. Test the program</vt:lpstr>
      <vt:lpstr>5. Test the program</vt:lpstr>
      <vt:lpstr>5. Test the program</vt:lpstr>
      <vt:lpstr>Notes of if statement </vt:lpstr>
      <vt:lpstr>Notes of if statement </vt:lpstr>
      <vt:lpstr>Good programming practice</vt:lpstr>
      <vt:lpstr>Branches——The switch Construct</vt:lpstr>
      <vt:lpstr>Branches——The switch Construct</vt:lpstr>
      <vt:lpstr>Branches—The try/catch Construct</vt:lpstr>
      <vt:lpstr>Branches—The try/catch Construct</vt:lpstr>
      <vt:lpstr>Branches—The try/catch Construct</vt:lpstr>
      <vt:lpstr>Additional Plotting Features</vt:lpstr>
      <vt:lpstr>Controlling x- and y-axis plotting limits</vt:lpstr>
      <vt:lpstr>Plotting multiple plots on the same axes</vt:lpstr>
      <vt:lpstr>Creating multiple figures</vt:lpstr>
      <vt:lpstr>Subplots</vt:lpstr>
      <vt:lpstr>Enhanced control of plotted lines</vt:lpstr>
      <vt:lpstr>Enhanced control of text strings</vt:lpstr>
      <vt:lpstr>Greek and Mathematical Symbols</vt:lpstr>
      <vt:lpstr>Polar plots</vt:lpstr>
      <vt:lpstr>Example 3.7 Thermaldynamics: The Ideal Gas Law</vt:lpstr>
      <vt:lpstr>The Ideal Gas Law</vt:lpstr>
      <vt:lpstr>PowerPoint 演示文稿</vt:lpstr>
      <vt:lpstr>The Ideal Gas Law</vt:lpstr>
      <vt:lpstr>Summary </vt:lpstr>
      <vt:lpstr>Summary </vt:lpstr>
      <vt:lpstr>Homework</vt:lpstr>
    </vt:vector>
  </TitlesOfParts>
  <Company>tsinghua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Programming</dc:title>
  <dc:creator>yujiyang</dc:creator>
  <cp:lastModifiedBy>Yujiyang</cp:lastModifiedBy>
  <cp:revision>154</cp:revision>
  <dcterms:created xsi:type="dcterms:W3CDTF">2010-04-29T01:06:01Z</dcterms:created>
  <dcterms:modified xsi:type="dcterms:W3CDTF">2019-07-01T00:50:03Z</dcterms:modified>
</cp:coreProperties>
</file>