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310" r:id="rId4"/>
    <p:sldId id="311" r:id="rId5"/>
    <p:sldId id="271" r:id="rId6"/>
    <p:sldId id="296" r:id="rId7"/>
    <p:sldId id="257" r:id="rId8"/>
    <p:sldId id="297" r:id="rId9"/>
    <p:sldId id="274" r:id="rId10"/>
    <p:sldId id="275" r:id="rId11"/>
    <p:sldId id="276" r:id="rId12"/>
    <p:sldId id="277" r:id="rId13"/>
    <p:sldId id="282" r:id="rId14"/>
    <p:sldId id="283" r:id="rId15"/>
    <p:sldId id="284" r:id="rId16"/>
    <p:sldId id="285" r:id="rId17"/>
    <p:sldId id="286" r:id="rId18"/>
    <p:sldId id="288" r:id="rId19"/>
    <p:sldId id="287" r:id="rId20"/>
    <p:sldId id="289" r:id="rId21"/>
    <p:sldId id="298" r:id="rId22"/>
    <p:sldId id="299" r:id="rId23"/>
    <p:sldId id="300" r:id="rId24"/>
    <p:sldId id="278" r:id="rId25"/>
    <p:sldId id="301" r:id="rId26"/>
    <p:sldId id="304" r:id="rId27"/>
    <p:sldId id="302" r:id="rId28"/>
    <p:sldId id="303" r:id="rId29"/>
    <p:sldId id="305" r:id="rId30"/>
    <p:sldId id="306" r:id="rId31"/>
    <p:sldId id="307" r:id="rId32"/>
    <p:sldId id="308" r:id="rId33"/>
    <p:sldId id="309" r:id="rId34"/>
    <p:sldId id="279" r:id="rId35"/>
    <p:sldId id="280" r:id="rId36"/>
    <p:sldId id="281" r:id="rId37"/>
    <p:sldId id="291" r:id="rId38"/>
    <p:sldId id="294" r:id="rId39"/>
    <p:sldId id="272" r:id="rId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4" autoAdjust="0"/>
    <p:restoredTop sz="94660"/>
  </p:normalViewPr>
  <p:slideViewPr>
    <p:cSldViewPr>
      <p:cViewPr varScale="1">
        <p:scale>
          <a:sx n="124" d="100"/>
          <a:sy n="124" d="100"/>
        </p:scale>
        <p:origin x="123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DA14B88-9990-4D8E-9B64-543FCEAC3E71}" type="slidenum">
              <a:rPr lang="en-US" altLang="zh-CN"/>
              <a:pPr/>
              <a:t>‹#›</a:t>
            </a:fld>
            <a:endParaRPr lang="en-US" altLang="zh-CN"/>
          </a:p>
        </p:txBody>
      </p:sp>
    </p:spTree>
    <p:extLst>
      <p:ext uri="{BB962C8B-B14F-4D97-AF65-F5344CB8AC3E}">
        <p14:creationId xmlns:p14="http://schemas.microsoft.com/office/powerpoint/2010/main" val="76760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946783D-7BB3-4BD0-82B0-2CA3E92231AC}" type="slidenum">
              <a:rPr lang="en-US" altLang="zh-CN"/>
              <a:pPr/>
              <a:t>‹#›</a:t>
            </a:fld>
            <a:endParaRPr lang="en-US" altLang="zh-CN"/>
          </a:p>
        </p:txBody>
      </p:sp>
    </p:spTree>
    <p:extLst>
      <p:ext uri="{BB962C8B-B14F-4D97-AF65-F5344CB8AC3E}">
        <p14:creationId xmlns:p14="http://schemas.microsoft.com/office/powerpoint/2010/main" val="104107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E32DBCCA-C087-417B-808D-325F2BD9231B}" type="slidenum">
              <a:rPr lang="en-US" altLang="zh-CN"/>
              <a:pPr/>
              <a:t>‹#›</a:t>
            </a:fld>
            <a:endParaRPr lang="en-US" altLang="zh-CN"/>
          </a:p>
        </p:txBody>
      </p:sp>
    </p:spTree>
    <p:extLst>
      <p:ext uri="{BB962C8B-B14F-4D97-AF65-F5344CB8AC3E}">
        <p14:creationId xmlns:p14="http://schemas.microsoft.com/office/powerpoint/2010/main" val="337855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B4947497-51B5-476D-91D3-289F6986489F}" type="slidenum">
              <a:rPr lang="en-US" altLang="zh-CN"/>
              <a:pPr/>
              <a:t>‹#›</a:t>
            </a:fld>
            <a:endParaRPr lang="en-US" altLang="zh-CN"/>
          </a:p>
        </p:txBody>
      </p:sp>
    </p:spTree>
    <p:extLst>
      <p:ext uri="{BB962C8B-B14F-4D97-AF65-F5344CB8AC3E}">
        <p14:creationId xmlns:p14="http://schemas.microsoft.com/office/powerpoint/2010/main" val="4099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7944C20-117F-4166-87D7-E2306CE14C30}" type="slidenum">
              <a:rPr lang="en-US" altLang="zh-CN"/>
              <a:pPr/>
              <a:t>‹#›</a:t>
            </a:fld>
            <a:endParaRPr lang="en-US" altLang="zh-CN"/>
          </a:p>
        </p:txBody>
      </p:sp>
    </p:spTree>
    <p:extLst>
      <p:ext uri="{BB962C8B-B14F-4D97-AF65-F5344CB8AC3E}">
        <p14:creationId xmlns:p14="http://schemas.microsoft.com/office/powerpoint/2010/main" val="147552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1D101602-10AC-4EF3-9DE6-AA8C9E694844}" type="slidenum">
              <a:rPr lang="en-US" altLang="zh-CN"/>
              <a:pPr/>
              <a:t>‹#›</a:t>
            </a:fld>
            <a:endParaRPr lang="en-US" altLang="zh-CN"/>
          </a:p>
        </p:txBody>
      </p:sp>
    </p:spTree>
    <p:extLst>
      <p:ext uri="{BB962C8B-B14F-4D97-AF65-F5344CB8AC3E}">
        <p14:creationId xmlns:p14="http://schemas.microsoft.com/office/powerpoint/2010/main" val="2911194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78F652C7-6F58-4BF7-BBB1-7BAD25630AFE}" type="slidenum">
              <a:rPr lang="en-US" altLang="zh-CN"/>
              <a:pPr/>
              <a:t>‹#›</a:t>
            </a:fld>
            <a:endParaRPr lang="en-US" altLang="zh-CN"/>
          </a:p>
        </p:txBody>
      </p:sp>
    </p:spTree>
    <p:extLst>
      <p:ext uri="{BB962C8B-B14F-4D97-AF65-F5344CB8AC3E}">
        <p14:creationId xmlns:p14="http://schemas.microsoft.com/office/powerpoint/2010/main" val="231686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48A7DE70-ECF8-497D-A9C7-803B0DC9E24B}" type="slidenum">
              <a:rPr lang="en-US" altLang="zh-CN"/>
              <a:pPr/>
              <a:t>‹#›</a:t>
            </a:fld>
            <a:endParaRPr lang="en-US" altLang="zh-CN"/>
          </a:p>
        </p:txBody>
      </p:sp>
    </p:spTree>
    <p:extLst>
      <p:ext uri="{BB962C8B-B14F-4D97-AF65-F5344CB8AC3E}">
        <p14:creationId xmlns:p14="http://schemas.microsoft.com/office/powerpoint/2010/main" val="4024326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0FE10F89-191F-4091-8EB6-FC9DBF4EA3AA}" type="slidenum">
              <a:rPr lang="en-US" altLang="zh-CN"/>
              <a:pPr/>
              <a:t>‹#›</a:t>
            </a:fld>
            <a:endParaRPr lang="en-US" altLang="zh-CN"/>
          </a:p>
        </p:txBody>
      </p:sp>
    </p:spTree>
    <p:extLst>
      <p:ext uri="{BB962C8B-B14F-4D97-AF65-F5344CB8AC3E}">
        <p14:creationId xmlns:p14="http://schemas.microsoft.com/office/powerpoint/2010/main" val="3617997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81B4ADE5-0B8D-4267-91F9-A398BFE8DBF9}" type="slidenum">
              <a:rPr lang="en-US" altLang="zh-CN"/>
              <a:pPr/>
              <a:t>‹#›</a:t>
            </a:fld>
            <a:endParaRPr lang="en-US" altLang="zh-CN"/>
          </a:p>
        </p:txBody>
      </p:sp>
    </p:spTree>
    <p:extLst>
      <p:ext uri="{BB962C8B-B14F-4D97-AF65-F5344CB8AC3E}">
        <p14:creationId xmlns:p14="http://schemas.microsoft.com/office/powerpoint/2010/main" val="135470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811CEA3-17C6-494D-A4BA-9D3337B48A20}" type="slidenum">
              <a:rPr lang="en-US" altLang="zh-CN"/>
              <a:pPr/>
              <a:t>‹#›</a:t>
            </a:fld>
            <a:endParaRPr lang="en-US" altLang="zh-CN"/>
          </a:p>
        </p:txBody>
      </p:sp>
    </p:spTree>
    <p:extLst>
      <p:ext uri="{BB962C8B-B14F-4D97-AF65-F5344CB8AC3E}">
        <p14:creationId xmlns:p14="http://schemas.microsoft.com/office/powerpoint/2010/main" val="336209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630AA8B-A989-4EB9-A833-228BC482B0D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zh-CN" smtClean="0"/>
              <a:t>MATLAB Programming</a:t>
            </a:r>
            <a:br>
              <a:rPr lang="en-US" altLang="zh-CN" smtClean="0"/>
            </a:br>
            <a:r>
              <a:rPr lang="en-US" altLang="zh-CN" sz="2400" smtClean="0"/>
              <a:t>Lecture 4</a:t>
            </a:r>
          </a:p>
        </p:txBody>
      </p:sp>
      <p:sp>
        <p:nvSpPr>
          <p:cNvPr id="2051" name="Rectangle 3"/>
          <p:cNvSpPr>
            <a:spLocks noGrp="1" noChangeArrowheads="1"/>
          </p:cNvSpPr>
          <p:nvPr>
            <p:ph type="subTitle" idx="1"/>
          </p:nvPr>
        </p:nvSpPr>
        <p:spPr/>
        <p:txBody>
          <a:bodyPr/>
          <a:lstStyle/>
          <a:p>
            <a:pPr>
              <a:lnSpc>
                <a:spcPct val="80000"/>
              </a:lnSpc>
            </a:pPr>
            <a:r>
              <a:rPr lang="en-US" altLang="zh-CN" sz="1800" smtClean="0"/>
              <a:t>Yu, Jiyang</a:t>
            </a:r>
          </a:p>
          <a:p>
            <a:pPr>
              <a:lnSpc>
                <a:spcPct val="80000"/>
              </a:lnSpc>
            </a:pPr>
            <a:r>
              <a:rPr lang="en-US" altLang="zh-CN" sz="1800" smtClean="0"/>
              <a:t>yujiy@tsinghua.edu.cn</a:t>
            </a:r>
          </a:p>
          <a:p>
            <a:pPr>
              <a:lnSpc>
                <a:spcPct val="80000"/>
              </a:lnSpc>
            </a:pPr>
            <a:r>
              <a:rPr lang="en-US" altLang="zh-CN" sz="1800" smtClean="0"/>
              <a:t>Office: Room 904# of Liuqing Building</a:t>
            </a:r>
          </a:p>
          <a:p>
            <a:pPr>
              <a:lnSpc>
                <a:spcPct val="80000"/>
              </a:lnSpc>
            </a:pPr>
            <a:r>
              <a:rPr lang="en-US" altLang="zh-CN" sz="1800" smtClean="0"/>
              <a:t>Department of Engineering Physics</a:t>
            </a:r>
          </a:p>
          <a:p>
            <a:pPr>
              <a:lnSpc>
                <a:spcPct val="80000"/>
              </a:lnSpc>
            </a:pPr>
            <a:r>
              <a:rPr lang="en-US" altLang="zh-CN" sz="1800" smtClean="0"/>
              <a:t>Tsinghua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z="4000" smtClean="0">
                <a:solidFill>
                  <a:schemeClr val="tx1"/>
                </a:solidFill>
              </a:rPr>
              <a:t>Comparing loops and vectorization</a:t>
            </a:r>
          </a:p>
        </p:txBody>
      </p:sp>
      <p:sp>
        <p:nvSpPr>
          <p:cNvPr id="11267" name="Rectangle 3"/>
          <p:cNvSpPr>
            <a:spLocks noGrp="1" noChangeArrowheads="1"/>
          </p:cNvSpPr>
          <p:nvPr>
            <p:ph type="body" idx="1"/>
          </p:nvPr>
        </p:nvSpPr>
        <p:spPr/>
        <p:txBody>
          <a:bodyPr/>
          <a:lstStyle/>
          <a:p>
            <a:pPr eaLnBrk="1" hangingPunct="1">
              <a:lnSpc>
                <a:spcPct val="90000"/>
              </a:lnSpc>
              <a:buFontTx/>
              <a:buNone/>
            </a:pPr>
            <a:r>
              <a:rPr lang="en-US" altLang="zh-CN" sz="2800" smtClean="0"/>
              <a:t>maxcount = 1; </a:t>
            </a:r>
          </a:p>
          <a:p>
            <a:pPr eaLnBrk="1" hangingPunct="1">
              <a:lnSpc>
                <a:spcPct val="90000"/>
              </a:lnSpc>
              <a:buFontTx/>
              <a:buNone/>
            </a:pPr>
            <a:r>
              <a:rPr lang="en-US" altLang="zh-CN" sz="2800" smtClean="0">
                <a:solidFill>
                  <a:srgbClr val="FF0000"/>
                </a:solidFill>
              </a:rPr>
              <a:t>tic</a:t>
            </a:r>
            <a:r>
              <a:rPr lang="en-US" altLang="zh-CN" sz="2800" smtClean="0"/>
              <a:t>; </a:t>
            </a:r>
          </a:p>
          <a:p>
            <a:pPr eaLnBrk="1" hangingPunct="1">
              <a:lnSpc>
                <a:spcPct val="90000"/>
              </a:lnSpc>
              <a:buFontTx/>
              <a:buNone/>
            </a:pPr>
            <a:r>
              <a:rPr lang="en-US" altLang="zh-CN" sz="2800" smtClean="0"/>
              <a:t>for jj = 1:maxcount</a:t>
            </a:r>
          </a:p>
          <a:p>
            <a:pPr eaLnBrk="1" hangingPunct="1">
              <a:lnSpc>
                <a:spcPct val="90000"/>
              </a:lnSpc>
              <a:buFontTx/>
              <a:buNone/>
            </a:pPr>
            <a:r>
              <a:rPr lang="en-US" altLang="zh-CN" sz="2800" smtClean="0"/>
              <a:t>	clear square;</a:t>
            </a:r>
          </a:p>
          <a:p>
            <a:pPr eaLnBrk="1" hangingPunct="1">
              <a:lnSpc>
                <a:spcPct val="90000"/>
              </a:lnSpc>
              <a:buFontTx/>
              <a:buNone/>
            </a:pPr>
            <a:r>
              <a:rPr lang="en-US" altLang="zh-CN" sz="2800" smtClean="0"/>
              <a:t>	for ii = 1:10000</a:t>
            </a:r>
          </a:p>
          <a:p>
            <a:pPr eaLnBrk="1" hangingPunct="1">
              <a:lnSpc>
                <a:spcPct val="90000"/>
              </a:lnSpc>
              <a:buFontTx/>
              <a:buNone/>
            </a:pPr>
            <a:r>
              <a:rPr lang="en-US" altLang="zh-CN" sz="2800" smtClean="0"/>
              <a:t>		square(ii) = ii^2; </a:t>
            </a:r>
          </a:p>
          <a:p>
            <a:pPr eaLnBrk="1" hangingPunct="1">
              <a:lnSpc>
                <a:spcPct val="90000"/>
              </a:lnSpc>
              <a:buFontTx/>
              <a:buNone/>
            </a:pPr>
            <a:r>
              <a:rPr lang="en-US" altLang="zh-CN" sz="2800" smtClean="0"/>
              <a:t>	end</a:t>
            </a:r>
          </a:p>
          <a:p>
            <a:pPr eaLnBrk="1" hangingPunct="1">
              <a:lnSpc>
                <a:spcPct val="90000"/>
              </a:lnSpc>
              <a:buFontTx/>
              <a:buNone/>
            </a:pPr>
            <a:r>
              <a:rPr lang="en-US" altLang="zh-CN" sz="2800" smtClean="0"/>
              <a:t>end</a:t>
            </a:r>
          </a:p>
          <a:p>
            <a:pPr eaLnBrk="1" hangingPunct="1">
              <a:lnSpc>
                <a:spcPct val="90000"/>
              </a:lnSpc>
              <a:buFontTx/>
              <a:buNone/>
            </a:pPr>
            <a:r>
              <a:rPr lang="en-US" altLang="zh-CN" sz="2800" smtClean="0"/>
              <a:t>average1 = (</a:t>
            </a:r>
            <a:r>
              <a:rPr lang="en-US" altLang="zh-CN" sz="2800" smtClean="0">
                <a:solidFill>
                  <a:srgbClr val="FF0000"/>
                </a:solidFill>
              </a:rPr>
              <a:t>toc</a:t>
            </a:r>
            <a:r>
              <a:rPr lang="en-US" altLang="zh-CN" sz="2800" smtClean="0"/>
              <a:t>)/maxcount; </a:t>
            </a:r>
            <a:endParaRPr lang="en-US" altLang="zh-CN" sz="2800" b="1"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z="4000" smtClean="0">
                <a:solidFill>
                  <a:schemeClr val="tx1"/>
                </a:solidFill>
              </a:rPr>
              <a:t>Comparing loops and vectorization</a:t>
            </a:r>
          </a:p>
        </p:txBody>
      </p:sp>
      <p:sp>
        <p:nvSpPr>
          <p:cNvPr id="12291" name="Rectangle 3"/>
          <p:cNvSpPr>
            <a:spLocks noGrp="1" noChangeArrowheads="1"/>
          </p:cNvSpPr>
          <p:nvPr>
            <p:ph type="body" idx="1"/>
          </p:nvPr>
        </p:nvSpPr>
        <p:spPr/>
        <p:txBody>
          <a:bodyPr/>
          <a:lstStyle/>
          <a:p>
            <a:pPr eaLnBrk="1" hangingPunct="1">
              <a:lnSpc>
                <a:spcPct val="80000"/>
              </a:lnSpc>
              <a:buFontTx/>
              <a:buNone/>
            </a:pPr>
            <a:r>
              <a:rPr lang="en-US" altLang="zh-CN" sz="2800" smtClean="0"/>
              <a:t>maxcount = 10; </a:t>
            </a:r>
          </a:p>
          <a:p>
            <a:pPr eaLnBrk="1" hangingPunct="1">
              <a:lnSpc>
                <a:spcPct val="80000"/>
              </a:lnSpc>
              <a:buFontTx/>
              <a:buNone/>
            </a:pPr>
            <a:r>
              <a:rPr lang="en-US" altLang="zh-CN" sz="2800" smtClean="0"/>
              <a:t>tic; </a:t>
            </a:r>
          </a:p>
          <a:p>
            <a:pPr eaLnBrk="1" hangingPunct="1">
              <a:lnSpc>
                <a:spcPct val="80000"/>
              </a:lnSpc>
              <a:buFontTx/>
              <a:buNone/>
            </a:pPr>
            <a:r>
              <a:rPr lang="en-US" altLang="zh-CN" sz="2800" smtClean="0"/>
              <a:t>for jj = 1:maxcount</a:t>
            </a:r>
          </a:p>
          <a:p>
            <a:pPr eaLnBrk="1" hangingPunct="1">
              <a:lnSpc>
                <a:spcPct val="80000"/>
              </a:lnSpc>
              <a:buFontTx/>
              <a:buNone/>
            </a:pPr>
            <a:r>
              <a:rPr lang="en-US" altLang="zh-CN" sz="2800" smtClean="0"/>
              <a:t>	clear square;</a:t>
            </a:r>
          </a:p>
          <a:p>
            <a:pPr eaLnBrk="1" hangingPunct="1">
              <a:lnSpc>
                <a:spcPct val="80000"/>
              </a:lnSpc>
              <a:buFontTx/>
              <a:buNone/>
            </a:pPr>
            <a:r>
              <a:rPr lang="en-US" altLang="zh-CN" sz="2800" smtClean="0"/>
              <a:t>	</a:t>
            </a:r>
            <a:r>
              <a:rPr lang="en-US" altLang="zh-CN" sz="2800" smtClean="0">
                <a:solidFill>
                  <a:srgbClr val="FF0000"/>
                </a:solidFill>
              </a:rPr>
              <a:t>square = zeros(1,10000);</a:t>
            </a:r>
            <a:r>
              <a:rPr lang="en-US" altLang="zh-CN" sz="2800" smtClean="0"/>
              <a:t> </a:t>
            </a:r>
          </a:p>
          <a:p>
            <a:pPr eaLnBrk="1" hangingPunct="1">
              <a:lnSpc>
                <a:spcPct val="80000"/>
              </a:lnSpc>
              <a:buFontTx/>
              <a:buNone/>
            </a:pPr>
            <a:r>
              <a:rPr lang="en-US" altLang="zh-CN" sz="2800" smtClean="0"/>
              <a:t>	for ii = 1:10000</a:t>
            </a:r>
          </a:p>
          <a:p>
            <a:pPr eaLnBrk="1" hangingPunct="1">
              <a:lnSpc>
                <a:spcPct val="80000"/>
              </a:lnSpc>
              <a:buFontTx/>
              <a:buNone/>
            </a:pPr>
            <a:r>
              <a:rPr lang="en-US" altLang="zh-CN" sz="2800" smtClean="0"/>
              <a:t>		square(ii) = ii^2; </a:t>
            </a:r>
          </a:p>
          <a:p>
            <a:pPr eaLnBrk="1" hangingPunct="1">
              <a:lnSpc>
                <a:spcPct val="80000"/>
              </a:lnSpc>
              <a:buFontTx/>
              <a:buNone/>
            </a:pPr>
            <a:r>
              <a:rPr lang="en-US" altLang="zh-CN" sz="2800" smtClean="0"/>
              <a:t>	end</a:t>
            </a:r>
          </a:p>
          <a:p>
            <a:pPr eaLnBrk="1" hangingPunct="1">
              <a:lnSpc>
                <a:spcPct val="80000"/>
              </a:lnSpc>
              <a:buFontTx/>
              <a:buNone/>
            </a:pPr>
            <a:r>
              <a:rPr lang="en-US" altLang="zh-CN" sz="2800" smtClean="0"/>
              <a:t>end</a:t>
            </a:r>
          </a:p>
          <a:p>
            <a:pPr eaLnBrk="1" hangingPunct="1">
              <a:lnSpc>
                <a:spcPct val="80000"/>
              </a:lnSpc>
              <a:buFontTx/>
              <a:buNone/>
            </a:pPr>
            <a:r>
              <a:rPr lang="en-US" altLang="zh-CN" sz="2800" smtClean="0"/>
              <a:t>average2 = (toc)/maxcount; </a:t>
            </a:r>
            <a:endParaRPr lang="en-US" altLang="zh-CN" sz="2800" b="1"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z="4000" smtClean="0">
                <a:solidFill>
                  <a:schemeClr val="tx1"/>
                </a:solidFill>
              </a:rPr>
              <a:t>Comparing loops and vectorization</a:t>
            </a:r>
          </a:p>
        </p:txBody>
      </p:sp>
      <p:sp>
        <p:nvSpPr>
          <p:cNvPr id="13315" name="Rectangle 3"/>
          <p:cNvSpPr>
            <a:spLocks noGrp="1" noChangeArrowheads="1"/>
          </p:cNvSpPr>
          <p:nvPr>
            <p:ph type="body" idx="1"/>
          </p:nvPr>
        </p:nvSpPr>
        <p:spPr/>
        <p:txBody>
          <a:bodyPr/>
          <a:lstStyle/>
          <a:p>
            <a:pPr eaLnBrk="1" hangingPunct="1">
              <a:lnSpc>
                <a:spcPct val="80000"/>
              </a:lnSpc>
              <a:buFontTx/>
              <a:buNone/>
            </a:pPr>
            <a:r>
              <a:rPr lang="en-US" altLang="zh-CN" sz="2400" smtClean="0"/>
              <a:t>maxcount = 100; </a:t>
            </a:r>
          </a:p>
          <a:p>
            <a:pPr eaLnBrk="1" hangingPunct="1">
              <a:lnSpc>
                <a:spcPct val="80000"/>
              </a:lnSpc>
              <a:buFontTx/>
              <a:buNone/>
            </a:pPr>
            <a:r>
              <a:rPr lang="en-US" altLang="zh-CN" sz="2400" smtClean="0"/>
              <a:t>tic; </a:t>
            </a:r>
          </a:p>
          <a:p>
            <a:pPr eaLnBrk="1" hangingPunct="1">
              <a:lnSpc>
                <a:spcPct val="80000"/>
              </a:lnSpc>
              <a:buFontTx/>
              <a:buNone/>
            </a:pPr>
            <a:r>
              <a:rPr lang="en-US" altLang="zh-CN" sz="2400" smtClean="0"/>
              <a:t>for jj = 1:maxcount</a:t>
            </a:r>
          </a:p>
          <a:p>
            <a:pPr eaLnBrk="1" hangingPunct="1">
              <a:lnSpc>
                <a:spcPct val="80000"/>
              </a:lnSpc>
              <a:buFontTx/>
              <a:buNone/>
            </a:pPr>
            <a:r>
              <a:rPr lang="en-US" altLang="zh-CN" sz="2400" smtClean="0"/>
              <a:t>	clear square;</a:t>
            </a:r>
          </a:p>
          <a:p>
            <a:pPr eaLnBrk="1" hangingPunct="1">
              <a:lnSpc>
                <a:spcPct val="80000"/>
              </a:lnSpc>
              <a:buFontTx/>
              <a:buNone/>
            </a:pPr>
            <a:r>
              <a:rPr lang="en-US" altLang="zh-CN" sz="2400" smtClean="0"/>
              <a:t>	ii = 1:10000; </a:t>
            </a:r>
          </a:p>
          <a:p>
            <a:pPr eaLnBrk="1" hangingPunct="1">
              <a:lnSpc>
                <a:spcPct val="80000"/>
              </a:lnSpc>
              <a:buFontTx/>
              <a:buNone/>
            </a:pPr>
            <a:r>
              <a:rPr lang="en-US" altLang="zh-CN" sz="2400" smtClean="0"/>
              <a:t>	square = ii</a:t>
            </a:r>
            <a:r>
              <a:rPr lang="en-US" altLang="zh-CN" sz="2400" smtClean="0">
                <a:solidFill>
                  <a:srgbClr val="FF0000"/>
                </a:solidFill>
              </a:rPr>
              <a:t>.^</a:t>
            </a:r>
            <a:r>
              <a:rPr lang="en-US" altLang="zh-CN" sz="2400" smtClean="0"/>
              <a:t>2; </a:t>
            </a:r>
          </a:p>
          <a:p>
            <a:pPr eaLnBrk="1" hangingPunct="1">
              <a:lnSpc>
                <a:spcPct val="80000"/>
              </a:lnSpc>
              <a:buFontTx/>
              <a:buNone/>
            </a:pPr>
            <a:r>
              <a:rPr lang="en-US" altLang="zh-CN" sz="2400" smtClean="0"/>
              <a:t>end</a:t>
            </a:r>
          </a:p>
          <a:p>
            <a:pPr eaLnBrk="1" hangingPunct="1">
              <a:lnSpc>
                <a:spcPct val="80000"/>
              </a:lnSpc>
              <a:buFontTx/>
              <a:buNone/>
            </a:pPr>
            <a:r>
              <a:rPr lang="en-US" altLang="zh-CN" sz="2400" smtClean="0"/>
              <a:t>average3 = (toc)/maxcount; </a:t>
            </a:r>
          </a:p>
          <a:p>
            <a:pPr eaLnBrk="1" hangingPunct="1">
              <a:lnSpc>
                <a:spcPct val="80000"/>
              </a:lnSpc>
              <a:buFontTx/>
              <a:buNone/>
            </a:pPr>
            <a:endParaRPr lang="en-US" altLang="zh-CN" sz="2400" smtClean="0"/>
          </a:p>
          <a:p>
            <a:pPr eaLnBrk="1" hangingPunct="1">
              <a:lnSpc>
                <a:spcPct val="80000"/>
              </a:lnSpc>
              <a:buFontTx/>
              <a:buNone/>
            </a:pPr>
            <a:r>
              <a:rPr lang="en-US" altLang="zh-CN" sz="2400" smtClean="0"/>
              <a:t>fprintf('Loop / uninitialized array = %</a:t>
            </a:r>
            <a:r>
              <a:rPr lang="en-US" altLang="zh-CN" sz="2400" smtClean="0">
                <a:solidFill>
                  <a:srgbClr val="FF0000"/>
                </a:solidFill>
              </a:rPr>
              <a:t>18.8</a:t>
            </a:r>
            <a:r>
              <a:rPr lang="en-US" altLang="zh-CN" sz="2400" smtClean="0"/>
              <a:t>f\n', average1);</a:t>
            </a:r>
          </a:p>
          <a:p>
            <a:pPr eaLnBrk="1" hangingPunct="1">
              <a:lnSpc>
                <a:spcPct val="80000"/>
              </a:lnSpc>
              <a:buFontTx/>
              <a:buNone/>
            </a:pPr>
            <a:r>
              <a:rPr lang="en-US" altLang="zh-CN" sz="2400" smtClean="0"/>
              <a:t>fprintf('Loop / initialized array = %</a:t>
            </a:r>
            <a:r>
              <a:rPr lang="en-US" altLang="zh-CN" sz="2400" smtClean="0">
                <a:solidFill>
                  <a:srgbClr val="FF0000"/>
                </a:solidFill>
              </a:rPr>
              <a:t>18.8</a:t>
            </a:r>
            <a:r>
              <a:rPr lang="en-US" altLang="zh-CN" sz="2400" smtClean="0"/>
              <a:t>f\n', average2);</a:t>
            </a:r>
          </a:p>
          <a:p>
            <a:pPr eaLnBrk="1" hangingPunct="1">
              <a:lnSpc>
                <a:spcPct val="80000"/>
              </a:lnSpc>
              <a:buFontTx/>
              <a:buNone/>
            </a:pPr>
            <a:r>
              <a:rPr lang="en-US" altLang="zh-CN" sz="2400" smtClean="0"/>
              <a:t>fprintf('Vectorized = %</a:t>
            </a:r>
            <a:r>
              <a:rPr lang="en-US" altLang="zh-CN" sz="2400" smtClean="0">
                <a:solidFill>
                  <a:srgbClr val="FF0000"/>
                </a:solidFill>
              </a:rPr>
              <a:t>18.8</a:t>
            </a:r>
            <a:r>
              <a:rPr lang="en-US" altLang="zh-CN" sz="2400" smtClean="0"/>
              <a:t>f\n', average3);</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Additional statements</a:t>
            </a:r>
          </a:p>
        </p:txBody>
      </p:sp>
      <p:sp>
        <p:nvSpPr>
          <p:cNvPr id="73731" name="Rectangle 3"/>
          <p:cNvSpPr>
            <a:spLocks noGrp="1" noChangeArrowheads="1"/>
          </p:cNvSpPr>
          <p:nvPr>
            <p:ph type="body" idx="1"/>
          </p:nvPr>
        </p:nvSpPr>
        <p:spPr/>
        <p:txBody>
          <a:bodyPr/>
          <a:lstStyle/>
          <a:p>
            <a:pPr eaLnBrk="1" hangingPunct="1">
              <a:lnSpc>
                <a:spcPct val="90000"/>
              </a:lnSpc>
              <a:buFontTx/>
              <a:buNone/>
            </a:pPr>
            <a:r>
              <a:rPr lang="en-US" altLang="zh-CN" sz="2800" smtClean="0">
                <a:solidFill>
                  <a:srgbClr val="FF0000"/>
                </a:solidFill>
              </a:rPr>
              <a:t>break</a:t>
            </a:r>
            <a:r>
              <a:rPr lang="en-US" altLang="zh-CN" sz="2800" smtClean="0"/>
              <a:t> </a:t>
            </a:r>
          </a:p>
          <a:p>
            <a:pPr eaLnBrk="1" hangingPunct="1">
              <a:lnSpc>
                <a:spcPct val="90000"/>
              </a:lnSpc>
              <a:buFontTx/>
              <a:buNone/>
            </a:pPr>
            <a:r>
              <a:rPr lang="en-US" altLang="zh-CN" sz="2400" smtClean="0"/>
              <a:t>	terminates the execution of a loop, passes the control to the next statement after the end of the loop</a:t>
            </a:r>
          </a:p>
          <a:p>
            <a:pPr eaLnBrk="1" hangingPunct="1">
              <a:lnSpc>
                <a:spcPct val="90000"/>
              </a:lnSpc>
              <a:buFontTx/>
              <a:buNone/>
            </a:pPr>
            <a:r>
              <a:rPr lang="en-US" altLang="zh-CN" sz="2800" smtClean="0">
                <a:solidFill>
                  <a:srgbClr val="FF0000"/>
                </a:solidFill>
              </a:rPr>
              <a:t>continue</a:t>
            </a:r>
          </a:p>
          <a:p>
            <a:pPr eaLnBrk="1" hangingPunct="1">
              <a:lnSpc>
                <a:spcPct val="90000"/>
              </a:lnSpc>
              <a:buFontTx/>
              <a:buNone/>
            </a:pPr>
            <a:r>
              <a:rPr lang="en-US" altLang="zh-CN" sz="2400" smtClean="0"/>
              <a:t>	If it is executed in the body of a loop, the execution of the current pass through the loop will stop and control will return to the top of the loop.</a:t>
            </a:r>
          </a:p>
          <a:p>
            <a:pPr eaLnBrk="1" hangingPunct="1">
              <a:lnSpc>
                <a:spcPct val="90000"/>
              </a:lnSpc>
              <a:buFontTx/>
              <a:buNone/>
            </a:pPr>
            <a:r>
              <a:rPr lang="en-US" altLang="zh-CN" sz="2400" smtClean="0"/>
              <a:t>There is a tiny error in the example of test_continue for </a:t>
            </a:r>
            <a:r>
              <a:rPr lang="en-US" altLang="zh-CN" sz="2400" smtClean="0">
                <a:solidFill>
                  <a:srgbClr val="FF0000"/>
                </a:solidFill>
              </a:rPr>
              <a:t>continue statement</a:t>
            </a:r>
            <a:r>
              <a:rPr lang="en-US" altLang="zh-CN" sz="2400" smtClean="0"/>
              <a:t> in the page 155.</a:t>
            </a:r>
          </a:p>
          <a:p>
            <a:pPr eaLnBrk="1" hangingPunct="1">
              <a:lnSpc>
                <a:spcPct val="90000"/>
              </a:lnSpc>
              <a:buFontTx/>
              <a:buNone/>
            </a:pPr>
            <a:r>
              <a:rPr lang="en-US" altLang="zh-CN" sz="2800" smtClean="0"/>
              <a:t>The </a:t>
            </a:r>
            <a:r>
              <a:rPr lang="en-US" altLang="zh-CN" sz="2800" smtClean="0">
                <a:solidFill>
                  <a:srgbClr val="FF0000"/>
                </a:solidFill>
              </a:rPr>
              <a:t>break</a:t>
            </a:r>
            <a:r>
              <a:rPr lang="en-US" altLang="zh-CN" sz="2800" smtClean="0"/>
              <a:t> and </a:t>
            </a:r>
            <a:r>
              <a:rPr lang="en-US" altLang="zh-CN" sz="2800" smtClean="0">
                <a:solidFill>
                  <a:srgbClr val="FF0000"/>
                </a:solidFill>
              </a:rPr>
              <a:t>continue</a:t>
            </a:r>
            <a:r>
              <a:rPr lang="en-US" altLang="zh-CN" sz="2800" smtClean="0"/>
              <a:t> statements work with both </a:t>
            </a:r>
            <a:r>
              <a:rPr lang="en-US" altLang="zh-CN" sz="2800" smtClean="0">
                <a:solidFill>
                  <a:srgbClr val="FF0000"/>
                </a:solidFill>
              </a:rPr>
              <a:t>while</a:t>
            </a:r>
            <a:r>
              <a:rPr lang="en-US" altLang="zh-CN" sz="2800" smtClean="0"/>
              <a:t> loops and </a:t>
            </a:r>
            <a:r>
              <a:rPr lang="en-US" altLang="zh-CN" sz="2800" smtClean="0">
                <a:solidFill>
                  <a:srgbClr val="FF0000"/>
                </a:solidFill>
              </a:rPr>
              <a:t>for</a:t>
            </a:r>
            <a:r>
              <a:rPr lang="en-US" altLang="zh-CN" sz="2800" smtClean="0"/>
              <a:t> loops.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7" dur="500"/>
                                        <p:tgtEl>
                                          <p:spTgt spid="7373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10" dur="500"/>
                                        <p:tgtEl>
                                          <p:spTgt spid="7373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15" dur="500"/>
                                        <p:tgtEl>
                                          <p:spTgt spid="73731">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3731">
                                            <p:txEl>
                                              <p:pRg st="5" end="5"/>
                                            </p:txEl>
                                          </p:spTgt>
                                        </p:tgtEl>
                                        <p:attrNameLst>
                                          <p:attrName>style.visibility</p:attrName>
                                        </p:attrNameLst>
                                      </p:cBhvr>
                                      <p:to>
                                        <p:strVal val="visible"/>
                                      </p:to>
                                    </p:set>
                                    <p:animEffect transition="in" filter="blinds(horizontal)">
                                      <p:cBhvr>
                                        <p:cTn id="18" dur="500"/>
                                        <p:tgtEl>
                                          <p:spTgt spid="737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Nesting Loops</a:t>
            </a:r>
          </a:p>
        </p:txBody>
      </p:sp>
      <p:sp>
        <p:nvSpPr>
          <p:cNvPr id="74755" name="Rectangle 3"/>
          <p:cNvSpPr>
            <a:spLocks noGrp="1" noChangeArrowheads="1"/>
          </p:cNvSpPr>
          <p:nvPr>
            <p:ph type="body" idx="1"/>
          </p:nvPr>
        </p:nvSpPr>
        <p:spPr/>
        <p:txBody>
          <a:bodyPr/>
          <a:lstStyle/>
          <a:p>
            <a:pPr eaLnBrk="1" hangingPunct="1"/>
            <a:r>
              <a:rPr lang="en-US" altLang="zh-CN" sz="2800" smtClean="0"/>
              <a:t>One loop to be </a:t>
            </a:r>
            <a:r>
              <a:rPr lang="en-US" altLang="zh-CN" sz="2800" smtClean="0">
                <a:solidFill>
                  <a:srgbClr val="FF0000"/>
                </a:solidFill>
              </a:rPr>
              <a:t>completely inside</a:t>
            </a:r>
            <a:r>
              <a:rPr lang="en-US" altLang="zh-CN" sz="2800" smtClean="0"/>
              <a:t> another loop.</a:t>
            </a:r>
          </a:p>
          <a:p>
            <a:pPr eaLnBrk="1" hangingPunct="1"/>
            <a:r>
              <a:rPr lang="en-US" altLang="zh-CN" sz="2800" smtClean="0"/>
              <a:t>When MATLAB encounters an </a:t>
            </a:r>
            <a:r>
              <a:rPr lang="en-US" altLang="zh-CN" sz="2800" smtClean="0">
                <a:solidFill>
                  <a:srgbClr val="FF0000"/>
                </a:solidFill>
              </a:rPr>
              <a:t>end</a:t>
            </a:r>
            <a:r>
              <a:rPr lang="en-US" altLang="zh-CN" sz="2800" smtClean="0"/>
              <a:t> statement, it associates that statement with the </a:t>
            </a:r>
            <a:r>
              <a:rPr lang="en-US" altLang="zh-CN" sz="2800" smtClean="0">
                <a:solidFill>
                  <a:srgbClr val="FF0000"/>
                </a:solidFill>
              </a:rPr>
              <a:t>innermost</a:t>
            </a:r>
            <a:r>
              <a:rPr lang="en-US" altLang="zh-CN" sz="2800" smtClean="0"/>
              <a:t> currently open construct.</a:t>
            </a:r>
          </a:p>
          <a:p>
            <a:pPr eaLnBrk="1" hangingPunct="1"/>
            <a:r>
              <a:rPr lang="en-US" altLang="zh-CN" sz="2800" smtClean="0"/>
              <a:t>If </a:t>
            </a:r>
            <a:r>
              <a:rPr lang="en-US" altLang="zh-CN" sz="2800" smtClean="0">
                <a:solidFill>
                  <a:srgbClr val="FF0000"/>
                </a:solidFill>
              </a:rPr>
              <a:t>for</a:t>
            </a:r>
            <a:r>
              <a:rPr lang="en-US" altLang="zh-CN" sz="2800" smtClean="0"/>
              <a:t> loops are nested, they should have </a:t>
            </a:r>
            <a:r>
              <a:rPr lang="en-US" altLang="zh-CN" sz="2800" smtClean="0">
                <a:solidFill>
                  <a:srgbClr val="FF0000"/>
                </a:solidFill>
              </a:rPr>
              <a:t>independent loop index</a:t>
            </a:r>
            <a:r>
              <a:rPr lang="en-US" altLang="zh-CN" sz="2800" smtClean="0"/>
              <a:t> variables.</a:t>
            </a:r>
          </a:p>
          <a:p>
            <a:pPr eaLnBrk="1" hangingPunct="1"/>
            <a:r>
              <a:rPr lang="en-US" altLang="zh-CN" sz="2800" smtClean="0"/>
              <a:t>How about a </a:t>
            </a:r>
            <a:r>
              <a:rPr lang="en-US" altLang="zh-CN" sz="2800" smtClean="0">
                <a:solidFill>
                  <a:srgbClr val="FF0000"/>
                </a:solidFill>
              </a:rPr>
              <a:t>break</a:t>
            </a:r>
            <a:r>
              <a:rPr lang="en-US" altLang="zh-CN" sz="2800" smtClean="0"/>
              <a:t> or </a:t>
            </a:r>
            <a:r>
              <a:rPr lang="en-US" altLang="zh-CN" sz="2800" smtClean="0">
                <a:solidFill>
                  <a:srgbClr val="FF0000"/>
                </a:solidFill>
              </a:rPr>
              <a:t>continue</a:t>
            </a:r>
            <a:r>
              <a:rPr lang="en-US" altLang="zh-CN" sz="2800" smtClean="0"/>
              <a:t> statement appears inside a set of nested loops?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Effect transition="in" filter="blinds(horizontal)">
                                      <p:cBhvr>
                                        <p:cTn id="7" dur="500"/>
                                        <p:tgtEl>
                                          <p:spTgt spid="747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4755">
                                            <p:txEl>
                                              <p:pRg st="2" end="2"/>
                                            </p:txEl>
                                          </p:spTgt>
                                        </p:tgtEl>
                                        <p:attrNameLst>
                                          <p:attrName>style.visibility</p:attrName>
                                        </p:attrNameLst>
                                      </p:cBhvr>
                                      <p:to>
                                        <p:strVal val="visible"/>
                                      </p:to>
                                    </p:set>
                                    <p:animEffect transition="in" filter="blinds(horizontal)">
                                      <p:cBhvr>
                                        <p:cTn id="12" dur="500"/>
                                        <p:tgtEl>
                                          <p:spTgt spid="747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4755">
                                            <p:txEl>
                                              <p:pRg st="3" end="3"/>
                                            </p:txEl>
                                          </p:spTgt>
                                        </p:tgtEl>
                                        <p:attrNameLst>
                                          <p:attrName>style.visibility</p:attrName>
                                        </p:attrNameLst>
                                      </p:cBhvr>
                                      <p:to>
                                        <p:strVal val="visible"/>
                                      </p:to>
                                    </p:set>
                                    <p:animEffect transition="in" filter="blinds(horizontal)">
                                      <p:cBhvr>
                                        <p:cTn id="17" dur="500"/>
                                        <p:tgtEl>
                                          <p:spTgt spid="74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Logical arrays and vectorization</a:t>
            </a:r>
          </a:p>
        </p:txBody>
      </p:sp>
      <p:sp>
        <p:nvSpPr>
          <p:cNvPr id="75779" name="Rectangle 3"/>
          <p:cNvSpPr>
            <a:spLocks noGrp="1" noChangeArrowheads="1"/>
          </p:cNvSpPr>
          <p:nvPr>
            <p:ph type="body" idx="1"/>
          </p:nvPr>
        </p:nvSpPr>
        <p:spPr/>
        <p:txBody>
          <a:bodyPr/>
          <a:lstStyle/>
          <a:p>
            <a:pPr eaLnBrk="1" hangingPunct="1">
              <a:lnSpc>
                <a:spcPct val="80000"/>
              </a:lnSpc>
            </a:pPr>
            <a:r>
              <a:rPr lang="en-US" altLang="zh-CN" sz="2800" smtClean="0"/>
              <a:t>Data type in MATLAB</a:t>
            </a:r>
          </a:p>
          <a:p>
            <a:pPr lvl="1" eaLnBrk="1" hangingPunct="1">
              <a:lnSpc>
                <a:spcPct val="80000"/>
              </a:lnSpc>
            </a:pPr>
            <a:r>
              <a:rPr lang="en-US" altLang="zh-CN" sz="2400" smtClean="0"/>
              <a:t>Numeric , string, </a:t>
            </a:r>
            <a:r>
              <a:rPr lang="en-US" altLang="zh-CN" sz="2400" smtClean="0">
                <a:solidFill>
                  <a:srgbClr val="FF0000"/>
                </a:solidFill>
              </a:rPr>
              <a:t>logical</a:t>
            </a:r>
          </a:p>
          <a:p>
            <a:pPr eaLnBrk="1" hangingPunct="1">
              <a:lnSpc>
                <a:spcPct val="80000"/>
              </a:lnSpc>
            </a:pPr>
            <a:r>
              <a:rPr lang="en-US" altLang="zh-CN" sz="2800" smtClean="0"/>
              <a:t>Logical data</a:t>
            </a:r>
          </a:p>
          <a:p>
            <a:pPr lvl="1" eaLnBrk="1" hangingPunct="1">
              <a:lnSpc>
                <a:spcPct val="80000"/>
              </a:lnSpc>
            </a:pPr>
            <a:r>
              <a:rPr lang="en-US" altLang="zh-CN" sz="2400" smtClean="0"/>
              <a:t>A standard numeric array with a special “logical” property added.</a:t>
            </a:r>
          </a:p>
          <a:p>
            <a:pPr lvl="1" eaLnBrk="1" hangingPunct="1">
              <a:lnSpc>
                <a:spcPct val="80000"/>
              </a:lnSpc>
            </a:pPr>
            <a:r>
              <a:rPr lang="en-US" altLang="zh-CN" sz="2400" smtClean="0"/>
              <a:t>Are created by all relational and logic operators.</a:t>
            </a:r>
          </a:p>
          <a:p>
            <a:pPr lvl="1" eaLnBrk="1" hangingPunct="1">
              <a:lnSpc>
                <a:spcPct val="80000"/>
              </a:lnSpc>
            </a:pPr>
            <a:r>
              <a:rPr lang="en-US" altLang="zh-CN" sz="2400" smtClean="0"/>
              <a:t>Can be distinguished in the Workspace Browser.</a:t>
            </a:r>
          </a:p>
          <a:p>
            <a:pPr eaLnBrk="1" hangingPunct="1">
              <a:lnSpc>
                <a:spcPct val="80000"/>
              </a:lnSpc>
            </a:pPr>
            <a:r>
              <a:rPr lang="en-US" altLang="zh-CN" sz="2800" smtClean="0"/>
              <a:t>What’s </a:t>
            </a:r>
            <a:r>
              <a:rPr lang="en-US" altLang="zh-CN" sz="2800" smtClean="0">
                <a:solidFill>
                  <a:srgbClr val="FF0000"/>
                </a:solidFill>
              </a:rPr>
              <a:t>c = logical(a)</a:t>
            </a:r>
            <a:r>
              <a:rPr lang="en-US" altLang="zh-CN" sz="2800" smtClean="0"/>
              <a:t> means?</a:t>
            </a:r>
          </a:p>
          <a:p>
            <a:pPr lvl="1" eaLnBrk="1" hangingPunct="1">
              <a:lnSpc>
                <a:spcPct val="80000"/>
              </a:lnSpc>
            </a:pPr>
            <a:r>
              <a:rPr lang="en-US" altLang="zh-CN" sz="2400" smtClean="0"/>
              <a:t>To add a logical property to an array.</a:t>
            </a:r>
          </a:p>
          <a:p>
            <a:pPr eaLnBrk="1" hangingPunct="1">
              <a:lnSpc>
                <a:spcPct val="80000"/>
              </a:lnSpc>
            </a:pPr>
            <a:r>
              <a:rPr lang="en-US" altLang="zh-CN" sz="2800" smtClean="0"/>
              <a:t>Serve as a mask for arithmetic operations.</a:t>
            </a:r>
          </a:p>
          <a:p>
            <a:pPr lvl="1" eaLnBrk="1" hangingPunct="1">
              <a:lnSpc>
                <a:spcPct val="80000"/>
              </a:lnSpc>
              <a:buFontTx/>
              <a:buNone/>
            </a:pPr>
            <a:r>
              <a:rPr lang="en-US" altLang="zh-CN" sz="2000" smtClean="0">
                <a:solidFill>
                  <a:srgbClr val="FF0000"/>
                </a:solidFill>
              </a:rPr>
              <a:t>a = [1 2 3; 4 5 6; 7 8 9];  b = a &gt; 5;  a(b) = sqrt(a(b));</a:t>
            </a:r>
          </a:p>
          <a:p>
            <a:pPr lvl="1" eaLnBrk="1" hangingPunct="1">
              <a:lnSpc>
                <a:spcPct val="80000"/>
              </a:lnSpc>
            </a:pPr>
            <a:endParaRPr lang="en-US" altLang="zh-CN" sz="200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7" dur="500"/>
                                        <p:tgtEl>
                                          <p:spTgt spid="7577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10" dur="500"/>
                                        <p:tgtEl>
                                          <p:spTgt spid="7577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5779">
                                            <p:txEl>
                                              <p:pRg st="4" end="4"/>
                                            </p:txEl>
                                          </p:spTgt>
                                        </p:tgtEl>
                                        <p:attrNameLst>
                                          <p:attrName>style.visibility</p:attrName>
                                        </p:attrNameLst>
                                      </p:cBhvr>
                                      <p:to>
                                        <p:strVal val="visible"/>
                                      </p:to>
                                    </p:set>
                                    <p:animEffect transition="in" filter="blinds(horizontal)">
                                      <p:cBhvr>
                                        <p:cTn id="13" dur="500"/>
                                        <p:tgtEl>
                                          <p:spTgt spid="7577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5779">
                                            <p:txEl>
                                              <p:pRg st="5" end="5"/>
                                            </p:txEl>
                                          </p:spTgt>
                                        </p:tgtEl>
                                        <p:attrNameLst>
                                          <p:attrName>style.visibility</p:attrName>
                                        </p:attrNameLst>
                                      </p:cBhvr>
                                      <p:to>
                                        <p:strVal val="visible"/>
                                      </p:to>
                                    </p:set>
                                    <p:animEffect transition="in" filter="blinds(horizontal)">
                                      <p:cBhvr>
                                        <p:cTn id="16" dur="500"/>
                                        <p:tgtEl>
                                          <p:spTgt spid="75779">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75779">
                                            <p:txEl>
                                              <p:pRg st="6" end="6"/>
                                            </p:txEl>
                                          </p:spTgt>
                                        </p:tgtEl>
                                        <p:attrNameLst>
                                          <p:attrName>style.visibility</p:attrName>
                                        </p:attrNameLst>
                                      </p:cBhvr>
                                      <p:to>
                                        <p:strVal val="visible"/>
                                      </p:to>
                                    </p:set>
                                    <p:animEffect transition="in" filter="blinds(horizontal)">
                                      <p:cBhvr>
                                        <p:cTn id="21" dur="500"/>
                                        <p:tgtEl>
                                          <p:spTgt spid="75779">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5779">
                                            <p:txEl>
                                              <p:pRg st="7" end="7"/>
                                            </p:txEl>
                                          </p:spTgt>
                                        </p:tgtEl>
                                        <p:attrNameLst>
                                          <p:attrName>style.visibility</p:attrName>
                                        </p:attrNameLst>
                                      </p:cBhvr>
                                      <p:to>
                                        <p:strVal val="visible"/>
                                      </p:to>
                                    </p:set>
                                    <p:animEffect transition="in" filter="blinds(horizontal)">
                                      <p:cBhvr>
                                        <p:cTn id="24" dur="500"/>
                                        <p:tgtEl>
                                          <p:spTgt spid="75779">
                                            <p:txEl>
                                              <p:pRg st="7" end="7"/>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75779">
                                            <p:txEl>
                                              <p:pRg st="8" end="8"/>
                                            </p:txEl>
                                          </p:spTgt>
                                        </p:tgtEl>
                                        <p:attrNameLst>
                                          <p:attrName>style.visibility</p:attrName>
                                        </p:attrNameLst>
                                      </p:cBhvr>
                                      <p:to>
                                        <p:strVal val="visible"/>
                                      </p:to>
                                    </p:set>
                                    <p:animEffect transition="in" filter="blinds(horizontal)">
                                      <p:cBhvr>
                                        <p:cTn id="29" dur="500"/>
                                        <p:tgtEl>
                                          <p:spTgt spid="75779">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5779">
                                            <p:txEl>
                                              <p:pRg st="9" end="9"/>
                                            </p:txEl>
                                          </p:spTgt>
                                        </p:tgtEl>
                                        <p:attrNameLst>
                                          <p:attrName>style.visibility</p:attrName>
                                        </p:attrNameLst>
                                      </p:cBhvr>
                                      <p:to>
                                        <p:strVal val="visible"/>
                                      </p:to>
                                    </p:set>
                                    <p:animEffect transition="in" filter="blinds(horizontal)">
                                      <p:cBhvr>
                                        <p:cTn id="32" dur="500"/>
                                        <p:tgtEl>
                                          <p:spTgt spid="757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Compare	</a:t>
            </a:r>
          </a:p>
        </p:txBody>
      </p:sp>
      <p:sp>
        <p:nvSpPr>
          <p:cNvPr id="76803" name="Rectangle 3"/>
          <p:cNvSpPr>
            <a:spLocks noGrp="1" noChangeArrowheads="1"/>
          </p:cNvSpPr>
          <p:nvPr>
            <p:ph type="body" idx="1"/>
          </p:nvPr>
        </p:nvSpPr>
        <p:spPr/>
        <p:txBody>
          <a:bodyPr/>
          <a:lstStyle/>
          <a:p>
            <a:pPr eaLnBrk="1" hangingPunct="1">
              <a:lnSpc>
                <a:spcPct val="80000"/>
              </a:lnSpc>
              <a:buFontTx/>
              <a:buNone/>
            </a:pPr>
            <a:r>
              <a:rPr lang="en-US" altLang="zh-CN" sz="2800" smtClean="0"/>
              <a:t>for ii = 1:size(a,1)</a:t>
            </a:r>
          </a:p>
          <a:p>
            <a:pPr lvl="1" eaLnBrk="1" hangingPunct="1">
              <a:lnSpc>
                <a:spcPct val="80000"/>
              </a:lnSpc>
              <a:buFontTx/>
              <a:buNone/>
            </a:pPr>
            <a:r>
              <a:rPr lang="en-US" altLang="zh-CN" smtClean="0"/>
              <a:t>for jj = 1:size(a,2)</a:t>
            </a:r>
          </a:p>
          <a:p>
            <a:pPr lvl="2" eaLnBrk="1" hangingPunct="1">
              <a:lnSpc>
                <a:spcPct val="80000"/>
              </a:lnSpc>
              <a:buFontTx/>
              <a:buNone/>
            </a:pPr>
            <a:r>
              <a:rPr lang="en-US" altLang="zh-CN" sz="2800" smtClean="0"/>
              <a:t>if a(ii,jj) &gt; 5</a:t>
            </a:r>
          </a:p>
          <a:p>
            <a:pPr lvl="3" eaLnBrk="1" hangingPunct="1">
              <a:lnSpc>
                <a:spcPct val="80000"/>
              </a:lnSpc>
              <a:buFontTx/>
              <a:buNone/>
            </a:pPr>
            <a:r>
              <a:rPr lang="en-US" altLang="zh-CN" sz="2800" smtClean="0"/>
              <a:t>a(ii,jj)=sqrt(a(ii,jj));</a:t>
            </a:r>
          </a:p>
          <a:p>
            <a:pPr lvl="2" eaLnBrk="1" hangingPunct="1">
              <a:lnSpc>
                <a:spcPct val="80000"/>
              </a:lnSpc>
              <a:buFontTx/>
              <a:buNone/>
            </a:pPr>
            <a:r>
              <a:rPr lang="en-US" altLang="zh-CN" sz="2800" smtClean="0"/>
              <a:t>end</a:t>
            </a:r>
          </a:p>
          <a:p>
            <a:pPr lvl="1" eaLnBrk="1" hangingPunct="1">
              <a:lnSpc>
                <a:spcPct val="80000"/>
              </a:lnSpc>
              <a:buFontTx/>
              <a:buNone/>
            </a:pPr>
            <a:r>
              <a:rPr lang="en-US" altLang="zh-CN" smtClean="0"/>
              <a:t>end</a:t>
            </a:r>
          </a:p>
          <a:p>
            <a:pPr eaLnBrk="1" hangingPunct="1">
              <a:lnSpc>
                <a:spcPct val="80000"/>
              </a:lnSpc>
              <a:buFontTx/>
              <a:buNone/>
            </a:pPr>
            <a:r>
              <a:rPr lang="en-US" altLang="zh-CN" sz="2800" smtClean="0"/>
              <a:t>end</a:t>
            </a:r>
          </a:p>
          <a:p>
            <a:pPr eaLnBrk="1" hangingPunct="1">
              <a:lnSpc>
                <a:spcPct val="80000"/>
              </a:lnSpc>
              <a:buFontTx/>
              <a:buNone/>
            </a:pPr>
            <a:endParaRPr lang="en-US" altLang="zh-CN" sz="2800" smtClean="0"/>
          </a:p>
          <a:p>
            <a:pPr eaLnBrk="1" hangingPunct="1">
              <a:lnSpc>
                <a:spcPct val="80000"/>
              </a:lnSpc>
              <a:buFontTx/>
              <a:buNone/>
            </a:pPr>
            <a:r>
              <a:rPr lang="en-US" altLang="zh-CN" sz="2800" smtClean="0">
                <a:solidFill>
                  <a:srgbClr val="FF0000"/>
                </a:solidFill>
              </a:rPr>
              <a:t>b = a &gt; 5;</a:t>
            </a:r>
          </a:p>
          <a:p>
            <a:pPr eaLnBrk="1" hangingPunct="1">
              <a:lnSpc>
                <a:spcPct val="80000"/>
              </a:lnSpc>
              <a:buFontTx/>
              <a:buNone/>
            </a:pPr>
            <a:r>
              <a:rPr lang="en-US" altLang="zh-CN" sz="2800" smtClean="0">
                <a:solidFill>
                  <a:srgbClr val="FF0000"/>
                </a:solidFill>
              </a:rPr>
              <a:t>a(b) = sqrt(a(b));</a:t>
            </a:r>
          </a:p>
          <a:p>
            <a:pPr eaLnBrk="1" hangingPunct="1">
              <a:lnSpc>
                <a:spcPct val="80000"/>
              </a:lnSpc>
              <a:buFontTx/>
              <a:buNone/>
            </a:pPr>
            <a:endParaRPr lang="en-US" altLang="zh-CN" sz="2800" smtClean="0">
              <a:solidFill>
                <a:srgbClr val="FF0000"/>
              </a:solidFill>
            </a:endParaRPr>
          </a:p>
        </p:txBody>
      </p:sp>
      <p:sp>
        <p:nvSpPr>
          <p:cNvPr id="76804" name="Text Box 4"/>
          <p:cNvSpPr txBox="1">
            <a:spLocks noChangeArrowheads="1"/>
          </p:cNvSpPr>
          <p:nvPr/>
        </p:nvSpPr>
        <p:spPr bwMode="auto">
          <a:xfrm>
            <a:off x="4427538" y="3860800"/>
            <a:ext cx="4465637"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Comments</a:t>
            </a:r>
            <a:r>
              <a:rPr lang="en-US" altLang="zh-CN"/>
              <a:t>: This is a very fast and clever way of performing an operation on a subset of an array without needing loops and branches.</a:t>
            </a:r>
          </a:p>
          <a:p>
            <a:pPr eaLnBrk="1" hangingPunct="1">
              <a:spcBef>
                <a:spcPct val="50000"/>
              </a:spcBef>
            </a:pPr>
            <a:r>
              <a:rPr lang="en-US" altLang="zh-CN"/>
              <a:t>One can see the difference in the example 4.6 in the page of 159. It can speed up the 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803">
                                            <p:txEl>
                                              <p:pRg st="8" end="8"/>
                                            </p:txEl>
                                          </p:spTgt>
                                        </p:tgtEl>
                                        <p:attrNameLst>
                                          <p:attrName>style.visibility</p:attrName>
                                        </p:attrNameLst>
                                      </p:cBhvr>
                                      <p:to>
                                        <p:strVal val="visible"/>
                                      </p:to>
                                    </p:set>
                                    <p:animEffect transition="in" filter="blinds(horizontal)">
                                      <p:cBhvr>
                                        <p:cTn id="7" dur="500"/>
                                        <p:tgtEl>
                                          <p:spTgt spid="76803">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6803">
                                            <p:txEl>
                                              <p:pRg st="9" end="9"/>
                                            </p:txEl>
                                          </p:spTgt>
                                        </p:tgtEl>
                                        <p:attrNameLst>
                                          <p:attrName>style.visibility</p:attrName>
                                        </p:attrNameLst>
                                      </p:cBhvr>
                                      <p:to>
                                        <p:strVal val="visible"/>
                                      </p:to>
                                    </p:set>
                                    <p:animEffect transition="in" filter="blinds(horizontal)">
                                      <p:cBhvr>
                                        <p:cTn id="10" dur="500"/>
                                        <p:tgtEl>
                                          <p:spTgt spid="76803">
                                            <p:txEl>
                                              <p:pRg st="9" end="9"/>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6804"/>
                                        </p:tgtEl>
                                        <p:attrNameLst>
                                          <p:attrName>style.visibility</p:attrName>
                                        </p:attrNameLst>
                                      </p:cBhvr>
                                      <p:to>
                                        <p:strVal val="visible"/>
                                      </p:to>
                                    </p:set>
                                    <p:animEffect transition="in" filter="blinds(horizontal)">
                                      <p:cBhvr>
                                        <p:cTn id="15"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Additional examples</a:t>
            </a:r>
          </a:p>
        </p:txBody>
      </p:sp>
      <p:sp>
        <p:nvSpPr>
          <p:cNvPr id="77827" name="Rectangle 3"/>
          <p:cNvSpPr>
            <a:spLocks noGrp="1" noChangeArrowheads="1"/>
          </p:cNvSpPr>
          <p:nvPr>
            <p:ph type="body" idx="1"/>
          </p:nvPr>
        </p:nvSpPr>
        <p:spPr/>
        <p:txBody>
          <a:bodyPr/>
          <a:lstStyle/>
          <a:p>
            <a:pPr eaLnBrk="1" hangingPunct="1"/>
            <a:r>
              <a:rPr lang="en-US" altLang="zh-CN" sz="2800" smtClean="0"/>
              <a:t>Example 4.7 </a:t>
            </a:r>
            <a:r>
              <a:rPr lang="en-US" altLang="zh-CN" sz="2800" smtClean="0">
                <a:solidFill>
                  <a:srgbClr val="FF0000"/>
                </a:solidFill>
              </a:rPr>
              <a:t>Fitting</a:t>
            </a:r>
            <a:r>
              <a:rPr lang="en-US" altLang="zh-CN" sz="2800" smtClean="0"/>
              <a:t> a line to a set of measurements.</a:t>
            </a:r>
          </a:p>
          <a:p>
            <a:pPr lvl="1" eaLnBrk="1" hangingPunct="1"/>
            <a:r>
              <a:rPr lang="en-US" altLang="zh-CN" sz="2400" smtClean="0"/>
              <a:t>The velocity of a falling object in the presence of a constant gravitational field is given by the equation v(t) = a t + v0</a:t>
            </a:r>
          </a:p>
          <a:p>
            <a:pPr lvl="1" eaLnBrk="1" hangingPunct="1"/>
            <a:r>
              <a:rPr lang="en-US" altLang="zh-CN" sz="2400" smtClean="0"/>
              <a:t>If you measure the velocity versus time, what will happen?  </a:t>
            </a:r>
          </a:p>
          <a:p>
            <a:pPr lvl="2" eaLnBrk="1" hangingPunct="1"/>
            <a:r>
              <a:rPr lang="en-US" altLang="zh-CN" sz="2000" smtClean="0">
                <a:solidFill>
                  <a:srgbClr val="FF0000"/>
                </a:solidFill>
              </a:rPr>
              <a:t>There is noise or error</a:t>
            </a:r>
            <a:r>
              <a:rPr lang="en-US" altLang="zh-CN" sz="2000" smtClean="0"/>
              <a:t> of measurement.</a:t>
            </a:r>
          </a:p>
          <a:p>
            <a:pPr lvl="2" eaLnBrk="1" hangingPunct="1"/>
            <a:r>
              <a:rPr lang="en-US" altLang="zh-CN" sz="2000" smtClean="0"/>
              <a:t>That’s why we need to find the “</a:t>
            </a:r>
            <a:r>
              <a:rPr lang="en-US" altLang="zh-CN" sz="2000" smtClean="0">
                <a:solidFill>
                  <a:srgbClr val="FF0000"/>
                </a:solidFill>
              </a:rPr>
              <a:t>best fits</a:t>
            </a:r>
            <a:r>
              <a:rPr lang="en-US" altLang="zh-CN" sz="2000" smtClean="0"/>
              <a:t>” for the measurement.</a:t>
            </a:r>
          </a:p>
          <a:p>
            <a:pPr lvl="2" eaLnBrk="1" hangingPunct="1"/>
            <a:r>
              <a:rPr lang="en-US" altLang="zh-CN" sz="2000" smtClean="0"/>
              <a:t>A standard method is the </a:t>
            </a:r>
            <a:r>
              <a:rPr lang="en-US" altLang="zh-CN" sz="2000" smtClean="0">
                <a:solidFill>
                  <a:srgbClr val="FF0000"/>
                </a:solidFill>
              </a:rPr>
              <a:t>method of least squares</a:t>
            </a:r>
            <a:r>
              <a:rPr lang="en-US" altLang="zh-CN" sz="2000" smtClean="0"/>
              <a:t>. </a:t>
            </a:r>
          </a:p>
        </p:txBody>
      </p:sp>
      <p:pic>
        <p:nvPicPr>
          <p:cNvPr id="77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420938"/>
            <a:ext cx="4321175"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827">
                                            <p:txEl>
                                              <p:pRg st="3" end="3"/>
                                            </p:txEl>
                                          </p:spTgt>
                                        </p:tgtEl>
                                        <p:attrNameLst>
                                          <p:attrName>style.visibility</p:attrName>
                                        </p:attrNameLst>
                                      </p:cBhvr>
                                      <p:to>
                                        <p:strVal val="visible"/>
                                      </p:to>
                                    </p:set>
                                    <p:animEffect transition="in" filter="blinds(horizontal)">
                                      <p:cBhvr>
                                        <p:cTn id="7" dur="500"/>
                                        <p:tgtEl>
                                          <p:spTgt spid="7782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827">
                                            <p:txEl>
                                              <p:pRg st="4" end="4"/>
                                            </p:txEl>
                                          </p:spTgt>
                                        </p:tgtEl>
                                        <p:attrNameLst>
                                          <p:attrName>style.visibility</p:attrName>
                                        </p:attrNameLst>
                                      </p:cBhvr>
                                      <p:to>
                                        <p:strVal val="visible"/>
                                      </p:to>
                                    </p:set>
                                    <p:animEffect transition="in" filter="blinds(horizontal)">
                                      <p:cBhvr>
                                        <p:cTn id="12" dur="500"/>
                                        <p:tgtEl>
                                          <p:spTgt spid="77827">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7827">
                                            <p:txEl>
                                              <p:pRg st="5" end="5"/>
                                            </p:txEl>
                                          </p:spTgt>
                                        </p:tgtEl>
                                        <p:attrNameLst>
                                          <p:attrName>style.visibility</p:attrName>
                                        </p:attrNameLst>
                                      </p:cBhvr>
                                      <p:to>
                                        <p:strVal val="visible"/>
                                      </p:to>
                                    </p:set>
                                    <p:animEffect transition="in" filter="blinds(horizontal)">
                                      <p:cBhvr>
                                        <p:cTn id="15" dur="500"/>
                                        <p:tgtEl>
                                          <p:spTgt spid="77827">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7828"/>
                                        </p:tgtEl>
                                        <p:attrNameLst>
                                          <p:attrName>style.visibility</p:attrName>
                                        </p:attrNameLst>
                                      </p:cBhvr>
                                      <p:to>
                                        <p:strVal val="visible"/>
                                      </p:to>
                                    </p:set>
                                    <p:animEffect transition="in" filter="blinds(horizontal)">
                                      <p:cBhvr>
                                        <p:cTn id="20" dur="500"/>
                                        <p:tgtEl>
                                          <p:spTgt spid="77828"/>
                                        </p:tgtEl>
                                      </p:cBhvr>
                                    </p:animEffect>
                                  </p:childTnLst>
                                </p:cTn>
                              </p:par>
                              <p:par>
                                <p:cTn id="21" presetID="3" presetClass="exit" presetSubtype="10" fill="hold" nodeType="withEffect">
                                  <p:stCondLst>
                                    <p:cond delay="0"/>
                                  </p:stCondLst>
                                  <p:childTnLst>
                                    <p:animEffect transition="out" filter="blinds(horizontal)">
                                      <p:cBhvr>
                                        <p:cTn id="22" dur="500"/>
                                        <p:tgtEl>
                                          <p:spTgt spid="77827">
                                            <p:txEl>
                                              <p:pRg st="1" end="1"/>
                                            </p:txEl>
                                          </p:spTgt>
                                        </p:tgtEl>
                                      </p:cBhvr>
                                    </p:animEffect>
                                    <p:set>
                                      <p:cBhvr>
                                        <p:cTn id="23" dur="1" fill="hold">
                                          <p:stCondLst>
                                            <p:cond delay="499"/>
                                          </p:stCondLst>
                                        </p:cTn>
                                        <p:tgtEl>
                                          <p:spTgt spid="77827">
                                            <p:txEl>
                                              <p:pRg st="1" end="1"/>
                                            </p:txEl>
                                          </p:spTgt>
                                        </p:tgtEl>
                                        <p:attrNameLst>
                                          <p:attrName>style.visibility</p:attrName>
                                        </p:attrNameLst>
                                      </p:cBhvr>
                                      <p:to>
                                        <p:strVal val="hidden"/>
                                      </p:to>
                                    </p:set>
                                  </p:childTnLst>
                                </p:cTn>
                              </p:par>
                              <p:par>
                                <p:cTn id="24" presetID="3" presetClass="exit" presetSubtype="10" fill="hold" nodeType="withEffect">
                                  <p:stCondLst>
                                    <p:cond delay="0"/>
                                  </p:stCondLst>
                                  <p:childTnLst>
                                    <p:animEffect transition="out" filter="blinds(horizontal)">
                                      <p:cBhvr>
                                        <p:cTn id="25" dur="500"/>
                                        <p:tgtEl>
                                          <p:spTgt spid="77827">
                                            <p:txEl>
                                              <p:pRg st="2" end="2"/>
                                            </p:txEl>
                                          </p:spTgt>
                                        </p:tgtEl>
                                      </p:cBhvr>
                                    </p:animEffect>
                                    <p:set>
                                      <p:cBhvr>
                                        <p:cTn id="26" dur="1" fill="hold">
                                          <p:stCondLst>
                                            <p:cond delay="499"/>
                                          </p:stCondLst>
                                        </p:cTn>
                                        <p:tgtEl>
                                          <p:spTgt spid="77827">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lsqfit.m</a:t>
            </a:r>
            <a:endParaRPr lang="zh-CN" altLang="zh-CN" smtClean="0"/>
          </a:p>
        </p:txBody>
      </p:sp>
      <p:pic>
        <p:nvPicPr>
          <p:cNvPr id="1945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1928813"/>
            <a:ext cx="4932362"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矩形 7"/>
          <p:cNvSpPr>
            <a:spLocks noChangeArrowheads="1"/>
          </p:cNvSpPr>
          <p:nvPr/>
        </p:nvSpPr>
        <p:spPr bwMode="auto">
          <a:xfrm>
            <a:off x="142875" y="1500188"/>
            <a:ext cx="5357813"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This program performs a least-squares fit of an </a:t>
            </a:r>
          </a:p>
          <a:p>
            <a:pPr eaLnBrk="1" hangingPunct="1"/>
            <a:r>
              <a:rPr lang="en-US" altLang="zh-CN"/>
              <a:t>input data set to a straight line.</a:t>
            </a:r>
          </a:p>
          <a:p>
            <a:pPr eaLnBrk="1" hangingPunct="1"/>
            <a:r>
              <a:rPr lang="en-US" altLang="zh-CN"/>
              <a:t>Enter the number of input [x y] points: 7</a:t>
            </a:r>
          </a:p>
          <a:p>
            <a:pPr eaLnBrk="1" hangingPunct="1"/>
            <a:r>
              <a:rPr lang="en-US" altLang="zh-CN"/>
              <a:t>Enter [x y] pair: [1.1 1.01]</a:t>
            </a:r>
          </a:p>
          <a:p>
            <a:pPr eaLnBrk="1" hangingPunct="1"/>
            <a:r>
              <a:rPr lang="en-US" altLang="zh-CN"/>
              <a:t>Enter [x y] pair: [2.2 2.3]</a:t>
            </a:r>
          </a:p>
          <a:p>
            <a:pPr eaLnBrk="1" hangingPunct="1"/>
            <a:r>
              <a:rPr lang="en-US" altLang="zh-CN"/>
              <a:t>Enter [x y] pair: [3.3 3.05]</a:t>
            </a:r>
          </a:p>
          <a:p>
            <a:pPr eaLnBrk="1" hangingPunct="1"/>
            <a:r>
              <a:rPr lang="en-US" altLang="zh-CN"/>
              <a:t>Enter [x y] pair: [4.4 4.28]</a:t>
            </a:r>
          </a:p>
          <a:p>
            <a:pPr eaLnBrk="1" hangingPunct="1"/>
            <a:r>
              <a:rPr lang="en-US" altLang="zh-CN"/>
              <a:t>Enter [x y] pair: [5.5 5.75]</a:t>
            </a:r>
          </a:p>
          <a:p>
            <a:pPr eaLnBrk="1" hangingPunct="1"/>
            <a:r>
              <a:rPr lang="en-US" altLang="zh-CN"/>
              <a:t>Enter [x y] pair: [6.6 6.48]</a:t>
            </a:r>
          </a:p>
          <a:p>
            <a:pPr eaLnBrk="1" hangingPunct="1"/>
            <a:r>
              <a:rPr lang="en-US" altLang="zh-CN"/>
              <a:t>Enter [x y] pair: [7.7 7.84]</a:t>
            </a:r>
          </a:p>
          <a:p>
            <a:pPr eaLnBrk="1" hangingPunct="1"/>
            <a:r>
              <a:rPr lang="en-US" altLang="zh-CN"/>
              <a:t>Regression coefficients for the least-squares line:</a:t>
            </a:r>
          </a:p>
          <a:p>
            <a:pPr eaLnBrk="1" hangingPunct="1"/>
            <a:r>
              <a:rPr lang="en-US" altLang="zh-CN"/>
              <a:t>  Slope (m)     =    1.024</a:t>
            </a:r>
          </a:p>
          <a:p>
            <a:pPr eaLnBrk="1" hangingPunct="1"/>
            <a:r>
              <a:rPr lang="en-US" altLang="zh-CN"/>
              <a:t>  Intercept (b) =   -0.120</a:t>
            </a:r>
          </a:p>
          <a:p>
            <a:pPr eaLnBrk="1" hangingPunct="1"/>
            <a:r>
              <a:rPr lang="en-US" altLang="zh-CN"/>
              <a:t>  No of points  =        7</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t>Additional examples</a:t>
            </a:r>
          </a:p>
        </p:txBody>
      </p:sp>
      <p:sp>
        <p:nvSpPr>
          <p:cNvPr id="78851" name="Rectangle 3"/>
          <p:cNvSpPr>
            <a:spLocks noGrp="1" noChangeArrowheads="1"/>
          </p:cNvSpPr>
          <p:nvPr>
            <p:ph type="body" idx="1"/>
          </p:nvPr>
        </p:nvSpPr>
        <p:spPr/>
        <p:txBody>
          <a:bodyPr/>
          <a:lstStyle/>
          <a:p>
            <a:pPr eaLnBrk="1" hangingPunct="1"/>
            <a:r>
              <a:rPr lang="en-US" altLang="zh-CN" smtClean="0"/>
              <a:t>Example 4.8 The flight of a ball.</a:t>
            </a:r>
          </a:p>
          <a:p>
            <a:pPr lvl="1" eaLnBrk="1" hangingPunct="1"/>
            <a:r>
              <a:rPr lang="en-US" altLang="zh-CN" smtClean="0"/>
              <a:t>If we ignore the air friction and the curvature of the earth, what is the flight path of a ball that is thrown into the air?</a:t>
            </a:r>
          </a:p>
          <a:p>
            <a:pPr lvl="1" eaLnBrk="1" hangingPunct="1"/>
            <a:r>
              <a:rPr lang="en-US" altLang="zh-CN" smtClean="0"/>
              <a:t>Parabolic!</a:t>
            </a:r>
          </a:p>
        </p:txBody>
      </p:sp>
      <p:pic>
        <p:nvPicPr>
          <p:cNvPr id="2048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4076700"/>
            <a:ext cx="46005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851">
                                            <p:txEl>
                                              <p:pRg st="2" end="2"/>
                                            </p:txEl>
                                          </p:spTgt>
                                        </p:tgtEl>
                                        <p:attrNameLst>
                                          <p:attrName>style.visibility</p:attrName>
                                        </p:attrNameLst>
                                      </p:cBhvr>
                                      <p:to>
                                        <p:strVal val="visible"/>
                                      </p:to>
                                    </p:set>
                                    <p:animEffect transition="in" filter="blinds(horizontal)">
                                      <p:cBhvr>
                                        <p:cTn id="7" dur="500"/>
                                        <p:tgtEl>
                                          <p:spTgt spid="78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28625"/>
            <a:ext cx="7477125"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内容占位符 2"/>
          <p:cNvSpPr>
            <a:spLocks noGrp="1"/>
          </p:cNvSpPr>
          <p:nvPr>
            <p:ph idx="1"/>
          </p:nvPr>
        </p:nvSpPr>
        <p:spPr/>
        <p:txBody>
          <a:bodyPr/>
          <a:lstStyle/>
          <a:p>
            <a:pPr eaLnBrk="1" hangingPunct="1"/>
            <a:r>
              <a:rPr lang="en-US" altLang="zh-CN" smtClean="0"/>
              <a:t>Review </a:t>
            </a:r>
            <a:endParaRPr lang="zh-CN"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t>ball.m</a:t>
            </a:r>
            <a:endParaRPr lang="zh-CN" altLang="zh-CN" smtClean="0"/>
          </a:p>
        </p:txBody>
      </p:sp>
      <p:pic>
        <p:nvPicPr>
          <p:cNvPr id="2150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285875"/>
            <a:ext cx="5978525" cy="52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smtClean="0"/>
              <a:t>Examples</a:t>
            </a:r>
            <a:endParaRPr lang="zh-CN" altLang="en-US" smtClean="0"/>
          </a:p>
        </p:txBody>
      </p:sp>
      <p:sp>
        <p:nvSpPr>
          <p:cNvPr id="22531" name="内容占位符 2"/>
          <p:cNvSpPr>
            <a:spLocks noGrp="1"/>
          </p:cNvSpPr>
          <p:nvPr>
            <p:ph idx="1"/>
          </p:nvPr>
        </p:nvSpPr>
        <p:spPr/>
        <p:txBody>
          <a:bodyPr/>
          <a:lstStyle/>
          <a:p>
            <a:pPr eaLnBrk="1" hangingPunct="1"/>
            <a:r>
              <a:rPr lang="en-US" altLang="zh-CN" smtClean="0"/>
              <a:t>stats_1.m</a:t>
            </a:r>
          </a:p>
          <a:p>
            <a:pPr eaLnBrk="1" hangingPunct="1"/>
            <a:r>
              <a:rPr lang="en-US" altLang="zh-CN" smtClean="0"/>
              <a:t>stats_2.m</a:t>
            </a:r>
          </a:p>
          <a:p>
            <a:pPr eaLnBrk="1" hangingPunct="1"/>
            <a:r>
              <a:rPr lang="en-US" altLang="zh-CN" smtClean="0"/>
              <a:t>doy.m</a:t>
            </a:r>
          </a:p>
          <a:p>
            <a:pPr eaLnBrk="1" hangingPunct="1"/>
            <a:r>
              <a:rPr lang="en-US" altLang="zh-CN" smtClean="0"/>
              <a:t>stats_3.m</a:t>
            </a:r>
          </a:p>
          <a:p>
            <a:pPr eaLnBrk="1" hangingPunct="1"/>
            <a:r>
              <a:rPr lang="en-US" altLang="zh-CN" smtClean="0"/>
              <a:t>timings.m</a:t>
            </a:r>
          </a:p>
          <a:p>
            <a:pPr eaLnBrk="1" hangingPunct="1"/>
            <a:r>
              <a:rPr lang="en-US" altLang="zh-CN" smtClean="0"/>
              <a:t>lsqfit.m</a:t>
            </a:r>
          </a:p>
          <a:p>
            <a:pPr eaLnBrk="1" hangingPunct="1"/>
            <a:r>
              <a:rPr lang="en-US" altLang="zh-CN" smtClean="0"/>
              <a:t>ball.m</a:t>
            </a:r>
            <a:endParaRPr lang="zh-CN"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smtClean="0"/>
              <a:t>Summary </a:t>
            </a:r>
            <a:endParaRPr lang="zh-CN" altLang="en-US" smtClean="0"/>
          </a:p>
        </p:txBody>
      </p:sp>
      <p:sp>
        <p:nvSpPr>
          <p:cNvPr id="23555" name="内容占位符 2"/>
          <p:cNvSpPr>
            <a:spLocks noGrp="1"/>
          </p:cNvSpPr>
          <p:nvPr>
            <p:ph idx="1"/>
          </p:nvPr>
        </p:nvSpPr>
        <p:spPr/>
        <p:txBody>
          <a:bodyPr/>
          <a:lstStyle/>
          <a:p>
            <a:pPr eaLnBrk="1" hangingPunct="1"/>
            <a:endParaRPr lang="zh-CN" altLang="en-US" smtClean="0"/>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304925"/>
            <a:ext cx="7553325"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en-US" altLang="zh-CN" smtClean="0"/>
              <a:t>Summary </a:t>
            </a:r>
            <a:endParaRPr lang="zh-CN" altLang="en-US" smtClean="0"/>
          </a:p>
        </p:txBody>
      </p:sp>
      <p:sp>
        <p:nvSpPr>
          <p:cNvPr id="24579" name="内容占位符 2"/>
          <p:cNvSpPr>
            <a:spLocks noGrp="1"/>
          </p:cNvSpPr>
          <p:nvPr>
            <p:ph idx="1"/>
          </p:nvPr>
        </p:nvSpPr>
        <p:spPr/>
        <p:txBody>
          <a:bodyPr/>
          <a:lstStyle/>
          <a:p>
            <a:pPr eaLnBrk="1" hangingPunct="1"/>
            <a:endParaRPr lang="zh-CN" altLang="en-US" smtClean="0"/>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1625"/>
            <a:ext cx="8647113"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600" smtClean="0"/>
              <a:t>Introduction of IF97 water properties</a:t>
            </a:r>
          </a:p>
        </p:txBody>
      </p:sp>
      <p:sp>
        <p:nvSpPr>
          <p:cNvPr id="69635" name="Rectangle 3"/>
          <p:cNvSpPr>
            <a:spLocks noGrp="1" noChangeArrowheads="1"/>
          </p:cNvSpPr>
          <p:nvPr>
            <p:ph type="body" idx="1"/>
          </p:nvPr>
        </p:nvSpPr>
        <p:spPr/>
        <p:txBody>
          <a:bodyPr/>
          <a:lstStyle/>
          <a:p>
            <a:pPr eaLnBrk="1" hangingPunct="1">
              <a:lnSpc>
                <a:spcPct val="80000"/>
              </a:lnSpc>
            </a:pPr>
            <a:r>
              <a:rPr lang="en-US" altLang="zh-CN" sz="2800" smtClean="0"/>
              <a:t>International Association for the Properties of Water and Steam (</a:t>
            </a:r>
            <a:r>
              <a:rPr lang="en-US" altLang="zh-CN" sz="2800" smtClean="0">
                <a:solidFill>
                  <a:srgbClr val="FF0000"/>
                </a:solidFill>
              </a:rPr>
              <a:t>IAPWS</a:t>
            </a:r>
            <a:r>
              <a:rPr lang="en-US" altLang="zh-CN" sz="2800" smtClean="0"/>
              <a:t>) at its meeting in Erlangen, Germany, 14-20 September 1997</a:t>
            </a:r>
          </a:p>
          <a:p>
            <a:pPr eaLnBrk="1" hangingPunct="1">
              <a:lnSpc>
                <a:spcPct val="80000"/>
              </a:lnSpc>
            </a:pPr>
            <a:r>
              <a:rPr lang="en-US" altLang="zh-CN" sz="2800" smtClean="0"/>
              <a:t>The formulation is recommended for </a:t>
            </a:r>
            <a:r>
              <a:rPr lang="en-US" altLang="zh-CN" sz="2800" smtClean="0">
                <a:solidFill>
                  <a:srgbClr val="FF0000"/>
                </a:solidFill>
              </a:rPr>
              <a:t>industrial use</a:t>
            </a:r>
            <a:r>
              <a:rPr lang="en-US" altLang="zh-CN" sz="2800" smtClean="0"/>
              <a:t>, and is called "IAPWS Industrial Formulation 1997 for the Thermodynamic Properties of Water and Steam " (IAPWS-IF97). The IAPWS-IF97 replaces the previous industrial formulation "The 1967 IFC-Formulation for Industrial Use“ (IFC-67) . </a:t>
            </a:r>
          </a:p>
          <a:p>
            <a:pPr eaLnBrk="1" hangingPunct="1">
              <a:lnSpc>
                <a:spcPct val="80000"/>
              </a:lnSpc>
            </a:pPr>
            <a:r>
              <a:rPr lang="en-US" altLang="zh-CN" sz="2800" smtClean="0"/>
              <a:t>IAPWS also has a formulation intended for </a:t>
            </a:r>
            <a:r>
              <a:rPr lang="en-US" altLang="zh-CN" sz="2800" smtClean="0">
                <a:solidFill>
                  <a:srgbClr val="FF0000"/>
                </a:solidFill>
              </a:rPr>
              <a:t>general and scientific</a:t>
            </a:r>
            <a:r>
              <a:rPr lang="en-US" altLang="zh-CN" sz="2800" smtClean="0"/>
              <a:t> use.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blinds(horizontal)">
                                      <p:cBhvr>
                                        <p:cTn id="7" dur="500"/>
                                        <p:tgtEl>
                                          <p:spTgt spid="696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635">
                                            <p:txEl>
                                              <p:pRg st="2" end="2"/>
                                            </p:txEl>
                                          </p:spTgt>
                                        </p:tgtEl>
                                        <p:attrNameLst>
                                          <p:attrName>style.visibility</p:attrName>
                                        </p:attrNameLst>
                                      </p:cBhvr>
                                      <p:to>
                                        <p:strVal val="visible"/>
                                      </p:to>
                                    </p:set>
                                    <p:animEffect transition="in" filter="blinds(horizontal)">
                                      <p:cBhvr>
                                        <p:cTn id="10" dur="500"/>
                                        <p:tgtEl>
                                          <p:spTgt spid="696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Thermodynamic properties</a:t>
            </a:r>
            <a:endParaRPr lang="zh-CN" altLang="en-US" smtClean="0"/>
          </a:p>
        </p:txBody>
      </p:sp>
      <p:sp>
        <p:nvSpPr>
          <p:cNvPr id="26627" name="内容占位符 2"/>
          <p:cNvSpPr>
            <a:spLocks noGrp="1"/>
          </p:cNvSpPr>
          <p:nvPr>
            <p:ph idx="1"/>
          </p:nvPr>
        </p:nvSpPr>
        <p:spPr/>
        <p:txBody>
          <a:bodyPr/>
          <a:lstStyle/>
          <a:p>
            <a:r>
              <a:rPr lang="en-US" altLang="zh-CN" smtClean="0"/>
              <a:t>Specific Volume / Density</a:t>
            </a:r>
          </a:p>
          <a:p>
            <a:r>
              <a:rPr lang="en-US" altLang="zh-CN" smtClean="0"/>
              <a:t>Temperature </a:t>
            </a:r>
          </a:p>
          <a:p>
            <a:r>
              <a:rPr lang="en-US" altLang="zh-CN" smtClean="0"/>
              <a:t>Pressure</a:t>
            </a:r>
          </a:p>
          <a:p>
            <a:r>
              <a:rPr lang="en-US" altLang="zh-CN" smtClean="0"/>
              <a:t>Specific internal energy</a:t>
            </a:r>
          </a:p>
          <a:p>
            <a:r>
              <a:rPr lang="en-US" altLang="zh-CN" smtClean="0"/>
              <a:t>Specific enthalpy</a:t>
            </a:r>
          </a:p>
          <a:p>
            <a:r>
              <a:rPr lang="en-US" altLang="zh-CN" smtClean="0"/>
              <a:t>Specific entropy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Specific Volume</a:t>
            </a:r>
          </a:p>
        </p:txBody>
      </p:sp>
      <p:sp>
        <p:nvSpPr>
          <p:cNvPr id="27651" name="内容占位符 2"/>
          <p:cNvSpPr>
            <a:spLocks noGrp="1"/>
          </p:cNvSpPr>
          <p:nvPr>
            <p:ph idx="1"/>
          </p:nvPr>
        </p:nvSpPr>
        <p:spPr/>
        <p:txBody>
          <a:bodyPr/>
          <a:lstStyle/>
          <a:p>
            <a:r>
              <a:rPr lang="en-US" altLang="zh-CN" smtClean="0"/>
              <a:t>Specific Volume</a:t>
            </a:r>
          </a:p>
          <a:p>
            <a:pPr lvl="1"/>
            <a:r>
              <a:rPr lang="en-US" altLang="zh-CN" smtClean="0"/>
              <a:t>The specific volume of a substance is the total volume of that substance divided by the total mass of that substance (volume per unit mass). It has units of cubic meter per kg mass.</a:t>
            </a:r>
            <a:endParaRPr lang="zh-CN"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mtClean="0"/>
              <a:t>Temperature</a:t>
            </a:r>
            <a:endParaRPr lang="zh-CN" altLang="en-US" smtClean="0"/>
          </a:p>
        </p:txBody>
      </p:sp>
      <p:sp>
        <p:nvSpPr>
          <p:cNvPr id="3" name="内容占位符 2"/>
          <p:cNvSpPr>
            <a:spLocks noGrp="1"/>
          </p:cNvSpPr>
          <p:nvPr>
            <p:ph idx="1"/>
          </p:nvPr>
        </p:nvSpPr>
        <p:spPr>
          <a:xfrm>
            <a:off x="485775" y="1600200"/>
            <a:ext cx="8229600" cy="4525963"/>
          </a:xfrm>
        </p:spPr>
        <p:txBody>
          <a:bodyPr/>
          <a:lstStyle/>
          <a:p>
            <a:r>
              <a:rPr lang="en-US" altLang="zh-CN" smtClean="0"/>
              <a:t>Temperature </a:t>
            </a:r>
          </a:p>
          <a:p>
            <a:pPr marL="742950" lvl="2" indent="-342900"/>
            <a:r>
              <a:rPr lang="en-US" altLang="zh-CN" smtClean="0"/>
              <a:t>Temperature is a measure of the molecular activity of a substance. The greater the movement of molecules, the higher the temperature. It is a relative measure of how “hot” or “cold” a substance is and can be used to predict the direction of heat transfer.</a:t>
            </a:r>
            <a:endParaRPr lang="zh-CN" altLang="en-US" smtClean="0"/>
          </a:p>
          <a:p>
            <a:r>
              <a:rPr lang="en-US" altLang="zh-CN" smtClean="0"/>
              <a:t>Temperature Scales</a:t>
            </a:r>
          </a:p>
          <a:p>
            <a:pPr lvl="1"/>
            <a:r>
              <a:rPr lang="en-US" altLang="zh-CN" sz="2400" smtClean="0"/>
              <a:t>K  Kelvin scale      K=C+273</a:t>
            </a:r>
          </a:p>
          <a:p>
            <a:pPr lvl="1"/>
            <a:r>
              <a:rPr lang="en-US" altLang="zh-CN" sz="2400" smtClean="0"/>
              <a:t>R  Rankine scale   R=F+460</a:t>
            </a:r>
          </a:p>
          <a:p>
            <a:pPr lvl="1"/>
            <a:r>
              <a:rPr lang="en-US" altLang="zh-CN" sz="2400" smtClean="0"/>
              <a:t>C  Celsius scale    </a:t>
            </a:r>
          </a:p>
          <a:p>
            <a:pPr lvl="1"/>
            <a:r>
              <a:rPr lang="en-US" altLang="zh-CN" sz="2400" smtClean="0"/>
              <a:t>F  Fahrenheit scale  F=32+9/5C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mtClean="0"/>
              <a:t>Pressure</a:t>
            </a:r>
            <a:endParaRPr lang="zh-CN" altLang="en-US" smtClean="0"/>
          </a:p>
        </p:txBody>
      </p:sp>
      <p:sp>
        <p:nvSpPr>
          <p:cNvPr id="29699" name="内容占位符 2"/>
          <p:cNvSpPr>
            <a:spLocks noGrp="1"/>
          </p:cNvSpPr>
          <p:nvPr>
            <p:ph idx="1"/>
          </p:nvPr>
        </p:nvSpPr>
        <p:spPr/>
        <p:txBody>
          <a:bodyPr/>
          <a:lstStyle/>
          <a:p>
            <a:r>
              <a:rPr lang="en-US" altLang="zh-CN" smtClean="0"/>
              <a:t>Pressure</a:t>
            </a:r>
          </a:p>
          <a:p>
            <a:pPr lvl="1"/>
            <a:r>
              <a:rPr lang="en-US" altLang="zh-CN" sz="2400" smtClean="0"/>
              <a:t>Pressure is a measure of the force exerted per unit area on the boundaries of a substance. It is caused by the collisions of the molecules of the substance with the boundaries of the system. As molecules hit the walls, they exert forces that try to push the walls outward. The forces resulting from all of these collisions cause the pressure exerted by a system on its surroundings. Pressure is frequently measured in units of Newton per square meter.(Pa)</a:t>
            </a:r>
            <a:endParaRPr lang="zh-CN" altLang="en-US" sz="24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t>Specific internal energy</a:t>
            </a:r>
            <a:endParaRPr lang="zh-CN" altLang="en-US" smtClean="0"/>
          </a:p>
        </p:txBody>
      </p:sp>
      <p:sp>
        <p:nvSpPr>
          <p:cNvPr id="30723" name="内容占位符 2"/>
          <p:cNvSpPr>
            <a:spLocks noGrp="1"/>
          </p:cNvSpPr>
          <p:nvPr>
            <p:ph idx="1"/>
          </p:nvPr>
        </p:nvSpPr>
        <p:spPr/>
        <p:txBody>
          <a:bodyPr/>
          <a:lstStyle/>
          <a:p>
            <a:r>
              <a:rPr lang="en-US" altLang="zh-CN" sz="2000" smtClean="0"/>
              <a:t>Potential energy and kinetic energy are macroscopic forms of energy. In addition to these macroscopic forms of energy, a substance possesses several microscopic forms of energy. Microscopic forms of energy include those due to the rotation, vibration, translation, and interactions among the molecules of a substance. None of these forms of energy can be measured or evaluated directly, but techniques have been developed to evaluate the change in the total sum of all these microscopic terms of energy.  These microscopic forms of energy are collectively called internal energy.</a:t>
            </a:r>
          </a:p>
          <a:p>
            <a:r>
              <a:rPr lang="en-US" altLang="zh-CN" sz="2000" smtClean="0"/>
              <a:t>The specific internal energy (u) of a substance is its internal energy per unit mass.  It equals the total internal energy (U) divided by the total mass (m), in J/kg.</a:t>
            </a:r>
            <a:endParaRPr lang="zh-CN" altLang="en-US" sz="20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en-US" altLang="zh-CN" smtClean="0"/>
              <a:t>Review</a:t>
            </a:r>
            <a:endParaRPr lang="zh-CN" altLang="en-US" smtClean="0"/>
          </a:p>
        </p:txBody>
      </p:sp>
      <p:pic>
        <p:nvPicPr>
          <p:cNvPr id="40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143000"/>
            <a:ext cx="7572375" cy="568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Specific enthalpy</a:t>
            </a:r>
            <a:endParaRPr lang="zh-CN" altLang="en-US" smtClean="0"/>
          </a:p>
        </p:txBody>
      </p:sp>
      <p:sp>
        <p:nvSpPr>
          <p:cNvPr id="31747" name="内容占位符 2"/>
          <p:cNvSpPr>
            <a:spLocks noGrp="1"/>
          </p:cNvSpPr>
          <p:nvPr>
            <p:ph idx="1"/>
          </p:nvPr>
        </p:nvSpPr>
        <p:spPr/>
        <p:txBody>
          <a:bodyPr/>
          <a:lstStyle/>
          <a:p>
            <a:r>
              <a:rPr lang="en-US" altLang="zh-CN" sz="2800" smtClean="0"/>
              <a:t>Specific enthalpy is defined as u + pv, where u is the specific internal energy of the system being studied, p is the pressure of the system and v is the specific volume of the system. </a:t>
            </a:r>
            <a:endParaRPr lang="zh-CN" altLang="en-US" sz="2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t>Specific entropy</a:t>
            </a:r>
            <a:endParaRPr lang="zh-CN" altLang="en-US" smtClean="0"/>
          </a:p>
        </p:txBody>
      </p:sp>
      <p:sp>
        <p:nvSpPr>
          <p:cNvPr id="32771" name="内容占位符 2"/>
          <p:cNvSpPr>
            <a:spLocks noGrp="1"/>
          </p:cNvSpPr>
          <p:nvPr>
            <p:ph idx="1"/>
          </p:nvPr>
        </p:nvSpPr>
        <p:spPr/>
        <p:txBody>
          <a:bodyPr/>
          <a:lstStyle/>
          <a:p>
            <a:r>
              <a:rPr lang="en-US" altLang="zh-CN" sz="2000" smtClean="0"/>
              <a:t>Entropy is a property of a substance, as are pressure, temperature, volume, and enthalpy. Because entropy is a property, changes in it can be determined by knowing the initial and final conditions of a substance. Entropy quantifies the energy of a substance that is no longer available to perform useful work.  Because entropy tells so much about the usefulness of an amount of heat transferred in performing work, the steam tables include values of specific entropy as part of the information.</a:t>
            </a:r>
          </a:p>
          <a:p>
            <a:endParaRPr lang="zh-CN" altLang="en-US" sz="20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mtClean="0"/>
              <a:t>Final project</a:t>
            </a:r>
            <a:endParaRPr lang="zh-CN" altLang="en-US" smtClean="0"/>
          </a:p>
        </p:txBody>
      </p:sp>
      <p:sp>
        <p:nvSpPr>
          <p:cNvPr id="33795" name="内容占位符 2"/>
          <p:cNvSpPr>
            <a:spLocks noGrp="1"/>
          </p:cNvSpPr>
          <p:nvPr>
            <p:ph idx="1"/>
          </p:nvPr>
        </p:nvSpPr>
        <p:spPr/>
        <p:txBody>
          <a:bodyPr/>
          <a:lstStyle/>
          <a:p>
            <a:r>
              <a:rPr lang="en-US" altLang="zh-CN" sz="2400" smtClean="0"/>
              <a:t>UNITS</a:t>
            </a:r>
          </a:p>
          <a:p>
            <a:pPr lvl="1"/>
            <a:r>
              <a:rPr lang="en-US" altLang="zh-CN" sz="2000" smtClean="0"/>
              <a:t>PRESSURE                     MPa</a:t>
            </a:r>
          </a:p>
          <a:p>
            <a:pPr lvl="1"/>
            <a:r>
              <a:rPr lang="en-US" altLang="zh-CN" sz="2000" smtClean="0"/>
              <a:t>TEMPERATURE              K</a:t>
            </a:r>
          </a:p>
          <a:p>
            <a:pPr lvl="1"/>
            <a:r>
              <a:rPr lang="en-US" altLang="zh-CN" sz="2000" smtClean="0"/>
              <a:t>SPECIFIC VOLUME         m</a:t>
            </a:r>
            <a:r>
              <a:rPr lang="en-US" altLang="zh-CN" sz="2000" baseline="30000" smtClean="0"/>
              <a:t>3</a:t>
            </a:r>
            <a:r>
              <a:rPr lang="en-US" altLang="zh-CN" sz="2000" smtClean="0"/>
              <a:t>/kg</a:t>
            </a:r>
          </a:p>
          <a:p>
            <a:pPr lvl="1"/>
            <a:r>
              <a:rPr lang="en-US" altLang="zh-CN" sz="2000" smtClean="0"/>
              <a:t>SPECIFIC ENTHALPY     kJ/kg</a:t>
            </a:r>
          </a:p>
          <a:p>
            <a:pPr lvl="1"/>
            <a:r>
              <a:rPr lang="en-US" altLang="zh-CN" sz="2000" smtClean="0"/>
              <a:t>SPECIFIC ENTROPY      kJ/(kg</a:t>
            </a:r>
            <a:r>
              <a:rPr lang="en-US" altLang="zh-CN" sz="2000" baseline="30000" smtClean="0"/>
              <a:t>.</a:t>
            </a:r>
            <a:r>
              <a:rPr lang="en-US" altLang="zh-CN" sz="2000" smtClean="0"/>
              <a:t>K)</a:t>
            </a:r>
          </a:p>
          <a:p>
            <a:pPr lvl="1"/>
            <a:r>
              <a:rPr lang="en-US" altLang="zh-CN" sz="2000" smtClean="0"/>
              <a:t> THERMAL CONDUCTIVITY W/(m</a:t>
            </a:r>
            <a:r>
              <a:rPr lang="en-US" altLang="zh-CN" sz="2000" baseline="30000" smtClean="0"/>
              <a:t>.</a:t>
            </a:r>
            <a:r>
              <a:rPr lang="en-US" altLang="zh-CN" sz="2000" smtClean="0"/>
              <a:t>K)</a:t>
            </a:r>
          </a:p>
          <a:p>
            <a:pPr lvl="1"/>
            <a:r>
              <a:rPr lang="en-US" altLang="zh-CN" sz="2000" smtClean="0"/>
              <a:t>HEAT CAPACITY            kJ/(kg</a:t>
            </a:r>
            <a:r>
              <a:rPr lang="en-US" altLang="zh-CN" sz="2000" baseline="30000" smtClean="0"/>
              <a:t>.</a:t>
            </a:r>
            <a:r>
              <a:rPr lang="en-US" altLang="zh-CN" sz="2000" smtClean="0"/>
              <a:t>K)</a:t>
            </a:r>
          </a:p>
          <a:p>
            <a:pPr lvl="1"/>
            <a:r>
              <a:rPr lang="en-US" altLang="zh-CN" sz="2000" smtClean="0"/>
              <a:t>SPEED OF SOUND        m/s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Final project</a:t>
            </a:r>
            <a:endParaRPr lang="zh-CN" altLang="en-US" smtClean="0"/>
          </a:p>
        </p:txBody>
      </p:sp>
      <p:sp>
        <p:nvSpPr>
          <p:cNvPr id="34819" name="内容占位符 2"/>
          <p:cNvSpPr>
            <a:spLocks noGrp="1"/>
          </p:cNvSpPr>
          <p:nvPr>
            <p:ph idx="1"/>
          </p:nvPr>
        </p:nvSpPr>
        <p:spPr/>
        <p:txBody>
          <a:bodyPr/>
          <a:lstStyle/>
          <a:p>
            <a:r>
              <a:rPr lang="en-US" altLang="zh-CN" sz="1800" smtClean="0"/>
              <a:t>FUNCTIONS</a:t>
            </a:r>
          </a:p>
          <a:p>
            <a:pPr lvl="1"/>
            <a:r>
              <a:rPr lang="en-US" altLang="zh-CN" sz="1400" smtClean="0"/>
              <a:t>SPECIFIC_INTERNAL_ENERGY(P,  T)</a:t>
            </a:r>
          </a:p>
          <a:p>
            <a:pPr lvl="1"/>
            <a:r>
              <a:rPr lang="en-US" altLang="zh-CN" sz="1400" smtClean="0"/>
              <a:t>SPECIFIC_ENTHALPY(P,  T)</a:t>
            </a:r>
          </a:p>
          <a:p>
            <a:pPr lvl="1"/>
            <a:r>
              <a:rPr lang="en-US" altLang="zh-CN" sz="1400" smtClean="0"/>
              <a:t>SPECIFIC_ENTROPY(P,  T)</a:t>
            </a:r>
          </a:p>
          <a:p>
            <a:pPr lvl="1"/>
            <a:r>
              <a:rPr lang="en-US" altLang="zh-CN" sz="1400" smtClean="0"/>
              <a:t>SPECIFIC_VOLUME(P,  T)</a:t>
            </a:r>
          </a:p>
          <a:p>
            <a:pPr lvl="1"/>
            <a:r>
              <a:rPr lang="en-US" altLang="zh-CN" sz="1400" smtClean="0"/>
              <a:t>HEATCAPACITY_P(P,  T) and HEATCAPACITY_V(P,  T)</a:t>
            </a:r>
          </a:p>
          <a:p>
            <a:pPr lvl="1"/>
            <a:r>
              <a:rPr lang="en-US" altLang="zh-CN" sz="1400" smtClean="0"/>
              <a:t>TEMPERATURE_PH(P,  H) and TEMPERATURE_PS(P,  S)</a:t>
            </a:r>
          </a:p>
          <a:p>
            <a:pPr lvl="1"/>
            <a:r>
              <a:rPr lang="en-US" altLang="zh-CN" sz="1400" smtClean="0"/>
              <a:t>PRESSURE(RO,T)</a:t>
            </a:r>
          </a:p>
          <a:p>
            <a:pPr lvl="1"/>
            <a:r>
              <a:rPr lang="en-US" altLang="zh-CN" sz="1400" smtClean="0"/>
              <a:t>SATPRES(T) and SATTEMP(P)</a:t>
            </a:r>
          </a:p>
          <a:p>
            <a:pPr lvl="1"/>
            <a:r>
              <a:rPr lang="en-US" altLang="zh-CN" sz="1400" smtClean="0"/>
              <a:t>SPEED_OF_SOUND(P,  T)</a:t>
            </a:r>
          </a:p>
          <a:p>
            <a:pPr lvl="1"/>
            <a:r>
              <a:rPr lang="en-US" altLang="zh-CN" sz="1400" smtClean="0"/>
              <a:t>SPECIFIC_INTERNAL_ENERGY_GS(RO,T)</a:t>
            </a:r>
          </a:p>
          <a:p>
            <a:pPr lvl="1"/>
            <a:r>
              <a:rPr lang="en-US" altLang="zh-CN" sz="1400" smtClean="0"/>
              <a:t>SPECIFIC_ENTROPY_GS(RO,T)</a:t>
            </a:r>
          </a:p>
          <a:p>
            <a:pPr lvl="1"/>
            <a:r>
              <a:rPr lang="en-US" altLang="zh-CN" sz="1400" smtClean="0"/>
              <a:t>SPECIFIC_ENTHALPY_GS(RO,T)</a:t>
            </a:r>
          </a:p>
          <a:p>
            <a:pPr lvl="1"/>
            <a:r>
              <a:rPr lang="en-US" altLang="zh-CN" sz="1400" smtClean="0"/>
              <a:t>HEATCAPACITY_V_GS(RO,T)</a:t>
            </a:r>
          </a:p>
          <a:p>
            <a:pPr lvl="1"/>
            <a:r>
              <a:rPr lang="en-US" altLang="zh-CN" sz="1400" smtClean="0"/>
              <a:t>HEATCAPACITY_P_GS(RO,T)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b="1" smtClean="0"/>
              <a:t>Structure of the Formulation</a:t>
            </a:r>
            <a:endParaRPr lang="en-US" altLang="zh-CN" smtClean="0"/>
          </a:p>
        </p:txBody>
      </p:sp>
      <p:sp>
        <p:nvSpPr>
          <p:cNvPr id="35843" name="Rectangle 3"/>
          <p:cNvSpPr>
            <a:spLocks noGrp="1" noChangeArrowheads="1"/>
          </p:cNvSpPr>
          <p:nvPr>
            <p:ph type="body" idx="1"/>
          </p:nvPr>
        </p:nvSpPr>
        <p:spPr/>
        <p:txBody>
          <a:bodyPr/>
          <a:lstStyle/>
          <a:p>
            <a:pPr eaLnBrk="1" hangingPunct="1"/>
            <a:r>
              <a:rPr lang="en-US" altLang="zh-CN" smtClean="0"/>
              <a:t>The IAPWS Industrial Formulation 1997 consists of </a:t>
            </a:r>
            <a:r>
              <a:rPr lang="en-US" altLang="zh-CN" smtClean="0">
                <a:solidFill>
                  <a:srgbClr val="FF0000"/>
                </a:solidFill>
              </a:rPr>
              <a:t>a set of equations</a:t>
            </a:r>
            <a:r>
              <a:rPr lang="en-US" altLang="zh-CN" smtClean="0"/>
              <a:t> for different regions which cover the following range of validity:</a:t>
            </a:r>
          </a:p>
          <a:p>
            <a:pPr lvl="1" eaLnBrk="1" hangingPunct="1">
              <a:buFontTx/>
              <a:buNone/>
            </a:pPr>
            <a:r>
              <a:rPr lang="en-US" altLang="zh-CN" smtClean="0"/>
              <a:t>273.15 K </a:t>
            </a:r>
            <a:r>
              <a:rPr lang="en-US" altLang="zh-CN" smtClean="0">
                <a:latin typeface="Times New Roman" panose="02020603050405020304" pitchFamily="18" charset="0"/>
                <a:cs typeface="Times New Roman" panose="02020603050405020304" pitchFamily="18" charset="0"/>
              </a:rPr>
              <a:t>≤</a:t>
            </a:r>
            <a:r>
              <a:rPr lang="en-US" altLang="zh-CN" smtClean="0"/>
              <a:t> </a:t>
            </a:r>
            <a:r>
              <a:rPr lang="en-US" altLang="zh-CN" i="1" smtClean="0"/>
              <a:t>T </a:t>
            </a:r>
            <a:r>
              <a:rPr lang="en-US" altLang="zh-CN" smtClean="0">
                <a:latin typeface="Times New Roman" panose="02020603050405020304" pitchFamily="18" charset="0"/>
                <a:cs typeface="Times New Roman" panose="02020603050405020304" pitchFamily="18" charset="0"/>
              </a:rPr>
              <a:t>≤</a:t>
            </a:r>
            <a:r>
              <a:rPr lang="en-US" altLang="zh-CN" smtClean="0"/>
              <a:t> 1073.15 K     </a:t>
            </a:r>
            <a:r>
              <a:rPr lang="en-US" altLang="zh-CN" i="1" smtClean="0"/>
              <a:t>p </a:t>
            </a:r>
            <a:r>
              <a:rPr lang="en-US" altLang="zh-CN" smtClean="0">
                <a:latin typeface="Times New Roman" panose="02020603050405020304" pitchFamily="18" charset="0"/>
                <a:cs typeface="Times New Roman" panose="02020603050405020304" pitchFamily="18" charset="0"/>
              </a:rPr>
              <a:t>≤</a:t>
            </a:r>
            <a:r>
              <a:rPr lang="en-US" altLang="zh-CN" smtClean="0"/>
              <a:t> 100 MPa</a:t>
            </a:r>
          </a:p>
          <a:p>
            <a:pPr lvl="1" eaLnBrk="1" hangingPunct="1">
              <a:buFontTx/>
              <a:buNone/>
            </a:pPr>
            <a:r>
              <a:rPr lang="en-US" altLang="zh-CN" smtClean="0"/>
              <a:t>1073.15 K </a:t>
            </a:r>
            <a:r>
              <a:rPr lang="en-US" altLang="zh-CN" smtClean="0">
                <a:latin typeface="Times New Roman" panose="02020603050405020304" pitchFamily="18" charset="0"/>
                <a:cs typeface="Times New Roman" panose="02020603050405020304" pitchFamily="18" charset="0"/>
              </a:rPr>
              <a:t>≤</a:t>
            </a:r>
            <a:r>
              <a:rPr lang="en-US" altLang="zh-CN" smtClean="0"/>
              <a:t> </a:t>
            </a:r>
            <a:r>
              <a:rPr lang="en-US" altLang="zh-CN" i="1" smtClean="0"/>
              <a:t>T </a:t>
            </a:r>
            <a:r>
              <a:rPr lang="en-US" altLang="zh-CN" smtClean="0">
                <a:latin typeface="Times New Roman" panose="02020603050405020304" pitchFamily="18" charset="0"/>
                <a:cs typeface="Times New Roman" panose="02020603050405020304" pitchFamily="18" charset="0"/>
              </a:rPr>
              <a:t>≤</a:t>
            </a:r>
            <a:r>
              <a:rPr lang="en-US" altLang="zh-CN" smtClean="0"/>
              <a:t> 2273.15 K     </a:t>
            </a:r>
            <a:r>
              <a:rPr lang="en-US" altLang="zh-CN" i="1" smtClean="0"/>
              <a:t>p </a:t>
            </a:r>
            <a:r>
              <a:rPr lang="en-US" altLang="zh-CN" smtClean="0">
                <a:latin typeface="Times New Roman" panose="02020603050405020304" pitchFamily="18" charset="0"/>
                <a:cs typeface="Times New Roman" panose="02020603050405020304" pitchFamily="18" charset="0"/>
              </a:rPr>
              <a:t>≤</a:t>
            </a:r>
            <a:r>
              <a:rPr lang="en-US" altLang="zh-CN" smtClean="0"/>
              <a:t> 10 MPa</a:t>
            </a:r>
          </a:p>
          <a:p>
            <a:pPr eaLnBrk="1" hangingPunct="1"/>
            <a:endParaRPr lang="en-US" altLang="zh-CN"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t>Regions of IF97</a:t>
            </a:r>
          </a:p>
        </p:txBody>
      </p:sp>
      <p:pic>
        <p:nvPicPr>
          <p:cNvPr id="368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341438"/>
            <a:ext cx="8096250"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b="1" smtClean="0"/>
              <a:t>Reference Constants</a:t>
            </a:r>
            <a:endParaRPr lang="en-US" altLang="zh-CN" smtClean="0"/>
          </a:p>
        </p:txBody>
      </p:sp>
      <p:sp>
        <p:nvSpPr>
          <p:cNvPr id="37891" name="Rectangle 3"/>
          <p:cNvSpPr>
            <a:spLocks noGrp="1" noChangeArrowheads="1"/>
          </p:cNvSpPr>
          <p:nvPr>
            <p:ph type="body" idx="1"/>
          </p:nvPr>
        </p:nvSpPr>
        <p:spPr/>
        <p:txBody>
          <a:bodyPr/>
          <a:lstStyle/>
          <a:p>
            <a:pPr eaLnBrk="1" hangingPunct="1"/>
            <a:r>
              <a:rPr lang="en-US" altLang="zh-CN" smtClean="0"/>
              <a:t>The specific gas constant of ordinary water used for this formulation is</a:t>
            </a:r>
          </a:p>
          <a:p>
            <a:pPr lvl="1" eaLnBrk="1" hangingPunct="1">
              <a:buFontTx/>
              <a:buNone/>
            </a:pPr>
            <a:r>
              <a:rPr lang="en-US" altLang="zh-CN" i="1" smtClean="0"/>
              <a:t>R </a:t>
            </a:r>
            <a:r>
              <a:rPr lang="en-US" altLang="zh-CN" smtClean="0"/>
              <a:t>= 0.461 526   kJ kg</a:t>
            </a:r>
            <a:r>
              <a:rPr lang="en-US" altLang="zh-CN" baseline="30000" smtClean="0"/>
              <a:t>-1</a:t>
            </a:r>
            <a:r>
              <a:rPr lang="en-US" altLang="zh-CN" smtClean="0"/>
              <a:t> K</a:t>
            </a:r>
            <a:r>
              <a:rPr lang="en-US" altLang="zh-CN" baseline="30000" smtClean="0"/>
              <a:t>-1</a:t>
            </a:r>
          </a:p>
          <a:p>
            <a:pPr eaLnBrk="1" hangingPunct="1"/>
            <a:r>
              <a:rPr lang="en-US" altLang="zh-CN" smtClean="0"/>
              <a:t>The values of the critical parameters</a:t>
            </a:r>
          </a:p>
          <a:p>
            <a:pPr lvl="1" eaLnBrk="1" hangingPunct="1">
              <a:buFontTx/>
              <a:buNone/>
            </a:pPr>
            <a:r>
              <a:rPr lang="en-US" altLang="zh-CN" i="1" smtClean="0"/>
              <a:t>T</a:t>
            </a:r>
            <a:r>
              <a:rPr lang="en-US" altLang="zh-CN" baseline="-25000" smtClean="0"/>
              <a:t>c</a:t>
            </a:r>
            <a:r>
              <a:rPr lang="en-US" altLang="zh-CN" smtClean="0"/>
              <a:t> = 647.096 K</a:t>
            </a:r>
          </a:p>
          <a:p>
            <a:pPr lvl="1" eaLnBrk="1" hangingPunct="1">
              <a:buFontTx/>
              <a:buNone/>
            </a:pPr>
            <a:r>
              <a:rPr lang="en-US" altLang="zh-CN" i="1" smtClean="0"/>
              <a:t>p</a:t>
            </a:r>
            <a:r>
              <a:rPr lang="en-US" altLang="zh-CN" baseline="-25000" smtClean="0"/>
              <a:t>c</a:t>
            </a:r>
            <a:r>
              <a:rPr lang="en-US" altLang="zh-CN" smtClean="0"/>
              <a:t> = 22.064 MPa</a:t>
            </a:r>
          </a:p>
          <a:p>
            <a:pPr lvl="1" eaLnBrk="1" hangingPunct="1">
              <a:buFontTx/>
              <a:buNone/>
            </a:pPr>
            <a:r>
              <a:rPr lang="en-US" altLang="zh-CN" smtClean="0">
                <a:latin typeface="Symbol" panose="05050102010706020507" pitchFamily="18" charset="2"/>
              </a:rPr>
              <a:t>r</a:t>
            </a:r>
            <a:r>
              <a:rPr lang="en-US" altLang="zh-CN" baseline="-25000" smtClean="0"/>
              <a:t>c</a:t>
            </a:r>
            <a:r>
              <a:rPr lang="en-US" altLang="zh-CN" smtClean="0"/>
              <a:t> = 322 kg m</a:t>
            </a:r>
            <a:r>
              <a:rPr lang="en-US" altLang="zh-CN" baseline="30000" smtClean="0"/>
              <a:t>-3</a:t>
            </a:r>
            <a:endParaRPr lang="en-US" altLang="zh-CN"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z="4000" smtClean="0"/>
              <a:t>Boundary between Region 2 and 3</a:t>
            </a:r>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557338"/>
            <a:ext cx="7416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1628775"/>
            <a:ext cx="3505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076700"/>
            <a:ext cx="7126287"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blinds(horizontal)">
                                      <p:cBhvr>
                                        <p:cTn id="7" dur="500"/>
                                        <p:tgtEl>
                                          <p:spTgt spid="82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blinds(horizontal)">
                                      <p:cBhvr>
                                        <p:cTn id="12"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endParaRPr lang="zh-CN" altLang="zh-CN" smtClean="0"/>
          </a:p>
        </p:txBody>
      </p:sp>
      <p:pic>
        <p:nvPicPr>
          <p:cNvPr id="3993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12875"/>
            <a:ext cx="8424862"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t>Homework</a:t>
            </a:r>
          </a:p>
        </p:txBody>
      </p:sp>
      <p:sp>
        <p:nvSpPr>
          <p:cNvPr id="40963" name="Rectangle 3"/>
          <p:cNvSpPr>
            <a:spLocks noGrp="1" noChangeArrowheads="1"/>
          </p:cNvSpPr>
          <p:nvPr>
            <p:ph type="body" idx="1"/>
          </p:nvPr>
        </p:nvSpPr>
        <p:spPr/>
        <p:txBody>
          <a:bodyPr/>
          <a:lstStyle/>
          <a:p>
            <a:pPr eaLnBrk="1" hangingPunct="1"/>
            <a:r>
              <a:rPr lang="en-US" altLang="zh-CN" sz="2400" smtClean="0"/>
              <a:t>Review the text from page 136 to 186.</a:t>
            </a:r>
          </a:p>
          <a:p>
            <a:pPr eaLnBrk="1" hangingPunct="1"/>
            <a:r>
              <a:rPr lang="en-US" altLang="zh-CN" sz="2400" smtClean="0"/>
              <a:t>Exercises 4.1,2,6,7,8,9,19,20,28</a:t>
            </a:r>
          </a:p>
          <a:p>
            <a:pPr eaLnBrk="1" hangingPunct="1"/>
            <a:r>
              <a:rPr lang="en-US" altLang="zh-CN" sz="2400" smtClean="0"/>
              <a:t>Build the function for the boundary of region 2 and 3</a:t>
            </a:r>
          </a:p>
          <a:p>
            <a:pPr eaLnBrk="1" hangingPunct="1"/>
            <a:r>
              <a:rPr lang="en-US" altLang="zh-CN" sz="2400" smtClean="0"/>
              <a:t>Try to build some functions in the region 1 of the properties of water.</a:t>
            </a:r>
          </a:p>
          <a:p>
            <a:pPr eaLnBrk="1" hangingPunct="1"/>
            <a:endParaRPr lang="en-US" altLang="zh-CN" sz="2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smtClean="0"/>
              <a:t>Review</a:t>
            </a:r>
            <a:endParaRPr lang="zh-CN" altLang="en-US" smtClean="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357313"/>
            <a:ext cx="8018463"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Contents</a:t>
            </a:r>
          </a:p>
        </p:txBody>
      </p:sp>
      <p:sp>
        <p:nvSpPr>
          <p:cNvPr id="6147" name="Rectangle 3"/>
          <p:cNvSpPr>
            <a:spLocks noGrp="1" noChangeArrowheads="1"/>
          </p:cNvSpPr>
          <p:nvPr>
            <p:ph type="body" idx="1"/>
          </p:nvPr>
        </p:nvSpPr>
        <p:spPr/>
        <p:txBody>
          <a:bodyPr/>
          <a:lstStyle/>
          <a:p>
            <a:pPr eaLnBrk="1" hangingPunct="1"/>
            <a:r>
              <a:rPr lang="en-US" altLang="zh-CN" smtClean="0"/>
              <a:t>Loops</a:t>
            </a:r>
          </a:p>
          <a:p>
            <a:pPr lvl="1" eaLnBrk="1" hangingPunct="1"/>
            <a:r>
              <a:rPr lang="en-US" altLang="zh-CN" smtClean="0"/>
              <a:t>The </a:t>
            </a:r>
            <a:r>
              <a:rPr lang="en-US" altLang="zh-CN" smtClean="0">
                <a:solidFill>
                  <a:srgbClr val="FF0000"/>
                </a:solidFill>
              </a:rPr>
              <a:t>while</a:t>
            </a:r>
            <a:r>
              <a:rPr lang="en-US" altLang="zh-CN" smtClean="0"/>
              <a:t> loop</a:t>
            </a:r>
          </a:p>
          <a:p>
            <a:pPr lvl="1" eaLnBrk="1" hangingPunct="1"/>
            <a:r>
              <a:rPr lang="en-US" altLang="zh-CN" smtClean="0"/>
              <a:t>The </a:t>
            </a:r>
            <a:r>
              <a:rPr lang="en-US" altLang="zh-CN" smtClean="0">
                <a:solidFill>
                  <a:srgbClr val="FF0000"/>
                </a:solidFill>
              </a:rPr>
              <a:t>for</a:t>
            </a:r>
            <a:r>
              <a:rPr lang="en-US" altLang="zh-CN" smtClean="0"/>
              <a:t> loop</a:t>
            </a:r>
          </a:p>
          <a:p>
            <a:pPr eaLnBrk="1" hangingPunct="1"/>
            <a:r>
              <a:rPr lang="en-US" altLang="zh-CN" smtClean="0"/>
              <a:t>Vectorization</a:t>
            </a:r>
          </a:p>
          <a:p>
            <a:pPr eaLnBrk="1" hangingPunct="1"/>
            <a:r>
              <a:rPr lang="en-US" altLang="zh-CN" smtClean="0"/>
              <a:t>Additional examples</a:t>
            </a:r>
          </a:p>
          <a:p>
            <a:pPr eaLnBrk="1" hangingPunct="1"/>
            <a:r>
              <a:rPr lang="en-US" altLang="zh-CN" smtClean="0"/>
              <a:t>Introduction of IF97 water properties</a:t>
            </a:r>
          </a:p>
          <a:p>
            <a:pPr lvl="1" eaLnBrk="1" hangingPunct="1"/>
            <a:r>
              <a:rPr lang="en-US" altLang="zh-CN" smtClean="0"/>
              <a:t>The boundary of region 2 and 3</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en-US" altLang="zh-CN" smtClean="0"/>
              <a:t>Loops</a:t>
            </a:r>
            <a:endParaRPr lang="zh-CN" altLang="en-US" smtClean="0"/>
          </a:p>
        </p:txBody>
      </p:sp>
      <p:sp>
        <p:nvSpPr>
          <p:cNvPr id="7171" name="内容占位符 2"/>
          <p:cNvSpPr>
            <a:spLocks noGrp="1"/>
          </p:cNvSpPr>
          <p:nvPr>
            <p:ph idx="1"/>
          </p:nvPr>
        </p:nvSpPr>
        <p:spPr/>
        <p:txBody>
          <a:bodyPr/>
          <a:lstStyle/>
          <a:p>
            <a:pPr eaLnBrk="1" hangingPunct="1"/>
            <a:r>
              <a:rPr lang="en-US" altLang="zh-CN" sz="2400" smtClean="0"/>
              <a:t>Loops are MATLAB constructs that permit us to execute a sequence of statements more than once. There are two basic forms of loop constructs: </a:t>
            </a:r>
            <a:r>
              <a:rPr lang="en-US" altLang="zh-CN" sz="2400" smtClean="0">
                <a:solidFill>
                  <a:srgbClr val="FF0000"/>
                </a:solidFill>
              </a:rPr>
              <a:t>while</a:t>
            </a:r>
            <a:r>
              <a:rPr lang="en-US" altLang="zh-CN" sz="2400" smtClean="0"/>
              <a:t> loops and </a:t>
            </a:r>
            <a:r>
              <a:rPr lang="en-US" altLang="zh-CN" sz="2400" smtClean="0">
                <a:solidFill>
                  <a:srgbClr val="FF0000"/>
                </a:solidFill>
              </a:rPr>
              <a:t>for</a:t>
            </a:r>
            <a:r>
              <a:rPr lang="en-US" altLang="zh-CN" sz="2400" smtClean="0"/>
              <a:t> loops.</a:t>
            </a:r>
          </a:p>
          <a:p>
            <a:pPr eaLnBrk="1" hangingPunct="1"/>
            <a:r>
              <a:rPr lang="en-US" altLang="zh-CN" sz="2400" smtClean="0"/>
              <a:t>The major difference between these two types of loops is in </a:t>
            </a:r>
            <a:r>
              <a:rPr lang="en-US" altLang="zh-CN" sz="2400" smtClean="0">
                <a:solidFill>
                  <a:srgbClr val="FF0000"/>
                </a:solidFill>
              </a:rPr>
              <a:t>how the repetition is controlled</a:t>
            </a:r>
            <a:r>
              <a:rPr lang="en-US" altLang="zh-CN" sz="2400" smtClean="0"/>
              <a:t>. The code in a </a:t>
            </a:r>
            <a:r>
              <a:rPr lang="en-US" altLang="zh-CN" sz="2400" smtClean="0">
                <a:solidFill>
                  <a:srgbClr val="FF0000"/>
                </a:solidFill>
              </a:rPr>
              <a:t>while</a:t>
            </a:r>
            <a:r>
              <a:rPr lang="en-US" altLang="zh-CN" sz="2400" smtClean="0"/>
              <a:t> loop is repeated an indefinite number of times until some user specified condition is satisfied. By contrast, the code in a </a:t>
            </a:r>
            <a:r>
              <a:rPr lang="en-US" altLang="zh-CN" sz="2400" smtClean="0">
                <a:solidFill>
                  <a:srgbClr val="FF0000"/>
                </a:solidFill>
              </a:rPr>
              <a:t>for</a:t>
            </a:r>
            <a:r>
              <a:rPr lang="en-US" altLang="zh-CN" sz="2400" smtClean="0"/>
              <a:t> loop is repeated a specified number of times, and the number of repetitions is known before the loops starts.</a:t>
            </a:r>
            <a:endParaRPr lang="zh-CN" altLang="en-US" sz="2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Loops</a:t>
            </a:r>
          </a:p>
        </p:txBody>
      </p:sp>
      <p:sp>
        <p:nvSpPr>
          <p:cNvPr id="8195" name="Rectangle 3"/>
          <p:cNvSpPr>
            <a:spLocks noGrp="1" noChangeArrowheads="1"/>
          </p:cNvSpPr>
          <p:nvPr>
            <p:ph type="body" idx="1"/>
          </p:nvPr>
        </p:nvSpPr>
        <p:spPr/>
        <p:txBody>
          <a:bodyPr/>
          <a:lstStyle/>
          <a:p>
            <a:pPr eaLnBrk="1" hangingPunct="1"/>
            <a:r>
              <a:rPr lang="en-US" altLang="zh-CN" smtClean="0">
                <a:latin typeface="Times New Roman" panose="02020603050405020304" pitchFamily="18" charset="0"/>
              </a:rPr>
              <a:t>The </a:t>
            </a:r>
            <a:r>
              <a:rPr lang="en-US" altLang="zh-CN" smtClean="0">
                <a:solidFill>
                  <a:srgbClr val="FF0000"/>
                </a:solidFill>
                <a:latin typeface="Times New Roman" panose="02020603050405020304" pitchFamily="18" charset="0"/>
              </a:rPr>
              <a:t>while</a:t>
            </a:r>
            <a:r>
              <a:rPr lang="en-US" altLang="zh-CN" smtClean="0">
                <a:latin typeface="Times New Roman" panose="02020603050405020304" pitchFamily="18" charset="0"/>
              </a:rPr>
              <a:t> Loop</a:t>
            </a:r>
          </a:p>
          <a:p>
            <a:pPr eaLnBrk="1" hangingPunct="1"/>
            <a:endParaRPr lang="en-US" altLang="zh-CN" smtClean="0">
              <a:latin typeface="Times New Roman" panose="02020603050405020304" pitchFamily="18" charset="0"/>
            </a:endParaRPr>
          </a:p>
          <a:p>
            <a:pPr eaLnBrk="1" hangingPunct="1"/>
            <a:endParaRPr lang="en-US" altLang="zh-CN" smtClean="0">
              <a:latin typeface="Times New Roman" panose="02020603050405020304" pitchFamily="18" charset="0"/>
            </a:endParaRPr>
          </a:p>
          <a:p>
            <a:pPr eaLnBrk="1" hangingPunct="1"/>
            <a:endParaRPr lang="en-US" altLang="zh-CN" smtClean="0">
              <a:latin typeface="Times New Roman" panose="02020603050405020304" pitchFamily="18" charset="0"/>
            </a:endParaRPr>
          </a:p>
          <a:p>
            <a:pPr eaLnBrk="1" hangingPunct="1"/>
            <a:r>
              <a:rPr lang="en-US" altLang="zh-CN" smtClean="0">
                <a:latin typeface="Times New Roman" panose="02020603050405020304" pitchFamily="18" charset="0"/>
              </a:rPr>
              <a:t>The </a:t>
            </a:r>
            <a:r>
              <a:rPr lang="en-US" altLang="zh-CN" smtClean="0">
                <a:solidFill>
                  <a:srgbClr val="FF0000"/>
                </a:solidFill>
                <a:latin typeface="Times New Roman" panose="02020603050405020304" pitchFamily="18" charset="0"/>
              </a:rPr>
              <a:t>for</a:t>
            </a:r>
            <a:r>
              <a:rPr lang="en-US" altLang="zh-CN" smtClean="0">
                <a:latin typeface="Times New Roman" panose="02020603050405020304" pitchFamily="18" charset="0"/>
              </a:rPr>
              <a:t> Loop</a:t>
            </a:r>
          </a:p>
        </p:txBody>
      </p:sp>
      <p:pic>
        <p:nvPicPr>
          <p:cNvPr id="81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2205038"/>
            <a:ext cx="25717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4508500"/>
            <a:ext cx="27051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en-US" altLang="zh-CN" smtClean="0"/>
              <a:t>Pitfalls and advices </a:t>
            </a:r>
            <a:endParaRPr lang="zh-CN" altLang="en-US" smtClean="0"/>
          </a:p>
        </p:txBody>
      </p:sp>
      <p:sp>
        <p:nvSpPr>
          <p:cNvPr id="9219" name="内容占位符 2"/>
          <p:cNvSpPr>
            <a:spLocks noGrp="1"/>
          </p:cNvSpPr>
          <p:nvPr>
            <p:ph idx="1"/>
          </p:nvPr>
        </p:nvSpPr>
        <p:spPr/>
        <p:txBody>
          <a:bodyPr/>
          <a:lstStyle/>
          <a:p>
            <a:pPr eaLnBrk="1" hangingPunct="1"/>
            <a:r>
              <a:rPr lang="en-US" altLang="zh-CN" sz="2800" smtClean="0"/>
              <a:t>Never modify the value of a </a:t>
            </a:r>
            <a:r>
              <a:rPr lang="en-US" altLang="zh-CN" sz="2800" smtClean="0">
                <a:solidFill>
                  <a:srgbClr val="FF0000"/>
                </a:solidFill>
              </a:rPr>
              <a:t>loop index </a:t>
            </a:r>
            <a:r>
              <a:rPr lang="en-US" altLang="zh-CN" sz="2800" smtClean="0"/>
              <a:t>within the body of the loop.</a:t>
            </a:r>
          </a:p>
          <a:p>
            <a:pPr eaLnBrk="1" hangingPunct="1"/>
            <a:r>
              <a:rPr lang="en-US" altLang="zh-CN" sz="2800" smtClean="0"/>
              <a:t>Always </a:t>
            </a:r>
            <a:r>
              <a:rPr lang="en-US" altLang="zh-CN" sz="2800" smtClean="0">
                <a:solidFill>
                  <a:srgbClr val="FF0000"/>
                </a:solidFill>
              </a:rPr>
              <a:t>pre-allocate</a:t>
            </a:r>
            <a:r>
              <a:rPr lang="en-US" altLang="zh-CN" sz="2800" smtClean="0"/>
              <a:t> all arrays used in a loop before executing the loop. This practice greatly increases the execution speed of the loop.</a:t>
            </a:r>
          </a:p>
          <a:p>
            <a:pPr eaLnBrk="1" hangingPunct="1"/>
            <a:r>
              <a:rPr lang="en-US" altLang="zh-CN" sz="2800" smtClean="0"/>
              <a:t>If it is possible to implement a calculation either with a </a:t>
            </a:r>
            <a:r>
              <a:rPr lang="en-US" altLang="zh-CN" sz="2800" smtClean="0">
                <a:solidFill>
                  <a:srgbClr val="FF0000"/>
                </a:solidFill>
              </a:rPr>
              <a:t>for</a:t>
            </a:r>
            <a:r>
              <a:rPr lang="en-US" altLang="zh-CN" sz="2800" smtClean="0"/>
              <a:t> loop or using </a:t>
            </a:r>
            <a:r>
              <a:rPr lang="en-US" altLang="zh-CN" sz="2800" smtClean="0">
                <a:solidFill>
                  <a:srgbClr val="FF0000"/>
                </a:solidFill>
              </a:rPr>
              <a:t>vectors</a:t>
            </a:r>
            <a:r>
              <a:rPr lang="en-US" altLang="zh-CN" sz="2800" smtClean="0"/>
              <a:t>, always implement the calculation with vectors. Your program will be much faster.</a:t>
            </a:r>
            <a:endParaRPr lang="zh-CN" altLang="en-US" sz="28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t>Vectorization- timings.m</a:t>
            </a:r>
          </a:p>
        </p:txBody>
      </p:sp>
      <p:sp>
        <p:nvSpPr>
          <p:cNvPr id="65539" name="Rectangle 3"/>
          <p:cNvSpPr>
            <a:spLocks noGrp="1" noChangeArrowheads="1"/>
          </p:cNvSpPr>
          <p:nvPr>
            <p:ph type="body" idx="1"/>
          </p:nvPr>
        </p:nvSpPr>
        <p:spPr/>
        <p:txBody>
          <a:bodyPr/>
          <a:lstStyle/>
          <a:p>
            <a:pPr eaLnBrk="1" hangingPunct="1"/>
            <a:r>
              <a:rPr lang="en-US" altLang="zh-CN" sz="2800" smtClean="0"/>
              <a:t>Example 4.5 comparing loops and </a:t>
            </a:r>
            <a:r>
              <a:rPr lang="en-US" altLang="zh-CN" sz="2800" smtClean="0">
                <a:solidFill>
                  <a:srgbClr val="FF0000"/>
                </a:solidFill>
              </a:rPr>
              <a:t>vectorization</a:t>
            </a:r>
          </a:p>
          <a:p>
            <a:pPr eaLnBrk="1" hangingPunct="1"/>
            <a:r>
              <a:rPr lang="en-US" altLang="zh-CN" smtClean="0"/>
              <a:t>To compare the execution speeds of loops and vectorized statements, perform time the following three sets of calculations.</a:t>
            </a:r>
          </a:p>
          <a:p>
            <a:pPr lvl="1" eaLnBrk="1" hangingPunct="1"/>
            <a:r>
              <a:rPr lang="en-US" altLang="zh-CN" sz="2000" smtClean="0"/>
              <a:t>1. Calculate the squares of every integer from 1 to 10,000 in a for loop </a:t>
            </a:r>
            <a:r>
              <a:rPr lang="en-US" altLang="zh-CN" sz="2000" smtClean="0">
                <a:solidFill>
                  <a:srgbClr val="FF0000"/>
                </a:solidFill>
              </a:rPr>
              <a:t>without initializing </a:t>
            </a:r>
            <a:r>
              <a:rPr lang="en-US" altLang="zh-CN" sz="2000" smtClean="0"/>
              <a:t>the array of squares first.</a:t>
            </a:r>
          </a:p>
          <a:p>
            <a:pPr lvl="1" eaLnBrk="1" hangingPunct="1"/>
            <a:r>
              <a:rPr lang="en-US" altLang="zh-CN" sz="2000" smtClean="0"/>
              <a:t>2. Calculate the squares of every integer from 1 to 10,000 in a for loop, using the </a:t>
            </a:r>
            <a:r>
              <a:rPr lang="en-US" altLang="zh-CN" sz="2000" smtClean="0">
                <a:solidFill>
                  <a:srgbClr val="FF0000"/>
                </a:solidFill>
              </a:rPr>
              <a:t>zeros function to pre-allocate </a:t>
            </a:r>
            <a:r>
              <a:rPr lang="en-US" altLang="zh-CN" sz="2000" smtClean="0"/>
              <a:t>the array of squares first.</a:t>
            </a:r>
          </a:p>
          <a:p>
            <a:pPr lvl="1" eaLnBrk="1" hangingPunct="1"/>
            <a:r>
              <a:rPr lang="en-US" altLang="zh-CN" sz="2000" smtClean="0"/>
              <a:t>3. Calculate the squares of every integer from l to 10,000 with </a:t>
            </a:r>
            <a:r>
              <a:rPr lang="en-US" altLang="zh-CN" sz="2000" smtClean="0">
                <a:solidFill>
                  <a:srgbClr val="FF0000"/>
                </a:solidFill>
              </a:rPr>
              <a:t>vectors</a:t>
            </a:r>
            <a:r>
              <a:rPr lang="en-US" altLang="zh-CN" sz="2000" smtClean="0"/>
              <a:t>.</a:t>
            </a:r>
            <a:endParaRPr lang="zh-CN"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7" dur="500"/>
                                        <p:tgtEl>
                                          <p:spTgt spid="6553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10" dur="500"/>
                                        <p:tgtEl>
                                          <p:spTgt spid="6553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5539">
                                            <p:txEl>
                                              <p:pRg st="4" end="4"/>
                                            </p:txEl>
                                          </p:spTgt>
                                        </p:tgtEl>
                                        <p:attrNameLst>
                                          <p:attrName>style.visibility</p:attrName>
                                        </p:attrNameLst>
                                      </p:cBhvr>
                                      <p:to>
                                        <p:strVal val="visible"/>
                                      </p:to>
                                    </p:set>
                                    <p:animEffect transition="in" filter="blinds(horizontal)">
                                      <p:cBhvr>
                                        <p:cTn id="13" dur="500"/>
                                        <p:tgtEl>
                                          <p:spTgt spid="65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764</TotalTime>
  <Words>1677</Words>
  <Application>Microsoft Office PowerPoint</Application>
  <PresentationFormat>全屏显示(4:3)</PresentationFormat>
  <Paragraphs>219</Paragraphs>
  <Slides>39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Arial</vt:lpstr>
      <vt:lpstr>宋体</vt:lpstr>
      <vt:lpstr>Calibri</vt:lpstr>
      <vt:lpstr>Times New Roman</vt:lpstr>
      <vt:lpstr>Symbol</vt:lpstr>
      <vt:lpstr>默认设计模板</vt:lpstr>
      <vt:lpstr>MATLAB Programming Lecture 4</vt:lpstr>
      <vt:lpstr>PowerPoint 演示文稿</vt:lpstr>
      <vt:lpstr>Review</vt:lpstr>
      <vt:lpstr>Review</vt:lpstr>
      <vt:lpstr>Contents</vt:lpstr>
      <vt:lpstr>Loops</vt:lpstr>
      <vt:lpstr>Loops</vt:lpstr>
      <vt:lpstr>Pitfalls and advices </vt:lpstr>
      <vt:lpstr>Vectorization- timings.m</vt:lpstr>
      <vt:lpstr>Comparing loops and vectorization</vt:lpstr>
      <vt:lpstr>Comparing loops and vectorization</vt:lpstr>
      <vt:lpstr>Comparing loops and vectorization</vt:lpstr>
      <vt:lpstr>Additional statements</vt:lpstr>
      <vt:lpstr>Nesting Loops</vt:lpstr>
      <vt:lpstr>Logical arrays and vectorization</vt:lpstr>
      <vt:lpstr>Compare </vt:lpstr>
      <vt:lpstr>Additional examples</vt:lpstr>
      <vt:lpstr>lsqfit.m</vt:lpstr>
      <vt:lpstr>Additional examples</vt:lpstr>
      <vt:lpstr>ball.m</vt:lpstr>
      <vt:lpstr>Examples</vt:lpstr>
      <vt:lpstr>Summary </vt:lpstr>
      <vt:lpstr>Summary </vt:lpstr>
      <vt:lpstr>Introduction of IF97 water properties</vt:lpstr>
      <vt:lpstr>Thermodynamic properties</vt:lpstr>
      <vt:lpstr>Specific Volume</vt:lpstr>
      <vt:lpstr>Temperature</vt:lpstr>
      <vt:lpstr>Pressure</vt:lpstr>
      <vt:lpstr>Specific internal energy</vt:lpstr>
      <vt:lpstr>Specific enthalpy</vt:lpstr>
      <vt:lpstr>Specific entropy</vt:lpstr>
      <vt:lpstr>Final project</vt:lpstr>
      <vt:lpstr>Final project</vt:lpstr>
      <vt:lpstr>Structure of the Formulation</vt:lpstr>
      <vt:lpstr>Regions of IF97</vt:lpstr>
      <vt:lpstr>Reference Constants</vt:lpstr>
      <vt:lpstr>Boundary between Region 2 and 3</vt:lpstr>
      <vt:lpstr>PowerPoint 演示文稿</vt:lpstr>
      <vt:lpstr>Homework</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Programming</dc:title>
  <dc:creator>yujiyang</dc:creator>
  <cp:lastModifiedBy>Yujiyang</cp:lastModifiedBy>
  <cp:revision>203</cp:revision>
  <dcterms:created xsi:type="dcterms:W3CDTF">2010-04-29T01:06:01Z</dcterms:created>
  <dcterms:modified xsi:type="dcterms:W3CDTF">2019-07-01T00:50:20Z</dcterms:modified>
</cp:coreProperties>
</file>