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328" r:id="rId3"/>
    <p:sldId id="297" r:id="rId4"/>
    <p:sldId id="338" r:id="rId5"/>
    <p:sldId id="295" r:id="rId6"/>
    <p:sldId id="296" r:id="rId7"/>
    <p:sldId id="330" r:id="rId8"/>
    <p:sldId id="329" r:id="rId9"/>
    <p:sldId id="331" r:id="rId10"/>
    <p:sldId id="298" r:id="rId11"/>
    <p:sldId id="291" r:id="rId12"/>
    <p:sldId id="294" r:id="rId13"/>
    <p:sldId id="301" r:id="rId14"/>
    <p:sldId id="299" r:id="rId15"/>
    <p:sldId id="300" r:id="rId16"/>
    <p:sldId id="302" r:id="rId17"/>
    <p:sldId id="303" r:id="rId18"/>
    <p:sldId id="304" r:id="rId19"/>
    <p:sldId id="305" r:id="rId20"/>
    <p:sldId id="306" r:id="rId21"/>
    <p:sldId id="307" r:id="rId22"/>
    <p:sldId id="308" r:id="rId23"/>
    <p:sldId id="309" r:id="rId24"/>
    <p:sldId id="310" r:id="rId25"/>
    <p:sldId id="312" r:id="rId26"/>
    <p:sldId id="311" r:id="rId27"/>
    <p:sldId id="313" r:id="rId28"/>
    <p:sldId id="314" r:id="rId29"/>
    <p:sldId id="315" r:id="rId30"/>
    <p:sldId id="316" r:id="rId31"/>
    <p:sldId id="317" r:id="rId32"/>
    <p:sldId id="318" r:id="rId33"/>
    <p:sldId id="319" r:id="rId34"/>
    <p:sldId id="320" r:id="rId35"/>
    <p:sldId id="321" r:id="rId36"/>
    <p:sldId id="322" r:id="rId37"/>
    <p:sldId id="323" r:id="rId38"/>
    <p:sldId id="324" r:id="rId39"/>
    <p:sldId id="325" r:id="rId40"/>
    <p:sldId id="326" r:id="rId41"/>
    <p:sldId id="327" r:id="rId42"/>
    <p:sldId id="332" r:id="rId43"/>
    <p:sldId id="333" r:id="rId44"/>
    <p:sldId id="334" r:id="rId45"/>
    <p:sldId id="335" r:id="rId46"/>
    <p:sldId id="336" r:id="rId47"/>
    <p:sldId id="337" r:id="rId48"/>
    <p:sldId id="272" r:id="rId4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4" autoAdjust="0"/>
    <p:restoredTop sz="90373" autoAdjust="0"/>
  </p:normalViewPr>
  <p:slideViewPr>
    <p:cSldViewPr>
      <p:cViewPr varScale="1">
        <p:scale>
          <a:sx n="118" d="100"/>
          <a:sy n="118" d="100"/>
        </p:scale>
        <p:origin x="141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10AECE47-54EC-4BBF-A3A1-AC21FE112C42}" type="datetimeFigureOut">
              <a:rPr lang="zh-CN" altLang="en-US"/>
              <a:pPr>
                <a:defRPr/>
              </a:pPr>
              <a:t>2019/7/1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29DABE8-7FAD-4008-9650-1F41CA87037B}"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smtClean="0"/>
          </a:p>
        </p:txBody>
      </p:sp>
      <p:sp>
        <p:nvSpPr>
          <p:cNvPr id="522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2200F25-8C66-4C2E-B111-41E7A1C0FA4B}" type="slidenum">
              <a:rPr lang="zh-CN" altLang="en-US"/>
              <a:pPr eaLnBrk="1" hangingPunct="1"/>
              <a:t>7</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32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9F86BDC-D3C8-4CC2-8378-4F1C88591BB2}" type="slidenum">
              <a:rPr lang="zh-CN" altLang="en-US"/>
              <a:pPr eaLnBrk="1" hangingPunct="1"/>
              <a:t>42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B5A028C-012F-4D13-A2C4-192B0D36CFAF}" type="slidenum">
              <a:rPr lang="zh-CN" altLang="en-US"/>
              <a:pPr eaLnBrk="1" hangingPunct="1"/>
              <a:t>43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53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B98075C-3CAD-4D9F-A1A9-F0D6BCC8A371}" type="slidenum">
              <a:rPr lang="zh-CN" altLang="en-US"/>
              <a:pPr eaLnBrk="1" hangingPunct="1"/>
              <a:t>44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63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D994958-456D-4028-9FE4-E4A551B4C234}" type="slidenum">
              <a:rPr lang="zh-CN" altLang="en-US"/>
              <a:pPr eaLnBrk="1" hangingPunct="1"/>
              <a:t>45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73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D1701D2-604E-4D4F-9EC7-5DB3A7136462}" type="slidenum">
              <a:rPr lang="zh-CN" altLang="en-US"/>
              <a:pPr eaLnBrk="1" hangingPunct="1"/>
              <a:t>46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2EF942D-8CF7-4791-857E-75654DC2CA19}" type="slidenum">
              <a:rPr lang="zh-CN" altLang="en-US"/>
              <a:pPr eaLnBrk="1" hangingPunct="1"/>
              <a:t>47</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E4B6E014-BB05-40EC-8959-9A2DAA774608}" type="slidenum">
              <a:rPr lang="en-US" altLang="zh-CN"/>
              <a:pPr/>
              <a:t>‹#›</a:t>
            </a:fld>
            <a:endParaRPr lang="en-US" altLang="zh-CN"/>
          </a:p>
        </p:txBody>
      </p:sp>
    </p:spTree>
    <p:extLst>
      <p:ext uri="{BB962C8B-B14F-4D97-AF65-F5344CB8AC3E}">
        <p14:creationId xmlns:p14="http://schemas.microsoft.com/office/powerpoint/2010/main" val="3369221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46410724-7539-45E6-9A0B-A845C1B118D9}" type="slidenum">
              <a:rPr lang="en-US" altLang="zh-CN"/>
              <a:pPr/>
              <a:t>‹#›</a:t>
            </a:fld>
            <a:endParaRPr lang="en-US" altLang="zh-CN"/>
          </a:p>
        </p:txBody>
      </p:sp>
    </p:spTree>
    <p:extLst>
      <p:ext uri="{BB962C8B-B14F-4D97-AF65-F5344CB8AC3E}">
        <p14:creationId xmlns:p14="http://schemas.microsoft.com/office/powerpoint/2010/main" val="4173579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99A232B-EEC1-404A-B24E-8BAE608C6A8B}" type="slidenum">
              <a:rPr lang="en-US" altLang="zh-CN"/>
              <a:pPr/>
              <a:t>‹#›</a:t>
            </a:fld>
            <a:endParaRPr lang="en-US" altLang="zh-CN"/>
          </a:p>
        </p:txBody>
      </p:sp>
    </p:spTree>
    <p:extLst>
      <p:ext uri="{BB962C8B-B14F-4D97-AF65-F5344CB8AC3E}">
        <p14:creationId xmlns:p14="http://schemas.microsoft.com/office/powerpoint/2010/main" val="156306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5C7E023F-6AB8-421A-9CC1-0D6AA80F14CF}" type="slidenum">
              <a:rPr lang="en-US" altLang="zh-CN"/>
              <a:pPr/>
              <a:t>‹#›</a:t>
            </a:fld>
            <a:endParaRPr lang="en-US" altLang="zh-CN"/>
          </a:p>
        </p:txBody>
      </p:sp>
    </p:spTree>
    <p:extLst>
      <p:ext uri="{BB962C8B-B14F-4D97-AF65-F5344CB8AC3E}">
        <p14:creationId xmlns:p14="http://schemas.microsoft.com/office/powerpoint/2010/main" val="1317979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8F0AD45F-1EBB-456A-9521-07B9FC4069C5}" type="slidenum">
              <a:rPr lang="en-US" altLang="zh-CN"/>
              <a:pPr/>
              <a:t>‹#›</a:t>
            </a:fld>
            <a:endParaRPr lang="en-US" altLang="zh-CN"/>
          </a:p>
        </p:txBody>
      </p:sp>
    </p:spTree>
    <p:extLst>
      <p:ext uri="{BB962C8B-B14F-4D97-AF65-F5344CB8AC3E}">
        <p14:creationId xmlns:p14="http://schemas.microsoft.com/office/powerpoint/2010/main" val="2812925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B016F905-1A88-4A26-8129-A57BC16B6AB2}" type="slidenum">
              <a:rPr lang="en-US" altLang="zh-CN"/>
              <a:pPr/>
              <a:t>‹#›</a:t>
            </a:fld>
            <a:endParaRPr lang="en-US" altLang="zh-CN"/>
          </a:p>
        </p:txBody>
      </p:sp>
    </p:spTree>
    <p:extLst>
      <p:ext uri="{BB962C8B-B14F-4D97-AF65-F5344CB8AC3E}">
        <p14:creationId xmlns:p14="http://schemas.microsoft.com/office/powerpoint/2010/main" val="2167317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9515AE8C-211C-4FCB-BAB4-E129BF8F2028}" type="slidenum">
              <a:rPr lang="en-US" altLang="zh-CN"/>
              <a:pPr/>
              <a:t>‹#›</a:t>
            </a:fld>
            <a:endParaRPr lang="en-US" altLang="zh-CN"/>
          </a:p>
        </p:txBody>
      </p:sp>
    </p:spTree>
    <p:extLst>
      <p:ext uri="{BB962C8B-B14F-4D97-AF65-F5344CB8AC3E}">
        <p14:creationId xmlns:p14="http://schemas.microsoft.com/office/powerpoint/2010/main" val="3224990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49D0536A-8F9C-4E29-BAE1-8D30B813E34F}" type="slidenum">
              <a:rPr lang="en-US" altLang="zh-CN"/>
              <a:pPr/>
              <a:t>‹#›</a:t>
            </a:fld>
            <a:endParaRPr lang="en-US" altLang="zh-CN"/>
          </a:p>
        </p:txBody>
      </p:sp>
    </p:spTree>
    <p:extLst>
      <p:ext uri="{BB962C8B-B14F-4D97-AF65-F5344CB8AC3E}">
        <p14:creationId xmlns:p14="http://schemas.microsoft.com/office/powerpoint/2010/main" val="1334733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B42738E5-0161-4862-84A8-8A5D14B1A998}" type="slidenum">
              <a:rPr lang="en-US" altLang="zh-CN"/>
              <a:pPr/>
              <a:t>‹#›</a:t>
            </a:fld>
            <a:endParaRPr lang="en-US" altLang="zh-CN"/>
          </a:p>
        </p:txBody>
      </p:sp>
    </p:spTree>
    <p:extLst>
      <p:ext uri="{BB962C8B-B14F-4D97-AF65-F5344CB8AC3E}">
        <p14:creationId xmlns:p14="http://schemas.microsoft.com/office/powerpoint/2010/main" val="1973201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7224466A-5C1F-433F-BEBD-1DDE3AD5EF06}" type="slidenum">
              <a:rPr lang="en-US" altLang="zh-CN"/>
              <a:pPr/>
              <a:t>‹#›</a:t>
            </a:fld>
            <a:endParaRPr lang="en-US" altLang="zh-CN"/>
          </a:p>
        </p:txBody>
      </p:sp>
    </p:spTree>
    <p:extLst>
      <p:ext uri="{BB962C8B-B14F-4D97-AF65-F5344CB8AC3E}">
        <p14:creationId xmlns:p14="http://schemas.microsoft.com/office/powerpoint/2010/main" val="230130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58CB6AE-E5B4-413B-8FE6-3988EC0E2C38}" type="slidenum">
              <a:rPr lang="en-US" altLang="zh-CN"/>
              <a:pPr/>
              <a:t>‹#›</a:t>
            </a:fld>
            <a:endParaRPr lang="en-US" altLang="zh-CN"/>
          </a:p>
        </p:txBody>
      </p:sp>
    </p:spTree>
    <p:extLst>
      <p:ext uri="{BB962C8B-B14F-4D97-AF65-F5344CB8AC3E}">
        <p14:creationId xmlns:p14="http://schemas.microsoft.com/office/powerpoint/2010/main" val="902832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83A98CF-35BF-4325-9F80-2456544EA660}"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zh-CN" smtClean="0"/>
              <a:t>MATLAB Programming</a:t>
            </a:r>
            <a:br>
              <a:rPr lang="en-US" altLang="zh-CN" smtClean="0"/>
            </a:br>
            <a:r>
              <a:rPr lang="en-US" altLang="zh-CN" sz="2400" smtClean="0"/>
              <a:t>Lecture 5</a:t>
            </a:r>
          </a:p>
        </p:txBody>
      </p:sp>
      <p:sp>
        <p:nvSpPr>
          <p:cNvPr id="2051" name="Rectangle 3"/>
          <p:cNvSpPr>
            <a:spLocks noGrp="1" noChangeArrowheads="1"/>
          </p:cNvSpPr>
          <p:nvPr>
            <p:ph type="subTitle" idx="1"/>
          </p:nvPr>
        </p:nvSpPr>
        <p:spPr/>
        <p:txBody>
          <a:bodyPr/>
          <a:lstStyle/>
          <a:p>
            <a:pPr>
              <a:lnSpc>
                <a:spcPct val="80000"/>
              </a:lnSpc>
            </a:pPr>
            <a:r>
              <a:rPr lang="en-US" altLang="zh-CN" sz="1800" smtClean="0"/>
              <a:t>Yu, Jiyang</a:t>
            </a:r>
          </a:p>
          <a:p>
            <a:pPr>
              <a:lnSpc>
                <a:spcPct val="80000"/>
              </a:lnSpc>
            </a:pPr>
            <a:r>
              <a:rPr lang="en-US" altLang="zh-CN" sz="1800" smtClean="0"/>
              <a:t>yujiy@tsinghua.edu.cn</a:t>
            </a:r>
          </a:p>
          <a:p>
            <a:pPr>
              <a:lnSpc>
                <a:spcPct val="80000"/>
              </a:lnSpc>
            </a:pPr>
            <a:r>
              <a:rPr lang="en-US" altLang="zh-CN" sz="1800" smtClean="0"/>
              <a:t>Office: Room 904# of Liuqing Building</a:t>
            </a:r>
          </a:p>
          <a:p>
            <a:pPr>
              <a:lnSpc>
                <a:spcPct val="80000"/>
              </a:lnSpc>
            </a:pPr>
            <a:r>
              <a:rPr lang="en-US" altLang="zh-CN" sz="1800" smtClean="0"/>
              <a:t>Department of Engineering Physics</a:t>
            </a:r>
          </a:p>
          <a:p>
            <a:pPr>
              <a:lnSpc>
                <a:spcPct val="80000"/>
              </a:lnSpc>
            </a:pPr>
            <a:r>
              <a:rPr lang="en-US" altLang="zh-CN" sz="1800" smtClean="0"/>
              <a:t>Tsinghua University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sz="4000" smtClean="0"/>
              <a:t>Introduction of MATLAB functions</a:t>
            </a:r>
          </a:p>
        </p:txBody>
      </p:sp>
      <p:sp>
        <p:nvSpPr>
          <p:cNvPr id="11267" name="Rectangle 3"/>
          <p:cNvSpPr>
            <a:spLocks noGrp="1" noChangeArrowheads="1"/>
          </p:cNvSpPr>
          <p:nvPr>
            <p:ph type="body" idx="1"/>
          </p:nvPr>
        </p:nvSpPr>
        <p:spPr/>
        <p:txBody>
          <a:bodyPr/>
          <a:lstStyle/>
          <a:p>
            <a:pPr eaLnBrk="1" hangingPunct="1">
              <a:lnSpc>
                <a:spcPct val="90000"/>
              </a:lnSpc>
              <a:buFontTx/>
              <a:buNone/>
            </a:pPr>
            <a:r>
              <a:rPr lang="en-US" altLang="zh-CN" sz="2400" smtClean="0"/>
              <a:t>function [outarg1, outarg2, ...] = fname(inarg1, inarg2, ...)</a:t>
            </a:r>
          </a:p>
          <a:p>
            <a:pPr eaLnBrk="1" hangingPunct="1">
              <a:lnSpc>
                <a:spcPct val="90000"/>
              </a:lnSpc>
              <a:buFontTx/>
              <a:buNone/>
            </a:pPr>
            <a:r>
              <a:rPr lang="en-US" altLang="zh-CN" sz="2400" smtClean="0"/>
              <a:t>%H1 comment line</a:t>
            </a:r>
          </a:p>
          <a:p>
            <a:pPr eaLnBrk="1" hangingPunct="1">
              <a:lnSpc>
                <a:spcPct val="90000"/>
              </a:lnSpc>
              <a:buFontTx/>
              <a:buNone/>
            </a:pPr>
            <a:r>
              <a:rPr lang="en-US" altLang="zh-CN" sz="2400" smtClean="0"/>
              <a:t>%Other comment lines</a:t>
            </a:r>
          </a:p>
          <a:p>
            <a:pPr eaLnBrk="1" hangingPunct="1">
              <a:lnSpc>
                <a:spcPct val="90000"/>
              </a:lnSpc>
              <a:buFontTx/>
              <a:buNone/>
            </a:pPr>
            <a:r>
              <a:rPr lang="en-US" altLang="zh-CN" sz="2400" smtClean="0"/>
              <a:t>...</a:t>
            </a:r>
          </a:p>
          <a:p>
            <a:pPr eaLnBrk="1" hangingPunct="1">
              <a:lnSpc>
                <a:spcPct val="90000"/>
              </a:lnSpc>
              <a:buFontTx/>
              <a:buNone/>
            </a:pPr>
            <a:r>
              <a:rPr lang="en-US" altLang="zh-CN" sz="2400" smtClean="0"/>
              <a:t>(Executable code)</a:t>
            </a:r>
          </a:p>
          <a:p>
            <a:pPr eaLnBrk="1" hangingPunct="1">
              <a:lnSpc>
                <a:spcPct val="90000"/>
              </a:lnSpc>
              <a:buFontTx/>
              <a:buNone/>
            </a:pPr>
            <a:r>
              <a:rPr lang="en-US" altLang="zh-CN" sz="2400" smtClean="0"/>
              <a:t>...</a:t>
            </a:r>
          </a:p>
        </p:txBody>
      </p:sp>
      <p:sp>
        <p:nvSpPr>
          <p:cNvPr id="90116" name="Text Box 4"/>
          <p:cNvSpPr txBox="1">
            <a:spLocks noChangeArrowheads="1"/>
          </p:cNvSpPr>
          <p:nvPr/>
        </p:nvSpPr>
        <p:spPr bwMode="auto">
          <a:xfrm>
            <a:off x="4932363" y="2781300"/>
            <a:ext cx="41036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H1 comment line will be searched and displayed by the lookfor command.</a:t>
            </a:r>
          </a:p>
        </p:txBody>
      </p:sp>
      <p:sp>
        <p:nvSpPr>
          <p:cNvPr id="90117" name="Line 5"/>
          <p:cNvSpPr>
            <a:spLocks noChangeShapeType="1"/>
          </p:cNvSpPr>
          <p:nvPr/>
        </p:nvSpPr>
        <p:spPr bwMode="auto">
          <a:xfrm flipH="1" flipV="1">
            <a:off x="3132138" y="2205038"/>
            <a:ext cx="1727200" cy="5032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118" name="Text Box 6"/>
          <p:cNvSpPr txBox="1">
            <a:spLocks noChangeArrowheads="1"/>
          </p:cNvSpPr>
          <p:nvPr/>
        </p:nvSpPr>
        <p:spPr bwMode="auto">
          <a:xfrm>
            <a:off x="4932363" y="3357563"/>
            <a:ext cx="41036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Other comment line will be listed by help command.</a:t>
            </a:r>
          </a:p>
        </p:txBody>
      </p:sp>
      <p:sp>
        <p:nvSpPr>
          <p:cNvPr id="90119" name="Line 7"/>
          <p:cNvSpPr>
            <a:spLocks noChangeShapeType="1"/>
          </p:cNvSpPr>
          <p:nvPr/>
        </p:nvSpPr>
        <p:spPr bwMode="auto">
          <a:xfrm flipH="1" flipV="1">
            <a:off x="3132138" y="2781300"/>
            <a:ext cx="1727200" cy="5032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120" name="Text Box 8"/>
          <p:cNvSpPr txBox="1">
            <a:spLocks noChangeArrowheads="1"/>
          </p:cNvSpPr>
          <p:nvPr/>
        </p:nvSpPr>
        <p:spPr bwMode="auto">
          <a:xfrm>
            <a:off x="2195513" y="4149725"/>
            <a:ext cx="5976937"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Save as a file named </a:t>
            </a:r>
            <a:r>
              <a:rPr lang="en-US" altLang="zh-CN">
                <a:solidFill>
                  <a:srgbClr val="FF0000"/>
                </a:solidFill>
              </a:rPr>
              <a:t>fname.m</a:t>
            </a:r>
            <a:r>
              <a:rPr lang="en-US" altLang="zh-CN"/>
              <a:t> in the working directory.</a:t>
            </a:r>
          </a:p>
          <a:p>
            <a:pPr eaLnBrk="1" hangingPunct="1">
              <a:spcBef>
                <a:spcPct val="50000"/>
              </a:spcBef>
            </a:pPr>
            <a:r>
              <a:rPr lang="en-US" altLang="zh-CN"/>
              <a:t>m file is a kind of script file. It is just a collection of MATLAB statements that are stored in a file. </a:t>
            </a:r>
          </a:p>
          <a:p>
            <a:pPr eaLnBrk="1" hangingPunct="1">
              <a:spcBef>
                <a:spcPct val="50000"/>
              </a:spcBef>
            </a:pPr>
            <a:r>
              <a:rPr lang="en-US" altLang="zh-CN"/>
              <a:t>An example of script file is the BAT file in DOS system.</a:t>
            </a:r>
          </a:p>
        </p:txBody>
      </p:sp>
      <p:sp>
        <p:nvSpPr>
          <p:cNvPr id="90121" name="Line 9"/>
          <p:cNvSpPr>
            <a:spLocks noChangeShapeType="1"/>
          </p:cNvSpPr>
          <p:nvPr/>
        </p:nvSpPr>
        <p:spPr bwMode="auto">
          <a:xfrm flipV="1">
            <a:off x="4572000" y="1989138"/>
            <a:ext cx="720725" cy="2160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116"/>
                                        </p:tgtEl>
                                        <p:attrNameLst>
                                          <p:attrName>style.visibility</p:attrName>
                                        </p:attrNameLst>
                                      </p:cBhvr>
                                      <p:to>
                                        <p:strVal val="visible"/>
                                      </p:to>
                                    </p:set>
                                    <p:animEffect transition="in" filter="blinds(horizontal)">
                                      <p:cBhvr>
                                        <p:cTn id="7" dur="500"/>
                                        <p:tgtEl>
                                          <p:spTgt spid="90116"/>
                                        </p:tgtEl>
                                      </p:cBhvr>
                                    </p:animEffect>
                                  </p:childTnLst>
                                </p:cTn>
                              </p:par>
                              <p:par>
                                <p:cTn id="8" presetID="3" presetClass="entr" presetSubtype="10" fill="hold" nodeType="withEffect">
                                  <p:stCondLst>
                                    <p:cond delay="0"/>
                                  </p:stCondLst>
                                  <p:childTnLst>
                                    <p:set>
                                      <p:cBhvr>
                                        <p:cTn id="9" dur="1" fill="hold">
                                          <p:stCondLst>
                                            <p:cond delay="0"/>
                                          </p:stCondLst>
                                        </p:cTn>
                                        <p:tgtEl>
                                          <p:spTgt spid="90117"/>
                                        </p:tgtEl>
                                        <p:attrNameLst>
                                          <p:attrName>style.visibility</p:attrName>
                                        </p:attrNameLst>
                                      </p:cBhvr>
                                      <p:to>
                                        <p:strVal val="visible"/>
                                      </p:to>
                                    </p:set>
                                    <p:animEffect transition="in" filter="blinds(horizontal)">
                                      <p:cBhvr>
                                        <p:cTn id="10" dur="500"/>
                                        <p:tgtEl>
                                          <p:spTgt spid="9011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0118"/>
                                        </p:tgtEl>
                                        <p:attrNameLst>
                                          <p:attrName>style.visibility</p:attrName>
                                        </p:attrNameLst>
                                      </p:cBhvr>
                                      <p:to>
                                        <p:strVal val="visible"/>
                                      </p:to>
                                    </p:set>
                                    <p:animEffect transition="in" filter="blinds(horizontal)">
                                      <p:cBhvr>
                                        <p:cTn id="15" dur="500"/>
                                        <p:tgtEl>
                                          <p:spTgt spid="90118"/>
                                        </p:tgtEl>
                                      </p:cBhvr>
                                    </p:animEffect>
                                  </p:childTnLst>
                                </p:cTn>
                              </p:par>
                              <p:par>
                                <p:cTn id="16" presetID="3" presetClass="entr" presetSubtype="10" fill="hold" nodeType="withEffect">
                                  <p:stCondLst>
                                    <p:cond delay="0"/>
                                  </p:stCondLst>
                                  <p:childTnLst>
                                    <p:set>
                                      <p:cBhvr>
                                        <p:cTn id="17" dur="1" fill="hold">
                                          <p:stCondLst>
                                            <p:cond delay="0"/>
                                          </p:stCondLst>
                                        </p:cTn>
                                        <p:tgtEl>
                                          <p:spTgt spid="90119"/>
                                        </p:tgtEl>
                                        <p:attrNameLst>
                                          <p:attrName>style.visibility</p:attrName>
                                        </p:attrNameLst>
                                      </p:cBhvr>
                                      <p:to>
                                        <p:strVal val="visible"/>
                                      </p:to>
                                    </p:set>
                                    <p:animEffect transition="in" filter="blinds(horizontal)">
                                      <p:cBhvr>
                                        <p:cTn id="18" dur="500"/>
                                        <p:tgtEl>
                                          <p:spTgt spid="9011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0120"/>
                                        </p:tgtEl>
                                        <p:attrNameLst>
                                          <p:attrName>style.visibility</p:attrName>
                                        </p:attrNameLst>
                                      </p:cBhvr>
                                      <p:to>
                                        <p:strVal val="visible"/>
                                      </p:to>
                                    </p:set>
                                    <p:animEffect transition="in" filter="blinds(horizontal)">
                                      <p:cBhvr>
                                        <p:cTn id="23" dur="500"/>
                                        <p:tgtEl>
                                          <p:spTgt spid="90120"/>
                                        </p:tgtEl>
                                      </p:cBhvr>
                                    </p:animEffect>
                                  </p:childTnLst>
                                </p:cTn>
                              </p:par>
                              <p:par>
                                <p:cTn id="24" presetID="3" presetClass="entr" presetSubtype="10" fill="hold" nodeType="withEffect">
                                  <p:stCondLst>
                                    <p:cond delay="0"/>
                                  </p:stCondLst>
                                  <p:childTnLst>
                                    <p:set>
                                      <p:cBhvr>
                                        <p:cTn id="25" dur="1" fill="hold">
                                          <p:stCondLst>
                                            <p:cond delay="0"/>
                                          </p:stCondLst>
                                        </p:cTn>
                                        <p:tgtEl>
                                          <p:spTgt spid="90121"/>
                                        </p:tgtEl>
                                        <p:attrNameLst>
                                          <p:attrName>style.visibility</p:attrName>
                                        </p:attrNameLst>
                                      </p:cBhvr>
                                      <p:to>
                                        <p:strVal val="visible"/>
                                      </p:to>
                                    </p:set>
                                    <p:animEffect transition="in" filter="blinds(horizontal)">
                                      <p:cBhvr>
                                        <p:cTn id="26" dur="500"/>
                                        <p:tgtEl>
                                          <p:spTgt spid="90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6" grpId="0"/>
      <p:bldP spid="90118" grpId="0"/>
      <p:bldP spid="901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z="3200" smtClean="0"/>
              <a:t>Boundary between Region 2 and 3 again</a:t>
            </a:r>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557338"/>
            <a:ext cx="74168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263" y="1628775"/>
            <a:ext cx="35052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4076700"/>
            <a:ext cx="7126287"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2948"/>
                                        </p:tgtEl>
                                        <p:attrNameLst>
                                          <p:attrName>style.visibility</p:attrName>
                                        </p:attrNameLst>
                                      </p:cBhvr>
                                      <p:to>
                                        <p:strVal val="visible"/>
                                      </p:to>
                                    </p:set>
                                    <p:animEffect transition="in" filter="blinds(horizontal)">
                                      <p:cBhvr>
                                        <p:cTn id="7" dur="500"/>
                                        <p:tgtEl>
                                          <p:spTgt spid="829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2949"/>
                                        </p:tgtEl>
                                        <p:attrNameLst>
                                          <p:attrName>style.visibility</p:attrName>
                                        </p:attrNameLst>
                                      </p:cBhvr>
                                      <p:to>
                                        <p:strVal val="visible"/>
                                      </p:to>
                                    </p:set>
                                    <p:animEffect transition="in" filter="blinds(horizontal)">
                                      <p:cBhvr>
                                        <p:cTn id="12" dur="500"/>
                                        <p:tgtEl>
                                          <p:spTgt spid="82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smtClean="0"/>
              <a:t>p_b23(t)</a:t>
            </a:r>
          </a:p>
        </p:txBody>
      </p:sp>
      <p:pic>
        <p:nvPicPr>
          <p:cNvPr id="1331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412875"/>
            <a:ext cx="6608763"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smtClean="0"/>
              <a:t>Try </a:t>
            </a:r>
            <a:r>
              <a:rPr lang="en-US" altLang="zh-CN" smtClean="0">
                <a:solidFill>
                  <a:srgbClr val="FF0000"/>
                </a:solidFill>
              </a:rPr>
              <a:t>lookfor</a:t>
            </a:r>
            <a:r>
              <a:rPr lang="en-US" altLang="zh-CN" smtClean="0"/>
              <a:t> and </a:t>
            </a:r>
            <a:r>
              <a:rPr lang="en-US" altLang="zh-CN" smtClean="0">
                <a:solidFill>
                  <a:srgbClr val="FF0000"/>
                </a:solidFill>
              </a:rPr>
              <a:t>help</a:t>
            </a:r>
          </a:p>
        </p:txBody>
      </p:sp>
      <p:sp>
        <p:nvSpPr>
          <p:cNvPr id="14339" name="Rectangle 3"/>
          <p:cNvSpPr>
            <a:spLocks noGrp="1" noChangeArrowheads="1"/>
          </p:cNvSpPr>
          <p:nvPr>
            <p:ph type="body" idx="1"/>
          </p:nvPr>
        </p:nvSpPr>
        <p:spPr/>
        <p:txBody>
          <a:bodyPr/>
          <a:lstStyle/>
          <a:p>
            <a:pPr eaLnBrk="1" hangingPunct="1"/>
            <a:endParaRPr lang="zh-CN" altLang="zh-CN" smtClean="0"/>
          </a:p>
        </p:txBody>
      </p:sp>
      <p:pic>
        <p:nvPicPr>
          <p:cNvPr id="14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850" y="2376488"/>
            <a:ext cx="7227888"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smtClean="0"/>
              <a:t>Testing</a:t>
            </a:r>
          </a:p>
        </p:txBody>
      </p:sp>
      <p:pic>
        <p:nvPicPr>
          <p:cNvPr id="1536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844675"/>
            <a:ext cx="257175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400" y="1916113"/>
            <a:ext cx="2238375"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688" y="1916113"/>
            <a:ext cx="229552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mtClean="0"/>
              <a:t>Variable passing in MATLAB</a:t>
            </a:r>
          </a:p>
        </p:txBody>
      </p:sp>
      <p:sp>
        <p:nvSpPr>
          <p:cNvPr id="93187" name="Rectangle 3"/>
          <p:cNvSpPr>
            <a:spLocks noGrp="1" noChangeArrowheads="1"/>
          </p:cNvSpPr>
          <p:nvPr>
            <p:ph type="body" idx="1"/>
          </p:nvPr>
        </p:nvSpPr>
        <p:spPr/>
        <p:txBody>
          <a:bodyPr/>
          <a:lstStyle/>
          <a:p>
            <a:pPr eaLnBrk="1" hangingPunct="1"/>
            <a:r>
              <a:rPr lang="en-US" altLang="zh-CN" sz="2800" smtClean="0">
                <a:solidFill>
                  <a:srgbClr val="FF0000"/>
                </a:solidFill>
              </a:rPr>
              <a:t>Pass by value</a:t>
            </a:r>
            <a:r>
              <a:rPr lang="en-US" altLang="zh-CN" sz="2800" smtClean="0"/>
              <a:t> scheme	</a:t>
            </a:r>
          </a:p>
          <a:p>
            <a:pPr lvl="1" eaLnBrk="1" hangingPunct="1"/>
            <a:r>
              <a:rPr lang="en-US" altLang="zh-CN" sz="2400" smtClean="0"/>
              <a:t>Makes a copy of the actual arguments and passes them to the function</a:t>
            </a:r>
          </a:p>
          <a:p>
            <a:pPr lvl="1" eaLnBrk="1" hangingPunct="1"/>
            <a:r>
              <a:rPr lang="en-US" altLang="zh-CN" sz="2400" smtClean="0"/>
              <a:t>Some languages use </a:t>
            </a:r>
            <a:r>
              <a:rPr lang="en-US" altLang="zh-CN" sz="2400" smtClean="0">
                <a:solidFill>
                  <a:srgbClr val="FF0000"/>
                </a:solidFill>
              </a:rPr>
              <a:t>pass by address</a:t>
            </a:r>
          </a:p>
          <a:p>
            <a:pPr lvl="1" eaLnBrk="1" hangingPunct="1"/>
            <a:r>
              <a:rPr lang="en-US" altLang="zh-CN" sz="2400" smtClean="0"/>
              <a:t>The </a:t>
            </a:r>
            <a:r>
              <a:rPr lang="en-US" altLang="zh-CN" sz="2400" smtClean="0">
                <a:solidFill>
                  <a:srgbClr val="FF0000"/>
                </a:solidFill>
              </a:rPr>
              <a:t>copying</a:t>
            </a:r>
            <a:r>
              <a:rPr lang="en-US" altLang="zh-CN" sz="2400" smtClean="0"/>
              <a:t> is very significant because it means that even if the function modifies the input arguments, it will not affect the original data in the caller.</a:t>
            </a:r>
          </a:p>
          <a:p>
            <a:pPr lvl="1" eaLnBrk="1" hangingPunct="1"/>
            <a:r>
              <a:rPr lang="en-US" altLang="zh-CN" sz="2400" smtClean="0"/>
              <a:t>The implementation of argument passing in MATLAB is actually more </a:t>
            </a:r>
            <a:r>
              <a:rPr lang="en-US" altLang="zh-CN" sz="2400" smtClean="0">
                <a:solidFill>
                  <a:srgbClr val="FF0000"/>
                </a:solidFill>
              </a:rPr>
              <a:t>intelligent</a:t>
            </a:r>
            <a:r>
              <a:rPr lang="en-US" altLang="zh-CN" sz="2400" smtClean="0"/>
              <a:t>: it analyzes each argument of each function and determines whether or not the function modifies that argument.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3187">
                                            <p:txEl>
                                              <p:pRg st="2" end="2"/>
                                            </p:txEl>
                                          </p:spTgt>
                                        </p:tgtEl>
                                        <p:attrNameLst>
                                          <p:attrName>style.visibility</p:attrName>
                                        </p:attrNameLst>
                                      </p:cBhvr>
                                      <p:to>
                                        <p:strVal val="visible"/>
                                      </p:to>
                                    </p:set>
                                    <p:animEffect transition="in" filter="blinds(horizontal)">
                                      <p:cBhvr>
                                        <p:cTn id="7" dur="500"/>
                                        <p:tgtEl>
                                          <p:spTgt spid="93187">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3187">
                                            <p:txEl>
                                              <p:pRg st="3" end="3"/>
                                            </p:txEl>
                                          </p:spTgt>
                                        </p:tgtEl>
                                        <p:attrNameLst>
                                          <p:attrName>style.visibility</p:attrName>
                                        </p:attrNameLst>
                                      </p:cBhvr>
                                      <p:to>
                                        <p:strVal val="visible"/>
                                      </p:to>
                                    </p:set>
                                    <p:animEffect transition="in" filter="blinds(horizontal)">
                                      <p:cBhvr>
                                        <p:cTn id="10" dur="500"/>
                                        <p:tgtEl>
                                          <p:spTgt spid="93187">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93187">
                                            <p:txEl>
                                              <p:pRg st="4" end="4"/>
                                            </p:txEl>
                                          </p:spTgt>
                                        </p:tgtEl>
                                        <p:attrNameLst>
                                          <p:attrName>style.visibility</p:attrName>
                                        </p:attrNameLst>
                                      </p:cBhvr>
                                      <p:to>
                                        <p:strVal val="visible"/>
                                      </p:to>
                                    </p:set>
                                    <p:animEffect transition="in" filter="blinds(horizontal)">
                                      <p:cBhvr>
                                        <p:cTn id="15" dur="500"/>
                                        <p:tgtEl>
                                          <p:spTgt spid="931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mtClean="0"/>
              <a:t>Improvement of p_b23(t)</a:t>
            </a:r>
          </a:p>
        </p:txBody>
      </p:sp>
      <p:pic>
        <p:nvPicPr>
          <p:cNvPr id="1741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1214438"/>
            <a:ext cx="8501062" cy="520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mtClean="0"/>
              <a:t>Examples</a:t>
            </a:r>
          </a:p>
        </p:txBody>
      </p:sp>
      <p:sp>
        <p:nvSpPr>
          <p:cNvPr id="96259" name="Rectangle 3"/>
          <p:cNvSpPr>
            <a:spLocks noGrp="1" noChangeArrowheads="1"/>
          </p:cNvSpPr>
          <p:nvPr>
            <p:ph type="body" idx="1"/>
          </p:nvPr>
        </p:nvSpPr>
        <p:spPr/>
        <p:txBody>
          <a:bodyPr/>
          <a:lstStyle/>
          <a:p>
            <a:pPr eaLnBrk="1" hangingPunct="1"/>
            <a:r>
              <a:rPr lang="en-US" altLang="zh-CN" smtClean="0"/>
              <a:t>Example 5.1 Rectangular to polar conversion</a:t>
            </a:r>
          </a:p>
          <a:p>
            <a:pPr lvl="1" eaLnBrk="1" hangingPunct="1"/>
            <a:r>
              <a:rPr lang="en-US" altLang="zh-CN" smtClean="0"/>
              <a:t>reac2polar</a:t>
            </a:r>
          </a:p>
          <a:p>
            <a:pPr lvl="1" eaLnBrk="1" hangingPunct="1"/>
            <a:r>
              <a:rPr lang="en-US" altLang="zh-CN" smtClean="0"/>
              <a:t>polar2rect</a:t>
            </a:r>
          </a:p>
          <a:p>
            <a:pPr eaLnBrk="1" hangingPunct="1"/>
            <a:r>
              <a:rPr lang="en-US" altLang="zh-CN" smtClean="0"/>
              <a:t>Example 5.2 Sorting data</a:t>
            </a:r>
          </a:p>
          <a:p>
            <a:pPr lvl="1" eaLnBrk="1" hangingPunct="1"/>
            <a:r>
              <a:rPr lang="en-US" altLang="zh-CN" smtClean="0"/>
              <a:t>Selection sort</a:t>
            </a:r>
          </a:p>
          <a:p>
            <a:pPr lvl="1" eaLnBrk="1" hangingPunct="1"/>
            <a:r>
              <a:rPr lang="en-US" altLang="zh-CN" smtClean="0"/>
              <a:t>Try </a:t>
            </a:r>
            <a:r>
              <a:rPr lang="en-US" altLang="zh-CN" smtClean="0">
                <a:solidFill>
                  <a:srgbClr val="FF0000"/>
                </a:solidFill>
              </a:rPr>
              <a:t>sort </a:t>
            </a:r>
            <a:r>
              <a:rPr lang="en-US" altLang="zh-CN" smtClean="0"/>
              <a:t>and</a:t>
            </a:r>
          </a:p>
          <a:p>
            <a:pPr lvl="1" eaLnBrk="1" hangingPunct="1"/>
            <a:r>
              <a:rPr lang="en-US" altLang="zh-CN" smtClean="0">
                <a:solidFill>
                  <a:srgbClr val="FF0000"/>
                </a:solidFill>
              </a:rPr>
              <a:t>sortrows</a:t>
            </a:r>
          </a:p>
        </p:txBody>
      </p:sp>
      <p:pic>
        <p:nvPicPr>
          <p:cNvPr id="962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4365625"/>
            <a:ext cx="5049838" cy="189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6259">
                                            <p:txEl>
                                              <p:pRg st="3" end="3"/>
                                            </p:txEl>
                                          </p:spTgt>
                                        </p:tgtEl>
                                        <p:attrNameLst>
                                          <p:attrName>style.visibility</p:attrName>
                                        </p:attrNameLst>
                                      </p:cBhvr>
                                      <p:to>
                                        <p:strVal val="visible"/>
                                      </p:to>
                                    </p:set>
                                    <p:animEffect transition="in" filter="blinds(horizontal)">
                                      <p:cBhvr>
                                        <p:cTn id="7" dur="500"/>
                                        <p:tgtEl>
                                          <p:spTgt spid="96259">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6259">
                                            <p:txEl>
                                              <p:pRg st="4" end="4"/>
                                            </p:txEl>
                                          </p:spTgt>
                                        </p:tgtEl>
                                        <p:attrNameLst>
                                          <p:attrName>style.visibility</p:attrName>
                                        </p:attrNameLst>
                                      </p:cBhvr>
                                      <p:to>
                                        <p:strVal val="visible"/>
                                      </p:to>
                                    </p:set>
                                    <p:animEffect transition="in" filter="blinds(horizontal)">
                                      <p:cBhvr>
                                        <p:cTn id="10" dur="500"/>
                                        <p:tgtEl>
                                          <p:spTgt spid="96259">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6260"/>
                                        </p:tgtEl>
                                        <p:attrNameLst>
                                          <p:attrName>style.visibility</p:attrName>
                                        </p:attrNameLst>
                                      </p:cBhvr>
                                      <p:to>
                                        <p:strVal val="visible"/>
                                      </p:to>
                                    </p:set>
                                    <p:animEffect transition="in" filter="blinds(horizontal)">
                                      <p:cBhvr>
                                        <p:cTn id="13" dur="500"/>
                                        <p:tgtEl>
                                          <p:spTgt spid="9626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96259">
                                            <p:txEl>
                                              <p:pRg st="5" end="5"/>
                                            </p:txEl>
                                          </p:spTgt>
                                        </p:tgtEl>
                                        <p:attrNameLst>
                                          <p:attrName>style.visibility</p:attrName>
                                        </p:attrNameLst>
                                      </p:cBhvr>
                                      <p:to>
                                        <p:strVal val="visible"/>
                                      </p:to>
                                    </p:set>
                                    <p:animEffect transition="in" filter="blinds(horizontal)">
                                      <p:cBhvr>
                                        <p:cTn id="18" dur="500"/>
                                        <p:tgtEl>
                                          <p:spTgt spid="96259">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96259">
                                            <p:txEl>
                                              <p:pRg st="6" end="6"/>
                                            </p:txEl>
                                          </p:spTgt>
                                        </p:tgtEl>
                                        <p:attrNameLst>
                                          <p:attrName>style.visibility</p:attrName>
                                        </p:attrNameLst>
                                      </p:cBhvr>
                                      <p:to>
                                        <p:strVal val="visible"/>
                                      </p:to>
                                    </p:set>
                                    <p:animEffect transition="in" filter="blinds(horizontal)">
                                      <p:cBhvr>
                                        <p:cTn id="21" dur="500"/>
                                        <p:tgtEl>
                                          <p:spTgt spid="962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z="4000" smtClean="0"/>
              <a:t>Optional arguments for functions</a:t>
            </a:r>
          </a:p>
        </p:txBody>
      </p:sp>
      <p:sp>
        <p:nvSpPr>
          <p:cNvPr id="97283" name="Rectangle 3"/>
          <p:cNvSpPr>
            <a:spLocks noGrp="1" noChangeArrowheads="1"/>
          </p:cNvSpPr>
          <p:nvPr>
            <p:ph type="body" idx="1"/>
          </p:nvPr>
        </p:nvSpPr>
        <p:spPr/>
        <p:txBody>
          <a:bodyPr/>
          <a:lstStyle/>
          <a:p>
            <a:pPr eaLnBrk="1" hangingPunct="1">
              <a:lnSpc>
                <a:spcPct val="80000"/>
              </a:lnSpc>
            </a:pPr>
            <a:r>
              <a:rPr lang="en-US" altLang="zh-CN" sz="2000" smtClean="0"/>
              <a:t>Special functions</a:t>
            </a:r>
          </a:p>
          <a:p>
            <a:pPr lvl="1" eaLnBrk="1" hangingPunct="1">
              <a:lnSpc>
                <a:spcPct val="80000"/>
              </a:lnSpc>
            </a:pPr>
            <a:r>
              <a:rPr lang="en-US" altLang="zh-CN" sz="1800" smtClean="0"/>
              <a:t>nargin</a:t>
            </a:r>
          </a:p>
          <a:p>
            <a:pPr lvl="2" eaLnBrk="1" hangingPunct="1">
              <a:lnSpc>
                <a:spcPct val="80000"/>
              </a:lnSpc>
            </a:pPr>
            <a:r>
              <a:rPr lang="en-US" altLang="zh-CN" sz="1600" smtClean="0"/>
              <a:t>Returns the number of actual input arguments</a:t>
            </a:r>
          </a:p>
          <a:p>
            <a:pPr lvl="1" eaLnBrk="1" hangingPunct="1">
              <a:lnSpc>
                <a:spcPct val="80000"/>
              </a:lnSpc>
            </a:pPr>
            <a:r>
              <a:rPr lang="en-US" altLang="zh-CN" sz="1800" smtClean="0"/>
              <a:t>nargout</a:t>
            </a:r>
          </a:p>
          <a:p>
            <a:pPr lvl="2" eaLnBrk="1" hangingPunct="1">
              <a:lnSpc>
                <a:spcPct val="80000"/>
              </a:lnSpc>
            </a:pPr>
            <a:r>
              <a:rPr lang="en-US" altLang="zh-CN" sz="1600" smtClean="0"/>
              <a:t>Returns the number of actural output arguments</a:t>
            </a:r>
          </a:p>
          <a:p>
            <a:pPr lvl="1" eaLnBrk="1" hangingPunct="1">
              <a:lnSpc>
                <a:spcPct val="80000"/>
              </a:lnSpc>
            </a:pPr>
            <a:r>
              <a:rPr lang="en-US" altLang="zh-CN" sz="1800" smtClean="0"/>
              <a:t>nargchk</a:t>
            </a:r>
          </a:p>
          <a:p>
            <a:pPr lvl="2" eaLnBrk="1" hangingPunct="1">
              <a:lnSpc>
                <a:spcPct val="80000"/>
              </a:lnSpc>
            </a:pPr>
            <a:r>
              <a:rPr lang="en-US" altLang="zh-CN" sz="1600" smtClean="0"/>
              <a:t>Returns a standard error message if a function is called with too few or too many arguments</a:t>
            </a:r>
          </a:p>
          <a:p>
            <a:pPr lvl="1" eaLnBrk="1" hangingPunct="1">
              <a:lnSpc>
                <a:spcPct val="80000"/>
              </a:lnSpc>
            </a:pPr>
            <a:r>
              <a:rPr lang="en-US" altLang="zh-CN" sz="1800" smtClean="0"/>
              <a:t>error</a:t>
            </a:r>
          </a:p>
          <a:p>
            <a:pPr lvl="2" eaLnBrk="1" hangingPunct="1">
              <a:lnSpc>
                <a:spcPct val="80000"/>
              </a:lnSpc>
            </a:pPr>
            <a:r>
              <a:rPr lang="en-US" altLang="zh-CN" sz="1600" smtClean="0"/>
              <a:t>Display error message and abort the function.</a:t>
            </a:r>
          </a:p>
          <a:p>
            <a:pPr lvl="1" eaLnBrk="1" hangingPunct="1">
              <a:lnSpc>
                <a:spcPct val="80000"/>
              </a:lnSpc>
            </a:pPr>
            <a:r>
              <a:rPr lang="en-US" altLang="zh-CN" sz="1800" smtClean="0"/>
              <a:t>warning</a:t>
            </a:r>
          </a:p>
          <a:p>
            <a:pPr lvl="2" eaLnBrk="1" hangingPunct="1">
              <a:lnSpc>
                <a:spcPct val="80000"/>
              </a:lnSpc>
            </a:pPr>
            <a:r>
              <a:rPr lang="en-US" altLang="zh-CN" sz="1600" smtClean="0"/>
              <a:t>Display warning message and continue the function.</a:t>
            </a:r>
          </a:p>
          <a:p>
            <a:pPr lvl="1" eaLnBrk="1" hangingPunct="1">
              <a:lnSpc>
                <a:spcPct val="80000"/>
              </a:lnSpc>
            </a:pPr>
            <a:r>
              <a:rPr lang="en-US" altLang="zh-CN" sz="1800" smtClean="0"/>
              <a:t>inputname</a:t>
            </a:r>
          </a:p>
          <a:p>
            <a:pPr lvl="2" eaLnBrk="1" hangingPunct="1">
              <a:lnSpc>
                <a:spcPct val="80000"/>
              </a:lnSpc>
            </a:pPr>
            <a:r>
              <a:rPr lang="en-US" altLang="zh-CN" sz="1600" smtClean="0"/>
              <a:t>Returns the actual name of the variable that corresponds to a paticular argument number.</a:t>
            </a:r>
          </a:p>
          <a:p>
            <a:pPr eaLnBrk="1" hangingPunct="1">
              <a:lnSpc>
                <a:spcPct val="80000"/>
              </a:lnSpc>
            </a:pPr>
            <a:r>
              <a:rPr lang="en-US" altLang="zh-CN" sz="2000" smtClean="0"/>
              <a:t>Practice the example 5.3 now.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7283">
                                            <p:txEl>
                                              <p:pRg st="13" end="13"/>
                                            </p:txEl>
                                          </p:spTgt>
                                        </p:tgtEl>
                                        <p:attrNameLst>
                                          <p:attrName>style.visibility</p:attrName>
                                        </p:attrNameLst>
                                      </p:cBhvr>
                                      <p:to>
                                        <p:strVal val="visible"/>
                                      </p:to>
                                    </p:set>
                                    <p:animEffect transition="in" filter="blinds(horizontal)">
                                      <p:cBhvr>
                                        <p:cTn id="7" dur="500"/>
                                        <p:tgtEl>
                                          <p:spTgt spid="9728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sz="4000" smtClean="0"/>
              <a:t>Sharing data using global memory</a:t>
            </a:r>
          </a:p>
        </p:txBody>
      </p:sp>
      <p:sp>
        <p:nvSpPr>
          <p:cNvPr id="98307" name="Rectangle 3"/>
          <p:cNvSpPr>
            <a:spLocks noGrp="1" noChangeArrowheads="1"/>
          </p:cNvSpPr>
          <p:nvPr>
            <p:ph type="body" idx="1"/>
          </p:nvPr>
        </p:nvSpPr>
        <p:spPr/>
        <p:txBody>
          <a:bodyPr/>
          <a:lstStyle/>
          <a:p>
            <a:pPr eaLnBrk="1" hangingPunct="1">
              <a:lnSpc>
                <a:spcPct val="90000"/>
              </a:lnSpc>
            </a:pPr>
            <a:r>
              <a:rPr lang="en-US" altLang="zh-CN" sz="2400" smtClean="0"/>
              <a:t>Global memory is a special type of memory that can be accessed from any workspace.</a:t>
            </a:r>
          </a:p>
          <a:p>
            <a:pPr lvl="1" eaLnBrk="1" hangingPunct="1">
              <a:lnSpc>
                <a:spcPct val="90000"/>
              </a:lnSpc>
            </a:pPr>
            <a:r>
              <a:rPr lang="en-US" altLang="zh-CN" sz="2000" smtClean="0"/>
              <a:t>Should be declared to be global.</a:t>
            </a:r>
          </a:p>
          <a:p>
            <a:pPr lvl="1" eaLnBrk="1" hangingPunct="1">
              <a:lnSpc>
                <a:spcPct val="90000"/>
              </a:lnSpc>
            </a:pPr>
            <a:r>
              <a:rPr lang="en-US" altLang="zh-CN" sz="2000" smtClean="0"/>
              <a:t>Share the same memory between functions</a:t>
            </a:r>
          </a:p>
          <a:p>
            <a:pPr lvl="1" eaLnBrk="1" hangingPunct="1">
              <a:lnSpc>
                <a:spcPct val="90000"/>
              </a:lnSpc>
            </a:pPr>
            <a:r>
              <a:rPr lang="en-US" altLang="zh-CN" sz="2000" smtClean="0">
                <a:solidFill>
                  <a:srgbClr val="FF0000"/>
                </a:solidFill>
              </a:rPr>
              <a:t>global v1  v2  v3</a:t>
            </a:r>
            <a:r>
              <a:rPr lang="en-US" altLang="zh-CN" sz="2000" smtClean="0"/>
              <a:t> …</a:t>
            </a:r>
          </a:p>
          <a:p>
            <a:pPr eaLnBrk="1" hangingPunct="1">
              <a:lnSpc>
                <a:spcPct val="90000"/>
              </a:lnSpc>
            </a:pPr>
            <a:r>
              <a:rPr lang="en-US" altLang="zh-CN" sz="2400" smtClean="0"/>
              <a:t>Good programming practice</a:t>
            </a:r>
          </a:p>
          <a:p>
            <a:pPr lvl="1" eaLnBrk="1" hangingPunct="1">
              <a:lnSpc>
                <a:spcPct val="90000"/>
              </a:lnSpc>
            </a:pPr>
            <a:r>
              <a:rPr lang="en-US" altLang="zh-CN" sz="2000" smtClean="0"/>
              <a:t>Declare global variables in all capital letters to make easy to distinguish from local variables.</a:t>
            </a:r>
          </a:p>
          <a:p>
            <a:pPr lvl="1" eaLnBrk="1" hangingPunct="1">
              <a:lnSpc>
                <a:spcPct val="90000"/>
              </a:lnSpc>
            </a:pPr>
            <a:r>
              <a:rPr lang="en-US" altLang="zh-CN" sz="2000" smtClean="0"/>
              <a:t>Declare  global variables immediately after the initial comments and before the first executable statement in each function that uses them.</a:t>
            </a:r>
          </a:p>
          <a:p>
            <a:pPr eaLnBrk="1" hangingPunct="1">
              <a:lnSpc>
                <a:spcPct val="90000"/>
              </a:lnSpc>
            </a:pPr>
            <a:r>
              <a:rPr lang="en-US" altLang="zh-CN" sz="2400" smtClean="0"/>
              <a:t>It is used to pass large amounts of data among functions.</a:t>
            </a:r>
          </a:p>
          <a:p>
            <a:pPr eaLnBrk="1" hangingPunct="1">
              <a:lnSpc>
                <a:spcPct val="90000"/>
              </a:lnSpc>
            </a:pPr>
            <a:endParaRPr lang="en-US" altLang="zh-CN" sz="24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8307">
                                            <p:txEl>
                                              <p:pRg st="4" end="4"/>
                                            </p:txEl>
                                          </p:spTgt>
                                        </p:tgtEl>
                                        <p:attrNameLst>
                                          <p:attrName>style.visibility</p:attrName>
                                        </p:attrNameLst>
                                      </p:cBhvr>
                                      <p:to>
                                        <p:strVal val="visible"/>
                                      </p:to>
                                    </p:set>
                                    <p:animEffect transition="in" filter="blinds(horizontal)">
                                      <p:cBhvr>
                                        <p:cTn id="7" dur="500"/>
                                        <p:tgtEl>
                                          <p:spTgt spid="98307">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8307">
                                            <p:txEl>
                                              <p:pRg st="5" end="5"/>
                                            </p:txEl>
                                          </p:spTgt>
                                        </p:tgtEl>
                                        <p:attrNameLst>
                                          <p:attrName>style.visibility</p:attrName>
                                        </p:attrNameLst>
                                      </p:cBhvr>
                                      <p:to>
                                        <p:strVal val="visible"/>
                                      </p:to>
                                    </p:set>
                                    <p:animEffect transition="in" filter="blinds(horizontal)">
                                      <p:cBhvr>
                                        <p:cTn id="10" dur="500"/>
                                        <p:tgtEl>
                                          <p:spTgt spid="98307">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8307">
                                            <p:txEl>
                                              <p:pRg st="6" end="6"/>
                                            </p:txEl>
                                          </p:spTgt>
                                        </p:tgtEl>
                                        <p:attrNameLst>
                                          <p:attrName>style.visibility</p:attrName>
                                        </p:attrNameLst>
                                      </p:cBhvr>
                                      <p:to>
                                        <p:strVal val="visible"/>
                                      </p:to>
                                    </p:set>
                                    <p:animEffect transition="in" filter="blinds(horizontal)">
                                      <p:cBhvr>
                                        <p:cTn id="13" dur="500"/>
                                        <p:tgtEl>
                                          <p:spTgt spid="98307">
                                            <p:txEl>
                                              <p:pRg st="6" end="6"/>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98307">
                                            <p:txEl>
                                              <p:pRg st="7" end="7"/>
                                            </p:txEl>
                                          </p:spTgt>
                                        </p:tgtEl>
                                        <p:attrNameLst>
                                          <p:attrName>style.visibility</p:attrName>
                                        </p:attrNameLst>
                                      </p:cBhvr>
                                      <p:to>
                                        <p:strVal val="visible"/>
                                      </p:to>
                                    </p:set>
                                    <p:animEffect transition="in" filter="blinds(horizontal)">
                                      <p:cBhvr>
                                        <p:cTn id="18" dur="500"/>
                                        <p:tgtEl>
                                          <p:spTgt spid="983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p:txBody>
          <a:bodyPr/>
          <a:lstStyle/>
          <a:p>
            <a:pPr eaLnBrk="1" hangingPunct="1"/>
            <a:r>
              <a:rPr lang="en-US" altLang="zh-CN" smtClean="0"/>
              <a:t>Reviews </a:t>
            </a:r>
            <a:endParaRPr lang="zh-CN" altLang="en-US" smtClean="0"/>
          </a:p>
        </p:txBody>
      </p:sp>
      <p:sp>
        <p:nvSpPr>
          <p:cNvPr id="3075" name="内容占位符 2"/>
          <p:cNvSpPr>
            <a:spLocks noGrp="1"/>
          </p:cNvSpPr>
          <p:nvPr>
            <p:ph idx="1"/>
          </p:nvPr>
        </p:nvSpPr>
        <p:spPr/>
        <p:txBody>
          <a:bodyPr/>
          <a:lstStyle/>
          <a:p>
            <a:pPr eaLnBrk="1" hangingPunct="1"/>
            <a:endParaRPr lang="zh-CN" altLang="en-US" smtClean="0"/>
          </a:p>
        </p:txBody>
      </p:sp>
      <p:pic>
        <p:nvPicPr>
          <p:cNvPr id="30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071563"/>
            <a:ext cx="721995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4563" y="4000500"/>
            <a:ext cx="560070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sz="3200" smtClean="0"/>
              <a:t>Preserving data between calls to a function</a:t>
            </a:r>
          </a:p>
        </p:txBody>
      </p:sp>
      <p:sp>
        <p:nvSpPr>
          <p:cNvPr id="99331" name="Rectangle 3"/>
          <p:cNvSpPr>
            <a:spLocks noGrp="1" noChangeArrowheads="1"/>
          </p:cNvSpPr>
          <p:nvPr>
            <p:ph type="body" idx="1"/>
          </p:nvPr>
        </p:nvSpPr>
        <p:spPr/>
        <p:txBody>
          <a:bodyPr/>
          <a:lstStyle/>
          <a:p>
            <a:pPr eaLnBrk="1" hangingPunct="1"/>
            <a:r>
              <a:rPr lang="en-US" altLang="zh-CN" sz="2800" smtClean="0"/>
              <a:t>The special workspace created for a function will be destroyed after the calling.</a:t>
            </a:r>
          </a:p>
          <a:p>
            <a:pPr eaLnBrk="1" hangingPunct="1"/>
            <a:r>
              <a:rPr lang="en-US" altLang="zh-CN" sz="2800" smtClean="0"/>
              <a:t>It is sometimes useful to preserve some local information within a function between calls.</a:t>
            </a:r>
          </a:p>
          <a:p>
            <a:pPr eaLnBrk="1" hangingPunct="1"/>
            <a:r>
              <a:rPr lang="en-US" altLang="zh-CN" sz="2800" smtClean="0"/>
              <a:t>Persistent memory is a special type of memory that can only be accessed from within the function, but it preserved unchanged between calls to the function.</a:t>
            </a:r>
          </a:p>
          <a:p>
            <a:pPr lvl="1" eaLnBrk="1" hangingPunct="1"/>
            <a:r>
              <a:rPr lang="en-US" altLang="zh-CN" sz="2400" smtClean="0"/>
              <a:t>persistent  v1  v2  v3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9331">
                                            <p:txEl>
                                              <p:pRg st="1" end="1"/>
                                            </p:txEl>
                                          </p:spTgt>
                                        </p:tgtEl>
                                        <p:attrNameLst>
                                          <p:attrName>style.visibility</p:attrName>
                                        </p:attrNameLst>
                                      </p:cBhvr>
                                      <p:to>
                                        <p:strVal val="visible"/>
                                      </p:to>
                                    </p:set>
                                    <p:animEffect transition="in" filter="blinds(horizontal)">
                                      <p:cBhvr>
                                        <p:cTn id="7" dur="500"/>
                                        <p:tgtEl>
                                          <p:spTgt spid="993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9331">
                                            <p:txEl>
                                              <p:pRg st="2" end="2"/>
                                            </p:txEl>
                                          </p:spTgt>
                                        </p:tgtEl>
                                        <p:attrNameLst>
                                          <p:attrName>style.visibility</p:attrName>
                                        </p:attrNameLst>
                                      </p:cBhvr>
                                      <p:to>
                                        <p:strVal val="visible"/>
                                      </p:to>
                                    </p:set>
                                    <p:animEffect transition="in" filter="blinds(horizontal)">
                                      <p:cBhvr>
                                        <p:cTn id="12" dur="500"/>
                                        <p:tgtEl>
                                          <p:spTgt spid="99331">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99331">
                                            <p:txEl>
                                              <p:pRg st="3" end="3"/>
                                            </p:txEl>
                                          </p:spTgt>
                                        </p:tgtEl>
                                        <p:attrNameLst>
                                          <p:attrName>style.visibility</p:attrName>
                                        </p:attrNameLst>
                                      </p:cBhvr>
                                      <p:to>
                                        <p:strVal val="visible"/>
                                      </p:to>
                                    </p:set>
                                    <p:animEffect transition="in" filter="blinds(horizontal)">
                                      <p:cBhvr>
                                        <p:cTn id="15" dur="500"/>
                                        <p:tgtEl>
                                          <p:spTgt spid="993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mtClean="0"/>
              <a:t>Function functions</a:t>
            </a:r>
          </a:p>
        </p:txBody>
      </p:sp>
      <p:sp>
        <p:nvSpPr>
          <p:cNvPr id="100355" name="Rectangle 3"/>
          <p:cNvSpPr>
            <a:spLocks noGrp="1" noChangeArrowheads="1"/>
          </p:cNvSpPr>
          <p:nvPr>
            <p:ph type="body" idx="1"/>
          </p:nvPr>
        </p:nvSpPr>
        <p:spPr/>
        <p:txBody>
          <a:bodyPr/>
          <a:lstStyle/>
          <a:p>
            <a:pPr eaLnBrk="1" hangingPunct="1">
              <a:lnSpc>
                <a:spcPct val="90000"/>
              </a:lnSpc>
            </a:pPr>
            <a:r>
              <a:rPr lang="en-US" altLang="zh-CN" sz="2800" smtClean="0"/>
              <a:t>Function functions are </a:t>
            </a:r>
            <a:r>
              <a:rPr lang="en-US" altLang="zh-CN" sz="2800" smtClean="0">
                <a:solidFill>
                  <a:srgbClr val="FF0000"/>
                </a:solidFill>
              </a:rPr>
              <a:t>functions</a:t>
            </a:r>
            <a:r>
              <a:rPr lang="en-US" altLang="zh-CN" sz="2800" smtClean="0"/>
              <a:t> with input arguments that include the names of other functions.</a:t>
            </a:r>
          </a:p>
          <a:p>
            <a:pPr lvl="1" eaLnBrk="1" hangingPunct="1">
              <a:lnSpc>
                <a:spcPct val="90000"/>
              </a:lnSpc>
            </a:pPr>
            <a:r>
              <a:rPr lang="en-US" altLang="zh-CN" sz="2400" smtClean="0"/>
              <a:t>fzero( ‘cos’, [0 pi])</a:t>
            </a:r>
          </a:p>
          <a:p>
            <a:pPr lvl="1" eaLnBrk="1" hangingPunct="1">
              <a:lnSpc>
                <a:spcPct val="90000"/>
              </a:lnSpc>
            </a:pPr>
            <a:r>
              <a:rPr lang="en-US" altLang="zh-CN" sz="2400" smtClean="0"/>
              <a:t>fzero( ‘exp(x)-2’, [0 pi])</a:t>
            </a:r>
          </a:p>
          <a:p>
            <a:pPr eaLnBrk="1" hangingPunct="1">
              <a:lnSpc>
                <a:spcPct val="90000"/>
              </a:lnSpc>
            </a:pPr>
            <a:r>
              <a:rPr lang="en-US" altLang="zh-CN" sz="2800" smtClean="0"/>
              <a:t>It is based on two special functions</a:t>
            </a:r>
          </a:p>
          <a:p>
            <a:pPr lvl="1" eaLnBrk="1" hangingPunct="1">
              <a:lnSpc>
                <a:spcPct val="90000"/>
              </a:lnSpc>
            </a:pPr>
            <a:r>
              <a:rPr lang="en-US" altLang="zh-CN" sz="2400" smtClean="0"/>
              <a:t>eval </a:t>
            </a:r>
          </a:p>
          <a:p>
            <a:pPr lvl="2" eaLnBrk="1" hangingPunct="1">
              <a:lnSpc>
                <a:spcPct val="90000"/>
              </a:lnSpc>
            </a:pPr>
            <a:r>
              <a:rPr lang="en-US" altLang="zh-CN" sz="2000" smtClean="0"/>
              <a:t>Evaluates a character string as though it had been typed in the command window.</a:t>
            </a:r>
          </a:p>
          <a:p>
            <a:pPr lvl="1" eaLnBrk="1" hangingPunct="1">
              <a:lnSpc>
                <a:spcPct val="90000"/>
              </a:lnSpc>
            </a:pPr>
            <a:r>
              <a:rPr lang="en-US" altLang="zh-CN" sz="2400" smtClean="0"/>
              <a:t>feval</a:t>
            </a:r>
          </a:p>
          <a:p>
            <a:pPr lvl="2" eaLnBrk="1" hangingPunct="1">
              <a:lnSpc>
                <a:spcPct val="90000"/>
              </a:lnSpc>
            </a:pPr>
            <a:r>
              <a:rPr lang="en-US" altLang="zh-CN" sz="2000" smtClean="0"/>
              <a:t>Evaluates a named function at a specific input value.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0355">
                                            <p:txEl>
                                              <p:pRg st="3" end="3"/>
                                            </p:txEl>
                                          </p:spTgt>
                                        </p:tgtEl>
                                        <p:attrNameLst>
                                          <p:attrName>style.visibility</p:attrName>
                                        </p:attrNameLst>
                                      </p:cBhvr>
                                      <p:to>
                                        <p:strVal val="visible"/>
                                      </p:to>
                                    </p:set>
                                    <p:animEffect transition="in" filter="blinds(horizontal)">
                                      <p:cBhvr>
                                        <p:cTn id="7" dur="500"/>
                                        <p:tgtEl>
                                          <p:spTgt spid="100355">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0355">
                                            <p:txEl>
                                              <p:pRg st="4" end="4"/>
                                            </p:txEl>
                                          </p:spTgt>
                                        </p:tgtEl>
                                        <p:attrNameLst>
                                          <p:attrName>style.visibility</p:attrName>
                                        </p:attrNameLst>
                                      </p:cBhvr>
                                      <p:to>
                                        <p:strVal val="visible"/>
                                      </p:to>
                                    </p:set>
                                    <p:animEffect transition="in" filter="blinds(horizontal)">
                                      <p:cBhvr>
                                        <p:cTn id="10" dur="500"/>
                                        <p:tgtEl>
                                          <p:spTgt spid="100355">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00355">
                                            <p:txEl>
                                              <p:pRg st="5" end="5"/>
                                            </p:txEl>
                                          </p:spTgt>
                                        </p:tgtEl>
                                        <p:attrNameLst>
                                          <p:attrName>style.visibility</p:attrName>
                                        </p:attrNameLst>
                                      </p:cBhvr>
                                      <p:to>
                                        <p:strVal val="visible"/>
                                      </p:to>
                                    </p:set>
                                    <p:animEffect transition="in" filter="blinds(horizontal)">
                                      <p:cBhvr>
                                        <p:cTn id="13" dur="500"/>
                                        <p:tgtEl>
                                          <p:spTgt spid="100355">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00355">
                                            <p:txEl>
                                              <p:pRg st="6" end="6"/>
                                            </p:txEl>
                                          </p:spTgt>
                                        </p:tgtEl>
                                        <p:attrNameLst>
                                          <p:attrName>style.visibility</p:attrName>
                                        </p:attrNameLst>
                                      </p:cBhvr>
                                      <p:to>
                                        <p:strVal val="visible"/>
                                      </p:to>
                                    </p:set>
                                    <p:animEffect transition="in" filter="blinds(horizontal)">
                                      <p:cBhvr>
                                        <p:cTn id="16" dur="500"/>
                                        <p:tgtEl>
                                          <p:spTgt spid="100355">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00355">
                                            <p:txEl>
                                              <p:pRg st="7" end="7"/>
                                            </p:txEl>
                                          </p:spTgt>
                                        </p:tgtEl>
                                        <p:attrNameLst>
                                          <p:attrName>style.visibility</p:attrName>
                                        </p:attrNameLst>
                                      </p:cBhvr>
                                      <p:to>
                                        <p:strVal val="visible"/>
                                      </p:to>
                                    </p:set>
                                    <p:animEffect transition="in" filter="blinds(horizontal)">
                                      <p:cBhvr>
                                        <p:cTn id="19" dur="500"/>
                                        <p:tgtEl>
                                          <p:spTgt spid="1003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smtClean="0"/>
              <a:t>Some function functions</a:t>
            </a:r>
          </a:p>
        </p:txBody>
      </p:sp>
      <p:pic>
        <p:nvPicPr>
          <p:cNvPr id="2355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060575"/>
            <a:ext cx="7581900" cy="351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z="4000" smtClean="0"/>
              <a:t>How to create a function function?</a:t>
            </a:r>
          </a:p>
        </p:txBody>
      </p:sp>
      <p:sp>
        <p:nvSpPr>
          <p:cNvPr id="24579" name="Rectangle 3"/>
          <p:cNvSpPr>
            <a:spLocks noGrp="1" noChangeArrowheads="1"/>
          </p:cNvSpPr>
          <p:nvPr>
            <p:ph type="body" idx="1"/>
          </p:nvPr>
        </p:nvSpPr>
        <p:spPr/>
        <p:txBody>
          <a:bodyPr/>
          <a:lstStyle/>
          <a:p>
            <a:pPr eaLnBrk="1" hangingPunct="1"/>
            <a:r>
              <a:rPr lang="en-US" altLang="zh-CN" smtClean="0"/>
              <a:t>Example 5.6</a:t>
            </a:r>
          </a:p>
          <a:p>
            <a:pPr eaLnBrk="1" hangingPunct="1">
              <a:buFontTx/>
              <a:buNone/>
            </a:pPr>
            <a:endParaRPr lang="en-US" altLang="zh-CN" smtClean="0"/>
          </a:p>
        </p:txBody>
      </p:sp>
      <p:pic>
        <p:nvPicPr>
          <p:cNvPr id="245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2205038"/>
            <a:ext cx="5761038" cy="383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z="4000" smtClean="0"/>
              <a:t>Subfunctions and private functions</a:t>
            </a:r>
          </a:p>
        </p:txBody>
      </p:sp>
      <p:sp>
        <p:nvSpPr>
          <p:cNvPr id="103427" name="Rectangle 3"/>
          <p:cNvSpPr>
            <a:spLocks noGrp="1" noChangeArrowheads="1"/>
          </p:cNvSpPr>
          <p:nvPr>
            <p:ph type="body" idx="1"/>
          </p:nvPr>
        </p:nvSpPr>
        <p:spPr/>
        <p:txBody>
          <a:bodyPr/>
          <a:lstStyle/>
          <a:p>
            <a:pPr eaLnBrk="1" hangingPunct="1">
              <a:lnSpc>
                <a:spcPct val="90000"/>
              </a:lnSpc>
            </a:pPr>
            <a:r>
              <a:rPr lang="en-US" altLang="zh-CN" sz="2400" smtClean="0"/>
              <a:t>Is it possible to place more than one functions in the same m-file?</a:t>
            </a:r>
          </a:p>
          <a:p>
            <a:pPr lvl="1" eaLnBrk="1" hangingPunct="1">
              <a:lnSpc>
                <a:spcPct val="90000"/>
              </a:lnSpc>
            </a:pPr>
            <a:r>
              <a:rPr lang="en-US" altLang="zh-CN" sz="2000" smtClean="0"/>
              <a:t>The top function is a normal function</a:t>
            </a:r>
          </a:p>
          <a:p>
            <a:pPr lvl="1" eaLnBrk="1" hangingPunct="1">
              <a:lnSpc>
                <a:spcPct val="90000"/>
              </a:lnSpc>
            </a:pPr>
            <a:r>
              <a:rPr lang="en-US" altLang="zh-CN" sz="2000" smtClean="0"/>
              <a:t>The ones below it are subfunctions or internal functions</a:t>
            </a:r>
          </a:p>
          <a:p>
            <a:pPr lvl="1" eaLnBrk="1" hangingPunct="1">
              <a:lnSpc>
                <a:spcPct val="90000"/>
              </a:lnSpc>
            </a:pPr>
            <a:r>
              <a:rPr lang="en-US" altLang="zh-CN" sz="2000" smtClean="0"/>
              <a:t>Subfunctions are only accessible to the other functions within the same m-file.</a:t>
            </a:r>
          </a:p>
          <a:p>
            <a:pPr eaLnBrk="1" hangingPunct="1">
              <a:lnSpc>
                <a:spcPct val="90000"/>
              </a:lnSpc>
            </a:pPr>
            <a:r>
              <a:rPr lang="en-US" altLang="zh-CN" sz="2400" smtClean="0"/>
              <a:t>Private functions</a:t>
            </a:r>
          </a:p>
          <a:p>
            <a:pPr lvl="1" eaLnBrk="1" hangingPunct="1">
              <a:lnSpc>
                <a:spcPct val="90000"/>
              </a:lnSpc>
            </a:pPr>
            <a:r>
              <a:rPr lang="en-US" altLang="zh-CN" sz="2000" smtClean="0"/>
              <a:t>Private functions are functions that reside in subdirectories with the special name </a:t>
            </a:r>
            <a:r>
              <a:rPr lang="en-US" altLang="zh-CN" sz="2000" smtClean="0">
                <a:solidFill>
                  <a:srgbClr val="FF0000"/>
                </a:solidFill>
              </a:rPr>
              <a:t>private</a:t>
            </a:r>
            <a:r>
              <a:rPr lang="en-US" altLang="zh-CN" sz="2000" smtClean="0"/>
              <a:t>.</a:t>
            </a:r>
          </a:p>
          <a:p>
            <a:pPr lvl="1" eaLnBrk="1" hangingPunct="1">
              <a:lnSpc>
                <a:spcPct val="90000"/>
              </a:lnSpc>
            </a:pPr>
            <a:r>
              <a:rPr lang="en-US" altLang="zh-CN" sz="2000" smtClean="0"/>
              <a:t>They are only visible to functions in the parent directory.</a:t>
            </a:r>
          </a:p>
          <a:p>
            <a:pPr lvl="1" eaLnBrk="1" hangingPunct="1">
              <a:lnSpc>
                <a:spcPct val="90000"/>
              </a:lnSpc>
            </a:pPr>
            <a:r>
              <a:rPr lang="en-US" altLang="zh-CN" sz="2000" smtClean="0"/>
              <a:t>MATLAB looks for private functions </a:t>
            </a:r>
            <a:r>
              <a:rPr lang="en-US" altLang="zh-CN" sz="2000" smtClean="0">
                <a:solidFill>
                  <a:srgbClr val="FF0000"/>
                </a:solidFill>
              </a:rPr>
              <a:t>before</a:t>
            </a:r>
            <a:r>
              <a:rPr lang="en-US" altLang="zh-CN" sz="2000" smtClean="0"/>
              <a:t> standard m-file functions.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3427">
                                            <p:txEl>
                                              <p:pRg st="1" end="1"/>
                                            </p:txEl>
                                          </p:spTgt>
                                        </p:tgtEl>
                                        <p:attrNameLst>
                                          <p:attrName>style.visibility</p:attrName>
                                        </p:attrNameLst>
                                      </p:cBhvr>
                                      <p:to>
                                        <p:strVal val="visible"/>
                                      </p:to>
                                    </p:set>
                                    <p:animEffect transition="in" filter="blinds(horizontal)">
                                      <p:cBhvr>
                                        <p:cTn id="7" dur="500"/>
                                        <p:tgtEl>
                                          <p:spTgt spid="10342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3427">
                                            <p:txEl>
                                              <p:pRg st="2" end="2"/>
                                            </p:txEl>
                                          </p:spTgt>
                                        </p:tgtEl>
                                        <p:attrNameLst>
                                          <p:attrName>style.visibility</p:attrName>
                                        </p:attrNameLst>
                                      </p:cBhvr>
                                      <p:to>
                                        <p:strVal val="visible"/>
                                      </p:to>
                                    </p:set>
                                    <p:animEffect transition="in" filter="blinds(horizontal)">
                                      <p:cBhvr>
                                        <p:cTn id="10" dur="500"/>
                                        <p:tgtEl>
                                          <p:spTgt spid="10342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03427">
                                            <p:txEl>
                                              <p:pRg st="3" end="3"/>
                                            </p:txEl>
                                          </p:spTgt>
                                        </p:tgtEl>
                                        <p:attrNameLst>
                                          <p:attrName>style.visibility</p:attrName>
                                        </p:attrNameLst>
                                      </p:cBhvr>
                                      <p:to>
                                        <p:strVal val="visible"/>
                                      </p:to>
                                    </p:set>
                                    <p:animEffect transition="in" filter="blinds(horizontal)">
                                      <p:cBhvr>
                                        <p:cTn id="13" dur="500"/>
                                        <p:tgtEl>
                                          <p:spTgt spid="103427">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103427">
                                            <p:txEl>
                                              <p:pRg st="4" end="4"/>
                                            </p:txEl>
                                          </p:spTgt>
                                        </p:tgtEl>
                                        <p:attrNameLst>
                                          <p:attrName>style.visibility</p:attrName>
                                        </p:attrNameLst>
                                      </p:cBhvr>
                                      <p:to>
                                        <p:strVal val="visible"/>
                                      </p:to>
                                    </p:set>
                                    <p:animEffect transition="in" filter="blinds(horizontal)">
                                      <p:cBhvr>
                                        <p:cTn id="18" dur="500"/>
                                        <p:tgtEl>
                                          <p:spTgt spid="103427">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03427">
                                            <p:txEl>
                                              <p:pRg st="5" end="5"/>
                                            </p:txEl>
                                          </p:spTgt>
                                        </p:tgtEl>
                                        <p:attrNameLst>
                                          <p:attrName>style.visibility</p:attrName>
                                        </p:attrNameLst>
                                      </p:cBhvr>
                                      <p:to>
                                        <p:strVal val="visible"/>
                                      </p:to>
                                    </p:set>
                                    <p:animEffect transition="in" filter="blinds(horizontal)">
                                      <p:cBhvr>
                                        <p:cTn id="21" dur="500"/>
                                        <p:tgtEl>
                                          <p:spTgt spid="103427">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03427">
                                            <p:txEl>
                                              <p:pRg st="6" end="6"/>
                                            </p:txEl>
                                          </p:spTgt>
                                        </p:tgtEl>
                                        <p:attrNameLst>
                                          <p:attrName>style.visibility</p:attrName>
                                        </p:attrNameLst>
                                      </p:cBhvr>
                                      <p:to>
                                        <p:strVal val="visible"/>
                                      </p:to>
                                    </p:set>
                                    <p:animEffect transition="in" filter="blinds(horizontal)">
                                      <p:cBhvr>
                                        <p:cTn id="24" dur="500"/>
                                        <p:tgtEl>
                                          <p:spTgt spid="103427">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03427">
                                            <p:txEl>
                                              <p:pRg st="7" end="7"/>
                                            </p:txEl>
                                          </p:spTgt>
                                        </p:tgtEl>
                                        <p:attrNameLst>
                                          <p:attrName>style.visibility</p:attrName>
                                        </p:attrNameLst>
                                      </p:cBhvr>
                                      <p:to>
                                        <p:strVal val="visible"/>
                                      </p:to>
                                    </p:set>
                                    <p:animEffect transition="in" filter="blinds(horizontal)">
                                      <p:cBhvr>
                                        <p:cTn id="27" dur="500"/>
                                        <p:tgtEl>
                                          <p:spTgt spid="1034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mtClean="0"/>
              <a:t>Region 1</a:t>
            </a:r>
          </a:p>
        </p:txBody>
      </p:sp>
      <p:pic>
        <p:nvPicPr>
          <p:cNvPr id="2662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412875"/>
            <a:ext cx="7299325" cy="430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smtClean="0"/>
              <a:t>Basic equations</a:t>
            </a:r>
          </a:p>
        </p:txBody>
      </p:sp>
      <p:sp>
        <p:nvSpPr>
          <p:cNvPr id="27651" name="Rectangle 3"/>
          <p:cNvSpPr>
            <a:spLocks noGrp="1" noChangeArrowheads="1"/>
          </p:cNvSpPr>
          <p:nvPr>
            <p:ph type="body" idx="1"/>
          </p:nvPr>
        </p:nvSpPr>
        <p:spPr/>
        <p:txBody>
          <a:bodyPr/>
          <a:lstStyle/>
          <a:p>
            <a:pPr eaLnBrk="1" hangingPunct="1"/>
            <a:r>
              <a:rPr lang="en-US" altLang="zh-CN" smtClean="0"/>
              <a:t>Specific Gibbs free energy equation in dimensionless form:</a:t>
            </a:r>
          </a:p>
        </p:txBody>
      </p:sp>
      <p:pic>
        <p:nvPicPr>
          <p:cNvPr id="276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852738"/>
            <a:ext cx="7046913"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endParaRPr lang="zh-CN" altLang="zh-CN" smtClean="0"/>
          </a:p>
        </p:txBody>
      </p:sp>
      <p:sp>
        <p:nvSpPr>
          <p:cNvPr id="28675" name="Rectangle 3"/>
          <p:cNvSpPr>
            <a:spLocks noGrp="1" noChangeArrowheads="1"/>
          </p:cNvSpPr>
          <p:nvPr>
            <p:ph type="body" idx="1"/>
          </p:nvPr>
        </p:nvSpPr>
        <p:spPr/>
        <p:txBody>
          <a:bodyPr/>
          <a:lstStyle/>
          <a:p>
            <a:pPr eaLnBrk="1" hangingPunct="1"/>
            <a:endParaRPr lang="zh-CN" altLang="zh-CN" smtClean="0"/>
          </a:p>
        </p:txBody>
      </p:sp>
      <p:pic>
        <p:nvPicPr>
          <p:cNvPr id="28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25" y="381000"/>
            <a:ext cx="8542338"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15888"/>
            <a:ext cx="6175375" cy="635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smtClean="0"/>
              <a:t>Specific volume</a:t>
            </a:r>
          </a:p>
        </p:txBody>
      </p:sp>
      <p:sp>
        <p:nvSpPr>
          <p:cNvPr id="30723" name="Rectangle 3"/>
          <p:cNvSpPr>
            <a:spLocks noGrp="1" noChangeArrowheads="1"/>
          </p:cNvSpPr>
          <p:nvPr>
            <p:ph type="body" idx="1"/>
          </p:nvPr>
        </p:nvSpPr>
        <p:spPr/>
        <p:txBody>
          <a:bodyPr/>
          <a:lstStyle/>
          <a:p>
            <a:pPr eaLnBrk="1" hangingPunct="1"/>
            <a:r>
              <a:rPr lang="en-US" altLang="zh-CN" sz="2400" smtClean="0"/>
              <a:t>Specific volume (</a:t>
            </a:r>
            <a:r>
              <a:rPr lang="en-US" altLang="zh-CN" sz="2400" i="1" smtClean="0">
                <a:latin typeface="Times New Roman" panose="02020603050405020304" pitchFamily="18" charset="0"/>
              </a:rPr>
              <a:t>v</a:t>
            </a:r>
            <a:r>
              <a:rPr lang="en-US" altLang="zh-CN" sz="2400" smtClean="0"/>
              <a:t>) is the volume occupied by a unit of mass of a material. </a:t>
            </a:r>
          </a:p>
          <a:p>
            <a:pPr eaLnBrk="1" hangingPunct="1"/>
            <a:r>
              <a:rPr lang="en-US" altLang="zh-CN" sz="2400" smtClean="0"/>
              <a:t>It is equal to the reciprocal of its mass density.</a:t>
            </a:r>
            <a:r>
              <a:rPr lang="en-US" altLang="zh-CN" smtClean="0"/>
              <a:t> </a:t>
            </a:r>
          </a:p>
        </p:txBody>
      </p:sp>
      <p:pic>
        <p:nvPicPr>
          <p:cNvPr id="1085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213100"/>
            <a:ext cx="7627938"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4437063"/>
            <a:ext cx="6230937"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8548"/>
                                        </p:tgtEl>
                                        <p:attrNameLst>
                                          <p:attrName>style.visibility</p:attrName>
                                        </p:attrNameLst>
                                      </p:cBhvr>
                                      <p:to>
                                        <p:strVal val="visible"/>
                                      </p:to>
                                    </p:set>
                                    <p:animEffect transition="in" filter="blinds(horizontal)">
                                      <p:cBhvr>
                                        <p:cTn id="7" dur="500"/>
                                        <p:tgtEl>
                                          <p:spTgt spid="1085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8549"/>
                                        </p:tgtEl>
                                        <p:attrNameLst>
                                          <p:attrName>style.visibility</p:attrName>
                                        </p:attrNameLst>
                                      </p:cBhvr>
                                      <p:to>
                                        <p:strVal val="visible"/>
                                      </p:to>
                                    </p:set>
                                    <p:animEffect transition="in" filter="blinds(horizontal)">
                                      <p:cBhvr>
                                        <p:cTn id="12" dur="500"/>
                                        <p:tgtEl>
                                          <p:spTgt spid="108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zh-CN" smtClean="0"/>
              <a:t>Top-Down Design Techniques</a:t>
            </a:r>
          </a:p>
        </p:txBody>
      </p:sp>
      <p:sp>
        <p:nvSpPr>
          <p:cNvPr id="4099" name="Rectangle 3"/>
          <p:cNvSpPr>
            <a:spLocks noGrp="1" noChangeArrowheads="1"/>
          </p:cNvSpPr>
          <p:nvPr>
            <p:ph type="body" idx="1"/>
          </p:nvPr>
        </p:nvSpPr>
        <p:spPr/>
        <p:txBody>
          <a:bodyPr/>
          <a:lstStyle/>
          <a:p>
            <a:pPr eaLnBrk="1" hangingPunct="1"/>
            <a:r>
              <a:rPr lang="en-US" altLang="zh-CN" smtClean="0">
                <a:latin typeface="Times New Roman" panose="02020603050405020304" pitchFamily="18" charset="0"/>
              </a:rPr>
              <a:t>5 Steps:</a:t>
            </a:r>
          </a:p>
          <a:p>
            <a:pPr lvl="1" eaLnBrk="1" hangingPunct="1">
              <a:buFontTx/>
              <a:buNone/>
            </a:pPr>
            <a:r>
              <a:rPr lang="en-US" altLang="zh-CN" smtClean="0">
                <a:latin typeface="Times New Roman" panose="02020603050405020304" pitchFamily="18" charset="0"/>
              </a:rPr>
              <a:t>Step 1: Clearly state the problem that you are trying to solve</a:t>
            </a:r>
          </a:p>
          <a:p>
            <a:pPr lvl="1" eaLnBrk="1" hangingPunct="1">
              <a:buFontTx/>
              <a:buNone/>
            </a:pPr>
            <a:r>
              <a:rPr lang="en-US" altLang="zh-CN" smtClean="0">
                <a:latin typeface="Times New Roman" panose="02020603050405020304" pitchFamily="18" charset="0"/>
              </a:rPr>
              <a:t>Step 2: Define the inputs required by the program and the outputs to be produced by the program</a:t>
            </a:r>
          </a:p>
          <a:p>
            <a:pPr lvl="1" eaLnBrk="1" hangingPunct="1">
              <a:buFontTx/>
              <a:buNone/>
            </a:pPr>
            <a:r>
              <a:rPr lang="en-US" altLang="zh-CN" smtClean="0">
                <a:latin typeface="Times New Roman" panose="02020603050405020304" pitchFamily="18" charset="0"/>
              </a:rPr>
              <a:t>Step 3: </a:t>
            </a:r>
            <a:r>
              <a:rPr lang="en-US" altLang="zh-CN" smtClean="0">
                <a:solidFill>
                  <a:srgbClr val="FF0000"/>
                </a:solidFill>
                <a:latin typeface="Times New Roman" panose="02020603050405020304" pitchFamily="18" charset="0"/>
              </a:rPr>
              <a:t>Design the algorithm that you intend to implement in the program</a:t>
            </a:r>
          </a:p>
          <a:p>
            <a:pPr lvl="1" eaLnBrk="1" hangingPunct="1">
              <a:buFontTx/>
              <a:buNone/>
            </a:pPr>
            <a:r>
              <a:rPr lang="en-US" altLang="zh-CN" smtClean="0">
                <a:latin typeface="Times New Roman" panose="02020603050405020304" pitchFamily="18" charset="0"/>
              </a:rPr>
              <a:t>Step 4: Turn the algorithm into MATLAB statements</a:t>
            </a:r>
          </a:p>
          <a:p>
            <a:pPr lvl="1" eaLnBrk="1" hangingPunct="1">
              <a:buFontTx/>
              <a:buNone/>
            </a:pPr>
            <a:r>
              <a:rPr lang="en-US" altLang="zh-CN" smtClean="0">
                <a:latin typeface="Times New Roman" panose="02020603050405020304" pitchFamily="18" charset="0"/>
              </a:rPr>
              <a:t>Step 5: Test the resulting MATLAB program</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smtClean="0"/>
              <a:t>Specific internal energy</a:t>
            </a:r>
          </a:p>
        </p:txBody>
      </p:sp>
      <p:sp>
        <p:nvSpPr>
          <p:cNvPr id="109571" name="Rectangle 3"/>
          <p:cNvSpPr>
            <a:spLocks noGrp="1" noChangeArrowheads="1"/>
          </p:cNvSpPr>
          <p:nvPr>
            <p:ph type="body" idx="1"/>
          </p:nvPr>
        </p:nvSpPr>
        <p:spPr/>
        <p:txBody>
          <a:bodyPr/>
          <a:lstStyle/>
          <a:p>
            <a:pPr eaLnBrk="1" hangingPunct="1">
              <a:lnSpc>
                <a:spcPct val="80000"/>
              </a:lnSpc>
            </a:pPr>
            <a:r>
              <a:rPr lang="en-US" altLang="zh-CN" sz="2800" smtClean="0"/>
              <a:t>In thermodynamics, the </a:t>
            </a:r>
            <a:r>
              <a:rPr lang="en-US" altLang="zh-CN" sz="2800" smtClean="0">
                <a:solidFill>
                  <a:srgbClr val="FF0000"/>
                </a:solidFill>
              </a:rPr>
              <a:t>internal energy</a:t>
            </a:r>
            <a:r>
              <a:rPr lang="en-US" altLang="zh-CN" sz="2800" smtClean="0"/>
              <a:t> is the total of the kinetic energy due to the motion of particles (translational, rotational, vibrational) and the potential energy associated with the vibrational and electric energy of atoms. It is a </a:t>
            </a:r>
            <a:r>
              <a:rPr lang="en-US" altLang="zh-CN" sz="2800" smtClean="0">
                <a:solidFill>
                  <a:srgbClr val="FF0000"/>
                </a:solidFill>
              </a:rPr>
              <a:t>state function</a:t>
            </a:r>
            <a:r>
              <a:rPr lang="en-US" altLang="zh-CN" sz="2800" smtClean="0"/>
              <a:t> of a system, and is an extensive quantity. The SI unit of energy is the joule.</a:t>
            </a:r>
          </a:p>
          <a:p>
            <a:pPr eaLnBrk="1" hangingPunct="1">
              <a:lnSpc>
                <a:spcPct val="80000"/>
              </a:lnSpc>
            </a:pPr>
            <a:r>
              <a:rPr lang="en-US" altLang="zh-CN" sz="2800" smtClean="0"/>
              <a:t>One can have a corresponding intensive thermodynamic property called </a:t>
            </a:r>
            <a:r>
              <a:rPr lang="en-US" altLang="zh-CN" sz="2800" smtClean="0">
                <a:solidFill>
                  <a:srgbClr val="FF0000"/>
                </a:solidFill>
              </a:rPr>
              <a:t>specific internal energy</a:t>
            </a:r>
            <a:r>
              <a:rPr lang="en-US" altLang="zh-CN" sz="2800" smtClean="0"/>
              <a:t>, which is internal energy per mass of the substance in question. As such, the SI unit of specific internal energy would be the J/kg.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9571">
                                            <p:txEl>
                                              <p:pRg st="1" end="1"/>
                                            </p:txEl>
                                          </p:spTgt>
                                        </p:tgtEl>
                                        <p:attrNameLst>
                                          <p:attrName>style.visibility</p:attrName>
                                        </p:attrNameLst>
                                      </p:cBhvr>
                                      <p:to>
                                        <p:strVal val="visible"/>
                                      </p:to>
                                    </p:set>
                                    <p:animEffect transition="in" filter="blinds(horizontal)">
                                      <p:cBhvr>
                                        <p:cTn id="7" dur="500"/>
                                        <p:tgtEl>
                                          <p:spTgt spid="1095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smtClean="0"/>
              <a:t>Specific internal energy</a:t>
            </a:r>
          </a:p>
        </p:txBody>
      </p:sp>
      <p:pic>
        <p:nvPicPr>
          <p:cNvPr id="327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412875"/>
            <a:ext cx="781843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4221163"/>
            <a:ext cx="6107113"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5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2708275"/>
            <a:ext cx="6230937"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0598"/>
                                        </p:tgtEl>
                                        <p:attrNameLst>
                                          <p:attrName>style.visibility</p:attrName>
                                        </p:attrNameLst>
                                      </p:cBhvr>
                                      <p:to>
                                        <p:strVal val="visible"/>
                                      </p:to>
                                    </p:set>
                                    <p:animEffect transition="in" filter="blinds(horizontal)">
                                      <p:cBhvr>
                                        <p:cTn id="7" dur="500"/>
                                        <p:tgtEl>
                                          <p:spTgt spid="110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smtClean="0"/>
              <a:t>Specific entropy</a:t>
            </a:r>
          </a:p>
        </p:txBody>
      </p:sp>
      <p:sp>
        <p:nvSpPr>
          <p:cNvPr id="111619" name="Rectangle 3"/>
          <p:cNvSpPr>
            <a:spLocks noGrp="1" noChangeArrowheads="1"/>
          </p:cNvSpPr>
          <p:nvPr>
            <p:ph type="body" idx="1"/>
          </p:nvPr>
        </p:nvSpPr>
        <p:spPr/>
        <p:txBody>
          <a:bodyPr/>
          <a:lstStyle/>
          <a:p>
            <a:pPr eaLnBrk="1" hangingPunct="1">
              <a:lnSpc>
                <a:spcPct val="80000"/>
              </a:lnSpc>
            </a:pPr>
            <a:r>
              <a:rPr lang="en-US" altLang="zh-CN" sz="2000" smtClean="0"/>
              <a:t>Entropy is a measure of how </a:t>
            </a:r>
            <a:r>
              <a:rPr lang="en-US" altLang="zh-CN" sz="2000" smtClean="0">
                <a:solidFill>
                  <a:srgbClr val="FF0000"/>
                </a:solidFill>
              </a:rPr>
              <a:t>organized or disorganized</a:t>
            </a:r>
            <a:r>
              <a:rPr lang="en-US" altLang="zh-CN" sz="2000" smtClean="0"/>
              <a:t> a system is: "Gain of entropy eventually is nothing more nor less than loss of information"</a:t>
            </a:r>
          </a:p>
          <a:p>
            <a:pPr eaLnBrk="1" hangingPunct="1">
              <a:lnSpc>
                <a:spcPct val="80000"/>
              </a:lnSpc>
            </a:pPr>
            <a:r>
              <a:rPr lang="en-US" altLang="zh-CN" sz="2000" smtClean="0"/>
              <a:t>Entropy is an important part of </a:t>
            </a:r>
            <a:r>
              <a:rPr lang="en-US" altLang="zh-CN" sz="2000" smtClean="0">
                <a:solidFill>
                  <a:srgbClr val="FF0000"/>
                </a:solidFill>
              </a:rPr>
              <a:t>the second law of thermodynamics</a:t>
            </a:r>
            <a:r>
              <a:rPr lang="en-US" altLang="zh-CN" sz="2000" smtClean="0"/>
              <a:t>. Thermodynamic systems consist of objects, e.g. atoms or molecules, which "carry" energy. In applied thermodynamics, as a matter of convention, entropy is measured in Joules of energy per kelvin. If thermodynamic systems are described using thermal energy instead of temperature, then entropy is just a number by which the thermal energy in the system is multiplied. The resulting energy is an energy for which no information is available which would be required to convert the energy in technical systems from one form (e.g. electrical) into another form (e.g. mechanical).</a:t>
            </a:r>
          </a:p>
          <a:p>
            <a:pPr eaLnBrk="1" hangingPunct="1">
              <a:lnSpc>
                <a:spcPct val="80000"/>
              </a:lnSpc>
            </a:pPr>
            <a:endParaRPr lang="en-US" altLang="zh-CN" sz="2000" smtClean="0"/>
          </a:p>
        </p:txBody>
      </p:sp>
      <p:pic>
        <p:nvPicPr>
          <p:cNvPr id="1116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5373688"/>
            <a:ext cx="7431087"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1619">
                                            <p:txEl>
                                              <p:pRg st="1" end="1"/>
                                            </p:txEl>
                                          </p:spTgt>
                                        </p:tgtEl>
                                        <p:attrNameLst>
                                          <p:attrName>style.visibility</p:attrName>
                                        </p:attrNameLst>
                                      </p:cBhvr>
                                      <p:to>
                                        <p:strVal val="visible"/>
                                      </p:to>
                                    </p:set>
                                    <p:animEffect transition="in" filter="blinds(horizontal)">
                                      <p:cBhvr>
                                        <p:cTn id="7" dur="500"/>
                                        <p:tgtEl>
                                          <p:spTgt spid="1116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1620"/>
                                        </p:tgtEl>
                                        <p:attrNameLst>
                                          <p:attrName>style.visibility</p:attrName>
                                        </p:attrNameLst>
                                      </p:cBhvr>
                                      <p:to>
                                        <p:strVal val="visible"/>
                                      </p:to>
                                    </p:set>
                                    <p:animEffect transition="in" filter="blinds(horizontal)">
                                      <p:cBhvr>
                                        <p:cTn id="12" dur="500"/>
                                        <p:tgtEl>
                                          <p:spTgt spid="111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smtClean="0"/>
              <a:t>Specific enthalpy</a:t>
            </a:r>
          </a:p>
        </p:txBody>
      </p:sp>
      <p:sp>
        <p:nvSpPr>
          <p:cNvPr id="112643" name="Rectangle 3"/>
          <p:cNvSpPr>
            <a:spLocks noGrp="1" noChangeArrowheads="1"/>
          </p:cNvSpPr>
          <p:nvPr>
            <p:ph type="body" idx="1"/>
          </p:nvPr>
        </p:nvSpPr>
        <p:spPr>
          <a:xfrm>
            <a:off x="457200" y="1600200"/>
            <a:ext cx="8291513" cy="3629025"/>
          </a:xfrm>
        </p:spPr>
        <p:txBody>
          <a:bodyPr/>
          <a:lstStyle/>
          <a:p>
            <a:pPr eaLnBrk="1" hangingPunct="1">
              <a:lnSpc>
                <a:spcPct val="80000"/>
              </a:lnSpc>
            </a:pPr>
            <a:r>
              <a:rPr lang="en-US" altLang="en-US" sz="2800" smtClean="0"/>
              <a:t>In thermodynamics, </a:t>
            </a:r>
            <a:r>
              <a:rPr lang="en-US" altLang="en-US" sz="2800" smtClean="0">
                <a:solidFill>
                  <a:srgbClr val="FF0000"/>
                </a:solidFill>
              </a:rPr>
              <a:t>enthalpy</a:t>
            </a:r>
            <a:r>
              <a:rPr lang="en-US" altLang="en-US" sz="2800" smtClean="0"/>
              <a:t> is used to calculate the heat transfer during a quasistatic process taking place in a closed thermodynamic system under constant pressure (isobaric process). </a:t>
            </a:r>
          </a:p>
          <a:p>
            <a:pPr eaLnBrk="1" hangingPunct="1">
              <a:lnSpc>
                <a:spcPct val="80000"/>
              </a:lnSpc>
            </a:pPr>
            <a:r>
              <a:rPr lang="en-US" altLang="zh-CN" sz="2800" smtClean="0"/>
              <a:t>The </a:t>
            </a:r>
            <a:r>
              <a:rPr lang="en-US" altLang="zh-CN" sz="2800" smtClean="0">
                <a:solidFill>
                  <a:srgbClr val="FF0000"/>
                </a:solidFill>
              </a:rPr>
              <a:t>specific enthalpy</a:t>
            </a:r>
            <a:r>
              <a:rPr lang="en-US" altLang="zh-CN" sz="2800" smtClean="0"/>
              <a:t> of a working mass is a property of that mass used in thermodynamics. It is defined as </a:t>
            </a:r>
            <a:r>
              <a:rPr lang="en-US" altLang="zh-CN" sz="2800" i="1" smtClean="0"/>
              <a:t>h = u + pv</a:t>
            </a:r>
            <a:endParaRPr lang="en-US" altLang="zh-CN" sz="2800" smtClean="0"/>
          </a:p>
          <a:p>
            <a:pPr lvl="1" eaLnBrk="1" hangingPunct="1">
              <a:lnSpc>
                <a:spcPct val="80000"/>
              </a:lnSpc>
            </a:pPr>
            <a:r>
              <a:rPr lang="en-US" altLang="zh-CN" sz="2400" smtClean="0"/>
              <a:t>where </a:t>
            </a:r>
            <a:r>
              <a:rPr lang="en-US" altLang="zh-CN" sz="2400" i="1" smtClean="0"/>
              <a:t>u</a:t>
            </a:r>
            <a:r>
              <a:rPr lang="en-US" altLang="zh-CN" sz="2400" smtClean="0"/>
              <a:t> is the specific internal energy, </a:t>
            </a:r>
            <a:r>
              <a:rPr lang="en-US" altLang="zh-CN" sz="2400" i="1" smtClean="0"/>
              <a:t>p</a:t>
            </a:r>
            <a:r>
              <a:rPr lang="en-US" altLang="zh-CN" sz="2400" smtClean="0"/>
              <a:t> is the pressure, and </a:t>
            </a:r>
            <a:r>
              <a:rPr lang="en-US" altLang="zh-CN" sz="2400" i="1" smtClean="0"/>
              <a:t>v</a:t>
            </a:r>
            <a:r>
              <a:rPr lang="en-US" altLang="zh-CN" sz="2400" smtClean="0"/>
              <a:t> is specific volume. The SI unit for specific enthalpy is joules per kilogram.</a:t>
            </a:r>
          </a:p>
        </p:txBody>
      </p:sp>
      <p:pic>
        <p:nvPicPr>
          <p:cNvPr id="1126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5229225"/>
            <a:ext cx="691673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643">
                                            <p:txEl>
                                              <p:pRg st="1" end="1"/>
                                            </p:txEl>
                                          </p:spTgt>
                                        </p:tgtEl>
                                        <p:attrNameLst>
                                          <p:attrName>style.visibility</p:attrName>
                                        </p:attrNameLst>
                                      </p:cBhvr>
                                      <p:to>
                                        <p:strVal val="visible"/>
                                      </p:to>
                                    </p:set>
                                    <p:animEffect transition="in" filter="blinds(horizontal)">
                                      <p:cBhvr>
                                        <p:cTn id="7" dur="500"/>
                                        <p:tgtEl>
                                          <p:spTgt spid="11264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2643">
                                            <p:txEl>
                                              <p:pRg st="2" end="2"/>
                                            </p:txEl>
                                          </p:spTgt>
                                        </p:tgtEl>
                                        <p:attrNameLst>
                                          <p:attrName>style.visibility</p:attrName>
                                        </p:attrNameLst>
                                      </p:cBhvr>
                                      <p:to>
                                        <p:strVal val="visible"/>
                                      </p:to>
                                    </p:set>
                                    <p:animEffect transition="in" filter="blinds(horizontal)">
                                      <p:cBhvr>
                                        <p:cTn id="10" dur="500"/>
                                        <p:tgtEl>
                                          <p:spTgt spid="11264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12644"/>
                                        </p:tgtEl>
                                        <p:attrNameLst>
                                          <p:attrName>style.visibility</p:attrName>
                                        </p:attrNameLst>
                                      </p:cBhvr>
                                      <p:to>
                                        <p:strVal val="visible"/>
                                      </p:to>
                                    </p:set>
                                    <p:animEffect transition="in" filter="blinds(horizontal)">
                                      <p:cBhvr>
                                        <p:cTn id="15" dur="500"/>
                                        <p:tgtEl>
                                          <p:spTgt spid="112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smtClean="0"/>
              <a:t>Specific isobaric heat capacity</a:t>
            </a:r>
          </a:p>
        </p:txBody>
      </p:sp>
      <p:sp>
        <p:nvSpPr>
          <p:cNvPr id="113667" name="Rectangle 3"/>
          <p:cNvSpPr>
            <a:spLocks noGrp="1" noChangeArrowheads="1"/>
          </p:cNvSpPr>
          <p:nvPr>
            <p:ph type="body" idx="1"/>
          </p:nvPr>
        </p:nvSpPr>
        <p:spPr>
          <a:xfrm>
            <a:off x="457200" y="1600200"/>
            <a:ext cx="8218488" cy="2836863"/>
          </a:xfrm>
        </p:spPr>
        <p:txBody>
          <a:bodyPr/>
          <a:lstStyle/>
          <a:p>
            <a:pPr eaLnBrk="1" hangingPunct="1">
              <a:lnSpc>
                <a:spcPct val="80000"/>
              </a:lnSpc>
            </a:pPr>
            <a:r>
              <a:rPr lang="en-US" altLang="zh-CN" sz="2000" smtClean="0">
                <a:solidFill>
                  <a:srgbClr val="FF0000"/>
                </a:solidFill>
              </a:rPr>
              <a:t>Heat capacity</a:t>
            </a:r>
            <a:r>
              <a:rPr lang="en-US" altLang="zh-CN" sz="2000" smtClean="0"/>
              <a:t> is a measurable physical quantity that characterizes the amount of heat that is required to change a body's temperature by a given amount. In the International System of Units, heat capacity is expressed in units of joules per kelvin.</a:t>
            </a:r>
          </a:p>
          <a:p>
            <a:pPr eaLnBrk="1" hangingPunct="1">
              <a:lnSpc>
                <a:spcPct val="80000"/>
              </a:lnSpc>
            </a:pPr>
            <a:endParaRPr lang="en-US" altLang="zh-CN" sz="2000" smtClean="0"/>
          </a:p>
          <a:p>
            <a:pPr eaLnBrk="1" hangingPunct="1">
              <a:lnSpc>
                <a:spcPct val="80000"/>
              </a:lnSpc>
            </a:pPr>
            <a:r>
              <a:rPr lang="en-US" altLang="zh-CN" sz="2000" smtClean="0">
                <a:solidFill>
                  <a:srgbClr val="FF0000"/>
                </a:solidFill>
              </a:rPr>
              <a:t>The specific heat capacity</a:t>
            </a:r>
            <a:r>
              <a:rPr lang="en-US" altLang="zh-CN" sz="2000" smtClean="0"/>
              <a:t> is the heat capacity per unit mass of a body. These quantities are "intensive quantities", meaning they are no longer dependent on amount of material, but capture more directly the dependence on the type of material, as well as the physical conditions of heating.</a:t>
            </a:r>
          </a:p>
          <a:p>
            <a:pPr eaLnBrk="1" hangingPunct="1">
              <a:lnSpc>
                <a:spcPct val="80000"/>
              </a:lnSpc>
            </a:pPr>
            <a:endParaRPr lang="en-US" altLang="zh-CN" sz="2000" smtClean="0"/>
          </a:p>
        </p:txBody>
      </p:sp>
      <p:pic>
        <p:nvPicPr>
          <p:cNvPr id="1136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4292600"/>
            <a:ext cx="766603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5445125"/>
            <a:ext cx="7094537"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3667">
                                            <p:txEl>
                                              <p:pRg st="2" end="2"/>
                                            </p:txEl>
                                          </p:spTgt>
                                        </p:tgtEl>
                                        <p:attrNameLst>
                                          <p:attrName>style.visibility</p:attrName>
                                        </p:attrNameLst>
                                      </p:cBhvr>
                                      <p:to>
                                        <p:strVal val="visible"/>
                                      </p:to>
                                    </p:set>
                                    <p:animEffect transition="in" filter="blinds(horizontal)">
                                      <p:cBhvr>
                                        <p:cTn id="7" dur="500"/>
                                        <p:tgtEl>
                                          <p:spTgt spid="11366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3668"/>
                                        </p:tgtEl>
                                        <p:attrNameLst>
                                          <p:attrName>style.visibility</p:attrName>
                                        </p:attrNameLst>
                                      </p:cBhvr>
                                      <p:to>
                                        <p:strVal val="visible"/>
                                      </p:to>
                                    </p:set>
                                    <p:animEffect transition="in" filter="blinds(horizontal)">
                                      <p:cBhvr>
                                        <p:cTn id="12" dur="500"/>
                                        <p:tgtEl>
                                          <p:spTgt spid="113668"/>
                                        </p:tgtEl>
                                      </p:cBhvr>
                                    </p:animEffect>
                                  </p:childTnLst>
                                </p:cTn>
                              </p:par>
                              <p:par>
                                <p:cTn id="13" presetID="3" presetClass="entr" presetSubtype="10" fill="hold" nodeType="withEffect">
                                  <p:stCondLst>
                                    <p:cond delay="0"/>
                                  </p:stCondLst>
                                  <p:childTnLst>
                                    <p:set>
                                      <p:cBhvr>
                                        <p:cTn id="14" dur="1" fill="hold">
                                          <p:stCondLst>
                                            <p:cond delay="0"/>
                                          </p:stCondLst>
                                        </p:cTn>
                                        <p:tgtEl>
                                          <p:spTgt spid="113669"/>
                                        </p:tgtEl>
                                        <p:attrNameLst>
                                          <p:attrName>style.visibility</p:attrName>
                                        </p:attrNameLst>
                                      </p:cBhvr>
                                      <p:to>
                                        <p:strVal val="visible"/>
                                      </p:to>
                                    </p:set>
                                    <p:animEffect transition="in" filter="blinds(horizontal)">
                                      <p:cBhvr>
                                        <p:cTn id="15" dur="500"/>
                                        <p:tgtEl>
                                          <p:spTgt spid="113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smtClean="0"/>
              <a:t>Specific isochoric heat capacity</a:t>
            </a:r>
          </a:p>
        </p:txBody>
      </p:sp>
      <p:pic>
        <p:nvPicPr>
          <p:cNvPr id="368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557338"/>
            <a:ext cx="8391525"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924175"/>
            <a:ext cx="7027862"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smtClean="0"/>
              <a:t>Speed of sound</a:t>
            </a:r>
          </a:p>
        </p:txBody>
      </p:sp>
      <p:sp>
        <p:nvSpPr>
          <p:cNvPr id="115715" name="Rectangle 3"/>
          <p:cNvSpPr>
            <a:spLocks noGrp="1" noChangeArrowheads="1"/>
          </p:cNvSpPr>
          <p:nvPr>
            <p:ph type="body" idx="1"/>
          </p:nvPr>
        </p:nvSpPr>
        <p:spPr/>
        <p:txBody>
          <a:bodyPr/>
          <a:lstStyle/>
          <a:p>
            <a:pPr eaLnBrk="1" hangingPunct="1">
              <a:lnSpc>
                <a:spcPct val="80000"/>
              </a:lnSpc>
            </a:pPr>
            <a:r>
              <a:rPr lang="en-US" altLang="zh-CN" sz="2000" smtClean="0"/>
              <a:t>The speed of sound is the rate of </a:t>
            </a:r>
            <a:r>
              <a:rPr lang="en-US" altLang="zh-CN" sz="2000" smtClean="0">
                <a:solidFill>
                  <a:srgbClr val="FF0000"/>
                </a:solidFill>
              </a:rPr>
              <a:t>travel of a sound wave</a:t>
            </a:r>
            <a:r>
              <a:rPr lang="en-US" altLang="zh-CN" sz="2000" smtClean="0"/>
              <a:t> through an elastic medium. In dry air at 20 °C , the speed of sound is 343 meters per second. </a:t>
            </a:r>
          </a:p>
          <a:p>
            <a:pPr eaLnBrk="1" hangingPunct="1">
              <a:lnSpc>
                <a:spcPct val="80000"/>
              </a:lnSpc>
            </a:pPr>
            <a:endParaRPr lang="en-US" altLang="zh-CN" sz="2000" smtClean="0"/>
          </a:p>
          <a:p>
            <a:pPr eaLnBrk="1" hangingPunct="1">
              <a:lnSpc>
                <a:spcPct val="80000"/>
              </a:lnSpc>
            </a:pPr>
            <a:r>
              <a:rPr lang="en-US" altLang="zh-CN" sz="2000" smtClean="0"/>
              <a:t>Although "the speed of sound" is commonly used to refer specifically to the speed of sound waves in air, the speed of sound can be measured </a:t>
            </a:r>
            <a:r>
              <a:rPr lang="en-US" altLang="zh-CN" sz="2000" smtClean="0">
                <a:solidFill>
                  <a:srgbClr val="FF0000"/>
                </a:solidFill>
              </a:rPr>
              <a:t>in virtually any substance</a:t>
            </a:r>
            <a:r>
              <a:rPr lang="en-US" altLang="zh-CN" sz="2000" smtClean="0"/>
              <a:t>. Sound travels faster in liquids and non-porous solids than it does in air, traveling about 4.3 times faster in water than in air at 20 degrees Celsius.</a:t>
            </a:r>
          </a:p>
          <a:p>
            <a:pPr eaLnBrk="1" hangingPunct="1">
              <a:lnSpc>
                <a:spcPct val="80000"/>
              </a:lnSpc>
            </a:pPr>
            <a:endParaRPr lang="en-US" altLang="zh-CN" sz="2000" smtClean="0"/>
          </a:p>
          <a:p>
            <a:pPr eaLnBrk="1" hangingPunct="1">
              <a:lnSpc>
                <a:spcPct val="80000"/>
              </a:lnSpc>
            </a:pPr>
            <a:r>
              <a:rPr lang="en-US" altLang="zh-CN" sz="2000" smtClean="0"/>
              <a:t>Additionally, in solids, there occurs the possibility of two different types of sound waves: one type (called "longitudinal waves" when in solids) is associated with compression (the same as all sound waves in fluids) and the other is associated with shear stresses, which cannot occur in fluids.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5715">
                                            <p:txEl>
                                              <p:pRg st="2" end="2"/>
                                            </p:txEl>
                                          </p:spTgt>
                                        </p:tgtEl>
                                        <p:attrNameLst>
                                          <p:attrName>style.visibility</p:attrName>
                                        </p:attrNameLst>
                                      </p:cBhvr>
                                      <p:to>
                                        <p:strVal val="visible"/>
                                      </p:to>
                                    </p:set>
                                    <p:animEffect transition="in" filter="blinds(horizontal)">
                                      <p:cBhvr>
                                        <p:cTn id="7" dur="500"/>
                                        <p:tgtEl>
                                          <p:spTgt spid="11571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5715">
                                            <p:txEl>
                                              <p:pRg st="4" end="4"/>
                                            </p:txEl>
                                          </p:spTgt>
                                        </p:tgtEl>
                                        <p:attrNameLst>
                                          <p:attrName>style.visibility</p:attrName>
                                        </p:attrNameLst>
                                      </p:cBhvr>
                                      <p:to>
                                        <p:strVal val="visible"/>
                                      </p:to>
                                    </p:set>
                                    <p:animEffect transition="in" filter="blinds(horizontal)">
                                      <p:cBhvr>
                                        <p:cTn id="12" dur="500"/>
                                        <p:tgtEl>
                                          <p:spTgt spid="1157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smtClean="0"/>
              <a:t>Speed of sound</a:t>
            </a:r>
          </a:p>
        </p:txBody>
      </p:sp>
      <p:pic>
        <p:nvPicPr>
          <p:cNvPr id="389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060575"/>
            <a:ext cx="7475538"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4292600"/>
            <a:ext cx="8729662"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2" name="Line 6"/>
          <p:cNvSpPr>
            <a:spLocks noChangeShapeType="1"/>
          </p:cNvSpPr>
          <p:nvPr/>
        </p:nvSpPr>
        <p:spPr bwMode="auto">
          <a:xfrm>
            <a:off x="4859338" y="1557338"/>
            <a:ext cx="433387" cy="4318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6742"/>
                                        </p:tgtEl>
                                        <p:attrNameLst>
                                          <p:attrName>style.visibility</p:attrName>
                                        </p:attrNameLst>
                                      </p:cBhvr>
                                      <p:to>
                                        <p:strVal val="visible"/>
                                      </p:to>
                                    </p:set>
                                    <p:animEffect transition="in" filter="blinds(horizontal)">
                                      <p:cBhvr>
                                        <p:cTn id="7" dur="500"/>
                                        <p:tgtEl>
                                          <p:spTgt spid="1167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6741"/>
                                        </p:tgtEl>
                                        <p:attrNameLst>
                                          <p:attrName>style.visibility</p:attrName>
                                        </p:attrNameLst>
                                      </p:cBhvr>
                                      <p:to>
                                        <p:strVal val="visible"/>
                                      </p:to>
                                    </p:set>
                                    <p:animEffect transition="in" filter="blinds(horizontal)">
                                      <p:cBhvr>
                                        <p:cTn id="12" dur="500"/>
                                        <p:tgtEl>
                                          <p:spTgt spid="116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smtClean="0"/>
              <a:t>Backward equations</a:t>
            </a:r>
          </a:p>
        </p:txBody>
      </p:sp>
      <p:pic>
        <p:nvPicPr>
          <p:cNvPr id="399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773238"/>
            <a:ext cx="6119812" cy="211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476250"/>
            <a:ext cx="7419975" cy="388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4292600"/>
            <a:ext cx="4784725" cy="224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8789"/>
                                        </p:tgtEl>
                                        <p:attrNameLst>
                                          <p:attrName>style.visibility</p:attrName>
                                        </p:attrNameLst>
                                      </p:cBhvr>
                                      <p:to>
                                        <p:strVal val="visible"/>
                                      </p:to>
                                    </p:set>
                                    <p:animEffect transition="in" filter="blinds(horizontal)">
                                      <p:cBhvr>
                                        <p:cTn id="7" dur="500"/>
                                        <p:tgtEl>
                                          <p:spTgt spid="118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smtClean="0"/>
              <a:t>Logical arrays and vectorization</a:t>
            </a:r>
          </a:p>
        </p:txBody>
      </p:sp>
      <p:sp>
        <p:nvSpPr>
          <p:cNvPr id="75779" name="Rectangle 3"/>
          <p:cNvSpPr>
            <a:spLocks noGrp="1" noChangeArrowheads="1"/>
          </p:cNvSpPr>
          <p:nvPr>
            <p:ph type="body" idx="1"/>
          </p:nvPr>
        </p:nvSpPr>
        <p:spPr/>
        <p:txBody>
          <a:bodyPr/>
          <a:lstStyle/>
          <a:p>
            <a:pPr eaLnBrk="1" hangingPunct="1">
              <a:lnSpc>
                <a:spcPct val="80000"/>
              </a:lnSpc>
            </a:pPr>
            <a:r>
              <a:rPr lang="en-US" altLang="zh-CN" sz="2800" smtClean="0"/>
              <a:t>Data type in MATLAB</a:t>
            </a:r>
          </a:p>
          <a:p>
            <a:pPr lvl="1" eaLnBrk="1" hangingPunct="1">
              <a:lnSpc>
                <a:spcPct val="80000"/>
              </a:lnSpc>
            </a:pPr>
            <a:r>
              <a:rPr lang="en-US" altLang="zh-CN" sz="2400" smtClean="0"/>
              <a:t>Numeric , string, </a:t>
            </a:r>
            <a:r>
              <a:rPr lang="en-US" altLang="zh-CN" sz="2400" smtClean="0">
                <a:solidFill>
                  <a:srgbClr val="FF0000"/>
                </a:solidFill>
              </a:rPr>
              <a:t>logical</a:t>
            </a:r>
          </a:p>
          <a:p>
            <a:pPr eaLnBrk="1" hangingPunct="1">
              <a:lnSpc>
                <a:spcPct val="80000"/>
              </a:lnSpc>
            </a:pPr>
            <a:r>
              <a:rPr lang="en-US" altLang="zh-CN" sz="2800" smtClean="0"/>
              <a:t>Logical data</a:t>
            </a:r>
          </a:p>
          <a:p>
            <a:pPr lvl="1" eaLnBrk="1" hangingPunct="1">
              <a:lnSpc>
                <a:spcPct val="80000"/>
              </a:lnSpc>
            </a:pPr>
            <a:r>
              <a:rPr lang="en-US" altLang="zh-CN" sz="2400" smtClean="0"/>
              <a:t>A standard numeric array with a special “logical” property added.</a:t>
            </a:r>
          </a:p>
          <a:p>
            <a:pPr lvl="1" eaLnBrk="1" hangingPunct="1">
              <a:lnSpc>
                <a:spcPct val="80000"/>
              </a:lnSpc>
            </a:pPr>
            <a:r>
              <a:rPr lang="en-US" altLang="zh-CN" sz="2400" smtClean="0"/>
              <a:t>Are created by all relational and logic operators.</a:t>
            </a:r>
          </a:p>
          <a:p>
            <a:pPr lvl="1" eaLnBrk="1" hangingPunct="1">
              <a:lnSpc>
                <a:spcPct val="80000"/>
              </a:lnSpc>
            </a:pPr>
            <a:r>
              <a:rPr lang="en-US" altLang="zh-CN" sz="2400" smtClean="0"/>
              <a:t>Can be distinguished in the Workspace Browser.</a:t>
            </a:r>
          </a:p>
          <a:p>
            <a:pPr eaLnBrk="1" hangingPunct="1">
              <a:lnSpc>
                <a:spcPct val="80000"/>
              </a:lnSpc>
            </a:pPr>
            <a:r>
              <a:rPr lang="en-US" altLang="zh-CN" sz="2800" smtClean="0"/>
              <a:t>What’s </a:t>
            </a:r>
            <a:r>
              <a:rPr lang="en-US" altLang="zh-CN" sz="2800" smtClean="0">
                <a:solidFill>
                  <a:srgbClr val="FF0000"/>
                </a:solidFill>
              </a:rPr>
              <a:t>c = logical(a)</a:t>
            </a:r>
            <a:r>
              <a:rPr lang="en-US" altLang="zh-CN" sz="2800" smtClean="0"/>
              <a:t> means?</a:t>
            </a:r>
          </a:p>
          <a:p>
            <a:pPr lvl="1" eaLnBrk="1" hangingPunct="1">
              <a:lnSpc>
                <a:spcPct val="80000"/>
              </a:lnSpc>
            </a:pPr>
            <a:r>
              <a:rPr lang="en-US" altLang="zh-CN" sz="2400" smtClean="0"/>
              <a:t>To add a logical property to an array.</a:t>
            </a:r>
          </a:p>
          <a:p>
            <a:pPr eaLnBrk="1" hangingPunct="1">
              <a:lnSpc>
                <a:spcPct val="80000"/>
              </a:lnSpc>
            </a:pPr>
            <a:r>
              <a:rPr lang="en-US" altLang="zh-CN" sz="2800" smtClean="0"/>
              <a:t>Serve as a mask for arithmetic operations.</a:t>
            </a:r>
          </a:p>
          <a:p>
            <a:pPr lvl="1" eaLnBrk="1" hangingPunct="1">
              <a:lnSpc>
                <a:spcPct val="80000"/>
              </a:lnSpc>
              <a:buFontTx/>
              <a:buNone/>
            </a:pPr>
            <a:r>
              <a:rPr lang="en-US" altLang="zh-CN" sz="2000" smtClean="0">
                <a:solidFill>
                  <a:srgbClr val="FF0000"/>
                </a:solidFill>
              </a:rPr>
              <a:t>a = [1 2 3; 4 5 6; 7 8 9];  b = a &gt; 5;  a(b) = sqrt(a(b));</a:t>
            </a:r>
          </a:p>
          <a:p>
            <a:pPr lvl="1" eaLnBrk="1" hangingPunct="1">
              <a:lnSpc>
                <a:spcPct val="80000"/>
              </a:lnSpc>
            </a:pPr>
            <a:endParaRPr lang="en-US" altLang="zh-CN" sz="200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779">
                                            <p:txEl>
                                              <p:pRg st="2" end="2"/>
                                            </p:txEl>
                                          </p:spTgt>
                                        </p:tgtEl>
                                        <p:attrNameLst>
                                          <p:attrName>style.visibility</p:attrName>
                                        </p:attrNameLst>
                                      </p:cBhvr>
                                      <p:to>
                                        <p:strVal val="visible"/>
                                      </p:to>
                                    </p:set>
                                    <p:animEffect transition="in" filter="blinds(horizontal)">
                                      <p:cBhvr>
                                        <p:cTn id="7" dur="500"/>
                                        <p:tgtEl>
                                          <p:spTgt spid="7577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5779">
                                            <p:txEl>
                                              <p:pRg st="3" end="3"/>
                                            </p:txEl>
                                          </p:spTgt>
                                        </p:tgtEl>
                                        <p:attrNameLst>
                                          <p:attrName>style.visibility</p:attrName>
                                        </p:attrNameLst>
                                      </p:cBhvr>
                                      <p:to>
                                        <p:strVal val="visible"/>
                                      </p:to>
                                    </p:set>
                                    <p:animEffect transition="in" filter="blinds(horizontal)">
                                      <p:cBhvr>
                                        <p:cTn id="10" dur="500"/>
                                        <p:tgtEl>
                                          <p:spTgt spid="75779">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5779">
                                            <p:txEl>
                                              <p:pRg st="4" end="4"/>
                                            </p:txEl>
                                          </p:spTgt>
                                        </p:tgtEl>
                                        <p:attrNameLst>
                                          <p:attrName>style.visibility</p:attrName>
                                        </p:attrNameLst>
                                      </p:cBhvr>
                                      <p:to>
                                        <p:strVal val="visible"/>
                                      </p:to>
                                    </p:set>
                                    <p:animEffect transition="in" filter="blinds(horizontal)">
                                      <p:cBhvr>
                                        <p:cTn id="13" dur="500"/>
                                        <p:tgtEl>
                                          <p:spTgt spid="75779">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5779">
                                            <p:txEl>
                                              <p:pRg st="5" end="5"/>
                                            </p:txEl>
                                          </p:spTgt>
                                        </p:tgtEl>
                                        <p:attrNameLst>
                                          <p:attrName>style.visibility</p:attrName>
                                        </p:attrNameLst>
                                      </p:cBhvr>
                                      <p:to>
                                        <p:strVal val="visible"/>
                                      </p:to>
                                    </p:set>
                                    <p:animEffect transition="in" filter="blinds(horizontal)">
                                      <p:cBhvr>
                                        <p:cTn id="16" dur="500"/>
                                        <p:tgtEl>
                                          <p:spTgt spid="75779">
                                            <p:txEl>
                                              <p:pRg st="5" end="5"/>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75779">
                                            <p:txEl>
                                              <p:pRg st="6" end="6"/>
                                            </p:txEl>
                                          </p:spTgt>
                                        </p:tgtEl>
                                        <p:attrNameLst>
                                          <p:attrName>style.visibility</p:attrName>
                                        </p:attrNameLst>
                                      </p:cBhvr>
                                      <p:to>
                                        <p:strVal val="visible"/>
                                      </p:to>
                                    </p:set>
                                    <p:animEffect transition="in" filter="blinds(horizontal)">
                                      <p:cBhvr>
                                        <p:cTn id="21" dur="500"/>
                                        <p:tgtEl>
                                          <p:spTgt spid="75779">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5779">
                                            <p:txEl>
                                              <p:pRg st="7" end="7"/>
                                            </p:txEl>
                                          </p:spTgt>
                                        </p:tgtEl>
                                        <p:attrNameLst>
                                          <p:attrName>style.visibility</p:attrName>
                                        </p:attrNameLst>
                                      </p:cBhvr>
                                      <p:to>
                                        <p:strVal val="visible"/>
                                      </p:to>
                                    </p:set>
                                    <p:animEffect transition="in" filter="blinds(horizontal)">
                                      <p:cBhvr>
                                        <p:cTn id="24" dur="500"/>
                                        <p:tgtEl>
                                          <p:spTgt spid="75779">
                                            <p:txEl>
                                              <p:pRg st="7" end="7"/>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75779">
                                            <p:txEl>
                                              <p:pRg st="8" end="8"/>
                                            </p:txEl>
                                          </p:spTgt>
                                        </p:tgtEl>
                                        <p:attrNameLst>
                                          <p:attrName>style.visibility</p:attrName>
                                        </p:attrNameLst>
                                      </p:cBhvr>
                                      <p:to>
                                        <p:strVal val="visible"/>
                                      </p:to>
                                    </p:set>
                                    <p:animEffect transition="in" filter="blinds(horizontal)">
                                      <p:cBhvr>
                                        <p:cTn id="29" dur="500"/>
                                        <p:tgtEl>
                                          <p:spTgt spid="75779">
                                            <p:txEl>
                                              <p:pRg st="8" end="8"/>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75779">
                                            <p:txEl>
                                              <p:pRg st="9" end="9"/>
                                            </p:txEl>
                                          </p:spTgt>
                                        </p:tgtEl>
                                        <p:attrNameLst>
                                          <p:attrName>style.visibility</p:attrName>
                                        </p:attrNameLst>
                                      </p:cBhvr>
                                      <p:to>
                                        <p:strVal val="visible"/>
                                      </p:to>
                                    </p:set>
                                    <p:animEffect transition="in" filter="blinds(horizontal)">
                                      <p:cBhvr>
                                        <p:cTn id="32" dur="500"/>
                                        <p:tgtEl>
                                          <p:spTgt spid="7577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smtClean="0"/>
              <a:t>Backward equations</a:t>
            </a:r>
          </a:p>
        </p:txBody>
      </p:sp>
      <p:pic>
        <p:nvPicPr>
          <p:cNvPr id="4198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700213"/>
            <a:ext cx="604837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endParaRPr lang="zh-CN" altLang="zh-CN" smtClean="0"/>
          </a:p>
        </p:txBody>
      </p:sp>
      <p:pic>
        <p:nvPicPr>
          <p:cNvPr id="430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15888"/>
            <a:ext cx="7900988" cy="407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8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4292600"/>
            <a:ext cx="6219825"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0837"/>
                                        </p:tgtEl>
                                        <p:attrNameLst>
                                          <p:attrName>style.visibility</p:attrName>
                                        </p:attrNameLst>
                                      </p:cBhvr>
                                      <p:to>
                                        <p:strVal val="visible"/>
                                      </p:to>
                                    </p:set>
                                    <p:animEffect transition="in" filter="blinds(horizontal)">
                                      <p:cBhvr>
                                        <p:cTn id="7" dur="500"/>
                                        <p:tgtEl>
                                          <p:spTgt spid="120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pPr eaLnBrk="1" hangingPunct="1"/>
            <a:r>
              <a:rPr lang="en-US" altLang="zh-CN" smtClean="0"/>
              <a:t>Reviews </a:t>
            </a:r>
            <a:endParaRPr lang="zh-CN" altLang="en-US" smtClean="0"/>
          </a:p>
        </p:txBody>
      </p:sp>
      <p:sp>
        <p:nvSpPr>
          <p:cNvPr id="44035" name="内容占位符 2"/>
          <p:cNvSpPr>
            <a:spLocks noGrp="1"/>
          </p:cNvSpPr>
          <p:nvPr>
            <p:ph idx="1"/>
          </p:nvPr>
        </p:nvSpPr>
        <p:spPr/>
        <p:txBody>
          <a:bodyPr/>
          <a:lstStyle/>
          <a:p>
            <a:pPr eaLnBrk="1" hangingPunct="1"/>
            <a:r>
              <a:rPr lang="en-US" altLang="zh-CN" smtClean="0"/>
              <a:t>Arguments are passed to functions using a pass-by value scheme, meaning that MATLAB copies each argument and passes the copy to the function. This copying is important, because the function can freely modify its input arguments without affecting the actual arguments in the calling program.</a:t>
            </a:r>
          </a:p>
          <a:p>
            <a:pPr eaLnBrk="1" hangingPunct="1"/>
            <a:endParaRPr lang="zh-CN" alt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pPr eaLnBrk="1" hangingPunct="1"/>
            <a:r>
              <a:rPr lang="en-US" altLang="zh-CN" smtClean="0"/>
              <a:t>Reviews </a:t>
            </a:r>
            <a:endParaRPr lang="zh-CN" altLang="en-US" smtClean="0"/>
          </a:p>
        </p:txBody>
      </p:sp>
      <p:sp>
        <p:nvSpPr>
          <p:cNvPr id="45059" name="内容占位符 2"/>
          <p:cNvSpPr>
            <a:spLocks noGrp="1"/>
          </p:cNvSpPr>
          <p:nvPr>
            <p:ph idx="1"/>
          </p:nvPr>
        </p:nvSpPr>
        <p:spPr/>
        <p:txBody>
          <a:bodyPr/>
          <a:lstStyle/>
          <a:p>
            <a:pPr eaLnBrk="1" hangingPunct="1"/>
            <a:r>
              <a:rPr lang="en-US" altLang="zh-CN" sz="2400" smtClean="0"/>
              <a:t>MATLAB functions can support varying numbers of input and output arguments Function </a:t>
            </a:r>
            <a:r>
              <a:rPr lang="en-US" altLang="zh-CN" sz="2400" smtClean="0">
                <a:solidFill>
                  <a:srgbClr val="FF0000"/>
                </a:solidFill>
              </a:rPr>
              <a:t>nargin</a:t>
            </a:r>
            <a:r>
              <a:rPr lang="en-US" altLang="zh-CN" sz="2400" smtClean="0"/>
              <a:t> reports the number of actual input arguments used in a function call. and function </a:t>
            </a:r>
            <a:r>
              <a:rPr lang="en-US" altLang="zh-CN" sz="2400" smtClean="0">
                <a:solidFill>
                  <a:srgbClr val="FF0000"/>
                </a:solidFill>
              </a:rPr>
              <a:t>nargout</a:t>
            </a:r>
            <a:r>
              <a:rPr lang="en-US" altLang="zh-CN" sz="2400" smtClean="0"/>
              <a:t> reports the number of actual output arguments used in a function call.</a:t>
            </a:r>
          </a:p>
          <a:p>
            <a:pPr eaLnBrk="1" hangingPunct="1"/>
            <a:r>
              <a:rPr lang="en-US" altLang="zh-CN" sz="2400" smtClean="0"/>
              <a:t>Data can also be shared between MATLAB functions by placing the data in global memory. Global variables are declared using the global statement.</a:t>
            </a:r>
          </a:p>
          <a:p>
            <a:pPr eaLnBrk="1" hangingPunct="1"/>
            <a:r>
              <a:rPr lang="en-US" altLang="zh-CN" sz="2400" smtClean="0"/>
              <a:t>Global variables can be shared by all functions that declare them. By convention global variable names are written in all capital letters.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pPr eaLnBrk="1" hangingPunct="1"/>
            <a:r>
              <a:rPr lang="en-US" altLang="zh-CN" smtClean="0"/>
              <a:t>Reviews </a:t>
            </a:r>
            <a:endParaRPr lang="zh-CN" altLang="en-US" smtClean="0"/>
          </a:p>
        </p:txBody>
      </p:sp>
      <p:sp>
        <p:nvSpPr>
          <p:cNvPr id="46083" name="内容占位符 2"/>
          <p:cNvSpPr>
            <a:spLocks noGrp="1"/>
          </p:cNvSpPr>
          <p:nvPr>
            <p:ph idx="1"/>
          </p:nvPr>
        </p:nvSpPr>
        <p:spPr/>
        <p:txBody>
          <a:bodyPr/>
          <a:lstStyle/>
          <a:p>
            <a:pPr eaLnBrk="1" hangingPunct="1"/>
            <a:r>
              <a:rPr lang="en-US" altLang="zh-CN" sz="2400" smtClean="0"/>
              <a:t>Internal data within a function can be preserved between calls to that function by placing the data in persistent memory. Persistent variables are declared using the persistent statement.</a:t>
            </a:r>
          </a:p>
          <a:p>
            <a:pPr eaLnBrk="1" hangingPunct="1"/>
            <a:r>
              <a:rPr lang="en-US" altLang="zh-CN" sz="2400" smtClean="0"/>
              <a:t>Function functions are MATLAB functions with input arguments that include the names of other functions. The functions whose names are passed to the function function are normally used during that function's execution</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pPr eaLnBrk="1" hangingPunct="1"/>
            <a:r>
              <a:rPr lang="en-US" altLang="zh-CN" smtClean="0"/>
              <a:t>Reviews </a:t>
            </a:r>
            <a:endParaRPr lang="zh-CN" altLang="en-US" smtClean="0"/>
          </a:p>
        </p:txBody>
      </p:sp>
      <p:sp>
        <p:nvSpPr>
          <p:cNvPr id="47107" name="内容占位符 2"/>
          <p:cNvSpPr>
            <a:spLocks noGrp="1"/>
          </p:cNvSpPr>
          <p:nvPr>
            <p:ph idx="1"/>
          </p:nvPr>
        </p:nvSpPr>
        <p:spPr/>
        <p:txBody>
          <a:bodyPr/>
          <a:lstStyle/>
          <a:p>
            <a:pPr eaLnBrk="1" hangingPunct="1"/>
            <a:r>
              <a:rPr lang="en-US" altLang="zh-CN" sz="2400" smtClean="0"/>
              <a:t>Sub-functions are additional functions placed within a single file. Sub-functions are only accessible from other functions within the same file.</a:t>
            </a:r>
          </a:p>
          <a:p>
            <a:pPr eaLnBrk="1" hangingPunct="1"/>
            <a:r>
              <a:rPr lang="en-US" altLang="zh-CN" sz="2400" smtClean="0"/>
              <a:t>Private functions are functions placed in a special subdirectory called private. They are only accessible to functions in the parent directory.</a:t>
            </a:r>
          </a:p>
          <a:p>
            <a:pPr eaLnBrk="1" hangingPunct="1"/>
            <a:r>
              <a:rPr lang="en-US" altLang="zh-CN" sz="2400" smtClean="0"/>
              <a:t>Both sub-functions and private functions can be used to restrict access to MATLAB functions.</a:t>
            </a:r>
            <a:endParaRPr lang="zh-CN" altLang="en-US" sz="240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pPr eaLnBrk="1" hangingPunct="1"/>
            <a:r>
              <a:rPr lang="en-US" altLang="zh-CN" smtClean="0"/>
              <a:t>Summary of Good Programming Practice</a:t>
            </a:r>
            <a:endParaRPr lang="zh-CN" altLang="en-US" smtClean="0"/>
          </a:p>
        </p:txBody>
      </p:sp>
      <p:sp>
        <p:nvSpPr>
          <p:cNvPr id="48131" name="内容占位符 2"/>
          <p:cNvSpPr>
            <a:spLocks noGrp="1"/>
          </p:cNvSpPr>
          <p:nvPr>
            <p:ph idx="1"/>
          </p:nvPr>
        </p:nvSpPr>
        <p:spPr/>
        <p:txBody>
          <a:bodyPr/>
          <a:lstStyle/>
          <a:p>
            <a:pPr eaLnBrk="1" hangingPunct="1"/>
            <a:r>
              <a:rPr lang="en-US" altLang="zh-CN" sz="2400" smtClean="0"/>
              <a:t>1. Break large program tasks into smaller, more understandable functions    whenever possible.</a:t>
            </a:r>
          </a:p>
          <a:p>
            <a:pPr eaLnBrk="1" hangingPunct="1"/>
            <a:r>
              <a:rPr lang="en-US" altLang="zh-CN" sz="2400" smtClean="0"/>
              <a:t>2. Declare global variables in all capital letters to make them easy to distin   guish from local variables.</a:t>
            </a:r>
          </a:p>
          <a:p>
            <a:pPr eaLnBrk="1" hangingPunct="1"/>
            <a:r>
              <a:rPr lang="en-US" altLang="zh-CN" sz="2400" smtClean="0"/>
              <a:t>3. Declare global variables immediately after the initial comments and before the first executable statement in each function that uses them.</a:t>
            </a:r>
          </a:p>
          <a:p>
            <a:pPr eaLnBrk="1" hangingPunct="1"/>
            <a:r>
              <a:rPr lang="en-US" altLang="zh-CN" sz="2400" smtClean="0"/>
              <a:t>4 You can use global memory to pass large amounts of data among functions within a program.</a:t>
            </a:r>
          </a:p>
          <a:p>
            <a:pPr eaLnBrk="1" hangingPunct="1"/>
            <a:endParaRPr lang="zh-CN" altLang="en-US" sz="240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pPr eaLnBrk="1" hangingPunct="1"/>
            <a:r>
              <a:rPr lang="en-US" altLang="zh-CN" smtClean="0"/>
              <a:t>Summary of Good Programming Practice</a:t>
            </a:r>
            <a:endParaRPr lang="zh-CN" altLang="en-US" smtClean="0"/>
          </a:p>
        </p:txBody>
      </p:sp>
      <p:sp>
        <p:nvSpPr>
          <p:cNvPr id="49155" name="内容占位符 2"/>
          <p:cNvSpPr>
            <a:spLocks noGrp="1"/>
          </p:cNvSpPr>
          <p:nvPr>
            <p:ph idx="1"/>
          </p:nvPr>
        </p:nvSpPr>
        <p:spPr/>
        <p:txBody>
          <a:bodyPr/>
          <a:lstStyle/>
          <a:p>
            <a:pPr eaLnBrk="1" hangingPunct="1"/>
            <a:r>
              <a:rPr lang="en-US" altLang="zh-CN" sz="2800" smtClean="0"/>
              <a:t>5 Use persistent memory to preserve the values of local variables within a function between calls to the function.</a:t>
            </a:r>
          </a:p>
          <a:p>
            <a:pPr eaLnBrk="1" hangingPunct="1"/>
            <a:r>
              <a:rPr lang="en-US" altLang="zh-CN" sz="2800" smtClean="0"/>
              <a:t>6 Use sub-functions and private functions to hide special purpose MATLAB functions that should only be called by other functions. Hiding the functions will prevent their ,accidental use and will also prevent conflicts with other public functions of the same name.</a:t>
            </a:r>
            <a:endParaRPr lang="zh-CN" altLang="en-US" sz="2800" smtClean="0"/>
          </a:p>
          <a:p>
            <a:pPr eaLnBrk="1" hangingPunct="1"/>
            <a:endParaRPr lang="zh-CN" altLang="en-US" sz="280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smtClean="0"/>
              <a:t>Homework</a:t>
            </a:r>
          </a:p>
        </p:txBody>
      </p:sp>
      <p:sp>
        <p:nvSpPr>
          <p:cNvPr id="50179" name="Rectangle 3"/>
          <p:cNvSpPr>
            <a:spLocks noGrp="1" noChangeArrowheads="1"/>
          </p:cNvSpPr>
          <p:nvPr>
            <p:ph type="body" idx="1"/>
          </p:nvPr>
        </p:nvSpPr>
        <p:spPr/>
        <p:txBody>
          <a:bodyPr/>
          <a:lstStyle/>
          <a:p>
            <a:pPr eaLnBrk="1" hangingPunct="1"/>
            <a:r>
              <a:rPr lang="en-US" altLang="zh-CN" sz="2400" smtClean="0"/>
              <a:t>Review the text from page 187 to 240.</a:t>
            </a:r>
          </a:p>
          <a:p>
            <a:pPr eaLnBrk="1" hangingPunct="1"/>
            <a:r>
              <a:rPr lang="en-US" altLang="zh-CN" sz="2400" smtClean="0"/>
              <a:t>Exercises 5. 8,14,15,20,22,26</a:t>
            </a:r>
          </a:p>
          <a:p>
            <a:pPr eaLnBrk="1" hangingPunct="1"/>
            <a:r>
              <a:rPr lang="en-US" altLang="zh-CN" sz="2400" smtClean="0"/>
              <a:t>Build functions in the region 1 of the properties of water.</a:t>
            </a:r>
          </a:p>
          <a:p>
            <a:pPr eaLnBrk="1" hangingPunct="1"/>
            <a:r>
              <a:rPr lang="en-US" altLang="zh-CN" sz="2400" smtClean="0"/>
              <a:t>Testing the functions in the region 1 .</a:t>
            </a:r>
          </a:p>
          <a:p>
            <a:pPr eaLnBrk="1" hangingPunct="1"/>
            <a:endParaRPr lang="en-US" altLang="zh-CN" sz="2400" smtClean="0"/>
          </a:p>
        </p:txBody>
      </p:sp>
      <p:pic>
        <p:nvPicPr>
          <p:cNvPr id="501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429000"/>
            <a:ext cx="7496175" cy="313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smtClean="0"/>
              <a:t>Contents</a:t>
            </a:r>
          </a:p>
        </p:txBody>
      </p:sp>
      <p:sp>
        <p:nvSpPr>
          <p:cNvPr id="6147" name="Rectangle 3"/>
          <p:cNvSpPr>
            <a:spLocks noGrp="1" noChangeArrowheads="1"/>
          </p:cNvSpPr>
          <p:nvPr>
            <p:ph type="body" idx="1"/>
          </p:nvPr>
        </p:nvSpPr>
        <p:spPr/>
        <p:txBody>
          <a:bodyPr/>
          <a:lstStyle/>
          <a:p>
            <a:pPr eaLnBrk="1" hangingPunct="1"/>
            <a:r>
              <a:rPr lang="en-US" altLang="zh-CN" smtClean="0"/>
              <a:t>User defined functions</a:t>
            </a:r>
          </a:p>
          <a:p>
            <a:pPr eaLnBrk="1" hangingPunct="1"/>
            <a:r>
              <a:rPr lang="en-US" altLang="zh-CN" smtClean="0"/>
              <a:t>Variable passing</a:t>
            </a:r>
          </a:p>
          <a:p>
            <a:pPr eaLnBrk="1" hangingPunct="1"/>
            <a:r>
              <a:rPr lang="en-US" altLang="zh-CN" smtClean="0"/>
              <a:t>Global memory</a:t>
            </a:r>
          </a:p>
          <a:p>
            <a:pPr eaLnBrk="1" hangingPunct="1"/>
            <a:r>
              <a:rPr lang="en-US" altLang="zh-CN" smtClean="0"/>
              <a:t>Preserving data</a:t>
            </a:r>
          </a:p>
          <a:p>
            <a:pPr eaLnBrk="1" hangingPunct="1"/>
            <a:r>
              <a:rPr lang="en-US" altLang="zh-CN" smtClean="0"/>
              <a:t>Function functions</a:t>
            </a:r>
          </a:p>
          <a:p>
            <a:pPr eaLnBrk="1" hangingPunct="1"/>
            <a:r>
              <a:rPr lang="en-US" altLang="zh-CN" smtClean="0"/>
              <a:t>Subfunctions and private functions</a:t>
            </a:r>
          </a:p>
          <a:p>
            <a:pPr eaLnBrk="1" hangingPunct="1"/>
            <a:r>
              <a:rPr lang="en-US" altLang="zh-CN" smtClean="0"/>
              <a:t>Functions for the Region 1 of water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smtClean="0"/>
              <a:t>User-Defined Functions</a:t>
            </a:r>
          </a:p>
        </p:txBody>
      </p:sp>
      <p:sp>
        <p:nvSpPr>
          <p:cNvPr id="88067" name="Rectangle 3"/>
          <p:cNvSpPr>
            <a:spLocks noGrp="1" noChangeArrowheads="1"/>
          </p:cNvSpPr>
          <p:nvPr>
            <p:ph type="body" idx="1"/>
          </p:nvPr>
        </p:nvSpPr>
        <p:spPr/>
        <p:txBody>
          <a:bodyPr/>
          <a:lstStyle/>
          <a:p>
            <a:pPr eaLnBrk="1" hangingPunct="1">
              <a:lnSpc>
                <a:spcPct val="80000"/>
              </a:lnSpc>
            </a:pPr>
            <a:r>
              <a:rPr lang="en-US" altLang="zh-CN" sz="2000" smtClean="0"/>
              <a:t>Need to break the algorithm down into logical subdivisions called </a:t>
            </a:r>
            <a:r>
              <a:rPr lang="en-US" altLang="zh-CN" sz="2000" smtClean="0">
                <a:solidFill>
                  <a:srgbClr val="FF0000"/>
                </a:solidFill>
              </a:rPr>
              <a:t>subtasks</a:t>
            </a:r>
            <a:r>
              <a:rPr lang="en-US" altLang="zh-CN" sz="2000" smtClean="0"/>
              <a:t>.</a:t>
            </a:r>
          </a:p>
          <a:p>
            <a:pPr eaLnBrk="1" hangingPunct="1">
              <a:lnSpc>
                <a:spcPct val="80000"/>
              </a:lnSpc>
            </a:pPr>
            <a:r>
              <a:rPr lang="en-US" altLang="zh-CN" sz="2000" smtClean="0"/>
              <a:t>Each subtask does </a:t>
            </a:r>
            <a:r>
              <a:rPr lang="en-US" altLang="zh-CN" sz="2000" smtClean="0">
                <a:solidFill>
                  <a:srgbClr val="FF0000"/>
                </a:solidFill>
              </a:rPr>
              <a:t>a clearly understandable job</a:t>
            </a:r>
            <a:r>
              <a:rPr lang="en-US" altLang="zh-CN" sz="2000" smtClean="0"/>
              <a:t>.</a:t>
            </a:r>
          </a:p>
          <a:p>
            <a:pPr eaLnBrk="1" hangingPunct="1">
              <a:lnSpc>
                <a:spcPct val="80000"/>
              </a:lnSpc>
            </a:pPr>
            <a:r>
              <a:rPr lang="en-US" altLang="zh-CN" sz="2000" smtClean="0"/>
              <a:t>Then we have to use </a:t>
            </a:r>
            <a:r>
              <a:rPr lang="en-US" altLang="zh-CN" sz="2000" smtClean="0">
                <a:solidFill>
                  <a:srgbClr val="FF0000"/>
                </a:solidFill>
              </a:rPr>
              <a:t>user-defined functions</a:t>
            </a:r>
            <a:r>
              <a:rPr lang="en-US" altLang="zh-CN" sz="2000" smtClean="0"/>
              <a:t> to code each subtask.</a:t>
            </a:r>
          </a:p>
          <a:p>
            <a:pPr eaLnBrk="1" hangingPunct="1">
              <a:lnSpc>
                <a:spcPct val="80000"/>
              </a:lnSpc>
            </a:pPr>
            <a:r>
              <a:rPr lang="en-US" altLang="zh-CN" sz="2000" smtClean="0"/>
              <a:t>Each function can be tested and debugged </a:t>
            </a:r>
            <a:r>
              <a:rPr lang="en-US" altLang="zh-CN" sz="2000" smtClean="0">
                <a:solidFill>
                  <a:srgbClr val="FF0000"/>
                </a:solidFill>
              </a:rPr>
              <a:t>independently</a:t>
            </a:r>
            <a:r>
              <a:rPr lang="en-US" altLang="zh-CN" sz="2000" smtClean="0"/>
              <a:t>.</a:t>
            </a:r>
          </a:p>
          <a:p>
            <a:pPr eaLnBrk="1" hangingPunct="1">
              <a:lnSpc>
                <a:spcPct val="80000"/>
              </a:lnSpc>
            </a:pPr>
            <a:r>
              <a:rPr lang="en-US" altLang="zh-CN" sz="2000" smtClean="0"/>
              <a:t>Benefits:</a:t>
            </a:r>
          </a:p>
          <a:p>
            <a:pPr lvl="1" eaLnBrk="1" hangingPunct="1">
              <a:lnSpc>
                <a:spcPct val="80000"/>
              </a:lnSpc>
            </a:pPr>
            <a:r>
              <a:rPr lang="en-US" altLang="zh-CN" sz="1800" smtClean="0"/>
              <a:t>Independently testing of subtasks</a:t>
            </a:r>
          </a:p>
          <a:p>
            <a:pPr lvl="1" eaLnBrk="1" hangingPunct="1">
              <a:lnSpc>
                <a:spcPct val="80000"/>
              </a:lnSpc>
            </a:pPr>
            <a:r>
              <a:rPr lang="en-US" altLang="zh-CN" sz="1800" smtClean="0"/>
              <a:t>Reusable of code</a:t>
            </a:r>
          </a:p>
          <a:p>
            <a:pPr lvl="1" eaLnBrk="1" hangingPunct="1">
              <a:lnSpc>
                <a:spcPct val="80000"/>
              </a:lnSpc>
            </a:pPr>
            <a:r>
              <a:rPr lang="en-US" altLang="zh-CN" sz="1800" smtClean="0"/>
              <a:t>Isolation from unintended side effects</a:t>
            </a:r>
          </a:p>
          <a:p>
            <a:pPr lvl="2" eaLnBrk="1" hangingPunct="1">
              <a:lnSpc>
                <a:spcPct val="80000"/>
              </a:lnSpc>
            </a:pPr>
            <a:r>
              <a:rPr lang="en-US" altLang="zh-CN" sz="1600" smtClean="0"/>
              <a:t>Input argument list</a:t>
            </a:r>
          </a:p>
          <a:p>
            <a:pPr lvl="2" eaLnBrk="1" hangingPunct="1">
              <a:lnSpc>
                <a:spcPct val="80000"/>
              </a:lnSpc>
            </a:pPr>
            <a:r>
              <a:rPr lang="en-US" altLang="zh-CN" sz="1600" smtClean="0"/>
              <a:t>Output argument list</a:t>
            </a:r>
          </a:p>
          <a:p>
            <a:pPr lvl="2" eaLnBrk="1" hangingPunct="1">
              <a:lnSpc>
                <a:spcPct val="80000"/>
              </a:lnSpc>
            </a:pPr>
            <a:r>
              <a:rPr lang="en-US" altLang="zh-CN" sz="1600" smtClean="0"/>
              <a:t>Accidental programming mistakes within a function can only affect the variables within the function in which the mistake occurred. </a:t>
            </a:r>
          </a:p>
          <a:p>
            <a:pPr lvl="2" eaLnBrk="1" hangingPunct="1">
              <a:lnSpc>
                <a:spcPct val="80000"/>
              </a:lnSpc>
            </a:pPr>
            <a:r>
              <a:rPr lang="en-US" altLang="zh-CN" sz="1600" smtClean="0">
                <a:solidFill>
                  <a:srgbClr val="FF0000"/>
                </a:solidFill>
              </a:rPr>
              <a:t>Maintenance of a large program</a:t>
            </a:r>
            <a:r>
              <a:rPr lang="en-US" altLang="zh-CN" sz="1600" smtClean="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8067">
                                            <p:txEl>
                                              <p:pRg st="2" end="2"/>
                                            </p:txEl>
                                          </p:spTgt>
                                        </p:tgtEl>
                                        <p:attrNameLst>
                                          <p:attrName>style.visibility</p:attrName>
                                        </p:attrNameLst>
                                      </p:cBhvr>
                                      <p:to>
                                        <p:strVal val="visible"/>
                                      </p:to>
                                    </p:set>
                                    <p:animEffect transition="in" filter="blinds(horizontal)">
                                      <p:cBhvr>
                                        <p:cTn id="7" dur="500"/>
                                        <p:tgtEl>
                                          <p:spTgt spid="88067">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8067">
                                            <p:txEl>
                                              <p:pRg st="3" end="3"/>
                                            </p:txEl>
                                          </p:spTgt>
                                        </p:tgtEl>
                                        <p:attrNameLst>
                                          <p:attrName>style.visibility</p:attrName>
                                        </p:attrNameLst>
                                      </p:cBhvr>
                                      <p:to>
                                        <p:strVal val="visible"/>
                                      </p:to>
                                    </p:set>
                                    <p:animEffect transition="in" filter="blinds(horizontal)">
                                      <p:cBhvr>
                                        <p:cTn id="10" dur="500"/>
                                        <p:tgtEl>
                                          <p:spTgt spid="88067">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88067">
                                            <p:txEl>
                                              <p:pRg st="4" end="4"/>
                                            </p:txEl>
                                          </p:spTgt>
                                        </p:tgtEl>
                                        <p:attrNameLst>
                                          <p:attrName>style.visibility</p:attrName>
                                        </p:attrNameLst>
                                      </p:cBhvr>
                                      <p:to>
                                        <p:strVal val="visible"/>
                                      </p:to>
                                    </p:set>
                                    <p:animEffect transition="in" filter="blinds(horizontal)">
                                      <p:cBhvr>
                                        <p:cTn id="15" dur="500"/>
                                        <p:tgtEl>
                                          <p:spTgt spid="88067">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88067">
                                            <p:txEl>
                                              <p:pRg st="5" end="5"/>
                                            </p:txEl>
                                          </p:spTgt>
                                        </p:tgtEl>
                                        <p:attrNameLst>
                                          <p:attrName>style.visibility</p:attrName>
                                        </p:attrNameLst>
                                      </p:cBhvr>
                                      <p:to>
                                        <p:strVal val="visible"/>
                                      </p:to>
                                    </p:set>
                                    <p:animEffect transition="in" filter="blinds(horizontal)">
                                      <p:cBhvr>
                                        <p:cTn id="18" dur="500"/>
                                        <p:tgtEl>
                                          <p:spTgt spid="88067">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88067">
                                            <p:txEl>
                                              <p:pRg st="6" end="6"/>
                                            </p:txEl>
                                          </p:spTgt>
                                        </p:tgtEl>
                                        <p:attrNameLst>
                                          <p:attrName>style.visibility</p:attrName>
                                        </p:attrNameLst>
                                      </p:cBhvr>
                                      <p:to>
                                        <p:strVal val="visible"/>
                                      </p:to>
                                    </p:set>
                                    <p:animEffect transition="in" filter="blinds(horizontal)">
                                      <p:cBhvr>
                                        <p:cTn id="21" dur="500"/>
                                        <p:tgtEl>
                                          <p:spTgt spid="88067">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88067">
                                            <p:txEl>
                                              <p:pRg st="7" end="7"/>
                                            </p:txEl>
                                          </p:spTgt>
                                        </p:tgtEl>
                                        <p:attrNameLst>
                                          <p:attrName>style.visibility</p:attrName>
                                        </p:attrNameLst>
                                      </p:cBhvr>
                                      <p:to>
                                        <p:strVal val="visible"/>
                                      </p:to>
                                    </p:set>
                                    <p:animEffect transition="in" filter="blinds(horizontal)">
                                      <p:cBhvr>
                                        <p:cTn id="24" dur="500"/>
                                        <p:tgtEl>
                                          <p:spTgt spid="88067">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88067">
                                            <p:txEl>
                                              <p:pRg st="8" end="8"/>
                                            </p:txEl>
                                          </p:spTgt>
                                        </p:tgtEl>
                                        <p:attrNameLst>
                                          <p:attrName>style.visibility</p:attrName>
                                        </p:attrNameLst>
                                      </p:cBhvr>
                                      <p:to>
                                        <p:strVal val="visible"/>
                                      </p:to>
                                    </p:set>
                                    <p:animEffect transition="in" filter="blinds(horizontal)">
                                      <p:cBhvr>
                                        <p:cTn id="27" dur="500"/>
                                        <p:tgtEl>
                                          <p:spTgt spid="88067">
                                            <p:txEl>
                                              <p:pRg st="8" end="8"/>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88067">
                                            <p:txEl>
                                              <p:pRg st="9" end="9"/>
                                            </p:txEl>
                                          </p:spTgt>
                                        </p:tgtEl>
                                        <p:attrNameLst>
                                          <p:attrName>style.visibility</p:attrName>
                                        </p:attrNameLst>
                                      </p:cBhvr>
                                      <p:to>
                                        <p:strVal val="visible"/>
                                      </p:to>
                                    </p:set>
                                    <p:animEffect transition="in" filter="blinds(horizontal)">
                                      <p:cBhvr>
                                        <p:cTn id="30" dur="500"/>
                                        <p:tgtEl>
                                          <p:spTgt spid="88067">
                                            <p:txEl>
                                              <p:pRg st="9" end="9"/>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88067">
                                            <p:txEl>
                                              <p:pRg st="10" end="10"/>
                                            </p:txEl>
                                          </p:spTgt>
                                        </p:tgtEl>
                                        <p:attrNameLst>
                                          <p:attrName>style.visibility</p:attrName>
                                        </p:attrNameLst>
                                      </p:cBhvr>
                                      <p:to>
                                        <p:strVal val="visible"/>
                                      </p:to>
                                    </p:set>
                                    <p:animEffect transition="in" filter="blinds(horizontal)">
                                      <p:cBhvr>
                                        <p:cTn id="33" dur="500"/>
                                        <p:tgtEl>
                                          <p:spTgt spid="88067">
                                            <p:txEl>
                                              <p:pRg st="10" end="10"/>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88067">
                                            <p:txEl>
                                              <p:pRg st="11" end="11"/>
                                            </p:txEl>
                                          </p:spTgt>
                                        </p:tgtEl>
                                        <p:attrNameLst>
                                          <p:attrName>style.visibility</p:attrName>
                                        </p:attrNameLst>
                                      </p:cBhvr>
                                      <p:to>
                                        <p:strVal val="visible"/>
                                      </p:to>
                                    </p:set>
                                    <p:animEffect transition="in" filter="blinds(horizontal)">
                                      <p:cBhvr>
                                        <p:cTn id="36" dur="500"/>
                                        <p:tgtEl>
                                          <p:spTgt spid="8806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1" hangingPunct="1"/>
            <a:r>
              <a:rPr lang="en-US" altLang="zh-CN" smtClean="0"/>
              <a:t>The benefits of user defined functions</a:t>
            </a:r>
            <a:endParaRPr lang="zh-CN" altLang="en-US" smtClean="0"/>
          </a:p>
        </p:txBody>
      </p:sp>
      <p:sp>
        <p:nvSpPr>
          <p:cNvPr id="8195" name="内容占位符 2"/>
          <p:cNvSpPr>
            <a:spLocks noGrp="1"/>
          </p:cNvSpPr>
          <p:nvPr>
            <p:ph idx="1"/>
          </p:nvPr>
        </p:nvSpPr>
        <p:spPr/>
        <p:txBody>
          <a:bodyPr/>
          <a:lstStyle/>
          <a:p>
            <a:pPr eaLnBrk="1" hangingPunct="1"/>
            <a:r>
              <a:rPr lang="en-US" altLang="zh-CN" sz="2800" smtClean="0"/>
              <a:t>Independent Testing of Subtasks</a:t>
            </a:r>
          </a:p>
          <a:p>
            <a:pPr lvl="1" eaLnBrk="1" hangingPunct="1"/>
            <a:r>
              <a:rPr lang="en-US" altLang="zh-CN" sz="2400" smtClean="0"/>
              <a:t>Each subtask can be written as an independent unit. The subtask can be tested separately to ensure that it performs properly by itself before combining it into the larger program This step is known as </a:t>
            </a:r>
            <a:r>
              <a:rPr lang="en-US" altLang="zh-CN" sz="2400" smtClean="0">
                <a:solidFill>
                  <a:srgbClr val="FF0000"/>
                </a:solidFill>
              </a:rPr>
              <a:t>unit testing</a:t>
            </a:r>
            <a:r>
              <a:rPr lang="en-US" altLang="zh-CN" sz="2400" smtClean="0"/>
              <a:t>. It eliminates a major source of problems before the final program is even built.</a:t>
            </a:r>
          </a:p>
          <a:p>
            <a:pPr lvl="1" eaLnBrk="1" hangingPunct="1"/>
            <a:endParaRPr lang="zh-CN" alt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en-US" altLang="zh-CN" smtClean="0"/>
              <a:t>The benefits of user defined functions</a:t>
            </a:r>
            <a:endParaRPr lang="zh-CN" altLang="en-US" smtClean="0"/>
          </a:p>
        </p:txBody>
      </p:sp>
      <p:sp>
        <p:nvSpPr>
          <p:cNvPr id="9219" name="内容占位符 2"/>
          <p:cNvSpPr>
            <a:spLocks noGrp="1"/>
          </p:cNvSpPr>
          <p:nvPr>
            <p:ph idx="1"/>
          </p:nvPr>
        </p:nvSpPr>
        <p:spPr/>
        <p:txBody>
          <a:bodyPr/>
          <a:lstStyle/>
          <a:p>
            <a:pPr eaLnBrk="1" hangingPunct="1"/>
            <a:r>
              <a:rPr lang="en-US" altLang="zh-CN" smtClean="0"/>
              <a:t>Reusable Code</a:t>
            </a:r>
          </a:p>
          <a:p>
            <a:pPr lvl="1" eaLnBrk="1" hangingPunct="1"/>
            <a:r>
              <a:rPr lang="en-US" altLang="zh-CN" smtClean="0"/>
              <a:t>In many cases, the same basic subtask is needed in many parts of a program. This reusable code has two major advantages: it     reduces the total programming effort required and it simplifies debugging.</a:t>
            </a:r>
            <a:endParaRPr lang="zh-CN" alt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pPr eaLnBrk="1" hangingPunct="1"/>
            <a:r>
              <a:rPr lang="en-US" altLang="zh-CN" smtClean="0"/>
              <a:t>The benefits of user defined functions</a:t>
            </a:r>
            <a:endParaRPr lang="zh-CN" altLang="en-US" smtClean="0"/>
          </a:p>
        </p:txBody>
      </p:sp>
      <p:sp>
        <p:nvSpPr>
          <p:cNvPr id="10243" name="内容占位符 2"/>
          <p:cNvSpPr>
            <a:spLocks noGrp="1"/>
          </p:cNvSpPr>
          <p:nvPr>
            <p:ph idx="1"/>
          </p:nvPr>
        </p:nvSpPr>
        <p:spPr>
          <a:xfrm>
            <a:off x="457200" y="1600200"/>
            <a:ext cx="8329613" cy="4829175"/>
          </a:xfrm>
        </p:spPr>
        <p:txBody>
          <a:bodyPr/>
          <a:lstStyle/>
          <a:p>
            <a:pPr eaLnBrk="1" hangingPunct="1"/>
            <a:r>
              <a:rPr lang="en-US" altLang="zh-CN" smtClean="0"/>
              <a:t>Isolation from Unintended Side Effects</a:t>
            </a:r>
          </a:p>
          <a:p>
            <a:pPr lvl="1" eaLnBrk="1" hangingPunct="1"/>
            <a:r>
              <a:rPr lang="en-US" altLang="zh-CN" smtClean="0"/>
              <a:t>Functions receive input data from the program that revokes them through a list of variables called an </a:t>
            </a:r>
            <a:r>
              <a:rPr lang="en-US" altLang="zh-CN" smtClean="0">
                <a:solidFill>
                  <a:srgbClr val="FF0000"/>
                </a:solidFill>
              </a:rPr>
              <a:t>input argument list </a:t>
            </a:r>
            <a:r>
              <a:rPr lang="en-US" altLang="zh-CN" smtClean="0"/>
              <a:t>and return results to the program through an </a:t>
            </a:r>
            <a:r>
              <a:rPr lang="en-US" altLang="zh-CN" smtClean="0">
                <a:solidFill>
                  <a:srgbClr val="FF0000"/>
                </a:solidFill>
              </a:rPr>
              <a:t>output argument list</a:t>
            </a:r>
            <a:r>
              <a:rPr lang="en-US" altLang="zh-CN" smtClean="0"/>
              <a:t>. The only variables in the calling program that can be seen by the function are those in the input argument list, and the only variables in the function that can be seen by the calling program are those in the output argument list. </a:t>
            </a:r>
            <a:endParaRPr lang="zh-CN" alt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1104</TotalTime>
  <Words>2167</Words>
  <Application>Microsoft Office PowerPoint</Application>
  <PresentationFormat>全屏显示(4:3)</PresentationFormat>
  <Paragraphs>200</Paragraphs>
  <Slides>48</Slides>
  <Notes>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48</vt:i4>
      </vt:variant>
    </vt:vector>
  </HeadingPairs>
  <TitlesOfParts>
    <vt:vector size="53" baseType="lpstr">
      <vt:lpstr>Arial</vt:lpstr>
      <vt:lpstr>宋体</vt:lpstr>
      <vt:lpstr>Calibri</vt:lpstr>
      <vt:lpstr>Times New Roman</vt:lpstr>
      <vt:lpstr>默认设计模板</vt:lpstr>
      <vt:lpstr>MATLAB Programming Lecture 5</vt:lpstr>
      <vt:lpstr>Reviews </vt:lpstr>
      <vt:lpstr>Top-Down Design Techniques</vt:lpstr>
      <vt:lpstr>Logical arrays and vectorization</vt:lpstr>
      <vt:lpstr>Contents</vt:lpstr>
      <vt:lpstr>User-Defined Functions</vt:lpstr>
      <vt:lpstr>The benefits of user defined functions</vt:lpstr>
      <vt:lpstr>The benefits of user defined functions</vt:lpstr>
      <vt:lpstr>The benefits of user defined functions</vt:lpstr>
      <vt:lpstr>Introduction of MATLAB functions</vt:lpstr>
      <vt:lpstr>Boundary between Region 2 and 3 again</vt:lpstr>
      <vt:lpstr>p_b23(t)</vt:lpstr>
      <vt:lpstr>Try lookfor and help</vt:lpstr>
      <vt:lpstr>Testing</vt:lpstr>
      <vt:lpstr>Variable passing in MATLAB</vt:lpstr>
      <vt:lpstr>Improvement of p_b23(t)</vt:lpstr>
      <vt:lpstr>Examples</vt:lpstr>
      <vt:lpstr>Optional arguments for functions</vt:lpstr>
      <vt:lpstr>Sharing data using global memory</vt:lpstr>
      <vt:lpstr>Preserving data between calls to a function</vt:lpstr>
      <vt:lpstr>Function functions</vt:lpstr>
      <vt:lpstr>Some function functions</vt:lpstr>
      <vt:lpstr>How to create a function function?</vt:lpstr>
      <vt:lpstr>Subfunctions and private functions</vt:lpstr>
      <vt:lpstr>Region 1</vt:lpstr>
      <vt:lpstr>Basic equations</vt:lpstr>
      <vt:lpstr>PowerPoint 演示文稿</vt:lpstr>
      <vt:lpstr>PowerPoint 演示文稿</vt:lpstr>
      <vt:lpstr>Specific volume</vt:lpstr>
      <vt:lpstr>Specific internal energy</vt:lpstr>
      <vt:lpstr>Specific internal energy</vt:lpstr>
      <vt:lpstr>Specific entropy</vt:lpstr>
      <vt:lpstr>Specific enthalpy</vt:lpstr>
      <vt:lpstr>Specific isobaric heat capacity</vt:lpstr>
      <vt:lpstr>Specific isochoric heat capacity</vt:lpstr>
      <vt:lpstr>Speed of sound</vt:lpstr>
      <vt:lpstr>Speed of sound</vt:lpstr>
      <vt:lpstr>Backward equations</vt:lpstr>
      <vt:lpstr>PowerPoint 演示文稿</vt:lpstr>
      <vt:lpstr>Backward equations</vt:lpstr>
      <vt:lpstr>PowerPoint 演示文稿</vt:lpstr>
      <vt:lpstr>Reviews </vt:lpstr>
      <vt:lpstr>Reviews </vt:lpstr>
      <vt:lpstr>Reviews </vt:lpstr>
      <vt:lpstr>Reviews </vt:lpstr>
      <vt:lpstr>Summary of Good Programming Practice</vt:lpstr>
      <vt:lpstr>Summary of Good Programming Practice</vt:lpstr>
      <vt:lpstr>Homework</vt:lpstr>
    </vt:vector>
  </TitlesOfParts>
  <Company>tsinghua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 Programming</dc:title>
  <dc:creator>yujiyang</dc:creator>
  <cp:lastModifiedBy>Yujiyang</cp:lastModifiedBy>
  <cp:revision>254</cp:revision>
  <dcterms:created xsi:type="dcterms:W3CDTF">2010-04-29T01:06:01Z</dcterms:created>
  <dcterms:modified xsi:type="dcterms:W3CDTF">2019-07-01T00:50:34Z</dcterms:modified>
</cp:coreProperties>
</file>