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59" r:id="rId4"/>
    <p:sldId id="295" r:id="rId5"/>
    <p:sldId id="296" r:id="rId6"/>
    <p:sldId id="297" r:id="rId7"/>
    <p:sldId id="298" r:id="rId8"/>
    <p:sldId id="303" r:id="rId9"/>
    <p:sldId id="304" r:id="rId10"/>
    <p:sldId id="305" r:id="rId11"/>
    <p:sldId id="307" r:id="rId12"/>
    <p:sldId id="306" r:id="rId13"/>
    <p:sldId id="308" r:id="rId14"/>
    <p:sldId id="309" r:id="rId15"/>
    <p:sldId id="310" r:id="rId16"/>
    <p:sldId id="313" r:id="rId17"/>
    <p:sldId id="314" r:id="rId18"/>
    <p:sldId id="315" r:id="rId19"/>
    <p:sldId id="316" r:id="rId20"/>
    <p:sldId id="317" r:id="rId21"/>
    <p:sldId id="318" r:id="rId22"/>
    <p:sldId id="311" r:id="rId23"/>
    <p:sldId id="312" r:id="rId24"/>
    <p:sldId id="319" r:id="rId25"/>
    <p:sldId id="320" r:id="rId26"/>
    <p:sldId id="352" r:id="rId27"/>
    <p:sldId id="353" r:id="rId28"/>
    <p:sldId id="354" r:id="rId29"/>
    <p:sldId id="355" r:id="rId30"/>
    <p:sldId id="356" r:id="rId31"/>
    <p:sldId id="357" r:id="rId32"/>
    <p:sldId id="351" r:id="rId33"/>
    <p:sldId id="321" r:id="rId34"/>
    <p:sldId id="322" r:id="rId35"/>
    <p:sldId id="323" r:id="rId36"/>
    <p:sldId id="334" r:id="rId37"/>
    <p:sldId id="335" r:id="rId38"/>
    <p:sldId id="324" r:id="rId39"/>
    <p:sldId id="336" r:id="rId40"/>
    <p:sldId id="338" r:id="rId41"/>
    <p:sldId id="339" r:id="rId42"/>
    <p:sldId id="340" r:id="rId43"/>
    <p:sldId id="337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272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94660"/>
  </p:normalViewPr>
  <p:slideViewPr>
    <p:cSldViewPr>
      <p:cViewPr varScale="1">
        <p:scale>
          <a:sx n="124" d="100"/>
          <a:sy n="124" d="100"/>
        </p:scale>
        <p:origin x="12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FEA31-5E6B-4BAA-BED3-1AAA2517D6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26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B2ADB-0212-4830-AEBE-41EA44CE26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59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554AF-272B-48C0-B312-D1F236FE8C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36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1BFF-825D-4A5B-85E3-0656D78814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61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F111A-7D83-426A-958C-7B3F51273F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7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3A547-4679-4CA6-9118-60957B781E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27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A3E9B-8110-40BF-B77B-20F774813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8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A1EA2-1B15-4F4D-9329-ABDCB87182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36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49C73-5F0D-46DC-AFC2-AF8979E00F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84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8AA58-AB3F-4DC7-A85C-A03E9058A9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0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2B711-0FC9-468C-9AFD-0491162570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72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13E63A-6177-49C9-9919-214B3695F8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MATLAB Programming</a:t>
            </a:r>
            <a:br>
              <a:rPr lang="en-US" altLang="zh-CN" smtClean="0"/>
            </a:br>
            <a:r>
              <a:rPr lang="en-US" altLang="zh-CN" sz="2400" smtClean="0"/>
              <a:t>Lecture 6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smtClean="0"/>
              <a:t>Yu, Jiyang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yujiy@tsinghua.edu.cn 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Office: Room 904# of Liuqing Building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Department of Engineering Physics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Tsinghua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Plotting complex data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47625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636838"/>
            <a:ext cx="49339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Plotting complex data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449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36838"/>
            <a:ext cx="4524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Generally, string is a thin, flexible piece of rope or twine which is used to tie, bind, or hang other objects. </a:t>
            </a:r>
          </a:p>
          <a:p>
            <a:pPr eaLnBrk="1" hangingPunct="1"/>
            <a:r>
              <a:rPr lang="en-US" altLang="zh-CN" sz="2800" smtClean="0"/>
              <a:t>In MATLAB, a string is an array of type </a:t>
            </a:r>
            <a:r>
              <a:rPr lang="en-US" altLang="zh-CN" sz="2800" smtClean="0">
                <a:solidFill>
                  <a:srgbClr val="FF0000"/>
                </a:solidFill>
              </a:rPr>
              <a:t>char</a:t>
            </a:r>
            <a:r>
              <a:rPr lang="en-US" altLang="zh-CN" sz="2800" smtClean="0"/>
              <a:t>, it is sequence of symbols!</a:t>
            </a:r>
          </a:p>
          <a:p>
            <a:pPr lvl="1" eaLnBrk="1" hangingPunct="1"/>
            <a:r>
              <a:rPr lang="en-US" altLang="zh-CN" sz="2400" smtClean="0"/>
              <a:t>Each character is stored in two bytes of memory.</a:t>
            </a:r>
          </a:p>
          <a:p>
            <a:pPr lvl="1" eaLnBrk="1" hangingPunct="1"/>
            <a:r>
              <a:rPr lang="en-US" altLang="zh-CN" sz="2400" smtClean="0"/>
              <a:t>str = ‘</a:t>
            </a:r>
            <a:r>
              <a:rPr lang="en-US" altLang="zh-CN" sz="2400" smtClean="0">
                <a:solidFill>
                  <a:srgbClr val="FF00FF"/>
                </a:solidFill>
              </a:rPr>
              <a:t>this is a string</a:t>
            </a:r>
            <a:r>
              <a:rPr lang="en-US" altLang="zh-CN" sz="2400" smtClean="0"/>
              <a:t>’;</a:t>
            </a:r>
          </a:p>
          <a:p>
            <a:pPr lvl="1" eaLnBrk="1" hangingPunct="1"/>
            <a:r>
              <a:rPr lang="en-US" altLang="zh-CN" sz="2400" smtClean="0">
                <a:solidFill>
                  <a:srgbClr val="FF0000"/>
                </a:solidFill>
              </a:rPr>
              <a:t>ischar</a:t>
            </a:r>
            <a:r>
              <a:rPr lang="en-US" altLang="zh-CN" sz="2400" smtClean="0"/>
              <a:t> can be used to check for character arrays.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String functions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Conversion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double</a:t>
            </a:r>
            <a:r>
              <a:rPr lang="en-US" altLang="zh-CN" sz="1800" smtClean="0"/>
              <a:t>(str), </a:t>
            </a:r>
            <a:r>
              <a:rPr lang="en-US" altLang="zh-CN" sz="1800" smtClean="0">
                <a:solidFill>
                  <a:srgbClr val="FF0000"/>
                </a:solidFill>
              </a:rPr>
              <a:t>char</a:t>
            </a:r>
            <a:r>
              <a:rPr lang="en-US" altLang="zh-CN" sz="1800" smtClean="0"/>
              <a:t>(x), </a:t>
            </a:r>
            <a:r>
              <a:rPr lang="en-US" altLang="zh-CN" sz="1800" smtClean="0">
                <a:solidFill>
                  <a:srgbClr val="FF0000"/>
                </a:solidFill>
              </a:rPr>
              <a:t>int2str</a:t>
            </a:r>
            <a:r>
              <a:rPr lang="en-US" altLang="zh-CN" sz="1800" smtClean="0"/>
              <a:t>(x), </a:t>
            </a:r>
            <a:r>
              <a:rPr lang="en-US" altLang="zh-CN" sz="1800" smtClean="0">
                <a:solidFill>
                  <a:srgbClr val="FF0000"/>
                </a:solidFill>
              </a:rPr>
              <a:t>num2str</a:t>
            </a:r>
            <a:r>
              <a:rPr lang="en-US" altLang="zh-CN" sz="1800" smtClean="0"/>
              <a:t>(pi,7),</a:t>
            </a:r>
            <a:r>
              <a:rPr lang="en-US" altLang="zh-CN" sz="1800" smtClean="0">
                <a:solidFill>
                  <a:srgbClr val="FF0000"/>
                </a:solidFill>
              </a:rPr>
              <a:t>mat2str</a:t>
            </a:r>
            <a:r>
              <a:rPr lang="en-US" altLang="zh-CN" sz="1800" smtClean="0"/>
              <a:t>(a),</a:t>
            </a:r>
            <a:r>
              <a:rPr lang="en-US" altLang="zh-CN" sz="1800" smtClean="0">
                <a:solidFill>
                  <a:srgbClr val="FF0000"/>
                </a:solidFill>
              </a:rPr>
              <a:t>sprintf</a:t>
            </a:r>
            <a:r>
              <a:rPr lang="en-US" altLang="zh-CN" sz="1800" smtClean="0"/>
              <a:t>(‘…’),</a:t>
            </a:r>
            <a:r>
              <a:rPr lang="en-US" altLang="zh-CN" sz="1800" smtClean="0">
                <a:solidFill>
                  <a:srgbClr val="FF0000"/>
                </a:solidFill>
              </a:rPr>
              <a:t>eval</a:t>
            </a:r>
            <a:r>
              <a:rPr lang="en-US" altLang="zh-CN" sz="1800" smtClean="0"/>
              <a:t>(str) ,</a:t>
            </a:r>
            <a:r>
              <a:rPr lang="en-US" altLang="zh-CN" sz="1800" smtClean="0">
                <a:solidFill>
                  <a:srgbClr val="FF0000"/>
                </a:solidFill>
              </a:rPr>
              <a:t>upper</a:t>
            </a:r>
            <a:r>
              <a:rPr lang="en-US" altLang="zh-CN" sz="1800" smtClean="0"/>
              <a:t>(str)</a:t>
            </a:r>
            <a:r>
              <a:rPr lang="en-US" altLang="zh-CN" sz="1800" smtClean="0">
                <a:solidFill>
                  <a:srgbClr val="FF0000"/>
                </a:solidFill>
              </a:rPr>
              <a:t>,lower</a:t>
            </a:r>
            <a:r>
              <a:rPr lang="en-US" altLang="zh-CN" sz="1800" smtClean="0"/>
              <a:t>(str)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2 dimensional string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name = </a:t>
            </a:r>
            <a:r>
              <a:rPr lang="en-US" altLang="zh-CN" sz="1800" smtClean="0">
                <a:solidFill>
                  <a:srgbClr val="FF0000"/>
                </a:solidFill>
              </a:rPr>
              <a:t>char</a:t>
            </a:r>
            <a:r>
              <a:rPr lang="en-US" altLang="zh-CN" sz="1800" smtClean="0"/>
              <a:t>(‘Jiyang’, ‘Yu’);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Concatenating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/>
              <a:t>name = </a:t>
            </a:r>
            <a:r>
              <a:rPr lang="en-US" altLang="zh-CN" sz="1800" smtClean="0">
                <a:solidFill>
                  <a:srgbClr val="FF0000"/>
                </a:solidFill>
              </a:rPr>
              <a:t>strcat</a:t>
            </a:r>
            <a:r>
              <a:rPr lang="en-US" altLang="zh-CN" sz="1800" smtClean="0"/>
              <a:t>(‘Jiyang’, ‘Yu’);  name = </a:t>
            </a:r>
            <a:r>
              <a:rPr lang="en-US" altLang="zh-CN" sz="1800" smtClean="0">
                <a:solidFill>
                  <a:srgbClr val="FF0000"/>
                </a:solidFill>
              </a:rPr>
              <a:t>strvcat</a:t>
            </a:r>
            <a:r>
              <a:rPr lang="en-US" altLang="zh-CN" sz="1800" smtClean="0"/>
              <a:t>(‘Jiyang’, ‘Yu’);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Comparing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strcmp</a:t>
            </a:r>
            <a:r>
              <a:rPr lang="en-US" altLang="zh-CN" sz="1800" smtClean="0"/>
              <a:t>(str1,str2)  -- determines if two strings are identical.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strcmpi</a:t>
            </a:r>
            <a:r>
              <a:rPr lang="en-US" altLang="zh-CN" sz="1800" smtClean="0"/>
              <a:t>(str1,str2) -- determines if two strings are identical idnoring case.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strncmp</a:t>
            </a:r>
            <a:r>
              <a:rPr lang="en-US" altLang="zh-CN" sz="1800" smtClean="0"/>
              <a:t>(str1,str2,2) -- if the </a:t>
            </a:r>
            <a:r>
              <a:rPr lang="en-US" altLang="zh-CN" sz="1800" smtClean="0">
                <a:solidFill>
                  <a:srgbClr val="FF0000"/>
                </a:solidFill>
              </a:rPr>
              <a:t>first n characters</a:t>
            </a:r>
            <a:r>
              <a:rPr lang="en-US" altLang="zh-CN" sz="1800" smtClean="0"/>
              <a:t> of two strings are identical.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strncmpi</a:t>
            </a:r>
            <a:r>
              <a:rPr lang="en-US" altLang="zh-CN" sz="1800" smtClean="0"/>
              <a:t>(str1,str2,2)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isletter</a:t>
            </a:r>
            <a:r>
              <a:rPr lang="en-US" altLang="zh-CN" sz="1800" smtClean="0"/>
              <a:t>, </a:t>
            </a:r>
            <a:r>
              <a:rPr lang="en-US" altLang="zh-CN" sz="1800" smtClean="0">
                <a:solidFill>
                  <a:srgbClr val="FF0000"/>
                </a:solidFill>
              </a:rPr>
              <a:t>isspace</a:t>
            </a:r>
            <a:r>
              <a:rPr lang="en-US" altLang="zh-CN" sz="1800" smtClean="0"/>
              <a:t>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Searching / Replacing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findstr</a:t>
            </a:r>
            <a:r>
              <a:rPr lang="en-US" altLang="zh-CN" sz="1800" smtClean="0"/>
              <a:t>(str, ‘is’); </a:t>
            </a:r>
            <a:r>
              <a:rPr lang="en-US" altLang="zh-CN" sz="1800" smtClean="0">
                <a:solidFill>
                  <a:srgbClr val="FF0000"/>
                </a:solidFill>
              </a:rPr>
              <a:t>strmatch, strrep, strtok</a:t>
            </a:r>
            <a:r>
              <a:rPr lang="en-US" altLang="zh-CN" sz="1800" smtClean="0"/>
              <a:t>, …</a:t>
            </a:r>
            <a:endParaRPr lang="en-US" altLang="zh-CN" sz="18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3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3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3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3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Multidimensional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array is a systematic arrangement of objects, usually in rows and columns. Specifically, it may refer to several things.</a:t>
            </a:r>
          </a:p>
          <a:p>
            <a:pPr eaLnBrk="1" hangingPunct="1"/>
            <a:r>
              <a:rPr lang="en-US" altLang="zh-CN" smtClean="0"/>
              <a:t>Find a picture and type the command as: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a =</a:t>
            </a:r>
            <a:r>
              <a:rPr lang="en-US" altLang="zh-CN" smtClean="0">
                <a:solidFill>
                  <a:srgbClr val="FF0000"/>
                </a:solidFill>
              </a:rPr>
              <a:t> imread</a:t>
            </a:r>
            <a:r>
              <a:rPr lang="en-US" altLang="zh-CN" smtClean="0"/>
              <a:t>(‘filename.jpg',‘MPEG')</a:t>
            </a:r>
          </a:p>
          <a:p>
            <a:pPr eaLnBrk="1" hangingPunct="1"/>
            <a:r>
              <a:rPr lang="en-US" altLang="zh-CN" smtClean="0"/>
              <a:t>What you get?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image</a:t>
            </a:r>
            <a:r>
              <a:rPr lang="en-US" altLang="zh-CN" smtClean="0"/>
              <a:t>(a)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Additional 2-D plots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975"/>
            <a:ext cx="67691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Stem plot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16113"/>
            <a:ext cx="55530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Stairs plot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133600"/>
            <a:ext cx="47815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Bar plot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133600"/>
            <a:ext cx="47720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Horizontal bar plot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5038"/>
            <a:ext cx="47244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Review 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0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14438"/>
            <a:ext cx="839470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Pie plot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989138"/>
            <a:ext cx="44100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Compass plot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060575"/>
            <a:ext cx="40005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Plotting functions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ezplot</a:t>
            </a:r>
            <a:r>
              <a:rPr lang="en-US" altLang="zh-CN" smtClean="0"/>
              <a:t>('sin(x)')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fplot</a:t>
            </a:r>
            <a:r>
              <a:rPr lang="en-US" altLang="zh-CN" smtClean="0"/>
              <a:t>('sin(x)',[0 1])</a:t>
            </a:r>
          </a:p>
          <a:p>
            <a:pPr lvl="1" eaLnBrk="1" hangingPunct="1"/>
            <a:r>
              <a:rPr lang="en-US" altLang="zh-CN" smtClean="0"/>
              <a:t>fplot will calculates and displays more data points in the regions where the function being plotted is changing most rapidly.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hist</a:t>
            </a:r>
            <a:r>
              <a:rPr lang="en-US" altLang="zh-CN" smtClean="0"/>
              <a:t>(y)</a:t>
            </a:r>
          </a:p>
          <a:p>
            <a:pPr lvl="1" eaLnBrk="1" hangingPunct="1"/>
            <a:r>
              <a:rPr lang="en-US" altLang="zh-CN" smtClean="0"/>
              <a:t>Histogram is a plot showing the distribution of values.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773238"/>
            <a:ext cx="3563937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3-D plots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plot3(x,y,t)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060575"/>
            <a:ext cx="36766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13100"/>
            <a:ext cx="43529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3-D plot functions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33600"/>
            <a:ext cx="7354887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205038"/>
            <a:ext cx="49244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38957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</a:t>
            </a:r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MATLAB supports complex numbers as an extension of the double data type. They can be defined using the i or j, both of which are predefined to be sqrt(-1). </a:t>
            </a:r>
          </a:p>
          <a:p>
            <a:r>
              <a:rPr lang="en-US" altLang="zh-CN" sz="2000" smtClean="0"/>
              <a:t>Using complex numbers is straightforward, except that the relational operators &gt;,&gt; =, &lt;, and &lt; = only compare the real parts of complex numbers, not their magnitudes. They must be used with caution when working with complex values.</a:t>
            </a:r>
          </a:p>
          <a:p>
            <a:r>
              <a:rPr lang="en-US" altLang="zh-CN" sz="2000" smtClean="0"/>
              <a:t>String functions are functions designed to work with strings, which are arrays of type char. These functions allow a user to manipulate strings in a variety of useful ways, including concatenation, comparison, replacement, case conversion, and numeric-to-string and string-to-numeric type conversions.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</a:t>
            </a:r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Multidimensional arrays are arrays with more than two dimensions. They may be created and used in a fashion similar to one- and two-dimensional arrays.</a:t>
            </a:r>
          </a:p>
          <a:p>
            <a:r>
              <a:rPr lang="en-US" altLang="zh-CN" sz="2000" smtClean="0"/>
              <a:t>Multidimensional arrays appear naturally in certain classes of physical problems.</a:t>
            </a:r>
          </a:p>
          <a:p>
            <a:r>
              <a:rPr lang="en-US" altLang="zh-CN" sz="2000" smtClean="0"/>
              <a:t>MATLAB includes a rich variety of two- and three-dimensional plots. In this chapter, we introduced stem, stair, bar, compass, mesh, surface, and contour plots.</a:t>
            </a:r>
            <a:endParaRPr lang="zh-CN" altLang="en-US" sz="20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Built-in functions</a:t>
            </a:r>
            <a:endParaRPr lang="zh-CN" altLang="en-US" smtClean="0"/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285875"/>
            <a:ext cx="7500938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More 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43063"/>
            <a:ext cx="802957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23888"/>
            <a:ext cx="8901113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And more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643063"/>
            <a:ext cx="84518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And more</a:t>
            </a:r>
            <a:endParaRPr lang="zh-CN" altLang="en-US" smtClean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71625"/>
            <a:ext cx="752475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H2O.exe</a:t>
            </a:r>
            <a:endParaRPr lang="zh-CN" altLang="en-US" smtClean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888" y="1357313"/>
            <a:ext cx="9020175" cy="50720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Region 2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573963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Basic equations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Specific Gibbs free energy equation in dimensionless form:</a:t>
            </a: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52292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365625"/>
            <a:ext cx="38290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365625"/>
            <a:ext cx="33909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1557338"/>
            <a:ext cx="9056687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30163"/>
            <a:ext cx="6818312" cy="679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323850"/>
            <a:ext cx="6865938" cy="621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7150"/>
            <a:ext cx="7416800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Ragion 2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89138"/>
            <a:ext cx="7232650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692275" y="5013325"/>
            <a:ext cx="1439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p_b23</a:t>
            </a:r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 flipV="1">
            <a:off x="2411413" y="4221163"/>
            <a:ext cx="3816350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 flipH="1" flipV="1">
            <a:off x="6659563" y="3789363"/>
            <a:ext cx="1296987" cy="158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Complex data</a:t>
            </a:r>
          </a:p>
          <a:p>
            <a:pPr eaLnBrk="1" hangingPunct="1"/>
            <a:r>
              <a:rPr lang="en-US" altLang="zh-CN" smtClean="0"/>
              <a:t>String functions</a:t>
            </a:r>
          </a:p>
          <a:p>
            <a:pPr eaLnBrk="1" hangingPunct="1"/>
            <a:r>
              <a:rPr lang="en-US" altLang="zh-CN" smtClean="0"/>
              <a:t>Multidimensional arrays</a:t>
            </a:r>
          </a:p>
          <a:p>
            <a:pPr eaLnBrk="1" hangingPunct="1"/>
            <a:r>
              <a:rPr lang="en-US" altLang="zh-CN" smtClean="0"/>
              <a:t>Additional two dimensional plots</a:t>
            </a:r>
          </a:p>
          <a:p>
            <a:pPr eaLnBrk="1" hangingPunct="1"/>
            <a:r>
              <a:rPr lang="en-US" altLang="zh-CN" smtClean="0"/>
              <a:t>Three dimensional plots</a:t>
            </a:r>
          </a:p>
          <a:p>
            <a:pPr eaLnBrk="1" hangingPunct="1"/>
            <a:r>
              <a:rPr lang="en-US" altLang="zh-CN" smtClean="0"/>
              <a:t>The functions in the region 2 of water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Metastable-Vapor Region</a:t>
            </a:r>
            <a:endParaRPr lang="en-US" altLang="zh-CN" smtClean="0"/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41438"/>
            <a:ext cx="3781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708275"/>
            <a:ext cx="2657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13100"/>
            <a:ext cx="7602537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420938"/>
            <a:ext cx="21526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8913"/>
            <a:ext cx="7385050" cy="641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95325"/>
            <a:ext cx="8802688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Backward equations</a:t>
            </a:r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41438"/>
            <a:ext cx="6580187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Boundary between 2b and 2c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068638"/>
            <a:ext cx="7269163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557338"/>
            <a:ext cx="18859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Boundary between 2b and 2c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33525"/>
            <a:ext cx="8764588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The Backward Equations </a:t>
            </a:r>
            <a:r>
              <a:rPr lang="en-US" altLang="zh-CN" sz="4000" b="1" i="1" smtClean="0"/>
              <a:t>T</a:t>
            </a:r>
            <a:r>
              <a:rPr lang="en-US" altLang="zh-CN" sz="4000" b="1" smtClean="0"/>
              <a:t>( </a:t>
            </a:r>
            <a:r>
              <a:rPr lang="en-US" altLang="zh-CN" sz="4000" b="1" i="1" smtClean="0"/>
              <a:t>p</a:t>
            </a:r>
            <a:r>
              <a:rPr lang="en-US" altLang="zh-CN" sz="4000" b="1" smtClean="0"/>
              <a:t>, </a:t>
            </a:r>
            <a:r>
              <a:rPr lang="en-US" altLang="zh-CN" sz="4000" b="1" i="1" smtClean="0"/>
              <a:t>h </a:t>
            </a:r>
            <a:r>
              <a:rPr lang="en-US" altLang="zh-CN" sz="4000" b="1" smtClean="0"/>
              <a:t>) for Subregions </a:t>
            </a:r>
            <a:r>
              <a:rPr lang="en-US" altLang="zh-CN" sz="4000" b="1" smtClean="0">
                <a:solidFill>
                  <a:srgbClr val="FF0000"/>
                </a:solidFill>
              </a:rPr>
              <a:t>2a</a:t>
            </a:r>
            <a:r>
              <a:rPr lang="en-US" altLang="zh-CN" sz="4000" b="1" smtClean="0"/>
              <a:t>, 2b, and 2c</a:t>
            </a:r>
            <a:endParaRPr lang="en-US" altLang="zh-CN" sz="4000" smtClean="0"/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41450"/>
            <a:ext cx="65405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The Backward Equations </a:t>
            </a:r>
            <a:r>
              <a:rPr lang="en-US" altLang="zh-CN" sz="4000" b="1" i="1" smtClean="0"/>
              <a:t>T</a:t>
            </a:r>
            <a:r>
              <a:rPr lang="en-US" altLang="zh-CN" sz="4000" b="1" smtClean="0"/>
              <a:t>( </a:t>
            </a:r>
            <a:r>
              <a:rPr lang="en-US" altLang="zh-CN" sz="4000" b="1" i="1" smtClean="0"/>
              <a:t>p</a:t>
            </a:r>
            <a:r>
              <a:rPr lang="en-US" altLang="zh-CN" sz="4000" b="1" smtClean="0"/>
              <a:t>, </a:t>
            </a:r>
            <a:r>
              <a:rPr lang="en-US" altLang="zh-CN" sz="4000" b="1" i="1" smtClean="0"/>
              <a:t>h </a:t>
            </a:r>
            <a:r>
              <a:rPr lang="en-US" altLang="zh-CN" sz="4000" b="1" smtClean="0"/>
              <a:t>) for Subregions </a:t>
            </a:r>
            <a:r>
              <a:rPr lang="en-US" altLang="zh-CN" sz="4000" b="1" smtClean="0">
                <a:solidFill>
                  <a:schemeClr val="tx1"/>
                </a:solidFill>
              </a:rPr>
              <a:t>2a</a:t>
            </a:r>
            <a:r>
              <a:rPr lang="en-US" altLang="zh-CN" sz="4000" b="1" smtClean="0"/>
              <a:t>, </a:t>
            </a:r>
            <a:r>
              <a:rPr lang="en-US" altLang="zh-CN" sz="4000" b="1" smtClean="0">
                <a:solidFill>
                  <a:srgbClr val="FF0000"/>
                </a:solidFill>
              </a:rPr>
              <a:t>2b</a:t>
            </a:r>
            <a:r>
              <a:rPr lang="en-US" altLang="zh-CN" sz="4000" b="1" smtClean="0"/>
              <a:t>, and 2c</a:t>
            </a:r>
            <a:endParaRPr lang="en-US" altLang="zh-CN" sz="4000" smtClean="0"/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03350"/>
            <a:ext cx="6205538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The Backward Equations </a:t>
            </a:r>
            <a:r>
              <a:rPr lang="en-US" altLang="zh-CN" sz="4000" b="1" i="1" smtClean="0"/>
              <a:t>T</a:t>
            </a:r>
            <a:r>
              <a:rPr lang="en-US" altLang="zh-CN" sz="4000" b="1" smtClean="0"/>
              <a:t>( </a:t>
            </a:r>
            <a:r>
              <a:rPr lang="en-US" altLang="zh-CN" sz="4000" b="1" i="1" smtClean="0"/>
              <a:t>p</a:t>
            </a:r>
            <a:r>
              <a:rPr lang="en-US" altLang="zh-CN" sz="4000" b="1" smtClean="0"/>
              <a:t>, </a:t>
            </a:r>
            <a:r>
              <a:rPr lang="en-US" altLang="zh-CN" sz="4000" b="1" i="1" smtClean="0"/>
              <a:t>h </a:t>
            </a:r>
            <a:r>
              <a:rPr lang="en-US" altLang="zh-CN" sz="4000" b="1" smtClean="0"/>
              <a:t>) for Subregions </a:t>
            </a:r>
            <a:r>
              <a:rPr lang="en-US" altLang="zh-CN" sz="4000" b="1" smtClean="0">
                <a:solidFill>
                  <a:schemeClr val="tx1"/>
                </a:solidFill>
              </a:rPr>
              <a:t>2a, 2b,</a:t>
            </a:r>
            <a:r>
              <a:rPr lang="en-US" altLang="zh-CN" sz="4000" b="1" smtClean="0"/>
              <a:t> and </a:t>
            </a:r>
            <a:r>
              <a:rPr lang="en-US" altLang="zh-CN" sz="4000" b="1" smtClean="0">
                <a:solidFill>
                  <a:srgbClr val="FF0000"/>
                </a:solidFill>
              </a:rPr>
              <a:t>2c</a:t>
            </a:r>
            <a:endParaRPr lang="en-US" altLang="zh-CN" sz="4000" smtClean="0">
              <a:solidFill>
                <a:srgbClr val="FF0000"/>
              </a:solidFill>
            </a:endParaRPr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84313"/>
            <a:ext cx="5243513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Testing the backward equations for 2a,2b and 2c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8775"/>
            <a:ext cx="6480175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Complex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</a:t>
            </a:r>
            <a:r>
              <a:rPr lang="en-US" altLang="en-US" smtClean="0"/>
              <a:t>he term complex data type (in contrast to primitive data types) is a synonym to the </a:t>
            </a:r>
            <a:r>
              <a:rPr lang="en-US" altLang="en-US" smtClean="0">
                <a:solidFill>
                  <a:srgbClr val="FF0000"/>
                </a:solidFill>
              </a:rPr>
              <a:t>composite</a:t>
            </a:r>
            <a:r>
              <a:rPr lang="en-US" altLang="en-US" smtClean="0"/>
              <a:t> data type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c = a + b</a:t>
            </a:r>
            <a:r>
              <a:rPr lang="en-US" altLang="zh-CN" i="1" smtClean="0">
                <a:latin typeface="Times New Roman" panose="02020603050405020304" pitchFamily="18" charset="0"/>
              </a:rPr>
              <a:t>i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213100"/>
            <a:ext cx="4287837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76700"/>
            <a:ext cx="43529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The Backward Equations </a:t>
            </a:r>
            <a:r>
              <a:rPr lang="en-US" altLang="zh-CN" sz="4000" b="1" i="1" smtClean="0"/>
              <a:t>T</a:t>
            </a:r>
            <a:r>
              <a:rPr lang="en-US" altLang="zh-CN" sz="4000" b="1" smtClean="0"/>
              <a:t>( </a:t>
            </a:r>
            <a:r>
              <a:rPr lang="en-US" altLang="zh-CN" sz="4000" b="1" i="1" smtClean="0"/>
              <a:t>p</a:t>
            </a:r>
            <a:r>
              <a:rPr lang="en-US" altLang="zh-CN" sz="4000" b="1" smtClean="0"/>
              <a:t>, </a:t>
            </a:r>
            <a:r>
              <a:rPr lang="en-US" altLang="zh-CN" sz="4000" b="1" i="1" smtClean="0"/>
              <a:t>s </a:t>
            </a:r>
            <a:r>
              <a:rPr lang="en-US" altLang="zh-CN" sz="4000" b="1" smtClean="0"/>
              <a:t>) for Subregions </a:t>
            </a:r>
            <a:r>
              <a:rPr lang="en-US" altLang="zh-CN" sz="4000" b="1" smtClean="0">
                <a:solidFill>
                  <a:srgbClr val="FF0000"/>
                </a:solidFill>
              </a:rPr>
              <a:t>2a</a:t>
            </a:r>
            <a:r>
              <a:rPr lang="en-US" altLang="zh-CN" sz="4000" b="1" smtClean="0"/>
              <a:t>, 2b, and 2c</a:t>
            </a:r>
            <a:endParaRPr lang="en-US" altLang="zh-CN" sz="4000" smtClean="0"/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57338"/>
            <a:ext cx="4916488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The Backward Equations </a:t>
            </a:r>
            <a:r>
              <a:rPr lang="en-US" altLang="zh-CN" sz="4000" b="1" i="1" smtClean="0"/>
              <a:t>T</a:t>
            </a:r>
            <a:r>
              <a:rPr lang="en-US" altLang="zh-CN" sz="4000" b="1" smtClean="0"/>
              <a:t>( </a:t>
            </a:r>
            <a:r>
              <a:rPr lang="en-US" altLang="zh-CN" sz="4000" b="1" i="1" smtClean="0"/>
              <a:t>p</a:t>
            </a:r>
            <a:r>
              <a:rPr lang="en-US" altLang="zh-CN" sz="4000" b="1" smtClean="0"/>
              <a:t>, </a:t>
            </a:r>
            <a:r>
              <a:rPr lang="en-US" altLang="zh-CN" sz="4000" b="1" i="1" smtClean="0"/>
              <a:t>s </a:t>
            </a:r>
            <a:r>
              <a:rPr lang="en-US" altLang="zh-CN" sz="4000" b="1" smtClean="0"/>
              <a:t>) for Subregions 2a, </a:t>
            </a:r>
            <a:r>
              <a:rPr lang="en-US" altLang="zh-CN" sz="4000" b="1" smtClean="0">
                <a:solidFill>
                  <a:srgbClr val="FF0000"/>
                </a:solidFill>
              </a:rPr>
              <a:t>2b</a:t>
            </a:r>
            <a:r>
              <a:rPr lang="en-US" altLang="zh-CN" sz="4000" b="1" smtClean="0"/>
              <a:t>, and 2c</a:t>
            </a:r>
            <a:endParaRPr lang="en-US" altLang="zh-CN" sz="4000" smtClean="0"/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84313"/>
            <a:ext cx="5202237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The Backward Equations </a:t>
            </a:r>
            <a:r>
              <a:rPr lang="en-US" altLang="zh-CN" sz="4000" b="1" i="1" smtClean="0"/>
              <a:t>T</a:t>
            </a:r>
            <a:r>
              <a:rPr lang="en-US" altLang="zh-CN" sz="4000" b="1" smtClean="0"/>
              <a:t>( </a:t>
            </a:r>
            <a:r>
              <a:rPr lang="en-US" altLang="zh-CN" sz="4000" b="1" i="1" smtClean="0"/>
              <a:t>p</a:t>
            </a:r>
            <a:r>
              <a:rPr lang="en-US" altLang="zh-CN" sz="4000" b="1" smtClean="0"/>
              <a:t>, </a:t>
            </a:r>
            <a:r>
              <a:rPr lang="en-US" altLang="zh-CN" sz="4000" b="1" i="1" smtClean="0"/>
              <a:t>s </a:t>
            </a:r>
            <a:r>
              <a:rPr lang="en-US" altLang="zh-CN" sz="4000" b="1" smtClean="0"/>
              <a:t>) for Subregions 2a, 2b, and </a:t>
            </a:r>
            <a:r>
              <a:rPr lang="en-US" altLang="zh-CN" sz="4000" b="1" smtClean="0">
                <a:solidFill>
                  <a:srgbClr val="FF0000"/>
                </a:solidFill>
              </a:rPr>
              <a:t>2c</a:t>
            </a:r>
            <a:endParaRPr lang="en-US" altLang="zh-CN" sz="4000" smtClean="0">
              <a:solidFill>
                <a:srgbClr val="FF0000"/>
              </a:solidFill>
            </a:endParaRP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981700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Testing the backward equations for 2a,2b and 2c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73238"/>
            <a:ext cx="6335713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Homework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Review the text from page 241 to 286.</a:t>
            </a:r>
          </a:p>
          <a:p>
            <a:pPr eaLnBrk="1" hangingPunct="1"/>
            <a:r>
              <a:rPr lang="en-US" altLang="zh-CN" sz="2400" smtClean="0"/>
              <a:t>Exercises 6.6,7,8,9</a:t>
            </a:r>
          </a:p>
          <a:p>
            <a:pPr eaLnBrk="1" hangingPunct="1"/>
            <a:r>
              <a:rPr lang="en-US" altLang="zh-CN" sz="2400" smtClean="0"/>
              <a:t>Build functions in the region 2 of the properties of water.</a:t>
            </a:r>
          </a:p>
          <a:p>
            <a:pPr eaLnBrk="1" hangingPunct="1"/>
            <a:r>
              <a:rPr lang="en-US" altLang="zh-CN" sz="2400" smtClean="0"/>
              <a:t>Testing the functions in the region 2</a:t>
            </a:r>
          </a:p>
          <a:p>
            <a:pPr eaLnBrk="1" hangingPunct="1"/>
            <a:endParaRPr lang="en-US" altLang="zh-CN" sz="2400" smtClean="0"/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429000"/>
            <a:ext cx="7127875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Complex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Define</a:t>
            </a:r>
            <a:r>
              <a:rPr lang="zh-CN" altLang="en-US" smtClean="0"/>
              <a:t>： </a:t>
            </a:r>
            <a:r>
              <a:rPr lang="en-US" altLang="zh-CN" smtClean="0"/>
              <a:t>c1 = 4 + i * 3;</a:t>
            </a:r>
          </a:p>
          <a:p>
            <a:pPr lvl="1" eaLnBrk="1" hangingPunct="1"/>
            <a:r>
              <a:rPr lang="en-US" altLang="zh-CN" smtClean="0"/>
              <a:t>Try </a:t>
            </a:r>
          </a:p>
          <a:p>
            <a:pPr lvl="2" eaLnBrk="1" hangingPunct="1"/>
            <a:r>
              <a:rPr lang="en-US" altLang="zh-CN" smtClean="0"/>
              <a:t>isreal(c1)</a:t>
            </a:r>
          </a:p>
          <a:p>
            <a:pPr lvl="2" eaLnBrk="1" hangingPunct="1"/>
            <a:r>
              <a:rPr lang="en-US" altLang="zh-CN" smtClean="0"/>
              <a:t>abs(c1)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Complex variables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Complex functions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76475"/>
            <a:ext cx="79216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smtClean="0"/>
              <a:t>Example 6.1 The quadratic equation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07950" y="1484313"/>
            <a:ext cx="460851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discriminant = b^2 - 4 * a * c;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if</a:t>
            </a:r>
            <a:r>
              <a:rPr lang="en-US" altLang="zh-CN"/>
              <a:t> discriminant &gt; 0 </a:t>
            </a:r>
          </a:p>
          <a:p>
            <a:pPr eaLnBrk="1" hangingPunct="1"/>
            <a:r>
              <a:rPr lang="en-US" altLang="zh-CN"/>
              <a:t>  x1 = (-b + sqrt(discriminant)) / (2*a);</a:t>
            </a:r>
          </a:p>
          <a:p>
            <a:pPr eaLnBrk="1" hangingPunct="1"/>
            <a:r>
              <a:rPr lang="en-US" altLang="zh-CN"/>
              <a:t>  x2 = (-b - sqrt(discriminant)) / (2*a);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elseif</a:t>
            </a:r>
            <a:r>
              <a:rPr lang="en-US" altLang="zh-CN"/>
              <a:t> discriminant == 0 </a:t>
            </a:r>
          </a:p>
          <a:p>
            <a:pPr eaLnBrk="1" hangingPunct="1"/>
            <a:r>
              <a:rPr lang="en-US" altLang="zh-CN"/>
              <a:t>  x1 = ( -b ) / (2*a);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else</a:t>
            </a:r>
            <a:r>
              <a:rPr lang="en-US" altLang="zh-CN"/>
              <a:t> </a:t>
            </a:r>
          </a:p>
          <a:p>
            <a:pPr eaLnBrk="1" hangingPunct="1"/>
            <a:r>
              <a:rPr lang="en-US" altLang="zh-CN"/>
              <a:t>  real_part = (-b)/(2*a);</a:t>
            </a:r>
          </a:p>
          <a:p>
            <a:pPr eaLnBrk="1" hangingPunct="1"/>
            <a:r>
              <a:rPr lang="en-US" altLang="zh-CN"/>
              <a:t>  imag_part = sqrt(abs(discriminant))/(2*a);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end</a:t>
            </a:r>
            <a:endParaRPr lang="en-US" altLang="zh-CN"/>
          </a:p>
        </p:txBody>
      </p:sp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292600"/>
            <a:ext cx="56197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Plotting complex data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60575"/>
            <a:ext cx="4914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4391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037012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865</Words>
  <Application>Microsoft Office PowerPoint</Application>
  <PresentationFormat>全屏显示(4:3)</PresentationFormat>
  <Paragraphs>116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9" baseType="lpstr">
      <vt:lpstr>Arial</vt:lpstr>
      <vt:lpstr>宋体</vt:lpstr>
      <vt:lpstr>Calibri</vt:lpstr>
      <vt:lpstr>Times New Roman</vt:lpstr>
      <vt:lpstr>默认设计模板</vt:lpstr>
      <vt:lpstr>MATLAB Programming Lecture 6</vt:lpstr>
      <vt:lpstr>Review </vt:lpstr>
      <vt:lpstr>PowerPoint 演示文稿</vt:lpstr>
      <vt:lpstr>Contents</vt:lpstr>
      <vt:lpstr>Complex data</vt:lpstr>
      <vt:lpstr>Complex variables</vt:lpstr>
      <vt:lpstr>Complex variables</vt:lpstr>
      <vt:lpstr>Example 6.1 The quadratic equation</vt:lpstr>
      <vt:lpstr>Plotting complex data</vt:lpstr>
      <vt:lpstr>Plotting complex data</vt:lpstr>
      <vt:lpstr>Plotting complex data</vt:lpstr>
      <vt:lpstr>String functions</vt:lpstr>
      <vt:lpstr>String functions</vt:lpstr>
      <vt:lpstr>Multidimensional arrays</vt:lpstr>
      <vt:lpstr>Additional 2-D plots</vt:lpstr>
      <vt:lpstr>Stem plot</vt:lpstr>
      <vt:lpstr>Stairs plot</vt:lpstr>
      <vt:lpstr>Bar plot</vt:lpstr>
      <vt:lpstr>Horizontal bar plot</vt:lpstr>
      <vt:lpstr>Pie plot</vt:lpstr>
      <vt:lpstr>Compass plot</vt:lpstr>
      <vt:lpstr>Plotting functions</vt:lpstr>
      <vt:lpstr>3-D plots</vt:lpstr>
      <vt:lpstr>3-D plot functions</vt:lpstr>
      <vt:lpstr>PowerPoint 演示文稿</vt:lpstr>
      <vt:lpstr>Summary</vt:lpstr>
      <vt:lpstr>Summary</vt:lpstr>
      <vt:lpstr>Built-in functions</vt:lpstr>
      <vt:lpstr>More </vt:lpstr>
      <vt:lpstr>And more</vt:lpstr>
      <vt:lpstr>And more</vt:lpstr>
      <vt:lpstr>H2O.exe</vt:lpstr>
      <vt:lpstr>Region 2</vt:lpstr>
      <vt:lpstr>Basic equations</vt:lpstr>
      <vt:lpstr>PowerPoint 演示文稿</vt:lpstr>
      <vt:lpstr>PowerPoint 演示文稿</vt:lpstr>
      <vt:lpstr>PowerPoint 演示文稿</vt:lpstr>
      <vt:lpstr>PowerPoint 演示文稿</vt:lpstr>
      <vt:lpstr>Ragion 2</vt:lpstr>
      <vt:lpstr>Metastable-Vapor Region</vt:lpstr>
      <vt:lpstr>PowerPoint 演示文稿</vt:lpstr>
      <vt:lpstr>PowerPoint 演示文稿</vt:lpstr>
      <vt:lpstr>Backward equations</vt:lpstr>
      <vt:lpstr>Boundary between 2b and 2c</vt:lpstr>
      <vt:lpstr>Boundary between 2b and 2c</vt:lpstr>
      <vt:lpstr>The Backward Equations T( p, h ) for Subregions 2a, 2b, and 2c</vt:lpstr>
      <vt:lpstr>The Backward Equations T( p, h ) for Subregions 2a, 2b, and 2c</vt:lpstr>
      <vt:lpstr>The Backward Equations T( p, h ) for Subregions 2a, 2b, and 2c</vt:lpstr>
      <vt:lpstr>Testing the backward equations for 2a,2b and 2c</vt:lpstr>
      <vt:lpstr>The Backward Equations T( p, s ) for Subregions 2a, 2b, and 2c</vt:lpstr>
      <vt:lpstr>The Backward Equations T( p, s ) for Subregions 2a, 2b, and 2c</vt:lpstr>
      <vt:lpstr>The Backward Equations T( p, s ) for Subregions 2a, 2b, and 2c</vt:lpstr>
      <vt:lpstr>Testing the backward equations for 2a,2b and 2c</vt:lpstr>
      <vt:lpstr>Homework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Programming</dc:title>
  <dc:creator>yujiyang</dc:creator>
  <cp:lastModifiedBy>Yujiyang</cp:lastModifiedBy>
  <cp:revision>340</cp:revision>
  <dcterms:created xsi:type="dcterms:W3CDTF">2010-04-29T01:06:01Z</dcterms:created>
  <dcterms:modified xsi:type="dcterms:W3CDTF">2019-07-01T00:50:50Z</dcterms:modified>
</cp:coreProperties>
</file>