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0" r:id="rId3"/>
    <p:sldId id="295" r:id="rId4"/>
    <p:sldId id="338" r:id="rId5"/>
    <p:sldId id="339" r:id="rId6"/>
    <p:sldId id="358" r:id="rId7"/>
    <p:sldId id="340" r:id="rId8"/>
    <p:sldId id="341" r:id="rId9"/>
    <p:sldId id="342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43" r:id="rId18"/>
    <p:sldId id="344" r:id="rId19"/>
    <p:sldId id="345" r:id="rId20"/>
    <p:sldId id="366" r:id="rId21"/>
    <p:sldId id="367" r:id="rId22"/>
    <p:sldId id="368" r:id="rId23"/>
    <p:sldId id="369" r:id="rId24"/>
    <p:sldId id="321" r:id="rId25"/>
    <p:sldId id="322" r:id="rId26"/>
    <p:sldId id="323" r:id="rId27"/>
    <p:sldId id="334" r:id="rId28"/>
    <p:sldId id="346" r:id="rId29"/>
    <p:sldId id="336" r:id="rId30"/>
    <p:sldId id="347" r:id="rId31"/>
    <p:sldId id="371" r:id="rId32"/>
    <p:sldId id="372" r:id="rId33"/>
    <p:sldId id="373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272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94660"/>
  </p:normalViewPr>
  <p:slideViewPr>
    <p:cSldViewPr>
      <p:cViewPr varScale="1">
        <p:scale>
          <a:sx n="124" d="100"/>
          <a:sy n="124" d="100"/>
        </p:scale>
        <p:origin x="12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77D58-88F8-4600-9ED2-C0AFC6E2A5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88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D835B3-94E3-4A0D-8D3B-001DA46B20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88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47443-3953-4132-967F-9A2C31034F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7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1A9E-6A1A-428E-A438-640E9C157F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23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9CB7D-0BF4-4924-973E-51B21E4263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51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1FE58-9D19-4B1B-9405-F40E74BEC0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07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42389-E3EF-42A6-A577-6649FCE1D1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8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A70E5-BB4C-4D40-AF67-2B7F53E3E7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92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678B1-8995-426C-AF0E-B57F85865E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9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09BFD-E7D9-4016-B9FA-99E2EFA02B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91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0688A-E899-4B66-97EC-ADF0B4EF12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56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4159C7-4EE8-4851-AB04-2234C60A65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MATLAB Programming</a:t>
            </a:r>
            <a:br>
              <a:rPr lang="en-US" altLang="zh-CN" smtClean="0"/>
            </a:br>
            <a:r>
              <a:rPr lang="en-US" altLang="zh-CN" sz="2400" smtClean="0"/>
              <a:t>Lecture 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smtClean="0"/>
              <a:t>Yu, Jiyang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yujiy@tsinghua.edu.cn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Office: Room 904# of Liuqing Building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Department of Engineering Physics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Tsinghua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Creating Cell Arrays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Cell arrays can be created in two ways</a:t>
            </a:r>
          </a:p>
          <a:p>
            <a:pPr lvl="1" eaLnBrk="1" hangingPunct="1"/>
            <a:r>
              <a:rPr lang="en-US" altLang="zh-CN" smtClean="0"/>
              <a:t>By using assignment statements.</a:t>
            </a:r>
          </a:p>
          <a:p>
            <a:pPr lvl="1" eaLnBrk="1" hangingPunct="1"/>
            <a:r>
              <a:rPr lang="en-US" altLang="zh-CN" smtClean="0"/>
              <a:t>By pre-allocating a cell array using the </a:t>
            </a:r>
            <a:r>
              <a:rPr lang="en-US" altLang="zh-CN" smtClean="0">
                <a:solidFill>
                  <a:srgbClr val="FF0000"/>
                </a:solidFill>
              </a:rPr>
              <a:t>cell</a:t>
            </a:r>
            <a:r>
              <a:rPr lang="en-US" altLang="zh-CN" smtClean="0"/>
              <a:t> function</a:t>
            </a:r>
          </a:p>
          <a:p>
            <a:pPr eaLnBrk="1" hangingPunct="1"/>
            <a:r>
              <a:rPr lang="en-US" altLang="zh-CN" smtClean="0"/>
              <a:t>The simplest way to create a cell array is to directly assign data structures to individual cells, one cell at a time. However, pre-allocating cell arrays is more efficient, so you should pre-allocate really large cell arrays.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Using Assignment Statements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There are two ways to assign data to cells, known as content indexing and cell indexing.</a:t>
            </a:r>
          </a:p>
          <a:p>
            <a:pPr lvl="1" eaLnBrk="1" hangingPunct="1"/>
            <a:r>
              <a:rPr lang="en-US" altLang="zh-CN" smtClean="0"/>
              <a:t>Content indexing involves placing braces "{ }" around the cell subscripts, together with cell contents in ordinary notation.</a:t>
            </a:r>
          </a:p>
          <a:p>
            <a:pPr lvl="1" eaLnBrk="1" hangingPunct="1"/>
            <a:r>
              <a:rPr lang="en-US" altLang="zh-CN" smtClean="0"/>
              <a:t>Cell indexing involves placing braces "{ }" around the data to be stored in a cell, together with cell subscripts in ordinary subscript notation. </a:t>
            </a:r>
            <a:endParaRPr lang="zh-CN" altLang="en-US" smtClean="0"/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286125"/>
            <a:ext cx="60102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4643438"/>
            <a:ext cx="599598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Pre-allocating Cell Arrays with the cell Function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cell function allows you to pre-allocate empty cell arrays of the specified size. </a:t>
            </a:r>
          </a:p>
          <a:p>
            <a:pPr eaLnBrk="1" hangingPunct="1"/>
            <a:r>
              <a:rPr lang="en-US" altLang="zh-CN" smtClean="0"/>
              <a:t>For example, the following slatement creates an empty 2 x 2 cell array.</a:t>
            </a:r>
          </a:p>
          <a:p>
            <a:pPr lvl="1" eaLnBrk="1" hangingPunct="1">
              <a:buFontTx/>
              <a:buNone/>
            </a:pPr>
            <a:r>
              <a:rPr lang="en-US" altLang="zh-CN" smtClean="0"/>
              <a:t> a = cell(2,2)</a:t>
            </a:r>
          </a:p>
          <a:p>
            <a:pPr eaLnBrk="1" hangingPunct="1"/>
            <a:r>
              <a:rPr lang="en-US" altLang="zh-CN" smtClean="0"/>
              <a:t>Once a cell array is created, you can use assignment statements to fill values in the cells.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Function for Cells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Viewing the contents of cell arrays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celldisp</a:t>
            </a:r>
            <a:r>
              <a:rPr lang="en-US" altLang="zh-CN" smtClean="0"/>
              <a:t>(a)</a:t>
            </a:r>
          </a:p>
          <a:p>
            <a:pPr eaLnBrk="1" hangingPunct="1"/>
            <a:r>
              <a:rPr lang="en-US" altLang="zh-CN" smtClean="0"/>
              <a:t>Extending cell arrays</a:t>
            </a:r>
          </a:p>
          <a:p>
            <a:pPr lvl="1" eaLnBrk="1" hangingPunct="1"/>
            <a:r>
              <a:rPr lang="en-US" altLang="zh-CN" sz="2400" smtClean="0"/>
              <a:t>Extended automatically by assignment.</a:t>
            </a:r>
          </a:p>
          <a:p>
            <a:pPr eaLnBrk="1" hangingPunct="1"/>
            <a:r>
              <a:rPr lang="en-US" altLang="zh-CN" smtClean="0"/>
              <a:t>Deleting cells in arrays</a:t>
            </a:r>
          </a:p>
          <a:p>
            <a:pPr lvl="1" eaLnBrk="1" hangingPunct="1"/>
            <a:r>
              <a:rPr lang="en-US" altLang="zh-CN" sz="2400" smtClean="0"/>
              <a:t>a(3,:) = [];</a:t>
            </a:r>
          </a:p>
          <a:p>
            <a:pPr eaLnBrk="1" hangingPunct="1"/>
            <a:r>
              <a:rPr lang="en-US" altLang="zh-CN" smtClean="0"/>
              <a:t>Using data in cell arrays</a:t>
            </a:r>
          </a:p>
          <a:p>
            <a:pPr lvl="1" eaLnBrk="1" hangingPunct="1"/>
            <a:r>
              <a:rPr lang="en-US" altLang="zh-CN" sz="2400" smtClean="0"/>
              <a:t>c = {[1 2;3 4],'dogs';'cats',i};</a:t>
            </a:r>
          </a:p>
          <a:p>
            <a:pPr lvl="2" eaLnBrk="1" hangingPunct="1"/>
            <a:r>
              <a:rPr lang="en-US" altLang="zh-CN" sz="2000" smtClean="0"/>
              <a:t>c{1,1}?</a:t>
            </a:r>
          </a:p>
          <a:p>
            <a:pPr lvl="2" eaLnBrk="1" hangingPunct="1"/>
            <a:r>
              <a:rPr lang="en-US" altLang="zh-CN" sz="2000" smtClean="0"/>
              <a:t>c{1,1}(1,2)?</a:t>
            </a:r>
          </a:p>
          <a:p>
            <a:pPr lvl="1"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Cell arrays of strings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It is often convenient to store groups of strings in a cell array, instead of storing them in rows of a standard character array, because each string in a cell array can have a different length, while every row of a standard character array must have an identical length. </a:t>
            </a:r>
          </a:p>
          <a:p>
            <a:pPr eaLnBrk="1" hangingPunct="1"/>
            <a:r>
              <a:rPr lang="en-US" altLang="zh-CN" sz="2000" smtClean="0"/>
              <a:t>Cell arrays of strings can be created in one of two ways. Either the individual strings can be inserted into the array with brackets, or else function </a:t>
            </a:r>
            <a:r>
              <a:rPr lang="en-US" altLang="zh-CN" sz="2000" smtClean="0">
                <a:solidFill>
                  <a:srgbClr val="FF0000"/>
                </a:solidFill>
              </a:rPr>
              <a:t>cellstr</a:t>
            </a:r>
            <a:r>
              <a:rPr lang="en-US" altLang="zh-CN" sz="2000" smtClean="0"/>
              <a:t> can be used to convert a 2-D string array into a cell array of strings.</a:t>
            </a:r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500563"/>
            <a:ext cx="7315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5143500"/>
            <a:ext cx="45561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significant of cell arrays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Cell arrays are extremely flexible, since any amount of any type of data can be stored in each cell. </a:t>
            </a:r>
            <a:endParaRPr lang="zh-CN" altLang="en-US" sz="2000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571750"/>
            <a:ext cx="8123238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Structure arrays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An array is a data type in which there is a name for the whole data structure, but individual elements within the array are only known by number and all of the individual elements in an army </a:t>
            </a:r>
            <a:r>
              <a:rPr lang="en-US" altLang="zh-CN" sz="2000" smtClean="0">
                <a:solidFill>
                  <a:srgbClr val="FF0000"/>
                </a:solidFill>
              </a:rPr>
              <a:t>must be of the same type </a:t>
            </a:r>
            <a:r>
              <a:rPr lang="en-US" altLang="zh-CN" sz="2000" smtClean="0"/>
              <a:t>(numeric or character).</a:t>
            </a:r>
          </a:p>
          <a:p>
            <a:pPr eaLnBrk="1" hangingPunct="1"/>
            <a:r>
              <a:rPr lang="en-US" altLang="zh-CN" sz="2000" smtClean="0"/>
              <a:t>A cell array is also a data type in which there is a name for the whole data structure, and the individual elements within the array are only known by number. However, the individual elements in the cell array </a:t>
            </a:r>
            <a:r>
              <a:rPr lang="en-US" altLang="zh-CN" sz="2000" smtClean="0">
                <a:solidFill>
                  <a:srgbClr val="FF0000"/>
                </a:solidFill>
              </a:rPr>
              <a:t>may be of different types</a:t>
            </a:r>
            <a:r>
              <a:rPr lang="en-US" altLang="zh-CN" sz="2000" smtClean="0"/>
              <a:t>.</a:t>
            </a:r>
          </a:p>
          <a:p>
            <a:pPr eaLnBrk="1" hangingPunct="1"/>
            <a:r>
              <a:rPr lang="en-US" altLang="zh-CN" sz="2000" smtClean="0"/>
              <a:t>In contrast, a structure is a data type in which </a:t>
            </a:r>
            <a:r>
              <a:rPr lang="en-US" altLang="zh-CN" sz="2000" smtClean="0">
                <a:solidFill>
                  <a:srgbClr val="FF0000"/>
                </a:solidFill>
              </a:rPr>
              <a:t>each individual element is given a name</a:t>
            </a:r>
            <a:r>
              <a:rPr lang="en-US" altLang="zh-CN" sz="2000" smtClean="0"/>
              <a:t>. The individual elements of a structure are known as fields, and each field in a structure may have a different type. The individual fields are addressed by combining the name of the structure with the name of the field, separated by a period.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Structure arrays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676116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3686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84538"/>
            <a:ext cx="30765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Adding and removing field from structures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student(2).exams = [90 82 88];</a:t>
            </a:r>
          </a:p>
          <a:p>
            <a:pPr eaLnBrk="1" hangingPunct="1"/>
            <a:r>
              <a:rPr lang="en-US" altLang="zh-CN" smtClean="0"/>
              <a:t>stu2 = </a:t>
            </a:r>
            <a:r>
              <a:rPr lang="en-US" altLang="zh-CN" smtClean="0">
                <a:solidFill>
                  <a:srgbClr val="FF0000"/>
                </a:solidFill>
              </a:rPr>
              <a:t>rmfield</a:t>
            </a:r>
            <a:r>
              <a:rPr lang="en-US" altLang="zh-CN" smtClean="0"/>
              <a:t>(student, ‘zip’);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getfield</a:t>
            </a:r>
            <a:r>
              <a:rPr lang="en-US" altLang="zh-CN" smtClean="0"/>
              <a:t>()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setfield</a:t>
            </a:r>
            <a:r>
              <a:rPr lang="en-US" altLang="zh-CN" smtClean="0"/>
              <a:t>()</a:t>
            </a: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213100"/>
            <a:ext cx="63436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Review 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643063"/>
            <a:ext cx="7381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4214813"/>
            <a:ext cx="48577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dirty="0" smtClean="0"/>
              <a:t>Sparse arrays 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are special arrays in which memory is only allocated for non zero elements. Three values are saved for each nonzero elements --a row number, a column number, and the value itself. This form of storage is much more efficient than ordinary full arrays for the situation where only a tiny fraction of the elements are nonzero.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altLang="zh-CN" sz="2400" dirty="0" smtClean="0"/>
              <a:t>Cell arrays arc arrays whose elements are cells, containers that can hold other MATLAB arrays. Any sort of data can be stored in a cell, including structure arrays and other cell arrays.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Structure arrays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Structure arrays are a data type in which each individual element is given a name. The individual elements of a structure are known as fields, and each field in a structure may have a different type. </a:t>
            </a:r>
          </a:p>
          <a:p>
            <a:pPr eaLnBrk="1" hangingPunct="1"/>
            <a:r>
              <a:rPr lang="en-US" altLang="zh-CN" sz="2400" smtClean="0"/>
              <a:t>Structure arrays are useful for grouping together all of the data related to a particular person or thing into a single location.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MATLAB summary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71625"/>
            <a:ext cx="8639175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MATLAB summary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643063"/>
            <a:ext cx="8266112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Region 3</a:t>
            </a:r>
          </a:p>
        </p:txBody>
      </p:sp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7848600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equations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Specific Helmholtz free energy equation in dimensionless form:</a:t>
            </a:r>
          </a:p>
        </p:txBody>
      </p:sp>
      <p:pic>
        <p:nvPicPr>
          <p:cNvPr id="2662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852738"/>
            <a:ext cx="5761038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68275"/>
            <a:ext cx="8470900" cy="668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290513"/>
            <a:ext cx="7589838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00125"/>
            <a:ext cx="7935913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Ragion 3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6443663" y="5157788"/>
            <a:ext cx="1439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p_b23(t)</a:t>
            </a:r>
          </a:p>
        </p:txBody>
      </p:sp>
      <p:sp>
        <p:nvSpPr>
          <p:cNvPr id="30724" name="Line 6"/>
          <p:cNvSpPr>
            <a:spLocks noChangeShapeType="1"/>
          </p:cNvSpPr>
          <p:nvPr/>
        </p:nvSpPr>
        <p:spPr bwMode="auto">
          <a:xfrm flipV="1">
            <a:off x="2411413" y="4005263"/>
            <a:ext cx="1223962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Line 7"/>
          <p:cNvSpPr>
            <a:spLocks noChangeShapeType="1"/>
          </p:cNvSpPr>
          <p:nvPr/>
        </p:nvSpPr>
        <p:spPr bwMode="auto">
          <a:xfrm flipH="1" flipV="1">
            <a:off x="5435600" y="4076700"/>
            <a:ext cx="1081088" cy="10080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2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76475"/>
            <a:ext cx="6542088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2268538" y="5084763"/>
            <a:ext cx="2519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We need</a:t>
            </a:r>
            <a:r>
              <a:rPr lang="en-US" altLang="zh-CN">
                <a:solidFill>
                  <a:srgbClr val="FF0000"/>
                </a:solidFill>
              </a:rPr>
              <a:t> t_b23(p)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Sparse arrays</a:t>
            </a:r>
          </a:p>
          <a:p>
            <a:pPr eaLnBrk="1" hangingPunct="1"/>
            <a:r>
              <a:rPr lang="en-US" altLang="zh-CN" smtClean="0"/>
              <a:t>Cell arrays</a:t>
            </a:r>
          </a:p>
          <a:p>
            <a:pPr eaLnBrk="1" hangingPunct="1"/>
            <a:r>
              <a:rPr lang="en-US" altLang="zh-CN" smtClean="0"/>
              <a:t>Structure arrays</a:t>
            </a:r>
          </a:p>
          <a:p>
            <a:pPr eaLnBrk="1" hangingPunct="1"/>
            <a:r>
              <a:rPr lang="en-US" altLang="zh-CN" smtClean="0"/>
              <a:t>The functions in the region 3,4 and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Region 3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It’s about density and temperature.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Big question:</a:t>
            </a:r>
            <a:r>
              <a:rPr lang="en-US" altLang="zh-CN" smtClean="0"/>
              <a:t> How to get the properties when input pressure and temperature?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716338"/>
            <a:ext cx="5761037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Backward equations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Suppose you have y = f(x).</a:t>
            </a:r>
          </a:p>
          <a:p>
            <a:r>
              <a:rPr lang="en-US" altLang="zh-CN" smtClean="0"/>
              <a:t>How to get x = fb(y)?</a:t>
            </a:r>
          </a:p>
          <a:p>
            <a:pPr lvl="1"/>
            <a:r>
              <a:rPr lang="en-US" altLang="zh-CN" smtClean="0"/>
              <a:t>Newton method</a:t>
            </a:r>
          </a:p>
          <a:p>
            <a:pPr lvl="1"/>
            <a:r>
              <a:rPr lang="en-US" altLang="zh-CN" smtClean="0"/>
              <a:t>Mid – separate method</a:t>
            </a:r>
          </a:p>
          <a:p>
            <a:pPr lvl="1"/>
            <a:r>
              <a:rPr lang="en-US" altLang="zh-CN" smtClean="0"/>
              <a:t>others</a:t>
            </a:r>
          </a:p>
          <a:p>
            <a:pPr lvl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Newton method for y = f(x) </a:t>
            </a:r>
            <a:endParaRPr lang="zh-CN" alt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Since y = f(x), so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The question is to give a y0, we want to know the x0 corresponding to it. 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That means we want to find the root of the equation of : y</a:t>
            </a:r>
            <a:r>
              <a:rPr lang="en-US" altLang="zh-CN" baseline="-25000" smtClean="0"/>
              <a:t>0</a:t>
            </a:r>
            <a:r>
              <a:rPr lang="en-US" altLang="zh-CN" smtClean="0"/>
              <a:t> – f(x) = 0, it is a equation of x.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Since we have y</a:t>
            </a:r>
            <a:r>
              <a:rPr lang="en-US" altLang="zh-CN" baseline="-25000" smtClean="0"/>
              <a:t>2</a:t>
            </a:r>
            <a:r>
              <a:rPr lang="en-US" altLang="zh-CN" smtClean="0"/>
              <a:t>-y</a:t>
            </a:r>
            <a:r>
              <a:rPr lang="en-US" altLang="zh-CN" baseline="-25000" smtClean="0"/>
              <a:t>1</a:t>
            </a:r>
            <a:r>
              <a:rPr lang="en-US" altLang="zh-CN" smtClean="0"/>
              <a:t> = f’(x</a:t>
            </a:r>
            <a:r>
              <a:rPr lang="en-US" altLang="zh-CN" baseline="-25000" smtClean="0"/>
              <a:t>1</a:t>
            </a:r>
            <a:r>
              <a:rPr lang="en-US" altLang="zh-CN" smtClean="0"/>
              <a:t>) * (x</a:t>
            </a:r>
            <a:r>
              <a:rPr lang="en-US" altLang="zh-CN" baseline="-25000" smtClean="0"/>
              <a:t>2</a:t>
            </a:r>
            <a:r>
              <a:rPr lang="en-US" altLang="zh-CN" smtClean="0"/>
              <a:t> – x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We can guess a value as x</a:t>
            </a:r>
            <a:r>
              <a:rPr lang="en-US" altLang="zh-CN" baseline="-25000" smtClean="0"/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x</a:t>
            </a:r>
            <a:r>
              <a:rPr lang="en-US" altLang="zh-CN" baseline="-25000" smtClean="0"/>
              <a:t>k+1</a:t>
            </a:r>
            <a:r>
              <a:rPr lang="en-US" altLang="zh-CN" smtClean="0"/>
              <a:t> = x</a:t>
            </a:r>
            <a:r>
              <a:rPr lang="en-US" altLang="zh-CN" baseline="-25000" smtClean="0"/>
              <a:t>k</a:t>
            </a:r>
            <a:r>
              <a:rPr lang="en-US" altLang="zh-CN" smtClean="0"/>
              <a:t> + f’(x</a:t>
            </a:r>
            <a:r>
              <a:rPr lang="en-US" altLang="zh-CN" baseline="-25000" smtClean="0"/>
              <a:t>k</a:t>
            </a:r>
            <a:r>
              <a:rPr lang="en-US" altLang="zh-CN" smtClean="0"/>
              <a:t>)/(y</a:t>
            </a:r>
            <a:r>
              <a:rPr lang="en-US" altLang="zh-CN" baseline="-25000" smtClean="0"/>
              <a:t>2</a:t>
            </a:r>
            <a:r>
              <a:rPr lang="en-US" altLang="zh-CN" smtClean="0"/>
              <a:t>-y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Newton method for y = f(x) </a:t>
            </a:r>
            <a:endParaRPr lang="zh-CN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Since we have y</a:t>
            </a:r>
            <a:r>
              <a:rPr lang="en-US" altLang="zh-CN" baseline="-25000" smtClean="0"/>
              <a:t>2</a:t>
            </a:r>
            <a:r>
              <a:rPr lang="en-US" altLang="zh-CN" smtClean="0"/>
              <a:t>-y</a:t>
            </a:r>
            <a:r>
              <a:rPr lang="en-US" altLang="zh-CN" baseline="-25000" smtClean="0"/>
              <a:t>1</a:t>
            </a:r>
            <a:r>
              <a:rPr lang="en-US" altLang="zh-CN" smtClean="0"/>
              <a:t> = f’(x</a:t>
            </a:r>
            <a:r>
              <a:rPr lang="en-US" altLang="zh-CN" baseline="-25000" smtClean="0"/>
              <a:t>1</a:t>
            </a:r>
            <a:r>
              <a:rPr lang="en-US" altLang="zh-CN" smtClean="0"/>
              <a:t>) * (x</a:t>
            </a:r>
            <a:r>
              <a:rPr lang="en-US" altLang="zh-CN" baseline="-25000" smtClean="0"/>
              <a:t>2</a:t>
            </a:r>
            <a:r>
              <a:rPr lang="en-US" altLang="zh-CN" smtClean="0"/>
              <a:t> – x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We can guess a value as x</a:t>
            </a:r>
            <a:r>
              <a:rPr lang="en-US" altLang="zh-CN" baseline="-25000" smtClean="0"/>
              <a:t>1</a:t>
            </a:r>
          </a:p>
          <a:p>
            <a:r>
              <a:rPr lang="en-US" altLang="zh-CN" smtClean="0"/>
              <a:t>x</a:t>
            </a:r>
            <a:r>
              <a:rPr lang="en-US" altLang="zh-CN" baseline="-25000" smtClean="0"/>
              <a:t>k+1</a:t>
            </a:r>
            <a:r>
              <a:rPr lang="en-US" altLang="zh-CN" smtClean="0"/>
              <a:t> = x</a:t>
            </a:r>
            <a:r>
              <a:rPr lang="en-US" altLang="zh-CN" baseline="-25000" smtClean="0"/>
              <a:t>k</a:t>
            </a:r>
            <a:r>
              <a:rPr lang="en-US" altLang="zh-CN" smtClean="0"/>
              <a:t> + f’(x</a:t>
            </a:r>
            <a:r>
              <a:rPr lang="en-US" altLang="zh-CN" baseline="-25000" smtClean="0"/>
              <a:t>k</a:t>
            </a:r>
            <a:r>
              <a:rPr lang="en-US" altLang="zh-CN" smtClean="0"/>
              <a:t>)/(y</a:t>
            </a:r>
            <a:r>
              <a:rPr lang="en-US" altLang="zh-CN" baseline="-25000" smtClean="0"/>
              <a:t>k+1</a:t>
            </a:r>
            <a:r>
              <a:rPr lang="en-US" altLang="zh-CN" smtClean="0"/>
              <a:t>-y</a:t>
            </a:r>
            <a:r>
              <a:rPr lang="en-US" altLang="zh-CN" baseline="-25000" smtClean="0"/>
              <a:t>k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We assume y</a:t>
            </a:r>
            <a:r>
              <a:rPr lang="en-US" altLang="zh-CN" baseline="-25000" smtClean="0"/>
              <a:t>k+1 </a:t>
            </a:r>
            <a:r>
              <a:rPr lang="en-US" altLang="zh-CN" smtClean="0"/>
              <a:t>= 0</a:t>
            </a:r>
          </a:p>
          <a:p>
            <a:r>
              <a:rPr lang="en-US" altLang="zh-CN" smtClean="0"/>
              <a:t>x</a:t>
            </a:r>
            <a:r>
              <a:rPr lang="en-US" altLang="zh-CN" baseline="-25000" smtClean="0"/>
              <a:t>k+1</a:t>
            </a:r>
            <a:r>
              <a:rPr lang="en-US" altLang="zh-CN" smtClean="0"/>
              <a:t> = x</a:t>
            </a:r>
            <a:r>
              <a:rPr lang="en-US" altLang="zh-CN" baseline="-25000" smtClean="0"/>
              <a:t>k</a:t>
            </a:r>
            <a:r>
              <a:rPr lang="en-US" altLang="zh-CN" smtClean="0"/>
              <a:t> + f’(x</a:t>
            </a:r>
            <a:r>
              <a:rPr lang="en-US" altLang="zh-CN" baseline="-25000" smtClean="0"/>
              <a:t>k</a:t>
            </a:r>
            <a:r>
              <a:rPr lang="en-US" altLang="zh-CN" smtClean="0"/>
              <a:t>)/(-y</a:t>
            </a:r>
            <a:r>
              <a:rPr lang="en-US" altLang="zh-CN" baseline="-25000" smtClean="0"/>
              <a:t>k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How to stop the iteration?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Region 4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7799387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equations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047875"/>
            <a:ext cx="6516688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Basic equations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4313"/>
            <a:ext cx="394811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7338"/>
            <a:ext cx="43338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092825"/>
            <a:ext cx="28003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870450"/>
            <a:ext cx="3105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3" name="Line 7"/>
          <p:cNvSpPr>
            <a:spLocks noChangeShapeType="1"/>
          </p:cNvSpPr>
          <p:nvPr/>
        </p:nvSpPr>
        <p:spPr bwMode="auto">
          <a:xfrm>
            <a:off x="4427538" y="1412875"/>
            <a:ext cx="0" cy="4752975"/>
          </a:xfrm>
          <a:prstGeom prst="line">
            <a:avLst/>
          </a:prstGeom>
          <a:noFill/>
          <a:ln w="76200" cmpd="tri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523163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Region 5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748982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Region 5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3950"/>
            <a:ext cx="7854950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437063"/>
            <a:ext cx="6126162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Sparse arrays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In computer science, a sparse array is an array in which most of the elements have the same value (known as the default value—usually 0 or null).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A naive implementation of an array may allocate space for the entire array, but in the case where there are few non-default values, this implementation is inefficient.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As an example, a spreadsheet containing 100×100 mostly empty cells might be more efficiently stored as a linked list rather than an array containing ten thousand array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5888"/>
            <a:ext cx="7400925" cy="65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90550"/>
            <a:ext cx="56388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214438"/>
            <a:ext cx="7446962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Testing of region 5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206500"/>
            <a:ext cx="903763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Homework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Review the text from page 287 to 317.</a:t>
            </a:r>
          </a:p>
          <a:p>
            <a:pPr eaLnBrk="1" hangingPunct="1"/>
            <a:r>
              <a:rPr lang="en-US" altLang="zh-CN" sz="2400" smtClean="0"/>
              <a:t>Exercises 7.1 to 7.6</a:t>
            </a:r>
          </a:p>
          <a:p>
            <a:pPr eaLnBrk="1" hangingPunct="1"/>
            <a:r>
              <a:rPr lang="en-US" altLang="zh-CN" sz="2400" smtClean="0"/>
              <a:t>Build functions in the region 3, 4 and 5.</a:t>
            </a:r>
          </a:p>
          <a:p>
            <a:pPr eaLnBrk="1" hangingPunct="1"/>
            <a:r>
              <a:rPr lang="en-US" altLang="zh-CN" sz="2400" smtClean="0"/>
              <a:t>Testing the functions in the region 3 , 4 and 5.</a:t>
            </a:r>
          </a:p>
          <a:p>
            <a:pPr eaLnBrk="1" hangingPunct="1"/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= eye(100)</a:t>
            </a:r>
          </a:p>
          <a:p>
            <a:pPr eaLnBrk="1" hangingPunct="1"/>
            <a:r>
              <a:rPr lang="en-US" altLang="zh-CN" smtClean="0"/>
              <a:t>as = sparse(a)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a=speye(100)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214563"/>
            <a:ext cx="19716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4313" y="4214813"/>
            <a:ext cx="72151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&gt;&gt; whos</a:t>
            </a:r>
          </a:p>
          <a:p>
            <a:pPr eaLnBrk="1" hangingPunct="1"/>
            <a:r>
              <a:rPr lang="en-US" altLang="zh-CN"/>
              <a:t>  Name      Size                    Bytes  Class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 a       100x100                   80000  double array</a:t>
            </a:r>
          </a:p>
          <a:p>
            <a:pPr eaLnBrk="1" hangingPunct="1"/>
            <a:r>
              <a:rPr lang="en-US" altLang="zh-CN"/>
              <a:t>  ans       1x1                        8  double array</a:t>
            </a:r>
          </a:p>
          <a:p>
            <a:pPr eaLnBrk="1" hangingPunct="1"/>
            <a:r>
              <a:rPr lang="en-US" altLang="zh-CN"/>
              <a:t>  as      100x100                  1604  double array (sparse)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Grand total is 10101 elements using 81612 bytes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Sparse matrices 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MATLAB allows full and sparse matrices to be freely mixed and used in any combination, The result of an operation between a full matrix and a sparse matrix can be either a full matrix or a sparse matrix, depending on which result is the most efficient. </a:t>
            </a:r>
          </a:p>
          <a:p>
            <a:pPr eaLnBrk="1" hangingPunct="1"/>
            <a:r>
              <a:rPr lang="en-US" altLang="zh-CN" sz="2400" smtClean="0"/>
              <a:t>Any matrix technique that is supported for full matrices is also available for sparse matrices.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38113"/>
            <a:ext cx="7497762" cy="65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Cell arrays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Whose elements are cells.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a{ }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33600"/>
            <a:ext cx="29337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492375"/>
            <a:ext cx="4171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Cell arrays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a{1,1} = [1 3 -7; 2 0 6; 0 5 1];</a:t>
            </a:r>
          </a:p>
          <a:p>
            <a:pPr eaLnBrk="1" hangingPunct="1"/>
            <a:r>
              <a:rPr lang="en-US" altLang="zh-CN" smtClean="0"/>
              <a:t>a{1,2} = 'This is a text string.';</a:t>
            </a:r>
          </a:p>
          <a:p>
            <a:pPr eaLnBrk="1" hangingPunct="1"/>
            <a:r>
              <a:rPr lang="en-US" altLang="zh-CN" smtClean="0"/>
              <a:t>a{2,1} = [3+4*i -5; -10*i 3-4*i];</a:t>
            </a:r>
          </a:p>
          <a:p>
            <a:pPr eaLnBrk="1" hangingPunct="1"/>
            <a:r>
              <a:rPr lang="en-US" altLang="zh-CN" smtClean="0"/>
              <a:t>a{2,2} = [];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celldisp(a)</a:t>
            </a:r>
          </a:p>
        </p:txBody>
      </p:sp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3644900"/>
            <a:ext cx="612775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3419475"/>
            <a:ext cx="3868737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 rot="10800000" flipV="1">
            <a:off x="3786188" y="4572000"/>
            <a:ext cx="2071687" cy="642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1302</Words>
  <Application>Microsoft Office PowerPoint</Application>
  <PresentationFormat>全屏显示(4:3)</PresentationFormat>
  <Paragraphs>138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Arial</vt:lpstr>
      <vt:lpstr>宋体</vt:lpstr>
      <vt:lpstr>Calibri</vt:lpstr>
      <vt:lpstr>默认设计模板</vt:lpstr>
      <vt:lpstr>MATLAB Programming Lecture 7</vt:lpstr>
      <vt:lpstr>Review </vt:lpstr>
      <vt:lpstr>Contents</vt:lpstr>
      <vt:lpstr>Sparse arrays</vt:lpstr>
      <vt:lpstr>Example </vt:lpstr>
      <vt:lpstr>Sparse matrices </vt:lpstr>
      <vt:lpstr>PowerPoint 演示文稿</vt:lpstr>
      <vt:lpstr>Cell arrays</vt:lpstr>
      <vt:lpstr>Cell arrays</vt:lpstr>
      <vt:lpstr>Creating Cell Arrays</vt:lpstr>
      <vt:lpstr>Using Assignment Statements</vt:lpstr>
      <vt:lpstr>Pre-allocating Cell Arrays with the cell Function</vt:lpstr>
      <vt:lpstr>Function for Cells</vt:lpstr>
      <vt:lpstr>Cell arrays of strings</vt:lpstr>
      <vt:lpstr>The significant of cell arrays</vt:lpstr>
      <vt:lpstr>Structure arrays</vt:lpstr>
      <vt:lpstr>Structure arrays</vt:lpstr>
      <vt:lpstr>PowerPoint 演示文稿</vt:lpstr>
      <vt:lpstr>Adding and removing field from structures</vt:lpstr>
      <vt:lpstr>Summary </vt:lpstr>
      <vt:lpstr>Structure arrays</vt:lpstr>
      <vt:lpstr>MATLAB summary</vt:lpstr>
      <vt:lpstr>MATLAB summary</vt:lpstr>
      <vt:lpstr>Region 3</vt:lpstr>
      <vt:lpstr>Basic equations</vt:lpstr>
      <vt:lpstr>PowerPoint 演示文稿</vt:lpstr>
      <vt:lpstr>PowerPoint 演示文稿</vt:lpstr>
      <vt:lpstr>PowerPoint 演示文稿</vt:lpstr>
      <vt:lpstr>Ragion 3</vt:lpstr>
      <vt:lpstr>Region 3</vt:lpstr>
      <vt:lpstr>Backward equations</vt:lpstr>
      <vt:lpstr>Newton method for y = f(x) </vt:lpstr>
      <vt:lpstr>Newton method for y = f(x) </vt:lpstr>
      <vt:lpstr>Region 4</vt:lpstr>
      <vt:lpstr>Basic equations</vt:lpstr>
      <vt:lpstr>Basic equations</vt:lpstr>
      <vt:lpstr>PowerPoint 演示文稿</vt:lpstr>
      <vt:lpstr>Region 5</vt:lpstr>
      <vt:lpstr>Region 5</vt:lpstr>
      <vt:lpstr>PowerPoint 演示文稿</vt:lpstr>
      <vt:lpstr>PowerPoint 演示文稿</vt:lpstr>
      <vt:lpstr>PowerPoint 演示文稿</vt:lpstr>
      <vt:lpstr>Testing of region 5 </vt:lpstr>
      <vt:lpstr>Homework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Programming</dc:title>
  <dc:creator>yujiyang</dc:creator>
  <cp:lastModifiedBy>Yujiyang</cp:lastModifiedBy>
  <cp:revision>387</cp:revision>
  <dcterms:created xsi:type="dcterms:W3CDTF">2010-04-29T01:06:01Z</dcterms:created>
  <dcterms:modified xsi:type="dcterms:W3CDTF">2019-07-01T00:51:06Z</dcterms:modified>
</cp:coreProperties>
</file>