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10" r:id="rId18"/>
    <p:sldId id="309" r:id="rId19"/>
    <p:sldId id="311" r:id="rId20"/>
    <p:sldId id="312" r:id="rId21"/>
    <p:sldId id="313" r:id="rId22"/>
    <p:sldId id="314" r:id="rId23"/>
    <p:sldId id="315" r:id="rId24"/>
    <p:sldId id="316" r:id="rId25"/>
    <p:sldId id="317" r:id="rId26"/>
    <p:sldId id="318" r:id="rId27"/>
    <p:sldId id="319" r:id="rId28"/>
    <p:sldId id="272"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4" autoAdjust="0"/>
    <p:restoredTop sz="94660"/>
  </p:normalViewPr>
  <p:slideViewPr>
    <p:cSldViewPr>
      <p:cViewPr varScale="1">
        <p:scale>
          <a:sx n="124" d="100"/>
          <a:sy n="124" d="100"/>
        </p:scale>
        <p:origin x="123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C4E5586-871A-4C91-A9BA-D92E295FAED5}" type="slidenum">
              <a:rPr lang="en-US" altLang="zh-CN"/>
              <a:pPr/>
              <a:t>‹#›</a:t>
            </a:fld>
            <a:endParaRPr lang="en-US" altLang="zh-CN"/>
          </a:p>
        </p:txBody>
      </p:sp>
    </p:spTree>
    <p:extLst>
      <p:ext uri="{BB962C8B-B14F-4D97-AF65-F5344CB8AC3E}">
        <p14:creationId xmlns:p14="http://schemas.microsoft.com/office/powerpoint/2010/main" val="78779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B15DC82E-BB2F-46B9-BBEC-379921AD267A}" type="slidenum">
              <a:rPr lang="en-US" altLang="zh-CN"/>
              <a:pPr/>
              <a:t>‹#›</a:t>
            </a:fld>
            <a:endParaRPr lang="en-US" altLang="zh-CN"/>
          </a:p>
        </p:txBody>
      </p:sp>
    </p:spTree>
    <p:extLst>
      <p:ext uri="{BB962C8B-B14F-4D97-AF65-F5344CB8AC3E}">
        <p14:creationId xmlns:p14="http://schemas.microsoft.com/office/powerpoint/2010/main" val="71691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81BA952-E3D8-48E5-B331-93CBFB70CA99}" type="slidenum">
              <a:rPr lang="en-US" altLang="zh-CN"/>
              <a:pPr/>
              <a:t>‹#›</a:t>
            </a:fld>
            <a:endParaRPr lang="en-US" altLang="zh-CN"/>
          </a:p>
        </p:txBody>
      </p:sp>
    </p:spTree>
    <p:extLst>
      <p:ext uri="{BB962C8B-B14F-4D97-AF65-F5344CB8AC3E}">
        <p14:creationId xmlns:p14="http://schemas.microsoft.com/office/powerpoint/2010/main" val="1413384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51E93D36-0910-45F7-9E07-B9B960BB605D}" type="slidenum">
              <a:rPr lang="en-US" altLang="zh-CN"/>
              <a:pPr/>
              <a:t>‹#›</a:t>
            </a:fld>
            <a:endParaRPr lang="en-US" altLang="zh-CN"/>
          </a:p>
        </p:txBody>
      </p:sp>
    </p:spTree>
    <p:extLst>
      <p:ext uri="{BB962C8B-B14F-4D97-AF65-F5344CB8AC3E}">
        <p14:creationId xmlns:p14="http://schemas.microsoft.com/office/powerpoint/2010/main" val="90814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4975544-71F8-4392-BAC0-F745816C61C8}" type="slidenum">
              <a:rPr lang="en-US" altLang="zh-CN"/>
              <a:pPr/>
              <a:t>‹#›</a:t>
            </a:fld>
            <a:endParaRPr lang="en-US" altLang="zh-CN"/>
          </a:p>
        </p:txBody>
      </p:sp>
    </p:spTree>
    <p:extLst>
      <p:ext uri="{BB962C8B-B14F-4D97-AF65-F5344CB8AC3E}">
        <p14:creationId xmlns:p14="http://schemas.microsoft.com/office/powerpoint/2010/main" val="161091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5886B07-47B6-400B-A062-EDF2EE96E63C}" type="slidenum">
              <a:rPr lang="en-US" altLang="zh-CN"/>
              <a:pPr/>
              <a:t>‹#›</a:t>
            </a:fld>
            <a:endParaRPr lang="en-US" altLang="zh-CN"/>
          </a:p>
        </p:txBody>
      </p:sp>
    </p:spTree>
    <p:extLst>
      <p:ext uri="{BB962C8B-B14F-4D97-AF65-F5344CB8AC3E}">
        <p14:creationId xmlns:p14="http://schemas.microsoft.com/office/powerpoint/2010/main" val="148327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B34EF751-49FE-42BD-9010-6D120FEE9DD0}" type="slidenum">
              <a:rPr lang="en-US" altLang="zh-CN"/>
              <a:pPr/>
              <a:t>‹#›</a:t>
            </a:fld>
            <a:endParaRPr lang="en-US" altLang="zh-CN"/>
          </a:p>
        </p:txBody>
      </p:sp>
    </p:spTree>
    <p:extLst>
      <p:ext uri="{BB962C8B-B14F-4D97-AF65-F5344CB8AC3E}">
        <p14:creationId xmlns:p14="http://schemas.microsoft.com/office/powerpoint/2010/main" val="415718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E20C9C68-57BF-4E17-8C05-988CF0414DC1}" type="slidenum">
              <a:rPr lang="en-US" altLang="zh-CN"/>
              <a:pPr/>
              <a:t>‹#›</a:t>
            </a:fld>
            <a:endParaRPr lang="en-US" altLang="zh-CN"/>
          </a:p>
        </p:txBody>
      </p:sp>
    </p:spTree>
    <p:extLst>
      <p:ext uri="{BB962C8B-B14F-4D97-AF65-F5344CB8AC3E}">
        <p14:creationId xmlns:p14="http://schemas.microsoft.com/office/powerpoint/2010/main" val="129324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4147C816-64E5-43A5-8AC7-D97C99B8D23F}" type="slidenum">
              <a:rPr lang="en-US" altLang="zh-CN"/>
              <a:pPr/>
              <a:t>‹#›</a:t>
            </a:fld>
            <a:endParaRPr lang="en-US" altLang="zh-CN"/>
          </a:p>
        </p:txBody>
      </p:sp>
    </p:spTree>
    <p:extLst>
      <p:ext uri="{BB962C8B-B14F-4D97-AF65-F5344CB8AC3E}">
        <p14:creationId xmlns:p14="http://schemas.microsoft.com/office/powerpoint/2010/main" val="1947357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7CF68055-A6EC-4FF0-81F1-057FBDF8AEED}" type="slidenum">
              <a:rPr lang="en-US" altLang="zh-CN"/>
              <a:pPr/>
              <a:t>‹#›</a:t>
            </a:fld>
            <a:endParaRPr lang="en-US" altLang="zh-CN"/>
          </a:p>
        </p:txBody>
      </p:sp>
    </p:spTree>
    <p:extLst>
      <p:ext uri="{BB962C8B-B14F-4D97-AF65-F5344CB8AC3E}">
        <p14:creationId xmlns:p14="http://schemas.microsoft.com/office/powerpoint/2010/main" val="17057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5F5145EC-946F-4F05-8B3D-557EA642395A}" type="slidenum">
              <a:rPr lang="en-US" altLang="zh-CN"/>
              <a:pPr/>
              <a:t>‹#›</a:t>
            </a:fld>
            <a:endParaRPr lang="en-US" altLang="zh-CN"/>
          </a:p>
        </p:txBody>
      </p:sp>
    </p:spTree>
    <p:extLst>
      <p:ext uri="{BB962C8B-B14F-4D97-AF65-F5344CB8AC3E}">
        <p14:creationId xmlns:p14="http://schemas.microsoft.com/office/powerpoint/2010/main" val="146322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0CAC163-9645-4A87-A608-A0214F3B703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zh-CN" smtClean="0"/>
              <a:t>MATLAB Programming</a:t>
            </a:r>
            <a:br>
              <a:rPr lang="en-US" altLang="zh-CN" smtClean="0"/>
            </a:br>
            <a:r>
              <a:rPr lang="en-US" altLang="zh-CN" sz="2400" smtClean="0"/>
              <a:t>Lecture 8</a:t>
            </a:r>
          </a:p>
        </p:txBody>
      </p:sp>
      <p:sp>
        <p:nvSpPr>
          <p:cNvPr id="2051" name="Rectangle 3"/>
          <p:cNvSpPr>
            <a:spLocks noGrp="1" noChangeArrowheads="1"/>
          </p:cNvSpPr>
          <p:nvPr>
            <p:ph type="subTitle" idx="1"/>
          </p:nvPr>
        </p:nvSpPr>
        <p:spPr/>
        <p:txBody>
          <a:bodyPr/>
          <a:lstStyle/>
          <a:p>
            <a:pPr>
              <a:lnSpc>
                <a:spcPct val="80000"/>
              </a:lnSpc>
            </a:pPr>
            <a:r>
              <a:rPr lang="en-US" altLang="zh-CN" sz="1800" smtClean="0"/>
              <a:t>Yu, Jiyang</a:t>
            </a:r>
          </a:p>
          <a:p>
            <a:pPr>
              <a:lnSpc>
                <a:spcPct val="80000"/>
              </a:lnSpc>
            </a:pPr>
            <a:r>
              <a:rPr lang="en-US" altLang="zh-CN" sz="1800" smtClean="0"/>
              <a:t>yujiy@tsinghua.edu.cn</a:t>
            </a:r>
          </a:p>
          <a:p>
            <a:pPr>
              <a:lnSpc>
                <a:spcPct val="80000"/>
              </a:lnSpc>
            </a:pPr>
            <a:r>
              <a:rPr lang="en-US" altLang="zh-CN" sz="1800" smtClean="0"/>
              <a:t>Office: Room 904# of Liuqing Building</a:t>
            </a:r>
          </a:p>
          <a:p>
            <a:pPr>
              <a:lnSpc>
                <a:spcPct val="80000"/>
              </a:lnSpc>
            </a:pPr>
            <a:r>
              <a:rPr lang="en-US" altLang="zh-CN" sz="1800" smtClean="0"/>
              <a:t>Department of Engineering Physics</a:t>
            </a:r>
          </a:p>
          <a:p>
            <a:pPr>
              <a:lnSpc>
                <a:spcPct val="80000"/>
              </a:lnSpc>
            </a:pPr>
            <a:r>
              <a:rPr lang="en-US" altLang="zh-CN" sz="1800" smtClean="0"/>
              <a:t>Tsinghua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fopen</a:t>
            </a:r>
          </a:p>
        </p:txBody>
      </p:sp>
      <p:sp>
        <p:nvSpPr>
          <p:cNvPr id="182275" name="Rectangle 3"/>
          <p:cNvSpPr>
            <a:spLocks noGrp="1" noChangeArrowheads="1"/>
          </p:cNvSpPr>
          <p:nvPr>
            <p:ph type="body" idx="1"/>
          </p:nvPr>
        </p:nvSpPr>
        <p:spPr/>
        <p:txBody>
          <a:bodyPr/>
          <a:lstStyle/>
          <a:p>
            <a:pPr eaLnBrk="1" hangingPunct="1"/>
            <a:r>
              <a:rPr lang="en-US" altLang="zh-CN" smtClean="0"/>
              <a:t>fid = </a:t>
            </a:r>
            <a:r>
              <a:rPr lang="en-US" altLang="zh-CN" smtClean="0">
                <a:solidFill>
                  <a:srgbClr val="FF0000"/>
                </a:solidFill>
              </a:rPr>
              <a:t>fopen</a:t>
            </a:r>
            <a:r>
              <a:rPr lang="en-US" altLang="zh-CN" smtClean="0"/>
              <a:t>(filename, permission)</a:t>
            </a:r>
          </a:p>
          <a:p>
            <a:pPr eaLnBrk="1" hangingPunct="1"/>
            <a:endParaRPr lang="en-US" altLang="zh-CN" smtClean="0"/>
          </a:p>
          <a:p>
            <a:pPr eaLnBrk="1" hangingPunct="1"/>
            <a:r>
              <a:rPr lang="en-US" altLang="zh-CN" smtClean="0"/>
              <a:t>fopen(all)</a:t>
            </a:r>
          </a:p>
          <a:p>
            <a:pPr eaLnBrk="1" hangingPunct="1"/>
            <a:endParaRPr lang="en-US" altLang="zh-CN" smtClean="0"/>
          </a:p>
          <a:p>
            <a:pPr eaLnBrk="1" hangingPunct="1"/>
            <a:r>
              <a:rPr lang="en-US" altLang="zh-CN" smtClean="0"/>
              <a:t>[filename, permission, format] = fopen(fid)</a:t>
            </a:r>
          </a:p>
        </p:txBody>
      </p:sp>
      <p:pic>
        <p:nvPicPr>
          <p:cNvPr id="182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2276475"/>
            <a:ext cx="6062663"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2275">
                                            <p:txEl>
                                              <p:pRg st="2" end="2"/>
                                            </p:txEl>
                                          </p:spTgt>
                                        </p:tgtEl>
                                        <p:attrNameLst>
                                          <p:attrName>style.visibility</p:attrName>
                                        </p:attrNameLst>
                                      </p:cBhvr>
                                      <p:to>
                                        <p:strVal val="visible"/>
                                      </p:to>
                                    </p:set>
                                    <p:animEffect transition="in" filter="blinds(horizontal)">
                                      <p:cBhvr>
                                        <p:cTn id="7" dur="500"/>
                                        <p:tgtEl>
                                          <p:spTgt spid="1822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2275">
                                            <p:txEl>
                                              <p:pRg st="4" end="4"/>
                                            </p:txEl>
                                          </p:spTgt>
                                        </p:tgtEl>
                                        <p:attrNameLst>
                                          <p:attrName>style.visibility</p:attrName>
                                        </p:attrNameLst>
                                      </p:cBhvr>
                                      <p:to>
                                        <p:strVal val="visible"/>
                                      </p:to>
                                    </p:set>
                                    <p:animEffect transition="in" filter="blinds(horizontal)">
                                      <p:cBhvr>
                                        <p:cTn id="12" dur="500"/>
                                        <p:tgtEl>
                                          <p:spTgt spid="18227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500"/>
                                        <p:tgtEl>
                                          <p:spTgt spid="182276"/>
                                        </p:tgtEl>
                                      </p:cBhvr>
                                    </p:animEffect>
                                    <p:set>
                                      <p:cBhvr>
                                        <p:cTn id="17" dur="1" fill="hold">
                                          <p:stCondLst>
                                            <p:cond delay="499"/>
                                          </p:stCondLst>
                                        </p:cTn>
                                        <p:tgtEl>
                                          <p:spTgt spid="182276"/>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2275">
                                            <p:txEl>
                                              <p:pRg st="4" end="4"/>
                                            </p:txEl>
                                          </p:spTgt>
                                        </p:tgtEl>
                                        <p:attrNameLst>
                                          <p:attrName>style.visibility</p:attrName>
                                        </p:attrNameLst>
                                      </p:cBhvr>
                                      <p:to>
                                        <p:strVal val="visible"/>
                                      </p:to>
                                    </p:set>
                                    <p:animEffect transition="in" filter="blinds(horizontal)">
                                      <p:cBhvr>
                                        <p:cTn id="22" dur="500"/>
                                        <p:tgtEl>
                                          <p:spTgt spid="182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Examples </a:t>
            </a:r>
          </a:p>
        </p:txBody>
      </p:sp>
      <p:sp>
        <p:nvSpPr>
          <p:cNvPr id="183299" name="Rectangle 3"/>
          <p:cNvSpPr>
            <a:spLocks noGrp="1" noChangeArrowheads="1"/>
          </p:cNvSpPr>
          <p:nvPr>
            <p:ph type="body" idx="1"/>
          </p:nvPr>
        </p:nvSpPr>
        <p:spPr/>
        <p:txBody>
          <a:bodyPr/>
          <a:lstStyle/>
          <a:p>
            <a:pPr eaLnBrk="1" hangingPunct="1"/>
            <a:r>
              <a:rPr lang="en-US" altLang="zh-CN" smtClean="0"/>
              <a:t>fid = fopen(‘example.dat’,’r’)</a:t>
            </a:r>
          </a:p>
          <a:p>
            <a:pPr eaLnBrk="1" hangingPunct="1"/>
            <a:r>
              <a:rPr lang="en-US" altLang="zh-CN" smtClean="0"/>
              <a:t>fid = fopen(‘outdat’,’wt’)</a:t>
            </a:r>
          </a:p>
          <a:p>
            <a:pPr eaLnBrk="1" hangingPunct="1"/>
            <a:r>
              <a:rPr lang="en-US" altLang="zh-CN" smtClean="0"/>
              <a:t>fid = fopen(‘junk’,’r+’)</a:t>
            </a:r>
          </a:p>
          <a:p>
            <a:pPr eaLnBrk="1" hangingPunct="1"/>
            <a:r>
              <a:rPr lang="en-US" altLang="zh-CN" smtClean="0"/>
              <a:t>fid = fopen(‘junk’,’w+’)</a:t>
            </a:r>
          </a:p>
          <a:p>
            <a:pPr eaLnBrk="1" hangingPunct="1"/>
            <a:endParaRPr lang="en-US" altLang="zh-CN" smtClean="0"/>
          </a:p>
          <a:p>
            <a:pPr eaLnBrk="1" hangingPunct="1"/>
            <a:r>
              <a:rPr lang="en-US" altLang="zh-CN" smtClean="0"/>
              <a:t>fclose(fid) and fclose(‘all’)</a:t>
            </a:r>
          </a:p>
          <a:p>
            <a:pPr eaLnBrk="1" hangingPunct="1"/>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3299">
                                            <p:txEl>
                                              <p:pRg st="5" end="5"/>
                                            </p:txEl>
                                          </p:spTgt>
                                        </p:tgtEl>
                                        <p:attrNameLst>
                                          <p:attrName>style.visibility</p:attrName>
                                        </p:attrNameLst>
                                      </p:cBhvr>
                                      <p:to>
                                        <p:strVal val="visible"/>
                                      </p:to>
                                    </p:set>
                                    <p:animEffect transition="in" filter="blinds(horizontal)">
                                      <p:cBhvr>
                                        <p:cTn id="7" dur="500"/>
                                        <p:tgtEl>
                                          <p:spTgt spid="1832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Binary I/O functions</a:t>
            </a:r>
          </a:p>
        </p:txBody>
      </p:sp>
      <p:sp>
        <p:nvSpPr>
          <p:cNvPr id="13315" name="Rectangle 3"/>
          <p:cNvSpPr>
            <a:spLocks noGrp="1" noChangeArrowheads="1"/>
          </p:cNvSpPr>
          <p:nvPr>
            <p:ph type="body" idx="1"/>
          </p:nvPr>
        </p:nvSpPr>
        <p:spPr/>
        <p:txBody>
          <a:bodyPr/>
          <a:lstStyle/>
          <a:p>
            <a:pPr eaLnBrk="1" hangingPunct="1"/>
            <a:r>
              <a:rPr lang="en-US" altLang="zh-CN" smtClean="0"/>
              <a:t>fwrite</a:t>
            </a:r>
          </a:p>
          <a:p>
            <a:pPr lvl="1" eaLnBrk="1" hangingPunct="1">
              <a:buFontTx/>
              <a:buNone/>
            </a:pPr>
            <a:r>
              <a:rPr lang="en-US" altLang="zh-CN" smtClean="0"/>
              <a:t>count = </a:t>
            </a:r>
            <a:r>
              <a:rPr lang="en-US" altLang="zh-CN" smtClean="0">
                <a:solidFill>
                  <a:srgbClr val="FF0000"/>
                </a:solidFill>
              </a:rPr>
              <a:t>fwrite</a:t>
            </a:r>
            <a:r>
              <a:rPr lang="en-US" altLang="zh-CN" smtClean="0"/>
              <a:t>(fid,array,precision)</a:t>
            </a:r>
          </a:p>
          <a:p>
            <a:pPr lvl="1" eaLnBrk="1" hangingPunct="1">
              <a:buFontTx/>
              <a:buNone/>
            </a:pPr>
            <a:r>
              <a:rPr lang="en-US" altLang="zh-CN" smtClean="0"/>
              <a:t>count = </a:t>
            </a:r>
            <a:r>
              <a:rPr lang="en-US" altLang="zh-CN" smtClean="0">
                <a:solidFill>
                  <a:srgbClr val="FF0000"/>
                </a:solidFill>
              </a:rPr>
              <a:t>fwrite</a:t>
            </a:r>
            <a:r>
              <a:rPr lang="en-US" altLang="zh-CN" smtClean="0"/>
              <a:t>(fid,array,precision,skip)</a:t>
            </a:r>
          </a:p>
          <a:p>
            <a:pPr lvl="1" eaLnBrk="1" hangingPunct="1">
              <a:buFontTx/>
              <a:buNone/>
            </a:pPr>
            <a:endParaRPr lang="en-US" altLang="zh-CN" smtClean="0"/>
          </a:p>
          <a:p>
            <a:pPr lvl="1" eaLnBrk="1" hangingPunct="1">
              <a:buFontTx/>
              <a:buNone/>
            </a:pPr>
            <a:r>
              <a:rPr lang="en-US" altLang="zh-CN" smtClean="0"/>
              <a:t>Write out in column order.</a:t>
            </a:r>
          </a:p>
          <a:p>
            <a:pPr lvl="1" eaLnBrk="1" hangingPunct="1">
              <a:buFontTx/>
              <a:buNone/>
            </a:pPr>
            <a:endParaRPr lang="en-US" altLang="zh-CN"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precision</a:t>
            </a:r>
          </a:p>
        </p:txBody>
      </p:sp>
      <p:sp>
        <p:nvSpPr>
          <p:cNvPr id="14339" name="Rectangle 3"/>
          <p:cNvSpPr>
            <a:spLocks noGrp="1" noChangeArrowheads="1"/>
          </p:cNvSpPr>
          <p:nvPr>
            <p:ph type="body" idx="1"/>
          </p:nvPr>
        </p:nvSpPr>
        <p:spPr/>
        <p:txBody>
          <a:bodyPr/>
          <a:lstStyle/>
          <a:p>
            <a:pPr eaLnBrk="1" hangingPunct="1"/>
            <a:endParaRPr lang="zh-CN" altLang="zh-CN"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341438"/>
            <a:ext cx="603726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Binary I/O functions</a:t>
            </a:r>
          </a:p>
        </p:txBody>
      </p:sp>
      <p:sp>
        <p:nvSpPr>
          <p:cNvPr id="15363" name="Rectangle 3"/>
          <p:cNvSpPr>
            <a:spLocks noGrp="1" noChangeArrowheads="1"/>
          </p:cNvSpPr>
          <p:nvPr>
            <p:ph type="body" idx="1"/>
          </p:nvPr>
        </p:nvSpPr>
        <p:spPr/>
        <p:txBody>
          <a:bodyPr/>
          <a:lstStyle/>
          <a:p>
            <a:pPr eaLnBrk="1" hangingPunct="1"/>
            <a:r>
              <a:rPr lang="en-US" altLang="zh-CN" smtClean="0"/>
              <a:t>fread</a:t>
            </a:r>
          </a:p>
          <a:p>
            <a:pPr lvl="1" eaLnBrk="1" hangingPunct="1">
              <a:buFontTx/>
              <a:buNone/>
            </a:pPr>
            <a:r>
              <a:rPr lang="en-US" altLang="zh-CN" smtClean="0"/>
              <a:t>[array,count] = </a:t>
            </a:r>
            <a:r>
              <a:rPr lang="en-US" altLang="zh-CN" smtClean="0">
                <a:solidFill>
                  <a:srgbClr val="FF0000"/>
                </a:solidFill>
              </a:rPr>
              <a:t>fread</a:t>
            </a:r>
            <a:r>
              <a:rPr lang="en-US" altLang="zh-CN" smtClean="0"/>
              <a:t>(fid,size,precision)</a:t>
            </a:r>
          </a:p>
          <a:p>
            <a:pPr lvl="1" eaLnBrk="1" hangingPunct="1">
              <a:buFontTx/>
              <a:buNone/>
            </a:pPr>
            <a:r>
              <a:rPr lang="en-US" altLang="zh-CN" smtClean="0"/>
              <a:t>[array,count] = </a:t>
            </a:r>
            <a:r>
              <a:rPr lang="en-US" altLang="zh-CN" smtClean="0">
                <a:solidFill>
                  <a:srgbClr val="FF0000"/>
                </a:solidFill>
              </a:rPr>
              <a:t>fread</a:t>
            </a:r>
            <a:r>
              <a:rPr lang="en-US" altLang="zh-CN" smtClean="0"/>
              <a:t>(fid,size,precision,skip)</a:t>
            </a:r>
          </a:p>
          <a:p>
            <a:pPr lvl="1" eaLnBrk="1" hangingPunct="1">
              <a:buFontTx/>
              <a:buNone/>
            </a:pPr>
            <a:endParaRPr lang="en-US" altLang="zh-CN" smtClean="0"/>
          </a:p>
          <a:p>
            <a:pPr lvl="1" eaLnBrk="1" hangingPunct="1">
              <a:buFontTx/>
              <a:buNone/>
            </a:pPr>
            <a:r>
              <a:rPr lang="en-US" altLang="zh-CN" smtClean="0"/>
              <a:t>size has 3 options: </a:t>
            </a:r>
            <a:r>
              <a:rPr lang="en-US" altLang="zh-CN" smtClean="0">
                <a:solidFill>
                  <a:srgbClr val="FF0000"/>
                </a:solidFill>
              </a:rPr>
              <a:t>n</a:t>
            </a:r>
            <a:r>
              <a:rPr lang="en-US" altLang="zh-CN" smtClean="0"/>
              <a:t> ,  </a:t>
            </a:r>
            <a:r>
              <a:rPr lang="en-US" altLang="zh-CN" smtClean="0">
                <a:solidFill>
                  <a:srgbClr val="FF0000"/>
                </a:solidFill>
              </a:rPr>
              <a:t>Inf</a:t>
            </a:r>
            <a:r>
              <a:rPr lang="en-US" altLang="zh-CN" smtClean="0"/>
              <a:t> or   </a:t>
            </a:r>
            <a:r>
              <a:rPr lang="en-US" altLang="zh-CN" smtClean="0">
                <a:solidFill>
                  <a:srgbClr val="FF0000"/>
                </a:solidFill>
              </a:rPr>
              <a:t>[n m]</a:t>
            </a:r>
          </a:p>
          <a:p>
            <a:pPr lvl="1" eaLnBrk="1" hangingPunct="1">
              <a:buFontTx/>
              <a:buNone/>
            </a:pPr>
            <a:endParaRPr lang="en-US" altLang="zh-CN" smtClean="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Formatted I/O functions</a:t>
            </a:r>
          </a:p>
        </p:txBody>
      </p:sp>
      <p:sp>
        <p:nvSpPr>
          <p:cNvPr id="16387" name="Rectangle 3"/>
          <p:cNvSpPr>
            <a:spLocks noGrp="1" noChangeArrowheads="1"/>
          </p:cNvSpPr>
          <p:nvPr>
            <p:ph type="body" idx="1"/>
          </p:nvPr>
        </p:nvSpPr>
        <p:spPr/>
        <p:txBody>
          <a:bodyPr/>
          <a:lstStyle/>
          <a:p>
            <a:pPr eaLnBrk="1" hangingPunct="1"/>
            <a:r>
              <a:rPr lang="en-US" altLang="zh-CN" smtClean="0"/>
              <a:t>fprintf</a:t>
            </a:r>
          </a:p>
          <a:p>
            <a:pPr lvl="1" eaLnBrk="1" hangingPunct="1">
              <a:buFontTx/>
              <a:buNone/>
            </a:pPr>
            <a:r>
              <a:rPr lang="en-US" altLang="zh-CN" smtClean="0"/>
              <a:t>count = </a:t>
            </a:r>
            <a:r>
              <a:rPr lang="en-US" altLang="zh-CN" smtClean="0">
                <a:solidFill>
                  <a:srgbClr val="FF0000"/>
                </a:solidFill>
              </a:rPr>
              <a:t>fprintf</a:t>
            </a:r>
            <a:r>
              <a:rPr lang="en-US" altLang="zh-CN" smtClean="0"/>
              <a:t>(fid,foramt,v1, v2, …)</a:t>
            </a:r>
          </a:p>
          <a:p>
            <a:pPr lvl="1" eaLnBrk="1" hangingPunct="1">
              <a:buFontTx/>
              <a:buNone/>
            </a:pPr>
            <a:r>
              <a:rPr lang="en-US" altLang="zh-CN" smtClean="0">
                <a:solidFill>
                  <a:srgbClr val="FF0000"/>
                </a:solidFill>
              </a:rPr>
              <a:t>fprintf</a:t>
            </a:r>
            <a:r>
              <a:rPr lang="en-US" altLang="zh-CN" smtClean="0"/>
              <a:t>(fid, v1, v2, …)</a:t>
            </a:r>
          </a:p>
          <a:p>
            <a:pPr lvl="1" eaLnBrk="1" hangingPunct="1">
              <a:buFontTx/>
              <a:buNone/>
            </a:pPr>
            <a:endParaRPr lang="en-US" altLang="zh-CN" smtClean="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4149725"/>
            <a:ext cx="6951662"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Line 5"/>
          <p:cNvSpPr>
            <a:spLocks noChangeShapeType="1"/>
          </p:cNvSpPr>
          <p:nvPr/>
        </p:nvSpPr>
        <p:spPr bwMode="auto">
          <a:xfrm flipH="1" flipV="1">
            <a:off x="4284663" y="2565400"/>
            <a:ext cx="574675" cy="15113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FORMAT</a:t>
            </a:r>
          </a:p>
        </p:txBody>
      </p:sp>
      <p:sp>
        <p:nvSpPr>
          <p:cNvPr id="17411" name="Rectangle 3"/>
          <p:cNvSpPr>
            <a:spLocks noGrp="1" noChangeArrowheads="1"/>
          </p:cNvSpPr>
          <p:nvPr>
            <p:ph type="body" idx="1"/>
          </p:nvPr>
        </p:nvSpPr>
        <p:spPr/>
        <p:txBody>
          <a:bodyPr/>
          <a:lstStyle/>
          <a:p>
            <a:pPr eaLnBrk="1" hangingPunct="1">
              <a:lnSpc>
                <a:spcPct val="80000"/>
              </a:lnSpc>
              <a:buFontTx/>
              <a:buNone/>
            </a:pPr>
            <a:r>
              <a:rPr lang="en-US" altLang="zh-CN" sz="2000" smtClean="0"/>
              <a:t> FORMAT is a string containing C language conversion specifications.</a:t>
            </a:r>
          </a:p>
          <a:p>
            <a:pPr eaLnBrk="1" hangingPunct="1">
              <a:lnSpc>
                <a:spcPct val="80000"/>
              </a:lnSpc>
              <a:buFontTx/>
              <a:buNone/>
            </a:pPr>
            <a:r>
              <a:rPr lang="en-US" altLang="zh-CN" sz="2000" smtClean="0"/>
              <a:t>    Conversion specifications involve the character %, optional flags,</a:t>
            </a:r>
          </a:p>
          <a:p>
            <a:pPr eaLnBrk="1" hangingPunct="1">
              <a:lnSpc>
                <a:spcPct val="80000"/>
              </a:lnSpc>
              <a:buFontTx/>
              <a:buNone/>
            </a:pPr>
            <a:r>
              <a:rPr lang="en-US" altLang="zh-CN" sz="2000" smtClean="0"/>
              <a:t>    optional width and precision fields, optional subtype specifier, and</a:t>
            </a:r>
          </a:p>
          <a:p>
            <a:pPr eaLnBrk="1" hangingPunct="1">
              <a:lnSpc>
                <a:spcPct val="80000"/>
              </a:lnSpc>
              <a:buFontTx/>
              <a:buNone/>
            </a:pPr>
            <a:r>
              <a:rPr lang="en-US" altLang="zh-CN" sz="2000" smtClean="0"/>
              <a:t>    conversion characters d, i, o, u, x, X, f, e, E, g, G, c, and s.</a:t>
            </a:r>
          </a:p>
          <a:p>
            <a:pPr eaLnBrk="1" hangingPunct="1">
              <a:lnSpc>
                <a:spcPct val="80000"/>
              </a:lnSpc>
              <a:buFontTx/>
              <a:buNone/>
            </a:pPr>
            <a:r>
              <a:rPr lang="en-US" altLang="zh-CN" sz="2000" smtClean="0"/>
              <a:t>    </a:t>
            </a:r>
          </a:p>
          <a:p>
            <a:pPr eaLnBrk="1" hangingPunct="1">
              <a:lnSpc>
                <a:spcPct val="80000"/>
              </a:lnSpc>
              <a:buFontTx/>
              <a:buNone/>
            </a:pPr>
            <a:r>
              <a:rPr lang="en-US" altLang="zh-CN" sz="2000" smtClean="0"/>
              <a:t>    The special formats \n,\r,\t,\b,\f can be used to produce linefeed,</a:t>
            </a:r>
          </a:p>
          <a:p>
            <a:pPr eaLnBrk="1" hangingPunct="1">
              <a:lnSpc>
                <a:spcPct val="80000"/>
              </a:lnSpc>
              <a:buFontTx/>
              <a:buNone/>
            </a:pPr>
            <a:r>
              <a:rPr lang="en-US" altLang="zh-CN" sz="2000" smtClean="0"/>
              <a:t>    carriage return, tab, backspace, and formfeed characters respectively.</a:t>
            </a:r>
          </a:p>
          <a:p>
            <a:pPr eaLnBrk="1" hangingPunct="1">
              <a:lnSpc>
                <a:spcPct val="80000"/>
              </a:lnSpc>
              <a:buFontTx/>
              <a:buNone/>
            </a:pPr>
            <a:r>
              <a:rPr lang="en-US" altLang="zh-CN" sz="2000" smtClean="0"/>
              <a:t>    Use \\ to produce a backslash character and %% to produce the percent character.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Formatted I/O functions</a:t>
            </a:r>
          </a:p>
        </p:txBody>
      </p:sp>
      <p:sp>
        <p:nvSpPr>
          <p:cNvPr id="18435" name="Rectangle 3"/>
          <p:cNvSpPr>
            <a:spLocks noGrp="1" noChangeArrowheads="1"/>
          </p:cNvSpPr>
          <p:nvPr>
            <p:ph type="body" idx="1"/>
          </p:nvPr>
        </p:nvSpPr>
        <p:spPr/>
        <p:txBody>
          <a:bodyPr/>
          <a:lstStyle/>
          <a:p>
            <a:pPr eaLnBrk="1" hangingPunct="1"/>
            <a:r>
              <a:rPr lang="en-US" altLang="zh-CN" smtClean="0"/>
              <a:t>fscanf</a:t>
            </a:r>
          </a:p>
          <a:p>
            <a:pPr lvl="1" eaLnBrk="1" hangingPunct="1">
              <a:buFontTx/>
              <a:buNone/>
            </a:pPr>
            <a:r>
              <a:rPr lang="en-US" altLang="zh-CN" smtClean="0"/>
              <a:t>array = </a:t>
            </a:r>
            <a:r>
              <a:rPr lang="en-US" altLang="zh-CN" smtClean="0">
                <a:solidFill>
                  <a:srgbClr val="FF0000"/>
                </a:solidFill>
              </a:rPr>
              <a:t>fscanf</a:t>
            </a:r>
            <a:r>
              <a:rPr lang="en-US" altLang="zh-CN" smtClean="0"/>
              <a:t>(fid,foramt)</a:t>
            </a:r>
          </a:p>
          <a:p>
            <a:pPr lvl="1" eaLnBrk="1" hangingPunct="1">
              <a:buFontTx/>
              <a:buNone/>
            </a:pPr>
            <a:r>
              <a:rPr lang="en-US" altLang="zh-CN" smtClean="0"/>
              <a:t>[array count] =</a:t>
            </a:r>
            <a:r>
              <a:rPr lang="en-US" altLang="zh-CN" smtClean="0">
                <a:solidFill>
                  <a:srgbClr val="FF0000"/>
                </a:solidFill>
              </a:rPr>
              <a:t> fscanf</a:t>
            </a:r>
            <a:r>
              <a:rPr lang="en-US" altLang="zh-CN" smtClean="0"/>
              <a:t>(fid, format, size)</a:t>
            </a:r>
          </a:p>
          <a:p>
            <a:pPr lvl="1" eaLnBrk="1" hangingPunct="1">
              <a:buFontTx/>
              <a:buNone/>
            </a:pPr>
            <a:endParaRPr lang="en-US" altLang="zh-CN" smtClean="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4149725"/>
            <a:ext cx="6951662"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Line 5"/>
          <p:cNvSpPr>
            <a:spLocks noChangeShapeType="1"/>
          </p:cNvSpPr>
          <p:nvPr/>
        </p:nvSpPr>
        <p:spPr bwMode="auto">
          <a:xfrm flipH="1" flipV="1">
            <a:off x="4284663" y="2565400"/>
            <a:ext cx="574675" cy="15113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uiimport</a:t>
            </a:r>
          </a:p>
        </p:txBody>
      </p:sp>
      <p:sp>
        <p:nvSpPr>
          <p:cNvPr id="19459" name="Rectangle 3"/>
          <p:cNvSpPr>
            <a:spLocks noGrp="1" noChangeArrowheads="1"/>
          </p:cNvSpPr>
          <p:nvPr>
            <p:ph type="body" idx="1"/>
          </p:nvPr>
        </p:nvSpPr>
        <p:spPr/>
        <p:txBody>
          <a:bodyPr/>
          <a:lstStyle/>
          <a:p>
            <a:pPr eaLnBrk="1" hangingPunct="1"/>
            <a:r>
              <a:rPr lang="en-US" altLang="zh-CN" smtClean="0"/>
              <a:t>A GUI-based way to import data from a file or from the clipboard.</a:t>
            </a: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781300"/>
            <a:ext cx="5514975"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t>Handle graphics</a:t>
            </a:r>
          </a:p>
        </p:txBody>
      </p:sp>
      <p:sp>
        <p:nvSpPr>
          <p:cNvPr id="191491" name="Rectangle 3"/>
          <p:cNvSpPr>
            <a:spLocks noGrp="1" noChangeArrowheads="1"/>
          </p:cNvSpPr>
          <p:nvPr>
            <p:ph type="body" idx="1"/>
          </p:nvPr>
        </p:nvSpPr>
        <p:spPr/>
        <p:txBody>
          <a:bodyPr/>
          <a:lstStyle/>
          <a:p>
            <a:pPr eaLnBrk="1" hangingPunct="1">
              <a:lnSpc>
                <a:spcPct val="90000"/>
              </a:lnSpc>
            </a:pPr>
            <a:r>
              <a:rPr lang="en-US" altLang="zh-CN" smtClean="0"/>
              <a:t>Handle graphics is the name of a set of low-level graphics functions that control the characteristic of graphics objects generated by MATLAB.</a:t>
            </a:r>
          </a:p>
          <a:p>
            <a:pPr eaLnBrk="1" hangingPunct="1">
              <a:lnSpc>
                <a:spcPct val="90000"/>
              </a:lnSpc>
            </a:pPr>
            <a:r>
              <a:rPr lang="en-US" altLang="zh-CN" smtClean="0"/>
              <a:t>Very important to fine control of the appearance of the plots and graphics.</a:t>
            </a:r>
          </a:p>
          <a:p>
            <a:pPr eaLnBrk="1" hangingPunct="1">
              <a:lnSpc>
                <a:spcPct val="90000"/>
              </a:lnSpc>
            </a:pPr>
            <a:r>
              <a:rPr lang="en-US" altLang="zh-CN" smtClean="0"/>
              <a:t>We have to know the structure of graphics system and how to control the properties of graphical objects.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1491">
                                            <p:txEl>
                                              <p:pRg st="1" end="1"/>
                                            </p:txEl>
                                          </p:spTgt>
                                        </p:tgtEl>
                                        <p:attrNameLst>
                                          <p:attrName>style.visibility</p:attrName>
                                        </p:attrNameLst>
                                      </p:cBhvr>
                                      <p:to>
                                        <p:strVal val="visible"/>
                                      </p:to>
                                    </p:set>
                                    <p:animEffect transition="in" filter="blinds(horizontal)">
                                      <p:cBhvr>
                                        <p:cTn id="7" dur="500"/>
                                        <p:tgtEl>
                                          <p:spTgt spid="1914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1491">
                                            <p:txEl>
                                              <p:pRg st="2" end="2"/>
                                            </p:txEl>
                                          </p:spTgt>
                                        </p:tgtEl>
                                        <p:attrNameLst>
                                          <p:attrName>style.visibility</p:attrName>
                                        </p:attrNameLst>
                                      </p:cBhvr>
                                      <p:to>
                                        <p:strVal val="visible"/>
                                      </p:to>
                                    </p:set>
                                    <p:animEffect transition="in" filter="blinds(horizontal)">
                                      <p:cBhvr>
                                        <p:cTn id="12" dur="500"/>
                                        <p:tgtEl>
                                          <p:spTgt spid="191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r>
              <a:rPr lang="en-US" altLang="zh-CN" smtClean="0"/>
              <a:t>Review </a:t>
            </a:r>
            <a:endParaRPr lang="zh-CN" altLang="en-US" smtClean="0"/>
          </a:p>
        </p:txBody>
      </p:sp>
      <p:sp>
        <p:nvSpPr>
          <p:cNvPr id="3075" name="内容占位符 2"/>
          <p:cNvSpPr>
            <a:spLocks noGrp="1"/>
          </p:cNvSpPr>
          <p:nvPr>
            <p:ph idx="1"/>
          </p:nvPr>
        </p:nvSpPr>
        <p:spPr/>
        <p:txBody>
          <a:bodyPr/>
          <a:lstStyle/>
          <a:p>
            <a:endParaRPr lang="zh-CN" altLang="en-US" smtClean="0"/>
          </a:p>
        </p:txBody>
      </p:sp>
      <p:pic>
        <p:nvPicPr>
          <p:cNvPr id="30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192213"/>
            <a:ext cx="7415213" cy="566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t>The MATLAB graphics system</a:t>
            </a:r>
          </a:p>
        </p:txBody>
      </p:sp>
      <p:sp>
        <p:nvSpPr>
          <p:cNvPr id="192515" name="Rectangle 3"/>
          <p:cNvSpPr>
            <a:spLocks noGrp="1" noChangeArrowheads="1"/>
          </p:cNvSpPr>
          <p:nvPr>
            <p:ph type="body" idx="1"/>
          </p:nvPr>
        </p:nvSpPr>
        <p:spPr/>
        <p:txBody>
          <a:bodyPr/>
          <a:lstStyle/>
          <a:p>
            <a:pPr eaLnBrk="1" hangingPunct="1"/>
            <a:r>
              <a:rPr lang="en-US" altLang="zh-CN" smtClean="0"/>
              <a:t>Is based on a hierarchical (there are some levels) system of graphics objects, each of which is known by a unique name called a </a:t>
            </a:r>
            <a:r>
              <a:rPr lang="en-US" altLang="zh-CN" smtClean="0">
                <a:solidFill>
                  <a:srgbClr val="FF0000"/>
                </a:solidFill>
              </a:rPr>
              <a:t>handle</a:t>
            </a:r>
            <a:r>
              <a:rPr lang="en-US" altLang="zh-CN" smtClean="0"/>
              <a:t>.</a:t>
            </a:r>
          </a:p>
          <a:p>
            <a:pPr eaLnBrk="1" hangingPunct="1"/>
            <a:r>
              <a:rPr lang="en-US" altLang="zh-CN" smtClean="0"/>
              <a:t>Each graphics object has special data known as </a:t>
            </a:r>
            <a:r>
              <a:rPr lang="en-US" altLang="zh-CN" smtClean="0">
                <a:solidFill>
                  <a:srgbClr val="FF0000"/>
                </a:solidFill>
              </a:rPr>
              <a:t>properties</a:t>
            </a:r>
            <a:r>
              <a:rPr lang="en-US" altLang="zh-CN" smtClean="0"/>
              <a:t> associated with it, and they can be modified.</a:t>
            </a:r>
          </a:p>
          <a:p>
            <a:pPr eaLnBrk="1" hangingPunct="1"/>
            <a:r>
              <a:rPr lang="en-US" altLang="zh-CN" smtClean="0"/>
              <a:t>Graphics objects including: line, axes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2515">
                                            <p:txEl>
                                              <p:pRg st="1" end="1"/>
                                            </p:txEl>
                                          </p:spTgt>
                                        </p:tgtEl>
                                        <p:attrNameLst>
                                          <p:attrName>style.visibility</p:attrName>
                                        </p:attrNameLst>
                                      </p:cBhvr>
                                      <p:to>
                                        <p:strVal val="visible"/>
                                      </p:to>
                                    </p:set>
                                    <p:animEffect transition="in" filter="blinds(horizontal)">
                                      <p:cBhvr>
                                        <p:cTn id="7" dur="500"/>
                                        <p:tgtEl>
                                          <p:spTgt spid="1925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2515">
                                            <p:txEl>
                                              <p:pRg st="2" end="2"/>
                                            </p:txEl>
                                          </p:spTgt>
                                        </p:tgtEl>
                                        <p:attrNameLst>
                                          <p:attrName>style.visibility</p:attrName>
                                        </p:attrNameLst>
                                      </p:cBhvr>
                                      <p:to>
                                        <p:strVal val="visible"/>
                                      </p:to>
                                    </p:set>
                                    <p:animEffect transition="in" filter="blinds(horizontal)">
                                      <p:cBhvr>
                                        <p:cTn id="12" dur="500"/>
                                        <p:tgtEl>
                                          <p:spTgt spid="192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hie</a:t>
            </a:r>
            <a:r>
              <a:rPr lang="en-US" altLang="zh-CN" smtClean="0">
                <a:solidFill>
                  <a:srgbClr val="FF0000"/>
                </a:solidFill>
              </a:rPr>
              <a:t>’</a:t>
            </a:r>
            <a:r>
              <a:rPr lang="en-US" altLang="zh-CN" smtClean="0"/>
              <a:t>rarchical system</a:t>
            </a:r>
          </a:p>
        </p:txBody>
      </p:sp>
      <p:sp>
        <p:nvSpPr>
          <p:cNvPr id="22531" name="Rectangle 3"/>
          <p:cNvSpPr>
            <a:spLocks noGrp="1" noChangeArrowheads="1"/>
          </p:cNvSpPr>
          <p:nvPr>
            <p:ph type="body" idx="1"/>
          </p:nvPr>
        </p:nvSpPr>
        <p:spPr/>
        <p:txBody>
          <a:bodyPr/>
          <a:lstStyle/>
          <a:p>
            <a:pPr eaLnBrk="1" hangingPunct="1"/>
            <a:endParaRPr lang="zh-CN" altLang="zh-CN" smtClean="0"/>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84313"/>
            <a:ext cx="835342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handle</a:t>
            </a:r>
          </a:p>
        </p:txBody>
      </p:sp>
      <p:sp>
        <p:nvSpPr>
          <p:cNvPr id="194563" name="Rectangle 3"/>
          <p:cNvSpPr>
            <a:spLocks noGrp="1" noChangeArrowheads="1"/>
          </p:cNvSpPr>
          <p:nvPr>
            <p:ph type="body" idx="1"/>
          </p:nvPr>
        </p:nvSpPr>
        <p:spPr>
          <a:xfrm>
            <a:off x="428625" y="1428750"/>
            <a:ext cx="8229600" cy="4525963"/>
          </a:xfrm>
        </p:spPr>
        <p:txBody>
          <a:bodyPr/>
          <a:lstStyle/>
          <a:p>
            <a:pPr eaLnBrk="1" hangingPunct="1">
              <a:lnSpc>
                <a:spcPct val="80000"/>
              </a:lnSpc>
            </a:pPr>
            <a:r>
              <a:rPr lang="en-US" altLang="zh-CN" sz="2400" smtClean="0"/>
              <a:t>A handle is a particular kind of smart </a:t>
            </a:r>
            <a:r>
              <a:rPr lang="en-US" altLang="zh-CN" sz="2400" smtClean="0">
                <a:solidFill>
                  <a:srgbClr val="FF0000"/>
                </a:solidFill>
              </a:rPr>
              <a:t>pointer</a:t>
            </a:r>
            <a:r>
              <a:rPr lang="en-US" altLang="zh-CN" sz="2400" smtClean="0"/>
              <a:t>. Handles are used when an application references blocks of memory or objects managed by another system, such as a database or an operating system.</a:t>
            </a:r>
          </a:p>
          <a:p>
            <a:pPr eaLnBrk="1" hangingPunct="1">
              <a:lnSpc>
                <a:spcPct val="80000"/>
              </a:lnSpc>
            </a:pPr>
            <a:r>
              <a:rPr lang="en-US" altLang="zh-CN" sz="2400" smtClean="0"/>
              <a:t>A pointer is a programming language data type whose value refers directly to (or "</a:t>
            </a:r>
            <a:r>
              <a:rPr lang="en-US" altLang="zh-CN" sz="2400" smtClean="0">
                <a:solidFill>
                  <a:srgbClr val="FF0000"/>
                </a:solidFill>
              </a:rPr>
              <a:t>points to</a:t>
            </a:r>
            <a:r>
              <a:rPr lang="en-US" altLang="zh-CN" sz="2400" smtClean="0"/>
              <a:t>") another value stored elsewhere in the computer memory using its </a:t>
            </a:r>
            <a:r>
              <a:rPr lang="en-US" altLang="zh-CN" sz="2400" smtClean="0">
                <a:solidFill>
                  <a:srgbClr val="FF0000"/>
                </a:solidFill>
              </a:rPr>
              <a:t>address</a:t>
            </a:r>
            <a:r>
              <a:rPr lang="en-US" altLang="zh-CN" sz="2400" smtClean="0"/>
              <a:t>.</a:t>
            </a:r>
          </a:p>
          <a:p>
            <a:pPr eaLnBrk="1" hangingPunct="1">
              <a:lnSpc>
                <a:spcPct val="80000"/>
              </a:lnSpc>
            </a:pPr>
            <a:r>
              <a:rPr lang="en-US" altLang="zh-CN" sz="2400" smtClean="0"/>
              <a:t>Handles were a popular solution to </a:t>
            </a:r>
            <a:r>
              <a:rPr lang="en-US" altLang="zh-CN" sz="2400" smtClean="0">
                <a:solidFill>
                  <a:srgbClr val="FF0000"/>
                </a:solidFill>
              </a:rPr>
              <a:t>memory management</a:t>
            </a:r>
            <a:r>
              <a:rPr lang="en-US" altLang="zh-CN" sz="2400" smtClean="0"/>
              <a:t> in operating systems of the 1980s, such as Mac OS and Windows. Unix file descriptors are essentially handles. Like other desktop environments, the Windows API heavily uses handles to represent objects in the system and to provide a communication pathway between the operating system and user space. For example, a window on the desktop is represented by a handle of type hWnd.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63">
                                            <p:txEl>
                                              <p:pRg st="1" end="1"/>
                                            </p:txEl>
                                          </p:spTgt>
                                        </p:tgtEl>
                                        <p:attrNameLst>
                                          <p:attrName>style.visibility</p:attrName>
                                        </p:attrNameLst>
                                      </p:cBhvr>
                                      <p:to>
                                        <p:strVal val="visible"/>
                                      </p:to>
                                    </p:set>
                                    <p:animEffect transition="in" filter="blinds(horizontal)">
                                      <p:cBhvr>
                                        <p:cTn id="7" dur="500"/>
                                        <p:tgtEl>
                                          <p:spTgt spid="1945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563">
                                            <p:txEl>
                                              <p:pRg st="2" end="2"/>
                                            </p:txEl>
                                          </p:spTgt>
                                        </p:tgtEl>
                                        <p:attrNameLst>
                                          <p:attrName>style.visibility</p:attrName>
                                        </p:attrNameLst>
                                      </p:cBhvr>
                                      <p:to>
                                        <p:strVal val="visible"/>
                                      </p:to>
                                    </p:set>
                                    <p:animEffect transition="in" filter="blinds(horizontal)">
                                      <p:cBhvr>
                                        <p:cTn id="12" dur="500"/>
                                        <p:tgtEl>
                                          <p:spTgt spid="194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3200" smtClean="0"/>
              <a:t>Changing object properties by handle</a:t>
            </a:r>
          </a:p>
        </p:txBody>
      </p:sp>
      <p:pic>
        <p:nvPicPr>
          <p:cNvPr id="2457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557338"/>
            <a:ext cx="2705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2276475"/>
            <a:ext cx="491490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200" smtClean="0"/>
              <a:t>Changing object properties by handle</a:t>
            </a:r>
          </a:p>
        </p:txBody>
      </p:sp>
      <p:pic>
        <p:nvPicPr>
          <p:cNvPr id="2560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 y="1341438"/>
            <a:ext cx="33623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66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1125538"/>
            <a:ext cx="313055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66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781300"/>
            <a:ext cx="4724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661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420938"/>
            <a:ext cx="45243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6614"/>
                                        </p:tgtEl>
                                        <p:attrNameLst>
                                          <p:attrName>style.visibility</p:attrName>
                                        </p:attrNameLst>
                                      </p:cBhvr>
                                      <p:to>
                                        <p:strVal val="visible"/>
                                      </p:to>
                                    </p:set>
                                    <p:animEffect transition="in" filter="blinds(horizontal)">
                                      <p:cBhvr>
                                        <p:cTn id="7" dur="500"/>
                                        <p:tgtEl>
                                          <p:spTgt spid="1966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6616"/>
                                        </p:tgtEl>
                                        <p:attrNameLst>
                                          <p:attrName>style.visibility</p:attrName>
                                        </p:attrNameLst>
                                      </p:cBhvr>
                                      <p:to>
                                        <p:strVal val="visible"/>
                                      </p:to>
                                    </p:set>
                                    <p:animEffect transition="in" filter="blinds(horizontal)">
                                      <p:cBhvr>
                                        <p:cTn id="12" dur="500"/>
                                        <p:tgtEl>
                                          <p:spTgt spid="196616"/>
                                        </p:tgtEl>
                                      </p:cBhvr>
                                    </p:animEffect>
                                  </p:childTnLst>
                                </p:cTn>
                              </p:par>
                              <p:par>
                                <p:cTn id="13" presetID="3" presetClass="entr" presetSubtype="10" fill="hold" nodeType="withEffect">
                                  <p:stCondLst>
                                    <p:cond delay="0"/>
                                  </p:stCondLst>
                                  <p:childTnLst>
                                    <p:set>
                                      <p:cBhvr>
                                        <p:cTn id="14" dur="1" fill="hold">
                                          <p:stCondLst>
                                            <p:cond delay="0"/>
                                          </p:stCondLst>
                                        </p:cTn>
                                        <p:tgtEl>
                                          <p:spTgt spid="196615"/>
                                        </p:tgtEl>
                                        <p:attrNameLst>
                                          <p:attrName>style.visibility</p:attrName>
                                        </p:attrNameLst>
                                      </p:cBhvr>
                                      <p:to>
                                        <p:strVal val="visible"/>
                                      </p:to>
                                    </p:set>
                                    <p:animEffect transition="in" filter="blinds(horizontal)">
                                      <p:cBhvr>
                                        <p:cTn id="15" dur="500"/>
                                        <p:tgtEl>
                                          <p:spTgt spid="196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GUI- propedit(Hnd1)</a:t>
            </a:r>
          </a:p>
        </p:txBody>
      </p:sp>
      <p:pic>
        <p:nvPicPr>
          <p:cNvPr id="2662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341438"/>
            <a:ext cx="4198937"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en-US" altLang="zh-CN" smtClean="0"/>
              <a:t>Summary </a:t>
            </a:r>
            <a:endParaRPr lang="zh-CN" altLang="en-US" smtClean="0"/>
          </a:p>
        </p:txBody>
      </p:sp>
      <p:sp>
        <p:nvSpPr>
          <p:cNvPr id="27651" name="内容占位符 2"/>
          <p:cNvSpPr>
            <a:spLocks noGrp="1"/>
          </p:cNvSpPr>
          <p:nvPr>
            <p:ph idx="1"/>
          </p:nvPr>
        </p:nvSpPr>
        <p:spPr/>
        <p:txBody>
          <a:bodyPr/>
          <a:lstStyle/>
          <a:p>
            <a:pPr eaLnBrk="1" hangingPunct="1"/>
            <a:endParaRPr lang="zh-CN" altLang="en-US" smtClean="0"/>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428750"/>
            <a:ext cx="6789738"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4143375"/>
            <a:ext cx="7459663"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en-US" altLang="zh-CN" smtClean="0"/>
              <a:t>Summary </a:t>
            </a:r>
            <a:endParaRPr lang="zh-CN" altLang="en-US" smtClean="0"/>
          </a:p>
        </p:txBody>
      </p:sp>
      <p:sp>
        <p:nvSpPr>
          <p:cNvPr id="28675" name="内容占位符 2"/>
          <p:cNvSpPr>
            <a:spLocks noGrp="1"/>
          </p:cNvSpPr>
          <p:nvPr>
            <p:ph idx="1"/>
          </p:nvPr>
        </p:nvSpPr>
        <p:spPr/>
        <p:txBody>
          <a:bodyPr/>
          <a:lstStyle/>
          <a:p>
            <a:pPr eaLnBrk="1" hangingPunct="1"/>
            <a:endParaRPr lang="zh-CN" altLang="en-US" smtClean="0"/>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1625"/>
            <a:ext cx="9213850"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2643188"/>
            <a:ext cx="8929688"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Homework</a:t>
            </a:r>
          </a:p>
        </p:txBody>
      </p:sp>
      <p:sp>
        <p:nvSpPr>
          <p:cNvPr id="29699" name="Rectangle 3"/>
          <p:cNvSpPr>
            <a:spLocks noGrp="1" noChangeArrowheads="1"/>
          </p:cNvSpPr>
          <p:nvPr>
            <p:ph type="body" idx="1"/>
          </p:nvPr>
        </p:nvSpPr>
        <p:spPr/>
        <p:txBody>
          <a:bodyPr/>
          <a:lstStyle/>
          <a:p>
            <a:pPr eaLnBrk="1" hangingPunct="1"/>
            <a:r>
              <a:rPr lang="en-US" altLang="zh-CN" sz="2400" smtClean="0"/>
              <a:t>Review the text from page 319 to 390.</a:t>
            </a:r>
          </a:p>
          <a:p>
            <a:pPr eaLnBrk="1" hangingPunct="1"/>
            <a:r>
              <a:rPr lang="en-US" altLang="zh-CN" sz="2400" smtClean="0"/>
              <a:t>Exercises 8.1 to 8.13 and 9.1 to 9.6</a:t>
            </a:r>
          </a:p>
          <a:p>
            <a:pPr eaLnBrk="1" hangingPunct="1"/>
            <a:r>
              <a:rPr lang="en-US" altLang="zh-CN" sz="2400" smtClean="0"/>
              <a:t>Draw 3-D surface of the density, specific enthalpy, specific isobaric heat capacity of water in the region 1, 2 and 3.</a:t>
            </a:r>
          </a:p>
          <a:p>
            <a:pPr eaLnBrk="1" hangingPunct="1"/>
            <a:endParaRPr lang="en-US" altLang="zh-CN" sz="2400" smtClean="0"/>
          </a:p>
        </p:txBody>
      </p:sp>
      <p:pic>
        <p:nvPicPr>
          <p:cNvPr id="2970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500438"/>
            <a:ext cx="52768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mtClean="0"/>
              <a:t>Contents</a:t>
            </a:r>
          </a:p>
        </p:txBody>
      </p:sp>
      <p:sp>
        <p:nvSpPr>
          <p:cNvPr id="4099" name="Rectangle 3"/>
          <p:cNvSpPr>
            <a:spLocks noGrp="1" noChangeArrowheads="1"/>
          </p:cNvSpPr>
          <p:nvPr>
            <p:ph type="body" idx="1"/>
          </p:nvPr>
        </p:nvSpPr>
        <p:spPr/>
        <p:txBody>
          <a:bodyPr/>
          <a:lstStyle/>
          <a:p>
            <a:pPr eaLnBrk="1" hangingPunct="1">
              <a:lnSpc>
                <a:spcPct val="90000"/>
              </a:lnSpc>
            </a:pPr>
            <a:r>
              <a:rPr lang="en-US" altLang="zh-CN" smtClean="0"/>
              <a:t>I/O functions</a:t>
            </a:r>
          </a:p>
          <a:p>
            <a:pPr lvl="1" eaLnBrk="1" hangingPunct="1">
              <a:lnSpc>
                <a:spcPct val="90000"/>
              </a:lnSpc>
            </a:pPr>
            <a:r>
              <a:rPr lang="en-US" altLang="zh-CN" smtClean="0"/>
              <a:t>Text read function</a:t>
            </a:r>
          </a:p>
          <a:p>
            <a:pPr lvl="1" eaLnBrk="1" hangingPunct="1">
              <a:lnSpc>
                <a:spcPct val="90000"/>
              </a:lnSpc>
            </a:pPr>
            <a:r>
              <a:rPr lang="en-US" altLang="zh-CN" smtClean="0"/>
              <a:t>Load and save</a:t>
            </a:r>
          </a:p>
          <a:p>
            <a:pPr lvl="1" eaLnBrk="1" hangingPunct="1">
              <a:lnSpc>
                <a:spcPct val="90000"/>
              </a:lnSpc>
            </a:pPr>
            <a:r>
              <a:rPr lang="en-US" altLang="zh-CN" smtClean="0"/>
              <a:t>File processing</a:t>
            </a:r>
          </a:p>
          <a:p>
            <a:pPr lvl="2" eaLnBrk="1" hangingPunct="1">
              <a:lnSpc>
                <a:spcPct val="90000"/>
              </a:lnSpc>
            </a:pPr>
            <a:r>
              <a:rPr lang="en-US" altLang="zh-CN" smtClean="0"/>
              <a:t>File opening and closing</a:t>
            </a:r>
          </a:p>
          <a:p>
            <a:pPr lvl="2" eaLnBrk="1" hangingPunct="1">
              <a:lnSpc>
                <a:spcPct val="90000"/>
              </a:lnSpc>
            </a:pPr>
            <a:r>
              <a:rPr lang="en-US" altLang="zh-CN" smtClean="0"/>
              <a:t>Binary file I/O</a:t>
            </a:r>
          </a:p>
          <a:p>
            <a:pPr lvl="2" eaLnBrk="1" hangingPunct="1">
              <a:lnSpc>
                <a:spcPct val="90000"/>
              </a:lnSpc>
            </a:pPr>
            <a:r>
              <a:rPr lang="en-US" altLang="zh-CN" smtClean="0"/>
              <a:t>Formatted I/O</a:t>
            </a:r>
          </a:p>
          <a:p>
            <a:pPr eaLnBrk="1" hangingPunct="1">
              <a:lnSpc>
                <a:spcPct val="90000"/>
              </a:lnSpc>
            </a:pPr>
            <a:r>
              <a:rPr lang="en-US" altLang="zh-CN" smtClean="0"/>
              <a:t>Handle graphics </a:t>
            </a:r>
          </a:p>
          <a:p>
            <a:pPr eaLnBrk="1" hangingPunct="1">
              <a:lnSpc>
                <a:spcPct val="90000"/>
              </a:lnSpc>
            </a:pPr>
            <a:r>
              <a:rPr lang="en-US" altLang="zh-CN" smtClean="0"/>
              <a:t>Draw of water properties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t>Text read function</a:t>
            </a:r>
          </a:p>
        </p:txBody>
      </p:sp>
      <p:sp>
        <p:nvSpPr>
          <p:cNvPr id="176131" name="Rectangle 3"/>
          <p:cNvSpPr>
            <a:spLocks noGrp="1" noChangeArrowheads="1"/>
          </p:cNvSpPr>
          <p:nvPr>
            <p:ph type="body" idx="1"/>
          </p:nvPr>
        </p:nvSpPr>
        <p:spPr/>
        <p:txBody>
          <a:bodyPr/>
          <a:lstStyle/>
          <a:p>
            <a:pPr eaLnBrk="1" hangingPunct="1"/>
            <a:r>
              <a:rPr lang="en-US" altLang="zh-CN" smtClean="0"/>
              <a:t>It is designed to read ASCII files that are formatted into </a:t>
            </a:r>
            <a:r>
              <a:rPr lang="en-US" altLang="zh-CN" smtClean="0">
                <a:solidFill>
                  <a:srgbClr val="FF0000"/>
                </a:solidFill>
              </a:rPr>
              <a:t>columns of data</a:t>
            </a:r>
            <a:r>
              <a:rPr lang="en-US" altLang="zh-CN" smtClean="0"/>
              <a:t>, where each column </a:t>
            </a:r>
            <a:r>
              <a:rPr lang="en-US" altLang="zh-CN" smtClean="0">
                <a:solidFill>
                  <a:srgbClr val="FF0000"/>
                </a:solidFill>
              </a:rPr>
              <a:t>can be of a different type</a:t>
            </a:r>
            <a:r>
              <a:rPr lang="en-US" altLang="zh-CN" smtClean="0"/>
              <a:t>.</a:t>
            </a:r>
          </a:p>
          <a:p>
            <a:pPr eaLnBrk="1" hangingPunct="1"/>
            <a:r>
              <a:rPr lang="en-US" altLang="zh-CN" smtClean="0"/>
              <a:t>It is very useful for </a:t>
            </a:r>
            <a:r>
              <a:rPr lang="en-US" altLang="zh-CN" smtClean="0">
                <a:solidFill>
                  <a:srgbClr val="FF0000"/>
                </a:solidFill>
              </a:rPr>
              <a:t>importing tables of data</a:t>
            </a:r>
            <a:r>
              <a:rPr lang="en-US" altLang="zh-CN" smtClean="0"/>
              <a:t> printed out by other applications</a:t>
            </a:r>
          </a:p>
          <a:p>
            <a:pPr eaLnBrk="1" hangingPunct="1"/>
            <a:r>
              <a:rPr lang="en-US" altLang="zh-CN" smtClean="0"/>
              <a:t>[a , b , c , …] = </a:t>
            </a:r>
            <a:r>
              <a:rPr lang="en-US" altLang="zh-CN" smtClean="0">
                <a:solidFill>
                  <a:srgbClr val="FF0000"/>
                </a:solidFill>
              </a:rPr>
              <a:t>textread</a:t>
            </a:r>
            <a:r>
              <a:rPr lang="en-US" altLang="zh-CN" smtClean="0"/>
              <a:t>(filename,format,n)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6131">
                                            <p:txEl>
                                              <p:pRg st="1" end="1"/>
                                            </p:txEl>
                                          </p:spTgt>
                                        </p:tgtEl>
                                        <p:attrNameLst>
                                          <p:attrName>style.visibility</p:attrName>
                                        </p:attrNameLst>
                                      </p:cBhvr>
                                      <p:to>
                                        <p:strVal val="visible"/>
                                      </p:to>
                                    </p:set>
                                    <p:animEffect transition="in" filter="blinds(horizontal)">
                                      <p:cBhvr>
                                        <p:cTn id="7" dur="500"/>
                                        <p:tgtEl>
                                          <p:spTgt spid="1761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6131">
                                            <p:txEl>
                                              <p:pRg st="2" end="2"/>
                                            </p:txEl>
                                          </p:spTgt>
                                        </p:tgtEl>
                                        <p:attrNameLst>
                                          <p:attrName>style.visibility</p:attrName>
                                        </p:attrNameLst>
                                      </p:cBhvr>
                                      <p:to>
                                        <p:strVal val="visible"/>
                                      </p:to>
                                    </p:set>
                                    <p:animEffect transition="in" filter="blinds(horizontal)">
                                      <p:cBhvr>
                                        <p:cTn id="12" dur="500"/>
                                        <p:tgtEl>
                                          <p:spTgt spid="176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textread</a:t>
            </a:r>
          </a:p>
        </p:txBody>
      </p:sp>
      <p:sp>
        <p:nvSpPr>
          <p:cNvPr id="6147" name="Rectangle 3"/>
          <p:cNvSpPr>
            <a:spLocks noGrp="1" noChangeArrowheads="1"/>
          </p:cNvSpPr>
          <p:nvPr>
            <p:ph type="body" idx="1"/>
          </p:nvPr>
        </p:nvSpPr>
        <p:spPr/>
        <p:txBody>
          <a:bodyPr/>
          <a:lstStyle/>
          <a:p>
            <a:pPr eaLnBrk="1" hangingPunct="1">
              <a:lnSpc>
                <a:spcPct val="80000"/>
              </a:lnSpc>
              <a:buFontTx/>
              <a:buNone/>
            </a:pPr>
            <a:r>
              <a:rPr lang="en-US" altLang="zh-CN" sz="1400" smtClean="0"/>
              <a:t>&gt;&gt; help textread</a:t>
            </a:r>
          </a:p>
          <a:p>
            <a:pPr eaLnBrk="1" hangingPunct="1">
              <a:lnSpc>
                <a:spcPct val="80000"/>
              </a:lnSpc>
              <a:buFontTx/>
              <a:buNone/>
            </a:pPr>
            <a:r>
              <a:rPr lang="en-US" altLang="zh-CN" sz="1400" smtClean="0"/>
              <a:t> TEXTREAD Read formatted data from text file.</a:t>
            </a:r>
          </a:p>
          <a:p>
            <a:pPr eaLnBrk="1" hangingPunct="1">
              <a:lnSpc>
                <a:spcPct val="80000"/>
              </a:lnSpc>
              <a:buFontTx/>
              <a:buNone/>
            </a:pPr>
            <a:r>
              <a:rPr lang="en-US" altLang="zh-CN" sz="1400" smtClean="0"/>
              <a:t>     A = TEXTREAD('FILENAME')</a:t>
            </a:r>
          </a:p>
          <a:p>
            <a:pPr eaLnBrk="1" hangingPunct="1">
              <a:lnSpc>
                <a:spcPct val="80000"/>
              </a:lnSpc>
              <a:buFontTx/>
              <a:buNone/>
            </a:pPr>
            <a:r>
              <a:rPr lang="en-US" altLang="zh-CN" sz="1400" smtClean="0"/>
              <a:t>     A = TEXTREAD('FILENAME','',N)</a:t>
            </a:r>
          </a:p>
          <a:p>
            <a:pPr eaLnBrk="1" hangingPunct="1">
              <a:lnSpc>
                <a:spcPct val="80000"/>
              </a:lnSpc>
              <a:buFontTx/>
              <a:buNone/>
            </a:pPr>
            <a:r>
              <a:rPr lang="en-US" altLang="zh-CN" sz="1400" smtClean="0"/>
              <a:t>     A = TEXTREAD('FILENAME','',param,value, ...)</a:t>
            </a:r>
          </a:p>
          <a:p>
            <a:pPr eaLnBrk="1" hangingPunct="1">
              <a:lnSpc>
                <a:spcPct val="80000"/>
              </a:lnSpc>
              <a:buFontTx/>
              <a:buNone/>
            </a:pPr>
            <a:r>
              <a:rPr lang="en-US" altLang="zh-CN" sz="1400" smtClean="0"/>
              <a:t>     A = TEXTREAD('FILENAME','',N,param,value, ...) reads numeric data from</a:t>
            </a:r>
          </a:p>
          <a:p>
            <a:pPr eaLnBrk="1" hangingPunct="1">
              <a:lnSpc>
                <a:spcPct val="80000"/>
              </a:lnSpc>
              <a:buFontTx/>
              <a:buNone/>
            </a:pPr>
            <a:r>
              <a:rPr lang="en-US" altLang="zh-CN" sz="1400" smtClean="0"/>
              <a:t>     the file FILENAME into a single variable.  If the file contains any</a:t>
            </a:r>
          </a:p>
          <a:p>
            <a:pPr eaLnBrk="1" hangingPunct="1">
              <a:lnSpc>
                <a:spcPct val="80000"/>
              </a:lnSpc>
              <a:buFontTx/>
              <a:buNone/>
            </a:pPr>
            <a:r>
              <a:rPr lang="en-US" altLang="zh-CN" sz="1400" smtClean="0"/>
              <a:t>     text data, an error is produced.</a:t>
            </a:r>
          </a:p>
          <a:p>
            <a:pPr eaLnBrk="1" hangingPunct="1">
              <a:lnSpc>
                <a:spcPct val="80000"/>
              </a:lnSpc>
              <a:buFontTx/>
              <a:buNone/>
            </a:pPr>
            <a:r>
              <a:rPr lang="en-US" altLang="zh-CN" sz="1400" smtClean="0"/>
              <a:t> </a:t>
            </a:r>
          </a:p>
          <a:p>
            <a:pPr eaLnBrk="1" hangingPunct="1">
              <a:lnSpc>
                <a:spcPct val="80000"/>
              </a:lnSpc>
              <a:buFontTx/>
              <a:buNone/>
            </a:pPr>
            <a:r>
              <a:rPr lang="en-US" altLang="zh-CN" sz="1400" smtClean="0"/>
              <a:t>     [A,B,C, ...] = TEXTREAD('FILENAME','FORMAT')</a:t>
            </a:r>
          </a:p>
          <a:p>
            <a:pPr eaLnBrk="1" hangingPunct="1">
              <a:lnSpc>
                <a:spcPct val="80000"/>
              </a:lnSpc>
              <a:buFontTx/>
              <a:buNone/>
            </a:pPr>
            <a:r>
              <a:rPr lang="en-US" altLang="zh-CN" sz="1400" smtClean="0"/>
              <a:t>     [A,B,C, ...] = TEXTREAD('FILENAME','FORMAT',N)</a:t>
            </a:r>
          </a:p>
          <a:p>
            <a:pPr eaLnBrk="1" hangingPunct="1">
              <a:lnSpc>
                <a:spcPct val="80000"/>
              </a:lnSpc>
              <a:buFontTx/>
              <a:buNone/>
            </a:pPr>
            <a:r>
              <a:rPr lang="en-US" altLang="zh-CN" sz="1400" smtClean="0"/>
              <a:t>     [A,B,C, ...] = TEXTREAD('FILENAME','FORMAT',param,value, ...)</a:t>
            </a:r>
          </a:p>
          <a:p>
            <a:pPr eaLnBrk="1" hangingPunct="1">
              <a:lnSpc>
                <a:spcPct val="80000"/>
              </a:lnSpc>
              <a:buFontTx/>
              <a:buNone/>
            </a:pPr>
            <a:r>
              <a:rPr lang="en-US" altLang="zh-CN" sz="1400" smtClean="0"/>
              <a:t>     [A,B,C, ...] = TEXTREAD('FILENAME','FORMAT',N,param,value, ...) reads</a:t>
            </a:r>
          </a:p>
          <a:p>
            <a:pPr eaLnBrk="1" hangingPunct="1">
              <a:lnSpc>
                <a:spcPct val="80000"/>
              </a:lnSpc>
              <a:buFontTx/>
              <a:buNone/>
            </a:pPr>
            <a:r>
              <a:rPr lang="en-US" altLang="zh-CN" sz="1400" smtClean="0"/>
              <a:t>     data from the file FILENAME into the variables A,B,C,etc.  The type of</a:t>
            </a:r>
          </a:p>
          <a:p>
            <a:pPr eaLnBrk="1" hangingPunct="1">
              <a:lnSpc>
                <a:spcPct val="80000"/>
              </a:lnSpc>
              <a:buFontTx/>
              <a:buNone/>
            </a:pPr>
            <a:r>
              <a:rPr lang="en-US" altLang="zh-CN" sz="1400" smtClean="0"/>
              <a:t>     each return argument is given by the FORMAT string.  The number of</a:t>
            </a:r>
          </a:p>
          <a:p>
            <a:pPr eaLnBrk="1" hangingPunct="1">
              <a:lnSpc>
                <a:spcPct val="80000"/>
              </a:lnSpc>
              <a:buFontTx/>
              <a:buNone/>
            </a:pPr>
            <a:r>
              <a:rPr lang="en-US" altLang="zh-CN" sz="1400" smtClean="0"/>
              <a:t>     return arguments must match the number of conversion specifiers in the</a:t>
            </a:r>
          </a:p>
          <a:p>
            <a:pPr eaLnBrk="1" hangingPunct="1">
              <a:lnSpc>
                <a:spcPct val="80000"/>
              </a:lnSpc>
              <a:buFontTx/>
              <a:buNone/>
            </a:pPr>
            <a:r>
              <a:rPr lang="en-US" altLang="zh-CN" sz="1400" smtClean="0"/>
              <a:t>     FORMAT string.  If there are fewer fields in the file than in the</a:t>
            </a:r>
          </a:p>
          <a:p>
            <a:pPr eaLnBrk="1" hangingPunct="1">
              <a:lnSpc>
                <a:spcPct val="80000"/>
              </a:lnSpc>
              <a:buFontTx/>
              <a:buNone/>
            </a:pPr>
            <a:r>
              <a:rPr lang="en-US" altLang="zh-CN" sz="1400" smtClean="0"/>
              <a:t>     format string, an error is produced.  See FORMAT STRINGS below for</a:t>
            </a:r>
          </a:p>
          <a:p>
            <a:pPr eaLnBrk="1" hangingPunct="1">
              <a:lnSpc>
                <a:spcPct val="80000"/>
              </a:lnSpc>
              <a:buFontTx/>
              <a:buNone/>
            </a:pPr>
            <a:r>
              <a:rPr lang="en-US" altLang="zh-CN" sz="1400" smtClean="0"/>
              <a:t>     more information.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FORMAT STRINGS</a:t>
            </a:r>
          </a:p>
        </p:txBody>
      </p:sp>
      <p:sp>
        <p:nvSpPr>
          <p:cNvPr id="7171" name="Rectangle 3"/>
          <p:cNvSpPr>
            <a:spLocks noGrp="1" noChangeArrowheads="1"/>
          </p:cNvSpPr>
          <p:nvPr>
            <p:ph type="body" idx="1"/>
          </p:nvPr>
        </p:nvSpPr>
        <p:spPr/>
        <p:txBody>
          <a:bodyPr/>
          <a:lstStyle/>
          <a:p>
            <a:pPr eaLnBrk="1" hangingPunct="1">
              <a:lnSpc>
                <a:spcPct val="80000"/>
              </a:lnSpc>
              <a:buFontTx/>
              <a:buNone/>
            </a:pPr>
            <a:r>
              <a:rPr lang="en-US" altLang="zh-CN" sz="2000" smtClean="0"/>
              <a:t>      If the FORMAT string is empty, TEXTREAD will only numeric data.</a:t>
            </a:r>
          </a:p>
          <a:p>
            <a:pPr eaLnBrk="1" hangingPunct="1">
              <a:lnSpc>
                <a:spcPct val="80000"/>
              </a:lnSpc>
              <a:buFontTx/>
              <a:buNone/>
            </a:pPr>
            <a:r>
              <a:rPr lang="en-US" altLang="zh-CN" sz="2000" smtClean="0"/>
              <a:t> </a:t>
            </a:r>
          </a:p>
          <a:p>
            <a:pPr eaLnBrk="1" hangingPunct="1">
              <a:lnSpc>
                <a:spcPct val="80000"/>
              </a:lnSpc>
              <a:buFontTx/>
              <a:buNone/>
            </a:pPr>
            <a:r>
              <a:rPr lang="en-US" altLang="zh-CN" sz="2000" smtClean="0"/>
              <a:t>Supported conversion specifications:</a:t>
            </a:r>
          </a:p>
          <a:p>
            <a:pPr eaLnBrk="1" hangingPunct="1">
              <a:lnSpc>
                <a:spcPct val="80000"/>
              </a:lnSpc>
              <a:buFontTx/>
              <a:buNone/>
            </a:pPr>
            <a:r>
              <a:rPr lang="en-US" altLang="zh-CN" sz="2000" smtClean="0"/>
              <a:t>         %n - read a number - float or integer (returns double array)</a:t>
            </a:r>
          </a:p>
          <a:p>
            <a:pPr eaLnBrk="1" hangingPunct="1">
              <a:lnSpc>
                <a:spcPct val="80000"/>
              </a:lnSpc>
              <a:buFontTx/>
              <a:buNone/>
            </a:pPr>
            <a:r>
              <a:rPr lang="en-US" altLang="zh-CN" sz="2000" smtClean="0"/>
              <a:t>              %5n reads up to 5 digits or until next delimiter</a:t>
            </a:r>
          </a:p>
          <a:p>
            <a:pPr eaLnBrk="1" hangingPunct="1">
              <a:lnSpc>
                <a:spcPct val="80000"/>
              </a:lnSpc>
              <a:buFontTx/>
              <a:buNone/>
            </a:pPr>
            <a:r>
              <a:rPr lang="en-US" altLang="zh-CN" sz="2000" smtClean="0"/>
              <a:t>         %d - read a signed integer value (returns double array)</a:t>
            </a:r>
          </a:p>
          <a:p>
            <a:pPr eaLnBrk="1" hangingPunct="1">
              <a:lnSpc>
                <a:spcPct val="80000"/>
              </a:lnSpc>
              <a:buFontTx/>
              <a:buNone/>
            </a:pPr>
            <a:r>
              <a:rPr lang="en-US" altLang="zh-CN" sz="2000" smtClean="0"/>
              <a:t>              %5d reads up to 5 digits or until next delimiter</a:t>
            </a:r>
          </a:p>
          <a:p>
            <a:pPr eaLnBrk="1" hangingPunct="1">
              <a:lnSpc>
                <a:spcPct val="80000"/>
              </a:lnSpc>
              <a:buFontTx/>
              <a:buNone/>
            </a:pPr>
            <a:r>
              <a:rPr lang="en-US" altLang="zh-CN" sz="2000" smtClean="0"/>
              <a:t>         %u - read an integer value (returns double array)</a:t>
            </a:r>
          </a:p>
          <a:p>
            <a:pPr eaLnBrk="1" hangingPunct="1">
              <a:lnSpc>
                <a:spcPct val="80000"/>
              </a:lnSpc>
              <a:buFontTx/>
              <a:buNone/>
            </a:pPr>
            <a:r>
              <a:rPr lang="en-US" altLang="zh-CN" sz="2000" smtClean="0"/>
              <a:t>              %5u reads up to 5 digits or until next delimiter</a:t>
            </a:r>
          </a:p>
          <a:p>
            <a:pPr eaLnBrk="1" hangingPunct="1">
              <a:lnSpc>
                <a:spcPct val="80000"/>
              </a:lnSpc>
              <a:buFontTx/>
              <a:buNone/>
            </a:pPr>
            <a:r>
              <a:rPr lang="en-US" altLang="zh-CN" sz="2000" smtClean="0"/>
              <a:t>         %f - read a floating point value (returns double array)</a:t>
            </a:r>
          </a:p>
          <a:p>
            <a:pPr eaLnBrk="1" hangingPunct="1">
              <a:lnSpc>
                <a:spcPct val="80000"/>
              </a:lnSpc>
              <a:buFontTx/>
              <a:buNone/>
            </a:pPr>
            <a:r>
              <a:rPr lang="en-US" altLang="zh-CN" sz="2000" smtClean="0"/>
              <a:t>              %5f reads up to 5 digits or until next delimiter</a:t>
            </a:r>
          </a:p>
          <a:p>
            <a:pPr eaLnBrk="1" hangingPunct="1">
              <a:lnSpc>
                <a:spcPct val="80000"/>
              </a:lnSpc>
              <a:buFontTx/>
              <a:buNone/>
            </a:pPr>
            <a:r>
              <a:rPr lang="en-US" altLang="zh-CN" sz="2000" smtClean="0"/>
              <a:t>         %s - read a whitespace separated string (returns cellstr)</a:t>
            </a:r>
          </a:p>
          <a:p>
            <a:pPr eaLnBrk="1" hangingPunct="1">
              <a:lnSpc>
                <a:spcPct val="80000"/>
              </a:lnSpc>
              <a:buFontTx/>
              <a:buNone/>
            </a:pPr>
            <a:r>
              <a:rPr lang="en-US" altLang="zh-CN" sz="2000" smtClean="0"/>
              <a:t>              %5s reads up to 5 characters or until whitespace</a:t>
            </a:r>
          </a:p>
          <a:p>
            <a:pPr eaLnBrk="1" hangingPunct="1">
              <a:lnSpc>
                <a:spcPct val="80000"/>
              </a:lnSpc>
              <a:buFontTx/>
              <a:buNone/>
            </a:pPr>
            <a:r>
              <a:rPr lang="en-US" altLang="zh-CN" sz="200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save and load</a:t>
            </a:r>
          </a:p>
        </p:txBody>
      </p:sp>
      <p:sp>
        <p:nvSpPr>
          <p:cNvPr id="8195" name="Rectangle 3"/>
          <p:cNvSpPr>
            <a:spLocks noGrp="1" noChangeArrowheads="1"/>
          </p:cNvSpPr>
          <p:nvPr>
            <p:ph type="body" idx="1"/>
          </p:nvPr>
        </p:nvSpPr>
        <p:spPr/>
        <p:txBody>
          <a:bodyPr/>
          <a:lstStyle/>
          <a:p>
            <a:pPr eaLnBrk="1" hangingPunct="1"/>
            <a:r>
              <a:rPr lang="en-US" altLang="zh-CN" smtClean="0"/>
              <a:t>They are very powerful and useful</a:t>
            </a:r>
          </a:p>
          <a:p>
            <a:pPr eaLnBrk="1" hangingPunct="1"/>
            <a:r>
              <a:rPr lang="en-US" altLang="zh-CN" smtClean="0"/>
              <a:t>Platform independent</a:t>
            </a:r>
          </a:p>
          <a:p>
            <a:pPr eaLnBrk="1" hangingPunct="1"/>
            <a:r>
              <a:rPr lang="en-US" altLang="zh-CN" smtClean="0"/>
              <a:t>Disk space efficiency</a:t>
            </a:r>
          </a:p>
          <a:p>
            <a:pPr eaLnBrk="1" hangingPunct="1"/>
            <a:r>
              <a:rPr lang="en-US" altLang="zh-CN" smtClean="0"/>
              <a:t>Preserve all information</a:t>
            </a:r>
          </a:p>
          <a:p>
            <a:pPr eaLnBrk="1" hangingPunct="1"/>
            <a:r>
              <a:rPr lang="en-US" altLang="zh-CN" smtClean="0"/>
              <a:t>The disadvantage is that the MAT-file is unique to MATLAB, and can not share data with other programs.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MATLAB file processing</a:t>
            </a:r>
          </a:p>
        </p:txBody>
      </p:sp>
      <p:sp>
        <p:nvSpPr>
          <p:cNvPr id="9219" name="Rectangle 3"/>
          <p:cNvSpPr>
            <a:spLocks noGrp="1" noChangeArrowheads="1"/>
          </p:cNvSpPr>
          <p:nvPr>
            <p:ph type="body" idx="1"/>
          </p:nvPr>
        </p:nvSpPr>
        <p:spPr/>
        <p:txBody>
          <a:bodyPr/>
          <a:lstStyle/>
          <a:p>
            <a:pPr eaLnBrk="1" hangingPunct="1"/>
            <a:r>
              <a:rPr lang="en-US" altLang="zh-CN" smtClean="0"/>
              <a:t>File id 1 is the standard output device</a:t>
            </a:r>
          </a:p>
          <a:p>
            <a:pPr eaLnBrk="1" hangingPunct="1"/>
            <a:r>
              <a:rPr lang="en-US" altLang="zh-CN" smtClean="0"/>
              <a:t>File id 2 is the standard error device</a:t>
            </a:r>
          </a:p>
          <a:p>
            <a:pPr eaLnBrk="1" hangingPunct="1"/>
            <a:r>
              <a:rPr lang="en-US" altLang="zh-CN" smtClean="0"/>
              <a:t>Additional file ids are assigned as files are opened and are released as files are closed.</a:t>
            </a:r>
          </a:p>
          <a:p>
            <a:pPr eaLnBrk="1" hangingPunct="1"/>
            <a:r>
              <a:rPr lang="en-US" altLang="zh-CN" smtClean="0"/>
              <a:t>fopen and fclose</a:t>
            </a:r>
          </a:p>
          <a:p>
            <a:pPr eaLnBrk="1" hangingPunct="1"/>
            <a:r>
              <a:rPr lang="en-US" altLang="zh-CN" smtClean="0"/>
              <a:t>frewind and fseek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zh-CN" smtClean="0"/>
          </a:p>
        </p:txBody>
      </p:sp>
      <p:sp>
        <p:nvSpPr>
          <p:cNvPr id="10243" name="Rectangle 3"/>
          <p:cNvSpPr>
            <a:spLocks noGrp="1" noChangeArrowheads="1"/>
          </p:cNvSpPr>
          <p:nvPr>
            <p:ph type="body" idx="1"/>
          </p:nvPr>
        </p:nvSpPr>
        <p:spPr/>
        <p:txBody>
          <a:bodyPr/>
          <a:lstStyle/>
          <a:p>
            <a:pPr eaLnBrk="1" hangingPunct="1"/>
            <a:endParaRPr lang="zh-CN" altLang="zh-CN"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66675"/>
            <a:ext cx="7602538" cy="672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1334</TotalTime>
  <Words>1135</Words>
  <Application>Microsoft Office PowerPoint</Application>
  <PresentationFormat>全屏显示(4:3)</PresentationFormat>
  <Paragraphs>135</Paragraphs>
  <Slides>28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Arial</vt:lpstr>
      <vt:lpstr>宋体</vt:lpstr>
      <vt:lpstr>Calibri</vt:lpstr>
      <vt:lpstr>默认设计模板</vt:lpstr>
      <vt:lpstr>MATLAB Programming Lecture 8</vt:lpstr>
      <vt:lpstr>Review </vt:lpstr>
      <vt:lpstr>Contents</vt:lpstr>
      <vt:lpstr>Text read function</vt:lpstr>
      <vt:lpstr>textread</vt:lpstr>
      <vt:lpstr>FORMAT STRINGS</vt:lpstr>
      <vt:lpstr>save and load</vt:lpstr>
      <vt:lpstr>MATLAB file processing</vt:lpstr>
      <vt:lpstr>PowerPoint 演示文稿</vt:lpstr>
      <vt:lpstr>fopen</vt:lpstr>
      <vt:lpstr>Examples </vt:lpstr>
      <vt:lpstr>Binary I/O functions</vt:lpstr>
      <vt:lpstr>precision</vt:lpstr>
      <vt:lpstr>Binary I/O functions</vt:lpstr>
      <vt:lpstr>Formatted I/O functions</vt:lpstr>
      <vt:lpstr>FORMAT</vt:lpstr>
      <vt:lpstr>Formatted I/O functions</vt:lpstr>
      <vt:lpstr>uiimport</vt:lpstr>
      <vt:lpstr>Handle graphics</vt:lpstr>
      <vt:lpstr>The MATLAB graphics system</vt:lpstr>
      <vt:lpstr>hie’rarchical system</vt:lpstr>
      <vt:lpstr>handle</vt:lpstr>
      <vt:lpstr>Changing object properties by handle</vt:lpstr>
      <vt:lpstr>Changing object properties by handle</vt:lpstr>
      <vt:lpstr>GUI- propedit(Hnd1)</vt:lpstr>
      <vt:lpstr>Summary </vt:lpstr>
      <vt:lpstr>Summary </vt:lpstr>
      <vt:lpstr>Homework</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Programming</dc:title>
  <dc:creator>yujiyang</dc:creator>
  <cp:lastModifiedBy>Yujiyang</cp:lastModifiedBy>
  <cp:revision>396</cp:revision>
  <dcterms:created xsi:type="dcterms:W3CDTF">2010-04-29T01:06:01Z</dcterms:created>
  <dcterms:modified xsi:type="dcterms:W3CDTF">2019-07-01T00:51:21Z</dcterms:modified>
</cp:coreProperties>
</file>