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308" r:id="rId4"/>
    <p:sldId id="295" r:id="rId5"/>
    <p:sldId id="296" r:id="rId6"/>
    <p:sldId id="297" r:id="rId7"/>
    <p:sldId id="309" r:id="rId8"/>
    <p:sldId id="310" r:id="rId9"/>
    <p:sldId id="298" r:id="rId10"/>
    <p:sldId id="299" r:id="rId11"/>
    <p:sldId id="300" r:id="rId12"/>
    <p:sldId id="311" r:id="rId13"/>
    <p:sldId id="301" r:id="rId14"/>
    <p:sldId id="302" r:id="rId15"/>
    <p:sldId id="303" r:id="rId16"/>
    <p:sldId id="304" r:id="rId17"/>
    <p:sldId id="312" r:id="rId18"/>
    <p:sldId id="305"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06" r:id="rId44"/>
    <p:sldId id="272"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4" autoAdjust="0"/>
    <p:restoredTop sz="94660"/>
  </p:normalViewPr>
  <p:slideViewPr>
    <p:cSldViewPr>
      <p:cViewPr varScale="1">
        <p:scale>
          <a:sx n="124" d="100"/>
          <a:sy n="124" d="100"/>
        </p:scale>
        <p:origin x="123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AFF9F6B-17BC-4A48-87EA-FBF0FC2F4731}" type="slidenum">
              <a:rPr lang="en-US" altLang="zh-CN"/>
              <a:pPr/>
              <a:t>‹#›</a:t>
            </a:fld>
            <a:endParaRPr lang="en-US" altLang="zh-CN"/>
          </a:p>
        </p:txBody>
      </p:sp>
    </p:spTree>
    <p:extLst>
      <p:ext uri="{BB962C8B-B14F-4D97-AF65-F5344CB8AC3E}">
        <p14:creationId xmlns:p14="http://schemas.microsoft.com/office/powerpoint/2010/main" val="23684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658D654-0000-45F5-8587-62DCC286DDC6}" type="slidenum">
              <a:rPr lang="en-US" altLang="zh-CN"/>
              <a:pPr/>
              <a:t>‹#›</a:t>
            </a:fld>
            <a:endParaRPr lang="en-US" altLang="zh-CN"/>
          </a:p>
        </p:txBody>
      </p:sp>
    </p:spTree>
    <p:extLst>
      <p:ext uri="{BB962C8B-B14F-4D97-AF65-F5344CB8AC3E}">
        <p14:creationId xmlns:p14="http://schemas.microsoft.com/office/powerpoint/2010/main" val="34382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27191CC-E966-437D-8E8C-DDCEAF76ED48}" type="slidenum">
              <a:rPr lang="en-US" altLang="zh-CN"/>
              <a:pPr/>
              <a:t>‹#›</a:t>
            </a:fld>
            <a:endParaRPr lang="en-US" altLang="zh-CN"/>
          </a:p>
        </p:txBody>
      </p:sp>
    </p:spTree>
    <p:extLst>
      <p:ext uri="{BB962C8B-B14F-4D97-AF65-F5344CB8AC3E}">
        <p14:creationId xmlns:p14="http://schemas.microsoft.com/office/powerpoint/2010/main" val="386900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784AD81-84B7-4937-AD6F-48791D279AB2}" type="slidenum">
              <a:rPr lang="en-US" altLang="zh-CN"/>
              <a:pPr/>
              <a:t>‹#›</a:t>
            </a:fld>
            <a:endParaRPr lang="en-US" altLang="zh-CN"/>
          </a:p>
        </p:txBody>
      </p:sp>
    </p:spTree>
    <p:extLst>
      <p:ext uri="{BB962C8B-B14F-4D97-AF65-F5344CB8AC3E}">
        <p14:creationId xmlns:p14="http://schemas.microsoft.com/office/powerpoint/2010/main" val="270216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50AB96-9C28-4584-B567-D61BEE8427F8}" type="slidenum">
              <a:rPr lang="en-US" altLang="zh-CN"/>
              <a:pPr/>
              <a:t>‹#›</a:t>
            </a:fld>
            <a:endParaRPr lang="en-US" altLang="zh-CN"/>
          </a:p>
        </p:txBody>
      </p:sp>
    </p:spTree>
    <p:extLst>
      <p:ext uri="{BB962C8B-B14F-4D97-AF65-F5344CB8AC3E}">
        <p14:creationId xmlns:p14="http://schemas.microsoft.com/office/powerpoint/2010/main" val="8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E996EF2-D7C4-4601-B8D8-CF6F86F3FF75}" type="slidenum">
              <a:rPr lang="en-US" altLang="zh-CN"/>
              <a:pPr/>
              <a:t>‹#›</a:t>
            </a:fld>
            <a:endParaRPr lang="en-US" altLang="zh-CN"/>
          </a:p>
        </p:txBody>
      </p:sp>
    </p:spTree>
    <p:extLst>
      <p:ext uri="{BB962C8B-B14F-4D97-AF65-F5344CB8AC3E}">
        <p14:creationId xmlns:p14="http://schemas.microsoft.com/office/powerpoint/2010/main" val="405487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5146451E-1E2C-4EC2-ACAF-8E2D2D6A611F}" type="slidenum">
              <a:rPr lang="en-US" altLang="zh-CN"/>
              <a:pPr/>
              <a:t>‹#›</a:t>
            </a:fld>
            <a:endParaRPr lang="en-US" altLang="zh-CN"/>
          </a:p>
        </p:txBody>
      </p:sp>
    </p:spTree>
    <p:extLst>
      <p:ext uri="{BB962C8B-B14F-4D97-AF65-F5344CB8AC3E}">
        <p14:creationId xmlns:p14="http://schemas.microsoft.com/office/powerpoint/2010/main" val="117095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7713DFAC-E987-4623-B426-075C8021EA3E}" type="slidenum">
              <a:rPr lang="en-US" altLang="zh-CN"/>
              <a:pPr/>
              <a:t>‹#›</a:t>
            </a:fld>
            <a:endParaRPr lang="en-US" altLang="zh-CN"/>
          </a:p>
        </p:txBody>
      </p:sp>
    </p:spTree>
    <p:extLst>
      <p:ext uri="{BB962C8B-B14F-4D97-AF65-F5344CB8AC3E}">
        <p14:creationId xmlns:p14="http://schemas.microsoft.com/office/powerpoint/2010/main" val="167875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DF66F641-F196-4505-B22B-FE41865707C1}" type="slidenum">
              <a:rPr lang="en-US" altLang="zh-CN"/>
              <a:pPr/>
              <a:t>‹#›</a:t>
            </a:fld>
            <a:endParaRPr lang="en-US" altLang="zh-CN"/>
          </a:p>
        </p:txBody>
      </p:sp>
    </p:spTree>
    <p:extLst>
      <p:ext uri="{BB962C8B-B14F-4D97-AF65-F5344CB8AC3E}">
        <p14:creationId xmlns:p14="http://schemas.microsoft.com/office/powerpoint/2010/main" val="35992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9014821-961B-48EE-A7FC-A8D6315DFCE7}" type="slidenum">
              <a:rPr lang="en-US" altLang="zh-CN"/>
              <a:pPr/>
              <a:t>‹#›</a:t>
            </a:fld>
            <a:endParaRPr lang="en-US" altLang="zh-CN"/>
          </a:p>
        </p:txBody>
      </p:sp>
    </p:spTree>
    <p:extLst>
      <p:ext uri="{BB962C8B-B14F-4D97-AF65-F5344CB8AC3E}">
        <p14:creationId xmlns:p14="http://schemas.microsoft.com/office/powerpoint/2010/main" val="416424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8AF4771-DC9C-4270-B518-33B1CE78FE23}" type="slidenum">
              <a:rPr lang="en-US" altLang="zh-CN"/>
              <a:pPr/>
              <a:t>‹#›</a:t>
            </a:fld>
            <a:endParaRPr lang="en-US" altLang="zh-CN"/>
          </a:p>
        </p:txBody>
      </p:sp>
    </p:spTree>
    <p:extLst>
      <p:ext uri="{BB962C8B-B14F-4D97-AF65-F5344CB8AC3E}">
        <p14:creationId xmlns:p14="http://schemas.microsoft.com/office/powerpoint/2010/main" val="282135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BCF22C5-058D-4F0C-B6C1-F238D31B309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smtClean="0"/>
              <a:t>MATLAB Programming</a:t>
            </a:r>
            <a:br>
              <a:rPr lang="en-US" altLang="zh-CN" smtClean="0"/>
            </a:br>
            <a:r>
              <a:rPr lang="en-US" altLang="zh-CN" sz="2400" smtClean="0"/>
              <a:t>Lecture 9</a:t>
            </a:r>
          </a:p>
        </p:txBody>
      </p:sp>
      <p:sp>
        <p:nvSpPr>
          <p:cNvPr id="2051" name="Rectangle 3"/>
          <p:cNvSpPr>
            <a:spLocks noGrp="1" noChangeArrowheads="1"/>
          </p:cNvSpPr>
          <p:nvPr>
            <p:ph type="subTitle" idx="1"/>
          </p:nvPr>
        </p:nvSpPr>
        <p:spPr/>
        <p:txBody>
          <a:bodyPr/>
          <a:lstStyle/>
          <a:p>
            <a:pPr>
              <a:lnSpc>
                <a:spcPct val="80000"/>
              </a:lnSpc>
            </a:pPr>
            <a:r>
              <a:rPr lang="en-US" altLang="zh-CN" sz="1800" smtClean="0"/>
              <a:t>Yu, Jiyang</a:t>
            </a:r>
          </a:p>
          <a:p>
            <a:pPr>
              <a:lnSpc>
                <a:spcPct val="80000"/>
              </a:lnSpc>
            </a:pPr>
            <a:r>
              <a:rPr lang="en-US" altLang="zh-CN" sz="1800" smtClean="0"/>
              <a:t>yujiy@tsinghua.edu.cn</a:t>
            </a:r>
          </a:p>
          <a:p>
            <a:pPr>
              <a:lnSpc>
                <a:spcPct val="80000"/>
              </a:lnSpc>
            </a:pPr>
            <a:r>
              <a:rPr lang="en-US" altLang="zh-CN" sz="1800" smtClean="0"/>
              <a:t>Office: Room 904# of Liuqing Building</a:t>
            </a:r>
          </a:p>
          <a:p>
            <a:pPr>
              <a:lnSpc>
                <a:spcPct val="80000"/>
              </a:lnSpc>
            </a:pPr>
            <a:r>
              <a:rPr lang="en-US" altLang="zh-CN" sz="1800" smtClean="0"/>
              <a:t>Department of Engineering Physics</a:t>
            </a:r>
          </a:p>
          <a:p>
            <a:pPr>
              <a:lnSpc>
                <a:spcPct val="80000"/>
              </a:lnSpc>
            </a:pPr>
            <a:r>
              <a:rPr lang="en-US" altLang="zh-CN" sz="1800" smtClean="0"/>
              <a:t>Tsinghua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Layout </a:t>
            </a:r>
            <a:endParaRPr lang="zh-CN" altLang="zh-CN" smtClean="0"/>
          </a:p>
        </p:txBody>
      </p:sp>
      <p:sp>
        <p:nvSpPr>
          <p:cNvPr id="11267" name="Rectangle 3"/>
          <p:cNvSpPr>
            <a:spLocks noGrp="1" noChangeArrowheads="1"/>
          </p:cNvSpPr>
          <p:nvPr>
            <p:ph type="body" idx="1"/>
          </p:nvPr>
        </p:nvSpPr>
        <p:spPr/>
        <p:txBody>
          <a:bodyPr/>
          <a:lstStyle/>
          <a:p>
            <a:pPr eaLnBrk="1" hangingPunct="1"/>
            <a:endParaRPr lang="zh-CN" altLang="zh-CN" smtClean="0"/>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57313"/>
            <a:ext cx="7607300" cy="581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Example </a:t>
            </a:r>
          </a:p>
        </p:txBody>
      </p:sp>
      <p:sp>
        <p:nvSpPr>
          <p:cNvPr id="12291" name="Rectangle 3"/>
          <p:cNvSpPr>
            <a:spLocks noGrp="1" noChangeArrowheads="1"/>
          </p:cNvSpPr>
          <p:nvPr>
            <p:ph type="body" idx="1"/>
          </p:nvPr>
        </p:nvSpPr>
        <p:spPr/>
        <p:txBody>
          <a:bodyPr/>
          <a:lstStyle/>
          <a:p>
            <a:pPr eaLnBrk="1" hangingPunct="1">
              <a:lnSpc>
                <a:spcPct val="90000"/>
              </a:lnSpc>
            </a:pPr>
            <a:r>
              <a:rPr lang="en-US" altLang="zh-CN" sz="2400" smtClean="0"/>
              <a:t>Step 1 design the GUI</a:t>
            </a:r>
          </a:p>
          <a:p>
            <a:pPr eaLnBrk="1" hangingPunct="1">
              <a:lnSpc>
                <a:spcPct val="90000"/>
              </a:lnSpc>
            </a:pPr>
            <a:r>
              <a:rPr lang="en-US" altLang="zh-CN" sz="2400" smtClean="0"/>
              <a:t>Step 2 run guide, put a pushbutton and a string</a:t>
            </a:r>
          </a:p>
          <a:p>
            <a:pPr eaLnBrk="1" hangingPunct="1">
              <a:lnSpc>
                <a:spcPct val="90000"/>
              </a:lnSpc>
            </a:pPr>
            <a:r>
              <a:rPr lang="en-US" altLang="zh-CN" sz="2400" smtClean="0"/>
              <a:t>Step 3 set the properties of the Push Button and Static Text</a:t>
            </a:r>
          </a:p>
          <a:p>
            <a:pPr lvl="1" eaLnBrk="1" hangingPunct="1">
              <a:lnSpc>
                <a:spcPct val="90000"/>
              </a:lnSpc>
            </a:pPr>
            <a:r>
              <a:rPr lang="en-US" altLang="zh-CN" sz="2000" smtClean="0"/>
              <a:t>Push Button</a:t>
            </a:r>
          </a:p>
          <a:p>
            <a:pPr lvl="2" eaLnBrk="1" hangingPunct="1">
              <a:lnSpc>
                <a:spcPct val="90000"/>
              </a:lnSpc>
            </a:pPr>
            <a:r>
              <a:rPr lang="en-US" altLang="zh-CN" sz="1800" smtClean="0"/>
              <a:t>String  </a:t>
            </a:r>
            <a:r>
              <a:rPr lang="en-US" altLang="zh-CN" sz="1800" smtClean="0">
                <a:solidFill>
                  <a:srgbClr val="FF0000"/>
                </a:solidFill>
              </a:rPr>
              <a:t>Click Here</a:t>
            </a:r>
          </a:p>
          <a:p>
            <a:pPr lvl="2" eaLnBrk="1" hangingPunct="1">
              <a:lnSpc>
                <a:spcPct val="90000"/>
              </a:lnSpc>
            </a:pPr>
            <a:r>
              <a:rPr lang="en-US" altLang="zh-CN" sz="1800" smtClean="0"/>
              <a:t>Tag </a:t>
            </a:r>
            <a:r>
              <a:rPr lang="en-US" altLang="zh-CN" sz="1800" smtClean="0">
                <a:solidFill>
                  <a:srgbClr val="FF0000"/>
                </a:solidFill>
              </a:rPr>
              <a:t>MyFirstButton</a:t>
            </a:r>
          </a:p>
          <a:p>
            <a:pPr lvl="1" eaLnBrk="1" hangingPunct="1">
              <a:lnSpc>
                <a:spcPct val="90000"/>
              </a:lnSpc>
            </a:pPr>
            <a:r>
              <a:rPr lang="en-US" altLang="zh-CN" sz="2000" smtClean="0"/>
              <a:t>Static Text</a:t>
            </a:r>
          </a:p>
          <a:p>
            <a:pPr lvl="2" eaLnBrk="1" hangingPunct="1">
              <a:lnSpc>
                <a:spcPct val="90000"/>
              </a:lnSpc>
            </a:pPr>
            <a:r>
              <a:rPr lang="en-US" altLang="zh-CN" sz="1800" smtClean="0"/>
              <a:t>String </a:t>
            </a:r>
            <a:r>
              <a:rPr lang="en-US" altLang="zh-CN" sz="1800" smtClean="0">
                <a:solidFill>
                  <a:srgbClr val="FF0000"/>
                </a:solidFill>
              </a:rPr>
              <a:t>Total Clicks: 0</a:t>
            </a:r>
          </a:p>
          <a:p>
            <a:pPr lvl="2" eaLnBrk="1" hangingPunct="1">
              <a:lnSpc>
                <a:spcPct val="90000"/>
              </a:lnSpc>
            </a:pPr>
            <a:r>
              <a:rPr lang="en-US" altLang="zh-CN" sz="1800" smtClean="0"/>
              <a:t>Tag </a:t>
            </a:r>
            <a:r>
              <a:rPr lang="en-US" altLang="zh-CN" sz="1800" smtClean="0">
                <a:solidFill>
                  <a:srgbClr val="FF0000"/>
                </a:solidFill>
              </a:rPr>
              <a:t>MyFirstString</a:t>
            </a:r>
          </a:p>
          <a:p>
            <a:pPr eaLnBrk="1" hangingPunct="1">
              <a:lnSpc>
                <a:spcPct val="90000"/>
              </a:lnSpc>
            </a:pPr>
            <a:r>
              <a:rPr lang="en-US" altLang="zh-CN" sz="2400" smtClean="0"/>
              <a:t>Step 4 save it (a fig-file and a m-file automatically)</a:t>
            </a:r>
          </a:p>
          <a:p>
            <a:pPr eaLnBrk="1" hangingPunct="1">
              <a:lnSpc>
                <a:spcPct val="90000"/>
              </a:lnSpc>
            </a:pPr>
            <a:r>
              <a:rPr lang="en-US" altLang="zh-CN" sz="2400" smtClean="0"/>
              <a:t>Step 5 implement the callback subfunction</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781300"/>
            <a:ext cx="33909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Line 6"/>
          <p:cNvSpPr>
            <a:spLocks noChangeShapeType="1"/>
          </p:cNvSpPr>
          <p:nvPr/>
        </p:nvSpPr>
        <p:spPr bwMode="auto">
          <a:xfrm flipV="1">
            <a:off x="3635375" y="3500438"/>
            <a:ext cx="3097213"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4" name="Line 7"/>
          <p:cNvSpPr>
            <a:spLocks noChangeShapeType="1"/>
          </p:cNvSpPr>
          <p:nvPr/>
        </p:nvSpPr>
        <p:spPr bwMode="auto">
          <a:xfrm flipV="1">
            <a:off x="3635375" y="3860800"/>
            <a:ext cx="3097213"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Programming the GUI M-File</a:t>
            </a:r>
            <a:endParaRPr lang="zh-CN" altLang="en-US" smtClean="0"/>
          </a:p>
        </p:txBody>
      </p:sp>
      <p:sp>
        <p:nvSpPr>
          <p:cNvPr id="13315" name="内容占位符 2"/>
          <p:cNvSpPr>
            <a:spLocks noGrp="1"/>
          </p:cNvSpPr>
          <p:nvPr>
            <p:ph idx="1"/>
          </p:nvPr>
        </p:nvSpPr>
        <p:spPr/>
        <p:txBody>
          <a:bodyPr/>
          <a:lstStyle/>
          <a:p>
            <a:pPr eaLnBrk="1" hangingPunct="1"/>
            <a:r>
              <a:rPr lang="en-US" altLang="zh-CN" sz="2000" smtClean="0"/>
              <a:t>After laying out your GUI, you can program the GUI M-file using the M-file editor. GUIDE automatically generates this file from your layout the first time you save or run the GUI. The GUI M-file Initializes the GUI Contains code to perform tasks before the GUI appears on the screen, such as creating data or graphics Contains the callback functions that are executed each time a user clicks a GUI component.</a:t>
            </a:r>
          </a:p>
          <a:p>
            <a:pPr eaLnBrk="1" hangingPunct="1"/>
            <a:r>
              <a:rPr lang="en-US" altLang="zh-CN" sz="2000" smtClean="0"/>
              <a:t>Initially, each callback contains just a function definition line. You then use the M-file editor to add code that makes the component function the way you want it to. To open the M-file, click the M-file Editor icon  on the Layout Editor toolbar. The following figure shows the M-file for the GUI with Axes and Menu template.</a:t>
            </a:r>
            <a:endParaRPr lang="zh-CN" alt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 look under the hood</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341438"/>
            <a:ext cx="6840538"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25538"/>
            <a:ext cx="7361238"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552450"/>
            <a:ext cx="7707312"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1881188"/>
            <a:ext cx="7551738"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6"/>
          <p:cNvSpPr>
            <a:spLocks noChangeArrowheads="1"/>
          </p:cNvSpPr>
          <p:nvPr/>
        </p:nvSpPr>
        <p:spPr bwMode="auto">
          <a:xfrm>
            <a:off x="2268538" y="981075"/>
            <a:ext cx="4464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a:t>Step 5 implement the callback subfunction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smtClean="0"/>
              <a:t>Callbacks</a:t>
            </a:r>
            <a:endParaRPr lang="zh-CN" altLang="en-US" smtClean="0"/>
          </a:p>
        </p:txBody>
      </p:sp>
      <p:sp>
        <p:nvSpPr>
          <p:cNvPr id="18435" name="内容占位符 2"/>
          <p:cNvSpPr>
            <a:spLocks noGrp="1"/>
          </p:cNvSpPr>
          <p:nvPr>
            <p:ph idx="1"/>
          </p:nvPr>
        </p:nvSpPr>
        <p:spPr/>
        <p:txBody>
          <a:bodyPr/>
          <a:lstStyle/>
          <a:p>
            <a:pPr eaLnBrk="1" hangingPunct="1"/>
            <a:r>
              <a:rPr lang="en-US" altLang="zh-CN" sz="2400" smtClean="0"/>
              <a:t>When the GUI is completed and running, and a user clicks a user interface control, such as a push button, MATLAB executes the callback specified by the component's Callback property. </a:t>
            </a: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3071813"/>
            <a:ext cx="6678612"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Menu editor</a:t>
            </a: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412875"/>
            <a:ext cx="53149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smtClean="0"/>
              <a:t>Examples</a:t>
            </a:r>
            <a:endParaRPr lang="zh-CN" altLang="en-US" smtClean="0"/>
          </a:p>
        </p:txBody>
      </p:sp>
      <p:sp>
        <p:nvSpPr>
          <p:cNvPr id="20483" name="内容占位符 2"/>
          <p:cNvSpPr>
            <a:spLocks noGrp="1"/>
          </p:cNvSpPr>
          <p:nvPr>
            <p:ph idx="1"/>
          </p:nvPr>
        </p:nvSpPr>
        <p:spPr/>
        <p:txBody>
          <a:bodyPr/>
          <a:lstStyle/>
          <a:p>
            <a:pPr eaLnBrk="1" hangingPunct="1"/>
            <a:r>
              <a:rPr lang="en-US" altLang="zh-CN" sz="2400" smtClean="0"/>
              <a:t>Simple Examples</a:t>
            </a:r>
          </a:p>
          <a:p>
            <a:pPr lvl="1" eaLnBrk="1" hangingPunct="1"/>
            <a:r>
              <a:rPr lang="en-US" altLang="zh-CN" sz="2000" smtClean="0"/>
              <a:t>Creating a GUI</a:t>
            </a:r>
          </a:p>
          <a:p>
            <a:pPr lvl="1" eaLnBrk="1" hangingPunct="1"/>
            <a:r>
              <a:rPr lang="en-US" altLang="zh-CN" sz="2000" smtClean="0"/>
              <a:t>An Animated Demo of Creating a GUI</a:t>
            </a:r>
          </a:p>
          <a:p>
            <a:pPr lvl="1" eaLnBrk="1" hangingPunct="1"/>
            <a:r>
              <a:rPr lang="en-US" altLang="zh-CN" sz="2000" smtClean="0"/>
              <a:t>Displaying an Image on an Axes</a:t>
            </a:r>
          </a:p>
          <a:p>
            <a:pPr lvl="1" eaLnBrk="1" hangingPunct="1"/>
            <a:r>
              <a:rPr lang="en-US" altLang="zh-CN" sz="2000" smtClean="0"/>
              <a:t>Passing Data Between Callbacks</a:t>
            </a:r>
          </a:p>
          <a:p>
            <a:pPr lvl="1" eaLnBrk="1" hangingPunct="1"/>
            <a:r>
              <a:rPr lang="en-US" altLang="zh-CN" sz="2000" smtClean="0"/>
              <a:t>Using the Modal Dialog to Confirm an Operation</a:t>
            </a:r>
          </a:p>
          <a:p>
            <a:pPr lvl="1" eaLnBrk="1" hangingPunct="1"/>
            <a:r>
              <a:rPr lang="en-US" altLang="zh-CN" sz="2000" smtClean="0"/>
              <a:t>Displaying an Image on an Axes</a:t>
            </a:r>
            <a:endParaRPr lang="zh-CN" altLang="en-US" sz="2000" smtClean="0"/>
          </a:p>
        </p:txBody>
      </p:sp>
      <p:pic>
        <p:nvPicPr>
          <p:cNvPr id="215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928813"/>
            <a:ext cx="57150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blinds(horizontal)">
                                      <p:cBhvr>
                                        <p:cTn id="7"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en-US" altLang="zh-CN" smtClean="0"/>
              <a:t>Review </a:t>
            </a:r>
            <a:endParaRPr lang="zh-CN" altLang="en-US" smtClean="0"/>
          </a:p>
        </p:txBody>
      </p:sp>
      <p:sp>
        <p:nvSpPr>
          <p:cNvPr id="3075" name="内容占位符 2"/>
          <p:cNvSpPr>
            <a:spLocks noGrp="1"/>
          </p:cNvSpPr>
          <p:nvPr>
            <p:ph idx="1"/>
          </p:nvPr>
        </p:nvSpPr>
        <p:spPr/>
        <p:txBody>
          <a:bodyPr/>
          <a:lstStyle/>
          <a:p>
            <a:pPr eaLnBrk="1" hangingPunct="1"/>
            <a:endParaRPr lang="zh-CN" altLang="en-US" smtClean="0"/>
          </a:p>
        </p:txBody>
      </p:sp>
      <p:pic>
        <p:nvPicPr>
          <p:cNvPr id="3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357313"/>
            <a:ext cx="78867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mtClean="0"/>
              <a:t>Step by Step</a:t>
            </a:r>
            <a:endParaRPr lang="zh-CN" altLang="en-US" smtClean="0"/>
          </a:p>
        </p:txBody>
      </p:sp>
      <p:sp>
        <p:nvSpPr>
          <p:cNvPr id="21507" name="内容占位符 2"/>
          <p:cNvSpPr>
            <a:spLocks noGrp="1"/>
          </p:cNvSpPr>
          <p:nvPr>
            <p:ph idx="1"/>
          </p:nvPr>
        </p:nvSpPr>
        <p:spPr/>
        <p:txBody>
          <a:bodyPr/>
          <a:lstStyle/>
          <a:p>
            <a:pPr eaLnBrk="1" hangingPunct="1"/>
            <a:r>
              <a:rPr lang="en-US" altLang="zh-CN" smtClean="0"/>
              <a:t>Step 1: Designing the GUI	</a:t>
            </a:r>
          </a:p>
          <a:p>
            <a:pPr lvl="1" eaLnBrk="1" hangingPunct="1"/>
            <a:r>
              <a:rPr lang="en-US" altLang="zh-CN" smtClean="0"/>
              <a:t>The GUI used in this example contains an axes that displays either a surface, mesh, or contour plot of data selected from the pop-up menu. The following picture shows a sketch that you might use as a starting point for the design.</a:t>
            </a:r>
            <a:endParaRPr lang="zh-CN" altLang="en-US" smtClean="0"/>
          </a:p>
        </p:txBody>
      </p:sp>
      <p:pic>
        <p:nvPicPr>
          <p:cNvPr id="216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86000"/>
            <a:ext cx="781843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blinds(horizontal)">
                                      <p:cBhvr>
                                        <p:cTn id="7" dur="5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smtClean="0"/>
              <a:t>Step 2: Open a New GUI in the Layout Editor</a:t>
            </a:r>
            <a:endParaRPr lang="zh-CN" altLang="en-US" smtClean="0"/>
          </a:p>
        </p:txBody>
      </p:sp>
      <p:sp>
        <p:nvSpPr>
          <p:cNvPr id="22531" name="内容占位符 4"/>
          <p:cNvSpPr>
            <a:spLocks noGrp="1"/>
          </p:cNvSpPr>
          <p:nvPr>
            <p:ph idx="1"/>
          </p:nvPr>
        </p:nvSpPr>
        <p:spPr/>
        <p:txBody>
          <a:bodyPr/>
          <a:lstStyle/>
          <a:p>
            <a:pPr eaLnBrk="1" hangingPunct="1"/>
            <a:r>
              <a:rPr lang="en-US" altLang="zh-CN" smtClean="0"/>
              <a:t>Open GUIDE by typing guide at the MATLAB prompt. This displays the Guide Quick Start dialog shown in the following figure.</a:t>
            </a:r>
            <a:endParaRPr lang="zh-CN" altLang="en-US"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3152775"/>
            <a:ext cx="536257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箭头连接符 8"/>
          <p:cNvCxnSpPr/>
          <p:nvPr/>
        </p:nvCxnSpPr>
        <p:spPr>
          <a:xfrm>
            <a:off x="1857375" y="5715000"/>
            <a:ext cx="3571875" cy="8572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smtClean="0">
                <a:solidFill>
                  <a:schemeClr val="tx1"/>
                </a:solidFill>
              </a:rPr>
              <a:t>Preferences</a:t>
            </a:r>
            <a:endParaRPr lang="zh-CN" altLang="en-US" smtClean="0">
              <a:solidFill>
                <a:schemeClr val="tx1"/>
              </a:solidFill>
            </a:endParaRPr>
          </a:p>
        </p:txBody>
      </p:sp>
      <p:sp>
        <p:nvSpPr>
          <p:cNvPr id="23555" name="内容占位符 2"/>
          <p:cNvSpPr>
            <a:spLocks noGrp="1"/>
          </p:cNvSpPr>
          <p:nvPr>
            <p:ph idx="1"/>
          </p:nvPr>
        </p:nvSpPr>
        <p:spPr/>
        <p:txBody>
          <a:bodyPr/>
          <a:lstStyle/>
          <a:p>
            <a:pPr eaLnBrk="1" hangingPunct="1"/>
            <a:r>
              <a:rPr lang="en-US" altLang="zh-CN" smtClean="0"/>
              <a:t>To display the names of the GUI components in the component palette, select </a:t>
            </a:r>
            <a:r>
              <a:rPr lang="en-US" altLang="zh-CN" smtClean="0">
                <a:solidFill>
                  <a:srgbClr val="FF0000"/>
                </a:solidFill>
              </a:rPr>
              <a:t>Preferences</a:t>
            </a:r>
            <a:r>
              <a:rPr lang="en-US" altLang="zh-CN" smtClean="0"/>
              <a:t> from the File menu, check the box next to Show names in component palette, and click OK. The Layout Editor then appears as shown in the following figure</a:t>
            </a:r>
            <a:endParaRPr lang="zh-CN" altLang="en-US" smtClean="0"/>
          </a:p>
        </p:txBody>
      </p:sp>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357313"/>
            <a:ext cx="7358062"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4"/>
                                        </p:tgtEl>
                                        <p:attrNameLst>
                                          <p:attrName>style.visibility</p:attrName>
                                        </p:attrNameLst>
                                      </p:cBhvr>
                                      <p:to>
                                        <p:strVal val="visible"/>
                                      </p:to>
                                    </p:set>
                                    <p:animEffect transition="in" filter="blinds(horizontal)">
                                      <p:cBhvr>
                                        <p:cTn id="7" dur="500"/>
                                        <p:tgtEl>
                                          <p:spTgt spid="218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mtClean="0"/>
              <a:t>Set the GUI Figure Size</a:t>
            </a:r>
            <a:endParaRPr lang="zh-CN" altLang="en-US" smtClean="0"/>
          </a:p>
        </p:txBody>
      </p:sp>
      <p:sp>
        <p:nvSpPr>
          <p:cNvPr id="24579" name="内容占位符 2"/>
          <p:cNvSpPr>
            <a:spLocks noGrp="1"/>
          </p:cNvSpPr>
          <p:nvPr>
            <p:ph idx="1"/>
          </p:nvPr>
        </p:nvSpPr>
        <p:spPr/>
        <p:txBody>
          <a:bodyPr/>
          <a:lstStyle/>
          <a:p>
            <a:pPr eaLnBrk="1" hangingPunct="1"/>
            <a:endParaRPr lang="zh-CN" altLang="en-US" smtClean="0"/>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28750"/>
            <a:ext cx="771525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smtClean="0"/>
              <a:t>Add the Components</a:t>
            </a:r>
            <a:endParaRPr lang="zh-CN" altLang="en-US" smtClean="0"/>
          </a:p>
        </p:txBody>
      </p:sp>
      <p:sp>
        <p:nvSpPr>
          <p:cNvPr id="3" name="内容占位符 2"/>
          <p:cNvSpPr>
            <a:spLocks noGrp="1"/>
          </p:cNvSpPr>
          <p:nvPr>
            <p:ph idx="1"/>
          </p:nvPr>
        </p:nvSpPr>
        <p:spPr/>
        <p:txBody>
          <a:bodyPr/>
          <a:lstStyle/>
          <a:p>
            <a:pPr eaLnBrk="1" hangingPunct="1"/>
            <a:r>
              <a:rPr lang="en-US" altLang="zh-CN" sz="2000" smtClean="0"/>
              <a:t>Add the panel and push buttons to the GUI. Select the following components from the component palette and drag them into the layout area: A panel Three push buttons </a:t>
            </a:r>
          </a:p>
          <a:p>
            <a:pPr eaLnBrk="1" hangingPunct="1"/>
            <a:r>
              <a:rPr lang="en-US" altLang="zh-CN" sz="2000" smtClean="0"/>
              <a:t>Select the panel and move it to where it appears in the original sketch. Resize the panel to approximately 1-by-1.5 inches by selecting it with the mouse, and then clicking and dragging the lower-left corner. Now, move the three push buttons into the panel. As you move each push button into the panel, GUIDE highlights the panel to indicate that the panel is the potential parent of the push button. The following figure shows the highlight.</a:t>
            </a:r>
            <a:endParaRPr lang="zh-CN" altLang="en-US" sz="2000" smtClean="0"/>
          </a:p>
        </p:txBody>
      </p:sp>
      <p:pic>
        <p:nvPicPr>
          <p:cNvPr id="220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285875"/>
            <a:ext cx="7262813"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2"/>
                                        </p:tgtEl>
                                        <p:attrNameLst>
                                          <p:attrName>style.visibility</p:attrName>
                                        </p:attrNameLst>
                                      </p:cBhvr>
                                      <p:to>
                                        <p:strVal val="visible"/>
                                      </p:to>
                                    </p:set>
                                    <p:animEffect transition="in" filter="blinds(horizontal)">
                                      <p:cBhvr>
                                        <p:cTn id="12" dur="500"/>
                                        <p:tgtEl>
                                          <p:spTgt spid="22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mtClean="0"/>
              <a:t>Align the Components</a:t>
            </a:r>
            <a:endParaRPr lang="zh-CN" altLang="en-US" smtClean="0"/>
          </a:p>
        </p:txBody>
      </p:sp>
      <p:sp>
        <p:nvSpPr>
          <p:cNvPr id="26627" name="内容占位符 2"/>
          <p:cNvSpPr>
            <a:spLocks noGrp="1"/>
          </p:cNvSpPr>
          <p:nvPr>
            <p:ph idx="1"/>
          </p:nvPr>
        </p:nvSpPr>
        <p:spPr/>
        <p:txBody>
          <a:bodyPr/>
          <a:lstStyle/>
          <a:p>
            <a:pPr eaLnBrk="1" hangingPunct="1"/>
            <a:r>
              <a:rPr lang="en-US" altLang="zh-CN" sz="2000" smtClean="0"/>
              <a:t>You can use the Alignment Tool to align components with respect to one another if they have the same parent.</a:t>
            </a:r>
          </a:p>
          <a:p>
            <a:pPr eaLnBrk="1" hangingPunct="1"/>
            <a:r>
              <a:rPr lang="en-US" altLang="zh-CN" sz="2000" smtClean="0"/>
              <a:t>For example, to align the three push buttons: </a:t>
            </a:r>
          </a:p>
          <a:p>
            <a:pPr lvl="1" eaLnBrk="1" hangingPunct="1"/>
            <a:r>
              <a:rPr lang="en-US" altLang="zh-CN" sz="1600" smtClean="0"/>
              <a:t>Select all three push buttons by pressing Ctrl and clicking them. </a:t>
            </a:r>
          </a:p>
          <a:p>
            <a:pPr lvl="1" eaLnBrk="1" hangingPunct="1"/>
            <a:r>
              <a:rPr lang="en-US" altLang="zh-CN" sz="1600" smtClean="0"/>
              <a:t>Select Align Objects from the Tools menu to display the Alignment Tool. </a:t>
            </a:r>
          </a:p>
          <a:p>
            <a:pPr lvl="1" eaLnBrk="1" hangingPunct="1"/>
            <a:r>
              <a:rPr lang="en-US" altLang="zh-CN" sz="1600" smtClean="0"/>
              <a:t>Make the following settings in the Alignment Tool, as shown in the following figure: 20 pixels spacing between push buttons in the vertical direction. </a:t>
            </a:r>
          </a:p>
          <a:p>
            <a:pPr lvl="1" eaLnBrk="1" hangingPunct="1"/>
            <a:r>
              <a:rPr lang="en-US" altLang="zh-CN" sz="1600" smtClean="0"/>
              <a:t>Left-aligned in the horizontal direction. Click OK.</a:t>
            </a:r>
            <a:endParaRPr lang="zh-CN" altLang="en-US" sz="1600" smtClean="0"/>
          </a:p>
        </p:txBody>
      </p:sp>
      <p:pic>
        <p:nvPicPr>
          <p:cNvPr id="221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503363"/>
            <a:ext cx="6215063"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blinds(horizontal)">
                                      <p:cBhvr>
                                        <p:cTn id="7" dur="500"/>
                                        <p:tgtEl>
                                          <p:spTgt spid="22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mtClean="0"/>
              <a:t>Step 3: Setting Properties for GUI Components</a:t>
            </a:r>
            <a:endParaRPr lang="zh-CN" altLang="en-US" smtClean="0"/>
          </a:p>
        </p:txBody>
      </p:sp>
      <p:sp>
        <p:nvSpPr>
          <p:cNvPr id="27651" name="内容占位符 2"/>
          <p:cNvSpPr>
            <a:spLocks noGrp="1"/>
          </p:cNvSpPr>
          <p:nvPr>
            <p:ph idx="1"/>
          </p:nvPr>
        </p:nvSpPr>
        <p:spPr/>
        <p:txBody>
          <a:bodyPr/>
          <a:lstStyle/>
          <a:p>
            <a:pPr eaLnBrk="1" hangingPunct="1"/>
            <a:r>
              <a:rPr lang="en-US" altLang="zh-CN" smtClean="0"/>
              <a:t>Name Property</a:t>
            </a:r>
            <a:endParaRPr lang="zh-CN" altLang="en-US" smtClean="0"/>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14563"/>
            <a:ext cx="6438900"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mtClean="0"/>
              <a:t>Title Property</a:t>
            </a:r>
            <a:endParaRPr lang="zh-CN" altLang="en-US" smtClean="0"/>
          </a:p>
        </p:txBody>
      </p:sp>
      <p:sp>
        <p:nvSpPr>
          <p:cNvPr id="28675" name="内容占位符 2"/>
          <p:cNvSpPr>
            <a:spLocks noGrp="1"/>
          </p:cNvSpPr>
          <p:nvPr>
            <p:ph idx="1"/>
          </p:nvPr>
        </p:nvSpPr>
        <p:spPr/>
        <p:txBody>
          <a:bodyPr/>
          <a:lstStyle/>
          <a:p>
            <a:pPr eaLnBrk="1" hangingPunct="1"/>
            <a:r>
              <a:rPr lang="en-US" altLang="zh-CN" smtClean="0"/>
              <a:t>A panel's Title property controls the title that appears at the top or bottom of the panel. Select the panel in the Layout Editor and then scroll down in the Property Inspector until you come to Title. In the field to the right of Title, change Panel to Plot Types. Use the TitlePosition property to control the position of the title.</a:t>
            </a:r>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smtClean="0"/>
              <a:t>String Property for Push Buttons and Static Text</a:t>
            </a:r>
            <a:endParaRPr lang="zh-CN" altLang="en-US" smtClean="0"/>
          </a:p>
        </p:txBody>
      </p:sp>
      <p:sp>
        <p:nvSpPr>
          <p:cNvPr id="29699" name="内容占位符 2"/>
          <p:cNvSpPr>
            <a:spLocks noGrp="1"/>
          </p:cNvSpPr>
          <p:nvPr>
            <p:ph idx="1"/>
          </p:nvPr>
        </p:nvSpPr>
        <p:spPr/>
        <p:txBody>
          <a:bodyPr/>
          <a:lstStyle/>
          <a:p>
            <a:pPr eaLnBrk="1" hangingPunct="1"/>
            <a:endParaRPr lang="zh-CN" altLang="en-US" smtClean="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643063"/>
            <a:ext cx="7358062"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en-US" altLang="zh-CN" smtClean="0"/>
              <a:t>String Property for Pop-Up Menus</a:t>
            </a:r>
            <a:endParaRPr lang="zh-CN" altLang="en-US" smtClean="0"/>
          </a:p>
        </p:txBody>
      </p:sp>
      <p:sp>
        <p:nvSpPr>
          <p:cNvPr id="30723" name="内容占位符 2"/>
          <p:cNvSpPr>
            <a:spLocks noGrp="1"/>
          </p:cNvSpPr>
          <p:nvPr>
            <p:ph idx="1"/>
          </p:nvPr>
        </p:nvSpPr>
        <p:spPr/>
        <p:txBody>
          <a:bodyPr/>
          <a:lstStyle/>
          <a:p>
            <a:pPr eaLnBrk="1" hangingPunct="1"/>
            <a:endParaRPr lang="zh-CN" altLang="en-US"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43063"/>
            <a:ext cx="7715250" cy="624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smtClean="0"/>
              <a:t>Review </a:t>
            </a:r>
            <a:endParaRPr lang="zh-CN" altLang="en-US" smtClean="0"/>
          </a:p>
        </p:txBody>
      </p:sp>
      <p:sp>
        <p:nvSpPr>
          <p:cNvPr id="4099" name="内容占位符 2"/>
          <p:cNvSpPr>
            <a:spLocks noGrp="1"/>
          </p:cNvSpPr>
          <p:nvPr>
            <p:ph idx="1"/>
          </p:nvPr>
        </p:nvSpPr>
        <p:spPr/>
        <p:txBody>
          <a:bodyPr/>
          <a:lstStyle/>
          <a:p>
            <a:pPr eaLnBrk="1" hangingPunct="1"/>
            <a:endParaRPr lang="zh-CN" altLang="en-US" smtClean="0"/>
          </a:p>
        </p:txBody>
      </p:sp>
      <p:pic>
        <p:nvPicPr>
          <p:cNvPr id="4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500188"/>
            <a:ext cx="77057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4071938"/>
            <a:ext cx="55721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en-US" altLang="zh-CN" smtClean="0"/>
              <a:t>Callback Properties</a:t>
            </a:r>
            <a:endParaRPr lang="zh-CN" altLang="en-US" smtClean="0"/>
          </a:p>
        </p:txBody>
      </p:sp>
      <p:sp>
        <p:nvSpPr>
          <p:cNvPr id="3" name="内容占位符 2"/>
          <p:cNvSpPr>
            <a:spLocks noGrp="1"/>
          </p:cNvSpPr>
          <p:nvPr>
            <p:ph idx="1"/>
          </p:nvPr>
        </p:nvSpPr>
        <p:spPr/>
        <p:txBody>
          <a:bodyPr/>
          <a:lstStyle/>
          <a:p>
            <a:pPr eaLnBrk="1" hangingPunct="1"/>
            <a:r>
              <a:rPr lang="en-US" altLang="zh-CN" sz="2000" smtClean="0"/>
              <a:t>Components use callbacks to do their work. A callback is a function that executes when a user performs a specific action such as clicking a push button, selecting a menu item, or pressing a keyboard key, or when a component is created or deleted. </a:t>
            </a:r>
          </a:p>
          <a:p>
            <a:pPr eaLnBrk="1" hangingPunct="1"/>
            <a:r>
              <a:rPr lang="en-US" altLang="zh-CN" sz="2000" smtClean="0"/>
              <a:t>Each component and menu item has properties that specify its callbacks. When you create a GUI, you must program the callbacks you need to control operation of the GUI. </a:t>
            </a:r>
          </a:p>
          <a:p>
            <a:pPr eaLnBrk="1" hangingPunct="1"/>
            <a:r>
              <a:rPr lang="en-US" altLang="zh-CN" sz="2000" smtClean="0"/>
              <a:t>A component can have many callback properties, but the most common one is the Callback property. The code you provide for the Callback property performs the primary work of the component. It executes, for example, when a user presses a push button, moves a slider, or selects a menu item. </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smtClean="0"/>
              <a:t>The Tag Property</a:t>
            </a:r>
            <a:endParaRPr lang="zh-CN" altLang="en-US" smtClean="0"/>
          </a:p>
        </p:txBody>
      </p:sp>
      <p:sp>
        <p:nvSpPr>
          <p:cNvPr id="3" name="内容占位符 2"/>
          <p:cNvSpPr>
            <a:spLocks noGrp="1"/>
          </p:cNvSpPr>
          <p:nvPr>
            <p:ph idx="1"/>
          </p:nvPr>
        </p:nvSpPr>
        <p:spPr/>
        <p:txBody>
          <a:bodyPr/>
          <a:lstStyle/>
          <a:p>
            <a:pPr eaLnBrk="1" hangingPunct="1"/>
            <a:r>
              <a:rPr lang="en-US" altLang="zh-CN" sz="2000" smtClean="0"/>
              <a:t>The Tag property provides a string as a unique identifier for each component. GUIDE uses this identifier to construct unique callback names for the different components in the GUI. </a:t>
            </a:r>
          </a:p>
          <a:p>
            <a:pPr eaLnBrk="1" hangingPunct="1"/>
            <a:r>
              <a:rPr lang="en-US" altLang="zh-CN" sz="2000" smtClean="0"/>
              <a:t>When you first add a component to a layout, GUIDE sets the value of Tag to a default string such as pushbutton1. If the component has a Callback property, GUIDE also sets the value of Callback to the string %automatic. </a:t>
            </a:r>
            <a:endParaRPr lang="zh-CN" altLang="en-US" sz="2000" smtClean="0"/>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3571875"/>
            <a:ext cx="43243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en-US" altLang="zh-CN" smtClean="0"/>
              <a:t>Step 4: Programming the GUI</a:t>
            </a:r>
            <a:endParaRPr lang="zh-CN" altLang="en-US" smtClean="0"/>
          </a:p>
        </p:txBody>
      </p:sp>
      <p:sp>
        <p:nvSpPr>
          <p:cNvPr id="33795" name="内容占位符 2"/>
          <p:cNvSpPr>
            <a:spLocks noGrp="1"/>
          </p:cNvSpPr>
          <p:nvPr>
            <p:ph idx="1"/>
          </p:nvPr>
        </p:nvSpPr>
        <p:spPr/>
        <p:txBody>
          <a:bodyPr/>
          <a:lstStyle/>
          <a:p>
            <a:pPr eaLnBrk="1" hangingPunct="1"/>
            <a:r>
              <a:rPr lang="en-US" altLang="zh-CN" sz="2000" smtClean="0"/>
              <a:t>After laying out the GUI and setting component properties, the next step is to program it. </a:t>
            </a:r>
          </a:p>
          <a:p>
            <a:pPr lvl="1" eaLnBrk="1" hangingPunct="1"/>
            <a:r>
              <a:rPr lang="en-US" altLang="zh-CN" sz="1600" smtClean="0"/>
              <a:t>Creating the GUI M-File </a:t>
            </a:r>
          </a:p>
          <a:p>
            <a:pPr lvl="1" eaLnBrk="1" hangingPunct="1"/>
            <a:r>
              <a:rPr lang="en-US" altLang="zh-CN" sz="1600" smtClean="0"/>
              <a:t>Opening the GUI M-File </a:t>
            </a:r>
          </a:p>
          <a:p>
            <a:pPr lvl="1" eaLnBrk="1" hangingPunct="1"/>
            <a:r>
              <a:rPr lang="en-US" altLang="zh-CN" sz="1600" smtClean="0"/>
              <a:t>Sharing Data Between Callbacks </a:t>
            </a:r>
          </a:p>
          <a:p>
            <a:pPr lvl="1" eaLnBrk="1" hangingPunct="1"/>
            <a:r>
              <a:rPr lang="en-US" altLang="zh-CN" sz="1600" smtClean="0"/>
              <a:t>Adding Code to the Opening Function </a:t>
            </a:r>
          </a:p>
          <a:p>
            <a:pPr lvl="1" eaLnBrk="1" hangingPunct="1"/>
            <a:r>
              <a:rPr lang="en-US" altLang="zh-CN" sz="1600" smtClean="0"/>
              <a:t>Adding Code to the Callbacks </a:t>
            </a:r>
          </a:p>
          <a:p>
            <a:pPr lvl="1" eaLnBrk="1" hangingPunct="1"/>
            <a:r>
              <a:rPr lang="en-US" altLang="zh-CN" sz="1600" smtClean="0"/>
              <a:t>Using the Object Browser to Identify Callbacks</a:t>
            </a:r>
            <a:endParaRPr lang="zh-CN" altLang="en-US" sz="16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en-US" altLang="zh-CN" smtClean="0"/>
              <a:t>Creating the GUI M-File</a:t>
            </a:r>
            <a:endParaRPr lang="zh-CN" altLang="en-US" smtClean="0"/>
          </a:p>
        </p:txBody>
      </p:sp>
      <p:sp>
        <p:nvSpPr>
          <p:cNvPr id="3" name="内容占位符 2"/>
          <p:cNvSpPr>
            <a:spLocks noGrp="1"/>
          </p:cNvSpPr>
          <p:nvPr>
            <p:ph idx="1"/>
          </p:nvPr>
        </p:nvSpPr>
        <p:spPr/>
        <p:txBody>
          <a:bodyPr/>
          <a:lstStyle/>
          <a:p>
            <a:pPr eaLnBrk="1" hangingPunct="1"/>
            <a:r>
              <a:rPr lang="en-US" altLang="zh-CN" sz="2000" smtClean="0"/>
              <a:t>When you first save or run the GUI, GUIDE generates a function M-file that contains the most commonly used callbacks for each component. It also contains some initialization code, an opening function callback, and an output function callback. Each callback is a subfunction that initially consists of a framework that contains just a function definition. You must add code to the callbacks to make them work. </a:t>
            </a:r>
          </a:p>
          <a:p>
            <a:pPr eaLnBrk="1" hangingPunct="1"/>
            <a:r>
              <a:rPr lang="en-US" altLang="zh-CN" sz="2000" smtClean="0"/>
              <a:t>You can save a GUI by selecting Save or Save as from the File menu, or by clicking the Save icon  on the toolbar. You can run the GUI by selecting Run from the Tools menu or by clicking the Run icon  on the toolbar. </a:t>
            </a:r>
          </a:p>
          <a:p>
            <a:pPr eaLnBrk="1" hangingPunct="1"/>
            <a:r>
              <a:rPr lang="en-US" altLang="zh-CN" sz="2000" smtClean="0"/>
              <a:t>After GUIDE generates the M-file, it opens the Save GUI as dialog. Type a name in the File name field. GUIDE assigns the same name to FIG-file and the M-file. When you click Save, GUIDE saves the M-file and opens it in the M-file Editor. If you are building the GUI in this example, use the filename simple_gui.</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en-US" altLang="zh-CN" smtClean="0"/>
              <a:t>Opening the GUI M-File</a:t>
            </a:r>
            <a:endParaRPr lang="zh-CN" altLang="en-US" smtClean="0"/>
          </a:p>
        </p:txBody>
      </p:sp>
      <p:sp>
        <p:nvSpPr>
          <p:cNvPr id="35843" name="内容占位符 2"/>
          <p:cNvSpPr>
            <a:spLocks noGrp="1"/>
          </p:cNvSpPr>
          <p:nvPr>
            <p:ph idx="1"/>
          </p:nvPr>
        </p:nvSpPr>
        <p:spPr/>
        <p:txBody>
          <a:bodyPr/>
          <a:lstStyle/>
          <a:p>
            <a:pPr eaLnBrk="1" hangingPunct="1"/>
            <a:r>
              <a:rPr lang="en-US" altLang="zh-CN" smtClean="0"/>
              <a:t>Once GUIDE has created the M-file, you can open it in the MATLAB editor by clicking the M-file Editor icon  on the toolbar. </a:t>
            </a:r>
          </a:p>
          <a:p>
            <a:pPr eaLnBrk="1" hangingPunct="1"/>
            <a:r>
              <a:rPr lang="en-US" altLang="zh-CN" smtClean="0"/>
              <a:t>In the editor, you can move the cursor to a specific callback by clicking the function icon  on the toolbar, then selecting the callback you want in the pop-up menu that displays.</a:t>
            </a:r>
            <a:endParaRPr lang="zh-CN" altLang="en-US" smtClean="0"/>
          </a:p>
        </p:txBody>
      </p:sp>
      <p:pic>
        <p:nvPicPr>
          <p:cNvPr id="226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143000"/>
            <a:ext cx="72866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6306"/>
                                        </p:tgtEl>
                                        <p:attrNameLst>
                                          <p:attrName>style.visibility</p:attrName>
                                        </p:attrNameLst>
                                      </p:cBhvr>
                                      <p:to>
                                        <p:strVal val="visible"/>
                                      </p:to>
                                    </p:set>
                                    <p:animEffect transition="in" filter="blinds(horizontal)">
                                      <p:cBhvr>
                                        <p:cTn id="7" dur="500"/>
                                        <p:tgtEl>
                                          <p:spTgt spid="22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en-US" altLang="zh-CN" smtClean="0"/>
              <a:t>Sharing Data Between Callbacks</a:t>
            </a:r>
            <a:endParaRPr lang="zh-CN" altLang="en-US" smtClean="0"/>
          </a:p>
        </p:txBody>
      </p:sp>
      <p:sp>
        <p:nvSpPr>
          <p:cNvPr id="36867" name="内容占位符 2"/>
          <p:cNvSpPr>
            <a:spLocks noGrp="1"/>
          </p:cNvSpPr>
          <p:nvPr>
            <p:ph idx="1"/>
          </p:nvPr>
        </p:nvSpPr>
        <p:spPr/>
        <p:txBody>
          <a:bodyPr/>
          <a:lstStyle/>
          <a:p>
            <a:pPr eaLnBrk="1" hangingPunct="1"/>
            <a:r>
              <a:rPr lang="en-US" altLang="zh-CN" sz="2000" smtClean="0"/>
              <a:t>You can share data between callbacks by storing the data in the MATLAB handles structure. All components in a GUI share the same handles structure. It is passed as an input argument to all callbacks generated by GUIDE. </a:t>
            </a:r>
          </a:p>
          <a:p>
            <a:pPr eaLnBrk="1" hangingPunct="1"/>
            <a:r>
              <a:rPr lang="en-US" altLang="zh-CN" sz="2000" smtClean="0"/>
              <a:t>For example, to store data contained in vector X in the handles structure, you Choose a name for the field of the handles structure where you want to store the data, for example, handles.my_data Add the field to the handles structure and set it equal to X with the following statement: </a:t>
            </a:r>
          </a:p>
          <a:p>
            <a:pPr lvl="1" eaLnBrk="1" hangingPunct="1"/>
            <a:r>
              <a:rPr lang="en-US" altLang="zh-CN" sz="1600" smtClean="0"/>
              <a:t>handles.my_data = X;</a:t>
            </a:r>
          </a:p>
          <a:p>
            <a:pPr eaLnBrk="1" hangingPunct="1"/>
            <a:r>
              <a:rPr lang="en-US" altLang="zh-CN" sz="2000" smtClean="0"/>
              <a:t>Save the handles structure with the guidata function: </a:t>
            </a:r>
          </a:p>
          <a:p>
            <a:pPr lvl="1" eaLnBrk="1" hangingPunct="1"/>
            <a:r>
              <a:rPr lang="en-US" altLang="zh-CN" sz="1600" smtClean="0"/>
              <a:t>guidata(hObject,handles)</a:t>
            </a:r>
            <a:endParaRPr lang="zh-CN" altLang="en-US" sz="16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smtClean="0"/>
              <a:t>Adding Code to the Opening Function</a:t>
            </a:r>
            <a:endParaRPr lang="zh-CN" altLang="en-US" smtClean="0"/>
          </a:p>
        </p:txBody>
      </p:sp>
      <p:sp>
        <p:nvSpPr>
          <p:cNvPr id="3" name="内容占位符 2"/>
          <p:cNvSpPr>
            <a:spLocks noGrp="1"/>
          </p:cNvSpPr>
          <p:nvPr>
            <p:ph idx="1"/>
          </p:nvPr>
        </p:nvSpPr>
        <p:spPr/>
        <p:txBody>
          <a:bodyPr/>
          <a:lstStyle/>
          <a:p>
            <a:pPr eaLnBrk="1" hangingPunct="1"/>
            <a:r>
              <a:rPr lang="en-US" altLang="zh-CN" sz="2400" smtClean="0"/>
              <a:t>The opening function is the first callback in every GUI M-file. You can use it to perform tasks that need to be done before the user has access to the GUI, for example, to create data or to read data from an external source.The code in the opening function is executed just before the GUI is made visible to the user, but after all the components have been created.</a:t>
            </a:r>
          </a:p>
          <a:p>
            <a:pPr eaLnBrk="1" hangingPunct="1"/>
            <a:r>
              <a:rPr lang="en-US" altLang="zh-CN" sz="2400" smtClean="0"/>
              <a:t>In this example, you add code that creates three data sets in the opening function, using the MATLAB functions </a:t>
            </a:r>
            <a:r>
              <a:rPr lang="en-US" altLang="zh-CN" sz="2400" smtClean="0">
                <a:solidFill>
                  <a:srgbClr val="FF0000"/>
                </a:solidFill>
              </a:rPr>
              <a:t>peaks, membrane, and sinc</a:t>
            </a:r>
            <a:r>
              <a:rPr lang="en-US" altLang="zh-CN" sz="2400" smtClean="0"/>
              <a:t>.</a:t>
            </a:r>
            <a:endParaRPr lang="zh-CN" altLang="en-US" sz="2400" smtClean="0"/>
          </a:p>
        </p:txBody>
      </p:sp>
      <p:pic>
        <p:nvPicPr>
          <p:cNvPr id="227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357313"/>
            <a:ext cx="7086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0"/>
                                        </p:tgtEl>
                                        <p:attrNameLst>
                                          <p:attrName>style.visibility</p:attrName>
                                        </p:attrNameLst>
                                      </p:cBhvr>
                                      <p:to>
                                        <p:strVal val="visible"/>
                                      </p:to>
                                    </p:set>
                                    <p:animEffect transition="in" filter="blinds(horizontal)">
                                      <p:cBhvr>
                                        <p:cTn id="12" dur="500"/>
                                        <p:tgtEl>
                                          <p:spTgt spid="227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en-US" altLang="zh-CN" smtClean="0"/>
              <a:t>Adding Code</a:t>
            </a:r>
            <a:endParaRPr lang="zh-CN" altLang="en-US" smtClean="0"/>
          </a:p>
        </p:txBody>
      </p:sp>
      <p:sp>
        <p:nvSpPr>
          <p:cNvPr id="38915" name="内容占位符 2"/>
          <p:cNvSpPr>
            <a:spLocks noGrp="1"/>
          </p:cNvSpPr>
          <p:nvPr>
            <p:ph idx="1"/>
          </p:nvPr>
        </p:nvSpPr>
        <p:spPr/>
        <p:txBody>
          <a:bodyPr/>
          <a:lstStyle/>
          <a:p>
            <a:pPr eaLnBrk="1" hangingPunct="1"/>
            <a:r>
              <a:rPr lang="en-US" altLang="zh-CN" sz="2000" smtClean="0"/>
              <a:t>The first six executable lines create the data using the MATLAB functions peaks, membrane and sinc to generate the data. </a:t>
            </a:r>
          </a:p>
          <a:p>
            <a:pPr eaLnBrk="1" hangingPunct="1"/>
            <a:r>
              <a:rPr lang="en-US" altLang="zh-CN" sz="2000" smtClean="0"/>
              <a:t>The next line, handles.current_data = handles.peaks, sets the current_data field of the handles structure equal to the data for peaks. </a:t>
            </a:r>
          </a:p>
          <a:p>
            <a:pPr eaLnBrk="1" hangingPunct="1"/>
            <a:r>
              <a:rPr lang="en-US" altLang="zh-CN" sz="2000" smtClean="0"/>
              <a:t>The last line displays the surf plot for peaks, which appears when the GUI is first opened.</a:t>
            </a:r>
            <a:endParaRPr lang="zh-CN" altLang="en-US" sz="200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581400"/>
            <a:ext cx="4371975"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smtClean="0"/>
              <a:t>Step 5: Adding Code to the Callbacks</a:t>
            </a:r>
            <a:endParaRPr lang="zh-CN" altLang="en-US" smtClean="0"/>
          </a:p>
        </p:txBody>
      </p:sp>
      <p:sp>
        <p:nvSpPr>
          <p:cNvPr id="39939" name="内容占位符 2"/>
          <p:cNvSpPr>
            <a:spLocks noGrp="1"/>
          </p:cNvSpPr>
          <p:nvPr>
            <p:ph idx="1"/>
          </p:nvPr>
        </p:nvSpPr>
        <p:spPr/>
        <p:txBody>
          <a:bodyPr/>
          <a:lstStyle/>
          <a:p>
            <a:pPr eaLnBrk="1" hangingPunct="1"/>
            <a:r>
              <a:rPr lang="en-US" altLang="zh-CN" sz="2000" smtClean="0"/>
              <a:t>When the GUI is completed and running, and a user clicks a user interface control, such as a push button, MATLAB executes the callback specified by the component's Callback property. In the example, the name of the Surf push button callback is surf_pushbutton_Callback. For information about the naming of callbacks see The Tag Property. </a:t>
            </a:r>
          </a:p>
          <a:p>
            <a:pPr eaLnBrk="1" hangingPunct="1"/>
            <a:r>
              <a:rPr lang="en-US" altLang="zh-CN" sz="2000" smtClean="0"/>
              <a:t>Each of the push buttons creates a different type of plot using the data specified by the current selection in the pop-up menu. Their callbacks get data from the handles structure and then plot it. To add code to the surf push button callback, click surf_pushbutton_Callback in the callback pop-up menu.</a:t>
            </a:r>
            <a:endParaRPr lang="zh-CN" altLang="en-US" sz="2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t>Surf push button callback</a:t>
            </a:r>
            <a:endParaRPr lang="zh-CN" altLang="en-US" smtClean="0"/>
          </a:p>
        </p:txBody>
      </p:sp>
      <p:sp>
        <p:nvSpPr>
          <p:cNvPr id="40963" name="内容占位符 2"/>
          <p:cNvSpPr>
            <a:spLocks noGrp="1"/>
          </p:cNvSpPr>
          <p:nvPr>
            <p:ph idx="1"/>
          </p:nvPr>
        </p:nvSpPr>
        <p:spPr/>
        <p:txBody>
          <a:bodyPr/>
          <a:lstStyle/>
          <a:p>
            <a:pPr eaLnBrk="1" hangingPunct="1"/>
            <a:r>
              <a:rPr lang="en-US" altLang="zh-CN" sz="2400" smtClean="0"/>
              <a:t>Add the code after the comments following the function definition, as shown below:  Surf push button callback:</a:t>
            </a:r>
            <a:endParaRPr lang="zh-CN" altLang="en-US" sz="2400"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500313"/>
            <a:ext cx="82391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Contents</a:t>
            </a:r>
          </a:p>
        </p:txBody>
      </p:sp>
      <p:sp>
        <p:nvSpPr>
          <p:cNvPr id="5123" name="Rectangle 3"/>
          <p:cNvSpPr>
            <a:spLocks noGrp="1" noChangeArrowheads="1"/>
          </p:cNvSpPr>
          <p:nvPr>
            <p:ph type="body" idx="1"/>
          </p:nvPr>
        </p:nvSpPr>
        <p:spPr/>
        <p:txBody>
          <a:bodyPr/>
          <a:lstStyle/>
          <a:p>
            <a:pPr eaLnBrk="1" hangingPunct="1"/>
            <a:r>
              <a:rPr lang="en-US" altLang="zh-CN" smtClean="0"/>
              <a:t>Graphical User Interfaces</a:t>
            </a:r>
          </a:p>
          <a:p>
            <a:pPr lvl="1" eaLnBrk="1" hangingPunct="1"/>
            <a:r>
              <a:rPr lang="en-US" altLang="zh-CN" smtClean="0"/>
              <a:t>How GUI works</a:t>
            </a:r>
          </a:p>
          <a:p>
            <a:pPr lvl="1" eaLnBrk="1" hangingPunct="1"/>
            <a:r>
              <a:rPr lang="en-US" altLang="zh-CN" smtClean="0"/>
              <a:t>Creating and displaying a GUI</a:t>
            </a:r>
          </a:p>
          <a:p>
            <a:pPr lvl="1" eaLnBrk="1" hangingPunct="1"/>
            <a:r>
              <a:rPr lang="en-US" altLang="zh-CN" smtClean="0"/>
              <a:t>Object properties</a:t>
            </a:r>
          </a:p>
          <a:p>
            <a:pPr lvl="1" eaLnBrk="1" hangingPunct="1"/>
            <a:r>
              <a:rPr lang="en-US" altLang="zh-CN" smtClean="0"/>
              <a:t>GUI components</a:t>
            </a:r>
          </a:p>
          <a:p>
            <a:pPr lvl="1" eaLnBrk="1" hangingPunct="1"/>
            <a:r>
              <a:rPr lang="en-US" altLang="zh-CN" smtClean="0"/>
              <a:t>Dialog boxes</a:t>
            </a:r>
          </a:p>
          <a:p>
            <a:pPr lvl="1" eaLnBrk="1" hangingPunct="1"/>
            <a:r>
              <a:rPr lang="en-US" altLang="zh-CN" smtClean="0"/>
              <a:t>Menu editor</a:t>
            </a:r>
          </a:p>
          <a:p>
            <a:pPr eaLnBrk="1" hangingPunct="1"/>
            <a:r>
              <a:rPr lang="en-US" altLang="zh-CN" smtClean="0"/>
              <a:t>Design of water properties program</a:t>
            </a:r>
          </a:p>
          <a:p>
            <a:pPr eaLnBrk="1" hangingPunct="1"/>
            <a:endParaRPr lang="en-US" altLang="zh-CN"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smtClean="0"/>
              <a:t>Pop-up Menu Callback</a:t>
            </a:r>
            <a:endParaRPr lang="zh-CN" altLang="en-US" smtClean="0"/>
          </a:p>
        </p:txBody>
      </p:sp>
      <p:sp>
        <p:nvSpPr>
          <p:cNvPr id="41987" name="内容占位符 2"/>
          <p:cNvSpPr>
            <a:spLocks noGrp="1"/>
          </p:cNvSpPr>
          <p:nvPr>
            <p:ph idx="1"/>
          </p:nvPr>
        </p:nvSpPr>
        <p:spPr/>
        <p:txBody>
          <a:bodyPr/>
          <a:lstStyle/>
          <a:p>
            <a:pPr eaLnBrk="1" hangingPunct="1"/>
            <a:r>
              <a:rPr lang="en-US" altLang="zh-CN" sz="2000" smtClean="0"/>
              <a:t>The pop-up menu enables users to select the data to plot. Every time a user selects one of the three plots, the pop-up menu callback reads the pop-up menu Value property to determine what item is currently displayed and sets handles.current_data accordingly. Add the following code to the plot_popup_Callback after the comments following the function definition.</a:t>
            </a:r>
            <a:endParaRPr lang="zh-CN" altLang="en-US" sz="2000" smtClean="0"/>
          </a:p>
        </p:txBody>
      </p:sp>
      <p:pic>
        <p:nvPicPr>
          <p:cNvPr id="229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71625"/>
            <a:ext cx="694213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blinds(horizontal)">
                                      <p:cBhvr>
                                        <p:cTn id="7" dur="500"/>
                                        <p:tgtEl>
                                          <p:spTgt spid="22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smtClean="0"/>
              <a:t>Step 6: Using the Object Browser to Identify Callbacks</a:t>
            </a:r>
            <a:endParaRPr lang="zh-CN" altLang="en-US" smtClean="0"/>
          </a:p>
        </p:txBody>
      </p:sp>
      <p:sp>
        <p:nvSpPr>
          <p:cNvPr id="43011" name="内容占位符 2"/>
          <p:cNvSpPr>
            <a:spLocks noGrp="1"/>
          </p:cNvSpPr>
          <p:nvPr>
            <p:ph idx="1"/>
          </p:nvPr>
        </p:nvSpPr>
        <p:spPr/>
        <p:txBody>
          <a:bodyPr/>
          <a:lstStyle/>
          <a:p>
            <a:pPr eaLnBrk="1" hangingPunct="1"/>
            <a:r>
              <a:rPr lang="en-US" altLang="zh-CN" sz="2000" smtClean="0"/>
              <a:t>In this example, it is easy to keep track of the GUI component that corresponds to each callback. But in a more complicated GUI, keeping track of callbacks can be more difficult. To identify the component corresponding to a callback, select Object Browser from the View menu in the Layout Editor or by clicking the Object Browser icon  on the toolbar</a:t>
            </a:r>
          </a:p>
          <a:p>
            <a:pPr eaLnBrk="1" hangingPunct="1"/>
            <a:r>
              <a:rPr lang="en-US" altLang="zh-CN" sz="2000" smtClean="0"/>
              <a:t>The Object Browser lists the tag and string properties of each component of the GUI. Selecting the name of a component in the list also selects the component in the Layout Editor. </a:t>
            </a:r>
            <a:endParaRPr lang="zh-CN" altLang="en-US" sz="2000" smtClean="0"/>
          </a:p>
        </p:txBody>
      </p:sp>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571625"/>
            <a:ext cx="7000875"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gtEl>
                                        <p:attrNameLst>
                                          <p:attrName>style.visibility</p:attrName>
                                        </p:attrNameLst>
                                      </p:cBhvr>
                                      <p:to>
                                        <p:strVal val="visible"/>
                                      </p:to>
                                    </p:set>
                                    <p:animEffect transition="in" filter="blinds(horizontal)">
                                      <p:cBhvr>
                                        <p:cTn id="7" dur="500"/>
                                        <p:tgtEl>
                                          <p:spTgt spid="23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smtClean="0"/>
              <a:t>Finally</a:t>
            </a:r>
            <a:endParaRPr lang="zh-CN" altLang="en-US" smtClean="0"/>
          </a:p>
        </p:txBody>
      </p:sp>
      <p:sp>
        <p:nvSpPr>
          <p:cNvPr id="44035" name="内容占位符 2"/>
          <p:cNvSpPr>
            <a:spLocks noGrp="1"/>
          </p:cNvSpPr>
          <p:nvPr>
            <p:ph idx="1"/>
          </p:nvPr>
        </p:nvSpPr>
        <p:spPr/>
        <p:txBody>
          <a:bodyPr/>
          <a:lstStyle/>
          <a:p>
            <a:pPr eaLnBrk="1" hangingPunct="1"/>
            <a:r>
              <a:rPr lang="en-US" altLang="zh-CN" smtClean="0"/>
              <a:t>Testing the GUI</a:t>
            </a:r>
            <a:endParaRPr lang="zh-CN" alt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2071688"/>
            <a:ext cx="542925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Dialog boxes</a:t>
            </a:r>
          </a:p>
        </p:txBody>
      </p:sp>
      <p:sp>
        <p:nvSpPr>
          <p:cNvPr id="45059" name="Rectangle 3"/>
          <p:cNvSpPr>
            <a:spLocks noGrp="1" noChangeArrowheads="1"/>
          </p:cNvSpPr>
          <p:nvPr>
            <p:ph type="body" idx="1"/>
          </p:nvPr>
        </p:nvSpPr>
        <p:spPr/>
        <p:txBody>
          <a:bodyPr/>
          <a:lstStyle/>
          <a:p>
            <a:pPr eaLnBrk="1" hangingPunct="1"/>
            <a:endParaRPr lang="zh-CN" altLang="zh-CN" smtClean="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57338"/>
            <a:ext cx="7812087"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Homework</a:t>
            </a:r>
          </a:p>
        </p:txBody>
      </p:sp>
      <p:sp>
        <p:nvSpPr>
          <p:cNvPr id="46083" name="Rectangle 3"/>
          <p:cNvSpPr>
            <a:spLocks noGrp="1" noChangeArrowheads="1"/>
          </p:cNvSpPr>
          <p:nvPr>
            <p:ph type="body" idx="1"/>
          </p:nvPr>
        </p:nvSpPr>
        <p:spPr/>
        <p:txBody>
          <a:bodyPr/>
          <a:lstStyle/>
          <a:p>
            <a:pPr eaLnBrk="1" hangingPunct="1"/>
            <a:r>
              <a:rPr lang="en-US" altLang="zh-CN" sz="2400" smtClean="0"/>
              <a:t>Review the text from page 391 to 447.</a:t>
            </a:r>
          </a:p>
          <a:p>
            <a:pPr eaLnBrk="1" hangingPunct="1"/>
            <a:r>
              <a:rPr lang="en-US" altLang="zh-CN" sz="2400" smtClean="0"/>
              <a:t>Exercises 10.1 to 10.13</a:t>
            </a:r>
          </a:p>
          <a:p>
            <a:pPr eaLnBrk="1" hangingPunct="1"/>
            <a:r>
              <a:rPr lang="en-US" altLang="zh-CN" sz="2400" smtClean="0"/>
              <a:t>Finish your own IF97 software.</a:t>
            </a:r>
          </a:p>
          <a:p>
            <a:pPr eaLnBrk="1" hangingPunct="1"/>
            <a:endParaRPr lang="en-US" altLang="zh-CN" sz="2400" smtClean="0"/>
          </a:p>
        </p:txBody>
      </p:sp>
      <p:pic>
        <p:nvPicPr>
          <p:cNvPr id="460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24175"/>
            <a:ext cx="6567488"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Define GUI</a:t>
            </a:r>
          </a:p>
        </p:txBody>
      </p:sp>
      <p:sp>
        <p:nvSpPr>
          <p:cNvPr id="198659" name="Rectangle 3"/>
          <p:cNvSpPr>
            <a:spLocks noGrp="1" noChangeArrowheads="1"/>
          </p:cNvSpPr>
          <p:nvPr>
            <p:ph type="body" idx="1"/>
          </p:nvPr>
        </p:nvSpPr>
        <p:spPr/>
        <p:txBody>
          <a:bodyPr/>
          <a:lstStyle/>
          <a:p>
            <a:pPr eaLnBrk="1" hangingPunct="1">
              <a:lnSpc>
                <a:spcPct val="90000"/>
              </a:lnSpc>
            </a:pPr>
            <a:r>
              <a:rPr lang="en-US" altLang="zh-CN" sz="2400" smtClean="0"/>
              <a:t>A graphical user interface (GUI) (sometimes pronounced gooey) is a type of user interface item that allows people to interact with programs in more ways than typing such as computers; hand-held devices such as MP3 Players, Portable Media Players or Gaming devices; household appliances and office equipment with images rather than text commands. </a:t>
            </a:r>
          </a:p>
          <a:p>
            <a:pPr eaLnBrk="1" hangingPunct="1">
              <a:lnSpc>
                <a:spcPct val="90000"/>
              </a:lnSpc>
            </a:pPr>
            <a:r>
              <a:rPr lang="en-US" altLang="zh-CN" sz="2400" smtClean="0"/>
              <a:t>A GUI offers graphical icons, and visual indicators, as opposed to text-based interfaces, typed command labels or text navigation to fully represent the information and actions available to a user. The actions are usually performed through direct manipulation of the graphical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animEffect transition="in" filter="blinds(horizontal)">
                                      <p:cBhvr>
                                        <p:cTn id="7" dur="500"/>
                                        <p:tgtEl>
                                          <p:spTgt spid="198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How GUI works</a:t>
            </a:r>
          </a:p>
        </p:txBody>
      </p:sp>
      <p:sp>
        <p:nvSpPr>
          <p:cNvPr id="7171" name="Rectangle 3"/>
          <p:cNvSpPr>
            <a:spLocks noGrp="1" noChangeArrowheads="1"/>
          </p:cNvSpPr>
          <p:nvPr>
            <p:ph type="body" idx="1"/>
          </p:nvPr>
        </p:nvSpPr>
        <p:spPr/>
        <p:txBody>
          <a:bodyPr/>
          <a:lstStyle/>
          <a:p>
            <a:pPr eaLnBrk="1" hangingPunct="1">
              <a:lnSpc>
                <a:spcPct val="90000"/>
              </a:lnSpc>
            </a:pPr>
            <a:r>
              <a:rPr lang="en-US" altLang="zh-CN" smtClean="0"/>
              <a:t>Three principal elements:</a:t>
            </a:r>
          </a:p>
          <a:p>
            <a:pPr lvl="1" eaLnBrk="1" hangingPunct="1">
              <a:lnSpc>
                <a:spcPct val="90000"/>
              </a:lnSpc>
            </a:pPr>
            <a:r>
              <a:rPr lang="en-US" altLang="zh-CN" smtClean="0"/>
              <a:t>Components</a:t>
            </a:r>
          </a:p>
          <a:p>
            <a:pPr lvl="2" eaLnBrk="1" hangingPunct="1">
              <a:lnSpc>
                <a:spcPct val="90000"/>
              </a:lnSpc>
            </a:pPr>
            <a:r>
              <a:rPr lang="en-US" altLang="zh-CN" smtClean="0"/>
              <a:t>Controls : pushbuttons, lists, edit boxes, sliders …</a:t>
            </a:r>
          </a:p>
          <a:p>
            <a:pPr lvl="2" eaLnBrk="1" hangingPunct="1">
              <a:lnSpc>
                <a:spcPct val="90000"/>
              </a:lnSpc>
            </a:pPr>
            <a:r>
              <a:rPr lang="en-US" altLang="zh-CN" smtClean="0"/>
              <a:t>Static elements: frames, text strings</a:t>
            </a:r>
          </a:p>
          <a:p>
            <a:pPr lvl="2" eaLnBrk="1" hangingPunct="1">
              <a:lnSpc>
                <a:spcPct val="90000"/>
              </a:lnSpc>
            </a:pPr>
            <a:r>
              <a:rPr lang="en-US" altLang="zh-CN" smtClean="0"/>
              <a:t>Menus: submenus</a:t>
            </a:r>
          </a:p>
          <a:p>
            <a:pPr lvl="2" eaLnBrk="1" hangingPunct="1">
              <a:lnSpc>
                <a:spcPct val="90000"/>
              </a:lnSpc>
            </a:pPr>
            <a:r>
              <a:rPr lang="en-US" altLang="zh-CN" smtClean="0"/>
              <a:t>Axes</a:t>
            </a:r>
          </a:p>
          <a:p>
            <a:pPr lvl="1" eaLnBrk="1" hangingPunct="1">
              <a:lnSpc>
                <a:spcPct val="90000"/>
              </a:lnSpc>
            </a:pPr>
            <a:r>
              <a:rPr lang="en-US" altLang="zh-CN" smtClean="0"/>
              <a:t>Figures</a:t>
            </a:r>
          </a:p>
          <a:p>
            <a:pPr lvl="2" eaLnBrk="1" hangingPunct="1">
              <a:lnSpc>
                <a:spcPct val="90000"/>
              </a:lnSpc>
            </a:pPr>
            <a:r>
              <a:rPr lang="en-US" altLang="zh-CN" smtClean="0"/>
              <a:t>Is a window on the computer screen.</a:t>
            </a:r>
          </a:p>
          <a:p>
            <a:pPr lvl="1" eaLnBrk="1" hangingPunct="1">
              <a:lnSpc>
                <a:spcPct val="90000"/>
              </a:lnSpc>
            </a:pPr>
            <a:r>
              <a:rPr lang="en-US" altLang="zh-CN" smtClean="0"/>
              <a:t>Callbacks</a:t>
            </a:r>
          </a:p>
          <a:p>
            <a:pPr lvl="2" eaLnBrk="1" hangingPunct="1">
              <a:lnSpc>
                <a:spcPct val="90000"/>
              </a:lnSpc>
            </a:pPr>
            <a:r>
              <a:rPr lang="en-US" altLang="zh-CN" smtClean="0"/>
              <a:t>Perform specific action by events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mtClean="0"/>
              <a:t>What Is GUIDE?</a:t>
            </a:r>
            <a:endParaRPr lang="zh-CN" altLang="en-US" smtClean="0"/>
          </a:p>
        </p:txBody>
      </p:sp>
      <p:sp>
        <p:nvSpPr>
          <p:cNvPr id="8195" name="内容占位符 2"/>
          <p:cNvSpPr>
            <a:spLocks noGrp="1"/>
          </p:cNvSpPr>
          <p:nvPr>
            <p:ph idx="1"/>
          </p:nvPr>
        </p:nvSpPr>
        <p:spPr/>
        <p:txBody>
          <a:bodyPr/>
          <a:lstStyle/>
          <a:p>
            <a:pPr eaLnBrk="1" hangingPunct="1"/>
            <a:r>
              <a:rPr lang="en-US" altLang="zh-CN" sz="2400" smtClean="0"/>
              <a:t>GUIDE, the MATLAB Graphical User Interface development environment, provides a set of tools for creating graphical user interfaces (GUIs). These tools greatly simplify the process of designing and building GUIs. You can use the GUIDE tools to Lay out the GUI </a:t>
            </a:r>
          </a:p>
          <a:p>
            <a:pPr eaLnBrk="1" hangingPunct="1"/>
            <a:r>
              <a:rPr lang="en-US" altLang="zh-CN" sz="2400" smtClean="0"/>
              <a:t>Using the GUIDE Layout Editor, you can lay out a GUI easily by clicking and dragging GUI components -- such as panels, buttons, text fields, sliders, menus, and so on -- into the layout area. </a:t>
            </a:r>
            <a:endParaRPr lang="zh-CN" alt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smtClean="0"/>
              <a:t>Program the GUI</a:t>
            </a:r>
            <a:endParaRPr lang="zh-CN" altLang="en-US" smtClean="0"/>
          </a:p>
        </p:txBody>
      </p:sp>
      <p:sp>
        <p:nvSpPr>
          <p:cNvPr id="9219" name="内容占位符 2"/>
          <p:cNvSpPr>
            <a:spLocks noGrp="1"/>
          </p:cNvSpPr>
          <p:nvPr>
            <p:ph idx="1"/>
          </p:nvPr>
        </p:nvSpPr>
        <p:spPr/>
        <p:txBody>
          <a:bodyPr/>
          <a:lstStyle/>
          <a:p>
            <a:pPr eaLnBrk="1" hangingPunct="1"/>
            <a:r>
              <a:rPr lang="en-US" altLang="zh-CN" sz="2400" smtClean="0"/>
              <a:t>GUIDE automatically generates an M-file that controls how the GUI operates. The M-file initializes the GUI and contains a framework for all the GUI callbacks -- the commands that are executed when a user clicks a GUI component. Using the M-file editor, you can add code to the callbacks to perform the functions you want them to.</a:t>
            </a:r>
            <a:endParaRPr lang="zh-CN" alt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guide</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060575"/>
            <a:ext cx="52768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1387</TotalTime>
  <Words>2216</Words>
  <Application>Microsoft Office PowerPoint</Application>
  <PresentationFormat>全屏显示(4:3)</PresentationFormat>
  <Paragraphs>142</Paragraphs>
  <Slides>44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44</vt:i4>
      </vt:variant>
    </vt:vector>
  </HeadingPairs>
  <TitlesOfParts>
    <vt:vector size="48" baseType="lpstr">
      <vt:lpstr>Arial</vt:lpstr>
      <vt:lpstr>宋体</vt:lpstr>
      <vt:lpstr>Calibri</vt:lpstr>
      <vt:lpstr>默认设计模板</vt:lpstr>
      <vt:lpstr>MATLAB Programming Lecture 9</vt:lpstr>
      <vt:lpstr>Review </vt:lpstr>
      <vt:lpstr>Review </vt:lpstr>
      <vt:lpstr>Contents</vt:lpstr>
      <vt:lpstr>Define GUI</vt:lpstr>
      <vt:lpstr>How GUI works</vt:lpstr>
      <vt:lpstr>What Is GUIDE?</vt:lpstr>
      <vt:lpstr>Program the GUI</vt:lpstr>
      <vt:lpstr>guide</vt:lpstr>
      <vt:lpstr>Layout </vt:lpstr>
      <vt:lpstr>Example </vt:lpstr>
      <vt:lpstr>Programming the GUI M-File</vt:lpstr>
      <vt:lpstr>A look under the hood</vt:lpstr>
      <vt:lpstr>PowerPoint 演示文稿</vt:lpstr>
      <vt:lpstr>PowerPoint 演示文稿</vt:lpstr>
      <vt:lpstr>PowerPoint 演示文稿</vt:lpstr>
      <vt:lpstr>Callbacks</vt:lpstr>
      <vt:lpstr>Menu editor</vt:lpstr>
      <vt:lpstr>Examples</vt:lpstr>
      <vt:lpstr>Step by Step</vt:lpstr>
      <vt:lpstr>Step 2: Open a New GUI in the Layout Editor</vt:lpstr>
      <vt:lpstr>Preferences</vt:lpstr>
      <vt:lpstr>Set the GUI Figure Size</vt:lpstr>
      <vt:lpstr>Add the Components</vt:lpstr>
      <vt:lpstr>Align the Components</vt:lpstr>
      <vt:lpstr>Step 3: Setting Properties for GUI Components</vt:lpstr>
      <vt:lpstr>Title Property</vt:lpstr>
      <vt:lpstr>String Property for Push Buttons and Static Text</vt:lpstr>
      <vt:lpstr>String Property for Pop-Up Menus</vt:lpstr>
      <vt:lpstr>Callback Properties</vt:lpstr>
      <vt:lpstr>The Tag Property</vt:lpstr>
      <vt:lpstr>Step 4: Programming the GUI</vt:lpstr>
      <vt:lpstr>Creating the GUI M-File</vt:lpstr>
      <vt:lpstr>Opening the GUI M-File</vt:lpstr>
      <vt:lpstr>Sharing Data Between Callbacks</vt:lpstr>
      <vt:lpstr>Adding Code to the Opening Function</vt:lpstr>
      <vt:lpstr>Adding Code</vt:lpstr>
      <vt:lpstr>Step 5: Adding Code to the Callbacks</vt:lpstr>
      <vt:lpstr>Surf push button callback</vt:lpstr>
      <vt:lpstr>Pop-up Menu Callback</vt:lpstr>
      <vt:lpstr>Step 6: Using the Object Browser to Identify Callbacks</vt:lpstr>
      <vt:lpstr>Finally</vt:lpstr>
      <vt:lpstr>Dialog boxes</vt:lpstr>
      <vt:lpstr>Homework</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Programming</dc:title>
  <dc:creator>yujiyang</dc:creator>
  <cp:lastModifiedBy>Yujiyang</cp:lastModifiedBy>
  <cp:revision>456</cp:revision>
  <dcterms:created xsi:type="dcterms:W3CDTF">2010-04-29T01:06:01Z</dcterms:created>
  <dcterms:modified xsi:type="dcterms:W3CDTF">2019-07-01T00:52:29Z</dcterms:modified>
</cp:coreProperties>
</file>