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04E-F4BA-4838-A43E-AC6565946CA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2628-90B9-4241-85E7-8DCC1E7A2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5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04E-F4BA-4838-A43E-AC6565946CA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2628-90B9-4241-85E7-8DCC1E7A2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2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04E-F4BA-4838-A43E-AC6565946CA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2628-90B9-4241-85E7-8DCC1E7A2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8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04E-F4BA-4838-A43E-AC6565946CA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2628-90B9-4241-85E7-8DCC1E7A2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04E-F4BA-4838-A43E-AC6565946CA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2628-90B9-4241-85E7-8DCC1E7A2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04E-F4BA-4838-A43E-AC6565946CA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2628-90B9-4241-85E7-8DCC1E7A2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04E-F4BA-4838-A43E-AC6565946CA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2628-90B9-4241-85E7-8DCC1E7A2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8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04E-F4BA-4838-A43E-AC6565946CA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2628-90B9-4241-85E7-8DCC1E7A2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04E-F4BA-4838-A43E-AC6565946CA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2628-90B9-4241-85E7-8DCC1E7A2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7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04E-F4BA-4838-A43E-AC6565946CA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2628-90B9-4241-85E7-8DCC1E7A2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4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404E-F4BA-4838-A43E-AC6565946CA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2628-90B9-4241-85E7-8DCC1E7A2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3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404E-F4BA-4838-A43E-AC6565946CA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2628-90B9-4241-85E7-8DCC1E7A2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0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0" y="908051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2.1 </a:t>
            </a:r>
            <a:r>
              <a:rPr lang="zh-CN" altLang="en-US" sz="6000">
                <a:ea typeface="隶书" pitchFamily="49" charset="-122"/>
              </a:rPr>
              <a:t>点的投影</a:t>
            </a:r>
          </a:p>
        </p:txBody>
      </p:sp>
    </p:spTree>
    <p:extLst>
      <p:ext uri="{BB962C8B-B14F-4D97-AF65-F5344CB8AC3E}">
        <p14:creationId xmlns:p14="http://schemas.microsoft.com/office/powerpoint/2010/main" val="26183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4. </a:t>
            </a:r>
            <a:r>
              <a:rPr lang="zh-CN" altLang="en-US">
                <a:latin typeface="宋体" pitchFamily="2" charset="-122"/>
              </a:rPr>
              <a:t>侧平线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，距</a:t>
            </a:r>
            <a:r>
              <a:rPr lang="en-US" altLang="zh-CN">
                <a:latin typeface="宋体" pitchFamily="2" charset="-122"/>
              </a:rPr>
              <a:t>W</a:t>
            </a:r>
            <a:r>
              <a:rPr lang="zh-CN" altLang="en-US">
                <a:latin typeface="宋体" pitchFamily="2" charset="-122"/>
              </a:rPr>
              <a:t>面</a:t>
            </a:r>
            <a:r>
              <a:rPr lang="en-US" altLang="zh-CN">
                <a:latin typeface="宋体" pitchFamily="2" charset="-122"/>
              </a:rPr>
              <a:t>30</a:t>
            </a:r>
            <a:r>
              <a:rPr lang="zh-CN" altLang="en-US">
                <a:latin typeface="宋体" pitchFamily="2" charset="-122"/>
              </a:rPr>
              <a:t>，与</a:t>
            </a:r>
            <a:r>
              <a:rPr lang="en-US" altLang="zh-CN">
                <a:latin typeface="宋体" pitchFamily="2" charset="-122"/>
              </a:rPr>
              <a:t>H</a:t>
            </a:r>
            <a:r>
              <a:rPr lang="zh-CN" altLang="en-US">
                <a:latin typeface="宋体" pitchFamily="2" charset="-122"/>
              </a:rPr>
              <a:t>面成</a:t>
            </a:r>
            <a:r>
              <a:rPr lang="en-US" altLang="zh-CN">
                <a:latin typeface="宋体" pitchFamily="2" charset="-122"/>
              </a:rPr>
              <a:t>30°</a:t>
            </a:r>
            <a:r>
              <a:rPr lang="zh-CN" altLang="en-US">
                <a:latin typeface="宋体" pitchFamily="2" charset="-122"/>
              </a:rPr>
              <a:t>，实长</a:t>
            </a:r>
            <a:r>
              <a:rPr lang="en-US" altLang="zh-CN">
                <a:latin typeface="宋体" pitchFamily="2" charset="-122"/>
              </a:rPr>
              <a:t>25</a:t>
            </a:r>
            <a:r>
              <a:rPr lang="zh-CN" altLang="en-US">
                <a:latin typeface="宋体" pitchFamily="2" charset="-122"/>
              </a:rPr>
              <a:t>，点</a:t>
            </a:r>
            <a:r>
              <a:rPr lang="en-US" altLang="zh-CN">
                <a:latin typeface="宋体" pitchFamily="2" charset="-122"/>
              </a:rPr>
              <a:t>B</a:t>
            </a:r>
            <a:r>
              <a:rPr lang="zh-CN" altLang="en-US">
                <a:latin typeface="宋体" pitchFamily="2" charset="-122"/>
              </a:rPr>
              <a:t>位于点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的前上方，画出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的三面投影。</a:t>
            </a:r>
          </a:p>
        </p:txBody>
      </p:sp>
      <p:pic>
        <p:nvPicPr>
          <p:cNvPr id="296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676275"/>
            <a:ext cx="6027738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6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379414"/>
            <a:ext cx="5570538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5. </a:t>
            </a:r>
            <a:r>
              <a:rPr lang="zh-CN" altLang="en-US">
                <a:latin typeface="宋体" pitchFamily="2" charset="-122"/>
              </a:rPr>
              <a:t>根据线段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的两个投影，求作第三投影。</a:t>
            </a:r>
          </a:p>
        </p:txBody>
      </p:sp>
    </p:spTree>
    <p:extLst>
      <p:ext uri="{BB962C8B-B14F-4D97-AF65-F5344CB8AC3E}">
        <p14:creationId xmlns:p14="http://schemas.microsoft.com/office/powerpoint/2010/main" val="11753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628650"/>
            <a:ext cx="5268912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6. </a:t>
            </a:r>
            <a:r>
              <a:rPr lang="zh-CN" altLang="en-US">
                <a:latin typeface="宋体" pitchFamily="2" charset="-122"/>
              </a:rPr>
              <a:t>已知线段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宋体" pitchFamily="2" charset="-122"/>
              </a:rPr>
              <a:t>BC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宋体" pitchFamily="2" charset="-122"/>
              </a:rPr>
              <a:t>CD</a:t>
            </a:r>
            <a:r>
              <a:rPr lang="zh-CN" altLang="en-US">
                <a:latin typeface="宋体" pitchFamily="2" charset="-122"/>
              </a:rPr>
              <a:t>的两个投影，求作侧面投影，并判断其各为何种位置直线。</a:t>
            </a:r>
          </a:p>
        </p:txBody>
      </p:sp>
      <p:graphicFrame>
        <p:nvGraphicFramePr>
          <p:cNvPr id="174192" name="Group 112"/>
          <p:cNvGraphicFramePr>
            <a:graphicFrameLocks noGrp="1"/>
          </p:cNvGraphicFramePr>
          <p:nvPr/>
        </p:nvGraphicFramePr>
        <p:xfrm>
          <a:off x="7999413" y="636588"/>
          <a:ext cx="2220912" cy="1006476"/>
        </p:xfrm>
        <a:graphic>
          <a:graphicData uri="http://schemas.openxmlformats.org/drawingml/2006/table">
            <a:tbl>
              <a:tblPr/>
              <a:tblGrid>
                <a:gridCol w="70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AB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 </a:t>
                      </a:r>
                    </a:p>
                  </a:txBody>
                  <a:tcPr marT="45749" marB="45749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水平</a:t>
                      </a:r>
                    </a:p>
                  </a:txBody>
                  <a:tcPr marT="45749" marB="45749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线</a:t>
                      </a:r>
                    </a:p>
                  </a:txBody>
                  <a:tcPr marT="45749" marB="45749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BC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</a:p>
                  </a:txBody>
                  <a:tcPr marT="45749" marB="45749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一般位置</a:t>
                      </a:r>
                    </a:p>
                  </a:txBody>
                  <a:tcPr marT="45749" marB="45749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线</a:t>
                      </a:r>
                    </a:p>
                  </a:txBody>
                  <a:tcPr marT="45749" marB="45749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CD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</a:p>
                  </a:txBody>
                  <a:tcPr marT="45749" marB="45749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侧垂</a:t>
                      </a:r>
                    </a:p>
                  </a:txBody>
                  <a:tcPr marT="45749" marB="45749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线</a:t>
                      </a:r>
                    </a:p>
                  </a:txBody>
                  <a:tcPr marT="45749" marB="45749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7. </a:t>
            </a:r>
            <a:r>
              <a:rPr lang="zh-CN" altLang="en-US">
                <a:latin typeface="宋体" pitchFamily="2" charset="-122"/>
              </a:rPr>
              <a:t>在线段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上取一点</a:t>
            </a:r>
            <a:r>
              <a:rPr lang="en-US" altLang="zh-CN">
                <a:latin typeface="宋体" pitchFamily="2" charset="-122"/>
              </a:rPr>
              <a:t>C</a:t>
            </a:r>
            <a:r>
              <a:rPr lang="zh-CN" altLang="en-US">
                <a:latin typeface="宋体" pitchFamily="2" charset="-122"/>
              </a:rPr>
              <a:t>，使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宋体" pitchFamily="2" charset="-122"/>
              </a:rPr>
              <a:t>C</a:t>
            </a:r>
            <a:r>
              <a:rPr lang="zh-CN" altLang="en-US">
                <a:latin typeface="宋体" pitchFamily="2" charset="-122"/>
              </a:rPr>
              <a:t>两点之间的距离为</a:t>
            </a:r>
            <a:r>
              <a:rPr lang="en-US" altLang="zh-CN">
                <a:latin typeface="宋体" pitchFamily="2" charset="-122"/>
              </a:rPr>
              <a:t>20</a:t>
            </a:r>
            <a:r>
              <a:rPr lang="zh-CN" altLang="en-US">
                <a:latin typeface="宋体" pitchFamily="2" charset="-122"/>
              </a:rPr>
              <a:t>。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1" y="561975"/>
            <a:ext cx="58515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3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latin typeface="宋体" pitchFamily="2" charset="-122"/>
              </a:rPr>
              <a:t>8. </a:t>
            </a:r>
            <a:r>
              <a:rPr lang="zh-CN" altLang="en-US">
                <a:latin typeface="宋体" pitchFamily="2" charset="-122"/>
              </a:rPr>
              <a:t>在线段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上取一点</a:t>
            </a:r>
            <a:r>
              <a:rPr lang="en-US" altLang="zh-CN">
                <a:latin typeface="宋体" pitchFamily="2" charset="-122"/>
              </a:rPr>
              <a:t>C </a:t>
            </a:r>
            <a:r>
              <a:rPr lang="zh-CN" altLang="en-US">
                <a:latin typeface="宋体" pitchFamily="2" charset="-122"/>
              </a:rPr>
              <a:t>，使它与</a:t>
            </a:r>
            <a:r>
              <a:rPr lang="en-US" altLang="zh-CN">
                <a:latin typeface="宋体" pitchFamily="2" charset="-122"/>
              </a:rPr>
              <a:t>H</a:t>
            </a:r>
            <a:r>
              <a:rPr lang="zh-CN" altLang="en-US">
                <a:latin typeface="宋体" pitchFamily="2" charset="-122"/>
              </a:rPr>
              <a:t>面和</a:t>
            </a:r>
            <a:r>
              <a:rPr lang="en-US" altLang="zh-CN">
                <a:latin typeface="宋体" pitchFamily="2" charset="-122"/>
              </a:rPr>
              <a:t>V</a:t>
            </a:r>
            <a:r>
              <a:rPr lang="zh-CN" altLang="en-US">
                <a:latin typeface="宋体" pitchFamily="2" charset="-122"/>
              </a:rPr>
              <a:t>面的距离相等。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479426"/>
            <a:ext cx="63119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2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1. </a:t>
            </a:r>
            <a:r>
              <a:rPr lang="zh-CN" altLang="en-US">
                <a:latin typeface="宋体" pitchFamily="2" charset="-122"/>
              </a:rPr>
              <a:t>完成点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、点</a:t>
            </a:r>
            <a:r>
              <a:rPr lang="en-US" altLang="zh-CN">
                <a:latin typeface="宋体" pitchFamily="2" charset="-122"/>
              </a:rPr>
              <a:t>B</a:t>
            </a:r>
            <a:r>
              <a:rPr lang="zh-CN" altLang="en-US">
                <a:latin typeface="宋体" pitchFamily="2" charset="-122"/>
              </a:rPr>
              <a:t>、点</a:t>
            </a:r>
            <a:r>
              <a:rPr lang="en-US" altLang="zh-CN">
                <a:latin typeface="宋体" pitchFamily="2" charset="-122"/>
              </a:rPr>
              <a:t>C</a:t>
            </a:r>
            <a:r>
              <a:rPr lang="zh-CN" altLang="en-US">
                <a:latin typeface="宋体" pitchFamily="2" charset="-122"/>
              </a:rPr>
              <a:t>的第三投影，并将点与投影面的距离按</a:t>
            </a:r>
            <a:r>
              <a:rPr lang="en-US" altLang="zh-CN">
                <a:latin typeface="宋体" pitchFamily="2" charset="-122"/>
              </a:rPr>
              <a:t>1:1</a:t>
            </a:r>
            <a:r>
              <a:rPr lang="zh-CN" altLang="en-US">
                <a:latin typeface="宋体" pitchFamily="2" charset="-122"/>
              </a:rPr>
              <a:t>由图中量取填入表中。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4" y="608014"/>
            <a:ext cx="491648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5464" name="Group 56"/>
          <p:cNvGraphicFramePr>
            <a:graphicFrameLocks noGrp="1"/>
          </p:cNvGraphicFramePr>
          <p:nvPr/>
        </p:nvGraphicFramePr>
        <p:xfrm>
          <a:off x="6781801" y="933451"/>
          <a:ext cx="3363913" cy="1401763"/>
        </p:xfrm>
        <a:graphic>
          <a:graphicData uri="http://schemas.openxmlformats.org/drawingml/2006/table">
            <a:tbl>
              <a:tblPr/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距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V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距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W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距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H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ISOCP" pitchFamily="2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2. </a:t>
            </a:r>
            <a:r>
              <a:rPr lang="zh-CN" altLang="en-US">
                <a:latin typeface="宋体" pitchFamily="2" charset="-122"/>
              </a:rPr>
              <a:t>已知点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latin typeface="宋体" pitchFamily="2" charset="-122"/>
              </a:rPr>
              <a:t>25,20,15</a:t>
            </a:r>
            <a:r>
              <a:rPr lang="zh-CN" altLang="en-US">
                <a:latin typeface="宋体" pitchFamily="2" charset="-122"/>
              </a:rPr>
              <a:t>）、点</a:t>
            </a:r>
            <a:r>
              <a:rPr lang="en-US" altLang="zh-CN">
                <a:latin typeface="宋体" pitchFamily="2" charset="-122"/>
              </a:rPr>
              <a:t>B</a:t>
            </a: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latin typeface="宋体" pitchFamily="2" charset="-122"/>
              </a:rPr>
              <a:t>35,10,0</a:t>
            </a:r>
            <a:r>
              <a:rPr lang="zh-CN" altLang="en-US">
                <a:latin typeface="宋体" pitchFamily="2" charset="-122"/>
              </a:rPr>
              <a:t>）、点</a:t>
            </a:r>
            <a:r>
              <a:rPr lang="en-US" altLang="zh-CN">
                <a:latin typeface="宋体" pitchFamily="2" charset="-122"/>
              </a:rPr>
              <a:t>C</a:t>
            </a: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latin typeface="宋体" pitchFamily="2" charset="-122"/>
              </a:rPr>
              <a:t>0,30,25</a:t>
            </a:r>
            <a:r>
              <a:rPr lang="zh-CN" altLang="en-US">
                <a:latin typeface="宋体" pitchFamily="2" charset="-122"/>
              </a:rPr>
              <a:t>），作出它们的三面投影。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755650"/>
            <a:ext cx="553085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2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3. </a:t>
            </a:r>
            <a:r>
              <a:rPr lang="zh-CN" altLang="en-US">
                <a:latin typeface="宋体" pitchFamily="2" charset="-122"/>
              </a:rPr>
              <a:t>已知点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latin typeface="宋体" pitchFamily="2" charset="-122"/>
              </a:rPr>
              <a:t>35,15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0</a:t>
            </a:r>
            <a:r>
              <a:rPr lang="zh-CN" altLang="en-US">
                <a:latin typeface="宋体" pitchFamily="2" charset="-122"/>
              </a:rPr>
              <a:t>），点</a:t>
            </a:r>
            <a:r>
              <a:rPr lang="en-US" altLang="zh-CN">
                <a:latin typeface="宋体" pitchFamily="2" charset="-122"/>
              </a:rPr>
              <a:t>B</a:t>
            </a:r>
            <a:r>
              <a:rPr lang="zh-CN" altLang="en-US">
                <a:latin typeface="宋体" pitchFamily="2" charset="-122"/>
              </a:rPr>
              <a:t>位于点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的右面</a:t>
            </a:r>
            <a:r>
              <a:rPr lang="en-US" altLang="zh-CN">
                <a:latin typeface="宋体" pitchFamily="2" charset="-122"/>
              </a:rPr>
              <a:t>20</a:t>
            </a:r>
            <a:r>
              <a:rPr lang="zh-CN" altLang="en-US">
                <a:latin typeface="宋体" pitchFamily="2" charset="-122"/>
              </a:rPr>
              <a:t>、前面</a:t>
            </a:r>
            <a:r>
              <a:rPr lang="en-US" altLang="zh-CN">
                <a:latin typeface="宋体" pitchFamily="2" charset="-122"/>
              </a:rPr>
              <a:t>10</a:t>
            </a:r>
            <a:r>
              <a:rPr lang="zh-CN" altLang="en-US">
                <a:latin typeface="宋体" pitchFamily="2" charset="-122"/>
              </a:rPr>
              <a:t>、上面</a:t>
            </a:r>
            <a:r>
              <a:rPr lang="en-US" altLang="zh-CN">
                <a:latin typeface="宋体" pitchFamily="2" charset="-122"/>
              </a:rPr>
              <a:t>25</a:t>
            </a:r>
            <a:r>
              <a:rPr lang="zh-CN" altLang="en-US">
                <a:latin typeface="宋体" pitchFamily="2" charset="-122"/>
              </a:rPr>
              <a:t>，完成点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宋体" pitchFamily="2" charset="-122"/>
              </a:rPr>
              <a:t>B</a:t>
            </a:r>
            <a:r>
              <a:rPr lang="zh-CN" altLang="en-US">
                <a:latin typeface="宋体" pitchFamily="2" charset="-122"/>
              </a:rPr>
              <a:t>的三面投影。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736601"/>
            <a:ext cx="5621338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9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24000" y="115889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4. </a:t>
            </a:r>
            <a:r>
              <a:rPr lang="zh-CN" altLang="en-US">
                <a:latin typeface="宋体" pitchFamily="2" charset="-122"/>
              </a:rPr>
              <a:t>点</a:t>
            </a:r>
            <a:r>
              <a:rPr lang="en-US" altLang="zh-CN">
                <a:latin typeface="宋体" pitchFamily="2" charset="-122"/>
              </a:rPr>
              <a:t>B</a:t>
            </a:r>
            <a:r>
              <a:rPr lang="zh-CN" altLang="en-US">
                <a:latin typeface="宋体" pitchFamily="2" charset="-122"/>
              </a:rPr>
              <a:t>在点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的正下方</a:t>
            </a:r>
            <a:r>
              <a:rPr lang="en-US" altLang="zh-CN">
                <a:latin typeface="宋体" pitchFamily="2" charset="-122"/>
              </a:rPr>
              <a:t>10</a:t>
            </a:r>
            <a:r>
              <a:rPr lang="zh-CN" altLang="en-US">
                <a:latin typeface="宋体" pitchFamily="2" charset="-122"/>
              </a:rPr>
              <a:t>，点</a:t>
            </a:r>
            <a:r>
              <a:rPr lang="en-US" altLang="zh-CN">
                <a:latin typeface="宋体" pitchFamily="2" charset="-122"/>
              </a:rPr>
              <a:t>C</a:t>
            </a:r>
            <a:r>
              <a:rPr lang="zh-CN" altLang="en-US">
                <a:latin typeface="宋体" pitchFamily="2" charset="-122"/>
              </a:rPr>
              <a:t>在点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的正左方</a:t>
            </a:r>
            <a:r>
              <a:rPr lang="en-US" altLang="zh-CN">
                <a:latin typeface="宋体" pitchFamily="2" charset="-122"/>
              </a:rPr>
              <a:t>15</a:t>
            </a:r>
            <a:r>
              <a:rPr lang="zh-CN" altLang="en-US">
                <a:latin typeface="宋体" pitchFamily="2" charset="-122"/>
              </a:rPr>
              <a:t>，完成点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的侧面投影及点</a:t>
            </a:r>
            <a:r>
              <a:rPr lang="en-US" altLang="zh-CN">
                <a:latin typeface="宋体" pitchFamily="2" charset="-122"/>
              </a:rPr>
              <a:t>B</a:t>
            </a:r>
            <a:r>
              <a:rPr lang="zh-CN" altLang="en-US">
                <a:latin typeface="宋体" pitchFamily="2" charset="-122"/>
              </a:rPr>
              <a:t>、点</a:t>
            </a:r>
            <a:r>
              <a:rPr lang="en-US" altLang="zh-CN">
                <a:latin typeface="宋体" pitchFamily="2" charset="-122"/>
              </a:rPr>
              <a:t>C</a:t>
            </a:r>
            <a:r>
              <a:rPr lang="zh-CN" altLang="en-US">
                <a:latin typeface="宋体" pitchFamily="2" charset="-122"/>
              </a:rPr>
              <a:t>的三面投影，并判断可见性。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741364"/>
            <a:ext cx="5797550" cy="386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3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524000" y="908051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2.2 </a:t>
            </a:r>
            <a:r>
              <a:rPr lang="zh-CN" altLang="en-US" sz="6000">
                <a:ea typeface="隶书" pitchFamily="49" charset="-122"/>
              </a:rPr>
              <a:t>直线的投影</a:t>
            </a:r>
          </a:p>
        </p:txBody>
      </p:sp>
    </p:spTree>
    <p:extLst>
      <p:ext uri="{BB962C8B-B14F-4D97-AF65-F5344CB8AC3E}">
        <p14:creationId xmlns:p14="http://schemas.microsoft.com/office/powerpoint/2010/main" val="29216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1. </a:t>
            </a:r>
            <a:r>
              <a:rPr lang="zh-CN" altLang="en-US">
                <a:latin typeface="宋体" pitchFamily="2" charset="-122"/>
              </a:rPr>
              <a:t>求作线段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的侧面投影。</a:t>
            </a:r>
          </a:p>
        </p:txBody>
      </p:sp>
      <p:pic>
        <p:nvPicPr>
          <p:cNvPr id="26627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720726"/>
            <a:ext cx="5962650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9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2. </a:t>
            </a:r>
            <a:r>
              <a:rPr lang="zh-CN" altLang="en-US">
                <a:latin typeface="宋体" pitchFamily="2" charset="-122"/>
              </a:rPr>
              <a:t>水平线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，距</a:t>
            </a:r>
            <a:r>
              <a:rPr lang="en-US" altLang="zh-CN">
                <a:latin typeface="宋体" pitchFamily="2" charset="-122"/>
              </a:rPr>
              <a:t>H</a:t>
            </a:r>
            <a:r>
              <a:rPr lang="zh-CN" altLang="en-US">
                <a:latin typeface="宋体" pitchFamily="2" charset="-122"/>
              </a:rPr>
              <a:t>面</a:t>
            </a:r>
            <a:r>
              <a:rPr lang="en-US" altLang="zh-CN">
                <a:latin typeface="宋体" pitchFamily="2" charset="-122"/>
              </a:rPr>
              <a:t>15</a:t>
            </a:r>
            <a:r>
              <a:rPr lang="zh-CN" altLang="en-US">
                <a:latin typeface="宋体" pitchFamily="2" charset="-122"/>
              </a:rPr>
              <a:t>，与</a:t>
            </a:r>
            <a:r>
              <a:rPr lang="en-US" altLang="zh-CN">
                <a:latin typeface="宋体" pitchFamily="2" charset="-122"/>
              </a:rPr>
              <a:t>V</a:t>
            </a:r>
            <a:r>
              <a:rPr lang="zh-CN" altLang="en-US">
                <a:latin typeface="宋体" pitchFamily="2" charset="-122"/>
              </a:rPr>
              <a:t>面成</a:t>
            </a:r>
            <a:r>
              <a:rPr lang="en-US" altLang="zh-CN">
                <a:latin typeface="宋体" pitchFamily="2" charset="-122"/>
              </a:rPr>
              <a:t>30°</a:t>
            </a:r>
            <a:r>
              <a:rPr lang="zh-CN" altLang="en-US">
                <a:latin typeface="宋体" pitchFamily="2" charset="-122"/>
              </a:rPr>
              <a:t>，实长</a:t>
            </a:r>
            <a:r>
              <a:rPr lang="en-US" altLang="zh-CN">
                <a:latin typeface="宋体" pitchFamily="2" charset="-122"/>
              </a:rPr>
              <a:t>25</a:t>
            </a:r>
            <a:r>
              <a:rPr lang="zh-CN" altLang="en-US">
                <a:latin typeface="宋体" pitchFamily="2" charset="-122"/>
              </a:rPr>
              <a:t>，点</a:t>
            </a:r>
            <a:r>
              <a:rPr lang="en-US" altLang="zh-CN">
                <a:latin typeface="宋体" pitchFamily="2" charset="-122"/>
              </a:rPr>
              <a:t>B</a:t>
            </a:r>
            <a:r>
              <a:rPr lang="zh-CN" altLang="en-US">
                <a:latin typeface="宋体" pitchFamily="2" charset="-122"/>
              </a:rPr>
              <a:t>位于点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的左前方，画出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的三面投影。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941388"/>
            <a:ext cx="610711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5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3. </a:t>
            </a:r>
            <a:r>
              <a:rPr lang="zh-CN" altLang="en-US">
                <a:latin typeface="宋体" pitchFamily="2" charset="-122"/>
              </a:rPr>
              <a:t>正平线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，距</a:t>
            </a:r>
            <a:r>
              <a:rPr lang="en-US" altLang="zh-CN">
                <a:latin typeface="宋体" pitchFamily="2" charset="-122"/>
              </a:rPr>
              <a:t>V</a:t>
            </a:r>
            <a:r>
              <a:rPr lang="zh-CN" altLang="en-US">
                <a:latin typeface="宋体" pitchFamily="2" charset="-122"/>
              </a:rPr>
              <a:t>面</a:t>
            </a:r>
            <a:r>
              <a:rPr lang="en-US" altLang="zh-CN">
                <a:latin typeface="宋体" pitchFamily="2" charset="-122"/>
              </a:rPr>
              <a:t>20</a:t>
            </a:r>
            <a:r>
              <a:rPr lang="zh-CN" altLang="en-US">
                <a:latin typeface="宋体" pitchFamily="2" charset="-122"/>
              </a:rPr>
              <a:t>，与</a:t>
            </a:r>
            <a:r>
              <a:rPr lang="en-US" altLang="zh-CN">
                <a:latin typeface="宋体" pitchFamily="2" charset="-122"/>
              </a:rPr>
              <a:t>H</a:t>
            </a:r>
            <a:r>
              <a:rPr lang="zh-CN" altLang="en-US">
                <a:latin typeface="宋体" pitchFamily="2" charset="-122"/>
              </a:rPr>
              <a:t>面成</a:t>
            </a:r>
            <a:r>
              <a:rPr lang="en-US" altLang="zh-CN">
                <a:latin typeface="宋体" pitchFamily="2" charset="-122"/>
              </a:rPr>
              <a:t>60°</a:t>
            </a:r>
            <a:r>
              <a:rPr lang="zh-CN" altLang="en-US">
                <a:latin typeface="宋体" pitchFamily="2" charset="-122"/>
              </a:rPr>
              <a:t>，实长</a:t>
            </a:r>
            <a:r>
              <a:rPr lang="en-US" altLang="zh-CN">
                <a:latin typeface="宋体" pitchFamily="2" charset="-122"/>
              </a:rPr>
              <a:t>25</a:t>
            </a:r>
            <a:r>
              <a:rPr lang="zh-CN" altLang="en-US">
                <a:latin typeface="宋体" pitchFamily="2" charset="-122"/>
              </a:rPr>
              <a:t>，点</a:t>
            </a:r>
            <a:r>
              <a:rPr lang="en-US" altLang="zh-CN">
                <a:latin typeface="宋体" pitchFamily="2" charset="-122"/>
              </a:rPr>
              <a:t>B</a:t>
            </a:r>
            <a:r>
              <a:rPr lang="zh-CN" altLang="en-US">
                <a:latin typeface="宋体" pitchFamily="2" charset="-122"/>
              </a:rPr>
              <a:t>位于点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的右上方，画出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的三面投影。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449264"/>
            <a:ext cx="6107112" cy="40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4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394</Words>
  <Application>Microsoft Office PowerPoint</Application>
  <PresentationFormat>宽屏</PresentationFormat>
  <Paragraphs>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 Unicode MS</vt:lpstr>
      <vt:lpstr>隶书</vt:lpstr>
      <vt:lpstr>宋体</vt:lpstr>
      <vt:lpstr>Arial</vt:lpstr>
      <vt:lpstr>Calibri</vt:lpstr>
      <vt:lpstr>Calibri Light</vt:lpstr>
      <vt:lpstr>ISOCP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fengj</dc:creator>
  <cp:lastModifiedBy>Windows 用户</cp:lastModifiedBy>
  <cp:revision>1</cp:revision>
  <dcterms:created xsi:type="dcterms:W3CDTF">2016-09-18T01:18:50Z</dcterms:created>
  <dcterms:modified xsi:type="dcterms:W3CDTF">2020-09-21T01:57:54Z</dcterms:modified>
</cp:coreProperties>
</file>