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3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8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6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3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0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5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3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9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9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3DFA3-085C-4B4D-A62D-A1D75A7E1B87}" type="datetimeFigureOut">
              <a:rPr lang="zh-CN" altLang="en-US" smtClean="0"/>
              <a:t>2014-10-11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B8A8-EF4E-4BEA-AC97-118C1BDCB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8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>
                <a:latin typeface="宋体" pitchFamily="2" charset="-122"/>
              </a:rPr>
              <a:t>1. 已知下列螺纹标记，试识别其意义并填表。</a:t>
            </a:r>
            <a:endParaRPr lang="zh-CN" altLang="en-US">
              <a:latin typeface="宋体" pitchFamily="2" charset="-122"/>
            </a:endParaRPr>
          </a:p>
        </p:txBody>
      </p:sp>
      <p:graphicFrame>
        <p:nvGraphicFramePr>
          <p:cNvPr id="331911" name="Group 135"/>
          <p:cNvGraphicFramePr>
            <a:graphicFrameLocks noGrp="1"/>
          </p:cNvGraphicFramePr>
          <p:nvPr/>
        </p:nvGraphicFramePr>
        <p:xfrm>
          <a:off x="255588" y="585788"/>
          <a:ext cx="8626475" cy="5768975"/>
        </p:xfrm>
        <a:graphic>
          <a:graphicData uri="http://schemas.openxmlformats.org/drawingml/2006/table">
            <a:tbl>
              <a:tblPr/>
              <a:tblGrid>
                <a:gridCol w="1228725"/>
                <a:gridCol w="1828800"/>
                <a:gridCol w="1836737"/>
                <a:gridCol w="2016125"/>
                <a:gridCol w="1716088"/>
              </a:tblGrid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螺纹标记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M20</a:t>
                      </a: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5g6g</a:t>
                      </a: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M20×1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LH</a:t>
                      </a: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Tr50×24(P8)</a:t>
                      </a: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8E</a:t>
                      </a: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3/8</a:t>
                      </a:r>
                      <a:r>
                        <a:rPr kumimoji="0" lang="en-US" altLang="zh-CN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螺纹种类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粗牙普通螺纹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细牙普通螺纹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梯形螺纹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非螺纹密封管螺纹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       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16.662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螺       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导       程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1.337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线      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旋      向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公差代号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旋合长度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短旋合长度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中旋合长度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长旋合长度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在图中标注螺纹的尺寸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与代号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11" name="Line 145"/>
          <p:cNvSpPr>
            <a:spLocks noChangeShapeType="1"/>
          </p:cNvSpPr>
          <p:nvPr/>
        </p:nvSpPr>
        <p:spPr bwMode="auto">
          <a:xfrm flipV="1">
            <a:off x="7175500" y="3844925"/>
            <a:ext cx="1725613" cy="3905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7512" name="Picture 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6"/>
          <a:stretch>
            <a:fillRect/>
          </a:stretch>
        </p:blipFill>
        <p:spPr bwMode="auto">
          <a:xfrm>
            <a:off x="7275513" y="4346575"/>
            <a:ext cx="1498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3" name="Picture 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8"/>
          <a:stretch>
            <a:fillRect/>
          </a:stretch>
        </p:blipFill>
        <p:spPr bwMode="auto">
          <a:xfrm>
            <a:off x="1587500" y="4375150"/>
            <a:ext cx="171291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4" name="Picture 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3" r="50749"/>
          <a:stretch>
            <a:fillRect/>
          </a:stretch>
        </p:blipFill>
        <p:spPr bwMode="auto">
          <a:xfrm>
            <a:off x="3416300" y="4375150"/>
            <a:ext cx="161131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5" name="Picture 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5" r="23250"/>
          <a:stretch>
            <a:fillRect/>
          </a:stretch>
        </p:blipFill>
        <p:spPr bwMode="auto">
          <a:xfrm>
            <a:off x="5233988" y="4395788"/>
            <a:ext cx="173196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4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60400"/>
            <a:ext cx="5868988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49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1. </a:t>
            </a:r>
            <a:r>
              <a:rPr lang="zh-CN" altLang="en-US">
                <a:latin typeface="宋体" pitchFamily="2" charset="-122"/>
              </a:rPr>
              <a:t>将图中所示 </a:t>
            </a:r>
            <a:r>
              <a:rPr lang="en-US" altLang="zh-CN">
                <a:latin typeface="宋体" pitchFamily="2" charset="-122"/>
              </a:rPr>
              <a:t>M20 </a:t>
            </a:r>
            <a:r>
              <a:rPr lang="zh-CN" altLang="en-US">
                <a:latin typeface="宋体" pitchFamily="2" charset="-122"/>
              </a:rPr>
              <a:t>粗牙普通外螺纹的错处圈出，将正确的画在下面（包括尺寸标注）。</a:t>
            </a:r>
          </a:p>
        </p:txBody>
      </p:sp>
    </p:spTree>
    <p:extLst>
      <p:ext uri="{BB962C8B-B14F-4D97-AF65-F5344CB8AC3E}">
        <p14:creationId xmlns:p14="http://schemas.microsoft.com/office/powerpoint/2010/main" val="22060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774700"/>
            <a:ext cx="4876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0515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2. </a:t>
            </a:r>
            <a:r>
              <a:rPr lang="zh-CN" altLang="en-US">
                <a:latin typeface="宋体" pitchFamily="2" charset="-122"/>
              </a:rPr>
              <a:t>将图中所示 </a:t>
            </a:r>
            <a:r>
              <a:rPr lang="en-US" altLang="zh-CN">
                <a:latin typeface="宋体" pitchFamily="2" charset="-122"/>
              </a:rPr>
              <a:t>M20X1.5 </a:t>
            </a:r>
            <a:r>
              <a:rPr lang="zh-CN" altLang="en-US">
                <a:latin typeface="宋体" pitchFamily="2" charset="-122"/>
              </a:rPr>
              <a:t>细牙普通内螺纹的错处圈出，将正确的画在下面（包括尺寸标注）。</a:t>
            </a:r>
          </a:p>
        </p:txBody>
      </p:sp>
    </p:spTree>
    <p:extLst>
      <p:ext uri="{BB962C8B-B14F-4D97-AF65-F5344CB8AC3E}">
        <p14:creationId xmlns:p14="http://schemas.microsoft.com/office/powerpoint/2010/main" val="30783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3</a:t>
            </a:r>
            <a:r>
              <a:rPr lang="en-US" altLang="en-US">
                <a:latin typeface="宋体" pitchFamily="2" charset="-122"/>
              </a:rPr>
              <a:t>. 将图中错处圈出，并将正确的画在</a:t>
            </a:r>
            <a:r>
              <a:rPr lang="zh-CN" altLang="en-US">
                <a:latin typeface="宋体" pitchFamily="2" charset="-122"/>
              </a:rPr>
              <a:t>右</a:t>
            </a:r>
            <a:r>
              <a:rPr lang="en-US" altLang="en-US">
                <a:latin typeface="宋体" pitchFamily="2" charset="-122"/>
              </a:rPr>
              <a:t>面。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3215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998538"/>
            <a:ext cx="6348413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itchFamily="2" charset="-122"/>
              </a:rPr>
              <a:t>4</a:t>
            </a:r>
            <a:r>
              <a:rPr lang="en-US" altLang="en-US">
                <a:latin typeface="宋体" pitchFamily="2" charset="-122"/>
              </a:rPr>
              <a:t>. 将图中错处圈出，并将正确的画在</a:t>
            </a:r>
            <a:r>
              <a:rPr lang="zh-CN" altLang="en-US">
                <a:latin typeface="宋体" pitchFamily="2" charset="-122"/>
              </a:rPr>
              <a:t>右</a:t>
            </a:r>
            <a:r>
              <a:rPr lang="en-US" altLang="en-US">
                <a:latin typeface="宋体" pitchFamily="2" charset="-122"/>
              </a:rPr>
              <a:t>面。</a:t>
            </a:r>
            <a:endParaRPr lang="zh-CN" altLang="en-US">
              <a:latin typeface="宋体" pitchFamily="2" charset="-122"/>
            </a:endParaRPr>
          </a:p>
        </p:txBody>
      </p:sp>
      <p:pic>
        <p:nvPicPr>
          <p:cNvPr id="3225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944563"/>
            <a:ext cx="6564313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3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11238"/>
            <a:ext cx="5491163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4611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10101"/>
                </a:solidFill>
                <a:latin typeface="System" charset="-122"/>
              </a:rPr>
              <a:t>1. 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已知螺栓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GB/T 5780  M16XL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、垫圈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GB/T 97.1  16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、螺母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GB/T 41  M16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，板厚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t1 =28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，</a:t>
            </a:r>
          </a:p>
          <a:p>
            <a:pPr algn="just" eaLnBrk="1" hangingPunct="1"/>
            <a:r>
              <a:rPr lang="zh-CN" altLang="en-US">
                <a:solidFill>
                  <a:srgbClr val="010101"/>
                </a:solidFill>
                <a:latin typeface="System" charset="-122"/>
              </a:rPr>
              <a:t>    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t2 =20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。用比例画法作螺栓连接的三视图（主视图全剖，俯视图、左视图画外形）。</a:t>
            </a:r>
          </a:p>
          <a:p>
            <a:pPr algn="just" eaLnBrk="1" hangingPunct="1"/>
            <a:r>
              <a:rPr lang="zh-CN" altLang="en-US">
                <a:solidFill>
                  <a:srgbClr val="010101"/>
                </a:solidFill>
                <a:latin typeface="System" charset="-122"/>
              </a:rPr>
              <a:t>   并在右下角写出 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L</a:t>
            </a:r>
            <a:r>
              <a:rPr lang="zh-CN" altLang="en-US" baseline="-10000">
                <a:solidFill>
                  <a:srgbClr val="010101"/>
                </a:solidFill>
                <a:latin typeface="System" charset="-122"/>
              </a:rPr>
              <a:t>计 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和 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L 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的数值。</a:t>
            </a:r>
          </a:p>
        </p:txBody>
      </p:sp>
      <p:sp>
        <p:nvSpPr>
          <p:cNvPr id="324612" name="Rectangle 3"/>
          <p:cNvSpPr>
            <a:spLocks noChangeArrowheads="1"/>
          </p:cNvSpPr>
          <p:nvPr/>
        </p:nvSpPr>
        <p:spPr bwMode="auto">
          <a:xfrm>
            <a:off x="5813425" y="4567238"/>
            <a:ext cx="33305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  <a:latin typeface="ISOCP" pitchFamily="2" charset="0"/>
                <a:ea typeface="System" charset="-122"/>
              </a:rPr>
              <a:t>L</a:t>
            </a:r>
            <a:r>
              <a:rPr lang="zh-CN" altLang="en-US" baseline="-10000">
                <a:solidFill>
                  <a:srgbClr val="0000FF"/>
                </a:solidFill>
                <a:latin typeface="ISOCP" pitchFamily="2" charset="0"/>
                <a:ea typeface="System" charset="-122"/>
              </a:rPr>
              <a:t>计</a:t>
            </a:r>
            <a:r>
              <a:rPr lang="en-US" altLang="zh-CN">
                <a:solidFill>
                  <a:srgbClr val="0000FF"/>
                </a:solidFill>
                <a:latin typeface="ISOCP" pitchFamily="2" charset="0"/>
                <a:ea typeface="System" charset="-122"/>
              </a:rPr>
              <a:t>=28+20+16X(0.15+0.8+0.3)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ISOCP" pitchFamily="2" charset="0"/>
                <a:ea typeface="System" charset="-122"/>
              </a:rPr>
              <a:t>   =28+20+16X1.25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ISOCP" pitchFamily="2" charset="0"/>
                <a:ea typeface="System" charset="-122"/>
              </a:rPr>
              <a:t>   =28+20+20=68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ISOCP" pitchFamily="2" charset="0"/>
                <a:ea typeface="System" charset="-122"/>
              </a:rPr>
              <a:t>L=70</a:t>
            </a:r>
          </a:p>
        </p:txBody>
      </p:sp>
    </p:spTree>
    <p:extLst>
      <p:ext uri="{BB962C8B-B14F-4D97-AF65-F5344CB8AC3E}">
        <p14:creationId xmlns:p14="http://schemas.microsoft.com/office/powerpoint/2010/main" val="22035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010101"/>
                </a:solidFill>
                <a:latin typeface="System" charset="-122"/>
              </a:rPr>
              <a:t>1. 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已知螺栓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GB/T 5780  M16XL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、垫圈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GB/T 97.1  16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、螺母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GB/T 41  M16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，板厚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t1 =28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，</a:t>
            </a:r>
          </a:p>
          <a:p>
            <a:pPr algn="just" eaLnBrk="1" hangingPunct="1"/>
            <a:r>
              <a:rPr lang="zh-CN" altLang="en-US">
                <a:solidFill>
                  <a:srgbClr val="010101"/>
                </a:solidFill>
                <a:latin typeface="System" charset="-122"/>
              </a:rPr>
              <a:t>    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t2 =20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。用比例画法作螺栓连接的三视图（主视图全剖，俯视图、左视图画外形）。</a:t>
            </a:r>
          </a:p>
          <a:p>
            <a:pPr algn="just" eaLnBrk="1" hangingPunct="1"/>
            <a:r>
              <a:rPr lang="zh-CN" altLang="en-US">
                <a:solidFill>
                  <a:srgbClr val="010101"/>
                </a:solidFill>
                <a:latin typeface="System" charset="-122"/>
              </a:rPr>
              <a:t>   并在右下角写出 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L</a:t>
            </a:r>
            <a:r>
              <a:rPr lang="zh-CN" altLang="en-US" baseline="-10000">
                <a:solidFill>
                  <a:srgbClr val="010101"/>
                </a:solidFill>
                <a:latin typeface="System" charset="-122"/>
              </a:rPr>
              <a:t>计 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和 </a:t>
            </a:r>
            <a:r>
              <a:rPr lang="en-US" altLang="zh-CN">
                <a:solidFill>
                  <a:srgbClr val="010101"/>
                </a:solidFill>
                <a:latin typeface="System" charset="-122"/>
              </a:rPr>
              <a:t>L </a:t>
            </a:r>
            <a:r>
              <a:rPr lang="zh-CN" altLang="en-US">
                <a:solidFill>
                  <a:srgbClr val="010101"/>
                </a:solidFill>
                <a:latin typeface="System" charset="-122"/>
              </a:rPr>
              <a:t>的数值。</a:t>
            </a:r>
          </a:p>
        </p:txBody>
      </p:sp>
      <p:pic>
        <p:nvPicPr>
          <p:cNvPr id="3256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443038"/>
            <a:ext cx="5211762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548680"/>
            <a:ext cx="6009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补</a:t>
            </a:r>
            <a:r>
              <a:rPr lang="en-US" altLang="zh-CN" sz="2000" dirty="0"/>
              <a:t>】 15</a:t>
            </a:r>
            <a:r>
              <a:rPr lang="en-US" altLang="zh-CN" sz="2000" dirty="0"/>
              <a:t>. </a:t>
            </a:r>
            <a:r>
              <a:rPr lang="zh-CN" altLang="zh-CN" sz="2000" dirty="0"/>
              <a:t>将图中错处圈出，并将正确的画在右面。</a:t>
            </a: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270494" cy="1718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00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FJ</cp:lastModifiedBy>
  <cp:revision>2</cp:revision>
  <dcterms:created xsi:type="dcterms:W3CDTF">2013-12-30T03:26:20Z</dcterms:created>
  <dcterms:modified xsi:type="dcterms:W3CDTF">2014-10-11T02:24:50Z</dcterms:modified>
</cp:coreProperties>
</file>