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0" r:id="rId4"/>
    <p:sldId id="29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6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6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A456-B7F2-4247-BC27-550BAC83388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C31C-22A4-4309-9226-477AD612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9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90513"/>
            <a:ext cx="433705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9. </a:t>
            </a:r>
            <a:r>
              <a:rPr lang="zh-CN" altLang="en-US">
                <a:latin typeface="宋体" pitchFamily="2" charset="-122"/>
              </a:rPr>
              <a:t>过点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作 </a:t>
            </a:r>
            <a:r>
              <a:rPr lang="en-US" altLang="zh-CN">
                <a:latin typeface="宋体" pitchFamily="2" charset="-122"/>
              </a:rPr>
              <a:t>AB </a:t>
            </a:r>
            <a:r>
              <a:rPr lang="zh-CN" altLang="en-US">
                <a:latin typeface="宋体" pitchFamily="2" charset="-122"/>
              </a:rPr>
              <a:t>的平行线</a:t>
            </a:r>
            <a:r>
              <a:rPr lang="en-US" altLang="zh-CN">
                <a:latin typeface="宋体" pitchFamily="2" charset="-122"/>
              </a:rPr>
              <a:t>CD</a:t>
            </a:r>
            <a:r>
              <a:rPr lang="zh-CN" altLang="en-US">
                <a:latin typeface="宋体" pitchFamily="2" charset="-122"/>
              </a:rPr>
              <a:t>，实长为</a:t>
            </a:r>
            <a:r>
              <a:rPr lang="en-US" altLang="zh-CN">
                <a:latin typeface="宋体" pitchFamily="2" charset="-122"/>
              </a:rPr>
              <a:t>20</a:t>
            </a:r>
            <a:r>
              <a:rPr lang="zh-CN" altLang="en-US">
                <a:latin typeface="宋体" pitchFamily="2" charset="-122"/>
              </a:rPr>
              <a:t>（先作出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的水平投影，后作</a:t>
            </a:r>
            <a:r>
              <a:rPr lang="en-US" altLang="zh-CN">
                <a:latin typeface="宋体" pitchFamily="2" charset="-122"/>
              </a:rPr>
              <a:t>CD</a:t>
            </a:r>
            <a:r>
              <a:rPr lang="zh-CN" altLang="en-US">
                <a:latin typeface="宋体" pitchFamily="2" charset="-122"/>
              </a:rPr>
              <a:t>的三面投影）。</a:t>
            </a:r>
          </a:p>
        </p:txBody>
      </p:sp>
    </p:spTree>
    <p:extLst>
      <p:ext uri="{BB962C8B-B14F-4D97-AF65-F5344CB8AC3E}">
        <p14:creationId xmlns:p14="http://schemas.microsoft.com/office/powerpoint/2010/main" val="33953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5.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已知平面上一点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K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的一个投影，求作此平面的第三投影及点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K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的其他两个投影。</a:t>
            </a:r>
          </a:p>
        </p:txBody>
      </p:sp>
      <p:pic>
        <p:nvPicPr>
          <p:cNvPr id="440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644525"/>
            <a:ext cx="618331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5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6. </a:t>
            </a:r>
            <a:r>
              <a:rPr lang="zh-CN" altLang="en-US">
                <a:latin typeface="宋体" pitchFamily="2" charset="-122"/>
              </a:rPr>
              <a:t>已知平面上一点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zh-CN" altLang="en-US">
                <a:latin typeface="宋体" pitchFamily="2" charset="-122"/>
              </a:rPr>
              <a:t>的一个投影，求作此平面的第三投影及点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zh-CN" altLang="en-US">
                <a:latin typeface="宋体" pitchFamily="2" charset="-122"/>
              </a:rPr>
              <a:t>的其他两个投影。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655638"/>
            <a:ext cx="6078538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7. </a:t>
            </a:r>
            <a:r>
              <a:rPr lang="zh-CN" altLang="en-US">
                <a:latin typeface="宋体" pitchFamily="2" charset="-122"/>
              </a:rPr>
              <a:t>已知平面上一点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zh-CN" altLang="en-US">
                <a:latin typeface="宋体" pitchFamily="2" charset="-122"/>
              </a:rPr>
              <a:t>的一个投影，作出此平面的第三投影及点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zh-CN" altLang="en-US">
                <a:latin typeface="宋体" pitchFamily="2" charset="-122"/>
              </a:rPr>
              <a:t>的其他两个投影。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625475"/>
            <a:ext cx="6078537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2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8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8.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在已知平面内作一点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D,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使其距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15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，距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W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25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。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598488"/>
            <a:ext cx="6107113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4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9. 作图说明点A、B、C、D是否在同一平面内。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830263"/>
            <a:ext cx="4005263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4579938" y="4946650"/>
            <a:ext cx="4564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否。 因点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连线与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D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连线未相交于一点。</a:t>
            </a:r>
          </a:p>
        </p:txBody>
      </p:sp>
    </p:spTree>
    <p:extLst>
      <p:ext uri="{BB962C8B-B14F-4D97-AF65-F5344CB8AC3E}">
        <p14:creationId xmlns:p14="http://schemas.microsoft.com/office/powerpoint/2010/main" val="8441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10. </a:t>
            </a:r>
            <a:r>
              <a:rPr lang="zh-CN" altLang="en-US">
                <a:latin typeface="宋体" pitchFamily="2" charset="-122"/>
              </a:rPr>
              <a:t>已知线段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CD</a:t>
            </a:r>
            <a:r>
              <a:rPr lang="zh-CN" altLang="en-US">
                <a:latin typeface="宋体" pitchFamily="2" charset="-122"/>
              </a:rPr>
              <a:t>与点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zh-CN" altLang="en-US">
                <a:latin typeface="宋体" pitchFamily="2" charset="-122"/>
              </a:rPr>
              <a:t>共面，</a:t>
            </a:r>
            <a:r>
              <a:rPr lang="en-US" altLang="zh-CN">
                <a:latin typeface="宋体" pitchFamily="2" charset="-122"/>
              </a:rPr>
              <a:t>AB∥CD</a:t>
            </a:r>
            <a:r>
              <a:rPr lang="zh-CN" altLang="en-US">
                <a:latin typeface="宋体" pitchFamily="2" charset="-122"/>
              </a:rPr>
              <a:t>，求作</a:t>
            </a:r>
            <a:r>
              <a:rPr lang="en-US" altLang="zh-CN">
                <a:latin typeface="宋体" pitchFamily="2" charset="-122"/>
              </a:rPr>
              <a:t>c′d′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760413"/>
            <a:ext cx="3865562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11. 完成五边形的水平投影。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66725"/>
            <a:ext cx="3522662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5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宋体" pitchFamily="2" charset="-122"/>
              </a:rPr>
              <a:t>12. </a:t>
            </a:r>
            <a:r>
              <a:rPr lang="en-US" altLang="en-US" dirty="0" err="1">
                <a:solidFill>
                  <a:srgbClr val="C00000"/>
                </a:solidFill>
                <a:latin typeface="宋体" pitchFamily="2" charset="-122"/>
              </a:rPr>
              <a:t>完成平面图形</a:t>
            </a:r>
            <a:r>
              <a:rPr lang="en-US" altLang="en-US" dirty="0">
                <a:solidFill>
                  <a:srgbClr val="C00000"/>
                </a:solidFill>
                <a:latin typeface="宋体" pitchFamily="2" charset="-122"/>
              </a:rPr>
              <a:t> ABCDEFGH </a:t>
            </a:r>
            <a:r>
              <a:rPr lang="en-US" altLang="en-US" dirty="0" err="1">
                <a:solidFill>
                  <a:srgbClr val="C00000"/>
                </a:solidFill>
                <a:latin typeface="宋体" pitchFamily="2" charset="-122"/>
              </a:rPr>
              <a:t>的水平投影</a:t>
            </a:r>
            <a:r>
              <a:rPr lang="en-US" altLang="en-US" dirty="0">
                <a:solidFill>
                  <a:srgbClr val="C00000"/>
                </a:solidFill>
                <a:latin typeface="宋体" pitchFamily="2" charset="-122"/>
              </a:rPr>
              <a:t>。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  提示：点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D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G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共线，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AH∥FG∥ED∥BC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。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576263"/>
            <a:ext cx="360680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5629275" y="4524375"/>
            <a:ext cx="3514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注意：</a:t>
            </a:r>
            <a:endParaRPr lang="en-US" altLang="zh-CN" dirty="0" smtClean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C,D,G,H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四点共线；</a:t>
            </a:r>
            <a:endParaRPr lang="en-US" altLang="zh-CN" dirty="0" smtClean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/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</a:rPr>
              <a:t>条水平线彼此平行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2.4 </a:t>
            </a:r>
            <a:r>
              <a:rPr lang="zh-CN" altLang="en-US" sz="6000">
                <a:ea typeface="隶书" pitchFamily="49" charset="-122"/>
              </a:rPr>
              <a:t>直线、平面之间</a:t>
            </a:r>
          </a:p>
          <a:p>
            <a:pPr algn="ctr" eaLnBrk="1" hangingPunct="1"/>
            <a:r>
              <a:rPr lang="zh-CN" altLang="en-US" sz="6000">
                <a:ea typeface="隶书" pitchFamily="49" charset="-122"/>
              </a:rPr>
              <a:t>的相对位置</a:t>
            </a:r>
          </a:p>
        </p:txBody>
      </p:sp>
    </p:spTree>
    <p:extLst>
      <p:ext uri="{BB962C8B-B14F-4D97-AF65-F5344CB8AC3E}">
        <p14:creationId xmlns:p14="http://schemas.microsoft.com/office/powerpoint/2010/main" val="14691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线段 AB 平行于由两条平行线段CD、EF确定的平面，完成 AB 的正面投影。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53251" name="Rectangle 32"/>
          <p:cNvSpPr>
            <a:spLocks noChangeArrowheads="1"/>
          </p:cNvSpPr>
          <p:nvPr/>
        </p:nvSpPr>
        <p:spPr bwMode="auto">
          <a:xfrm>
            <a:off x="5629275" y="4524375"/>
            <a:ext cx="351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e1∥ba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a′b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∥1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e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</a:p>
        </p:txBody>
      </p:sp>
      <p:pic>
        <p:nvPicPr>
          <p:cNvPr id="53252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676275"/>
            <a:ext cx="4160837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0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10.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作一线段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MN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与已知线段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CD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EF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相交，同时与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AB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平行（点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M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CD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上，点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EF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上）。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520700"/>
            <a:ext cx="437673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3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已知线段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MN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和三角形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ABC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平行，求作此三角形的水平投影。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608388" y="4668838"/>
            <a:ext cx="5535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c′1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∥n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m′ , c1∥nm ; b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在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a1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的延长线上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658813"/>
            <a:ext cx="403066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3.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已知两条平行线段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AB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CD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确定的平面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平行于三角形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EFG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，试完成平面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的水平投影。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606425"/>
            <a:ext cx="3652838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435600" y="4583113"/>
            <a:ext cx="3708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e′2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∥a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c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, ac∥e2;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g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∥a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, ab∥g1 ,cd∥ab</a:t>
            </a:r>
          </a:p>
        </p:txBody>
      </p:sp>
    </p:spTree>
    <p:extLst>
      <p:ext uri="{BB962C8B-B14F-4D97-AF65-F5344CB8AC3E}">
        <p14:creationId xmlns:p14="http://schemas.microsoft.com/office/powerpoint/2010/main" val="31326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平面 ABC 和 DEF 相互平行，试完成 DEF 的水平投影。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56323" name="Rectangle 8"/>
          <p:cNvSpPr>
            <a:spLocks noChangeArrowheads="1"/>
          </p:cNvSpPr>
          <p:nvPr/>
        </p:nvSpPr>
        <p:spPr bwMode="auto">
          <a:xfrm>
            <a:off x="3402013" y="4921250"/>
            <a:ext cx="5741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en-US" altLang="en-US">
                <a:solidFill>
                  <a:srgbClr val="0000FF"/>
                </a:solidFill>
                <a:cs typeface="Arial" pitchFamily="34" charset="0"/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c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∥d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e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, de∥1c ; 2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∥e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f</a:t>
            </a:r>
            <a:r>
              <a:rPr lang="en-US" altLang="en-US">
                <a:solidFill>
                  <a:srgbClr val="0000FF"/>
                </a:solidFill>
              </a:rPr>
              <a:t>′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, ef∥2a</a:t>
            </a:r>
          </a:p>
        </p:txBody>
      </p:sp>
      <p:pic>
        <p:nvPicPr>
          <p:cNvPr id="5632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636588"/>
            <a:ext cx="3670300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5.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求线段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EF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与已知平面的交点，并判断可见性。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6751638" y="4267200"/>
            <a:ext cx="2392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K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为所求</a:t>
            </a:r>
          </a:p>
        </p:txBody>
      </p:sp>
      <p:pic>
        <p:nvPicPr>
          <p:cNvPr id="5734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695325"/>
            <a:ext cx="3811587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1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00000"/>
                </a:solidFill>
                <a:latin typeface="宋体" pitchFamily="2" charset="-122"/>
              </a:rPr>
              <a:t>6. </a:t>
            </a:r>
            <a:r>
              <a:rPr lang="zh-CN" altLang="en-US">
                <a:solidFill>
                  <a:srgbClr val="C00000"/>
                </a:solidFill>
                <a:latin typeface="宋体" pitchFamily="2" charset="-122"/>
              </a:rPr>
              <a:t>求线段 </a:t>
            </a:r>
            <a:r>
              <a:rPr lang="en-US" altLang="zh-CN">
                <a:solidFill>
                  <a:srgbClr val="C00000"/>
                </a:solidFill>
                <a:latin typeface="宋体" pitchFamily="2" charset="-122"/>
              </a:rPr>
              <a:t>EF </a:t>
            </a:r>
            <a:r>
              <a:rPr lang="zh-CN" altLang="en-US">
                <a:solidFill>
                  <a:srgbClr val="C00000"/>
                </a:solidFill>
                <a:latin typeface="宋体" pitchFamily="2" charset="-122"/>
              </a:rPr>
              <a:t>与已知平面的交点，并判断可见性。</a:t>
            </a:r>
          </a:p>
        </p:txBody>
      </p:sp>
      <p:sp>
        <p:nvSpPr>
          <p:cNvPr id="58371" name="Rectangle 8"/>
          <p:cNvSpPr>
            <a:spLocks noChangeArrowheads="1"/>
          </p:cNvSpPr>
          <p:nvPr/>
        </p:nvSpPr>
        <p:spPr bwMode="auto">
          <a:xfrm>
            <a:off x="6586538" y="3486150"/>
            <a:ext cx="25574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101FE"/>
                </a:solidFill>
                <a:latin typeface="宋体" pitchFamily="2" charset="-122"/>
              </a:rPr>
              <a:t>注：点</a:t>
            </a: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2</a:t>
            </a:r>
            <a:r>
              <a:rPr lang="zh-CN" altLang="en-US">
                <a:solidFill>
                  <a:srgbClr val="0101FE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EF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101FE"/>
                </a:solidFill>
                <a:latin typeface="宋体" pitchFamily="2" charset="-122"/>
              </a:rPr>
              <a:t>点</a:t>
            </a: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3</a:t>
            </a:r>
            <a:r>
              <a:rPr lang="zh-CN" altLang="en-US">
                <a:solidFill>
                  <a:srgbClr val="0101FE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101FE"/>
                </a:solidFill>
                <a:latin typeface="宋体" pitchFamily="2" charset="-122"/>
              </a:rPr>
              <a:t>点</a:t>
            </a:r>
            <a:r>
              <a:rPr lang="en-US" altLang="zh-CN">
                <a:solidFill>
                  <a:srgbClr val="0101FE"/>
                </a:solidFill>
                <a:latin typeface="宋体" pitchFamily="2" charset="-122"/>
              </a:rPr>
              <a:t>K</a:t>
            </a:r>
            <a:r>
              <a:rPr lang="zh-CN" altLang="en-US">
                <a:solidFill>
                  <a:srgbClr val="0101FE"/>
                </a:solidFill>
                <a:latin typeface="宋体" pitchFamily="2" charset="-122"/>
              </a:rPr>
              <a:t>为所求</a:t>
            </a:r>
          </a:p>
        </p:txBody>
      </p:sp>
      <p:pic>
        <p:nvPicPr>
          <p:cNvPr id="5837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750888"/>
            <a:ext cx="3840162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7. </a:t>
            </a:r>
            <a:r>
              <a:rPr lang="zh-CN" altLang="en-US">
                <a:latin typeface="宋体" pitchFamily="2" charset="-122"/>
              </a:rPr>
              <a:t>求线段</a:t>
            </a:r>
            <a:r>
              <a:rPr lang="en-US" altLang="zh-CN">
                <a:latin typeface="宋体" pitchFamily="2" charset="-122"/>
              </a:rPr>
              <a:t>EF</a:t>
            </a:r>
            <a:r>
              <a:rPr lang="zh-CN" altLang="en-US">
                <a:latin typeface="宋体" pitchFamily="2" charset="-122"/>
              </a:rPr>
              <a:t>与由两相交线段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、</a:t>
            </a:r>
            <a:r>
              <a:rPr lang="en-US" altLang="zh-CN">
                <a:latin typeface="宋体" pitchFamily="2" charset="-122"/>
              </a:rPr>
              <a:t>AC</a:t>
            </a:r>
            <a:r>
              <a:rPr lang="zh-CN" altLang="en-US">
                <a:latin typeface="宋体" pitchFamily="2" charset="-122"/>
              </a:rPr>
              <a:t>确定的平面的交点，并判断可见性。</a:t>
            </a:r>
          </a:p>
        </p:txBody>
      </p:sp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5151438" y="4645025"/>
            <a:ext cx="39925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线与面相交转化为两个面相交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为△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ABC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与△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AEF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的共有点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 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利用辅助面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PV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求两△的另一共有点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L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取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PV∥a′f′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即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 2∥AF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K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为所求</a:t>
            </a:r>
          </a:p>
        </p:txBody>
      </p:sp>
      <p:pic>
        <p:nvPicPr>
          <p:cNvPr id="5939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512763"/>
            <a:ext cx="453390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8. </a:t>
            </a:r>
            <a:r>
              <a:rPr lang="zh-CN" altLang="en-US">
                <a:latin typeface="宋体" pitchFamily="2" charset="-122"/>
              </a:rPr>
              <a:t>求线段 </a:t>
            </a:r>
            <a:r>
              <a:rPr lang="en-US" altLang="zh-CN">
                <a:latin typeface="宋体" pitchFamily="2" charset="-122"/>
              </a:rPr>
              <a:t>EF </a:t>
            </a:r>
            <a:r>
              <a:rPr lang="zh-CN" altLang="en-US">
                <a:latin typeface="宋体" pitchFamily="2" charset="-122"/>
              </a:rPr>
              <a:t>与三角形</a:t>
            </a:r>
            <a:r>
              <a:rPr lang="en-US" altLang="zh-CN">
                <a:latin typeface="宋体" pitchFamily="2" charset="-122"/>
              </a:rPr>
              <a:t>ABC</a:t>
            </a:r>
            <a:r>
              <a:rPr lang="zh-CN" altLang="en-US">
                <a:latin typeface="宋体" pitchFamily="2" charset="-122"/>
              </a:rPr>
              <a:t>的交点，并判断可见性。</a:t>
            </a:r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6419850" y="3930650"/>
            <a:ext cx="27241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注：点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AC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BC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EF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AC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属于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EF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点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K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为所求</a:t>
            </a:r>
          </a:p>
        </p:txBody>
      </p:sp>
      <p:pic>
        <p:nvPicPr>
          <p:cNvPr id="6042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473075"/>
            <a:ext cx="4567237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79463"/>
            <a:ext cx="6294437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9.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求作三角形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ABC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与矩形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DEFG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相交的交线，并判断可见性。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419850" y="4246563"/>
            <a:ext cx="272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zh-CN">
                <a:solidFill>
                  <a:srgbClr val="0000FF"/>
                </a:solidFill>
                <a:latin typeface="宋体" pitchFamily="2" charset="-122"/>
              </a:rPr>
              <a:t>注：mn∥ab</a:t>
            </a:r>
            <a:endParaRPr lang="en-US" altLang="zh-CN">
              <a:solidFill>
                <a:srgbClr val="0000FF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46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619125"/>
            <a:ext cx="63087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10.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求作三角形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ABC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与三角形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DEF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相交的交线，并判断可见性。</a:t>
            </a:r>
          </a:p>
        </p:txBody>
      </p:sp>
    </p:spTree>
    <p:extLst>
      <p:ext uri="{BB962C8B-B14F-4D97-AF65-F5344CB8AC3E}">
        <p14:creationId xmlns:p14="http://schemas.microsoft.com/office/powerpoint/2010/main" val="35792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11. </a:t>
            </a:r>
            <a:r>
              <a:rPr lang="zh-CN" altLang="en-US">
                <a:latin typeface="宋体" pitchFamily="2" charset="-122"/>
              </a:rPr>
              <a:t>求作三角形</a:t>
            </a:r>
            <a:r>
              <a:rPr lang="en-US" altLang="zh-CN">
                <a:latin typeface="宋体" pitchFamily="2" charset="-122"/>
              </a:rPr>
              <a:t>ABC</a:t>
            </a:r>
            <a:r>
              <a:rPr lang="zh-CN" altLang="en-US">
                <a:latin typeface="宋体" pitchFamily="2" charset="-122"/>
              </a:rPr>
              <a:t>与三角形</a:t>
            </a:r>
            <a:r>
              <a:rPr lang="en-US" altLang="zh-CN">
                <a:latin typeface="宋体" pitchFamily="2" charset="-122"/>
              </a:rPr>
              <a:t>DEF</a:t>
            </a:r>
            <a:r>
              <a:rPr lang="zh-CN" altLang="en-US">
                <a:latin typeface="宋体" pitchFamily="2" charset="-122"/>
              </a:rPr>
              <a:t>相交的交线，并判断可见性。</a:t>
            </a:r>
          </a:p>
        </p:txBody>
      </p:sp>
      <p:pic>
        <p:nvPicPr>
          <p:cNvPr id="6349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669925"/>
            <a:ext cx="42291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7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11. 作水平线EF与两已知线段 AB 和 CD 相交并与H面相距 40。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565150"/>
            <a:ext cx="3729038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57175"/>
            <a:ext cx="5535613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12. </a:t>
            </a:r>
            <a:r>
              <a:rPr lang="zh-CN" altLang="en-US">
                <a:latin typeface="宋体" pitchFamily="2" charset="-122"/>
              </a:rPr>
              <a:t>过点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zh-CN" altLang="en-US">
                <a:latin typeface="宋体" pitchFamily="2" charset="-122"/>
              </a:rPr>
              <a:t>作正平线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垂直于</a:t>
            </a:r>
            <a:r>
              <a:rPr lang="en-US" altLang="zh-CN">
                <a:latin typeface="宋体" pitchFamily="2" charset="-122"/>
              </a:rPr>
              <a:t>CD</a:t>
            </a:r>
            <a:r>
              <a:rPr lang="zh-CN" altLang="en-US">
                <a:latin typeface="宋体" pitchFamily="2" charset="-122"/>
              </a:rPr>
              <a:t>，</a:t>
            </a:r>
            <a:r>
              <a:rPr lang="en-US" altLang="zh-CN">
                <a:latin typeface="宋体" pitchFamily="2" charset="-122"/>
              </a:rPr>
              <a:t>AB</a:t>
            </a:r>
            <a:r>
              <a:rPr lang="zh-CN" altLang="en-US">
                <a:latin typeface="宋体" pitchFamily="2" charset="-122"/>
              </a:rPr>
              <a:t>实长</a:t>
            </a:r>
            <a:r>
              <a:rPr lang="en-US" altLang="zh-CN">
                <a:latin typeface="宋体" pitchFamily="2" charset="-122"/>
              </a:rPr>
              <a:t>30</a:t>
            </a:r>
            <a:r>
              <a:rPr lang="zh-CN" altLang="en-US">
                <a:latin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40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688"/>
            <a:ext cx="544512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13. </a:t>
            </a:r>
            <a:r>
              <a:rPr lang="zh-CN" altLang="en-US">
                <a:latin typeface="宋体" pitchFamily="2" charset="-122"/>
              </a:rPr>
              <a:t>过点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zh-CN" altLang="en-US">
                <a:latin typeface="宋体" pitchFamily="2" charset="-122"/>
              </a:rPr>
              <a:t>作矩形</a:t>
            </a:r>
            <a:r>
              <a:rPr lang="en-US" altLang="zh-CN">
                <a:latin typeface="宋体" pitchFamily="2" charset="-122"/>
              </a:rPr>
              <a:t>ABCD</a:t>
            </a:r>
            <a:r>
              <a:rPr lang="zh-CN" altLang="en-US">
                <a:latin typeface="宋体" pitchFamily="2" charset="-122"/>
              </a:rPr>
              <a:t>的垂线，并求垂足。</a:t>
            </a:r>
          </a:p>
        </p:txBody>
      </p:sp>
    </p:spTree>
    <p:extLst>
      <p:ext uri="{BB962C8B-B14F-4D97-AF65-F5344CB8AC3E}">
        <p14:creationId xmlns:p14="http://schemas.microsoft.com/office/powerpoint/2010/main" val="23253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687388"/>
            <a:ext cx="6027738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14. 作三角形DEF垂直于三角形ABC。</a:t>
            </a:r>
            <a:endParaRPr lang="zh-CN" altLang="en-US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868363"/>
            <a:ext cx="5761038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15. </a:t>
            </a:r>
            <a:r>
              <a:rPr lang="zh-CN" altLang="en-US">
                <a:latin typeface="宋体" pitchFamily="2" charset="-122"/>
              </a:rPr>
              <a:t>过点</a:t>
            </a:r>
            <a:r>
              <a:rPr lang="en-US" altLang="zh-CN">
                <a:latin typeface="宋体" pitchFamily="2" charset="-122"/>
              </a:rPr>
              <a:t>C</a:t>
            </a:r>
            <a:r>
              <a:rPr lang="zh-CN" altLang="en-US">
                <a:latin typeface="宋体" pitchFamily="2" charset="-122"/>
              </a:rPr>
              <a:t>作三角形</a:t>
            </a:r>
            <a:r>
              <a:rPr lang="en-US" altLang="zh-CN">
                <a:latin typeface="宋体" pitchFamily="2" charset="-122"/>
              </a:rPr>
              <a:t>ABC</a:t>
            </a:r>
            <a:r>
              <a:rPr lang="zh-CN" altLang="en-US">
                <a:latin typeface="宋体" pitchFamily="2" charset="-122"/>
              </a:rPr>
              <a:t>的垂线</a:t>
            </a:r>
            <a:r>
              <a:rPr lang="en-US" altLang="zh-CN">
                <a:latin typeface="宋体" pitchFamily="2" charset="-122"/>
              </a:rPr>
              <a:t>CD</a:t>
            </a:r>
            <a:r>
              <a:rPr lang="zh-CN" altLang="en-US">
                <a:latin typeface="宋体" pitchFamily="2" charset="-122"/>
              </a:rPr>
              <a:t>（任意长）。</a:t>
            </a:r>
          </a:p>
        </p:txBody>
      </p:sp>
    </p:spTree>
    <p:extLst>
      <p:ext uri="{BB962C8B-B14F-4D97-AF65-F5344CB8AC3E}">
        <p14:creationId xmlns:p14="http://schemas.microsoft.com/office/powerpoint/2010/main" val="28386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9269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[</a:t>
            </a:r>
            <a:r>
              <a:rPr lang="zh-CN" altLang="en-US" sz="2000" dirty="0"/>
              <a:t>补</a:t>
            </a:r>
            <a:r>
              <a:rPr lang="en-US" altLang="zh-CN" sz="2000" dirty="0"/>
              <a:t>] 1. </a:t>
            </a:r>
            <a:r>
              <a:rPr lang="zh-CN" altLang="zh-CN" sz="2000" dirty="0"/>
              <a:t>过点</a:t>
            </a:r>
            <a:r>
              <a:rPr lang="en-US" altLang="zh-CN" sz="2000" dirty="0"/>
              <a:t>K</a:t>
            </a:r>
            <a:r>
              <a:rPr lang="zh-CN" altLang="zh-CN" sz="2000" dirty="0"/>
              <a:t>做一线段</a:t>
            </a:r>
            <a:r>
              <a:rPr lang="en-US" altLang="zh-CN" sz="2000" dirty="0"/>
              <a:t>KL</a:t>
            </a:r>
            <a:r>
              <a:rPr lang="zh-CN" altLang="zh-CN" sz="2000" dirty="0"/>
              <a:t>平行于三角形</a:t>
            </a:r>
            <a:r>
              <a:rPr lang="en-US" altLang="zh-CN" sz="2000" dirty="0"/>
              <a:t> ABC </a:t>
            </a:r>
            <a:r>
              <a:rPr lang="zh-CN" altLang="zh-CN" sz="2000" dirty="0"/>
              <a:t>和</a:t>
            </a:r>
            <a:r>
              <a:rPr lang="en-US" altLang="zh-CN" sz="2000" dirty="0"/>
              <a:t>V</a:t>
            </a:r>
            <a:r>
              <a:rPr lang="zh-CN" altLang="zh-CN" sz="2000" dirty="0"/>
              <a:t>面，</a:t>
            </a:r>
            <a:r>
              <a:rPr lang="en-US" altLang="zh-CN" sz="2000" dirty="0"/>
              <a:t>KL</a:t>
            </a:r>
            <a:r>
              <a:rPr lang="zh-CN" altLang="zh-CN" sz="2000" dirty="0"/>
              <a:t>实长为</a:t>
            </a:r>
            <a:r>
              <a:rPr lang="en-US" altLang="zh-CN" sz="2000" dirty="0"/>
              <a:t>18</a:t>
            </a:r>
            <a:endParaRPr lang="zh-CN" altLang="zh-CN" sz="20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4399557" cy="4592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78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54868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[</a:t>
            </a:r>
            <a:r>
              <a:rPr lang="zh-CN" altLang="en-US" sz="2000" dirty="0">
                <a:solidFill>
                  <a:srgbClr val="C00000"/>
                </a:solidFill>
              </a:rPr>
              <a:t>补</a:t>
            </a:r>
            <a:r>
              <a:rPr lang="en-US" altLang="zh-CN" sz="2000" dirty="0">
                <a:solidFill>
                  <a:srgbClr val="C00000"/>
                </a:solidFill>
              </a:rPr>
              <a:t>] 2. </a:t>
            </a:r>
            <a:r>
              <a:rPr lang="zh-CN" altLang="zh-CN" sz="2000" dirty="0">
                <a:solidFill>
                  <a:srgbClr val="C00000"/>
                </a:solidFill>
              </a:rPr>
              <a:t>已知三角形</a:t>
            </a:r>
            <a:r>
              <a:rPr lang="en-US" altLang="zh-CN" sz="2000" dirty="0">
                <a:solidFill>
                  <a:srgbClr val="C00000"/>
                </a:solidFill>
              </a:rPr>
              <a:t>ABC</a:t>
            </a:r>
            <a:r>
              <a:rPr lang="zh-CN" altLang="zh-CN" sz="2000" dirty="0">
                <a:solidFill>
                  <a:srgbClr val="C00000"/>
                </a:solidFill>
              </a:rPr>
              <a:t>平行于直线</a:t>
            </a:r>
            <a:r>
              <a:rPr lang="en-US" altLang="zh-CN" sz="2000" dirty="0">
                <a:solidFill>
                  <a:srgbClr val="C00000"/>
                </a:solidFill>
              </a:rPr>
              <a:t>DE</a:t>
            </a:r>
            <a:r>
              <a:rPr lang="zh-CN" altLang="zh-CN" sz="2000" dirty="0">
                <a:solidFill>
                  <a:srgbClr val="C00000"/>
                </a:solidFill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</a:rPr>
              <a:t>FG</a:t>
            </a:r>
            <a:r>
              <a:rPr lang="zh-CN" altLang="zh-CN" sz="2000" dirty="0">
                <a:solidFill>
                  <a:srgbClr val="C00000"/>
                </a:solidFill>
              </a:rPr>
              <a:t>，求作三角形</a:t>
            </a:r>
            <a:r>
              <a:rPr lang="en-US" altLang="zh-CN" sz="2000" dirty="0">
                <a:solidFill>
                  <a:srgbClr val="C00000"/>
                </a:solidFill>
              </a:rPr>
              <a:t>ABC</a:t>
            </a:r>
            <a:r>
              <a:rPr lang="zh-CN" altLang="zh-CN" sz="2000" dirty="0">
                <a:solidFill>
                  <a:srgbClr val="C00000"/>
                </a:solidFill>
              </a:rPr>
              <a:t>的水平投影。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4188296" cy="4371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63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548680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[</a:t>
            </a:r>
            <a:r>
              <a:rPr lang="zh-CN" altLang="en-US" sz="2000" dirty="0">
                <a:solidFill>
                  <a:srgbClr val="C00000"/>
                </a:solidFill>
              </a:rPr>
              <a:t>补</a:t>
            </a:r>
            <a:r>
              <a:rPr lang="en-US" altLang="zh-CN" sz="2000" dirty="0">
                <a:solidFill>
                  <a:srgbClr val="C00000"/>
                </a:solidFill>
              </a:rPr>
              <a:t>] 3. </a:t>
            </a:r>
            <a:r>
              <a:rPr lang="zh-CN" altLang="zh-CN" sz="2000" dirty="0">
                <a:solidFill>
                  <a:srgbClr val="C00000"/>
                </a:solidFill>
              </a:rPr>
              <a:t>求线段</a:t>
            </a:r>
            <a:r>
              <a:rPr lang="en-US" altLang="zh-CN" sz="2000" dirty="0">
                <a:solidFill>
                  <a:srgbClr val="C00000"/>
                </a:solidFill>
              </a:rPr>
              <a:t> EF </a:t>
            </a:r>
            <a:r>
              <a:rPr lang="zh-CN" altLang="zh-CN" sz="2000" dirty="0">
                <a:solidFill>
                  <a:srgbClr val="C00000"/>
                </a:solidFill>
              </a:rPr>
              <a:t>与已知平面的交点，并判断可见性。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115717" cy="4189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33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476672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[</a:t>
            </a:r>
            <a:r>
              <a:rPr lang="zh-CN" altLang="en-US" sz="2000" dirty="0"/>
              <a:t>补</a:t>
            </a:r>
            <a:r>
              <a:rPr lang="en-US" altLang="zh-CN" sz="2000" dirty="0"/>
              <a:t>] 4. </a:t>
            </a:r>
            <a:r>
              <a:rPr lang="zh-CN" altLang="zh-CN" sz="2000" dirty="0"/>
              <a:t>求作两三角形</a:t>
            </a:r>
            <a:r>
              <a:rPr lang="en-US" altLang="zh-CN" sz="2000" dirty="0"/>
              <a:t> ABC </a:t>
            </a:r>
            <a:r>
              <a:rPr lang="zh-CN" altLang="zh-CN" sz="2000" dirty="0"/>
              <a:t>与</a:t>
            </a:r>
            <a:r>
              <a:rPr lang="en-US" altLang="zh-CN" sz="2000" dirty="0"/>
              <a:t> AEF </a:t>
            </a:r>
            <a:r>
              <a:rPr lang="zh-CN" altLang="zh-CN" sz="2000" dirty="0"/>
              <a:t>的交线，并判断可见性。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52" y="1052736"/>
            <a:ext cx="4318024" cy="46449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2771800" y="1916832"/>
            <a:ext cx="1512168" cy="1080120"/>
          </a:xfrm>
          <a:prstGeom prst="line">
            <a:avLst/>
          </a:prstGeom>
          <a:ln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776418" y="3027398"/>
            <a:ext cx="1656184" cy="2770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sz="8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12.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过点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作一线段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MN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与直线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AB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和 </a:t>
            </a: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OX 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轴都相交。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573088"/>
            <a:ext cx="371475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9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2.3 </a:t>
            </a:r>
            <a:r>
              <a:rPr lang="zh-CN" altLang="en-US" sz="6000">
                <a:ea typeface="隶书" pitchFamily="49" charset="-122"/>
              </a:rPr>
              <a:t>平面的投影</a:t>
            </a:r>
          </a:p>
        </p:txBody>
      </p:sp>
    </p:spTree>
    <p:extLst>
      <p:ext uri="{BB962C8B-B14F-4D97-AF65-F5344CB8AC3E}">
        <p14:creationId xmlns:p14="http://schemas.microsoft.com/office/powerpoint/2010/main" val="21414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已知平面的两个投影，求作第三投影。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44525"/>
            <a:ext cx="6208713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0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已知平面的两个投影，求作第三投影。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096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b="1295"/>
          <a:stretch>
            <a:fillRect/>
          </a:stretch>
        </p:blipFill>
        <p:spPr bwMode="auto">
          <a:xfrm>
            <a:off x="636588" y="652463"/>
            <a:ext cx="606107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4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3. 已知平面的两个投影，求作第三投影。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642938"/>
            <a:ext cx="6110288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已知平面的两个投影，求作第三投影。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660400"/>
            <a:ext cx="620077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854</Words>
  <Application>Microsoft Office PowerPoint</Application>
  <PresentationFormat>全屏显示(4:3)</PresentationFormat>
  <Paragraphs>64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隶书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fengj</cp:lastModifiedBy>
  <cp:revision>7</cp:revision>
  <dcterms:created xsi:type="dcterms:W3CDTF">2013-09-29T04:56:25Z</dcterms:created>
  <dcterms:modified xsi:type="dcterms:W3CDTF">2021-09-24T08:24:41Z</dcterms:modified>
</cp:coreProperties>
</file>