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188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6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9850-47CF-41B7-81DA-26FD6594435E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85232-DC8C-4090-8DCB-45886C5D07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04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9850-47CF-41B7-81DA-26FD6594435E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85232-DC8C-4090-8DCB-45886C5D07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360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9850-47CF-41B7-81DA-26FD6594435E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85232-DC8C-4090-8DCB-45886C5D07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684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9850-47CF-41B7-81DA-26FD6594435E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85232-DC8C-4090-8DCB-45886C5D07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884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9850-47CF-41B7-81DA-26FD6594435E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85232-DC8C-4090-8DCB-45886C5D07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51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9850-47CF-41B7-81DA-26FD6594435E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85232-DC8C-4090-8DCB-45886C5D07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106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9850-47CF-41B7-81DA-26FD6594435E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85232-DC8C-4090-8DCB-45886C5D07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036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9850-47CF-41B7-81DA-26FD6594435E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85232-DC8C-4090-8DCB-45886C5D07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079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9850-47CF-41B7-81DA-26FD6594435E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85232-DC8C-4090-8DCB-45886C5D07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73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9850-47CF-41B7-81DA-26FD6594435E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85232-DC8C-4090-8DCB-45886C5D07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139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9850-47CF-41B7-81DA-26FD6594435E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85232-DC8C-4090-8DCB-45886C5D07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80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9850-47CF-41B7-81DA-26FD6594435E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85232-DC8C-4090-8DCB-45886C5D07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67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0" y="908050"/>
            <a:ext cx="9144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6000">
                <a:ea typeface="隶书" pitchFamily="49" charset="-122"/>
              </a:rPr>
              <a:t>5 </a:t>
            </a:r>
            <a:r>
              <a:rPr lang="zh-CN" altLang="en-US" sz="6000">
                <a:ea typeface="隶书" pitchFamily="49" charset="-122"/>
              </a:rPr>
              <a:t>平面与立体相交</a:t>
            </a:r>
          </a:p>
        </p:txBody>
      </p:sp>
    </p:spTree>
    <p:extLst>
      <p:ext uri="{BB962C8B-B14F-4D97-AF65-F5344CB8AC3E}">
        <p14:creationId xmlns:p14="http://schemas.microsoft.com/office/powerpoint/2010/main" val="3271601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itchFamily="2" charset="-122"/>
              </a:rPr>
              <a:t>4. </a:t>
            </a:r>
            <a:r>
              <a:rPr lang="zh-CN" altLang="en-US">
                <a:latin typeface="宋体" pitchFamily="2" charset="-122"/>
              </a:rPr>
              <a:t>求作俯视图，并标出面</a:t>
            </a:r>
            <a:r>
              <a:rPr lang="en-US" altLang="zh-CN">
                <a:latin typeface="宋体" pitchFamily="2" charset="-122"/>
              </a:rPr>
              <a:t>P</a:t>
            </a:r>
            <a:r>
              <a:rPr lang="zh-CN" altLang="en-US">
                <a:latin typeface="宋体" pitchFamily="2" charset="-122"/>
              </a:rPr>
              <a:t>的其余两个投影。</a:t>
            </a:r>
          </a:p>
        </p:txBody>
      </p:sp>
      <p:pic>
        <p:nvPicPr>
          <p:cNvPr id="10445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150" y="1128713"/>
            <a:ext cx="3567113" cy="349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538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itchFamily="2" charset="-122"/>
              </a:rPr>
              <a:t>5. 求作左视图。</a:t>
            </a:r>
            <a:endParaRPr lang="zh-CN" altLang="en-US">
              <a:latin typeface="宋体" pitchFamily="2" charset="-122"/>
            </a:endParaRPr>
          </a:p>
        </p:txBody>
      </p:sp>
      <p:pic>
        <p:nvPicPr>
          <p:cNvPr id="10547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735013"/>
            <a:ext cx="4765675" cy="415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674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itchFamily="2" charset="-122"/>
              </a:rPr>
              <a:t>5. 求作左视图。</a:t>
            </a:r>
            <a:endParaRPr lang="zh-CN" altLang="en-US">
              <a:latin typeface="宋体" pitchFamily="2" charset="-122"/>
            </a:endParaRPr>
          </a:p>
        </p:txBody>
      </p:sp>
      <p:pic>
        <p:nvPicPr>
          <p:cNvPr id="10649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1006475"/>
            <a:ext cx="4092575" cy="354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238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0000"/>
                </a:solidFill>
                <a:latin typeface="宋体" pitchFamily="2" charset="-122"/>
              </a:rPr>
              <a:t>6. </a:t>
            </a:r>
            <a:r>
              <a:rPr lang="en-US" altLang="en-US" dirty="0" err="1">
                <a:solidFill>
                  <a:srgbClr val="FF0000"/>
                </a:solidFill>
                <a:latin typeface="宋体" pitchFamily="2" charset="-122"/>
              </a:rPr>
              <a:t>求作俯视图</a:t>
            </a:r>
            <a:r>
              <a:rPr lang="en-US" altLang="en-US" dirty="0">
                <a:solidFill>
                  <a:srgbClr val="FF0000"/>
                </a:solidFill>
                <a:latin typeface="宋体" pitchFamily="2" charset="-122"/>
              </a:rPr>
              <a:t>。</a:t>
            </a:r>
            <a:endParaRPr lang="zh-CN" altLang="en-US" dirty="0">
              <a:solidFill>
                <a:srgbClr val="FF0000"/>
              </a:solidFill>
              <a:latin typeface="宋体" pitchFamily="2" charset="-122"/>
            </a:endParaRPr>
          </a:p>
        </p:txBody>
      </p:sp>
      <p:pic>
        <p:nvPicPr>
          <p:cNvPr id="10752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025" y="822325"/>
            <a:ext cx="4779963" cy="422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847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itchFamily="2" charset="-122"/>
              </a:rPr>
              <a:t>6. 求作俯视图。</a:t>
            </a:r>
            <a:endParaRPr lang="zh-CN" altLang="en-US">
              <a:latin typeface="宋体" pitchFamily="2" charset="-122"/>
            </a:endParaRPr>
          </a:p>
        </p:txBody>
      </p:sp>
      <p:pic>
        <p:nvPicPr>
          <p:cNvPr id="10854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075" y="1308100"/>
            <a:ext cx="3562350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397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657225"/>
            <a:ext cx="3951288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1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0000"/>
                </a:solidFill>
                <a:latin typeface="宋体" pitchFamily="2" charset="-122"/>
              </a:rPr>
              <a:t>7. </a:t>
            </a:r>
            <a:r>
              <a:rPr lang="zh-CN" altLang="en-US" dirty="0">
                <a:solidFill>
                  <a:srgbClr val="FF0000"/>
                </a:solidFill>
                <a:latin typeface="宋体" pitchFamily="2" charset="-122"/>
              </a:rPr>
              <a:t>四棱锥被正垂面</a:t>
            </a:r>
            <a:r>
              <a:rPr lang="en-US" altLang="zh-CN" dirty="0">
                <a:solidFill>
                  <a:srgbClr val="FF0000"/>
                </a:solidFill>
                <a:latin typeface="宋体" pitchFamily="2" charset="-122"/>
              </a:rPr>
              <a:t>P</a:t>
            </a:r>
            <a:r>
              <a:rPr lang="zh-CN" altLang="en-US" dirty="0">
                <a:solidFill>
                  <a:srgbClr val="FF0000"/>
                </a:solidFill>
                <a:latin typeface="宋体" pitchFamily="2" charset="-122"/>
              </a:rPr>
              <a:t>截切，完成俯视图，并作出左视图。</a:t>
            </a:r>
          </a:p>
        </p:txBody>
      </p:sp>
    </p:spTree>
    <p:extLst>
      <p:ext uri="{BB962C8B-B14F-4D97-AF65-F5344CB8AC3E}">
        <p14:creationId xmlns:p14="http://schemas.microsoft.com/office/powerpoint/2010/main" val="187383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itchFamily="2" charset="-122"/>
              </a:rPr>
              <a:t>7. </a:t>
            </a:r>
            <a:r>
              <a:rPr lang="zh-CN" altLang="en-US">
                <a:latin typeface="宋体" pitchFamily="2" charset="-122"/>
              </a:rPr>
              <a:t>四棱锥被正垂面</a:t>
            </a:r>
            <a:r>
              <a:rPr lang="en-US" altLang="zh-CN">
                <a:latin typeface="宋体" pitchFamily="2" charset="-122"/>
              </a:rPr>
              <a:t>P</a:t>
            </a:r>
            <a:r>
              <a:rPr lang="zh-CN" altLang="en-US">
                <a:latin typeface="宋体" pitchFamily="2" charset="-122"/>
              </a:rPr>
              <a:t>截切，完成俯视图，并作出左视图。</a:t>
            </a:r>
          </a:p>
        </p:txBody>
      </p:sp>
      <p:pic>
        <p:nvPicPr>
          <p:cNvPr id="11059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1409700"/>
            <a:ext cx="4416425" cy="328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995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itchFamily="2" charset="-122"/>
              </a:rPr>
              <a:t>*</a:t>
            </a:r>
            <a:r>
              <a:rPr lang="en-US" altLang="zh-CN" sz="800">
                <a:latin typeface="宋体" pitchFamily="2" charset="-122"/>
              </a:rPr>
              <a:t> </a:t>
            </a:r>
            <a:r>
              <a:rPr lang="en-US" altLang="zh-CN">
                <a:latin typeface="宋体" pitchFamily="2" charset="-122"/>
              </a:rPr>
              <a:t>8. </a:t>
            </a:r>
            <a:r>
              <a:rPr lang="zh-CN" altLang="en-US">
                <a:latin typeface="宋体" pitchFamily="2" charset="-122"/>
              </a:rPr>
              <a:t>梯形棱柱被正垂面</a:t>
            </a:r>
            <a:r>
              <a:rPr lang="en-US" altLang="zh-CN">
                <a:latin typeface="宋体" pitchFamily="2" charset="-122"/>
              </a:rPr>
              <a:t>P</a:t>
            </a:r>
            <a:r>
              <a:rPr lang="zh-CN" altLang="en-US">
                <a:latin typeface="宋体" pitchFamily="2" charset="-122"/>
              </a:rPr>
              <a:t>截切，完成左视图和俯视图。</a:t>
            </a:r>
          </a:p>
        </p:txBody>
      </p:sp>
      <p:pic>
        <p:nvPicPr>
          <p:cNvPr id="1116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300" y="796925"/>
            <a:ext cx="3976688" cy="401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468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itchFamily="2" charset="-122"/>
              </a:rPr>
              <a:t>*</a:t>
            </a:r>
            <a:r>
              <a:rPr lang="en-US" altLang="zh-CN" sz="800">
                <a:latin typeface="宋体" pitchFamily="2" charset="-122"/>
              </a:rPr>
              <a:t> </a:t>
            </a:r>
            <a:r>
              <a:rPr lang="en-US" altLang="zh-CN">
                <a:latin typeface="宋体" pitchFamily="2" charset="-122"/>
              </a:rPr>
              <a:t>8. </a:t>
            </a:r>
            <a:r>
              <a:rPr lang="zh-CN" altLang="en-US">
                <a:latin typeface="宋体" pitchFamily="2" charset="-122"/>
              </a:rPr>
              <a:t>梯形棱柱被正垂面</a:t>
            </a:r>
            <a:r>
              <a:rPr lang="en-US" altLang="zh-CN">
                <a:latin typeface="宋体" pitchFamily="2" charset="-122"/>
              </a:rPr>
              <a:t>P</a:t>
            </a:r>
            <a:r>
              <a:rPr lang="zh-CN" altLang="en-US">
                <a:latin typeface="宋体" pitchFamily="2" charset="-122"/>
              </a:rPr>
              <a:t>截切，完成左视图和俯视图。</a:t>
            </a:r>
          </a:p>
        </p:txBody>
      </p:sp>
      <p:pic>
        <p:nvPicPr>
          <p:cNvPr id="11264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757238"/>
            <a:ext cx="3922712" cy="344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358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ChangeArrowheads="1"/>
          </p:cNvSpPr>
          <p:nvPr/>
        </p:nvSpPr>
        <p:spPr bwMode="auto">
          <a:xfrm>
            <a:off x="0" y="908050"/>
            <a:ext cx="9144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6000">
                <a:ea typeface="隶书" pitchFamily="49" charset="-122"/>
              </a:rPr>
              <a:t>5.2 </a:t>
            </a:r>
            <a:r>
              <a:rPr lang="zh-CN" altLang="en-US" sz="6000">
                <a:ea typeface="隶书" pitchFamily="49" charset="-122"/>
              </a:rPr>
              <a:t>平面与回转体相交</a:t>
            </a:r>
          </a:p>
        </p:txBody>
      </p:sp>
    </p:spTree>
    <p:extLst>
      <p:ext uri="{BB962C8B-B14F-4D97-AF65-F5344CB8AC3E}">
        <p14:creationId xmlns:p14="http://schemas.microsoft.com/office/powerpoint/2010/main" val="241006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0" y="908050"/>
            <a:ext cx="9144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6000">
                <a:ea typeface="隶书" pitchFamily="49" charset="-122"/>
              </a:rPr>
              <a:t>5.1 </a:t>
            </a:r>
            <a:r>
              <a:rPr lang="zh-CN" altLang="en-US" sz="6000">
                <a:ea typeface="隶书" pitchFamily="49" charset="-122"/>
              </a:rPr>
              <a:t>平面与平面体相交</a:t>
            </a:r>
          </a:p>
        </p:txBody>
      </p:sp>
    </p:spTree>
    <p:extLst>
      <p:ext uri="{BB962C8B-B14F-4D97-AF65-F5344CB8AC3E}">
        <p14:creationId xmlns:p14="http://schemas.microsoft.com/office/powerpoint/2010/main" val="123142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itchFamily="2" charset="-122"/>
              </a:rPr>
              <a:t>1. 求作俯视图。</a:t>
            </a:r>
            <a:endParaRPr lang="zh-CN" altLang="en-US">
              <a:latin typeface="宋体" pitchFamily="2" charset="-122"/>
            </a:endParaRPr>
          </a:p>
        </p:txBody>
      </p:sp>
      <p:pic>
        <p:nvPicPr>
          <p:cNvPr id="11469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600" y="665163"/>
            <a:ext cx="4371975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997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itchFamily="2" charset="-122"/>
              </a:rPr>
              <a:t>1. 求作俯视图。</a:t>
            </a:r>
            <a:endParaRPr lang="zh-CN" altLang="en-US">
              <a:latin typeface="宋体" pitchFamily="2" charset="-122"/>
            </a:endParaRPr>
          </a:p>
        </p:txBody>
      </p:sp>
      <p:pic>
        <p:nvPicPr>
          <p:cNvPr id="1157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413" y="1200150"/>
            <a:ext cx="3487737" cy="313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434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itchFamily="2" charset="-122"/>
              </a:rPr>
              <a:t>2. 求作俯视图。</a:t>
            </a:r>
            <a:endParaRPr lang="zh-CN" altLang="en-US">
              <a:latin typeface="宋体" pitchFamily="2" charset="-122"/>
            </a:endParaRPr>
          </a:p>
        </p:txBody>
      </p:sp>
      <p:pic>
        <p:nvPicPr>
          <p:cNvPr id="11673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988" y="765175"/>
            <a:ext cx="4365625" cy="426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26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itchFamily="2" charset="-122"/>
              </a:rPr>
              <a:t>2. 求作俯视图。</a:t>
            </a:r>
            <a:endParaRPr lang="zh-CN" altLang="en-US">
              <a:latin typeface="宋体" pitchFamily="2" charset="-122"/>
            </a:endParaRPr>
          </a:p>
        </p:txBody>
      </p:sp>
      <p:pic>
        <p:nvPicPr>
          <p:cNvPr id="11776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25" y="1460500"/>
            <a:ext cx="3675063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868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78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766763"/>
            <a:ext cx="4078287" cy="40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787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itchFamily="2" charset="-122"/>
              </a:rPr>
              <a:t>3. 求作俯视图。</a:t>
            </a:r>
            <a:endParaRPr lang="zh-CN" altLang="en-US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814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itchFamily="2" charset="-122"/>
              </a:rPr>
              <a:t>3. 求作俯视图。</a:t>
            </a:r>
            <a:endParaRPr lang="zh-CN" altLang="en-US">
              <a:latin typeface="宋体" pitchFamily="2" charset="-122"/>
            </a:endParaRPr>
          </a:p>
        </p:txBody>
      </p:sp>
      <p:pic>
        <p:nvPicPr>
          <p:cNvPr id="11981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357313"/>
            <a:ext cx="3703638" cy="343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27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0" y="969963"/>
            <a:ext cx="4132263" cy="399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835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0000"/>
                </a:solidFill>
                <a:latin typeface="宋体" pitchFamily="2" charset="-122"/>
              </a:rPr>
              <a:t>4. </a:t>
            </a:r>
            <a:r>
              <a:rPr lang="en-US" altLang="en-US" dirty="0" err="1">
                <a:solidFill>
                  <a:srgbClr val="FF0000"/>
                </a:solidFill>
                <a:latin typeface="宋体" pitchFamily="2" charset="-122"/>
              </a:rPr>
              <a:t>求作主视图</a:t>
            </a:r>
            <a:r>
              <a:rPr lang="en-US" altLang="en-US" dirty="0">
                <a:solidFill>
                  <a:srgbClr val="FF0000"/>
                </a:solidFill>
                <a:latin typeface="宋体" pitchFamily="2" charset="-122"/>
              </a:rPr>
              <a:t>。</a:t>
            </a:r>
            <a:endParaRPr lang="zh-CN" altLang="en-US" dirty="0">
              <a:solidFill>
                <a:srgbClr val="FF0000"/>
              </a:solidFill>
              <a:latin typeface="宋体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928651" y="1556792"/>
            <a:ext cx="0" cy="5505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2928651" y="1700808"/>
            <a:ext cx="0" cy="7200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944097" y="2204864"/>
            <a:ext cx="0" cy="5505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944097" y="2348880"/>
            <a:ext cx="0" cy="7200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9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itchFamily="2" charset="-122"/>
              </a:rPr>
              <a:t>4. 求作主视图。</a:t>
            </a:r>
            <a:endParaRPr lang="zh-CN" altLang="en-US">
              <a:latin typeface="宋体" pitchFamily="2" charset="-122"/>
            </a:endParaRPr>
          </a:p>
        </p:txBody>
      </p:sp>
      <p:pic>
        <p:nvPicPr>
          <p:cNvPr id="12185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425" y="1190625"/>
            <a:ext cx="3984625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689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itchFamily="2" charset="-122"/>
              </a:rPr>
              <a:t>5. 求作俯视图。</a:t>
            </a:r>
            <a:endParaRPr lang="zh-CN" altLang="en-US">
              <a:latin typeface="宋体" pitchFamily="2" charset="-122"/>
            </a:endParaRPr>
          </a:p>
        </p:txBody>
      </p:sp>
      <p:pic>
        <p:nvPicPr>
          <p:cNvPr id="1228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790575"/>
            <a:ext cx="4240213" cy="413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076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itchFamily="2" charset="-122"/>
              </a:rPr>
              <a:t>5. 求作俯视图。</a:t>
            </a:r>
            <a:endParaRPr lang="zh-CN" altLang="en-US">
              <a:latin typeface="宋体" pitchFamily="2" charset="-122"/>
            </a:endParaRPr>
          </a:p>
        </p:txBody>
      </p:sp>
      <p:pic>
        <p:nvPicPr>
          <p:cNvPr id="12390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13" y="1143000"/>
            <a:ext cx="3879850" cy="326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28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itchFamily="2" charset="-122"/>
              </a:rPr>
              <a:t>1. </a:t>
            </a:r>
            <a:r>
              <a:rPr lang="zh-CN" altLang="en-US">
                <a:latin typeface="宋体" pitchFamily="2" charset="-122"/>
              </a:rPr>
              <a:t>求作俯视图，并标出面</a:t>
            </a:r>
            <a:r>
              <a:rPr lang="en-US" altLang="zh-CN">
                <a:latin typeface="宋体" pitchFamily="2" charset="-122"/>
              </a:rPr>
              <a:t>P</a:t>
            </a:r>
            <a:r>
              <a:rPr lang="zh-CN" altLang="en-US">
                <a:latin typeface="宋体" pitchFamily="2" charset="-122"/>
              </a:rPr>
              <a:t>的其余两个投影。</a:t>
            </a:r>
          </a:p>
        </p:txBody>
      </p:sp>
      <p:pic>
        <p:nvPicPr>
          <p:cNvPr id="972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3" y="631825"/>
            <a:ext cx="60928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665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0000"/>
                </a:solidFill>
                <a:latin typeface="宋体" pitchFamily="2" charset="-122"/>
              </a:rPr>
              <a:t>6. </a:t>
            </a:r>
            <a:r>
              <a:rPr lang="en-US" altLang="en-US" dirty="0" err="1">
                <a:solidFill>
                  <a:srgbClr val="FF0000"/>
                </a:solidFill>
                <a:latin typeface="宋体" pitchFamily="2" charset="-122"/>
              </a:rPr>
              <a:t>求作</a:t>
            </a:r>
            <a:r>
              <a:rPr lang="zh-CN" altLang="en-US" dirty="0">
                <a:solidFill>
                  <a:srgbClr val="FF0000"/>
                </a:solidFill>
                <a:latin typeface="宋体" pitchFamily="2" charset="-122"/>
              </a:rPr>
              <a:t>左</a:t>
            </a:r>
            <a:r>
              <a:rPr lang="en-US" altLang="en-US" dirty="0" err="1">
                <a:solidFill>
                  <a:srgbClr val="FF0000"/>
                </a:solidFill>
                <a:latin typeface="宋体" pitchFamily="2" charset="-122"/>
              </a:rPr>
              <a:t>视图</a:t>
            </a:r>
            <a:r>
              <a:rPr lang="en-US" altLang="en-US" dirty="0">
                <a:solidFill>
                  <a:srgbClr val="FF0000"/>
                </a:solidFill>
                <a:latin typeface="宋体" pitchFamily="2" charset="-122"/>
              </a:rPr>
              <a:t>。</a:t>
            </a:r>
            <a:endParaRPr lang="zh-CN" altLang="en-US" dirty="0">
              <a:solidFill>
                <a:srgbClr val="FF0000"/>
              </a:solidFill>
              <a:latin typeface="宋体" pitchFamily="2" charset="-122"/>
            </a:endParaRPr>
          </a:p>
        </p:txBody>
      </p:sp>
      <p:pic>
        <p:nvPicPr>
          <p:cNvPr id="12493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588" y="784225"/>
            <a:ext cx="4005262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94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itchFamily="2" charset="-122"/>
              </a:rPr>
              <a:t>6. 求作</a:t>
            </a:r>
            <a:r>
              <a:rPr lang="zh-CN" altLang="en-US">
                <a:latin typeface="宋体" pitchFamily="2" charset="-122"/>
              </a:rPr>
              <a:t>左</a:t>
            </a:r>
            <a:r>
              <a:rPr lang="en-US" altLang="en-US">
                <a:latin typeface="宋体" pitchFamily="2" charset="-122"/>
              </a:rPr>
              <a:t>视图。</a:t>
            </a:r>
            <a:endParaRPr lang="zh-CN" altLang="en-US">
              <a:latin typeface="宋体" pitchFamily="2" charset="-122"/>
            </a:endParaRPr>
          </a:p>
        </p:txBody>
      </p:sp>
      <p:pic>
        <p:nvPicPr>
          <p:cNvPr id="12595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688" y="882650"/>
            <a:ext cx="2486025" cy="386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767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0000"/>
                </a:solidFill>
                <a:latin typeface="宋体" pitchFamily="2" charset="-122"/>
              </a:rPr>
              <a:t>7. </a:t>
            </a:r>
            <a:r>
              <a:rPr lang="en-US" altLang="en-US" dirty="0" err="1">
                <a:solidFill>
                  <a:srgbClr val="FF0000"/>
                </a:solidFill>
                <a:latin typeface="宋体" pitchFamily="2" charset="-122"/>
              </a:rPr>
              <a:t>完成俯视图，求作左视图</a:t>
            </a:r>
            <a:r>
              <a:rPr lang="en-US" altLang="en-US" dirty="0">
                <a:solidFill>
                  <a:srgbClr val="FF0000"/>
                </a:solidFill>
                <a:latin typeface="宋体" pitchFamily="2" charset="-122"/>
              </a:rPr>
              <a:t>。</a:t>
            </a:r>
            <a:endParaRPr lang="zh-CN" altLang="en-US" dirty="0">
              <a:solidFill>
                <a:srgbClr val="FF0000"/>
              </a:solidFill>
              <a:latin typeface="宋体" pitchFamily="2" charset="-122"/>
            </a:endParaRPr>
          </a:p>
        </p:txBody>
      </p:sp>
      <p:pic>
        <p:nvPicPr>
          <p:cNvPr id="12697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8" y="741363"/>
            <a:ext cx="3940175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3539015" y="3501008"/>
            <a:ext cx="0" cy="5505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539015" y="3634554"/>
            <a:ext cx="0" cy="5505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539015" y="4382053"/>
            <a:ext cx="0" cy="5505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3526180" y="4506172"/>
            <a:ext cx="0" cy="5505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283968" y="3645311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注意：点</a:t>
            </a:r>
            <a:r>
              <a:rPr lang="en-US" altLang="zh-CN" dirty="0" smtClean="0">
                <a:solidFill>
                  <a:srgbClr val="C00000"/>
                </a:solidFill>
              </a:rPr>
              <a:t>II</a:t>
            </a:r>
            <a:r>
              <a:rPr lang="zh-CN" altLang="en-US" dirty="0" smtClean="0">
                <a:solidFill>
                  <a:srgbClr val="C00000"/>
                </a:solidFill>
              </a:rPr>
              <a:t>为椭圆短轴端点，应作出。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 rot="16200000">
            <a:off x="4709160" y="2126002"/>
            <a:ext cx="85718" cy="216022"/>
            <a:chOff x="5004048" y="5688667"/>
            <a:chExt cx="0" cy="188605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5004048" y="5688667"/>
              <a:ext cx="0" cy="5505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5004048" y="5805264"/>
              <a:ext cx="0" cy="7200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 rot="16200000">
            <a:off x="5385513" y="2139712"/>
            <a:ext cx="85718" cy="216022"/>
            <a:chOff x="5004048" y="5688667"/>
            <a:chExt cx="0" cy="188605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5004048" y="5688667"/>
              <a:ext cx="0" cy="5505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5004048" y="5805264"/>
              <a:ext cx="0" cy="7200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860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itchFamily="2" charset="-122"/>
              </a:rPr>
              <a:t>7. 完成俯视图，求作左视图。</a:t>
            </a:r>
            <a:endParaRPr lang="zh-CN" altLang="en-US">
              <a:latin typeface="宋体" pitchFamily="2" charset="-122"/>
            </a:endParaRPr>
          </a:p>
        </p:txBody>
      </p:sp>
      <p:pic>
        <p:nvPicPr>
          <p:cNvPr id="12800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938" y="1052513"/>
            <a:ext cx="2846387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953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 dirty="0">
                <a:latin typeface="宋体" pitchFamily="2" charset="-122"/>
              </a:rPr>
              <a:t>*</a:t>
            </a:r>
            <a:r>
              <a:rPr lang="en-US" altLang="zh-CN" sz="800" dirty="0">
                <a:latin typeface="宋体" pitchFamily="2" charset="-122"/>
              </a:rPr>
              <a:t> </a:t>
            </a:r>
            <a:r>
              <a:rPr lang="en-US" altLang="en-US" dirty="0">
                <a:latin typeface="宋体" pitchFamily="2" charset="-122"/>
              </a:rPr>
              <a:t>8. </a:t>
            </a:r>
            <a:r>
              <a:rPr lang="en-US" altLang="en-US" dirty="0" err="1">
                <a:latin typeface="宋体" pitchFamily="2" charset="-122"/>
              </a:rPr>
              <a:t>完成俯视图，求作左视图</a:t>
            </a:r>
            <a:r>
              <a:rPr lang="en-US" altLang="en-US" dirty="0">
                <a:latin typeface="宋体" pitchFamily="2" charset="-122"/>
              </a:rPr>
              <a:t>。</a:t>
            </a:r>
            <a:endParaRPr lang="zh-CN" altLang="en-US" dirty="0">
              <a:latin typeface="宋体" pitchFamily="2" charset="-122"/>
            </a:endParaRPr>
          </a:p>
        </p:txBody>
      </p:sp>
      <p:pic>
        <p:nvPicPr>
          <p:cNvPr id="12902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725" y="766763"/>
            <a:ext cx="3703638" cy="4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141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itchFamily="2" charset="-122"/>
              </a:rPr>
              <a:t>*</a:t>
            </a:r>
            <a:r>
              <a:rPr lang="en-US" altLang="zh-CN" sz="800">
                <a:latin typeface="宋体" pitchFamily="2" charset="-122"/>
              </a:rPr>
              <a:t> </a:t>
            </a:r>
            <a:r>
              <a:rPr lang="en-US" altLang="en-US">
                <a:latin typeface="宋体" pitchFamily="2" charset="-122"/>
              </a:rPr>
              <a:t>8. 完成俯视图，求作左视图。</a:t>
            </a:r>
            <a:endParaRPr lang="zh-CN" altLang="en-US">
              <a:latin typeface="宋体" pitchFamily="2" charset="-122"/>
            </a:endParaRPr>
          </a:p>
        </p:txBody>
      </p:sp>
      <p:pic>
        <p:nvPicPr>
          <p:cNvPr id="13005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0" y="1306513"/>
            <a:ext cx="3444875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397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862013"/>
            <a:ext cx="6308725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75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itchFamily="2" charset="-122"/>
              </a:rPr>
              <a:t>9. 完成俯视图，求作左视图。</a:t>
            </a:r>
            <a:endParaRPr lang="zh-CN" altLang="en-US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020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838" y="1219200"/>
            <a:ext cx="3743325" cy="305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099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itchFamily="2" charset="-122"/>
              </a:rPr>
              <a:t>9. 完成俯视图，求作左视图。</a:t>
            </a:r>
            <a:endParaRPr lang="zh-CN" altLang="en-US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310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itchFamily="2" charset="-122"/>
              </a:rPr>
              <a:t>*</a:t>
            </a:r>
            <a:r>
              <a:rPr lang="en-US" altLang="zh-CN" sz="800">
                <a:latin typeface="宋体" pitchFamily="2" charset="-122"/>
              </a:rPr>
              <a:t> </a:t>
            </a:r>
            <a:r>
              <a:rPr lang="en-US" altLang="en-US">
                <a:latin typeface="宋体" pitchFamily="2" charset="-122"/>
              </a:rPr>
              <a:t>10. 求作俯视图。</a:t>
            </a:r>
            <a:endParaRPr lang="zh-CN" altLang="en-US">
              <a:latin typeface="宋体" pitchFamily="2" charset="-122"/>
            </a:endParaRPr>
          </a:p>
        </p:txBody>
      </p:sp>
      <p:pic>
        <p:nvPicPr>
          <p:cNvPr id="1331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238" y="685800"/>
            <a:ext cx="6323012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线形标注 1 2"/>
          <p:cNvSpPr/>
          <p:nvPr/>
        </p:nvSpPr>
        <p:spPr>
          <a:xfrm>
            <a:off x="3779912" y="5085184"/>
            <a:ext cx="1512168" cy="576064"/>
          </a:xfrm>
          <a:prstGeom prst="borderCallout1">
            <a:avLst>
              <a:gd name="adj1" fmla="val 48318"/>
              <a:gd name="adj2" fmla="val -2405"/>
              <a:gd name="adj3" fmla="val -124042"/>
              <a:gd name="adj4" fmla="val -44261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双曲线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62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itchFamily="2" charset="-122"/>
              </a:rPr>
              <a:t>*</a:t>
            </a:r>
            <a:r>
              <a:rPr lang="en-US" altLang="zh-CN" sz="800">
                <a:latin typeface="宋体" pitchFamily="2" charset="-122"/>
              </a:rPr>
              <a:t> </a:t>
            </a:r>
            <a:r>
              <a:rPr lang="en-US" altLang="en-US">
                <a:latin typeface="宋体" pitchFamily="2" charset="-122"/>
              </a:rPr>
              <a:t>10. 求作俯视图。</a:t>
            </a:r>
            <a:endParaRPr lang="zh-CN" altLang="en-US">
              <a:latin typeface="宋体" pitchFamily="2" charset="-122"/>
            </a:endParaRPr>
          </a:p>
        </p:txBody>
      </p:sp>
      <p:pic>
        <p:nvPicPr>
          <p:cNvPr id="13414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238" y="1203325"/>
            <a:ext cx="3900487" cy="304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333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itchFamily="2" charset="-122"/>
              </a:rPr>
              <a:t>1. </a:t>
            </a:r>
            <a:r>
              <a:rPr lang="zh-CN" altLang="en-US">
                <a:latin typeface="宋体" pitchFamily="2" charset="-122"/>
              </a:rPr>
              <a:t>求作俯视图，并标出面</a:t>
            </a:r>
            <a:r>
              <a:rPr lang="en-US" altLang="zh-CN">
                <a:latin typeface="宋体" pitchFamily="2" charset="-122"/>
              </a:rPr>
              <a:t>P</a:t>
            </a:r>
            <a:r>
              <a:rPr lang="zh-CN" altLang="en-US">
                <a:latin typeface="宋体" pitchFamily="2" charset="-122"/>
              </a:rPr>
              <a:t>的其余两个投影。</a:t>
            </a:r>
          </a:p>
        </p:txBody>
      </p:sp>
      <p:pic>
        <p:nvPicPr>
          <p:cNvPr id="9830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1160463"/>
            <a:ext cx="3692525" cy="384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530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itchFamily="2" charset="-122"/>
              </a:rPr>
              <a:t>*</a:t>
            </a:r>
            <a:r>
              <a:rPr lang="en-US" altLang="zh-CN" sz="800">
                <a:latin typeface="宋体" pitchFamily="2" charset="-122"/>
              </a:rPr>
              <a:t> </a:t>
            </a:r>
            <a:r>
              <a:rPr lang="en-US" altLang="en-US">
                <a:latin typeface="宋体" pitchFamily="2" charset="-122"/>
              </a:rPr>
              <a:t>11. 完成主视图中所缺的交线。</a:t>
            </a:r>
            <a:endParaRPr lang="zh-CN" altLang="en-US">
              <a:latin typeface="宋体" pitchFamily="2" charset="-122"/>
            </a:endParaRPr>
          </a:p>
        </p:txBody>
      </p:sp>
      <p:pic>
        <p:nvPicPr>
          <p:cNvPr id="1351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850" y="839788"/>
            <a:ext cx="3984625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20" y="1052736"/>
            <a:ext cx="1402444" cy="29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319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itchFamily="2" charset="-122"/>
              </a:rPr>
              <a:t>*</a:t>
            </a:r>
            <a:r>
              <a:rPr lang="en-US" altLang="zh-CN" sz="800">
                <a:latin typeface="宋体" pitchFamily="2" charset="-122"/>
              </a:rPr>
              <a:t> </a:t>
            </a:r>
            <a:r>
              <a:rPr lang="en-US" altLang="en-US">
                <a:latin typeface="宋体" pitchFamily="2" charset="-122"/>
              </a:rPr>
              <a:t>11. 完成主视图中所缺的交线。</a:t>
            </a:r>
            <a:endParaRPr lang="zh-CN" altLang="en-US">
              <a:latin typeface="宋体" pitchFamily="2" charset="-122"/>
            </a:endParaRPr>
          </a:p>
        </p:txBody>
      </p:sp>
      <p:pic>
        <p:nvPicPr>
          <p:cNvPr id="13619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550" y="1406525"/>
            <a:ext cx="3868738" cy="281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1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1600" y="548680"/>
            <a:ext cx="77768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补</a:t>
            </a:r>
            <a:r>
              <a:rPr lang="en-US" altLang="zh-CN" sz="2000" dirty="0" smtClean="0"/>
              <a:t>】8</a:t>
            </a:r>
            <a:r>
              <a:rPr lang="en-US" altLang="zh-CN" sz="2000" dirty="0"/>
              <a:t>. </a:t>
            </a:r>
            <a:r>
              <a:rPr lang="zh-CN" altLang="zh-CN" sz="2000" dirty="0"/>
              <a:t>完成被正垂面截切的四棱锥的俯视图，并作出左视图。</a:t>
            </a:r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247" y="1196752"/>
            <a:ext cx="4345458" cy="4111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745" y="3356992"/>
            <a:ext cx="2032868" cy="2752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12343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592" y="548680"/>
            <a:ext cx="28600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【</a:t>
            </a:r>
            <a:r>
              <a:rPr lang="zh-CN" altLang="en-US" sz="2000" dirty="0">
                <a:solidFill>
                  <a:srgbClr val="FF0000"/>
                </a:solidFill>
              </a:rPr>
              <a:t>补</a:t>
            </a:r>
            <a:r>
              <a:rPr lang="en-US" altLang="zh-CN" sz="2000" dirty="0">
                <a:solidFill>
                  <a:srgbClr val="FF0000"/>
                </a:solidFill>
              </a:rPr>
              <a:t>】 9.  </a:t>
            </a:r>
            <a:r>
              <a:rPr lang="zh-CN" altLang="zh-CN" sz="2000" dirty="0">
                <a:solidFill>
                  <a:srgbClr val="FF0000"/>
                </a:solidFill>
              </a:rPr>
              <a:t>求作俯视图。</a:t>
            </a:r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052736"/>
            <a:ext cx="4787031" cy="4503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933056"/>
            <a:ext cx="2727293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73960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404664"/>
            <a:ext cx="29322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【</a:t>
            </a:r>
            <a:r>
              <a:rPr lang="zh-CN" altLang="en-US" sz="2000" dirty="0">
                <a:solidFill>
                  <a:srgbClr val="FF0000"/>
                </a:solidFill>
              </a:rPr>
              <a:t>补</a:t>
            </a:r>
            <a:r>
              <a:rPr lang="en-US" altLang="zh-CN" sz="2000" dirty="0">
                <a:solidFill>
                  <a:srgbClr val="FF0000"/>
                </a:solidFill>
              </a:rPr>
              <a:t>】 10. </a:t>
            </a:r>
            <a:r>
              <a:rPr lang="zh-CN" altLang="zh-CN" sz="2000" dirty="0">
                <a:solidFill>
                  <a:srgbClr val="FF0000"/>
                </a:solidFill>
              </a:rPr>
              <a:t>求作左视图。</a:t>
            </a:r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052736"/>
            <a:ext cx="4067522" cy="4067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3284984"/>
            <a:ext cx="232410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2947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548680"/>
            <a:ext cx="29322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补</a:t>
            </a:r>
            <a:r>
              <a:rPr lang="en-US" altLang="zh-CN" sz="2000" dirty="0"/>
              <a:t>】 11. </a:t>
            </a:r>
            <a:r>
              <a:rPr lang="zh-CN" altLang="zh-CN" sz="2000" dirty="0"/>
              <a:t>求作左视图。</a:t>
            </a:r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9" y="1052736"/>
            <a:ext cx="4875038" cy="4680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444207" y="3573463"/>
            <a:ext cx="2493417" cy="285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1459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3" y="884238"/>
            <a:ext cx="6265862" cy="402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1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itchFamily="2" charset="-122"/>
              </a:rPr>
              <a:t>2. </a:t>
            </a:r>
            <a:r>
              <a:rPr lang="zh-CN" altLang="en-US">
                <a:latin typeface="宋体" pitchFamily="2" charset="-122"/>
              </a:rPr>
              <a:t>求作主视图，并标出面</a:t>
            </a:r>
            <a:r>
              <a:rPr lang="en-US" altLang="zh-CN">
                <a:latin typeface="宋体" pitchFamily="2" charset="-122"/>
              </a:rPr>
              <a:t>P</a:t>
            </a:r>
            <a:r>
              <a:rPr lang="zh-CN" altLang="en-US">
                <a:latin typeface="宋体" pitchFamily="2" charset="-122"/>
              </a:rPr>
              <a:t>的其余两个投影。</a:t>
            </a:r>
          </a:p>
        </p:txBody>
      </p:sp>
    </p:spTree>
    <p:extLst>
      <p:ext uri="{BB962C8B-B14F-4D97-AF65-F5344CB8AC3E}">
        <p14:creationId xmlns:p14="http://schemas.microsoft.com/office/powerpoint/2010/main" val="287070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itchFamily="2" charset="-122"/>
              </a:rPr>
              <a:t>2. </a:t>
            </a:r>
            <a:r>
              <a:rPr lang="zh-CN" altLang="en-US">
                <a:latin typeface="宋体" pitchFamily="2" charset="-122"/>
              </a:rPr>
              <a:t>求作主视图，并标出面</a:t>
            </a:r>
            <a:r>
              <a:rPr lang="en-US" altLang="zh-CN">
                <a:latin typeface="宋体" pitchFamily="2" charset="-122"/>
              </a:rPr>
              <a:t>P</a:t>
            </a:r>
            <a:r>
              <a:rPr lang="zh-CN" altLang="en-US">
                <a:latin typeface="宋体" pitchFamily="2" charset="-122"/>
              </a:rPr>
              <a:t>的其余两个投影。</a:t>
            </a:r>
          </a:p>
        </p:txBody>
      </p:sp>
      <p:pic>
        <p:nvPicPr>
          <p:cNvPr id="10035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25" y="1141413"/>
            <a:ext cx="3267075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957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88" y="803275"/>
            <a:ext cx="6294437" cy="400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79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宋体" pitchFamily="2" charset="-122"/>
              </a:rPr>
              <a:t>3. </a:t>
            </a:r>
            <a:r>
              <a:rPr lang="zh-CN" altLang="en-US" dirty="0">
                <a:latin typeface="宋体" pitchFamily="2" charset="-122"/>
              </a:rPr>
              <a:t>求作主视图，并标出面</a:t>
            </a:r>
            <a:r>
              <a:rPr lang="en-US" altLang="zh-CN" dirty="0">
                <a:latin typeface="宋体" pitchFamily="2" charset="-122"/>
              </a:rPr>
              <a:t>P</a:t>
            </a:r>
            <a:r>
              <a:rPr lang="zh-CN" altLang="en-US" dirty="0">
                <a:latin typeface="宋体" pitchFamily="2" charset="-122"/>
              </a:rPr>
              <a:t>的其余两个投影。</a:t>
            </a:r>
          </a:p>
        </p:txBody>
      </p:sp>
    </p:spTree>
    <p:extLst>
      <p:ext uri="{BB962C8B-B14F-4D97-AF65-F5344CB8AC3E}">
        <p14:creationId xmlns:p14="http://schemas.microsoft.com/office/powerpoint/2010/main" val="127151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50" t="12367" r="22911" b="17738"/>
          <a:stretch>
            <a:fillRect/>
          </a:stretch>
        </p:blipFill>
        <p:spPr bwMode="auto">
          <a:xfrm>
            <a:off x="2103438" y="1071563"/>
            <a:ext cx="3554412" cy="356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3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itchFamily="2" charset="-122"/>
              </a:rPr>
              <a:t>3. </a:t>
            </a:r>
            <a:r>
              <a:rPr lang="zh-CN" altLang="en-US">
                <a:latin typeface="宋体" pitchFamily="2" charset="-122"/>
              </a:rPr>
              <a:t>求作主视图，并标出面</a:t>
            </a:r>
            <a:r>
              <a:rPr lang="en-US" altLang="zh-CN">
                <a:latin typeface="宋体" pitchFamily="2" charset="-122"/>
              </a:rPr>
              <a:t>P</a:t>
            </a:r>
            <a:r>
              <a:rPr lang="zh-CN" altLang="en-US">
                <a:latin typeface="宋体" pitchFamily="2" charset="-122"/>
              </a:rPr>
              <a:t>的其余两个投影。</a:t>
            </a:r>
          </a:p>
        </p:txBody>
      </p:sp>
    </p:spTree>
    <p:extLst>
      <p:ext uri="{BB962C8B-B14F-4D97-AF65-F5344CB8AC3E}">
        <p14:creationId xmlns:p14="http://schemas.microsoft.com/office/powerpoint/2010/main" val="19520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3" y="850900"/>
            <a:ext cx="6311900" cy="404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27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itchFamily="2" charset="-122"/>
              </a:rPr>
              <a:t>4. </a:t>
            </a:r>
            <a:r>
              <a:rPr lang="zh-CN" altLang="en-US">
                <a:latin typeface="宋体" pitchFamily="2" charset="-122"/>
              </a:rPr>
              <a:t>求作俯视图，并标出面</a:t>
            </a:r>
            <a:r>
              <a:rPr lang="en-US" altLang="zh-CN">
                <a:latin typeface="宋体" pitchFamily="2" charset="-122"/>
              </a:rPr>
              <a:t>P</a:t>
            </a:r>
            <a:r>
              <a:rPr lang="zh-CN" altLang="en-US">
                <a:latin typeface="宋体" pitchFamily="2" charset="-122"/>
              </a:rPr>
              <a:t>的其余两个投影。</a:t>
            </a:r>
          </a:p>
        </p:txBody>
      </p:sp>
    </p:spTree>
    <p:extLst>
      <p:ext uri="{BB962C8B-B14F-4D97-AF65-F5344CB8AC3E}">
        <p14:creationId xmlns:p14="http://schemas.microsoft.com/office/powerpoint/2010/main" val="368463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401</Words>
  <Application>Microsoft Office PowerPoint</Application>
  <PresentationFormat>全屏显示(4:3)</PresentationFormat>
  <Paragraphs>47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0" baseType="lpstr">
      <vt:lpstr>隶书</vt:lpstr>
      <vt:lpstr>宋体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微软中国</dc:creator>
  <cp:lastModifiedBy>Windows 用户</cp:lastModifiedBy>
  <cp:revision>12</cp:revision>
  <dcterms:created xsi:type="dcterms:W3CDTF">2013-10-18T03:44:13Z</dcterms:created>
  <dcterms:modified xsi:type="dcterms:W3CDTF">2021-02-24T09:08:42Z</dcterms:modified>
</cp:coreProperties>
</file>