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0444-3167-42BC-92B4-E26EC42C40A6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3FA0-3555-4507-BC3E-5960528C26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505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0444-3167-42BC-92B4-E26EC42C40A6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3FA0-3555-4507-BC3E-5960528C26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343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0444-3167-42BC-92B4-E26EC42C40A6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3FA0-3555-4507-BC3E-5960528C26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707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0444-3167-42BC-92B4-E26EC42C40A6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3FA0-3555-4507-BC3E-5960528C26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32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0444-3167-42BC-92B4-E26EC42C40A6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3FA0-3555-4507-BC3E-5960528C26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712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0444-3167-42BC-92B4-E26EC42C40A6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3FA0-3555-4507-BC3E-5960528C26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449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0444-3167-42BC-92B4-E26EC42C40A6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3FA0-3555-4507-BC3E-5960528C26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828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0444-3167-42BC-92B4-E26EC42C40A6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3FA0-3555-4507-BC3E-5960528C26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27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0444-3167-42BC-92B4-E26EC42C40A6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3FA0-3555-4507-BC3E-5960528C26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205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0444-3167-42BC-92B4-E26EC42C40A6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3FA0-3555-4507-BC3E-5960528C26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161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0444-3167-42BC-92B4-E26EC42C40A6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3FA0-3555-4507-BC3E-5960528C26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132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30444-3167-42BC-92B4-E26EC42C40A6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C3FA0-3555-4507-BC3E-5960528C26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607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Text Box 2"/>
          <p:cNvSpPr txBox="1">
            <a:spLocks noChangeArrowheads="1"/>
          </p:cNvSpPr>
          <p:nvPr/>
        </p:nvSpPr>
        <p:spPr bwMode="auto">
          <a:xfrm>
            <a:off x="360218" y="162070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0000"/>
                </a:solidFill>
                <a:latin typeface="宋体" pitchFamily="2" charset="-122"/>
              </a:rPr>
              <a:t>18. </a:t>
            </a:r>
            <a:r>
              <a:rPr lang="en-US" altLang="en-US" dirty="0" err="1">
                <a:solidFill>
                  <a:srgbClr val="FF0000"/>
                </a:solidFill>
                <a:latin typeface="宋体" pitchFamily="2" charset="-122"/>
              </a:rPr>
              <a:t>改正剖视图中的错误，并在右面指定位置完成其正确画法</a:t>
            </a:r>
            <a:r>
              <a:rPr lang="en-US" altLang="en-US" dirty="0">
                <a:solidFill>
                  <a:srgbClr val="FF0000"/>
                </a:solidFill>
                <a:latin typeface="宋体" pitchFamily="2" charset="-122"/>
              </a:rPr>
              <a:t>。</a:t>
            </a:r>
            <a:endParaRPr lang="zh-CN" altLang="en-US" dirty="0">
              <a:solidFill>
                <a:srgbClr val="FF0000"/>
              </a:solidFill>
              <a:latin typeface="宋体" pitchFamily="2" charset="-122"/>
            </a:endParaRPr>
          </a:p>
        </p:txBody>
      </p:sp>
      <p:pic>
        <p:nvPicPr>
          <p:cNvPr id="27033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63" y="703264"/>
            <a:ext cx="3567112" cy="445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034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689" y="695325"/>
            <a:ext cx="3436937" cy="447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48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Text Box 2"/>
          <p:cNvSpPr txBox="1">
            <a:spLocks noChangeArrowheads="1"/>
          </p:cNvSpPr>
          <p:nvPr/>
        </p:nvSpPr>
        <p:spPr bwMode="auto">
          <a:xfrm>
            <a:off x="152400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itchFamily="2" charset="-122"/>
              </a:rPr>
              <a:t>1. </a:t>
            </a:r>
            <a:r>
              <a:rPr lang="zh-CN" altLang="en-US">
                <a:latin typeface="宋体" pitchFamily="2" charset="-122"/>
              </a:rPr>
              <a:t>求作主视方向的外形图（</a:t>
            </a:r>
            <a:r>
              <a:rPr lang="en-US" altLang="zh-CN">
                <a:latin typeface="宋体" pitchFamily="2" charset="-122"/>
              </a:rPr>
              <a:t>B</a:t>
            </a:r>
            <a:r>
              <a:rPr lang="zh-CN" altLang="en-US">
                <a:latin typeface="宋体" pitchFamily="2" charset="-122"/>
              </a:rPr>
              <a:t>向视图），不画虚线。</a:t>
            </a:r>
          </a:p>
        </p:txBody>
      </p:sp>
      <p:pic>
        <p:nvPicPr>
          <p:cNvPr id="27955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038" y="712788"/>
            <a:ext cx="5700712" cy="345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7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57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926" y="952501"/>
            <a:ext cx="4189413" cy="436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057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3736975"/>
            <a:ext cx="2609850" cy="225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0580" name="Text Box 2"/>
          <p:cNvSpPr txBox="1">
            <a:spLocks noChangeArrowheads="1"/>
          </p:cNvSpPr>
          <p:nvPr/>
        </p:nvSpPr>
        <p:spPr bwMode="auto">
          <a:xfrm>
            <a:off x="1524000" y="115889"/>
            <a:ext cx="9144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itchFamily="2" charset="-122"/>
              </a:rPr>
              <a:t>2. </a:t>
            </a:r>
            <a:r>
              <a:rPr lang="zh-CN" altLang="en-US">
                <a:latin typeface="宋体" pitchFamily="2" charset="-122"/>
              </a:rPr>
              <a:t>根据直观图，选择适当方案表达该机件，除已标注尺寸外，其余部分按相对比例绘制。</a:t>
            </a:r>
          </a:p>
          <a:p>
            <a:pPr eaLnBrk="1" hangingPunct="1"/>
            <a:r>
              <a:rPr lang="zh-CN" altLang="en-US">
                <a:latin typeface="宋体" pitchFamily="2" charset="-122"/>
              </a:rPr>
              <a:t>（比例</a:t>
            </a:r>
            <a:r>
              <a:rPr lang="en-US" altLang="zh-CN">
                <a:latin typeface="宋体" pitchFamily="2" charset="-122"/>
              </a:rPr>
              <a:t>2:1</a:t>
            </a:r>
            <a:r>
              <a:rPr lang="zh-CN" altLang="en-US">
                <a:latin typeface="宋体" pitchFamily="2" charset="-122"/>
              </a:rPr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77168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Text Box 2"/>
          <p:cNvSpPr txBox="1">
            <a:spLocks noChangeArrowheads="1"/>
          </p:cNvSpPr>
          <p:nvPr/>
        </p:nvSpPr>
        <p:spPr bwMode="auto">
          <a:xfrm>
            <a:off x="1524000" y="115889"/>
            <a:ext cx="9144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itchFamily="2" charset="-122"/>
              </a:rPr>
              <a:t>2. </a:t>
            </a:r>
            <a:r>
              <a:rPr lang="zh-CN" altLang="en-US">
                <a:latin typeface="宋体" pitchFamily="2" charset="-122"/>
              </a:rPr>
              <a:t>根据直观图，选择适当方案表达该机件，除已标注尺寸外，其余部分按相对比例绘制。</a:t>
            </a:r>
          </a:p>
          <a:p>
            <a:pPr eaLnBrk="1" hangingPunct="1"/>
            <a:r>
              <a:rPr lang="zh-CN" altLang="en-US">
                <a:latin typeface="宋体" pitchFamily="2" charset="-122"/>
              </a:rPr>
              <a:t>（比例</a:t>
            </a:r>
            <a:r>
              <a:rPr lang="en-US" altLang="zh-CN">
                <a:latin typeface="宋体" pitchFamily="2" charset="-122"/>
              </a:rPr>
              <a:t>2:1</a:t>
            </a:r>
            <a:r>
              <a:rPr lang="zh-CN" altLang="en-US">
                <a:latin typeface="宋体" pitchFamily="2" charset="-122"/>
              </a:rPr>
              <a:t>）。</a:t>
            </a:r>
          </a:p>
        </p:txBody>
      </p:sp>
      <p:pic>
        <p:nvPicPr>
          <p:cNvPr id="28160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738" y="939800"/>
            <a:ext cx="4044950" cy="374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269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6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914" y="836614"/>
            <a:ext cx="6467475" cy="436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262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839" y="3749675"/>
            <a:ext cx="2422525" cy="203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2628" name="Text Box 2"/>
          <p:cNvSpPr txBox="1">
            <a:spLocks noChangeArrowheads="1"/>
          </p:cNvSpPr>
          <p:nvPr/>
        </p:nvSpPr>
        <p:spPr bwMode="auto">
          <a:xfrm>
            <a:off x="1524000" y="115889"/>
            <a:ext cx="9144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itchFamily="2" charset="-122"/>
              </a:rPr>
              <a:t>3. </a:t>
            </a:r>
            <a:r>
              <a:rPr lang="zh-CN" altLang="en-US">
                <a:latin typeface="宋体" pitchFamily="2" charset="-122"/>
              </a:rPr>
              <a:t>根据直观图，选择适当方案表达该机件，除已标注尺寸外，其余部分按相对比例绘制。</a:t>
            </a:r>
          </a:p>
          <a:p>
            <a:pPr eaLnBrk="1" hangingPunct="1"/>
            <a:r>
              <a:rPr lang="zh-CN" altLang="en-US">
                <a:latin typeface="宋体" pitchFamily="2" charset="-122"/>
              </a:rPr>
              <a:t>（比例</a:t>
            </a:r>
            <a:r>
              <a:rPr lang="en-US" altLang="zh-CN">
                <a:latin typeface="宋体" pitchFamily="2" charset="-122"/>
              </a:rPr>
              <a:t>2:1</a:t>
            </a:r>
            <a:r>
              <a:rPr lang="zh-CN" altLang="en-US">
                <a:latin typeface="宋体" pitchFamily="2" charset="-122"/>
              </a:rPr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267639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Text Box 2"/>
          <p:cNvSpPr txBox="1">
            <a:spLocks noChangeArrowheads="1"/>
          </p:cNvSpPr>
          <p:nvPr/>
        </p:nvSpPr>
        <p:spPr bwMode="auto">
          <a:xfrm>
            <a:off x="1524000" y="115889"/>
            <a:ext cx="9144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itchFamily="2" charset="-122"/>
              </a:rPr>
              <a:t>3. </a:t>
            </a:r>
            <a:r>
              <a:rPr lang="zh-CN" altLang="en-US">
                <a:latin typeface="宋体" pitchFamily="2" charset="-122"/>
              </a:rPr>
              <a:t>根据直观图，选择适当方案表达该机件，除已标注尺寸外，其余部分按相对比例绘制。</a:t>
            </a:r>
          </a:p>
          <a:p>
            <a:pPr eaLnBrk="1" hangingPunct="1"/>
            <a:r>
              <a:rPr lang="zh-CN" altLang="en-US">
                <a:latin typeface="宋体" pitchFamily="2" charset="-122"/>
              </a:rPr>
              <a:t>（比例</a:t>
            </a:r>
            <a:r>
              <a:rPr lang="en-US" altLang="zh-CN">
                <a:latin typeface="宋体" pitchFamily="2" charset="-122"/>
              </a:rPr>
              <a:t>2:1</a:t>
            </a:r>
            <a:r>
              <a:rPr lang="zh-CN" altLang="en-US">
                <a:latin typeface="宋体" pitchFamily="2" charset="-122"/>
              </a:rPr>
              <a:t>）。</a:t>
            </a:r>
          </a:p>
        </p:txBody>
      </p:sp>
      <p:pic>
        <p:nvPicPr>
          <p:cNvPr id="28365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689" y="1057276"/>
            <a:ext cx="4365625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331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Text Box 2"/>
          <p:cNvSpPr txBox="1">
            <a:spLocks noChangeArrowheads="1"/>
          </p:cNvSpPr>
          <p:nvPr/>
        </p:nvSpPr>
        <p:spPr bwMode="auto">
          <a:xfrm>
            <a:off x="152400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itchFamily="2" charset="-122"/>
              </a:rPr>
              <a:t>18. 改正剖视图中的错误，并在右面指定位置完成其正确画法。</a:t>
            </a:r>
            <a:endParaRPr lang="zh-CN" altLang="en-US">
              <a:latin typeface="宋体" pitchFamily="2" charset="-122"/>
            </a:endParaRPr>
          </a:p>
        </p:txBody>
      </p:sp>
      <p:pic>
        <p:nvPicPr>
          <p:cNvPr id="27136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551" y="1190626"/>
            <a:ext cx="6689725" cy="361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225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ChangeArrowheads="1"/>
          </p:cNvSpPr>
          <p:nvPr/>
        </p:nvSpPr>
        <p:spPr bwMode="auto">
          <a:xfrm>
            <a:off x="1524000" y="908051"/>
            <a:ext cx="9144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6000">
                <a:ea typeface="隶书" pitchFamily="49" charset="-122"/>
              </a:rPr>
              <a:t>8.3 </a:t>
            </a:r>
            <a:r>
              <a:rPr lang="zh-CN" altLang="en-US" sz="6000">
                <a:ea typeface="隶书" pitchFamily="49" charset="-122"/>
              </a:rPr>
              <a:t>断面图</a:t>
            </a:r>
          </a:p>
        </p:txBody>
      </p:sp>
    </p:spTree>
    <p:extLst>
      <p:ext uri="{BB962C8B-B14F-4D97-AF65-F5344CB8AC3E}">
        <p14:creationId xmlns:p14="http://schemas.microsoft.com/office/powerpoint/2010/main" val="68420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Text Box 2"/>
          <p:cNvSpPr txBox="1">
            <a:spLocks noChangeArrowheads="1"/>
          </p:cNvSpPr>
          <p:nvPr/>
        </p:nvSpPr>
        <p:spPr bwMode="auto">
          <a:xfrm>
            <a:off x="152400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0000"/>
                </a:solidFill>
                <a:latin typeface="宋体" pitchFamily="2" charset="-122"/>
              </a:rPr>
              <a:t>1. </a:t>
            </a:r>
            <a:r>
              <a:rPr lang="en-US" altLang="en-US" dirty="0" err="1">
                <a:solidFill>
                  <a:srgbClr val="FF0000"/>
                </a:solidFill>
                <a:latin typeface="宋体" pitchFamily="2" charset="-122"/>
              </a:rPr>
              <a:t>求作肋板的重合断面</a:t>
            </a:r>
            <a:r>
              <a:rPr lang="en-US" altLang="en-US" dirty="0">
                <a:solidFill>
                  <a:srgbClr val="FF0000"/>
                </a:solidFill>
                <a:latin typeface="宋体" pitchFamily="2" charset="-122"/>
              </a:rPr>
              <a:t>。</a:t>
            </a:r>
            <a:endParaRPr lang="zh-CN" altLang="en-US" dirty="0">
              <a:solidFill>
                <a:srgbClr val="FF0000"/>
              </a:solidFill>
              <a:latin typeface="宋体" pitchFamily="2" charset="-122"/>
            </a:endParaRPr>
          </a:p>
        </p:txBody>
      </p:sp>
      <p:pic>
        <p:nvPicPr>
          <p:cNvPr id="27341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188" y="647701"/>
            <a:ext cx="4229100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626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Text Box 2"/>
          <p:cNvSpPr txBox="1">
            <a:spLocks noChangeArrowheads="1"/>
          </p:cNvSpPr>
          <p:nvPr/>
        </p:nvSpPr>
        <p:spPr bwMode="auto">
          <a:xfrm>
            <a:off x="152400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itchFamily="2" charset="-122"/>
              </a:rPr>
              <a:t>1. 求作肋板的重合断面。</a:t>
            </a:r>
            <a:endParaRPr lang="zh-CN" altLang="en-US">
              <a:latin typeface="宋体" pitchFamily="2" charset="-122"/>
            </a:endParaRPr>
          </a:p>
        </p:txBody>
      </p:sp>
      <p:pic>
        <p:nvPicPr>
          <p:cNvPr id="27443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204913"/>
            <a:ext cx="4559300" cy="297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433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Text Box 2"/>
          <p:cNvSpPr txBox="1">
            <a:spLocks noChangeArrowheads="1"/>
          </p:cNvSpPr>
          <p:nvPr/>
        </p:nvSpPr>
        <p:spPr bwMode="auto">
          <a:xfrm>
            <a:off x="152400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0000"/>
                </a:solidFill>
                <a:latin typeface="宋体" pitchFamily="2" charset="-122"/>
              </a:rPr>
              <a:t>2. </a:t>
            </a:r>
            <a:r>
              <a:rPr lang="en-US" altLang="en-US" dirty="0" err="1">
                <a:solidFill>
                  <a:srgbClr val="FF0000"/>
                </a:solidFill>
                <a:latin typeface="宋体" pitchFamily="2" charset="-122"/>
              </a:rPr>
              <a:t>求作移出断面图，将通孔和键槽表示清楚</a:t>
            </a:r>
            <a:r>
              <a:rPr lang="en-US" altLang="en-US" dirty="0">
                <a:solidFill>
                  <a:srgbClr val="FF0000"/>
                </a:solidFill>
                <a:latin typeface="宋体" pitchFamily="2" charset="-122"/>
              </a:rPr>
              <a:t>。</a:t>
            </a:r>
            <a:endParaRPr lang="zh-CN" altLang="en-US" dirty="0">
              <a:solidFill>
                <a:srgbClr val="FF0000"/>
              </a:solidFill>
              <a:latin typeface="宋体" pitchFamily="2" charset="-122"/>
            </a:endParaRPr>
          </a:p>
        </p:txBody>
      </p:sp>
      <p:pic>
        <p:nvPicPr>
          <p:cNvPr id="27545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151" y="614363"/>
            <a:ext cx="6524625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69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Text Box 2"/>
          <p:cNvSpPr txBox="1">
            <a:spLocks noChangeArrowheads="1"/>
          </p:cNvSpPr>
          <p:nvPr/>
        </p:nvSpPr>
        <p:spPr bwMode="auto">
          <a:xfrm>
            <a:off x="152400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itchFamily="2" charset="-122"/>
              </a:rPr>
              <a:t>2. 求作移出断面图，将通孔和键槽表示清楚。</a:t>
            </a:r>
            <a:endParaRPr lang="zh-CN" altLang="en-US">
              <a:latin typeface="宋体" pitchFamily="2" charset="-122"/>
            </a:endParaRPr>
          </a:p>
        </p:txBody>
      </p:sp>
      <p:pic>
        <p:nvPicPr>
          <p:cNvPr id="2764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363" y="752475"/>
            <a:ext cx="4646612" cy="313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037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ChangeArrowheads="1"/>
          </p:cNvSpPr>
          <p:nvPr/>
        </p:nvSpPr>
        <p:spPr bwMode="auto">
          <a:xfrm>
            <a:off x="1524000" y="908051"/>
            <a:ext cx="9144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6000">
                <a:ea typeface="隶书" pitchFamily="49" charset="-122"/>
              </a:rPr>
              <a:t>8.4 </a:t>
            </a:r>
            <a:r>
              <a:rPr lang="zh-CN" altLang="en-US" sz="6000">
                <a:ea typeface="隶书" pitchFamily="49" charset="-122"/>
              </a:rPr>
              <a:t>表达方法综合练习</a:t>
            </a:r>
          </a:p>
        </p:txBody>
      </p:sp>
    </p:spTree>
    <p:extLst>
      <p:ext uri="{BB962C8B-B14F-4D97-AF65-F5344CB8AC3E}">
        <p14:creationId xmlns:p14="http://schemas.microsoft.com/office/powerpoint/2010/main" val="310669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Text Box 2"/>
          <p:cNvSpPr txBox="1">
            <a:spLocks noChangeArrowheads="1"/>
          </p:cNvSpPr>
          <p:nvPr/>
        </p:nvSpPr>
        <p:spPr bwMode="auto">
          <a:xfrm>
            <a:off x="152400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0000"/>
                </a:solidFill>
                <a:latin typeface="宋体" pitchFamily="2" charset="-122"/>
              </a:rPr>
              <a:t>1. </a:t>
            </a:r>
            <a:r>
              <a:rPr lang="zh-CN" altLang="en-US" dirty="0">
                <a:solidFill>
                  <a:srgbClr val="FF0000"/>
                </a:solidFill>
                <a:latin typeface="宋体" pitchFamily="2" charset="-122"/>
              </a:rPr>
              <a:t>求作主视方向的外形图（</a:t>
            </a:r>
            <a:r>
              <a:rPr lang="en-US" altLang="zh-CN" dirty="0">
                <a:solidFill>
                  <a:srgbClr val="FF0000"/>
                </a:solidFill>
                <a:latin typeface="宋体" pitchFamily="2" charset="-122"/>
              </a:rPr>
              <a:t>B</a:t>
            </a:r>
            <a:r>
              <a:rPr lang="zh-CN" altLang="en-US" dirty="0">
                <a:solidFill>
                  <a:srgbClr val="FF0000"/>
                </a:solidFill>
                <a:latin typeface="宋体" pitchFamily="2" charset="-122"/>
              </a:rPr>
              <a:t>向视图），不画虚线。</a:t>
            </a:r>
          </a:p>
        </p:txBody>
      </p:sp>
      <p:pic>
        <p:nvPicPr>
          <p:cNvPr id="27853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189" y="533401"/>
            <a:ext cx="6467475" cy="451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456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193</Words>
  <Application>Microsoft Office PowerPoint</Application>
  <PresentationFormat>宽屏</PresentationFormat>
  <Paragraphs>18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隶书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fengj</dc:creator>
  <cp:lastModifiedBy>fengj</cp:lastModifiedBy>
  <cp:revision>3</cp:revision>
  <dcterms:created xsi:type="dcterms:W3CDTF">2016-11-21T01:14:14Z</dcterms:created>
  <dcterms:modified xsi:type="dcterms:W3CDTF">2016-12-05T01:33:59Z</dcterms:modified>
</cp:coreProperties>
</file>