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13" r:id="rId3"/>
    <p:sldId id="314" r:id="rId4"/>
    <p:sldId id="315" r:id="rId5"/>
    <p:sldId id="316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8" r:id="rId25"/>
    <p:sldId id="309" r:id="rId26"/>
    <p:sldId id="310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AEE"/>
    <a:srgbClr val="E4F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6629D8-8CE7-458A-A67A-2EBCABB5B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635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F863D44-F75B-4432-8AB5-093CF749CD74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2011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A046EA7-E971-4F85-8858-DC3CF7ECF4C1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711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38ED8C1-62A4-421F-AA6E-4F4B5A2EA4B6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727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6CE2E90-00A0-4914-9D9E-C4E0B63FF0B1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71406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26627B0-3A0E-44CE-8E07-77C0E494671D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39611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CAEEB91-B4E3-4032-8219-8E798BDC8A9D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7871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62C7F4B1-208B-4810-B647-BAAE06945AB5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94804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86EC16A-7802-4042-B6D2-57530F5BD737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9910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02AB3EC-8391-402F-9B22-C4878D1C70C7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730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60EEA29-36E1-487A-BFA7-FBF82C1FDE6E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33234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1E5975E-87D4-4EC8-9000-66E98E7F9EA1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4839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179B1B0-DDF0-4FB5-AD7D-7DCAC13110D8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895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41B9988-4E79-4674-85A3-D9A496D85E98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3024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8D160A7-A62E-42C2-B0C4-527C8C672E93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4588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565C2F6-0BD6-4B16-B913-DA14FC99DC1A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3516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4E4D240-2197-4E24-9C86-93D486F9F161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593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DCA1-E2DE-46C2-A138-FAF381F3CD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5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04D18-A01B-4D7D-BFF0-49208721C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40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CB895-B35D-4334-9CAE-AC6AB4707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80438-9520-4D12-BF50-FC8809D0A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0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A7BE6-CCC0-43C4-8363-70D961B2C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3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32A6-973D-4D02-9E86-485FF17E96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51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4F561-0412-4E3A-B5AA-BAD09DFDD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9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5574-2AE9-4C2C-9954-0096737BE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CC919-4281-4D1C-93BF-B35EE1267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7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A951F-809A-42A5-ADB3-026DDC562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24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26E48-E810-40EB-9F36-AFBA3EC2A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27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6154168-3D87-4B85-BCE7-F52A3B314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video" Target="file:///E:\1-&#21046;&#22270;\3-&#38750;&#26426;&#26800;&#31867;-48&#23398;&#26102;\2016&#26149;&#23395;\2&#36710;&#20869;&#34746;&#32441;.MPG" TargetMode="External"/><Relationship Id="rId1" Type="http://schemas.openxmlformats.org/officeDocument/2006/relationships/video" Target="file:///E:\1-&#21046;&#22270;\3-&#38750;&#26426;&#26800;&#31867;-48&#23398;&#26102;\2016&#26149;&#23395;\1&#36710;&#22806;&#34746;&#32441;.MPG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组合 2"/>
          <p:cNvGrpSpPr>
            <a:grpSpLocks/>
          </p:cNvGrpSpPr>
          <p:nvPr/>
        </p:nvGrpSpPr>
        <p:grpSpPr bwMode="auto">
          <a:xfrm>
            <a:off x="-7938" y="0"/>
            <a:ext cx="9151938" cy="6858000"/>
            <a:chOff x="-8258" y="0"/>
            <a:chExt cx="9152258" cy="6858000"/>
          </a:xfrm>
        </p:grpSpPr>
        <p:grpSp>
          <p:nvGrpSpPr>
            <p:cNvPr id="4107" name="组合 1"/>
            <p:cNvGrpSpPr>
              <a:grpSpLocks/>
            </p:cNvGrpSpPr>
            <p:nvPr/>
          </p:nvGrpSpPr>
          <p:grpSpPr bwMode="auto">
            <a:xfrm flipH="1">
              <a:off x="-320" y="0"/>
              <a:ext cx="9144320" cy="6858000"/>
              <a:chOff x="0" y="0"/>
              <a:chExt cx="9164959" cy="6858000"/>
            </a:xfrm>
          </p:grpSpPr>
          <p:sp>
            <p:nvSpPr>
              <p:cNvPr id="8" name="PA_Line 1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1476577" y="0"/>
                <a:ext cx="6767112" cy="6858000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9" name="PA_Line 1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51725" y="0"/>
                <a:ext cx="3513234" cy="6237288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0" name="PA_Line 1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160338"/>
                <a:ext cx="9144274" cy="4352925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1" name="PA_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7020104" y="722313"/>
                <a:ext cx="1708883" cy="6135687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4113" name="PA_椭圆 1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57942" y="1638300"/>
                <a:ext cx="74612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  <p:sp>
            <p:nvSpPr>
              <p:cNvPr id="4114" name="PA_椭圆 2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96007" y="3861048"/>
                <a:ext cx="76200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  <p:sp>
            <p:nvSpPr>
              <p:cNvPr id="4115" name="PA_椭圆 1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66050" y="2742926"/>
                <a:ext cx="76200" cy="74612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" name="PA_任意多边形 5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-8258" y="3175"/>
              <a:ext cx="2475000" cy="4541838"/>
            </a:xfrm>
            <a:custGeom>
              <a:avLst/>
              <a:gdLst>
                <a:gd name="T0" fmla="*/ 1563267111 w 2332"/>
                <a:gd name="T1" fmla="*/ 0 h 3907"/>
                <a:gd name="T2" fmla="*/ 2147483647 w 2332"/>
                <a:gd name="T3" fmla="*/ 0 h 3907"/>
                <a:gd name="T4" fmla="*/ 2147483647 w 2332"/>
                <a:gd name="T5" fmla="*/ 2147483647 h 3907"/>
                <a:gd name="T6" fmla="*/ 0 w 2332"/>
                <a:gd name="T7" fmla="*/ 2147483647 h 3907"/>
                <a:gd name="T8" fmla="*/ 1563267111 w 2332"/>
                <a:gd name="T9" fmla="*/ 0 h 3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54000" dist="127001" dir="2700000" algn="tl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083870" y="4004424"/>
            <a:ext cx="5273676" cy="478401"/>
          </a:xfrm>
          <a:prstGeom prst="rect">
            <a:avLst/>
          </a:prstGeom>
          <a:gradFill flip="none" rotWithShape="1">
            <a:gsLst>
              <a:gs pos="0">
                <a:srgbClr val="0070C0">
                  <a:alpha val="49000"/>
                </a:srgbClr>
              </a:gs>
              <a:gs pos="59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1500">
                <a:solidFill>
                  <a:srgbClr val="00183C"/>
                </a:solidFill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endParaRPr lang="en-US" altLang="zh-CN" dirty="0" smtClean="0"/>
          </a:p>
          <a:p>
            <a:pPr algn="l">
              <a:defRPr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一般了解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 flipH="1">
            <a:off x="3709345" y="3449363"/>
            <a:ext cx="5207000" cy="469900"/>
          </a:xfrm>
          <a:prstGeom prst="rect">
            <a:avLst/>
          </a:prstGeom>
          <a:gradFill flip="none" rotWithShape="1">
            <a:gsLst>
              <a:gs pos="0">
                <a:srgbClr val="0070C0">
                  <a:alpha val="49000"/>
                </a:srgbClr>
              </a:gs>
              <a:gs pos="59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1500">
                <a:solidFill>
                  <a:srgbClr val="00183C"/>
                </a:solidFill>
                <a:latin typeface="Calibri" panose="020F0502020204030204" pitchFamily="34" charset="0"/>
              </a:defRPr>
            </a:lvl1pPr>
          </a:lstStyle>
          <a:p>
            <a:pPr algn="r">
              <a:defRPr/>
            </a:pP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重点掌握</a:t>
            </a:r>
          </a:p>
        </p:txBody>
      </p:sp>
      <p:sp>
        <p:nvSpPr>
          <p:cNvPr id="2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007795" y="3458888"/>
            <a:ext cx="4908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 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螺纹及螺纹紧固件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7795" y="4022450"/>
            <a:ext cx="4295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11.5 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其他标准件和常用件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3553770" y="2876276"/>
            <a:ext cx="419735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件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及常用件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椭圆 1"/>
          <p:cNvSpPr/>
          <p:nvPr/>
        </p:nvSpPr>
        <p:spPr>
          <a:xfrm rot="15134672">
            <a:off x="7156389" y="4977637"/>
            <a:ext cx="1551347" cy="1606344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6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BF98902-47B7-4ADE-859D-C43F68BB7F79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39725" y="188913"/>
            <a:ext cx="4791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三、螺纹的规定画法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339725" y="850900"/>
            <a:ext cx="388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、外螺纹的画法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20601" name="Group 5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55014" name="Rectangle 6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55015" name="Rectangle 7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0606" name="Rectangle 8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0602" name="Rectangle 9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603" name="Line 10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5019" name="Group 11"/>
          <p:cNvGrpSpPr>
            <a:grpSpLocks/>
          </p:cNvGrpSpPr>
          <p:nvPr/>
        </p:nvGrpSpPr>
        <p:grpSpPr bwMode="auto">
          <a:xfrm>
            <a:off x="6497638" y="4097338"/>
            <a:ext cx="2498725" cy="1484312"/>
            <a:chOff x="4078" y="2602"/>
            <a:chExt cx="1574" cy="935"/>
          </a:xfrm>
        </p:grpSpPr>
        <p:sp>
          <p:nvSpPr>
            <p:cNvPr id="20599" name="Rectangle 12"/>
            <p:cNvSpPr>
              <a:spLocks noChangeArrowheads="1"/>
            </p:cNvSpPr>
            <p:nvPr/>
          </p:nvSpPr>
          <p:spPr bwMode="auto">
            <a:xfrm>
              <a:off x="4078" y="3287"/>
              <a:ext cx="15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牙底圆画</a:t>
              </a:r>
              <a:r>
                <a:rPr kumimoji="0" lang="en-US" altLang="zh-CN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3/4</a:t>
              </a: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细线圆</a:t>
              </a:r>
            </a:p>
          </p:txBody>
        </p:sp>
        <p:sp>
          <p:nvSpPr>
            <p:cNvPr id="20600" name="Line 13"/>
            <p:cNvSpPr>
              <a:spLocks noChangeShapeType="1"/>
            </p:cNvSpPr>
            <p:nvPr/>
          </p:nvSpPr>
          <p:spPr bwMode="auto">
            <a:xfrm>
              <a:off x="4723" y="2602"/>
              <a:ext cx="265" cy="6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1338263" y="4186238"/>
            <a:ext cx="2600325" cy="1149350"/>
            <a:chOff x="843" y="2658"/>
            <a:chExt cx="1638" cy="724"/>
          </a:xfrm>
        </p:grpSpPr>
        <p:sp>
          <p:nvSpPr>
            <p:cNvPr id="20597" name="Rectangle 15"/>
            <p:cNvSpPr>
              <a:spLocks noChangeArrowheads="1"/>
            </p:cNvSpPr>
            <p:nvPr/>
          </p:nvSpPr>
          <p:spPr bwMode="auto">
            <a:xfrm>
              <a:off x="843" y="3132"/>
              <a:ext cx="1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牙底线画入倒角</a:t>
              </a:r>
            </a:p>
          </p:txBody>
        </p:sp>
        <p:sp>
          <p:nvSpPr>
            <p:cNvPr id="20598" name="Line 16"/>
            <p:cNvSpPr>
              <a:spLocks noChangeShapeType="1"/>
            </p:cNvSpPr>
            <p:nvPr/>
          </p:nvSpPr>
          <p:spPr bwMode="auto">
            <a:xfrm flipH="1">
              <a:off x="1919" y="2658"/>
              <a:ext cx="562" cy="4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028" name="Group 20"/>
          <p:cNvGrpSpPr>
            <a:grpSpLocks/>
          </p:cNvGrpSpPr>
          <p:nvPr/>
        </p:nvGrpSpPr>
        <p:grpSpPr bwMode="auto">
          <a:xfrm>
            <a:off x="2909888" y="1952625"/>
            <a:ext cx="2427287" cy="1117600"/>
            <a:chOff x="1833" y="1251"/>
            <a:chExt cx="1529" cy="704"/>
          </a:xfrm>
        </p:grpSpPr>
        <p:sp>
          <p:nvSpPr>
            <p:cNvPr id="20595" name="Rectangle 21"/>
            <p:cNvSpPr>
              <a:spLocks noChangeArrowheads="1"/>
            </p:cNvSpPr>
            <p:nvPr/>
          </p:nvSpPr>
          <p:spPr bwMode="auto">
            <a:xfrm>
              <a:off x="1833" y="1251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牙顶线画粗实线</a:t>
              </a:r>
            </a:p>
          </p:txBody>
        </p:sp>
        <p:sp>
          <p:nvSpPr>
            <p:cNvPr id="20596" name="Line 22"/>
            <p:cNvSpPr>
              <a:spLocks noChangeShapeType="1"/>
            </p:cNvSpPr>
            <p:nvPr/>
          </p:nvSpPr>
          <p:spPr bwMode="auto">
            <a:xfrm>
              <a:off x="2452" y="1467"/>
              <a:ext cx="281" cy="4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031" name="Group 23"/>
          <p:cNvGrpSpPr>
            <a:grpSpLocks/>
          </p:cNvGrpSpPr>
          <p:nvPr/>
        </p:nvGrpSpPr>
        <p:grpSpPr bwMode="auto">
          <a:xfrm>
            <a:off x="6000750" y="1928813"/>
            <a:ext cx="2222500" cy="1177925"/>
            <a:chOff x="3756" y="1251"/>
            <a:chExt cx="1400" cy="742"/>
          </a:xfrm>
        </p:grpSpPr>
        <p:sp>
          <p:nvSpPr>
            <p:cNvPr id="20593" name="Rectangle 24"/>
            <p:cNvSpPr>
              <a:spLocks noChangeArrowheads="1"/>
            </p:cNvSpPr>
            <p:nvPr/>
          </p:nvSpPr>
          <p:spPr bwMode="auto">
            <a:xfrm>
              <a:off x="3756" y="1251"/>
              <a:ext cx="1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牙顶圆画粗实线</a:t>
              </a:r>
            </a:p>
          </p:txBody>
        </p:sp>
        <p:sp>
          <p:nvSpPr>
            <p:cNvPr id="20594" name="Line 25"/>
            <p:cNvSpPr>
              <a:spLocks noChangeShapeType="1"/>
            </p:cNvSpPr>
            <p:nvPr/>
          </p:nvSpPr>
          <p:spPr bwMode="auto">
            <a:xfrm flipH="1" flipV="1">
              <a:off x="4347" y="1470"/>
              <a:ext cx="122" cy="5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4553384" y="872331"/>
            <a:ext cx="4762500" cy="822325"/>
          </a:xfrm>
          <a:prstGeom prst="rect">
            <a:avLst/>
          </a:prstGeom>
          <a:solidFill>
            <a:srgbClr val="DEEAEE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注意三条线画法：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牙顶线、牙底线、螺纹终止线</a:t>
            </a:r>
          </a:p>
        </p:txBody>
      </p:sp>
      <p:sp>
        <p:nvSpPr>
          <p:cNvPr id="555035" name="Line 27"/>
          <p:cNvSpPr>
            <a:spLocks noChangeShapeType="1"/>
          </p:cNvSpPr>
          <p:nvPr/>
        </p:nvSpPr>
        <p:spPr bwMode="auto">
          <a:xfrm>
            <a:off x="5321300" y="3078163"/>
            <a:ext cx="0" cy="1214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036" name="Group 28"/>
          <p:cNvGrpSpPr>
            <a:grpSpLocks/>
          </p:cNvGrpSpPr>
          <p:nvPr/>
        </p:nvGrpSpPr>
        <p:grpSpPr bwMode="auto">
          <a:xfrm>
            <a:off x="830263" y="3071813"/>
            <a:ext cx="2668587" cy="1230312"/>
            <a:chOff x="481" y="2019"/>
            <a:chExt cx="1681" cy="775"/>
          </a:xfrm>
        </p:grpSpPr>
        <p:grpSp>
          <p:nvGrpSpPr>
            <p:cNvPr id="20557" name="Group 29"/>
            <p:cNvGrpSpPr>
              <a:grpSpLocks/>
            </p:cNvGrpSpPr>
            <p:nvPr/>
          </p:nvGrpSpPr>
          <p:grpSpPr bwMode="auto">
            <a:xfrm>
              <a:off x="481" y="2407"/>
              <a:ext cx="1681" cy="1"/>
              <a:chOff x="481" y="2407"/>
              <a:chExt cx="1681" cy="1"/>
            </a:xfrm>
          </p:grpSpPr>
          <p:sp>
            <p:nvSpPr>
              <p:cNvPr id="20588" name="Line 30"/>
              <p:cNvSpPr>
                <a:spLocks noChangeShapeType="1"/>
              </p:cNvSpPr>
              <p:nvPr/>
            </p:nvSpPr>
            <p:spPr bwMode="auto">
              <a:xfrm flipH="1">
                <a:off x="1759" y="2408"/>
                <a:ext cx="403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9" name="Line 31"/>
              <p:cNvSpPr>
                <a:spLocks noChangeShapeType="1"/>
              </p:cNvSpPr>
              <p:nvPr/>
            </p:nvSpPr>
            <p:spPr bwMode="auto">
              <a:xfrm flipH="1">
                <a:off x="1687" y="2407"/>
                <a:ext cx="35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0" name="Line 32"/>
              <p:cNvSpPr>
                <a:spLocks noChangeShapeType="1"/>
              </p:cNvSpPr>
              <p:nvPr/>
            </p:nvSpPr>
            <p:spPr bwMode="auto">
              <a:xfrm flipH="1">
                <a:off x="1112" y="2407"/>
                <a:ext cx="54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1" name="Line 33"/>
              <p:cNvSpPr>
                <a:spLocks noChangeShapeType="1"/>
              </p:cNvSpPr>
              <p:nvPr/>
            </p:nvSpPr>
            <p:spPr bwMode="auto">
              <a:xfrm flipH="1">
                <a:off x="1044" y="2407"/>
                <a:ext cx="35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2" name="Line 34"/>
              <p:cNvSpPr>
                <a:spLocks noChangeShapeType="1"/>
              </p:cNvSpPr>
              <p:nvPr/>
            </p:nvSpPr>
            <p:spPr bwMode="auto">
              <a:xfrm flipH="1">
                <a:off x="481" y="2407"/>
                <a:ext cx="52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58" name="Line 35"/>
            <p:cNvSpPr>
              <a:spLocks noChangeShapeType="1"/>
            </p:cNvSpPr>
            <p:nvPr/>
          </p:nvSpPr>
          <p:spPr bwMode="auto">
            <a:xfrm flipH="1">
              <a:off x="1642" y="2023"/>
              <a:ext cx="44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9" name="Line 36"/>
            <p:cNvSpPr>
              <a:spLocks noChangeShapeType="1"/>
            </p:cNvSpPr>
            <p:nvPr/>
          </p:nvSpPr>
          <p:spPr bwMode="auto">
            <a:xfrm flipH="1">
              <a:off x="1601" y="2789"/>
              <a:ext cx="4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0" name="Freeform 37"/>
            <p:cNvSpPr>
              <a:spLocks/>
            </p:cNvSpPr>
            <p:nvPr/>
          </p:nvSpPr>
          <p:spPr bwMode="auto">
            <a:xfrm>
              <a:off x="570" y="2022"/>
              <a:ext cx="1078" cy="87"/>
            </a:xfrm>
            <a:custGeom>
              <a:avLst/>
              <a:gdLst>
                <a:gd name="T0" fmla="*/ 0 w 1120"/>
                <a:gd name="T1" fmla="*/ 40 h 90"/>
                <a:gd name="T2" fmla="*/ 19 w 1120"/>
                <a:gd name="T3" fmla="*/ 2 h 90"/>
                <a:gd name="T4" fmla="*/ 60 w 1120"/>
                <a:gd name="T5" fmla="*/ 72 h 90"/>
                <a:gd name="T6" fmla="*/ 101 w 1120"/>
                <a:gd name="T7" fmla="*/ 2 h 90"/>
                <a:gd name="T8" fmla="*/ 143 w 1120"/>
                <a:gd name="T9" fmla="*/ 70 h 90"/>
                <a:gd name="T10" fmla="*/ 184 w 1120"/>
                <a:gd name="T11" fmla="*/ 2 h 90"/>
                <a:gd name="T12" fmla="*/ 225 w 1120"/>
                <a:gd name="T13" fmla="*/ 71 h 90"/>
                <a:gd name="T14" fmla="*/ 265 w 1120"/>
                <a:gd name="T15" fmla="*/ 0 h 90"/>
                <a:gd name="T16" fmla="*/ 304 w 1120"/>
                <a:gd name="T17" fmla="*/ 72 h 90"/>
                <a:gd name="T18" fmla="*/ 346 w 1120"/>
                <a:gd name="T19" fmla="*/ 0 h 90"/>
                <a:gd name="T20" fmla="*/ 386 w 1120"/>
                <a:gd name="T21" fmla="*/ 71 h 90"/>
                <a:gd name="T22" fmla="*/ 427 w 1120"/>
                <a:gd name="T23" fmla="*/ 2 h 90"/>
                <a:gd name="T24" fmla="*/ 468 w 1120"/>
                <a:gd name="T25" fmla="*/ 73 h 90"/>
                <a:gd name="T26" fmla="*/ 508 w 1120"/>
                <a:gd name="T27" fmla="*/ 2 h 90"/>
                <a:gd name="T28" fmla="*/ 550 w 1120"/>
                <a:gd name="T29" fmla="*/ 70 h 90"/>
                <a:gd name="T30" fmla="*/ 588 w 1120"/>
                <a:gd name="T31" fmla="*/ 0 h 90"/>
                <a:gd name="T32" fmla="*/ 630 w 1120"/>
                <a:gd name="T33" fmla="*/ 72 h 90"/>
                <a:gd name="T34" fmla="*/ 672 w 1120"/>
                <a:gd name="T35" fmla="*/ 0 h 90"/>
                <a:gd name="T36" fmla="*/ 711 w 1120"/>
                <a:gd name="T37" fmla="*/ 70 h 90"/>
                <a:gd name="T38" fmla="*/ 752 w 1120"/>
                <a:gd name="T39" fmla="*/ 0 h 90"/>
                <a:gd name="T40" fmla="*/ 764 w 1120"/>
                <a:gd name="T41" fmla="*/ 0 h 90"/>
                <a:gd name="T42" fmla="*/ 792 w 1120"/>
                <a:gd name="T43" fmla="*/ 45 h 90"/>
                <a:gd name="T44" fmla="*/ 821 w 1120"/>
                <a:gd name="T45" fmla="*/ 0 h 90"/>
                <a:gd name="T46" fmla="*/ 858 w 1120"/>
                <a:gd name="T47" fmla="*/ 0 h 90"/>
                <a:gd name="T48" fmla="*/ 873 w 1120"/>
                <a:gd name="T49" fmla="*/ 26 h 90"/>
                <a:gd name="T50" fmla="*/ 891 w 1120"/>
                <a:gd name="T51" fmla="*/ 2 h 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20" h="90">
                  <a:moveTo>
                    <a:pt x="0" y="47"/>
                  </a:moveTo>
                  <a:lnTo>
                    <a:pt x="25" y="2"/>
                  </a:lnTo>
                  <a:lnTo>
                    <a:pt x="76" y="89"/>
                  </a:lnTo>
                  <a:lnTo>
                    <a:pt x="127" y="2"/>
                  </a:lnTo>
                  <a:lnTo>
                    <a:pt x="180" y="86"/>
                  </a:lnTo>
                  <a:lnTo>
                    <a:pt x="231" y="2"/>
                  </a:lnTo>
                  <a:lnTo>
                    <a:pt x="283" y="87"/>
                  </a:lnTo>
                  <a:lnTo>
                    <a:pt x="333" y="0"/>
                  </a:lnTo>
                  <a:lnTo>
                    <a:pt x="382" y="89"/>
                  </a:lnTo>
                  <a:lnTo>
                    <a:pt x="435" y="0"/>
                  </a:lnTo>
                  <a:lnTo>
                    <a:pt x="486" y="87"/>
                  </a:lnTo>
                  <a:lnTo>
                    <a:pt x="537" y="2"/>
                  </a:lnTo>
                  <a:lnTo>
                    <a:pt x="588" y="90"/>
                  </a:lnTo>
                  <a:lnTo>
                    <a:pt x="639" y="2"/>
                  </a:lnTo>
                  <a:lnTo>
                    <a:pt x="691" y="86"/>
                  </a:lnTo>
                  <a:lnTo>
                    <a:pt x="741" y="0"/>
                  </a:lnTo>
                  <a:lnTo>
                    <a:pt x="792" y="89"/>
                  </a:lnTo>
                  <a:lnTo>
                    <a:pt x="844" y="0"/>
                  </a:lnTo>
                  <a:lnTo>
                    <a:pt x="895" y="86"/>
                  </a:lnTo>
                  <a:lnTo>
                    <a:pt x="945" y="0"/>
                  </a:lnTo>
                  <a:lnTo>
                    <a:pt x="961" y="0"/>
                  </a:lnTo>
                  <a:lnTo>
                    <a:pt x="996" y="57"/>
                  </a:lnTo>
                  <a:lnTo>
                    <a:pt x="1033" y="0"/>
                  </a:lnTo>
                  <a:lnTo>
                    <a:pt x="1078" y="0"/>
                  </a:lnTo>
                  <a:lnTo>
                    <a:pt x="1098" y="32"/>
                  </a:lnTo>
                  <a:lnTo>
                    <a:pt x="1120" y="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1" name="Freeform 38"/>
            <p:cNvSpPr>
              <a:spLocks/>
            </p:cNvSpPr>
            <p:nvPr/>
          </p:nvSpPr>
          <p:spPr bwMode="auto">
            <a:xfrm>
              <a:off x="570" y="2065"/>
              <a:ext cx="1036" cy="728"/>
            </a:xfrm>
            <a:custGeom>
              <a:avLst/>
              <a:gdLst>
                <a:gd name="T0" fmla="*/ 0 w 1077"/>
                <a:gd name="T1" fmla="*/ 0 h 756"/>
                <a:gd name="T2" fmla="*/ 0 w 1077"/>
                <a:gd name="T3" fmla="*/ 560 h 756"/>
                <a:gd name="T4" fmla="*/ 19 w 1077"/>
                <a:gd name="T5" fmla="*/ 528 h 756"/>
                <a:gd name="T6" fmla="*/ 61 w 1077"/>
                <a:gd name="T7" fmla="*/ 600 h 756"/>
                <a:gd name="T8" fmla="*/ 101 w 1077"/>
                <a:gd name="T9" fmla="*/ 527 h 756"/>
                <a:gd name="T10" fmla="*/ 143 w 1077"/>
                <a:gd name="T11" fmla="*/ 599 h 756"/>
                <a:gd name="T12" fmla="*/ 183 w 1077"/>
                <a:gd name="T13" fmla="*/ 528 h 756"/>
                <a:gd name="T14" fmla="*/ 223 w 1077"/>
                <a:gd name="T15" fmla="*/ 600 h 756"/>
                <a:gd name="T16" fmla="*/ 264 w 1077"/>
                <a:gd name="T17" fmla="*/ 527 h 756"/>
                <a:gd name="T18" fmla="*/ 304 w 1077"/>
                <a:gd name="T19" fmla="*/ 600 h 756"/>
                <a:gd name="T20" fmla="*/ 344 w 1077"/>
                <a:gd name="T21" fmla="*/ 528 h 756"/>
                <a:gd name="T22" fmla="*/ 385 w 1077"/>
                <a:gd name="T23" fmla="*/ 602 h 756"/>
                <a:gd name="T24" fmla="*/ 426 w 1077"/>
                <a:gd name="T25" fmla="*/ 527 h 756"/>
                <a:gd name="T26" fmla="*/ 467 w 1077"/>
                <a:gd name="T27" fmla="*/ 602 h 756"/>
                <a:gd name="T28" fmla="*/ 506 w 1077"/>
                <a:gd name="T29" fmla="*/ 528 h 756"/>
                <a:gd name="T30" fmla="*/ 548 w 1077"/>
                <a:gd name="T31" fmla="*/ 602 h 756"/>
                <a:gd name="T32" fmla="*/ 588 w 1077"/>
                <a:gd name="T33" fmla="*/ 530 h 756"/>
                <a:gd name="T34" fmla="*/ 627 w 1077"/>
                <a:gd name="T35" fmla="*/ 602 h 756"/>
                <a:gd name="T36" fmla="*/ 669 w 1077"/>
                <a:gd name="T37" fmla="*/ 530 h 756"/>
                <a:gd name="T38" fmla="*/ 709 w 1077"/>
                <a:gd name="T39" fmla="*/ 603 h 756"/>
                <a:gd name="T40" fmla="*/ 749 w 1077"/>
                <a:gd name="T41" fmla="*/ 541 h 756"/>
                <a:gd name="T42" fmla="*/ 785 w 1077"/>
                <a:gd name="T43" fmla="*/ 602 h 756"/>
                <a:gd name="T44" fmla="*/ 809 w 1077"/>
                <a:gd name="T45" fmla="*/ 602 h 756"/>
                <a:gd name="T46" fmla="*/ 830 w 1077"/>
                <a:gd name="T47" fmla="*/ 563 h 756"/>
                <a:gd name="T48" fmla="*/ 853 w 1077"/>
                <a:gd name="T49" fmla="*/ 600 h 7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77" h="756">
                  <a:moveTo>
                    <a:pt x="0" y="0"/>
                  </a:moveTo>
                  <a:lnTo>
                    <a:pt x="0" y="702"/>
                  </a:lnTo>
                  <a:lnTo>
                    <a:pt x="25" y="663"/>
                  </a:lnTo>
                  <a:lnTo>
                    <a:pt x="78" y="753"/>
                  </a:lnTo>
                  <a:lnTo>
                    <a:pt x="127" y="662"/>
                  </a:lnTo>
                  <a:lnTo>
                    <a:pt x="181" y="752"/>
                  </a:lnTo>
                  <a:lnTo>
                    <a:pt x="231" y="663"/>
                  </a:lnTo>
                  <a:lnTo>
                    <a:pt x="282" y="753"/>
                  </a:lnTo>
                  <a:lnTo>
                    <a:pt x="333" y="662"/>
                  </a:lnTo>
                  <a:lnTo>
                    <a:pt x="384" y="753"/>
                  </a:lnTo>
                  <a:lnTo>
                    <a:pt x="435" y="663"/>
                  </a:lnTo>
                  <a:lnTo>
                    <a:pt x="486" y="755"/>
                  </a:lnTo>
                  <a:lnTo>
                    <a:pt x="538" y="662"/>
                  </a:lnTo>
                  <a:lnTo>
                    <a:pt x="589" y="755"/>
                  </a:lnTo>
                  <a:lnTo>
                    <a:pt x="639" y="663"/>
                  </a:lnTo>
                  <a:lnTo>
                    <a:pt x="691" y="755"/>
                  </a:lnTo>
                  <a:lnTo>
                    <a:pt x="741" y="665"/>
                  </a:lnTo>
                  <a:lnTo>
                    <a:pt x="792" y="755"/>
                  </a:lnTo>
                  <a:lnTo>
                    <a:pt x="844" y="665"/>
                  </a:lnTo>
                  <a:lnTo>
                    <a:pt x="895" y="756"/>
                  </a:lnTo>
                  <a:lnTo>
                    <a:pt x="946" y="678"/>
                  </a:lnTo>
                  <a:lnTo>
                    <a:pt x="991" y="755"/>
                  </a:lnTo>
                  <a:lnTo>
                    <a:pt x="1021" y="755"/>
                  </a:lnTo>
                  <a:lnTo>
                    <a:pt x="1047" y="705"/>
                  </a:lnTo>
                  <a:lnTo>
                    <a:pt x="1077" y="75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2" name="Line 39"/>
            <p:cNvSpPr>
              <a:spLocks noChangeShapeType="1"/>
            </p:cNvSpPr>
            <p:nvPr/>
          </p:nvSpPr>
          <p:spPr bwMode="auto">
            <a:xfrm>
              <a:off x="594" y="2024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Line 40"/>
            <p:cNvSpPr>
              <a:spLocks noChangeShapeType="1"/>
            </p:cNvSpPr>
            <p:nvPr/>
          </p:nvSpPr>
          <p:spPr bwMode="auto">
            <a:xfrm>
              <a:off x="643" y="2105"/>
              <a:ext cx="49" cy="5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4" name="Freeform 41"/>
            <p:cNvSpPr>
              <a:spLocks/>
            </p:cNvSpPr>
            <p:nvPr/>
          </p:nvSpPr>
          <p:spPr bwMode="auto">
            <a:xfrm>
              <a:off x="1607" y="2022"/>
              <a:ext cx="44" cy="383"/>
            </a:xfrm>
            <a:custGeom>
              <a:avLst/>
              <a:gdLst>
                <a:gd name="T0" fmla="*/ 33 w 45"/>
                <a:gd name="T1" fmla="*/ 2 h 398"/>
                <a:gd name="T2" fmla="*/ 39 w 45"/>
                <a:gd name="T3" fmla="*/ 317 h 398"/>
                <a:gd name="T4" fmla="*/ 0 w 45"/>
                <a:gd name="T5" fmla="*/ 0 h 3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" h="398">
                  <a:moveTo>
                    <a:pt x="39" y="2"/>
                  </a:moveTo>
                  <a:lnTo>
                    <a:pt x="45" y="39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5" name="Line 42"/>
            <p:cNvSpPr>
              <a:spLocks noChangeShapeType="1"/>
            </p:cNvSpPr>
            <p:nvPr/>
          </p:nvSpPr>
          <p:spPr bwMode="auto">
            <a:xfrm>
              <a:off x="1627" y="2056"/>
              <a:ext cx="23" cy="3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6" name="Line 43"/>
            <p:cNvSpPr>
              <a:spLocks noChangeShapeType="1"/>
            </p:cNvSpPr>
            <p:nvPr/>
          </p:nvSpPr>
          <p:spPr bwMode="auto">
            <a:xfrm>
              <a:off x="569" y="2409"/>
              <a:ext cx="24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7" name="Line 44"/>
            <p:cNvSpPr>
              <a:spLocks noChangeShapeType="1"/>
            </p:cNvSpPr>
            <p:nvPr/>
          </p:nvSpPr>
          <p:spPr bwMode="auto">
            <a:xfrm>
              <a:off x="691" y="2024"/>
              <a:ext cx="52" cy="7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8" name="Line 45"/>
            <p:cNvSpPr>
              <a:spLocks noChangeShapeType="1"/>
            </p:cNvSpPr>
            <p:nvPr/>
          </p:nvSpPr>
          <p:spPr bwMode="auto">
            <a:xfrm>
              <a:off x="742" y="2105"/>
              <a:ext cx="49" cy="5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9" name="Line 46"/>
            <p:cNvSpPr>
              <a:spLocks noChangeShapeType="1"/>
            </p:cNvSpPr>
            <p:nvPr/>
          </p:nvSpPr>
          <p:spPr bwMode="auto">
            <a:xfrm>
              <a:off x="792" y="2026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0" name="Line 47"/>
            <p:cNvSpPr>
              <a:spLocks noChangeShapeType="1"/>
            </p:cNvSpPr>
            <p:nvPr/>
          </p:nvSpPr>
          <p:spPr bwMode="auto">
            <a:xfrm>
              <a:off x="841" y="2107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1" name="Line 48"/>
            <p:cNvSpPr>
              <a:spLocks noChangeShapeType="1"/>
            </p:cNvSpPr>
            <p:nvPr/>
          </p:nvSpPr>
          <p:spPr bwMode="auto">
            <a:xfrm>
              <a:off x="891" y="2025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2" name="Line 49"/>
            <p:cNvSpPr>
              <a:spLocks noChangeShapeType="1"/>
            </p:cNvSpPr>
            <p:nvPr/>
          </p:nvSpPr>
          <p:spPr bwMode="auto">
            <a:xfrm>
              <a:off x="940" y="2106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3" name="Line 50"/>
            <p:cNvSpPr>
              <a:spLocks noChangeShapeType="1"/>
            </p:cNvSpPr>
            <p:nvPr/>
          </p:nvSpPr>
          <p:spPr bwMode="auto">
            <a:xfrm>
              <a:off x="989" y="2025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4" name="Line 51"/>
            <p:cNvSpPr>
              <a:spLocks noChangeShapeType="1"/>
            </p:cNvSpPr>
            <p:nvPr/>
          </p:nvSpPr>
          <p:spPr bwMode="auto">
            <a:xfrm>
              <a:off x="1040" y="2106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5" name="Line 52"/>
            <p:cNvSpPr>
              <a:spLocks noChangeShapeType="1"/>
            </p:cNvSpPr>
            <p:nvPr/>
          </p:nvSpPr>
          <p:spPr bwMode="auto">
            <a:xfrm>
              <a:off x="1090" y="2027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6" name="Line 53"/>
            <p:cNvSpPr>
              <a:spLocks noChangeShapeType="1"/>
            </p:cNvSpPr>
            <p:nvPr/>
          </p:nvSpPr>
          <p:spPr bwMode="auto">
            <a:xfrm>
              <a:off x="1139" y="2108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7" name="Line 54"/>
            <p:cNvSpPr>
              <a:spLocks noChangeShapeType="1"/>
            </p:cNvSpPr>
            <p:nvPr/>
          </p:nvSpPr>
          <p:spPr bwMode="auto">
            <a:xfrm>
              <a:off x="1186" y="2026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8" name="Line 55"/>
            <p:cNvSpPr>
              <a:spLocks noChangeShapeType="1"/>
            </p:cNvSpPr>
            <p:nvPr/>
          </p:nvSpPr>
          <p:spPr bwMode="auto">
            <a:xfrm>
              <a:off x="1235" y="2107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9" name="Line 56"/>
            <p:cNvSpPr>
              <a:spLocks noChangeShapeType="1"/>
            </p:cNvSpPr>
            <p:nvPr/>
          </p:nvSpPr>
          <p:spPr bwMode="auto">
            <a:xfrm>
              <a:off x="1283" y="2026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0" name="Line 57"/>
            <p:cNvSpPr>
              <a:spLocks noChangeShapeType="1"/>
            </p:cNvSpPr>
            <p:nvPr/>
          </p:nvSpPr>
          <p:spPr bwMode="auto">
            <a:xfrm>
              <a:off x="1334" y="2107"/>
              <a:ext cx="49" cy="5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1" name="Line 58"/>
            <p:cNvSpPr>
              <a:spLocks noChangeShapeType="1"/>
            </p:cNvSpPr>
            <p:nvPr/>
          </p:nvSpPr>
          <p:spPr bwMode="auto">
            <a:xfrm>
              <a:off x="1384" y="2028"/>
              <a:ext cx="49" cy="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2" name="Line 59"/>
            <p:cNvSpPr>
              <a:spLocks noChangeShapeType="1"/>
            </p:cNvSpPr>
            <p:nvPr/>
          </p:nvSpPr>
          <p:spPr bwMode="auto">
            <a:xfrm>
              <a:off x="1433" y="2106"/>
              <a:ext cx="47" cy="6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" name="Line 60"/>
            <p:cNvSpPr>
              <a:spLocks noChangeShapeType="1"/>
            </p:cNvSpPr>
            <p:nvPr/>
          </p:nvSpPr>
          <p:spPr bwMode="auto">
            <a:xfrm>
              <a:off x="1479" y="2021"/>
              <a:ext cx="44" cy="7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" name="Line 61"/>
            <p:cNvSpPr>
              <a:spLocks noChangeShapeType="1"/>
            </p:cNvSpPr>
            <p:nvPr/>
          </p:nvSpPr>
          <p:spPr bwMode="auto">
            <a:xfrm>
              <a:off x="1494" y="2019"/>
              <a:ext cx="60" cy="7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" name="Line 62"/>
            <p:cNvSpPr>
              <a:spLocks noChangeShapeType="1"/>
            </p:cNvSpPr>
            <p:nvPr/>
          </p:nvSpPr>
          <p:spPr bwMode="auto">
            <a:xfrm>
              <a:off x="1529" y="2076"/>
              <a:ext cx="49" cy="6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" name="Line 63"/>
            <p:cNvSpPr>
              <a:spLocks noChangeShapeType="1"/>
            </p:cNvSpPr>
            <p:nvPr/>
          </p:nvSpPr>
          <p:spPr bwMode="auto">
            <a:xfrm>
              <a:off x="1564" y="2024"/>
              <a:ext cx="40" cy="7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7" name="Freeform 64"/>
            <p:cNvSpPr>
              <a:spLocks/>
            </p:cNvSpPr>
            <p:nvPr/>
          </p:nvSpPr>
          <p:spPr bwMode="auto">
            <a:xfrm flipH="1">
              <a:off x="2064" y="2021"/>
              <a:ext cx="27" cy="764"/>
            </a:xfrm>
            <a:custGeom>
              <a:avLst/>
              <a:gdLst>
                <a:gd name="T0" fmla="*/ 13 w 23"/>
                <a:gd name="T1" fmla="*/ 0 h 774"/>
                <a:gd name="T2" fmla="*/ 18 w 23"/>
                <a:gd name="T3" fmla="*/ 21 h 774"/>
                <a:gd name="T4" fmla="*/ 29 w 23"/>
                <a:gd name="T5" fmla="*/ 41 h 774"/>
                <a:gd name="T6" fmla="*/ 21 w 23"/>
                <a:gd name="T7" fmla="*/ 75 h 774"/>
                <a:gd name="T8" fmla="*/ 13 w 23"/>
                <a:gd name="T9" fmla="*/ 99 h 774"/>
                <a:gd name="T10" fmla="*/ 1 w 23"/>
                <a:gd name="T11" fmla="*/ 123 h 774"/>
                <a:gd name="T12" fmla="*/ 1 w 23"/>
                <a:gd name="T13" fmla="*/ 155 h 774"/>
                <a:gd name="T14" fmla="*/ 18 w 23"/>
                <a:gd name="T15" fmla="*/ 190 h 774"/>
                <a:gd name="T16" fmla="*/ 36 w 23"/>
                <a:gd name="T17" fmla="*/ 225 h 774"/>
                <a:gd name="T18" fmla="*/ 29 w 23"/>
                <a:gd name="T19" fmla="*/ 293 h 774"/>
                <a:gd name="T20" fmla="*/ 36 w 23"/>
                <a:gd name="T21" fmla="*/ 356 h 774"/>
                <a:gd name="T22" fmla="*/ 36 w 23"/>
                <a:gd name="T23" fmla="*/ 405 h 774"/>
                <a:gd name="T24" fmla="*/ 34 w 23"/>
                <a:gd name="T25" fmla="*/ 443 h 774"/>
                <a:gd name="T26" fmla="*/ 21 w 23"/>
                <a:gd name="T27" fmla="*/ 492 h 774"/>
                <a:gd name="T28" fmla="*/ 13 w 23"/>
                <a:gd name="T29" fmla="*/ 524 h 774"/>
                <a:gd name="T30" fmla="*/ 45 w 23"/>
                <a:gd name="T31" fmla="*/ 565 h 774"/>
                <a:gd name="T32" fmla="*/ 62 w 23"/>
                <a:gd name="T33" fmla="*/ 605 h 774"/>
                <a:gd name="T34" fmla="*/ 49 w 23"/>
                <a:gd name="T35" fmla="*/ 638 h 774"/>
                <a:gd name="T36" fmla="*/ 36 w 23"/>
                <a:gd name="T37" fmla="*/ 675 h 774"/>
                <a:gd name="T38" fmla="*/ 36 w 23"/>
                <a:gd name="T39" fmla="*/ 704 h 774"/>
                <a:gd name="T40" fmla="*/ 45 w 23"/>
                <a:gd name="T41" fmla="*/ 716 h 7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" h="774">
                  <a:moveTo>
                    <a:pt x="5" y="0"/>
                  </a:moveTo>
                  <a:cubicBezTo>
                    <a:pt x="5" y="6"/>
                    <a:pt x="6" y="13"/>
                    <a:pt x="7" y="21"/>
                  </a:cubicBezTo>
                  <a:cubicBezTo>
                    <a:pt x="8" y="29"/>
                    <a:pt x="11" y="37"/>
                    <a:pt x="11" y="47"/>
                  </a:cubicBezTo>
                  <a:cubicBezTo>
                    <a:pt x="11" y="57"/>
                    <a:pt x="9" y="71"/>
                    <a:pt x="8" y="81"/>
                  </a:cubicBezTo>
                  <a:cubicBezTo>
                    <a:pt x="7" y="91"/>
                    <a:pt x="6" y="96"/>
                    <a:pt x="5" y="105"/>
                  </a:cubicBezTo>
                  <a:cubicBezTo>
                    <a:pt x="4" y="114"/>
                    <a:pt x="2" y="125"/>
                    <a:pt x="1" y="135"/>
                  </a:cubicBezTo>
                  <a:cubicBezTo>
                    <a:pt x="0" y="145"/>
                    <a:pt x="0" y="155"/>
                    <a:pt x="1" y="167"/>
                  </a:cubicBezTo>
                  <a:cubicBezTo>
                    <a:pt x="2" y="179"/>
                    <a:pt x="5" y="194"/>
                    <a:pt x="7" y="207"/>
                  </a:cubicBezTo>
                  <a:cubicBezTo>
                    <a:pt x="9" y="220"/>
                    <a:pt x="13" y="225"/>
                    <a:pt x="14" y="243"/>
                  </a:cubicBezTo>
                  <a:cubicBezTo>
                    <a:pt x="15" y="261"/>
                    <a:pt x="11" y="293"/>
                    <a:pt x="11" y="317"/>
                  </a:cubicBezTo>
                  <a:cubicBezTo>
                    <a:pt x="11" y="341"/>
                    <a:pt x="14" y="366"/>
                    <a:pt x="14" y="386"/>
                  </a:cubicBezTo>
                  <a:cubicBezTo>
                    <a:pt x="14" y="406"/>
                    <a:pt x="14" y="423"/>
                    <a:pt x="14" y="438"/>
                  </a:cubicBezTo>
                  <a:cubicBezTo>
                    <a:pt x="14" y="453"/>
                    <a:pt x="14" y="463"/>
                    <a:pt x="13" y="479"/>
                  </a:cubicBezTo>
                  <a:cubicBezTo>
                    <a:pt x="12" y="495"/>
                    <a:pt x="9" y="519"/>
                    <a:pt x="8" y="533"/>
                  </a:cubicBezTo>
                  <a:cubicBezTo>
                    <a:pt x="7" y="547"/>
                    <a:pt x="4" y="553"/>
                    <a:pt x="5" y="566"/>
                  </a:cubicBezTo>
                  <a:cubicBezTo>
                    <a:pt x="6" y="579"/>
                    <a:pt x="14" y="597"/>
                    <a:pt x="17" y="611"/>
                  </a:cubicBezTo>
                  <a:cubicBezTo>
                    <a:pt x="20" y="625"/>
                    <a:pt x="23" y="640"/>
                    <a:pt x="23" y="653"/>
                  </a:cubicBezTo>
                  <a:cubicBezTo>
                    <a:pt x="23" y="666"/>
                    <a:pt x="20" y="677"/>
                    <a:pt x="19" y="690"/>
                  </a:cubicBezTo>
                  <a:cubicBezTo>
                    <a:pt x="18" y="703"/>
                    <a:pt x="15" y="717"/>
                    <a:pt x="14" y="729"/>
                  </a:cubicBezTo>
                  <a:cubicBezTo>
                    <a:pt x="13" y="741"/>
                    <a:pt x="14" y="754"/>
                    <a:pt x="14" y="761"/>
                  </a:cubicBezTo>
                  <a:cubicBezTo>
                    <a:pt x="14" y="768"/>
                    <a:pt x="15" y="771"/>
                    <a:pt x="17" y="774"/>
                  </a:cubicBezTo>
                </a:path>
              </a:pathLst>
            </a:custGeom>
            <a:no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076" name="Group 68"/>
          <p:cNvGrpSpPr>
            <a:grpSpLocks/>
          </p:cNvGrpSpPr>
          <p:nvPr/>
        </p:nvGrpSpPr>
        <p:grpSpPr bwMode="auto">
          <a:xfrm>
            <a:off x="3175000" y="3079750"/>
            <a:ext cx="822325" cy="1214438"/>
            <a:chOff x="1976" y="2168"/>
            <a:chExt cx="538" cy="791"/>
          </a:xfrm>
        </p:grpSpPr>
        <p:sp>
          <p:nvSpPr>
            <p:cNvPr id="20555" name="Line 69"/>
            <p:cNvSpPr>
              <a:spLocks noChangeShapeType="1"/>
            </p:cNvSpPr>
            <p:nvPr/>
          </p:nvSpPr>
          <p:spPr bwMode="auto">
            <a:xfrm>
              <a:off x="1990" y="2168"/>
              <a:ext cx="517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6" name="Line 70"/>
            <p:cNvSpPr>
              <a:spLocks noChangeShapeType="1"/>
            </p:cNvSpPr>
            <p:nvPr/>
          </p:nvSpPr>
          <p:spPr bwMode="auto">
            <a:xfrm>
              <a:off x="1976" y="2959"/>
              <a:ext cx="538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079" name="Group 71"/>
          <p:cNvGrpSpPr>
            <a:grpSpLocks/>
          </p:cNvGrpSpPr>
          <p:nvPr/>
        </p:nvGrpSpPr>
        <p:grpSpPr bwMode="auto">
          <a:xfrm>
            <a:off x="3868738" y="3068638"/>
            <a:ext cx="2373312" cy="1228725"/>
            <a:chOff x="2500" y="2017"/>
            <a:chExt cx="1495" cy="774"/>
          </a:xfrm>
        </p:grpSpPr>
        <p:sp>
          <p:nvSpPr>
            <p:cNvPr id="20548" name="Line 72"/>
            <p:cNvSpPr>
              <a:spLocks noChangeShapeType="1"/>
            </p:cNvSpPr>
            <p:nvPr/>
          </p:nvSpPr>
          <p:spPr bwMode="auto">
            <a:xfrm flipV="1">
              <a:off x="2577" y="2023"/>
              <a:ext cx="1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49" name="Group 73"/>
            <p:cNvGrpSpPr>
              <a:grpSpLocks/>
            </p:cNvGrpSpPr>
            <p:nvPr/>
          </p:nvGrpSpPr>
          <p:grpSpPr bwMode="auto">
            <a:xfrm>
              <a:off x="2500" y="2017"/>
              <a:ext cx="1495" cy="772"/>
              <a:chOff x="2500" y="2017"/>
              <a:chExt cx="1495" cy="772"/>
            </a:xfrm>
          </p:grpSpPr>
          <p:sp>
            <p:nvSpPr>
              <p:cNvPr id="20550" name="Line 74"/>
              <p:cNvSpPr>
                <a:spLocks noChangeShapeType="1"/>
              </p:cNvSpPr>
              <p:nvPr/>
            </p:nvSpPr>
            <p:spPr bwMode="auto">
              <a:xfrm flipH="1" flipV="1">
                <a:off x="2566" y="2788"/>
                <a:ext cx="141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551" name="Group 75"/>
              <p:cNvGrpSpPr>
                <a:grpSpLocks/>
              </p:cNvGrpSpPr>
              <p:nvPr/>
            </p:nvGrpSpPr>
            <p:grpSpPr bwMode="auto">
              <a:xfrm>
                <a:off x="2500" y="2017"/>
                <a:ext cx="1495" cy="772"/>
                <a:chOff x="2500" y="2017"/>
                <a:chExt cx="1495" cy="772"/>
              </a:xfrm>
            </p:grpSpPr>
            <p:sp>
              <p:nvSpPr>
                <p:cNvPr id="20552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569" y="2026"/>
                  <a:ext cx="14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53" name="Freeform 77"/>
                <p:cNvSpPr>
                  <a:spLocks/>
                </p:cNvSpPr>
                <p:nvPr/>
              </p:nvSpPr>
              <p:spPr bwMode="auto">
                <a:xfrm flipH="1">
                  <a:off x="3963" y="2017"/>
                  <a:ext cx="32" cy="772"/>
                </a:xfrm>
                <a:custGeom>
                  <a:avLst/>
                  <a:gdLst>
                    <a:gd name="T0" fmla="*/ 36 w 23"/>
                    <a:gd name="T1" fmla="*/ 0 h 774"/>
                    <a:gd name="T2" fmla="*/ 50 w 23"/>
                    <a:gd name="T3" fmla="*/ 21 h 774"/>
                    <a:gd name="T4" fmla="*/ 78 w 23"/>
                    <a:gd name="T5" fmla="*/ 47 h 774"/>
                    <a:gd name="T6" fmla="*/ 56 w 23"/>
                    <a:gd name="T7" fmla="*/ 81 h 774"/>
                    <a:gd name="T8" fmla="*/ 36 w 23"/>
                    <a:gd name="T9" fmla="*/ 105 h 774"/>
                    <a:gd name="T10" fmla="*/ 1 w 23"/>
                    <a:gd name="T11" fmla="*/ 135 h 774"/>
                    <a:gd name="T12" fmla="*/ 1 w 23"/>
                    <a:gd name="T13" fmla="*/ 167 h 774"/>
                    <a:gd name="T14" fmla="*/ 50 w 23"/>
                    <a:gd name="T15" fmla="*/ 201 h 774"/>
                    <a:gd name="T16" fmla="*/ 97 w 23"/>
                    <a:gd name="T17" fmla="*/ 237 h 774"/>
                    <a:gd name="T18" fmla="*/ 78 w 23"/>
                    <a:gd name="T19" fmla="*/ 311 h 774"/>
                    <a:gd name="T20" fmla="*/ 97 w 23"/>
                    <a:gd name="T21" fmla="*/ 380 h 774"/>
                    <a:gd name="T22" fmla="*/ 97 w 23"/>
                    <a:gd name="T23" fmla="*/ 432 h 774"/>
                    <a:gd name="T24" fmla="*/ 95 w 23"/>
                    <a:gd name="T25" fmla="*/ 473 h 774"/>
                    <a:gd name="T26" fmla="*/ 56 w 23"/>
                    <a:gd name="T27" fmla="*/ 527 h 774"/>
                    <a:gd name="T28" fmla="*/ 36 w 23"/>
                    <a:gd name="T29" fmla="*/ 560 h 774"/>
                    <a:gd name="T30" fmla="*/ 124 w 23"/>
                    <a:gd name="T31" fmla="*/ 599 h 774"/>
                    <a:gd name="T32" fmla="*/ 170 w 23"/>
                    <a:gd name="T33" fmla="*/ 641 h 774"/>
                    <a:gd name="T34" fmla="*/ 135 w 23"/>
                    <a:gd name="T35" fmla="*/ 678 h 774"/>
                    <a:gd name="T36" fmla="*/ 97 w 23"/>
                    <a:gd name="T37" fmla="*/ 717 h 774"/>
                    <a:gd name="T38" fmla="*/ 97 w 23"/>
                    <a:gd name="T39" fmla="*/ 749 h 774"/>
                    <a:gd name="T40" fmla="*/ 124 w 23"/>
                    <a:gd name="T41" fmla="*/ 762 h 7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3" h="774">
                      <a:moveTo>
                        <a:pt x="5" y="0"/>
                      </a:moveTo>
                      <a:cubicBezTo>
                        <a:pt x="5" y="6"/>
                        <a:pt x="6" y="13"/>
                        <a:pt x="7" y="21"/>
                      </a:cubicBezTo>
                      <a:cubicBezTo>
                        <a:pt x="8" y="29"/>
                        <a:pt x="11" y="37"/>
                        <a:pt x="11" y="47"/>
                      </a:cubicBezTo>
                      <a:cubicBezTo>
                        <a:pt x="11" y="57"/>
                        <a:pt x="9" y="71"/>
                        <a:pt x="8" y="81"/>
                      </a:cubicBezTo>
                      <a:cubicBezTo>
                        <a:pt x="7" y="91"/>
                        <a:pt x="6" y="96"/>
                        <a:pt x="5" y="105"/>
                      </a:cubicBezTo>
                      <a:cubicBezTo>
                        <a:pt x="4" y="114"/>
                        <a:pt x="2" y="125"/>
                        <a:pt x="1" y="135"/>
                      </a:cubicBezTo>
                      <a:cubicBezTo>
                        <a:pt x="0" y="145"/>
                        <a:pt x="0" y="155"/>
                        <a:pt x="1" y="167"/>
                      </a:cubicBezTo>
                      <a:cubicBezTo>
                        <a:pt x="2" y="179"/>
                        <a:pt x="5" y="194"/>
                        <a:pt x="7" y="207"/>
                      </a:cubicBezTo>
                      <a:cubicBezTo>
                        <a:pt x="9" y="220"/>
                        <a:pt x="13" y="225"/>
                        <a:pt x="14" y="243"/>
                      </a:cubicBezTo>
                      <a:cubicBezTo>
                        <a:pt x="15" y="261"/>
                        <a:pt x="11" y="293"/>
                        <a:pt x="11" y="317"/>
                      </a:cubicBezTo>
                      <a:cubicBezTo>
                        <a:pt x="11" y="341"/>
                        <a:pt x="14" y="366"/>
                        <a:pt x="14" y="386"/>
                      </a:cubicBezTo>
                      <a:cubicBezTo>
                        <a:pt x="14" y="406"/>
                        <a:pt x="14" y="423"/>
                        <a:pt x="14" y="438"/>
                      </a:cubicBezTo>
                      <a:cubicBezTo>
                        <a:pt x="14" y="453"/>
                        <a:pt x="14" y="463"/>
                        <a:pt x="13" y="479"/>
                      </a:cubicBezTo>
                      <a:cubicBezTo>
                        <a:pt x="12" y="495"/>
                        <a:pt x="9" y="519"/>
                        <a:pt x="8" y="533"/>
                      </a:cubicBezTo>
                      <a:cubicBezTo>
                        <a:pt x="7" y="547"/>
                        <a:pt x="4" y="553"/>
                        <a:pt x="5" y="566"/>
                      </a:cubicBezTo>
                      <a:cubicBezTo>
                        <a:pt x="6" y="579"/>
                        <a:pt x="14" y="597"/>
                        <a:pt x="17" y="611"/>
                      </a:cubicBezTo>
                      <a:cubicBezTo>
                        <a:pt x="20" y="625"/>
                        <a:pt x="23" y="640"/>
                        <a:pt x="23" y="653"/>
                      </a:cubicBezTo>
                      <a:cubicBezTo>
                        <a:pt x="23" y="666"/>
                        <a:pt x="20" y="677"/>
                        <a:pt x="19" y="690"/>
                      </a:cubicBezTo>
                      <a:cubicBezTo>
                        <a:pt x="18" y="703"/>
                        <a:pt x="15" y="717"/>
                        <a:pt x="14" y="729"/>
                      </a:cubicBezTo>
                      <a:cubicBezTo>
                        <a:pt x="13" y="741"/>
                        <a:pt x="14" y="754"/>
                        <a:pt x="14" y="761"/>
                      </a:cubicBezTo>
                      <a:cubicBezTo>
                        <a:pt x="14" y="768"/>
                        <a:pt x="15" y="771"/>
                        <a:pt x="17" y="77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54" name="Freeform 78"/>
                <p:cNvSpPr>
                  <a:spLocks/>
                </p:cNvSpPr>
                <p:nvPr/>
              </p:nvSpPr>
              <p:spPr bwMode="auto">
                <a:xfrm>
                  <a:off x="2500" y="2025"/>
                  <a:ext cx="76" cy="763"/>
                </a:xfrm>
                <a:custGeom>
                  <a:avLst/>
                  <a:gdLst>
                    <a:gd name="T0" fmla="*/ 62 w 79"/>
                    <a:gd name="T1" fmla="*/ 0 h 798"/>
                    <a:gd name="T2" fmla="*/ 0 w 79"/>
                    <a:gd name="T3" fmla="*/ 61 h 798"/>
                    <a:gd name="T4" fmla="*/ 0 w 79"/>
                    <a:gd name="T5" fmla="*/ 550 h 798"/>
                    <a:gd name="T6" fmla="*/ 61 w 79"/>
                    <a:gd name="T7" fmla="*/ 610 h 79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9" h="798">
                      <a:moveTo>
                        <a:pt x="79" y="0"/>
                      </a:moveTo>
                      <a:lnTo>
                        <a:pt x="0" y="79"/>
                      </a:lnTo>
                      <a:lnTo>
                        <a:pt x="0" y="720"/>
                      </a:lnTo>
                      <a:lnTo>
                        <a:pt x="78" y="798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55087" name="Group 79"/>
          <p:cNvGrpSpPr>
            <a:grpSpLocks/>
          </p:cNvGrpSpPr>
          <p:nvPr/>
        </p:nvGrpSpPr>
        <p:grpSpPr bwMode="auto">
          <a:xfrm>
            <a:off x="6529388" y="3689350"/>
            <a:ext cx="1435100" cy="0"/>
            <a:chOff x="4492" y="2565"/>
            <a:chExt cx="939" cy="0"/>
          </a:xfrm>
        </p:grpSpPr>
        <p:sp>
          <p:nvSpPr>
            <p:cNvPr id="20545" name="Line 80"/>
            <p:cNvSpPr>
              <a:spLocks noChangeShapeType="1"/>
            </p:cNvSpPr>
            <p:nvPr/>
          </p:nvSpPr>
          <p:spPr bwMode="auto">
            <a:xfrm flipH="1">
              <a:off x="5245" y="2565"/>
              <a:ext cx="1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Line 81"/>
            <p:cNvSpPr>
              <a:spLocks noChangeShapeType="1"/>
            </p:cNvSpPr>
            <p:nvPr/>
          </p:nvSpPr>
          <p:spPr bwMode="auto">
            <a:xfrm flipH="1">
              <a:off x="5185" y="2565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7" name="Line 82"/>
            <p:cNvSpPr>
              <a:spLocks noChangeShapeType="1"/>
            </p:cNvSpPr>
            <p:nvPr/>
          </p:nvSpPr>
          <p:spPr bwMode="auto">
            <a:xfrm flipH="1">
              <a:off x="4492" y="2565"/>
              <a:ext cx="6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091" name="Oval 83"/>
          <p:cNvSpPr>
            <a:spLocks noChangeArrowheads="1"/>
          </p:cNvSpPr>
          <p:nvPr/>
        </p:nvSpPr>
        <p:spPr bwMode="auto">
          <a:xfrm>
            <a:off x="6651625" y="3082925"/>
            <a:ext cx="1209675" cy="1208088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5092" name="Arc 84"/>
          <p:cNvSpPr>
            <a:spLocks/>
          </p:cNvSpPr>
          <p:nvPr/>
        </p:nvSpPr>
        <p:spPr bwMode="auto">
          <a:xfrm>
            <a:off x="6767513" y="3194050"/>
            <a:ext cx="985837" cy="984250"/>
          </a:xfrm>
          <a:custGeom>
            <a:avLst/>
            <a:gdLst>
              <a:gd name="T0" fmla="*/ 0 w 43060"/>
              <a:gd name="T1" fmla="*/ 2147483646 h 43200"/>
              <a:gd name="T2" fmla="*/ 2147483646 w 43060"/>
              <a:gd name="T3" fmla="*/ 2147483646 h 43200"/>
              <a:gd name="T4" fmla="*/ 2147483646 w 43060"/>
              <a:gd name="T5" fmla="*/ 2147483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060" h="43200" fill="none" extrusionOk="0">
                <a:moveTo>
                  <a:pt x="0" y="19140"/>
                </a:moveTo>
                <a:cubicBezTo>
                  <a:pt x="1250" y="8233"/>
                  <a:pt x="10482" y="-1"/>
                  <a:pt x="21460" y="0"/>
                </a:cubicBezTo>
                <a:cubicBezTo>
                  <a:pt x="33389" y="0"/>
                  <a:pt x="43060" y="9670"/>
                  <a:pt x="43060" y="21600"/>
                </a:cubicBezTo>
                <a:cubicBezTo>
                  <a:pt x="43060" y="33529"/>
                  <a:pt x="33389" y="43200"/>
                  <a:pt x="21460" y="43200"/>
                </a:cubicBezTo>
                <a:cubicBezTo>
                  <a:pt x="20494" y="43200"/>
                  <a:pt x="19529" y="43135"/>
                  <a:pt x="18571" y="43006"/>
                </a:cubicBezTo>
              </a:path>
              <a:path w="43060" h="43200" stroke="0" extrusionOk="0">
                <a:moveTo>
                  <a:pt x="0" y="19140"/>
                </a:moveTo>
                <a:cubicBezTo>
                  <a:pt x="1250" y="8233"/>
                  <a:pt x="10482" y="-1"/>
                  <a:pt x="21460" y="0"/>
                </a:cubicBezTo>
                <a:cubicBezTo>
                  <a:pt x="33389" y="0"/>
                  <a:pt x="43060" y="9670"/>
                  <a:pt x="43060" y="21600"/>
                </a:cubicBezTo>
                <a:cubicBezTo>
                  <a:pt x="43060" y="33529"/>
                  <a:pt x="33389" y="43200"/>
                  <a:pt x="21460" y="43200"/>
                </a:cubicBezTo>
                <a:cubicBezTo>
                  <a:pt x="20494" y="43200"/>
                  <a:pt x="19529" y="43135"/>
                  <a:pt x="18571" y="43006"/>
                </a:cubicBezTo>
                <a:lnTo>
                  <a:pt x="21460" y="21600"/>
                </a:lnTo>
                <a:lnTo>
                  <a:pt x="0" y="1914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93" name="Rectangle 85"/>
          <p:cNvSpPr>
            <a:spLocks noChangeArrowheads="1"/>
          </p:cNvSpPr>
          <p:nvPr/>
        </p:nvSpPr>
        <p:spPr bwMode="auto">
          <a:xfrm>
            <a:off x="598488" y="5322888"/>
            <a:ext cx="307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比例画法：大径</a:t>
            </a: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d,</a:t>
            </a: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小径</a:t>
            </a: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0"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      d</a:t>
            </a:r>
            <a:r>
              <a:rPr kumimoji="0"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= 0.85d</a:t>
            </a:r>
          </a:p>
        </p:txBody>
      </p:sp>
      <p:grpSp>
        <p:nvGrpSpPr>
          <p:cNvPr id="555094" name="Group 86"/>
          <p:cNvGrpSpPr>
            <a:grpSpLocks/>
          </p:cNvGrpSpPr>
          <p:nvPr/>
        </p:nvGrpSpPr>
        <p:grpSpPr bwMode="auto">
          <a:xfrm>
            <a:off x="2041525" y="3184525"/>
            <a:ext cx="1192213" cy="998538"/>
            <a:chOff x="1349" y="2092"/>
            <a:chExt cx="751" cy="629"/>
          </a:xfrm>
        </p:grpSpPr>
        <p:grpSp>
          <p:nvGrpSpPr>
            <p:cNvPr id="20540" name="Group 87"/>
            <p:cNvGrpSpPr>
              <a:grpSpLocks/>
            </p:cNvGrpSpPr>
            <p:nvPr/>
          </p:nvGrpSpPr>
          <p:grpSpPr bwMode="auto">
            <a:xfrm>
              <a:off x="1349" y="2097"/>
              <a:ext cx="751" cy="620"/>
              <a:chOff x="1125" y="2238"/>
              <a:chExt cx="550" cy="652"/>
            </a:xfrm>
          </p:grpSpPr>
          <p:sp>
            <p:nvSpPr>
              <p:cNvPr id="20543" name="Line 88"/>
              <p:cNvSpPr>
                <a:spLocks noChangeShapeType="1"/>
              </p:cNvSpPr>
              <p:nvPr/>
            </p:nvSpPr>
            <p:spPr bwMode="auto">
              <a:xfrm>
                <a:off x="1180" y="2890"/>
                <a:ext cx="481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Line 89"/>
              <p:cNvSpPr>
                <a:spLocks noChangeShapeType="1"/>
              </p:cNvSpPr>
              <p:nvPr/>
            </p:nvSpPr>
            <p:spPr bwMode="auto">
              <a:xfrm>
                <a:off x="1125" y="2238"/>
                <a:ext cx="5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5098" name="Text Box 90"/>
            <p:cNvSpPr txBox="1">
              <a:spLocks noChangeArrowheads="1"/>
            </p:cNvSpPr>
            <p:nvPr/>
          </p:nvSpPr>
          <p:spPr bwMode="auto">
            <a:xfrm rot="-5400000">
              <a:off x="1682" y="2235"/>
              <a:ext cx="5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1800">
                  <a:solidFill>
                    <a:srgbClr val="000066"/>
                  </a:solidFill>
                  <a:latin typeface="Times New Roman" pitchFamily="18" charset="0"/>
                  <a:ea typeface="黑体" pitchFamily="2" charset="-122"/>
                </a:rPr>
                <a:t>小径                                                  </a:t>
              </a:r>
              <a:endParaRPr kumimoji="1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542" name="Line 91"/>
            <p:cNvSpPr>
              <a:spLocks noChangeShapeType="1"/>
            </p:cNvSpPr>
            <p:nvPr/>
          </p:nvSpPr>
          <p:spPr bwMode="auto">
            <a:xfrm flipV="1">
              <a:off x="2039" y="2096"/>
              <a:ext cx="0" cy="625"/>
            </a:xfrm>
            <a:prstGeom prst="line">
              <a:avLst/>
            </a:prstGeom>
            <a:noFill/>
            <a:ln w="6350">
              <a:solidFill>
                <a:srgbClr val="333333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104" name="Group 96"/>
          <p:cNvGrpSpPr>
            <a:grpSpLocks/>
          </p:cNvGrpSpPr>
          <p:nvPr/>
        </p:nvGrpSpPr>
        <p:grpSpPr bwMode="auto">
          <a:xfrm>
            <a:off x="3635375" y="4179888"/>
            <a:ext cx="2262188" cy="1392237"/>
            <a:chOff x="2290" y="2654"/>
            <a:chExt cx="1425" cy="877"/>
          </a:xfrm>
        </p:grpSpPr>
        <p:sp>
          <p:nvSpPr>
            <p:cNvPr id="20538" name="Rectangle 97"/>
            <p:cNvSpPr>
              <a:spLocks noChangeArrowheads="1"/>
            </p:cNvSpPr>
            <p:nvPr/>
          </p:nvSpPr>
          <p:spPr bwMode="auto">
            <a:xfrm>
              <a:off x="2290" y="3282"/>
              <a:ext cx="14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牙底线画细实线</a:t>
              </a:r>
            </a:p>
          </p:txBody>
        </p:sp>
        <p:sp>
          <p:nvSpPr>
            <p:cNvPr id="20539" name="Line 98"/>
            <p:cNvSpPr>
              <a:spLocks noChangeShapeType="1"/>
            </p:cNvSpPr>
            <p:nvPr/>
          </p:nvSpPr>
          <p:spPr bwMode="auto">
            <a:xfrm flipH="1">
              <a:off x="2731" y="2654"/>
              <a:ext cx="287" cy="6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107" name="Group 99"/>
          <p:cNvGrpSpPr>
            <a:grpSpLocks/>
          </p:cNvGrpSpPr>
          <p:nvPr/>
        </p:nvGrpSpPr>
        <p:grpSpPr bwMode="auto">
          <a:xfrm>
            <a:off x="4926013" y="3917950"/>
            <a:ext cx="3548062" cy="1109663"/>
            <a:chOff x="3103" y="2540"/>
            <a:chExt cx="2235" cy="699"/>
          </a:xfrm>
        </p:grpSpPr>
        <p:sp>
          <p:nvSpPr>
            <p:cNvPr id="20536" name="Rectangle 100"/>
            <p:cNvSpPr>
              <a:spLocks noChangeArrowheads="1"/>
            </p:cNvSpPr>
            <p:nvPr/>
          </p:nvSpPr>
          <p:spPr bwMode="auto">
            <a:xfrm>
              <a:off x="3103" y="2989"/>
              <a:ext cx="2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螺纹终止线画粗实线</a:t>
              </a:r>
            </a:p>
          </p:txBody>
        </p:sp>
        <p:sp>
          <p:nvSpPr>
            <p:cNvPr id="20537" name="Line 101"/>
            <p:cNvSpPr>
              <a:spLocks noChangeShapeType="1"/>
            </p:cNvSpPr>
            <p:nvPr/>
          </p:nvSpPr>
          <p:spPr bwMode="auto">
            <a:xfrm>
              <a:off x="3358" y="2540"/>
              <a:ext cx="379" cy="4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110" name="Group 102"/>
          <p:cNvGrpSpPr>
            <a:grpSpLocks/>
          </p:cNvGrpSpPr>
          <p:nvPr/>
        </p:nvGrpSpPr>
        <p:grpSpPr bwMode="auto">
          <a:xfrm>
            <a:off x="3214688" y="3194050"/>
            <a:ext cx="714375" cy="984250"/>
            <a:chOff x="1655" y="2239"/>
            <a:chExt cx="789" cy="650"/>
          </a:xfrm>
        </p:grpSpPr>
        <p:sp>
          <p:nvSpPr>
            <p:cNvPr id="20534" name="Line 103"/>
            <p:cNvSpPr>
              <a:spLocks noChangeShapeType="1"/>
            </p:cNvSpPr>
            <p:nvPr/>
          </p:nvSpPr>
          <p:spPr bwMode="auto">
            <a:xfrm>
              <a:off x="1670" y="2239"/>
              <a:ext cx="774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5" name="Line 104"/>
            <p:cNvSpPr>
              <a:spLocks noChangeShapeType="1"/>
            </p:cNvSpPr>
            <p:nvPr/>
          </p:nvSpPr>
          <p:spPr bwMode="auto">
            <a:xfrm>
              <a:off x="1655" y="2889"/>
              <a:ext cx="780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113" name="Group 105"/>
          <p:cNvGrpSpPr>
            <a:grpSpLocks/>
          </p:cNvGrpSpPr>
          <p:nvPr/>
        </p:nvGrpSpPr>
        <p:grpSpPr bwMode="auto">
          <a:xfrm>
            <a:off x="3871913" y="3194050"/>
            <a:ext cx="1452562" cy="982663"/>
            <a:chOff x="2432" y="2238"/>
            <a:chExt cx="951" cy="650"/>
          </a:xfrm>
        </p:grpSpPr>
        <p:sp>
          <p:nvSpPr>
            <p:cNvPr id="20532" name="Line 106"/>
            <p:cNvSpPr>
              <a:spLocks noChangeShapeType="1"/>
            </p:cNvSpPr>
            <p:nvPr/>
          </p:nvSpPr>
          <p:spPr bwMode="auto">
            <a:xfrm>
              <a:off x="2435" y="2238"/>
              <a:ext cx="94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3" name="Line 107"/>
            <p:cNvSpPr>
              <a:spLocks noChangeShapeType="1"/>
            </p:cNvSpPr>
            <p:nvPr/>
          </p:nvSpPr>
          <p:spPr bwMode="auto">
            <a:xfrm>
              <a:off x="2432" y="2888"/>
              <a:ext cx="94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5116" name="Group 108"/>
          <p:cNvGrpSpPr>
            <a:grpSpLocks/>
          </p:cNvGrpSpPr>
          <p:nvPr/>
        </p:nvGrpSpPr>
        <p:grpSpPr bwMode="auto">
          <a:xfrm>
            <a:off x="3862388" y="2419350"/>
            <a:ext cx="4983162" cy="1744663"/>
            <a:chOff x="2433" y="1545"/>
            <a:chExt cx="3139" cy="1099"/>
          </a:xfrm>
        </p:grpSpPr>
        <p:sp>
          <p:nvSpPr>
            <p:cNvPr id="20528" name="Rectangle 109"/>
            <p:cNvSpPr>
              <a:spLocks noChangeArrowheads="1"/>
            </p:cNvSpPr>
            <p:nvPr/>
          </p:nvSpPr>
          <p:spPr bwMode="auto">
            <a:xfrm>
              <a:off x="4506" y="1545"/>
              <a:ext cx="10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倒角圆不画</a:t>
              </a:r>
              <a:r>
                <a:rPr kumimoji="0" lang="en-US" altLang="zh-CN" sz="20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!</a:t>
              </a:r>
            </a:p>
          </p:txBody>
        </p:sp>
        <p:sp>
          <p:nvSpPr>
            <p:cNvPr id="20529" name="Line 110"/>
            <p:cNvSpPr>
              <a:spLocks noChangeShapeType="1"/>
            </p:cNvSpPr>
            <p:nvPr/>
          </p:nvSpPr>
          <p:spPr bwMode="auto">
            <a:xfrm flipH="1">
              <a:off x="4718" y="1795"/>
              <a:ext cx="206" cy="28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0" name="Oval 111"/>
            <p:cNvSpPr>
              <a:spLocks noChangeArrowheads="1"/>
            </p:cNvSpPr>
            <p:nvPr/>
          </p:nvSpPr>
          <p:spPr bwMode="auto">
            <a:xfrm>
              <a:off x="4275" y="2043"/>
              <a:ext cx="596" cy="601"/>
            </a:xfrm>
            <a:prstGeom prst="ellips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31" name="Line 112"/>
            <p:cNvSpPr>
              <a:spLocks noChangeShapeType="1"/>
            </p:cNvSpPr>
            <p:nvPr/>
          </p:nvSpPr>
          <p:spPr bwMode="auto">
            <a:xfrm>
              <a:off x="2433" y="2041"/>
              <a:ext cx="2124" cy="0"/>
            </a:xfrm>
            <a:prstGeom prst="line">
              <a:avLst/>
            </a:prstGeom>
            <a:noFill/>
            <a:ln w="6350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121" name="Line 113"/>
          <p:cNvSpPr>
            <a:spLocks noChangeShapeType="1"/>
          </p:cNvSpPr>
          <p:nvPr/>
        </p:nvSpPr>
        <p:spPr bwMode="auto">
          <a:xfrm>
            <a:off x="5319713" y="3195638"/>
            <a:ext cx="1941512" cy="0"/>
          </a:xfrm>
          <a:prstGeom prst="line">
            <a:avLst/>
          </a:prstGeom>
          <a:noFill/>
          <a:ln w="6350">
            <a:solidFill>
              <a:srgbClr val="FF505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122" name="Group 114"/>
          <p:cNvGrpSpPr>
            <a:grpSpLocks/>
          </p:cNvGrpSpPr>
          <p:nvPr/>
        </p:nvGrpSpPr>
        <p:grpSpPr bwMode="auto">
          <a:xfrm>
            <a:off x="407988" y="3071813"/>
            <a:ext cx="2032000" cy="1219200"/>
            <a:chOff x="320" y="2019"/>
            <a:chExt cx="1280" cy="768"/>
          </a:xfrm>
        </p:grpSpPr>
        <p:sp>
          <p:nvSpPr>
            <p:cNvPr id="555123" name="Text Box 115"/>
            <p:cNvSpPr txBox="1">
              <a:spLocks noChangeArrowheads="1"/>
            </p:cNvSpPr>
            <p:nvPr/>
          </p:nvSpPr>
          <p:spPr bwMode="auto">
            <a:xfrm rot="-5400000">
              <a:off x="209" y="2290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1800">
                  <a:solidFill>
                    <a:srgbClr val="000066"/>
                  </a:solidFill>
                  <a:latin typeface="Times New Roman" pitchFamily="18" charset="0"/>
                  <a:ea typeface="黑体" pitchFamily="2" charset="-122"/>
                </a:rPr>
                <a:t>大径                                                  </a:t>
              </a:r>
              <a:endParaRPr kumimoji="1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524" name="Line 116"/>
            <p:cNvSpPr>
              <a:spLocks noChangeShapeType="1"/>
            </p:cNvSpPr>
            <p:nvPr/>
          </p:nvSpPr>
          <p:spPr bwMode="auto">
            <a:xfrm flipV="1">
              <a:off x="525" y="2019"/>
              <a:ext cx="0" cy="7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25" name="Group 117"/>
            <p:cNvGrpSpPr>
              <a:grpSpLocks/>
            </p:cNvGrpSpPr>
            <p:nvPr/>
          </p:nvGrpSpPr>
          <p:grpSpPr bwMode="auto">
            <a:xfrm>
              <a:off x="444" y="2023"/>
              <a:ext cx="1156" cy="761"/>
              <a:chOff x="1976" y="2168"/>
              <a:chExt cx="538" cy="791"/>
            </a:xfrm>
          </p:grpSpPr>
          <p:sp>
            <p:nvSpPr>
              <p:cNvPr id="20526" name="Line 118"/>
              <p:cNvSpPr>
                <a:spLocks noChangeShapeType="1"/>
              </p:cNvSpPr>
              <p:nvPr/>
            </p:nvSpPr>
            <p:spPr bwMode="auto">
              <a:xfrm>
                <a:off x="1990" y="2168"/>
                <a:ext cx="517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7" name="Line 119"/>
              <p:cNvSpPr>
                <a:spLocks noChangeShapeType="1"/>
              </p:cNvSpPr>
              <p:nvPr/>
            </p:nvSpPr>
            <p:spPr bwMode="auto">
              <a:xfrm>
                <a:off x="1976" y="2959"/>
                <a:ext cx="53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55128" name="Group 120"/>
          <p:cNvGrpSpPr>
            <a:grpSpLocks/>
          </p:cNvGrpSpPr>
          <p:nvPr/>
        </p:nvGrpSpPr>
        <p:grpSpPr bwMode="auto">
          <a:xfrm>
            <a:off x="7259638" y="2925763"/>
            <a:ext cx="0" cy="1474787"/>
            <a:chOff x="4812" y="2066"/>
            <a:chExt cx="0" cy="964"/>
          </a:xfrm>
        </p:grpSpPr>
        <p:sp>
          <p:nvSpPr>
            <p:cNvPr id="20520" name="Line 121"/>
            <p:cNvSpPr>
              <a:spLocks noChangeShapeType="1"/>
            </p:cNvSpPr>
            <p:nvPr/>
          </p:nvSpPr>
          <p:spPr bwMode="auto">
            <a:xfrm flipV="1">
              <a:off x="4812" y="2066"/>
              <a:ext cx="0" cy="2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122"/>
            <p:cNvSpPr>
              <a:spLocks noChangeShapeType="1"/>
            </p:cNvSpPr>
            <p:nvPr/>
          </p:nvSpPr>
          <p:spPr bwMode="auto">
            <a:xfrm>
              <a:off x="4812" y="2355"/>
              <a:ext cx="0" cy="42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123"/>
            <p:cNvSpPr>
              <a:spLocks noChangeShapeType="1"/>
            </p:cNvSpPr>
            <p:nvPr/>
          </p:nvSpPr>
          <p:spPr bwMode="auto">
            <a:xfrm>
              <a:off x="4812" y="2427"/>
              <a:ext cx="0" cy="603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5132" name="Group 124"/>
          <p:cNvGrpSpPr>
            <a:grpSpLocks/>
          </p:cNvGrpSpPr>
          <p:nvPr/>
        </p:nvGrpSpPr>
        <p:grpSpPr bwMode="auto">
          <a:xfrm>
            <a:off x="3746500" y="3689350"/>
            <a:ext cx="2603500" cy="0"/>
            <a:chOff x="2423" y="2408"/>
            <a:chExt cx="1640" cy="0"/>
          </a:xfrm>
        </p:grpSpPr>
        <p:sp>
          <p:nvSpPr>
            <p:cNvPr id="20515" name="Line 125"/>
            <p:cNvSpPr>
              <a:spLocks noChangeShapeType="1"/>
            </p:cNvSpPr>
            <p:nvPr/>
          </p:nvSpPr>
          <p:spPr bwMode="auto">
            <a:xfrm flipH="1">
              <a:off x="3707" y="2408"/>
              <a:ext cx="3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126"/>
            <p:cNvSpPr>
              <a:spLocks noChangeShapeType="1"/>
            </p:cNvSpPr>
            <p:nvPr/>
          </p:nvSpPr>
          <p:spPr bwMode="auto">
            <a:xfrm flipH="1">
              <a:off x="3005" y="2408"/>
              <a:ext cx="3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127"/>
            <p:cNvSpPr>
              <a:spLocks noChangeShapeType="1"/>
            </p:cNvSpPr>
            <p:nvPr/>
          </p:nvSpPr>
          <p:spPr bwMode="auto">
            <a:xfrm flipH="1">
              <a:off x="2423" y="2408"/>
              <a:ext cx="5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128"/>
            <p:cNvSpPr>
              <a:spLocks noChangeShapeType="1"/>
            </p:cNvSpPr>
            <p:nvPr/>
          </p:nvSpPr>
          <p:spPr bwMode="auto">
            <a:xfrm>
              <a:off x="3084" y="2408"/>
              <a:ext cx="504" cy="0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129"/>
            <p:cNvSpPr>
              <a:spLocks noChangeShapeType="1"/>
            </p:cNvSpPr>
            <p:nvPr/>
          </p:nvSpPr>
          <p:spPr bwMode="auto">
            <a:xfrm>
              <a:off x="3636" y="2408"/>
              <a:ext cx="36" cy="0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5138" name="Oval 130"/>
          <p:cNvSpPr>
            <a:spLocks noChangeArrowheads="1"/>
          </p:cNvSpPr>
          <p:nvPr/>
        </p:nvSpPr>
        <p:spPr bwMode="auto">
          <a:xfrm>
            <a:off x="3744913" y="4016375"/>
            <a:ext cx="411162" cy="411163"/>
          </a:xfrm>
          <a:prstGeom prst="ellipse">
            <a:avLst/>
          </a:prstGeom>
          <a:noFill/>
          <a:ln w="9525">
            <a:solidFill>
              <a:srgbClr val="FF505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55139" name="Group 131"/>
          <p:cNvGrpSpPr>
            <a:grpSpLocks/>
          </p:cNvGrpSpPr>
          <p:nvPr/>
        </p:nvGrpSpPr>
        <p:grpSpPr bwMode="auto">
          <a:xfrm>
            <a:off x="3860800" y="2417763"/>
            <a:ext cx="4978400" cy="1744663"/>
            <a:chOff x="2432" y="1544"/>
            <a:chExt cx="3136" cy="1099"/>
          </a:xfrm>
        </p:grpSpPr>
        <p:sp>
          <p:nvSpPr>
            <p:cNvPr id="20511" name="Rectangle 132"/>
            <p:cNvSpPr>
              <a:spLocks noChangeArrowheads="1"/>
            </p:cNvSpPr>
            <p:nvPr/>
          </p:nvSpPr>
          <p:spPr bwMode="auto">
            <a:xfrm>
              <a:off x="4502" y="1544"/>
              <a:ext cx="10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倒角圆不画</a:t>
              </a:r>
              <a:r>
                <a:rPr kumimoji="0" lang="en-US" altLang="zh-CN" sz="2000" dirty="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!</a:t>
              </a:r>
            </a:p>
          </p:txBody>
        </p:sp>
        <p:sp>
          <p:nvSpPr>
            <p:cNvPr id="20512" name="Line 133"/>
            <p:cNvSpPr>
              <a:spLocks noChangeShapeType="1"/>
            </p:cNvSpPr>
            <p:nvPr/>
          </p:nvSpPr>
          <p:spPr bwMode="auto">
            <a:xfrm flipH="1">
              <a:off x="4717" y="1779"/>
              <a:ext cx="213" cy="2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Oval 134"/>
            <p:cNvSpPr>
              <a:spLocks noChangeArrowheads="1"/>
            </p:cNvSpPr>
            <p:nvPr/>
          </p:nvSpPr>
          <p:spPr bwMode="auto">
            <a:xfrm>
              <a:off x="4274" y="2042"/>
              <a:ext cx="596" cy="601"/>
            </a:xfrm>
            <a:prstGeom prst="ellips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14" name="Line 135"/>
            <p:cNvSpPr>
              <a:spLocks noChangeShapeType="1"/>
            </p:cNvSpPr>
            <p:nvPr/>
          </p:nvSpPr>
          <p:spPr bwMode="auto">
            <a:xfrm>
              <a:off x="2432" y="2040"/>
              <a:ext cx="2124" cy="0"/>
            </a:xfrm>
            <a:prstGeom prst="line">
              <a:avLst/>
            </a:prstGeom>
            <a:noFill/>
            <a:ln w="6350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8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5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5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autoUpdateAnimBg="0"/>
      <p:bldP spid="555034" grpId="0" animBg="1" autoUpdateAnimBg="0"/>
      <p:bldP spid="555035" grpId="0" animBg="1"/>
      <p:bldP spid="555091" grpId="0" animBg="1"/>
      <p:bldP spid="555092" grpId="0" animBg="1"/>
      <p:bldP spid="555093" grpId="0" autoUpdateAnimBg="0"/>
      <p:bldP spid="555121" grpId="0" animBg="1"/>
      <p:bldP spid="555121" grpId="1" animBg="1"/>
      <p:bldP spid="555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77D06E1-D60B-406A-94A9-B4FC5BB7116C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14325" y="473075"/>
            <a:ext cx="375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、内螺纹的画法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22638" name="Group 4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57061" name="Rectangle 5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57062" name="Rectangle 6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2643" name="Rectangle 7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2639" name="Rectangle 8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640" name="Line 9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1135063" y="5603875"/>
            <a:ext cx="331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比例画法：大径</a:t>
            </a: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D,</a:t>
            </a: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小径</a:t>
            </a:r>
            <a:r>
              <a:rPr kumimoji="0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0"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D</a:t>
            </a:r>
            <a:r>
              <a:rPr kumimoji="0"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=0.85D</a:t>
            </a:r>
          </a:p>
        </p:txBody>
      </p:sp>
      <p:grpSp>
        <p:nvGrpSpPr>
          <p:cNvPr id="557067" name="Group 11"/>
          <p:cNvGrpSpPr>
            <a:grpSpLocks/>
          </p:cNvGrpSpPr>
          <p:nvPr/>
        </p:nvGrpSpPr>
        <p:grpSpPr bwMode="auto">
          <a:xfrm>
            <a:off x="2211388" y="3271838"/>
            <a:ext cx="396875" cy="866775"/>
            <a:chOff x="1393" y="1977"/>
            <a:chExt cx="250" cy="546"/>
          </a:xfrm>
        </p:grpSpPr>
        <p:sp>
          <p:nvSpPr>
            <p:cNvPr id="557068" name="Text Box 12"/>
            <p:cNvSpPr txBox="1">
              <a:spLocks noChangeArrowheads="1"/>
            </p:cNvSpPr>
            <p:nvPr/>
          </p:nvSpPr>
          <p:spPr bwMode="auto">
            <a:xfrm rot="-5400000">
              <a:off x="1270" y="2100"/>
              <a:ext cx="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1800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小径</a:t>
              </a:r>
              <a:r>
                <a:rPr kumimoji="1" lang="zh-CN" altLang="en-US" sz="2000">
                  <a:latin typeface="黑体" pitchFamily="2" charset="-122"/>
                  <a:ea typeface="黑体" pitchFamily="2" charset="-122"/>
                </a:rPr>
                <a:t>                         </a:t>
              </a:r>
              <a:endPara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637" name="Line 13"/>
            <p:cNvSpPr>
              <a:spLocks noChangeShapeType="1"/>
            </p:cNvSpPr>
            <p:nvPr/>
          </p:nvSpPr>
          <p:spPr bwMode="auto">
            <a:xfrm flipV="1">
              <a:off x="1624" y="2003"/>
              <a:ext cx="0" cy="520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71" name="Group 15"/>
          <p:cNvGrpSpPr>
            <a:grpSpLocks/>
          </p:cNvGrpSpPr>
          <p:nvPr/>
        </p:nvGrpSpPr>
        <p:grpSpPr bwMode="auto">
          <a:xfrm>
            <a:off x="1247775" y="4227513"/>
            <a:ext cx="2528888" cy="1422400"/>
            <a:chOff x="786" y="2663"/>
            <a:chExt cx="1593" cy="896"/>
          </a:xfrm>
        </p:grpSpPr>
        <p:sp>
          <p:nvSpPr>
            <p:cNvPr id="22634" name="Rectangle 16"/>
            <p:cNvSpPr>
              <a:spLocks noChangeArrowheads="1"/>
            </p:cNvSpPr>
            <p:nvPr/>
          </p:nvSpPr>
          <p:spPr bwMode="auto">
            <a:xfrm>
              <a:off x="786" y="3309"/>
              <a:ext cx="15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牙底线画细实线</a:t>
              </a:r>
            </a:p>
          </p:txBody>
        </p:sp>
        <p:sp>
          <p:nvSpPr>
            <p:cNvPr id="22635" name="Line 17"/>
            <p:cNvSpPr>
              <a:spLocks noChangeShapeType="1"/>
            </p:cNvSpPr>
            <p:nvPr/>
          </p:nvSpPr>
          <p:spPr bwMode="auto">
            <a:xfrm flipH="1">
              <a:off x="1452" y="2663"/>
              <a:ext cx="194" cy="68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4924425" y="4205288"/>
            <a:ext cx="2979738" cy="1593850"/>
            <a:chOff x="3102" y="2565"/>
            <a:chExt cx="1877" cy="1004"/>
          </a:xfrm>
        </p:grpSpPr>
        <p:sp>
          <p:nvSpPr>
            <p:cNvPr id="22632" name="Rectangle 19"/>
            <p:cNvSpPr>
              <a:spLocks noChangeArrowheads="1"/>
            </p:cNvSpPr>
            <p:nvPr/>
          </p:nvSpPr>
          <p:spPr bwMode="auto">
            <a:xfrm>
              <a:off x="3102" y="3319"/>
              <a:ext cx="18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牙底圆画</a:t>
              </a:r>
              <a:r>
                <a:rPr kumimoji="0" lang="en-US" altLang="zh-CN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3/4</a:t>
              </a: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细线圆</a:t>
              </a:r>
            </a:p>
          </p:txBody>
        </p:sp>
        <p:sp>
          <p:nvSpPr>
            <p:cNvPr id="22633" name="Line 20"/>
            <p:cNvSpPr>
              <a:spLocks noChangeShapeType="1"/>
            </p:cNvSpPr>
            <p:nvPr/>
          </p:nvSpPr>
          <p:spPr bwMode="auto">
            <a:xfrm>
              <a:off x="4053" y="2565"/>
              <a:ext cx="125" cy="7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77" name="Group 21"/>
          <p:cNvGrpSpPr>
            <a:grpSpLocks/>
          </p:cNvGrpSpPr>
          <p:nvPr/>
        </p:nvGrpSpPr>
        <p:grpSpPr bwMode="auto">
          <a:xfrm>
            <a:off x="3449638" y="1455738"/>
            <a:ext cx="2844800" cy="2371725"/>
            <a:chOff x="2173" y="917"/>
            <a:chExt cx="1792" cy="1494"/>
          </a:xfrm>
        </p:grpSpPr>
        <p:sp>
          <p:nvSpPr>
            <p:cNvPr id="22630" name="Rectangle 22"/>
            <p:cNvSpPr>
              <a:spLocks noChangeArrowheads="1"/>
            </p:cNvSpPr>
            <p:nvPr/>
          </p:nvSpPr>
          <p:spPr bwMode="auto">
            <a:xfrm>
              <a:off x="2366" y="917"/>
              <a:ext cx="1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螺纹终止线画粗实线</a:t>
              </a:r>
            </a:p>
          </p:txBody>
        </p:sp>
        <p:sp>
          <p:nvSpPr>
            <p:cNvPr id="22631" name="Line 23"/>
            <p:cNvSpPr>
              <a:spLocks noChangeShapeType="1"/>
            </p:cNvSpPr>
            <p:nvPr/>
          </p:nvSpPr>
          <p:spPr bwMode="auto">
            <a:xfrm flipV="1">
              <a:off x="2173" y="1145"/>
              <a:ext cx="856" cy="12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80" name="Group 24"/>
          <p:cNvGrpSpPr>
            <a:grpSpLocks/>
          </p:cNvGrpSpPr>
          <p:nvPr/>
        </p:nvGrpSpPr>
        <p:grpSpPr bwMode="auto">
          <a:xfrm>
            <a:off x="6319838" y="1450975"/>
            <a:ext cx="2509837" cy="1881188"/>
            <a:chOff x="3981" y="914"/>
            <a:chExt cx="1581" cy="1185"/>
          </a:xfrm>
        </p:grpSpPr>
        <p:sp>
          <p:nvSpPr>
            <p:cNvPr id="22628" name="Rectangle 25"/>
            <p:cNvSpPr>
              <a:spLocks noChangeArrowheads="1"/>
            </p:cNvSpPr>
            <p:nvPr/>
          </p:nvSpPr>
          <p:spPr bwMode="auto">
            <a:xfrm>
              <a:off x="3981" y="914"/>
              <a:ext cx="15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牙顶圆画粗实线</a:t>
              </a:r>
            </a:p>
          </p:txBody>
        </p:sp>
        <p:sp>
          <p:nvSpPr>
            <p:cNvPr id="22629" name="Line 26"/>
            <p:cNvSpPr>
              <a:spLocks noChangeShapeType="1"/>
            </p:cNvSpPr>
            <p:nvPr/>
          </p:nvSpPr>
          <p:spPr bwMode="auto">
            <a:xfrm flipV="1">
              <a:off x="4000" y="1126"/>
              <a:ext cx="442" cy="97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83" name="Group 27"/>
          <p:cNvGrpSpPr>
            <a:grpSpLocks/>
          </p:cNvGrpSpPr>
          <p:nvPr/>
        </p:nvGrpSpPr>
        <p:grpSpPr bwMode="auto">
          <a:xfrm>
            <a:off x="2681288" y="3209925"/>
            <a:ext cx="366712" cy="1022350"/>
            <a:chOff x="1689" y="1938"/>
            <a:chExt cx="231" cy="644"/>
          </a:xfrm>
        </p:grpSpPr>
        <p:sp>
          <p:nvSpPr>
            <p:cNvPr id="557084" name="Text Box 28"/>
            <p:cNvSpPr txBox="1">
              <a:spLocks noChangeArrowheads="1"/>
            </p:cNvSpPr>
            <p:nvPr/>
          </p:nvSpPr>
          <p:spPr bwMode="auto">
            <a:xfrm rot="-5400000">
              <a:off x="1587" y="2131"/>
              <a:ext cx="4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1800">
                  <a:solidFill>
                    <a:srgbClr val="000066"/>
                  </a:solidFill>
                  <a:latin typeface="黑体" pitchFamily="2" charset="-122"/>
                  <a:ea typeface="黑体" pitchFamily="2" charset="-122"/>
                </a:rPr>
                <a:t>大径</a:t>
              </a:r>
              <a:r>
                <a:rPr kumimoji="1" lang="zh-CN" altLang="en-US" sz="1800">
                  <a:latin typeface="黑体" pitchFamily="2" charset="-122"/>
                  <a:ea typeface="黑体" pitchFamily="2" charset="-122"/>
                </a:rPr>
                <a:t>                         </a:t>
              </a:r>
              <a:endParaRPr kumimoji="1" lang="zh-CN" alt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627" name="Line 29"/>
            <p:cNvSpPr>
              <a:spLocks noChangeShapeType="1"/>
            </p:cNvSpPr>
            <p:nvPr/>
          </p:nvSpPr>
          <p:spPr bwMode="auto">
            <a:xfrm flipV="1">
              <a:off x="1910" y="1938"/>
              <a:ext cx="0" cy="644"/>
            </a:xfrm>
            <a:prstGeom prst="line">
              <a:avLst/>
            </a:prstGeom>
            <a:noFill/>
            <a:ln w="6350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086" name="Group 30"/>
          <p:cNvGrpSpPr>
            <a:grpSpLocks/>
          </p:cNvGrpSpPr>
          <p:nvPr/>
        </p:nvGrpSpPr>
        <p:grpSpPr bwMode="auto">
          <a:xfrm>
            <a:off x="344488" y="3187700"/>
            <a:ext cx="2043112" cy="1090613"/>
            <a:chOff x="217" y="2008"/>
            <a:chExt cx="1287" cy="687"/>
          </a:xfrm>
        </p:grpSpPr>
        <p:sp>
          <p:nvSpPr>
            <p:cNvPr id="22621" name="Rectangle 31"/>
            <p:cNvSpPr>
              <a:spLocks noChangeArrowheads="1"/>
            </p:cNvSpPr>
            <p:nvPr/>
          </p:nvSpPr>
          <p:spPr bwMode="auto">
            <a:xfrm>
              <a:off x="217" y="2112"/>
              <a:ext cx="82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剖面线画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到粗实线</a:t>
              </a:r>
            </a:p>
          </p:txBody>
        </p:sp>
        <p:sp>
          <p:nvSpPr>
            <p:cNvPr id="22622" name="Line 32"/>
            <p:cNvSpPr>
              <a:spLocks noChangeShapeType="1"/>
            </p:cNvSpPr>
            <p:nvPr/>
          </p:nvSpPr>
          <p:spPr bwMode="auto">
            <a:xfrm flipH="1" flipV="1">
              <a:off x="941" y="2356"/>
              <a:ext cx="464" cy="28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33"/>
            <p:cNvSpPr>
              <a:spLocks noChangeShapeType="1"/>
            </p:cNvSpPr>
            <p:nvPr/>
          </p:nvSpPr>
          <p:spPr bwMode="auto">
            <a:xfrm flipV="1">
              <a:off x="940" y="2100"/>
              <a:ext cx="451" cy="25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Oval 34"/>
            <p:cNvSpPr>
              <a:spLocks noChangeArrowheads="1"/>
            </p:cNvSpPr>
            <p:nvPr/>
          </p:nvSpPr>
          <p:spPr bwMode="auto">
            <a:xfrm>
              <a:off x="1372" y="2563"/>
              <a:ext cx="132" cy="132"/>
            </a:xfrm>
            <a:prstGeom prst="ellips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625" name="Oval 35"/>
            <p:cNvSpPr>
              <a:spLocks noChangeArrowheads="1"/>
            </p:cNvSpPr>
            <p:nvPr/>
          </p:nvSpPr>
          <p:spPr bwMode="auto">
            <a:xfrm>
              <a:off x="1350" y="2008"/>
              <a:ext cx="132" cy="132"/>
            </a:xfrm>
            <a:prstGeom prst="ellips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57092" name="Group 36"/>
          <p:cNvGrpSpPr>
            <a:grpSpLocks/>
          </p:cNvGrpSpPr>
          <p:nvPr/>
        </p:nvGrpSpPr>
        <p:grpSpPr bwMode="auto">
          <a:xfrm>
            <a:off x="1951038" y="3722688"/>
            <a:ext cx="2489200" cy="0"/>
            <a:chOff x="538" y="2241"/>
            <a:chExt cx="1901" cy="0"/>
          </a:xfrm>
        </p:grpSpPr>
        <p:sp>
          <p:nvSpPr>
            <p:cNvPr id="22618" name="Line 37"/>
            <p:cNvSpPr>
              <a:spLocks noChangeShapeType="1"/>
            </p:cNvSpPr>
            <p:nvPr/>
          </p:nvSpPr>
          <p:spPr bwMode="auto">
            <a:xfrm flipH="1">
              <a:off x="1454" y="2241"/>
              <a:ext cx="98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38"/>
            <p:cNvSpPr>
              <a:spLocks noChangeShapeType="1"/>
            </p:cNvSpPr>
            <p:nvPr/>
          </p:nvSpPr>
          <p:spPr bwMode="auto">
            <a:xfrm flipH="1">
              <a:off x="1394" y="2241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39"/>
            <p:cNvSpPr>
              <a:spLocks noChangeShapeType="1"/>
            </p:cNvSpPr>
            <p:nvPr/>
          </p:nvSpPr>
          <p:spPr bwMode="auto">
            <a:xfrm flipH="1">
              <a:off x="538" y="2241"/>
              <a:ext cx="83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96" name="Line 40"/>
          <p:cNvSpPr>
            <a:spLocks noChangeShapeType="1"/>
          </p:cNvSpPr>
          <p:nvPr/>
        </p:nvSpPr>
        <p:spPr bwMode="auto">
          <a:xfrm>
            <a:off x="3444875" y="3216275"/>
            <a:ext cx="0" cy="1017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7097" name="Group 41"/>
          <p:cNvGrpSpPr>
            <a:grpSpLocks/>
          </p:cNvGrpSpPr>
          <p:nvPr/>
        </p:nvGrpSpPr>
        <p:grpSpPr bwMode="auto">
          <a:xfrm>
            <a:off x="2078038" y="3214688"/>
            <a:ext cx="1366837" cy="1016000"/>
            <a:chOff x="1309" y="1941"/>
            <a:chExt cx="861" cy="640"/>
          </a:xfrm>
        </p:grpSpPr>
        <p:sp>
          <p:nvSpPr>
            <p:cNvPr id="22616" name="Line 42"/>
            <p:cNvSpPr>
              <a:spLocks noChangeShapeType="1"/>
            </p:cNvSpPr>
            <p:nvPr/>
          </p:nvSpPr>
          <p:spPr bwMode="auto">
            <a:xfrm>
              <a:off x="1309" y="2581"/>
              <a:ext cx="8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43"/>
            <p:cNvSpPr>
              <a:spLocks noChangeShapeType="1"/>
            </p:cNvSpPr>
            <p:nvPr/>
          </p:nvSpPr>
          <p:spPr bwMode="auto">
            <a:xfrm>
              <a:off x="1309" y="1941"/>
              <a:ext cx="86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03" name="Group 47"/>
          <p:cNvGrpSpPr>
            <a:grpSpLocks/>
          </p:cNvGrpSpPr>
          <p:nvPr/>
        </p:nvGrpSpPr>
        <p:grpSpPr bwMode="auto">
          <a:xfrm>
            <a:off x="3435350" y="3216275"/>
            <a:ext cx="2809875" cy="1014413"/>
            <a:chOff x="2108" y="1846"/>
            <a:chExt cx="2145" cy="792"/>
          </a:xfrm>
        </p:grpSpPr>
        <p:sp>
          <p:nvSpPr>
            <p:cNvPr id="22614" name="Line 48"/>
            <p:cNvSpPr>
              <a:spLocks noChangeShapeType="1"/>
            </p:cNvSpPr>
            <p:nvPr/>
          </p:nvSpPr>
          <p:spPr bwMode="auto">
            <a:xfrm>
              <a:off x="2108" y="1846"/>
              <a:ext cx="2145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5" name="Line 49"/>
            <p:cNvSpPr>
              <a:spLocks noChangeShapeType="1"/>
            </p:cNvSpPr>
            <p:nvPr/>
          </p:nvSpPr>
          <p:spPr bwMode="auto">
            <a:xfrm>
              <a:off x="2127" y="2638"/>
              <a:ext cx="2126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06" name="Group 50"/>
          <p:cNvGrpSpPr>
            <a:grpSpLocks/>
          </p:cNvGrpSpPr>
          <p:nvPr/>
        </p:nvGrpSpPr>
        <p:grpSpPr bwMode="auto">
          <a:xfrm>
            <a:off x="5613400" y="3729038"/>
            <a:ext cx="1230313" cy="0"/>
            <a:chOff x="3759" y="2245"/>
            <a:chExt cx="939" cy="0"/>
          </a:xfrm>
        </p:grpSpPr>
        <p:sp>
          <p:nvSpPr>
            <p:cNvPr id="22611" name="Line 51"/>
            <p:cNvSpPr>
              <a:spLocks noChangeShapeType="1"/>
            </p:cNvSpPr>
            <p:nvPr/>
          </p:nvSpPr>
          <p:spPr bwMode="auto">
            <a:xfrm flipH="1">
              <a:off x="4512" y="2245"/>
              <a:ext cx="18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2" name="Line 52"/>
            <p:cNvSpPr>
              <a:spLocks noChangeShapeType="1"/>
            </p:cNvSpPr>
            <p:nvPr/>
          </p:nvSpPr>
          <p:spPr bwMode="auto">
            <a:xfrm flipH="1">
              <a:off x="4452" y="2245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53"/>
            <p:cNvSpPr>
              <a:spLocks noChangeShapeType="1"/>
            </p:cNvSpPr>
            <p:nvPr/>
          </p:nvSpPr>
          <p:spPr bwMode="auto">
            <a:xfrm flipH="1">
              <a:off x="3759" y="2245"/>
              <a:ext cx="66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110" name="Line 54"/>
          <p:cNvSpPr>
            <a:spLocks noChangeShapeType="1"/>
          </p:cNvSpPr>
          <p:nvPr/>
        </p:nvSpPr>
        <p:spPr bwMode="auto">
          <a:xfrm flipV="1">
            <a:off x="6237288" y="3090863"/>
            <a:ext cx="0" cy="12334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111" name="Oval 55"/>
          <p:cNvSpPr>
            <a:spLocks noChangeArrowheads="1"/>
          </p:cNvSpPr>
          <p:nvPr/>
        </p:nvSpPr>
        <p:spPr bwMode="auto">
          <a:xfrm>
            <a:off x="5810250" y="3311525"/>
            <a:ext cx="854075" cy="833438"/>
          </a:xfrm>
          <a:prstGeom prst="ellipse">
            <a:avLst/>
          </a:prstGeom>
          <a:noFill/>
          <a:ln w="28575" algn="ctr">
            <a:solidFill>
              <a:srgbClr val="080808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57115" name="Group 59"/>
          <p:cNvGrpSpPr>
            <a:grpSpLocks/>
          </p:cNvGrpSpPr>
          <p:nvPr/>
        </p:nvGrpSpPr>
        <p:grpSpPr bwMode="auto">
          <a:xfrm>
            <a:off x="1377950" y="1479550"/>
            <a:ext cx="2368550" cy="1819275"/>
            <a:chOff x="868" y="932"/>
            <a:chExt cx="1492" cy="1146"/>
          </a:xfrm>
        </p:grpSpPr>
        <p:sp>
          <p:nvSpPr>
            <p:cNvPr id="22609" name="Rectangle 60"/>
            <p:cNvSpPr>
              <a:spLocks noChangeArrowheads="1"/>
            </p:cNvSpPr>
            <p:nvPr/>
          </p:nvSpPr>
          <p:spPr bwMode="auto">
            <a:xfrm>
              <a:off x="868" y="932"/>
              <a:ext cx="1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牙顶线画粗实线</a:t>
              </a:r>
            </a:p>
          </p:txBody>
        </p:sp>
        <p:sp>
          <p:nvSpPr>
            <p:cNvPr id="22610" name="Line 61"/>
            <p:cNvSpPr>
              <a:spLocks noChangeShapeType="1"/>
            </p:cNvSpPr>
            <p:nvPr/>
          </p:nvSpPr>
          <p:spPr bwMode="auto">
            <a:xfrm flipH="1">
              <a:off x="1543" y="1162"/>
              <a:ext cx="142" cy="9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18" name="Group 62"/>
          <p:cNvGrpSpPr>
            <a:grpSpLocks/>
          </p:cNvGrpSpPr>
          <p:nvPr/>
        </p:nvGrpSpPr>
        <p:grpSpPr bwMode="auto">
          <a:xfrm>
            <a:off x="4344988" y="3309938"/>
            <a:ext cx="1895475" cy="835025"/>
            <a:chOff x="2809" y="1917"/>
            <a:chExt cx="1447" cy="654"/>
          </a:xfrm>
        </p:grpSpPr>
        <p:sp>
          <p:nvSpPr>
            <p:cNvPr id="22607" name="Line 63"/>
            <p:cNvSpPr>
              <a:spLocks noChangeShapeType="1"/>
            </p:cNvSpPr>
            <p:nvPr/>
          </p:nvSpPr>
          <p:spPr bwMode="auto">
            <a:xfrm>
              <a:off x="2809" y="1917"/>
              <a:ext cx="1447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8" name="Line 64"/>
            <p:cNvSpPr>
              <a:spLocks noChangeShapeType="1"/>
            </p:cNvSpPr>
            <p:nvPr/>
          </p:nvSpPr>
          <p:spPr bwMode="auto">
            <a:xfrm>
              <a:off x="2825" y="2571"/>
              <a:ext cx="1429" cy="0"/>
            </a:xfrm>
            <a:prstGeom prst="line">
              <a:avLst/>
            </a:prstGeom>
            <a:noFill/>
            <a:ln w="6350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121" name="Arc 65"/>
          <p:cNvSpPr>
            <a:spLocks/>
          </p:cNvSpPr>
          <p:nvPr/>
        </p:nvSpPr>
        <p:spPr bwMode="auto">
          <a:xfrm>
            <a:off x="5722938" y="3219450"/>
            <a:ext cx="1027112" cy="1009650"/>
          </a:xfrm>
          <a:custGeom>
            <a:avLst/>
            <a:gdLst>
              <a:gd name="T0" fmla="*/ 0 w 43061"/>
              <a:gd name="T1" fmla="*/ 2147483646 h 43200"/>
              <a:gd name="T2" fmla="*/ 2147483646 w 43061"/>
              <a:gd name="T3" fmla="*/ 2147483646 h 43200"/>
              <a:gd name="T4" fmla="*/ 2147483646 w 43061"/>
              <a:gd name="T5" fmla="*/ 2147483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061" h="43200" fill="none" extrusionOk="0">
                <a:moveTo>
                  <a:pt x="-1" y="19154"/>
                </a:moveTo>
                <a:cubicBezTo>
                  <a:pt x="1243" y="8242"/>
                  <a:pt x="10477" y="-1"/>
                  <a:pt x="21461" y="0"/>
                </a:cubicBezTo>
                <a:cubicBezTo>
                  <a:pt x="33390" y="0"/>
                  <a:pt x="43061" y="9670"/>
                  <a:pt x="43061" y="21600"/>
                </a:cubicBezTo>
                <a:cubicBezTo>
                  <a:pt x="43061" y="33529"/>
                  <a:pt x="33390" y="43200"/>
                  <a:pt x="21461" y="43200"/>
                </a:cubicBezTo>
                <a:cubicBezTo>
                  <a:pt x="20495" y="43200"/>
                  <a:pt x="19530" y="43135"/>
                  <a:pt x="18572" y="43006"/>
                </a:cubicBezTo>
              </a:path>
              <a:path w="43061" h="43200" stroke="0" extrusionOk="0">
                <a:moveTo>
                  <a:pt x="-1" y="19154"/>
                </a:moveTo>
                <a:cubicBezTo>
                  <a:pt x="1243" y="8242"/>
                  <a:pt x="10477" y="-1"/>
                  <a:pt x="21461" y="0"/>
                </a:cubicBezTo>
                <a:cubicBezTo>
                  <a:pt x="33390" y="0"/>
                  <a:pt x="43061" y="9670"/>
                  <a:pt x="43061" y="21600"/>
                </a:cubicBezTo>
                <a:cubicBezTo>
                  <a:pt x="43061" y="33529"/>
                  <a:pt x="33390" y="43200"/>
                  <a:pt x="21461" y="43200"/>
                </a:cubicBezTo>
                <a:cubicBezTo>
                  <a:pt x="20495" y="43200"/>
                  <a:pt x="19530" y="43135"/>
                  <a:pt x="18572" y="43006"/>
                </a:cubicBezTo>
                <a:lnTo>
                  <a:pt x="21461" y="21600"/>
                </a:lnTo>
                <a:lnTo>
                  <a:pt x="-1" y="19154"/>
                </a:lnTo>
                <a:close/>
              </a:path>
            </a:pathLst>
          </a:custGeom>
          <a:noFill/>
          <a:ln w="6350">
            <a:solidFill>
              <a:srgbClr val="080808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7122" name="Group 66"/>
          <p:cNvGrpSpPr>
            <a:grpSpLocks/>
          </p:cNvGrpSpPr>
          <p:nvPr/>
        </p:nvGrpSpPr>
        <p:grpSpPr bwMode="auto">
          <a:xfrm>
            <a:off x="2035175" y="2309813"/>
            <a:ext cx="2332038" cy="996950"/>
            <a:chOff x="1045" y="1134"/>
            <a:chExt cx="1781" cy="781"/>
          </a:xfrm>
        </p:grpSpPr>
        <p:sp>
          <p:nvSpPr>
            <p:cNvPr id="22596" name="Line 67"/>
            <p:cNvSpPr>
              <a:spLocks noChangeShapeType="1"/>
            </p:cNvSpPr>
            <p:nvPr/>
          </p:nvSpPr>
          <p:spPr bwMode="auto">
            <a:xfrm flipV="1">
              <a:off x="1048" y="1134"/>
              <a:ext cx="219" cy="21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7" name="Line 68"/>
            <p:cNvSpPr>
              <a:spLocks noChangeShapeType="1"/>
            </p:cNvSpPr>
            <p:nvPr/>
          </p:nvSpPr>
          <p:spPr bwMode="auto">
            <a:xfrm flipV="1">
              <a:off x="1047" y="1142"/>
              <a:ext cx="438" cy="43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69"/>
            <p:cNvSpPr>
              <a:spLocks noChangeShapeType="1"/>
            </p:cNvSpPr>
            <p:nvPr/>
          </p:nvSpPr>
          <p:spPr bwMode="auto">
            <a:xfrm flipV="1">
              <a:off x="1045" y="1143"/>
              <a:ext cx="665" cy="6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Line 70"/>
            <p:cNvSpPr>
              <a:spLocks noChangeShapeType="1"/>
            </p:cNvSpPr>
            <p:nvPr/>
          </p:nvSpPr>
          <p:spPr bwMode="auto">
            <a:xfrm flipV="1">
              <a:off x="1165" y="1140"/>
              <a:ext cx="774" cy="77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0" name="Line 71"/>
            <p:cNvSpPr>
              <a:spLocks noChangeShapeType="1"/>
            </p:cNvSpPr>
            <p:nvPr/>
          </p:nvSpPr>
          <p:spPr bwMode="auto">
            <a:xfrm flipV="1">
              <a:off x="1391" y="1167"/>
              <a:ext cx="747" cy="74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1" name="Line 72"/>
            <p:cNvSpPr>
              <a:spLocks noChangeShapeType="1"/>
            </p:cNvSpPr>
            <p:nvPr/>
          </p:nvSpPr>
          <p:spPr bwMode="auto">
            <a:xfrm flipV="1">
              <a:off x="1619" y="1168"/>
              <a:ext cx="744" cy="74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Line 73"/>
            <p:cNvSpPr>
              <a:spLocks noChangeShapeType="1"/>
            </p:cNvSpPr>
            <p:nvPr/>
          </p:nvSpPr>
          <p:spPr bwMode="auto">
            <a:xfrm flipV="1">
              <a:off x="1842" y="1169"/>
              <a:ext cx="746" cy="74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3" name="Line 74"/>
            <p:cNvSpPr>
              <a:spLocks noChangeShapeType="1"/>
            </p:cNvSpPr>
            <p:nvPr/>
          </p:nvSpPr>
          <p:spPr bwMode="auto">
            <a:xfrm flipV="1">
              <a:off x="2075" y="1172"/>
              <a:ext cx="736" cy="73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75"/>
            <p:cNvSpPr>
              <a:spLocks noChangeShapeType="1"/>
            </p:cNvSpPr>
            <p:nvPr/>
          </p:nvSpPr>
          <p:spPr bwMode="auto">
            <a:xfrm flipV="1">
              <a:off x="2298" y="1383"/>
              <a:ext cx="528" cy="52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76"/>
            <p:cNvSpPr>
              <a:spLocks noChangeShapeType="1"/>
            </p:cNvSpPr>
            <p:nvPr/>
          </p:nvSpPr>
          <p:spPr bwMode="auto">
            <a:xfrm flipV="1">
              <a:off x="2526" y="1617"/>
              <a:ext cx="292" cy="29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Line 77"/>
            <p:cNvSpPr>
              <a:spLocks noChangeShapeType="1"/>
            </p:cNvSpPr>
            <p:nvPr/>
          </p:nvSpPr>
          <p:spPr bwMode="auto">
            <a:xfrm flipV="1">
              <a:off x="2755" y="1845"/>
              <a:ext cx="61" cy="6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34" name="Group 78"/>
          <p:cNvGrpSpPr>
            <a:grpSpLocks/>
          </p:cNvGrpSpPr>
          <p:nvPr/>
        </p:nvGrpSpPr>
        <p:grpSpPr bwMode="auto">
          <a:xfrm>
            <a:off x="2035175" y="4135438"/>
            <a:ext cx="2330450" cy="928687"/>
            <a:chOff x="602" y="2564"/>
            <a:chExt cx="1780" cy="727"/>
          </a:xfrm>
        </p:grpSpPr>
        <p:sp>
          <p:nvSpPr>
            <p:cNvPr id="22585" name="Line 79"/>
            <p:cNvSpPr>
              <a:spLocks noChangeShapeType="1"/>
            </p:cNvSpPr>
            <p:nvPr/>
          </p:nvSpPr>
          <p:spPr bwMode="auto">
            <a:xfrm flipV="1">
              <a:off x="605" y="2569"/>
              <a:ext cx="173" cy="17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6" name="Line 80"/>
            <p:cNvSpPr>
              <a:spLocks noChangeShapeType="1"/>
            </p:cNvSpPr>
            <p:nvPr/>
          </p:nvSpPr>
          <p:spPr bwMode="auto">
            <a:xfrm flipV="1">
              <a:off x="602" y="2569"/>
              <a:ext cx="402" cy="40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Line 81"/>
            <p:cNvSpPr>
              <a:spLocks noChangeShapeType="1"/>
            </p:cNvSpPr>
            <p:nvPr/>
          </p:nvSpPr>
          <p:spPr bwMode="auto">
            <a:xfrm flipV="1">
              <a:off x="605" y="2572"/>
              <a:ext cx="622" cy="62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Line 82"/>
            <p:cNvSpPr>
              <a:spLocks noChangeShapeType="1"/>
            </p:cNvSpPr>
            <p:nvPr/>
          </p:nvSpPr>
          <p:spPr bwMode="auto">
            <a:xfrm flipV="1">
              <a:off x="790" y="2569"/>
              <a:ext cx="666" cy="66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Line 83"/>
            <p:cNvSpPr>
              <a:spLocks noChangeShapeType="1"/>
            </p:cNvSpPr>
            <p:nvPr/>
          </p:nvSpPr>
          <p:spPr bwMode="auto">
            <a:xfrm flipV="1">
              <a:off x="1009" y="2577"/>
              <a:ext cx="665" cy="6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Line 84"/>
            <p:cNvSpPr>
              <a:spLocks noChangeShapeType="1"/>
            </p:cNvSpPr>
            <p:nvPr/>
          </p:nvSpPr>
          <p:spPr bwMode="auto">
            <a:xfrm flipV="1">
              <a:off x="1208" y="2569"/>
              <a:ext cx="700" cy="70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Line 85"/>
            <p:cNvSpPr>
              <a:spLocks noChangeShapeType="1"/>
            </p:cNvSpPr>
            <p:nvPr/>
          </p:nvSpPr>
          <p:spPr bwMode="auto">
            <a:xfrm flipV="1">
              <a:off x="1427" y="2564"/>
              <a:ext cx="712" cy="7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2" name="Line 86"/>
            <p:cNvSpPr>
              <a:spLocks noChangeShapeType="1"/>
            </p:cNvSpPr>
            <p:nvPr/>
          </p:nvSpPr>
          <p:spPr bwMode="auto">
            <a:xfrm flipV="1">
              <a:off x="1638" y="2569"/>
              <a:ext cx="722" cy="72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Line 87"/>
            <p:cNvSpPr>
              <a:spLocks noChangeShapeType="1"/>
            </p:cNvSpPr>
            <p:nvPr/>
          </p:nvSpPr>
          <p:spPr bwMode="auto">
            <a:xfrm flipV="1">
              <a:off x="1894" y="2778"/>
              <a:ext cx="483" cy="4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Line 88"/>
            <p:cNvSpPr>
              <a:spLocks noChangeShapeType="1"/>
            </p:cNvSpPr>
            <p:nvPr/>
          </p:nvSpPr>
          <p:spPr bwMode="auto">
            <a:xfrm flipV="1">
              <a:off x="2123" y="2999"/>
              <a:ext cx="259" cy="25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Line 89"/>
            <p:cNvSpPr>
              <a:spLocks noChangeShapeType="1"/>
            </p:cNvSpPr>
            <p:nvPr/>
          </p:nvSpPr>
          <p:spPr bwMode="auto">
            <a:xfrm flipV="1">
              <a:off x="2325" y="3226"/>
              <a:ext cx="56" cy="5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46" name="Group 90"/>
          <p:cNvGrpSpPr>
            <a:grpSpLocks/>
          </p:cNvGrpSpPr>
          <p:nvPr/>
        </p:nvGrpSpPr>
        <p:grpSpPr bwMode="auto">
          <a:xfrm>
            <a:off x="2030413" y="2311400"/>
            <a:ext cx="5013325" cy="2757488"/>
            <a:chOff x="1279" y="1456"/>
            <a:chExt cx="3158" cy="1737"/>
          </a:xfrm>
        </p:grpSpPr>
        <p:grpSp>
          <p:nvGrpSpPr>
            <p:cNvPr id="22571" name="Group 91"/>
            <p:cNvGrpSpPr>
              <a:grpSpLocks/>
            </p:cNvGrpSpPr>
            <p:nvPr/>
          </p:nvGrpSpPr>
          <p:grpSpPr bwMode="auto">
            <a:xfrm>
              <a:off x="1279" y="1456"/>
              <a:ext cx="1474" cy="1737"/>
              <a:chOff x="1279" y="1456"/>
              <a:chExt cx="1474" cy="1737"/>
            </a:xfrm>
          </p:grpSpPr>
          <p:grpSp>
            <p:nvGrpSpPr>
              <p:cNvPr id="22579" name="Group 92"/>
              <p:cNvGrpSpPr>
                <a:grpSpLocks/>
              </p:cNvGrpSpPr>
              <p:nvPr/>
            </p:nvGrpSpPr>
            <p:grpSpPr bwMode="auto">
              <a:xfrm>
                <a:off x="1284" y="1457"/>
                <a:ext cx="1465" cy="1712"/>
                <a:chOff x="1284" y="1373"/>
                <a:chExt cx="1465" cy="1712"/>
              </a:xfrm>
            </p:grpSpPr>
            <p:sp>
              <p:nvSpPr>
                <p:cNvPr id="22583" name="Line 93"/>
                <p:cNvSpPr>
                  <a:spLocks noChangeShapeType="1"/>
                </p:cNvSpPr>
                <p:nvPr/>
              </p:nvSpPr>
              <p:spPr bwMode="auto">
                <a:xfrm>
                  <a:off x="1284" y="1373"/>
                  <a:ext cx="0" cy="17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4" name="Line 94"/>
                <p:cNvSpPr>
                  <a:spLocks noChangeShapeType="1"/>
                </p:cNvSpPr>
                <p:nvPr/>
              </p:nvSpPr>
              <p:spPr bwMode="auto">
                <a:xfrm>
                  <a:off x="2749" y="1396"/>
                  <a:ext cx="0" cy="168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0" name="Group 95"/>
              <p:cNvGrpSpPr>
                <a:grpSpLocks/>
              </p:cNvGrpSpPr>
              <p:nvPr/>
            </p:nvGrpSpPr>
            <p:grpSpPr bwMode="auto">
              <a:xfrm>
                <a:off x="1279" y="1456"/>
                <a:ext cx="1474" cy="1737"/>
                <a:chOff x="1279" y="1372"/>
                <a:chExt cx="1474" cy="1737"/>
              </a:xfrm>
            </p:grpSpPr>
            <p:sp>
              <p:nvSpPr>
                <p:cNvPr id="22581" name="Freeform 96"/>
                <p:cNvSpPr>
                  <a:spLocks/>
                </p:cNvSpPr>
                <p:nvPr/>
              </p:nvSpPr>
              <p:spPr bwMode="auto">
                <a:xfrm>
                  <a:off x="1279" y="1372"/>
                  <a:ext cx="1474" cy="28"/>
                </a:xfrm>
                <a:custGeom>
                  <a:avLst/>
                  <a:gdLst>
                    <a:gd name="T0" fmla="*/ 0 w 1786"/>
                    <a:gd name="T1" fmla="*/ 2 h 35"/>
                    <a:gd name="T2" fmla="*/ 64 w 1786"/>
                    <a:gd name="T3" fmla="*/ 0 h 35"/>
                    <a:gd name="T4" fmla="*/ 110 w 1786"/>
                    <a:gd name="T5" fmla="*/ 2 h 35"/>
                    <a:gd name="T6" fmla="*/ 150 w 1786"/>
                    <a:gd name="T7" fmla="*/ 2 h 35"/>
                    <a:gd name="T8" fmla="*/ 191 w 1786"/>
                    <a:gd name="T9" fmla="*/ 2 h 35"/>
                    <a:gd name="T10" fmla="*/ 224 w 1786"/>
                    <a:gd name="T11" fmla="*/ 2 h 35"/>
                    <a:gd name="T12" fmla="*/ 270 w 1786"/>
                    <a:gd name="T13" fmla="*/ 2 h 35"/>
                    <a:gd name="T14" fmla="*/ 298 w 1786"/>
                    <a:gd name="T15" fmla="*/ 2 h 35"/>
                    <a:gd name="T16" fmla="*/ 338 w 1786"/>
                    <a:gd name="T17" fmla="*/ 7 h 35"/>
                    <a:gd name="T18" fmla="*/ 362 w 1786"/>
                    <a:gd name="T19" fmla="*/ 9 h 35"/>
                    <a:gd name="T20" fmla="*/ 411 w 1786"/>
                    <a:gd name="T21" fmla="*/ 9 h 35"/>
                    <a:gd name="T22" fmla="*/ 464 w 1786"/>
                    <a:gd name="T23" fmla="*/ 9 h 35"/>
                    <a:gd name="T24" fmla="*/ 504 w 1786"/>
                    <a:gd name="T25" fmla="*/ 9 h 35"/>
                    <a:gd name="T26" fmla="*/ 554 w 1786"/>
                    <a:gd name="T27" fmla="*/ 9 h 35"/>
                    <a:gd name="T28" fmla="*/ 565 w 1786"/>
                    <a:gd name="T29" fmla="*/ 9 h 3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86" h="35">
                      <a:moveTo>
                        <a:pt x="0" y="5"/>
                      </a:moveTo>
                      <a:cubicBezTo>
                        <a:pt x="72" y="2"/>
                        <a:pt x="144" y="0"/>
                        <a:pt x="202" y="0"/>
                      </a:cubicBezTo>
                      <a:cubicBezTo>
                        <a:pt x="260" y="0"/>
                        <a:pt x="300" y="4"/>
                        <a:pt x="346" y="5"/>
                      </a:cubicBezTo>
                      <a:cubicBezTo>
                        <a:pt x="392" y="6"/>
                        <a:pt x="435" y="5"/>
                        <a:pt x="478" y="5"/>
                      </a:cubicBezTo>
                      <a:cubicBezTo>
                        <a:pt x="521" y="5"/>
                        <a:pt x="567" y="5"/>
                        <a:pt x="605" y="5"/>
                      </a:cubicBezTo>
                      <a:cubicBezTo>
                        <a:pt x="643" y="5"/>
                        <a:pt x="668" y="5"/>
                        <a:pt x="709" y="5"/>
                      </a:cubicBezTo>
                      <a:cubicBezTo>
                        <a:pt x="750" y="5"/>
                        <a:pt x="814" y="5"/>
                        <a:pt x="853" y="5"/>
                      </a:cubicBezTo>
                      <a:cubicBezTo>
                        <a:pt x="892" y="5"/>
                        <a:pt x="909" y="1"/>
                        <a:pt x="945" y="5"/>
                      </a:cubicBezTo>
                      <a:cubicBezTo>
                        <a:pt x="981" y="9"/>
                        <a:pt x="1038" y="24"/>
                        <a:pt x="1071" y="29"/>
                      </a:cubicBezTo>
                      <a:cubicBezTo>
                        <a:pt x="1104" y="34"/>
                        <a:pt x="1108" y="33"/>
                        <a:pt x="1146" y="34"/>
                      </a:cubicBezTo>
                      <a:cubicBezTo>
                        <a:pt x="1184" y="35"/>
                        <a:pt x="1248" y="34"/>
                        <a:pt x="1302" y="34"/>
                      </a:cubicBezTo>
                      <a:cubicBezTo>
                        <a:pt x="1356" y="34"/>
                        <a:pt x="1420" y="34"/>
                        <a:pt x="1469" y="34"/>
                      </a:cubicBezTo>
                      <a:cubicBezTo>
                        <a:pt x="1518" y="34"/>
                        <a:pt x="1549" y="34"/>
                        <a:pt x="1596" y="34"/>
                      </a:cubicBezTo>
                      <a:cubicBezTo>
                        <a:pt x="1643" y="34"/>
                        <a:pt x="1719" y="34"/>
                        <a:pt x="1751" y="34"/>
                      </a:cubicBezTo>
                      <a:cubicBezTo>
                        <a:pt x="1783" y="34"/>
                        <a:pt x="1784" y="34"/>
                        <a:pt x="1786" y="34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2" name="Freeform 97"/>
                <p:cNvSpPr>
                  <a:spLocks/>
                </p:cNvSpPr>
                <p:nvPr/>
              </p:nvSpPr>
              <p:spPr bwMode="auto">
                <a:xfrm>
                  <a:off x="1279" y="3061"/>
                  <a:ext cx="1474" cy="48"/>
                </a:xfrm>
                <a:custGeom>
                  <a:avLst/>
                  <a:gdLst>
                    <a:gd name="T0" fmla="*/ 0 w 1786"/>
                    <a:gd name="T1" fmla="*/ 4 h 60"/>
                    <a:gd name="T2" fmla="*/ 49 w 1786"/>
                    <a:gd name="T3" fmla="*/ 2 h 60"/>
                    <a:gd name="T4" fmla="*/ 73 w 1786"/>
                    <a:gd name="T5" fmla="*/ 2 h 60"/>
                    <a:gd name="T6" fmla="*/ 111 w 1786"/>
                    <a:gd name="T7" fmla="*/ 2 h 60"/>
                    <a:gd name="T8" fmla="*/ 160 w 1786"/>
                    <a:gd name="T9" fmla="*/ 4 h 60"/>
                    <a:gd name="T10" fmla="*/ 184 w 1786"/>
                    <a:gd name="T11" fmla="*/ 8 h 60"/>
                    <a:gd name="T12" fmla="*/ 235 w 1786"/>
                    <a:gd name="T13" fmla="*/ 10 h 60"/>
                    <a:gd name="T14" fmla="*/ 323 w 1786"/>
                    <a:gd name="T15" fmla="*/ 14 h 60"/>
                    <a:gd name="T16" fmla="*/ 344 w 1786"/>
                    <a:gd name="T17" fmla="*/ 14 h 60"/>
                    <a:gd name="T18" fmla="*/ 430 w 1786"/>
                    <a:gd name="T19" fmla="*/ 5 h 60"/>
                    <a:gd name="T20" fmla="*/ 481 w 1786"/>
                    <a:gd name="T21" fmla="*/ 6 h 60"/>
                    <a:gd name="T22" fmla="*/ 548 w 1786"/>
                    <a:gd name="T23" fmla="*/ 12 h 60"/>
                    <a:gd name="T24" fmla="*/ 565 w 1786"/>
                    <a:gd name="T25" fmla="*/ 6 h 6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86" h="60">
                      <a:moveTo>
                        <a:pt x="0" y="14"/>
                      </a:moveTo>
                      <a:cubicBezTo>
                        <a:pt x="59" y="9"/>
                        <a:pt x="118" y="4"/>
                        <a:pt x="156" y="2"/>
                      </a:cubicBezTo>
                      <a:cubicBezTo>
                        <a:pt x="194" y="0"/>
                        <a:pt x="198" y="2"/>
                        <a:pt x="230" y="2"/>
                      </a:cubicBezTo>
                      <a:cubicBezTo>
                        <a:pt x="262" y="2"/>
                        <a:pt x="305" y="0"/>
                        <a:pt x="351" y="2"/>
                      </a:cubicBezTo>
                      <a:cubicBezTo>
                        <a:pt x="397" y="4"/>
                        <a:pt x="469" y="9"/>
                        <a:pt x="507" y="14"/>
                      </a:cubicBezTo>
                      <a:cubicBezTo>
                        <a:pt x="545" y="19"/>
                        <a:pt x="543" y="27"/>
                        <a:pt x="582" y="31"/>
                      </a:cubicBezTo>
                      <a:cubicBezTo>
                        <a:pt x="621" y="35"/>
                        <a:pt x="670" y="33"/>
                        <a:pt x="743" y="37"/>
                      </a:cubicBezTo>
                      <a:cubicBezTo>
                        <a:pt x="816" y="41"/>
                        <a:pt x="962" y="51"/>
                        <a:pt x="1020" y="54"/>
                      </a:cubicBezTo>
                      <a:cubicBezTo>
                        <a:pt x="1078" y="57"/>
                        <a:pt x="1033" y="60"/>
                        <a:pt x="1089" y="54"/>
                      </a:cubicBezTo>
                      <a:cubicBezTo>
                        <a:pt x="1145" y="48"/>
                        <a:pt x="1287" y="24"/>
                        <a:pt x="1359" y="19"/>
                      </a:cubicBezTo>
                      <a:cubicBezTo>
                        <a:pt x="1431" y="14"/>
                        <a:pt x="1459" y="20"/>
                        <a:pt x="1521" y="25"/>
                      </a:cubicBezTo>
                      <a:cubicBezTo>
                        <a:pt x="1583" y="30"/>
                        <a:pt x="1690" y="48"/>
                        <a:pt x="1734" y="48"/>
                      </a:cubicBezTo>
                      <a:cubicBezTo>
                        <a:pt x="1778" y="48"/>
                        <a:pt x="1777" y="30"/>
                        <a:pt x="1786" y="25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572" name="Group 98"/>
            <p:cNvGrpSpPr>
              <a:grpSpLocks/>
            </p:cNvGrpSpPr>
            <p:nvPr/>
          </p:nvGrpSpPr>
          <p:grpSpPr bwMode="auto">
            <a:xfrm>
              <a:off x="3414" y="1470"/>
              <a:ext cx="1023" cy="1689"/>
              <a:chOff x="3414" y="1470"/>
              <a:chExt cx="1023" cy="1689"/>
            </a:xfrm>
          </p:grpSpPr>
          <p:grpSp>
            <p:nvGrpSpPr>
              <p:cNvPr id="22573" name="Group 99"/>
              <p:cNvGrpSpPr>
                <a:grpSpLocks/>
              </p:cNvGrpSpPr>
              <p:nvPr/>
            </p:nvGrpSpPr>
            <p:grpSpPr bwMode="auto">
              <a:xfrm>
                <a:off x="3417" y="1470"/>
                <a:ext cx="1020" cy="1687"/>
                <a:chOff x="3417" y="1386"/>
                <a:chExt cx="1020" cy="1687"/>
              </a:xfrm>
            </p:grpSpPr>
            <p:sp>
              <p:nvSpPr>
                <p:cNvPr id="22577" name="Line 100"/>
                <p:cNvSpPr>
                  <a:spLocks noChangeShapeType="1"/>
                </p:cNvSpPr>
                <p:nvPr/>
              </p:nvSpPr>
              <p:spPr bwMode="auto">
                <a:xfrm>
                  <a:off x="3417" y="1389"/>
                  <a:ext cx="0" cy="16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8" name="Line 101"/>
                <p:cNvSpPr>
                  <a:spLocks noChangeShapeType="1"/>
                </p:cNvSpPr>
                <p:nvPr/>
              </p:nvSpPr>
              <p:spPr bwMode="auto">
                <a:xfrm>
                  <a:off x="4437" y="1386"/>
                  <a:ext cx="0" cy="16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4" name="Group 102"/>
              <p:cNvGrpSpPr>
                <a:grpSpLocks/>
              </p:cNvGrpSpPr>
              <p:nvPr/>
            </p:nvGrpSpPr>
            <p:grpSpPr bwMode="auto">
              <a:xfrm>
                <a:off x="3414" y="1475"/>
                <a:ext cx="1021" cy="1684"/>
                <a:chOff x="3414" y="1391"/>
                <a:chExt cx="1021" cy="1684"/>
              </a:xfrm>
            </p:grpSpPr>
            <p:sp>
              <p:nvSpPr>
                <p:cNvPr id="22575" name="Freeform 103"/>
                <p:cNvSpPr>
                  <a:spLocks/>
                </p:cNvSpPr>
                <p:nvPr/>
              </p:nvSpPr>
              <p:spPr bwMode="auto">
                <a:xfrm>
                  <a:off x="3414" y="1391"/>
                  <a:ext cx="1021" cy="18"/>
                </a:xfrm>
                <a:custGeom>
                  <a:avLst/>
                  <a:gdLst>
                    <a:gd name="T0" fmla="*/ 0 w 1238"/>
                    <a:gd name="T1" fmla="*/ 0 h 23"/>
                    <a:gd name="T2" fmla="*/ 33 w 1238"/>
                    <a:gd name="T3" fmla="*/ 4 h 23"/>
                    <a:gd name="T4" fmla="*/ 65 w 1238"/>
                    <a:gd name="T5" fmla="*/ 4 h 23"/>
                    <a:gd name="T6" fmla="*/ 112 w 1238"/>
                    <a:gd name="T7" fmla="*/ 0 h 23"/>
                    <a:gd name="T8" fmla="*/ 174 w 1238"/>
                    <a:gd name="T9" fmla="*/ 4 h 23"/>
                    <a:gd name="T10" fmla="*/ 221 w 1238"/>
                    <a:gd name="T11" fmla="*/ 5 h 23"/>
                    <a:gd name="T12" fmla="*/ 280 w 1238"/>
                    <a:gd name="T13" fmla="*/ 4 h 23"/>
                    <a:gd name="T14" fmla="*/ 344 w 1238"/>
                    <a:gd name="T15" fmla="*/ 4 h 23"/>
                    <a:gd name="T16" fmla="*/ 389 w 1238"/>
                    <a:gd name="T17" fmla="*/ 0 h 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238" h="23">
                      <a:moveTo>
                        <a:pt x="0" y="0"/>
                      </a:moveTo>
                      <a:cubicBezTo>
                        <a:pt x="34" y="7"/>
                        <a:pt x="69" y="14"/>
                        <a:pt x="103" y="17"/>
                      </a:cubicBezTo>
                      <a:cubicBezTo>
                        <a:pt x="137" y="20"/>
                        <a:pt x="165" y="20"/>
                        <a:pt x="207" y="17"/>
                      </a:cubicBezTo>
                      <a:cubicBezTo>
                        <a:pt x="249" y="14"/>
                        <a:pt x="299" y="0"/>
                        <a:pt x="357" y="0"/>
                      </a:cubicBezTo>
                      <a:cubicBezTo>
                        <a:pt x="415" y="0"/>
                        <a:pt x="495" y="13"/>
                        <a:pt x="553" y="17"/>
                      </a:cubicBezTo>
                      <a:cubicBezTo>
                        <a:pt x="611" y="21"/>
                        <a:pt x="647" y="23"/>
                        <a:pt x="703" y="23"/>
                      </a:cubicBezTo>
                      <a:cubicBezTo>
                        <a:pt x="759" y="23"/>
                        <a:pt x="822" y="18"/>
                        <a:pt x="887" y="17"/>
                      </a:cubicBezTo>
                      <a:cubicBezTo>
                        <a:pt x="952" y="16"/>
                        <a:pt x="1036" y="20"/>
                        <a:pt x="1094" y="17"/>
                      </a:cubicBezTo>
                      <a:cubicBezTo>
                        <a:pt x="1152" y="14"/>
                        <a:pt x="1195" y="7"/>
                        <a:pt x="1238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6" name="Freeform 104"/>
                <p:cNvSpPr>
                  <a:spLocks/>
                </p:cNvSpPr>
                <p:nvPr/>
              </p:nvSpPr>
              <p:spPr bwMode="auto">
                <a:xfrm>
                  <a:off x="3414" y="3047"/>
                  <a:ext cx="1021" cy="28"/>
                </a:xfrm>
                <a:custGeom>
                  <a:avLst/>
                  <a:gdLst>
                    <a:gd name="T0" fmla="*/ 0 w 1238"/>
                    <a:gd name="T1" fmla="*/ 8 h 35"/>
                    <a:gd name="T2" fmla="*/ 17 w 1238"/>
                    <a:gd name="T3" fmla="*/ 3 h 35"/>
                    <a:gd name="T4" fmla="*/ 38 w 1238"/>
                    <a:gd name="T5" fmla="*/ 3 h 35"/>
                    <a:gd name="T6" fmla="*/ 71 w 1238"/>
                    <a:gd name="T7" fmla="*/ 2 h 35"/>
                    <a:gd name="T8" fmla="*/ 103 w 1238"/>
                    <a:gd name="T9" fmla="*/ 2 h 35"/>
                    <a:gd name="T10" fmla="*/ 145 w 1238"/>
                    <a:gd name="T11" fmla="*/ 2 h 35"/>
                    <a:gd name="T12" fmla="*/ 177 w 1238"/>
                    <a:gd name="T13" fmla="*/ 3 h 35"/>
                    <a:gd name="T14" fmla="*/ 221 w 1238"/>
                    <a:gd name="T15" fmla="*/ 8 h 35"/>
                    <a:gd name="T16" fmla="*/ 242 w 1238"/>
                    <a:gd name="T17" fmla="*/ 5 h 35"/>
                    <a:gd name="T18" fmla="*/ 280 w 1238"/>
                    <a:gd name="T19" fmla="*/ 2 h 35"/>
                    <a:gd name="T20" fmla="*/ 336 w 1238"/>
                    <a:gd name="T21" fmla="*/ 8 h 35"/>
                    <a:gd name="T22" fmla="*/ 359 w 1238"/>
                    <a:gd name="T23" fmla="*/ 6 h 35"/>
                    <a:gd name="T24" fmla="*/ 389 w 1238"/>
                    <a:gd name="T25" fmla="*/ 8 h 3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8" h="35">
                      <a:moveTo>
                        <a:pt x="0" y="31"/>
                      </a:moveTo>
                      <a:cubicBezTo>
                        <a:pt x="18" y="23"/>
                        <a:pt x="37" y="16"/>
                        <a:pt x="57" y="13"/>
                      </a:cubicBezTo>
                      <a:cubicBezTo>
                        <a:pt x="77" y="10"/>
                        <a:pt x="93" y="14"/>
                        <a:pt x="121" y="13"/>
                      </a:cubicBezTo>
                      <a:cubicBezTo>
                        <a:pt x="149" y="12"/>
                        <a:pt x="190" y="9"/>
                        <a:pt x="224" y="8"/>
                      </a:cubicBezTo>
                      <a:cubicBezTo>
                        <a:pt x="258" y="7"/>
                        <a:pt x="289" y="9"/>
                        <a:pt x="328" y="8"/>
                      </a:cubicBezTo>
                      <a:cubicBezTo>
                        <a:pt x="367" y="7"/>
                        <a:pt x="422" y="1"/>
                        <a:pt x="461" y="2"/>
                      </a:cubicBezTo>
                      <a:cubicBezTo>
                        <a:pt x="500" y="3"/>
                        <a:pt x="524" y="8"/>
                        <a:pt x="564" y="13"/>
                      </a:cubicBezTo>
                      <a:cubicBezTo>
                        <a:pt x="604" y="18"/>
                        <a:pt x="668" y="30"/>
                        <a:pt x="703" y="31"/>
                      </a:cubicBezTo>
                      <a:cubicBezTo>
                        <a:pt x="738" y="32"/>
                        <a:pt x="741" y="24"/>
                        <a:pt x="772" y="19"/>
                      </a:cubicBezTo>
                      <a:cubicBezTo>
                        <a:pt x="803" y="14"/>
                        <a:pt x="837" y="0"/>
                        <a:pt x="887" y="2"/>
                      </a:cubicBezTo>
                      <a:cubicBezTo>
                        <a:pt x="937" y="4"/>
                        <a:pt x="1029" y="27"/>
                        <a:pt x="1071" y="31"/>
                      </a:cubicBezTo>
                      <a:cubicBezTo>
                        <a:pt x="1113" y="35"/>
                        <a:pt x="1112" y="25"/>
                        <a:pt x="1140" y="25"/>
                      </a:cubicBezTo>
                      <a:cubicBezTo>
                        <a:pt x="1168" y="25"/>
                        <a:pt x="1203" y="28"/>
                        <a:pt x="1238" y="31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57161" name="Group 105"/>
          <p:cNvGrpSpPr>
            <a:grpSpLocks/>
          </p:cNvGrpSpPr>
          <p:nvPr/>
        </p:nvGrpSpPr>
        <p:grpSpPr bwMode="auto">
          <a:xfrm>
            <a:off x="2036763" y="3171825"/>
            <a:ext cx="2327275" cy="1095375"/>
            <a:chOff x="1047" y="1811"/>
            <a:chExt cx="1776" cy="858"/>
          </a:xfrm>
        </p:grpSpPr>
        <p:sp>
          <p:nvSpPr>
            <p:cNvPr id="22566" name="Line 106"/>
            <p:cNvSpPr>
              <a:spLocks noChangeShapeType="1"/>
            </p:cNvSpPr>
            <p:nvPr/>
          </p:nvSpPr>
          <p:spPr bwMode="auto">
            <a:xfrm>
              <a:off x="1150" y="2568"/>
              <a:ext cx="16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107"/>
            <p:cNvSpPr>
              <a:spLocks noChangeShapeType="1"/>
            </p:cNvSpPr>
            <p:nvPr/>
          </p:nvSpPr>
          <p:spPr bwMode="auto">
            <a:xfrm>
              <a:off x="1145" y="1916"/>
              <a:ext cx="16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108"/>
            <p:cNvSpPr>
              <a:spLocks noChangeShapeType="1"/>
            </p:cNvSpPr>
            <p:nvPr/>
          </p:nvSpPr>
          <p:spPr bwMode="auto">
            <a:xfrm flipV="1">
              <a:off x="1150" y="1914"/>
              <a:ext cx="0" cy="6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109"/>
            <p:cNvSpPr>
              <a:spLocks noChangeShapeType="1"/>
            </p:cNvSpPr>
            <p:nvPr/>
          </p:nvSpPr>
          <p:spPr bwMode="auto">
            <a:xfrm flipH="1" flipV="1">
              <a:off x="1048" y="1811"/>
              <a:ext cx="102" cy="1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110"/>
            <p:cNvSpPr>
              <a:spLocks noChangeShapeType="1"/>
            </p:cNvSpPr>
            <p:nvPr/>
          </p:nvSpPr>
          <p:spPr bwMode="auto">
            <a:xfrm flipH="1">
              <a:off x="1047" y="2564"/>
              <a:ext cx="105" cy="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72" name="Group 116"/>
          <p:cNvGrpSpPr>
            <a:grpSpLocks/>
          </p:cNvGrpSpPr>
          <p:nvPr/>
        </p:nvGrpSpPr>
        <p:grpSpPr bwMode="auto">
          <a:xfrm>
            <a:off x="2046288" y="2163763"/>
            <a:ext cx="6651625" cy="2108200"/>
            <a:chOff x="1281" y="1287"/>
            <a:chExt cx="4190" cy="1328"/>
          </a:xfrm>
        </p:grpSpPr>
        <p:sp>
          <p:nvSpPr>
            <p:cNvPr id="22562" name="Rectangle 117"/>
            <p:cNvSpPr>
              <a:spLocks noChangeArrowheads="1"/>
            </p:cNvSpPr>
            <p:nvPr/>
          </p:nvSpPr>
          <p:spPr bwMode="auto">
            <a:xfrm>
              <a:off x="4465" y="1287"/>
              <a:ext cx="10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倒角圆不画</a:t>
              </a:r>
              <a:r>
                <a:rPr kumimoji="0" lang="en-US" altLang="zh-CN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!</a:t>
              </a:r>
            </a:p>
          </p:txBody>
        </p:sp>
        <p:sp>
          <p:nvSpPr>
            <p:cNvPr id="22563" name="Oval 118"/>
            <p:cNvSpPr>
              <a:spLocks noChangeArrowheads="1"/>
            </p:cNvSpPr>
            <p:nvPr/>
          </p:nvSpPr>
          <p:spPr bwMode="auto">
            <a:xfrm>
              <a:off x="3566" y="1920"/>
              <a:ext cx="714" cy="695"/>
            </a:xfrm>
            <a:prstGeom prst="ellips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64" name="Line 119"/>
            <p:cNvSpPr>
              <a:spLocks noChangeShapeType="1"/>
            </p:cNvSpPr>
            <p:nvPr/>
          </p:nvSpPr>
          <p:spPr bwMode="auto">
            <a:xfrm flipV="1">
              <a:off x="4192" y="1508"/>
              <a:ext cx="491" cy="51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120"/>
            <p:cNvSpPr>
              <a:spLocks noChangeShapeType="1"/>
            </p:cNvSpPr>
            <p:nvPr/>
          </p:nvSpPr>
          <p:spPr bwMode="auto">
            <a:xfrm>
              <a:off x="1281" y="1917"/>
              <a:ext cx="2640" cy="0"/>
            </a:xfrm>
            <a:prstGeom prst="line">
              <a:avLst/>
            </a:prstGeom>
            <a:noFill/>
            <a:ln w="6350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7177" name="Group 121"/>
          <p:cNvGrpSpPr>
            <a:grpSpLocks/>
          </p:cNvGrpSpPr>
          <p:nvPr/>
        </p:nvGrpSpPr>
        <p:grpSpPr bwMode="auto">
          <a:xfrm>
            <a:off x="2032000" y="2165350"/>
            <a:ext cx="6651625" cy="2108200"/>
            <a:chOff x="1281" y="1287"/>
            <a:chExt cx="4190" cy="1328"/>
          </a:xfrm>
        </p:grpSpPr>
        <p:sp>
          <p:nvSpPr>
            <p:cNvPr id="22558" name="Rectangle 122"/>
            <p:cNvSpPr>
              <a:spLocks noChangeArrowheads="1"/>
            </p:cNvSpPr>
            <p:nvPr/>
          </p:nvSpPr>
          <p:spPr bwMode="auto">
            <a:xfrm>
              <a:off x="4465" y="1287"/>
              <a:ext cx="10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倒角圆不画</a:t>
              </a:r>
              <a:r>
                <a:rPr kumimoji="0" lang="en-US" altLang="zh-CN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!</a:t>
              </a:r>
            </a:p>
          </p:txBody>
        </p:sp>
        <p:sp>
          <p:nvSpPr>
            <p:cNvPr id="22559" name="Oval 123"/>
            <p:cNvSpPr>
              <a:spLocks noChangeArrowheads="1"/>
            </p:cNvSpPr>
            <p:nvPr/>
          </p:nvSpPr>
          <p:spPr bwMode="auto">
            <a:xfrm>
              <a:off x="3566" y="1920"/>
              <a:ext cx="714" cy="695"/>
            </a:xfrm>
            <a:prstGeom prst="ellips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60" name="Line 124"/>
            <p:cNvSpPr>
              <a:spLocks noChangeShapeType="1"/>
            </p:cNvSpPr>
            <p:nvPr/>
          </p:nvSpPr>
          <p:spPr bwMode="auto">
            <a:xfrm flipV="1">
              <a:off x="4192" y="1508"/>
              <a:ext cx="491" cy="51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125"/>
            <p:cNvSpPr>
              <a:spLocks noChangeShapeType="1"/>
            </p:cNvSpPr>
            <p:nvPr/>
          </p:nvSpPr>
          <p:spPr bwMode="auto">
            <a:xfrm>
              <a:off x="1281" y="1917"/>
              <a:ext cx="2640" cy="0"/>
            </a:xfrm>
            <a:prstGeom prst="line">
              <a:avLst/>
            </a:prstGeom>
            <a:noFill/>
            <a:ln w="6350">
              <a:solidFill>
                <a:srgbClr val="3333CC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182" name="Text Box 126"/>
          <p:cNvSpPr txBox="1">
            <a:spLocks noChangeArrowheads="1"/>
          </p:cNvSpPr>
          <p:nvPr/>
        </p:nvSpPr>
        <p:spPr bwMode="auto">
          <a:xfrm>
            <a:off x="4175451" y="403226"/>
            <a:ext cx="4725987" cy="822325"/>
          </a:xfrm>
          <a:prstGeom prst="rect">
            <a:avLst/>
          </a:prstGeom>
          <a:solidFill>
            <a:srgbClr val="DEEAEE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注意三条线画法：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牙顶线、牙底线、螺纹终止线</a:t>
            </a:r>
          </a:p>
        </p:txBody>
      </p:sp>
    </p:spTree>
    <p:extLst>
      <p:ext uri="{BB962C8B-B14F-4D97-AF65-F5344CB8AC3E}">
        <p14:creationId xmlns:p14="http://schemas.microsoft.com/office/powerpoint/2010/main" val="22665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5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5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5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5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6" grpId="0" autoUpdateAnimBg="0"/>
      <p:bldP spid="557096" grpId="0" animBg="1"/>
      <p:bldP spid="557110" grpId="0" animBg="1"/>
      <p:bldP spid="557111" grpId="0" animBg="1"/>
      <p:bldP spid="557121" grpId="0" animBg="1"/>
      <p:bldP spid="5571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31AEB0C-2C36-48DD-A977-70AA71F31FDD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611330" name="Group 2"/>
          <p:cNvGrpSpPr>
            <a:grpSpLocks/>
          </p:cNvGrpSpPr>
          <p:nvPr/>
        </p:nvGrpSpPr>
        <p:grpSpPr bwMode="auto">
          <a:xfrm>
            <a:off x="1828800" y="4868863"/>
            <a:ext cx="2209800" cy="1554162"/>
            <a:chOff x="1152" y="3067"/>
            <a:chExt cx="1392" cy="979"/>
          </a:xfrm>
        </p:grpSpPr>
        <p:grpSp>
          <p:nvGrpSpPr>
            <p:cNvPr id="24943" name="Group 3"/>
            <p:cNvGrpSpPr>
              <a:grpSpLocks/>
            </p:cNvGrpSpPr>
            <p:nvPr/>
          </p:nvGrpSpPr>
          <p:grpSpPr bwMode="auto">
            <a:xfrm>
              <a:off x="1152" y="3067"/>
              <a:ext cx="1392" cy="979"/>
              <a:chOff x="1152" y="2736"/>
              <a:chExt cx="1392" cy="979"/>
            </a:xfrm>
          </p:grpSpPr>
          <p:sp>
            <p:nvSpPr>
              <p:cNvPr id="24945" name="Line 4"/>
              <p:cNvSpPr>
                <a:spLocks noChangeShapeType="1"/>
              </p:cNvSpPr>
              <p:nvPr/>
            </p:nvSpPr>
            <p:spPr bwMode="auto">
              <a:xfrm flipH="1">
                <a:off x="1152" y="2880"/>
                <a:ext cx="720" cy="4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46" name="Line 5"/>
              <p:cNvSpPr>
                <a:spLocks noChangeShapeType="1"/>
              </p:cNvSpPr>
              <p:nvPr/>
            </p:nvSpPr>
            <p:spPr bwMode="auto">
              <a:xfrm>
                <a:off x="1536" y="2736"/>
                <a:ext cx="1008" cy="5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47" name="Arc 6"/>
              <p:cNvSpPr>
                <a:spLocks/>
              </p:cNvSpPr>
              <p:nvPr/>
            </p:nvSpPr>
            <p:spPr bwMode="auto">
              <a:xfrm rot="8476323">
                <a:off x="1355" y="2837"/>
                <a:ext cx="992" cy="878"/>
              </a:xfrm>
              <a:custGeom>
                <a:avLst/>
                <a:gdLst>
                  <a:gd name="T0" fmla="*/ 0 w 26573"/>
                  <a:gd name="T1" fmla="*/ 0 h 21600"/>
                  <a:gd name="T2" fmla="*/ 0 w 26573"/>
                  <a:gd name="T3" fmla="*/ 0 h 21600"/>
                  <a:gd name="T4" fmla="*/ 0 w 2657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573" h="21600" fill="none" extrusionOk="0">
                    <a:moveTo>
                      <a:pt x="0" y="580"/>
                    </a:moveTo>
                    <a:cubicBezTo>
                      <a:pt x="1629" y="194"/>
                      <a:pt x="3298" y="-1"/>
                      <a:pt x="4973" y="0"/>
                    </a:cubicBezTo>
                    <a:cubicBezTo>
                      <a:pt x="16902" y="0"/>
                      <a:pt x="26573" y="9670"/>
                      <a:pt x="26573" y="21600"/>
                    </a:cubicBezTo>
                  </a:path>
                  <a:path w="26573" h="21600" stroke="0" extrusionOk="0">
                    <a:moveTo>
                      <a:pt x="0" y="580"/>
                    </a:moveTo>
                    <a:cubicBezTo>
                      <a:pt x="1629" y="194"/>
                      <a:pt x="3298" y="-1"/>
                      <a:pt x="4973" y="0"/>
                    </a:cubicBezTo>
                    <a:cubicBezTo>
                      <a:pt x="16902" y="0"/>
                      <a:pt x="26573" y="9670"/>
                      <a:pt x="26573" y="21600"/>
                    </a:cubicBezTo>
                    <a:lnTo>
                      <a:pt x="4973" y="21600"/>
                    </a:lnTo>
                    <a:lnTo>
                      <a:pt x="0" y="58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944" name="Text Box 7"/>
            <p:cNvSpPr txBox="1">
              <a:spLocks noChangeArrowheads="1"/>
            </p:cNvSpPr>
            <p:nvPr/>
          </p:nvSpPr>
          <p:spPr bwMode="auto">
            <a:xfrm>
              <a:off x="1686" y="3643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ISOCPEUR" panose="020B0604020202020204" pitchFamily="34" charset="0"/>
                </a:rPr>
                <a:t>120</a:t>
              </a:r>
              <a:r>
                <a:rPr lang="en-US" altLang="zh-CN" sz="2400"/>
                <a:t>°</a:t>
              </a:r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1524000" y="3116263"/>
            <a:ext cx="2762250" cy="2516187"/>
            <a:chOff x="960" y="2016"/>
            <a:chExt cx="1740" cy="1585"/>
          </a:xfrm>
        </p:grpSpPr>
        <p:sp>
          <p:nvSpPr>
            <p:cNvPr id="24941" name="Line 9"/>
            <p:cNvSpPr>
              <a:spLocks noChangeShapeType="1"/>
            </p:cNvSpPr>
            <p:nvPr/>
          </p:nvSpPr>
          <p:spPr bwMode="auto">
            <a:xfrm>
              <a:off x="1008" y="2016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42" name="Freeform 10"/>
            <p:cNvSpPr>
              <a:spLocks/>
            </p:cNvSpPr>
            <p:nvPr/>
          </p:nvSpPr>
          <p:spPr bwMode="auto">
            <a:xfrm>
              <a:off x="960" y="3600"/>
              <a:ext cx="1740" cy="1"/>
            </a:xfrm>
            <a:custGeom>
              <a:avLst/>
              <a:gdLst>
                <a:gd name="T0" fmla="*/ 0 w 1740"/>
                <a:gd name="T1" fmla="*/ 0 h 1"/>
                <a:gd name="T2" fmla="*/ 1740 w 1740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40" h="1">
                  <a:moveTo>
                    <a:pt x="0" y="0"/>
                  </a:moveTo>
                  <a:lnTo>
                    <a:pt x="1740" y="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339" name="Text Box 11"/>
          <p:cNvSpPr txBox="1">
            <a:spLocks noChangeArrowheads="1"/>
          </p:cNvSpPr>
          <p:nvPr/>
        </p:nvSpPr>
        <p:spPr bwMode="auto">
          <a:xfrm>
            <a:off x="1392257" y="1682750"/>
            <a:ext cx="553998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钻孔</a:t>
            </a:r>
          </a:p>
        </p:txBody>
      </p:sp>
      <p:grpSp>
        <p:nvGrpSpPr>
          <p:cNvPr id="611340" name="Group 12"/>
          <p:cNvGrpSpPr>
            <a:grpSpLocks/>
          </p:cNvGrpSpPr>
          <p:nvPr/>
        </p:nvGrpSpPr>
        <p:grpSpPr bwMode="auto">
          <a:xfrm>
            <a:off x="1524000" y="3103563"/>
            <a:ext cx="2760663" cy="2530475"/>
            <a:chOff x="960" y="1955"/>
            <a:chExt cx="1739" cy="1594"/>
          </a:xfrm>
        </p:grpSpPr>
        <p:sp>
          <p:nvSpPr>
            <p:cNvPr id="24920" name="Line 13"/>
            <p:cNvSpPr>
              <a:spLocks noChangeShapeType="1"/>
            </p:cNvSpPr>
            <p:nvPr/>
          </p:nvSpPr>
          <p:spPr bwMode="auto">
            <a:xfrm flipV="1">
              <a:off x="960" y="1964"/>
              <a:ext cx="1033" cy="1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1" name="Line 14"/>
            <p:cNvSpPr>
              <a:spLocks noChangeShapeType="1"/>
            </p:cNvSpPr>
            <p:nvPr/>
          </p:nvSpPr>
          <p:spPr bwMode="auto">
            <a:xfrm flipV="1">
              <a:off x="960" y="1957"/>
              <a:ext cx="1185" cy="1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2" name="Line 15"/>
            <p:cNvSpPr>
              <a:spLocks noChangeShapeType="1"/>
            </p:cNvSpPr>
            <p:nvPr/>
          </p:nvSpPr>
          <p:spPr bwMode="auto">
            <a:xfrm flipV="1">
              <a:off x="973" y="1955"/>
              <a:ext cx="1319" cy="1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3" name="Line 16"/>
            <p:cNvSpPr>
              <a:spLocks noChangeShapeType="1"/>
            </p:cNvSpPr>
            <p:nvPr/>
          </p:nvSpPr>
          <p:spPr bwMode="auto">
            <a:xfrm flipV="1">
              <a:off x="973" y="1967"/>
              <a:ext cx="1459" cy="1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4" name="Freeform 17"/>
            <p:cNvSpPr>
              <a:spLocks/>
            </p:cNvSpPr>
            <p:nvPr/>
          </p:nvSpPr>
          <p:spPr bwMode="auto">
            <a:xfrm>
              <a:off x="960" y="1956"/>
              <a:ext cx="751" cy="751"/>
            </a:xfrm>
            <a:custGeom>
              <a:avLst/>
              <a:gdLst>
                <a:gd name="T0" fmla="*/ 0 w 570"/>
                <a:gd name="T1" fmla="*/ 2980 h 570"/>
                <a:gd name="T2" fmla="*/ 298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5" name="Freeform 18"/>
            <p:cNvSpPr>
              <a:spLocks/>
            </p:cNvSpPr>
            <p:nvPr/>
          </p:nvSpPr>
          <p:spPr bwMode="auto">
            <a:xfrm>
              <a:off x="975" y="1956"/>
              <a:ext cx="889" cy="886"/>
            </a:xfrm>
            <a:custGeom>
              <a:avLst/>
              <a:gdLst>
                <a:gd name="T0" fmla="*/ 0 w 561"/>
                <a:gd name="T1" fmla="*/ 8860 h 559"/>
                <a:gd name="T2" fmla="*/ 8887 w 561"/>
                <a:gd name="T3" fmla="*/ 0 h 5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1" h="559">
                  <a:moveTo>
                    <a:pt x="0" y="559"/>
                  </a:moveTo>
                  <a:lnTo>
                    <a:pt x="561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6" name="Freeform 19"/>
            <p:cNvSpPr>
              <a:spLocks/>
            </p:cNvSpPr>
            <p:nvPr/>
          </p:nvSpPr>
          <p:spPr bwMode="auto">
            <a:xfrm>
              <a:off x="1019" y="1955"/>
              <a:ext cx="1583" cy="1577"/>
            </a:xfrm>
            <a:custGeom>
              <a:avLst/>
              <a:gdLst>
                <a:gd name="T0" fmla="*/ 0 w 525"/>
                <a:gd name="T1" fmla="*/ 393074 h 523"/>
                <a:gd name="T2" fmla="*/ 394532 w 525"/>
                <a:gd name="T3" fmla="*/ 0 h 5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5" h="523">
                  <a:moveTo>
                    <a:pt x="0" y="523"/>
                  </a:moveTo>
                  <a:lnTo>
                    <a:pt x="52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7" name="Freeform 20"/>
            <p:cNvSpPr>
              <a:spLocks/>
            </p:cNvSpPr>
            <p:nvPr/>
          </p:nvSpPr>
          <p:spPr bwMode="auto">
            <a:xfrm>
              <a:off x="960" y="1958"/>
              <a:ext cx="607" cy="607"/>
            </a:xfrm>
            <a:custGeom>
              <a:avLst/>
              <a:gdLst>
                <a:gd name="T0" fmla="*/ 0 w 570"/>
                <a:gd name="T1" fmla="*/ 832 h 570"/>
                <a:gd name="T2" fmla="*/ 832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8" name="Freeform 21"/>
            <p:cNvSpPr>
              <a:spLocks/>
            </p:cNvSpPr>
            <p:nvPr/>
          </p:nvSpPr>
          <p:spPr bwMode="auto">
            <a:xfrm>
              <a:off x="1680" y="2513"/>
              <a:ext cx="1019" cy="1019"/>
            </a:xfrm>
            <a:custGeom>
              <a:avLst/>
              <a:gdLst>
                <a:gd name="T0" fmla="*/ 0 w 990"/>
                <a:gd name="T1" fmla="*/ 1179 h 990"/>
                <a:gd name="T2" fmla="*/ 1179 w 990"/>
                <a:gd name="T3" fmla="*/ 0 h 9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90" h="990">
                  <a:moveTo>
                    <a:pt x="0" y="990"/>
                  </a:moveTo>
                  <a:lnTo>
                    <a:pt x="99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29" name="Freeform 22"/>
            <p:cNvSpPr>
              <a:spLocks/>
            </p:cNvSpPr>
            <p:nvPr/>
          </p:nvSpPr>
          <p:spPr bwMode="auto">
            <a:xfrm>
              <a:off x="1830" y="2673"/>
              <a:ext cx="852" cy="859"/>
            </a:xfrm>
            <a:custGeom>
              <a:avLst/>
              <a:gdLst>
                <a:gd name="T0" fmla="*/ 0 w 852"/>
                <a:gd name="T1" fmla="*/ 859 h 859"/>
                <a:gd name="T2" fmla="*/ 852 w 852"/>
                <a:gd name="T3" fmla="*/ 0 h 8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2" h="859">
                  <a:moveTo>
                    <a:pt x="0" y="859"/>
                  </a:moveTo>
                  <a:lnTo>
                    <a:pt x="85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0" name="Freeform 23"/>
            <p:cNvSpPr>
              <a:spLocks/>
            </p:cNvSpPr>
            <p:nvPr/>
          </p:nvSpPr>
          <p:spPr bwMode="auto">
            <a:xfrm>
              <a:off x="1950" y="2817"/>
              <a:ext cx="732" cy="730"/>
            </a:xfrm>
            <a:custGeom>
              <a:avLst/>
              <a:gdLst>
                <a:gd name="T0" fmla="*/ 0 w 732"/>
                <a:gd name="T1" fmla="*/ 730 h 730"/>
                <a:gd name="T2" fmla="*/ 732 w 732"/>
                <a:gd name="T3" fmla="*/ 0 h 7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730">
                  <a:moveTo>
                    <a:pt x="0" y="730"/>
                  </a:moveTo>
                  <a:lnTo>
                    <a:pt x="7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1" name="Freeform 24"/>
            <p:cNvSpPr>
              <a:spLocks/>
            </p:cNvSpPr>
            <p:nvPr/>
          </p:nvSpPr>
          <p:spPr bwMode="auto">
            <a:xfrm>
              <a:off x="960" y="1958"/>
              <a:ext cx="465" cy="469"/>
            </a:xfrm>
            <a:custGeom>
              <a:avLst/>
              <a:gdLst>
                <a:gd name="T0" fmla="*/ 0 w 465"/>
                <a:gd name="T1" fmla="*/ 469 h 469"/>
                <a:gd name="T2" fmla="*/ 465 w 465"/>
                <a:gd name="T3" fmla="*/ 0 h 4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469">
                  <a:moveTo>
                    <a:pt x="0" y="469"/>
                  </a:moveTo>
                  <a:lnTo>
                    <a:pt x="46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2" name="Freeform 25"/>
            <p:cNvSpPr>
              <a:spLocks/>
            </p:cNvSpPr>
            <p:nvPr/>
          </p:nvSpPr>
          <p:spPr bwMode="auto">
            <a:xfrm>
              <a:off x="990" y="1958"/>
              <a:ext cx="285" cy="285"/>
            </a:xfrm>
            <a:custGeom>
              <a:avLst/>
              <a:gdLst>
                <a:gd name="T0" fmla="*/ 0 w 285"/>
                <a:gd name="T1" fmla="*/ 285 h 285"/>
                <a:gd name="T2" fmla="*/ 285 w 285"/>
                <a:gd name="T3" fmla="*/ 0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285"/>
                  </a:moveTo>
                  <a:lnTo>
                    <a:pt x="28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3" name="Freeform 26"/>
            <p:cNvSpPr>
              <a:spLocks/>
            </p:cNvSpPr>
            <p:nvPr/>
          </p:nvSpPr>
          <p:spPr bwMode="auto">
            <a:xfrm>
              <a:off x="969" y="1972"/>
              <a:ext cx="135" cy="135"/>
            </a:xfrm>
            <a:custGeom>
              <a:avLst/>
              <a:gdLst>
                <a:gd name="T0" fmla="*/ 0 w 135"/>
                <a:gd name="T1" fmla="*/ 135 h 135"/>
                <a:gd name="T2" fmla="*/ 135 w 135"/>
                <a:gd name="T3" fmla="*/ 0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135"/>
                  </a:moveTo>
                  <a:lnTo>
                    <a:pt x="13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4" name="Freeform 27"/>
            <p:cNvSpPr>
              <a:spLocks/>
            </p:cNvSpPr>
            <p:nvPr/>
          </p:nvSpPr>
          <p:spPr bwMode="auto">
            <a:xfrm>
              <a:off x="2280" y="3127"/>
              <a:ext cx="405" cy="405"/>
            </a:xfrm>
            <a:custGeom>
              <a:avLst/>
              <a:gdLst>
                <a:gd name="T0" fmla="*/ 0 w 405"/>
                <a:gd name="T1" fmla="*/ 405 h 405"/>
                <a:gd name="T2" fmla="*/ 405 w 405"/>
                <a:gd name="T3" fmla="*/ 0 h 4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5" h="405">
                  <a:moveTo>
                    <a:pt x="0" y="405"/>
                  </a:moveTo>
                  <a:lnTo>
                    <a:pt x="40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5" name="Line 28"/>
            <p:cNvSpPr>
              <a:spLocks noChangeShapeType="1"/>
            </p:cNvSpPr>
            <p:nvPr/>
          </p:nvSpPr>
          <p:spPr bwMode="auto">
            <a:xfrm flipV="1">
              <a:off x="2440" y="3291"/>
              <a:ext cx="248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6" name="Line 29"/>
            <p:cNvSpPr>
              <a:spLocks noChangeShapeType="1"/>
            </p:cNvSpPr>
            <p:nvPr/>
          </p:nvSpPr>
          <p:spPr bwMode="auto">
            <a:xfrm flipV="1">
              <a:off x="1171" y="2029"/>
              <a:ext cx="1520" cy="1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7" name="Line 30"/>
            <p:cNvSpPr>
              <a:spLocks noChangeShapeType="1"/>
            </p:cNvSpPr>
            <p:nvPr/>
          </p:nvSpPr>
          <p:spPr bwMode="auto">
            <a:xfrm flipV="1">
              <a:off x="1345" y="2197"/>
              <a:ext cx="1345" cy="13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8" name="Line 31"/>
            <p:cNvSpPr>
              <a:spLocks noChangeShapeType="1"/>
            </p:cNvSpPr>
            <p:nvPr/>
          </p:nvSpPr>
          <p:spPr bwMode="auto">
            <a:xfrm flipV="1">
              <a:off x="1506" y="2371"/>
              <a:ext cx="1178" cy="1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39" name="Line 32"/>
            <p:cNvSpPr>
              <a:spLocks noChangeShapeType="1"/>
            </p:cNvSpPr>
            <p:nvPr/>
          </p:nvSpPr>
          <p:spPr bwMode="auto">
            <a:xfrm flipV="1">
              <a:off x="2123" y="2982"/>
              <a:ext cx="560" cy="5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40" name="Line 33"/>
            <p:cNvSpPr>
              <a:spLocks noChangeShapeType="1"/>
            </p:cNvSpPr>
            <p:nvPr/>
          </p:nvSpPr>
          <p:spPr bwMode="auto">
            <a:xfrm flipV="1">
              <a:off x="2596" y="3448"/>
              <a:ext cx="94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2424113" y="3117850"/>
            <a:ext cx="946150" cy="2003425"/>
            <a:chOff x="1527" y="1964"/>
            <a:chExt cx="596" cy="1262"/>
          </a:xfrm>
        </p:grpSpPr>
        <p:sp>
          <p:nvSpPr>
            <p:cNvPr id="24918" name="Freeform 35"/>
            <p:cNvSpPr>
              <a:spLocks/>
            </p:cNvSpPr>
            <p:nvPr/>
          </p:nvSpPr>
          <p:spPr bwMode="auto">
            <a:xfrm>
              <a:off x="1534" y="1964"/>
              <a:ext cx="582" cy="1262"/>
            </a:xfrm>
            <a:custGeom>
              <a:avLst/>
              <a:gdLst>
                <a:gd name="T0" fmla="*/ 0 w 582"/>
                <a:gd name="T1" fmla="*/ 0 h 1262"/>
                <a:gd name="T2" fmla="*/ 0 w 582"/>
                <a:gd name="T3" fmla="*/ 1098 h 1262"/>
                <a:gd name="T4" fmla="*/ 284 w 582"/>
                <a:gd name="T5" fmla="*/ 1262 h 1262"/>
                <a:gd name="T6" fmla="*/ 582 w 582"/>
                <a:gd name="T7" fmla="*/ 1113 h 1262"/>
                <a:gd name="T8" fmla="*/ 582 w 582"/>
                <a:gd name="T9" fmla="*/ 0 h 1262"/>
                <a:gd name="T10" fmla="*/ 0 w 582"/>
                <a:gd name="T11" fmla="*/ 0 h 1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2" h="1262">
                  <a:moveTo>
                    <a:pt x="0" y="0"/>
                  </a:moveTo>
                  <a:lnTo>
                    <a:pt x="0" y="1098"/>
                  </a:lnTo>
                  <a:lnTo>
                    <a:pt x="284" y="1262"/>
                  </a:lnTo>
                  <a:lnTo>
                    <a:pt x="582" y="1113"/>
                  </a:lnTo>
                  <a:lnTo>
                    <a:pt x="5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9" name="Line 36"/>
            <p:cNvSpPr>
              <a:spLocks noChangeShapeType="1"/>
            </p:cNvSpPr>
            <p:nvPr/>
          </p:nvSpPr>
          <p:spPr bwMode="auto">
            <a:xfrm>
              <a:off x="1527" y="3069"/>
              <a:ext cx="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365" name="Line 37"/>
          <p:cNvSpPr>
            <a:spLocks noChangeShapeType="1"/>
          </p:cNvSpPr>
          <p:nvPr/>
        </p:nvSpPr>
        <p:spPr bwMode="auto">
          <a:xfrm>
            <a:off x="2895600" y="2887663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38"/>
          <p:cNvSpPr>
            <a:spLocks noChangeShapeType="1"/>
          </p:cNvSpPr>
          <p:nvPr/>
        </p:nvSpPr>
        <p:spPr bwMode="auto">
          <a:xfrm>
            <a:off x="3338513" y="2970213"/>
            <a:ext cx="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1367" name="Group 39"/>
          <p:cNvGrpSpPr>
            <a:grpSpLocks/>
          </p:cNvGrpSpPr>
          <p:nvPr/>
        </p:nvGrpSpPr>
        <p:grpSpPr bwMode="auto">
          <a:xfrm>
            <a:off x="2432050" y="779463"/>
            <a:ext cx="928688" cy="4364037"/>
            <a:chOff x="1532" y="491"/>
            <a:chExt cx="585" cy="2749"/>
          </a:xfrm>
        </p:grpSpPr>
        <p:sp>
          <p:nvSpPr>
            <p:cNvPr id="24910" name="Freeform 40"/>
            <p:cNvSpPr>
              <a:spLocks/>
            </p:cNvSpPr>
            <p:nvPr/>
          </p:nvSpPr>
          <p:spPr bwMode="auto">
            <a:xfrm>
              <a:off x="1608" y="504"/>
              <a:ext cx="413" cy="200"/>
            </a:xfrm>
            <a:custGeom>
              <a:avLst/>
              <a:gdLst>
                <a:gd name="T0" fmla="*/ 0 w 413"/>
                <a:gd name="T1" fmla="*/ 200 h 200"/>
                <a:gd name="T2" fmla="*/ 0 w 413"/>
                <a:gd name="T3" fmla="*/ 37 h 200"/>
                <a:gd name="T4" fmla="*/ 24 w 413"/>
                <a:gd name="T5" fmla="*/ 12 h 200"/>
                <a:gd name="T6" fmla="*/ 52 w 413"/>
                <a:gd name="T7" fmla="*/ 0 h 200"/>
                <a:gd name="T8" fmla="*/ 108 w 413"/>
                <a:gd name="T9" fmla="*/ 0 h 200"/>
                <a:gd name="T10" fmla="*/ 184 w 413"/>
                <a:gd name="T11" fmla="*/ 24 h 200"/>
                <a:gd name="T12" fmla="*/ 272 w 413"/>
                <a:gd name="T13" fmla="*/ 16 h 200"/>
                <a:gd name="T14" fmla="*/ 320 w 413"/>
                <a:gd name="T15" fmla="*/ 12 h 200"/>
                <a:gd name="T16" fmla="*/ 413 w 413"/>
                <a:gd name="T17" fmla="*/ 28 h 200"/>
                <a:gd name="T18" fmla="*/ 413 w 413"/>
                <a:gd name="T19" fmla="*/ 200 h 200"/>
                <a:gd name="T20" fmla="*/ 0 w 413"/>
                <a:gd name="T21" fmla="*/ 200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13" h="200">
                  <a:moveTo>
                    <a:pt x="0" y="200"/>
                  </a:moveTo>
                  <a:lnTo>
                    <a:pt x="0" y="37"/>
                  </a:lnTo>
                  <a:lnTo>
                    <a:pt x="24" y="12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84" y="24"/>
                  </a:lnTo>
                  <a:lnTo>
                    <a:pt x="272" y="16"/>
                  </a:lnTo>
                  <a:lnTo>
                    <a:pt x="320" y="12"/>
                  </a:lnTo>
                  <a:lnTo>
                    <a:pt x="413" y="28"/>
                  </a:lnTo>
                  <a:lnTo>
                    <a:pt x="413" y="200"/>
                  </a:lnTo>
                  <a:lnTo>
                    <a:pt x="0" y="200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C0C0C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1" name="Freeform 41"/>
            <p:cNvSpPr>
              <a:spLocks/>
            </p:cNvSpPr>
            <p:nvPr/>
          </p:nvSpPr>
          <p:spPr bwMode="auto">
            <a:xfrm>
              <a:off x="1532" y="3052"/>
              <a:ext cx="320" cy="188"/>
            </a:xfrm>
            <a:custGeom>
              <a:avLst/>
              <a:gdLst>
                <a:gd name="T0" fmla="*/ 0 w 320"/>
                <a:gd name="T1" fmla="*/ 4 h 188"/>
                <a:gd name="T2" fmla="*/ 320 w 320"/>
                <a:gd name="T3" fmla="*/ 0 h 188"/>
                <a:gd name="T4" fmla="*/ 300 w 320"/>
                <a:gd name="T5" fmla="*/ 188 h 188"/>
                <a:gd name="T6" fmla="*/ 0 w 320"/>
                <a:gd name="T7" fmla="*/ 4 h 1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0" h="188">
                  <a:moveTo>
                    <a:pt x="0" y="4"/>
                  </a:moveTo>
                  <a:lnTo>
                    <a:pt x="320" y="0"/>
                  </a:lnTo>
                  <a:lnTo>
                    <a:pt x="300" y="188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540000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2" name="Freeform 42"/>
            <p:cNvSpPr>
              <a:spLocks/>
            </p:cNvSpPr>
            <p:nvPr/>
          </p:nvSpPr>
          <p:spPr bwMode="auto">
            <a:xfrm>
              <a:off x="1832" y="2599"/>
              <a:ext cx="285" cy="637"/>
            </a:xfrm>
            <a:custGeom>
              <a:avLst/>
              <a:gdLst>
                <a:gd name="T0" fmla="*/ 208 w 285"/>
                <a:gd name="T1" fmla="*/ 0 h 637"/>
                <a:gd name="T2" fmla="*/ 236 w 285"/>
                <a:gd name="T3" fmla="*/ 57 h 637"/>
                <a:gd name="T4" fmla="*/ 256 w 285"/>
                <a:gd name="T5" fmla="*/ 125 h 637"/>
                <a:gd name="T6" fmla="*/ 276 w 285"/>
                <a:gd name="T7" fmla="*/ 233 h 637"/>
                <a:gd name="T8" fmla="*/ 285 w 285"/>
                <a:gd name="T9" fmla="*/ 355 h 637"/>
                <a:gd name="T10" fmla="*/ 284 w 285"/>
                <a:gd name="T11" fmla="*/ 485 h 637"/>
                <a:gd name="T12" fmla="*/ 0 w 285"/>
                <a:gd name="T13" fmla="*/ 637 h 637"/>
                <a:gd name="T14" fmla="*/ 16 w 285"/>
                <a:gd name="T15" fmla="*/ 518 h 637"/>
                <a:gd name="T16" fmla="*/ 45 w 285"/>
                <a:gd name="T17" fmla="*/ 345 h 637"/>
                <a:gd name="T18" fmla="*/ 83 w 285"/>
                <a:gd name="T19" fmla="*/ 230 h 637"/>
                <a:gd name="T20" fmla="*/ 141 w 285"/>
                <a:gd name="T21" fmla="*/ 115 h 637"/>
                <a:gd name="T22" fmla="*/ 208 w 285"/>
                <a:gd name="T23" fmla="*/ 0 h 6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5" h="637">
                  <a:moveTo>
                    <a:pt x="208" y="0"/>
                  </a:moveTo>
                  <a:lnTo>
                    <a:pt x="236" y="57"/>
                  </a:lnTo>
                  <a:lnTo>
                    <a:pt x="256" y="125"/>
                  </a:lnTo>
                  <a:lnTo>
                    <a:pt x="276" y="233"/>
                  </a:lnTo>
                  <a:lnTo>
                    <a:pt x="285" y="355"/>
                  </a:lnTo>
                  <a:lnTo>
                    <a:pt x="284" y="485"/>
                  </a:lnTo>
                  <a:lnTo>
                    <a:pt x="0" y="637"/>
                  </a:lnTo>
                  <a:lnTo>
                    <a:pt x="16" y="518"/>
                  </a:lnTo>
                  <a:lnTo>
                    <a:pt x="45" y="345"/>
                  </a:lnTo>
                  <a:lnTo>
                    <a:pt x="83" y="230"/>
                  </a:lnTo>
                  <a:lnTo>
                    <a:pt x="141" y="115"/>
                  </a:lnTo>
                  <a:lnTo>
                    <a:pt x="208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3" name="Freeform 43"/>
            <p:cNvSpPr>
              <a:spLocks/>
            </p:cNvSpPr>
            <p:nvPr/>
          </p:nvSpPr>
          <p:spPr bwMode="auto">
            <a:xfrm>
              <a:off x="1532" y="1460"/>
              <a:ext cx="576" cy="1331"/>
            </a:xfrm>
            <a:custGeom>
              <a:avLst/>
              <a:gdLst>
                <a:gd name="T0" fmla="*/ 500 w 576"/>
                <a:gd name="T1" fmla="*/ 0 h 1331"/>
                <a:gd name="T2" fmla="*/ 536 w 576"/>
                <a:gd name="T3" fmla="*/ 104 h 1331"/>
                <a:gd name="T4" fmla="*/ 560 w 576"/>
                <a:gd name="T5" fmla="*/ 192 h 1331"/>
                <a:gd name="T6" fmla="*/ 576 w 576"/>
                <a:gd name="T7" fmla="*/ 292 h 1331"/>
                <a:gd name="T8" fmla="*/ 556 w 576"/>
                <a:gd name="T9" fmla="*/ 390 h 1331"/>
                <a:gd name="T10" fmla="*/ 499 w 576"/>
                <a:gd name="T11" fmla="*/ 572 h 1331"/>
                <a:gd name="T12" fmla="*/ 451 w 576"/>
                <a:gd name="T13" fmla="*/ 668 h 1331"/>
                <a:gd name="T14" fmla="*/ 392 w 576"/>
                <a:gd name="T15" fmla="*/ 780 h 1331"/>
                <a:gd name="T16" fmla="*/ 356 w 576"/>
                <a:gd name="T17" fmla="*/ 932 h 1331"/>
                <a:gd name="T18" fmla="*/ 316 w 576"/>
                <a:gd name="T19" fmla="*/ 1100 h 1331"/>
                <a:gd name="T20" fmla="*/ 134 w 576"/>
                <a:gd name="T21" fmla="*/ 1264 h 1331"/>
                <a:gd name="T22" fmla="*/ 95 w 576"/>
                <a:gd name="T23" fmla="*/ 1331 h 1331"/>
                <a:gd name="T24" fmla="*/ 19 w 576"/>
                <a:gd name="T25" fmla="*/ 1148 h 1331"/>
                <a:gd name="T26" fmla="*/ 0 w 576"/>
                <a:gd name="T27" fmla="*/ 1044 h 1331"/>
                <a:gd name="T28" fmla="*/ 4 w 576"/>
                <a:gd name="T29" fmla="*/ 920 h 1331"/>
                <a:gd name="T30" fmla="*/ 57 w 576"/>
                <a:gd name="T31" fmla="*/ 707 h 1331"/>
                <a:gd name="T32" fmla="*/ 124 w 576"/>
                <a:gd name="T33" fmla="*/ 534 h 1331"/>
                <a:gd name="T34" fmla="*/ 211 w 576"/>
                <a:gd name="T35" fmla="*/ 438 h 1331"/>
                <a:gd name="T36" fmla="*/ 316 w 576"/>
                <a:gd name="T37" fmla="*/ 294 h 1331"/>
                <a:gd name="T38" fmla="*/ 431 w 576"/>
                <a:gd name="T39" fmla="*/ 102 h 1331"/>
                <a:gd name="T40" fmla="*/ 500 w 576"/>
                <a:gd name="T41" fmla="*/ 0 h 13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6" h="1331">
                  <a:moveTo>
                    <a:pt x="500" y="0"/>
                  </a:moveTo>
                  <a:lnTo>
                    <a:pt x="536" y="104"/>
                  </a:lnTo>
                  <a:lnTo>
                    <a:pt x="560" y="192"/>
                  </a:lnTo>
                  <a:lnTo>
                    <a:pt x="576" y="292"/>
                  </a:lnTo>
                  <a:lnTo>
                    <a:pt x="556" y="390"/>
                  </a:lnTo>
                  <a:lnTo>
                    <a:pt x="499" y="572"/>
                  </a:lnTo>
                  <a:lnTo>
                    <a:pt x="451" y="668"/>
                  </a:lnTo>
                  <a:lnTo>
                    <a:pt x="392" y="780"/>
                  </a:lnTo>
                  <a:lnTo>
                    <a:pt x="356" y="932"/>
                  </a:lnTo>
                  <a:lnTo>
                    <a:pt x="316" y="1100"/>
                  </a:lnTo>
                  <a:lnTo>
                    <a:pt x="134" y="1264"/>
                  </a:lnTo>
                  <a:lnTo>
                    <a:pt x="95" y="1331"/>
                  </a:lnTo>
                  <a:lnTo>
                    <a:pt x="19" y="1148"/>
                  </a:lnTo>
                  <a:lnTo>
                    <a:pt x="0" y="1044"/>
                  </a:lnTo>
                  <a:lnTo>
                    <a:pt x="4" y="920"/>
                  </a:lnTo>
                  <a:lnTo>
                    <a:pt x="57" y="707"/>
                  </a:lnTo>
                  <a:lnTo>
                    <a:pt x="124" y="534"/>
                  </a:lnTo>
                  <a:lnTo>
                    <a:pt x="211" y="438"/>
                  </a:lnTo>
                  <a:lnTo>
                    <a:pt x="316" y="294"/>
                  </a:lnTo>
                  <a:lnTo>
                    <a:pt x="431" y="102"/>
                  </a:lnTo>
                  <a:lnTo>
                    <a:pt x="500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4" name="Freeform 44"/>
            <p:cNvSpPr>
              <a:spLocks/>
            </p:cNvSpPr>
            <p:nvPr/>
          </p:nvSpPr>
          <p:spPr bwMode="auto">
            <a:xfrm>
              <a:off x="1532" y="700"/>
              <a:ext cx="566" cy="1756"/>
            </a:xfrm>
            <a:custGeom>
              <a:avLst/>
              <a:gdLst>
                <a:gd name="T0" fmla="*/ 4 w 566"/>
                <a:gd name="T1" fmla="*/ 496 h 1756"/>
                <a:gd name="T2" fmla="*/ 4 w 566"/>
                <a:gd name="T3" fmla="*/ 4 h 1756"/>
                <a:gd name="T4" fmla="*/ 566 w 566"/>
                <a:gd name="T5" fmla="*/ 0 h 1756"/>
                <a:gd name="T6" fmla="*/ 566 w 566"/>
                <a:gd name="T7" fmla="*/ 516 h 1756"/>
                <a:gd name="T8" fmla="*/ 520 w 566"/>
                <a:gd name="T9" fmla="*/ 728 h 1756"/>
                <a:gd name="T10" fmla="*/ 383 w 566"/>
                <a:gd name="T11" fmla="*/ 958 h 1756"/>
                <a:gd name="T12" fmla="*/ 211 w 566"/>
                <a:gd name="T13" fmla="*/ 1227 h 1756"/>
                <a:gd name="T14" fmla="*/ 120 w 566"/>
                <a:gd name="T15" fmla="*/ 1404 h 1756"/>
                <a:gd name="T16" fmla="*/ 20 w 566"/>
                <a:gd name="T17" fmla="*/ 1672 h 1756"/>
                <a:gd name="T18" fmla="*/ 0 w 566"/>
                <a:gd name="T19" fmla="*/ 1756 h 1756"/>
                <a:gd name="T20" fmla="*/ 0 w 566"/>
                <a:gd name="T21" fmla="*/ 1084 h 1756"/>
                <a:gd name="T22" fmla="*/ 16 w 566"/>
                <a:gd name="T23" fmla="*/ 1020 h 1756"/>
                <a:gd name="T24" fmla="*/ 44 w 566"/>
                <a:gd name="T25" fmla="*/ 968 h 1756"/>
                <a:gd name="T26" fmla="*/ 134 w 566"/>
                <a:gd name="T27" fmla="*/ 824 h 1756"/>
                <a:gd name="T28" fmla="*/ 307 w 566"/>
                <a:gd name="T29" fmla="*/ 516 h 1756"/>
                <a:gd name="T30" fmla="*/ 400 w 566"/>
                <a:gd name="T31" fmla="*/ 256 h 1756"/>
                <a:gd name="T32" fmla="*/ 348 w 566"/>
                <a:gd name="T33" fmla="*/ 196 h 1756"/>
                <a:gd name="T34" fmla="*/ 276 w 566"/>
                <a:gd name="T35" fmla="*/ 132 h 1756"/>
                <a:gd name="T36" fmla="*/ 173 w 566"/>
                <a:gd name="T37" fmla="*/ 122 h 1756"/>
                <a:gd name="T38" fmla="*/ 124 w 566"/>
                <a:gd name="T39" fmla="*/ 248 h 1756"/>
                <a:gd name="T40" fmla="*/ 67 w 566"/>
                <a:gd name="T41" fmla="*/ 334 h 1756"/>
                <a:gd name="T42" fmla="*/ 4 w 566"/>
                <a:gd name="T43" fmla="*/ 496 h 17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6" h="1756">
                  <a:moveTo>
                    <a:pt x="4" y="496"/>
                  </a:moveTo>
                  <a:lnTo>
                    <a:pt x="4" y="4"/>
                  </a:lnTo>
                  <a:lnTo>
                    <a:pt x="566" y="0"/>
                  </a:lnTo>
                  <a:lnTo>
                    <a:pt x="566" y="516"/>
                  </a:lnTo>
                  <a:lnTo>
                    <a:pt x="520" y="728"/>
                  </a:lnTo>
                  <a:lnTo>
                    <a:pt x="383" y="958"/>
                  </a:lnTo>
                  <a:lnTo>
                    <a:pt x="211" y="1227"/>
                  </a:lnTo>
                  <a:lnTo>
                    <a:pt x="120" y="1404"/>
                  </a:lnTo>
                  <a:lnTo>
                    <a:pt x="20" y="1672"/>
                  </a:lnTo>
                  <a:lnTo>
                    <a:pt x="0" y="1756"/>
                  </a:lnTo>
                  <a:lnTo>
                    <a:pt x="0" y="1084"/>
                  </a:lnTo>
                  <a:lnTo>
                    <a:pt x="16" y="1020"/>
                  </a:lnTo>
                  <a:lnTo>
                    <a:pt x="44" y="968"/>
                  </a:lnTo>
                  <a:lnTo>
                    <a:pt x="134" y="824"/>
                  </a:lnTo>
                  <a:lnTo>
                    <a:pt x="307" y="516"/>
                  </a:lnTo>
                  <a:lnTo>
                    <a:pt x="400" y="256"/>
                  </a:lnTo>
                  <a:lnTo>
                    <a:pt x="348" y="196"/>
                  </a:lnTo>
                  <a:lnTo>
                    <a:pt x="276" y="132"/>
                  </a:lnTo>
                  <a:lnTo>
                    <a:pt x="173" y="122"/>
                  </a:lnTo>
                  <a:lnTo>
                    <a:pt x="124" y="248"/>
                  </a:lnTo>
                  <a:lnTo>
                    <a:pt x="67" y="334"/>
                  </a:lnTo>
                  <a:lnTo>
                    <a:pt x="4" y="496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5" name="Freeform 45"/>
            <p:cNvSpPr>
              <a:spLocks/>
            </p:cNvSpPr>
            <p:nvPr/>
          </p:nvSpPr>
          <p:spPr bwMode="auto">
            <a:xfrm>
              <a:off x="1536" y="1760"/>
              <a:ext cx="576" cy="1292"/>
            </a:xfrm>
            <a:custGeom>
              <a:avLst/>
              <a:gdLst>
                <a:gd name="T0" fmla="*/ 576 w 576"/>
                <a:gd name="T1" fmla="*/ 0 h 1292"/>
                <a:gd name="T2" fmla="*/ 495 w 576"/>
                <a:gd name="T3" fmla="*/ 167 h 1292"/>
                <a:gd name="T4" fmla="*/ 428 w 576"/>
                <a:gd name="T5" fmla="*/ 288 h 1292"/>
                <a:gd name="T6" fmla="*/ 368 w 576"/>
                <a:gd name="T7" fmla="*/ 408 h 1292"/>
                <a:gd name="T8" fmla="*/ 283 w 576"/>
                <a:gd name="T9" fmla="*/ 599 h 1292"/>
                <a:gd name="T10" fmla="*/ 178 w 576"/>
                <a:gd name="T11" fmla="*/ 848 h 1292"/>
                <a:gd name="T12" fmla="*/ 100 w 576"/>
                <a:gd name="T13" fmla="*/ 1010 h 1292"/>
                <a:gd name="T14" fmla="*/ 40 w 576"/>
                <a:gd name="T15" fmla="*/ 1132 h 1292"/>
                <a:gd name="T16" fmla="*/ 20 w 576"/>
                <a:gd name="T17" fmla="*/ 1204 h 1292"/>
                <a:gd name="T18" fmla="*/ 0 w 576"/>
                <a:gd name="T19" fmla="*/ 1292 h 1292"/>
                <a:gd name="T20" fmla="*/ 322 w 576"/>
                <a:gd name="T21" fmla="*/ 1290 h 1292"/>
                <a:gd name="T22" fmla="*/ 379 w 576"/>
                <a:gd name="T23" fmla="*/ 1108 h 1292"/>
                <a:gd name="T24" fmla="*/ 475 w 576"/>
                <a:gd name="T25" fmla="*/ 916 h 1292"/>
                <a:gd name="T26" fmla="*/ 524 w 576"/>
                <a:gd name="T27" fmla="*/ 816 h 1292"/>
                <a:gd name="T28" fmla="*/ 552 w 576"/>
                <a:gd name="T29" fmla="*/ 728 h 1292"/>
                <a:gd name="T30" fmla="*/ 576 w 576"/>
                <a:gd name="T31" fmla="*/ 632 h 1292"/>
                <a:gd name="T32" fmla="*/ 576 w 576"/>
                <a:gd name="T33" fmla="*/ 0 h 12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76" h="1292">
                  <a:moveTo>
                    <a:pt x="576" y="0"/>
                  </a:moveTo>
                  <a:lnTo>
                    <a:pt x="495" y="167"/>
                  </a:lnTo>
                  <a:lnTo>
                    <a:pt x="428" y="288"/>
                  </a:lnTo>
                  <a:lnTo>
                    <a:pt x="368" y="408"/>
                  </a:lnTo>
                  <a:lnTo>
                    <a:pt x="283" y="599"/>
                  </a:lnTo>
                  <a:lnTo>
                    <a:pt x="178" y="848"/>
                  </a:lnTo>
                  <a:lnTo>
                    <a:pt x="100" y="1010"/>
                  </a:lnTo>
                  <a:lnTo>
                    <a:pt x="40" y="1132"/>
                  </a:lnTo>
                  <a:lnTo>
                    <a:pt x="20" y="1204"/>
                  </a:lnTo>
                  <a:lnTo>
                    <a:pt x="0" y="1292"/>
                  </a:lnTo>
                  <a:lnTo>
                    <a:pt x="322" y="1290"/>
                  </a:lnTo>
                  <a:lnTo>
                    <a:pt x="379" y="1108"/>
                  </a:lnTo>
                  <a:lnTo>
                    <a:pt x="475" y="916"/>
                  </a:lnTo>
                  <a:lnTo>
                    <a:pt x="524" y="816"/>
                  </a:lnTo>
                  <a:lnTo>
                    <a:pt x="552" y="728"/>
                  </a:lnTo>
                  <a:lnTo>
                    <a:pt x="576" y="632"/>
                  </a:lnTo>
                  <a:lnTo>
                    <a:pt x="576" y="0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6" name="Freeform 46"/>
            <p:cNvSpPr>
              <a:spLocks/>
            </p:cNvSpPr>
            <p:nvPr/>
          </p:nvSpPr>
          <p:spPr bwMode="auto">
            <a:xfrm>
              <a:off x="1540" y="808"/>
              <a:ext cx="384" cy="754"/>
            </a:xfrm>
            <a:custGeom>
              <a:avLst/>
              <a:gdLst>
                <a:gd name="T0" fmla="*/ 97 w 384"/>
                <a:gd name="T1" fmla="*/ 754 h 754"/>
                <a:gd name="T2" fmla="*/ 32 w 384"/>
                <a:gd name="T3" fmla="*/ 592 h 754"/>
                <a:gd name="T4" fmla="*/ 12 w 384"/>
                <a:gd name="T5" fmla="*/ 520 h 754"/>
                <a:gd name="T6" fmla="*/ 0 w 384"/>
                <a:gd name="T7" fmla="*/ 412 h 754"/>
                <a:gd name="T8" fmla="*/ 20 w 384"/>
                <a:gd name="T9" fmla="*/ 274 h 754"/>
                <a:gd name="T10" fmla="*/ 59 w 384"/>
                <a:gd name="T11" fmla="*/ 178 h 754"/>
                <a:gd name="T12" fmla="*/ 107 w 384"/>
                <a:gd name="T13" fmla="*/ 82 h 754"/>
                <a:gd name="T14" fmla="*/ 168 w 384"/>
                <a:gd name="T15" fmla="*/ 24 h 754"/>
                <a:gd name="T16" fmla="*/ 220 w 384"/>
                <a:gd name="T17" fmla="*/ 0 h 754"/>
                <a:gd name="T18" fmla="*/ 280 w 384"/>
                <a:gd name="T19" fmla="*/ 0 h 754"/>
                <a:gd name="T20" fmla="*/ 324 w 384"/>
                <a:gd name="T21" fmla="*/ 28 h 754"/>
                <a:gd name="T22" fmla="*/ 370 w 384"/>
                <a:gd name="T23" fmla="*/ 69 h 754"/>
                <a:gd name="T24" fmla="*/ 384 w 384"/>
                <a:gd name="T25" fmla="*/ 144 h 754"/>
                <a:gd name="T26" fmla="*/ 384 w 384"/>
                <a:gd name="T27" fmla="*/ 220 h 754"/>
                <a:gd name="T28" fmla="*/ 343 w 384"/>
                <a:gd name="T29" fmla="*/ 343 h 754"/>
                <a:gd name="T30" fmla="*/ 288 w 384"/>
                <a:gd name="T31" fmla="*/ 439 h 754"/>
                <a:gd name="T32" fmla="*/ 231 w 384"/>
                <a:gd name="T33" fmla="*/ 524 h 754"/>
                <a:gd name="T34" fmla="*/ 164 w 384"/>
                <a:gd name="T35" fmla="*/ 639 h 754"/>
                <a:gd name="T36" fmla="*/ 97 w 384"/>
                <a:gd name="T37" fmla="*/ 754 h 7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84" h="754">
                  <a:moveTo>
                    <a:pt x="97" y="754"/>
                  </a:moveTo>
                  <a:lnTo>
                    <a:pt x="32" y="592"/>
                  </a:lnTo>
                  <a:lnTo>
                    <a:pt x="12" y="520"/>
                  </a:lnTo>
                  <a:lnTo>
                    <a:pt x="0" y="412"/>
                  </a:lnTo>
                  <a:lnTo>
                    <a:pt x="20" y="274"/>
                  </a:lnTo>
                  <a:lnTo>
                    <a:pt x="59" y="178"/>
                  </a:lnTo>
                  <a:lnTo>
                    <a:pt x="107" y="82"/>
                  </a:lnTo>
                  <a:lnTo>
                    <a:pt x="168" y="24"/>
                  </a:lnTo>
                  <a:lnTo>
                    <a:pt x="220" y="0"/>
                  </a:lnTo>
                  <a:lnTo>
                    <a:pt x="280" y="0"/>
                  </a:lnTo>
                  <a:lnTo>
                    <a:pt x="324" y="28"/>
                  </a:lnTo>
                  <a:lnTo>
                    <a:pt x="370" y="69"/>
                  </a:lnTo>
                  <a:lnTo>
                    <a:pt x="384" y="144"/>
                  </a:lnTo>
                  <a:lnTo>
                    <a:pt x="384" y="220"/>
                  </a:lnTo>
                  <a:lnTo>
                    <a:pt x="343" y="343"/>
                  </a:lnTo>
                  <a:lnTo>
                    <a:pt x="288" y="439"/>
                  </a:lnTo>
                  <a:lnTo>
                    <a:pt x="231" y="524"/>
                  </a:lnTo>
                  <a:lnTo>
                    <a:pt x="164" y="639"/>
                  </a:lnTo>
                  <a:lnTo>
                    <a:pt x="97" y="75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17" name="Freeform 47"/>
            <p:cNvSpPr>
              <a:spLocks/>
            </p:cNvSpPr>
            <p:nvPr/>
          </p:nvSpPr>
          <p:spPr bwMode="auto">
            <a:xfrm>
              <a:off x="1796" y="491"/>
              <a:ext cx="224" cy="70"/>
            </a:xfrm>
            <a:custGeom>
              <a:avLst/>
              <a:gdLst>
                <a:gd name="T0" fmla="*/ 64 w 224"/>
                <a:gd name="T1" fmla="*/ 61 h 70"/>
                <a:gd name="T2" fmla="*/ 132 w 224"/>
                <a:gd name="T3" fmla="*/ 69 h 70"/>
                <a:gd name="T4" fmla="*/ 172 w 224"/>
                <a:gd name="T5" fmla="*/ 65 h 70"/>
                <a:gd name="T6" fmla="*/ 220 w 224"/>
                <a:gd name="T7" fmla="*/ 49 h 70"/>
                <a:gd name="T8" fmla="*/ 196 w 224"/>
                <a:gd name="T9" fmla="*/ 17 h 70"/>
                <a:gd name="T10" fmla="*/ 140 w 224"/>
                <a:gd name="T11" fmla="*/ 1 h 70"/>
                <a:gd name="T12" fmla="*/ 80 w 224"/>
                <a:gd name="T13" fmla="*/ 9 h 70"/>
                <a:gd name="T14" fmla="*/ 0 w 224"/>
                <a:gd name="T15" fmla="*/ 49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4" h="70">
                  <a:moveTo>
                    <a:pt x="64" y="61"/>
                  </a:moveTo>
                  <a:cubicBezTo>
                    <a:pt x="75" y="62"/>
                    <a:pt x="114" y="68"/>
                    <a:pt x="132" y="69"/>
                  </a:cubicBezTo>
                  <a:cubicBezTo>
                    <a:pt x="150" y="70"/>
                    <a:pt x="157" y="68"/>
                    <a:pt x="172" y="65"/>
                  </a:cubicBezTo>
                  <a:cubicBezTo>
                    <a:pt x="187" y="62"/>
                    <a:pt x="216" y="57"/>
                    <a:pt x="220" y="49"/>
                  </a:cubicBezTo>
                  <a:cubicBezTo>
                    <a:pt x="224" y="41"/>
                    <a:pt x="209" y="25"/>
                    <a:pt x="196" y="17"/>
                  </a:cubicBezTo>
                  <a:cubicBezTo>
                    <a:pt x="183" y="9"/>
                    <a:pt x="159" y="2"/>
                    <a:pt x="140" y="1"/>
                  </a:cubicBezTo>
                  <a:cubicBezTo>
                    <a:pt x="121" y="0"/>
                    <a:pt x="103" y="1"/>
                    <a:pt x="80" y="9"/>
                  </a:cubicBezTo>
                  <a:cubicBezTo>
                    <a:pt x="57" y="17"/>
                    <a:pt x="17" y="41"/>
                    <a:pt x="0" y="49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C0C0C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530850" y="773113"/>
            <a:ext cx="928688" cy="4364037"/>
            <a:chOff x="1532" y="491"/>
            <a:chExt cx="585" cy="2749"/>
          </a:xfrm>
        </p:grpSpPr>
        <p:sp>
          <p:nvSpPr>
            <p:cNvPr id="24902" name="Freeform 49"/>
            <p:cNvSpPr>
              <a:spLocks/>
            </p:cNvSpPr>
            <p:nvPr/>
          </p:nvSpPr>
          <p:spPr bwMode="auto">
            <a:xfrm>
              <a:off x="1608" y="504"/>
              <a:ext cx="413" cy="200"/>
            </a:xfrm>
            <a:custGeom>
              <a:avLst/>
              <a:gdLst>
                <a:gd name="T0" fmla="*/ 0 w 413"/>
                <a:gd name="T1" fmla="*/ 200 h 200"/>
                <a:gd name="T2" fmla="*/ 0 w 413"/>
                <a:gd name="T3" fmla="*/ 37 h 200"/>
                <a:gd name="T4" fmla="*/ 24 w 413"/>
                <a:gd name="T5" fmla="*/ 12 h 200"/>
                <a:gd name="T6" fmla="*/ 52 w 413"/>
                <a:gd name="T7" fmla="*/ 0 h 200"/>
                <a:gd name="T8" fmla="*/ 108 w 413"/>
                <a:gd name="T9" fmla="*/ 0 h 200"/>
                <a:gd name="T10" fmla="*/ 184 w 413"/>
                <a:gd name="T11" fmla="*/ 24 h 200"/>
                <a:gd name="T12" fmla="*/ 272 w 413"/>
                <a:gd name="T13" fmla="*/ 16 h 200"/>
                <a:gd name="T14" fmla="*/ 320 w 413"/>
                <a:gd name="T15" fmla="*/ 12 h 200"/>
                <a:gd name="T16" fmla="*/ 413 w 413"/>
                <a:gd name="T17" fmla="*/ 28 h 200"/>
                <a:gd name="T18" fmla="*/ 413 w 413"/>
                <a:gd name="T19" fmla="*/ 200 h 200"/>
                <a:gd name="T20" fmla="*/ 0 w 413"/>
                <a:gd name="T21" fmla="*/ 200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13" h="200">
                  <a:moveTo>
                    <a:pt x="0" y="200"/>
                  </a:moveTo>
                  <a:lnTo>
                    <a:pt x="0" y="37"/>
                  </a:lnTo>
                  <a:lnTo>
                    <a:pt x="24" y="12"/>
                  </a:lnTo>
                  <a:lnTo>
                    <a:pt x="52" y="0"/>
                  </a:lnTo>
                  <a:lnTo>
                    <a:pt x="108" y="0"/>
                  </a:lnTo>
                  <a:lnTo>
                    <a:pt x="184" y="24"/>
                  </a:lnTo>
                  <a:lnTo>
                    <a:pt x="272" y="16"/>
                  </a:lnTo>
                  <a:lnTo>
                    <a:pt x="320" y="12"/>
                  </a:lnTo>
                  <a:lnTo>
                    <a:pt x="413" y="28"/>
                  </a:lnTo>
                  <a:lnTo>
                    <a:pt x="413" y="200"/>
                  </a:lnTo>
                  <a:lnTo>
                    <a:pt x="0" y="200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C0C0C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3" name="Freeform 50"/>
            <p:cNvSpPr>
              <a:spLocks/>
            </p:cNvSpPr>
            <p:nvPr/>
          </p:nvSpPr>
          <p:spPr bwMode="auto">
            <a:xfrm>
              <a:off x="1532" y="3052"/>
              <a:ext cx="320" cy="188"/>
            </a:xfrm>
            <a:custGeom>
              <a:avLst/>
              <a:gdLst>
                <a:gd name="T0" fmla="*/ 0 w 320"/>
                <a:gd name="T1" fmla="*/ 4 h 188"/>
                <a:gd name="T2" fmla="*/ 320 w 320"/>
                <a:gd name="T3" fmla="*/ 0 h 188"/>
                <a:gd name="T4" fmla="*/ 300 w 320"/>
                <a:gd name="T5" fmla="*/ 188 h 188"/>
                <a:gd name="T6" fmla="*/ 0 w 320"/>
                <a:gd name="T7" fmla="*/ 4 h 1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0" h="188">
                  <a:moveTo>
                    <a:pt x="0" y="4"/>
                  </a:moveTo>
                  <a:lnTo>
                    <a:pt x="320" y="0"/>
                  </a:lnTo>
                  <a:lnTo>
                    <a:pt x="300" y="188"/>
                  </a:lnTo>
                  <a:lnTo>
                    <a:pt x="0" y="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540000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4" name="Freeform 51"/>
            <p:cNvSpPr>
              <a:spLocks/>
            </p:cNvSpPr>
            <p:nvPr/>
          </p:nvSpPr>
          <p:spPr bwMode="auto">
            <a:xfrm>
              <a:off x="1832" y="2599"/>
              <a:ext cx="285" cy="637"/>
            </a:xfrm>
            <a:custGeom>
              <a:avLst/>
              <a:gdLst>
                <a:gd name="T0" fmla="*/ 208 w 285"/>
                <a:gd name="T1" fmla="*/ 0 h 637"/>
                <a:gd name="T2" fmla="*/ 236 w 285"/>
                <a:gd name="T3" fmla="*/ 57 h 637"/>
                <a:gd name="T4" fmla="*/ 256 w 285"/>
                <a:gd name="T5" fmla="*/ 125 h 637"/>
                <a:gd name="T6" fmla="*/ 276 w 285"/>
                <a:gd name="T7" fmla="*/ 233 h 637"/>
                <a:gd name="T8" fmla="*/ 285 w 285"/>
                <a:gd name="T9" fmla="*/ 355 h 637"/>
                <a:gd name="T10" fmla="*/ 284 w 285"/>
                <a:gd name="T11" fmla="*/ 485 h 637"/>
                <a:gd name="T12" fmla="*/ 0 w 285"/>
                <a:gd name="T13" fmla="*/ 637 h 637"/>
                <a:gd name="T14" fmla="*/ 16 w 285"/>
                <a:gd name="T15" fmla="*/ 518 h 637"/>
                <a:gd name="T16" fmla="*/ 45 w 285"/>
                <a:gd name="T17" fmla="*/ 345 h 637"/>
                <a:gd name="T18" fmla="*/ 83 w 285"/>
                <a:gd name="T19" fmla="*/ 230 h 637"/>
                <a:gd name="T20" fmla="*/ 141 w 285"/>
                <a:gd name="T21" fmla="*/ 115 h 637"/>
                <a:gd name="T22" fmla="*/ 208 w 285"/>
                <a:gd name="T23" fmla="*/ 0 h 6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5" h="637">
                  <a:moveTo>
                    <a:pt x="208" y="0"/>
                  </a:moveTo>
                  <a:lnTo>
                    <a:pt x="236" y="57"/>
                  </a:lnTo>
                  <a:lnTo>
                    <a:pt x="256" y="125"/>
                  </a:lnTo>
                  <a:lnTo>
                    <a:pt x="276" y="233"/>
                  </a:lnTo>
                  <a:lnTo>
                    <a:pt x="285" y="355"/>
                  </a:lnTo>
                  <a:lnTo>
                    <a:pt x="284" y="485"/>
                  </a:lnTo>
                  <a:lnTo>
                    <a:pt x="0" y="637"/>
                  </a:lnTo>
                  <a:lnTo>
                    <a:pt x="16" y="518"/>
                  </a:lnTo>
                  <a:lnTo>
                    <a:pt x="45" y="345"/>
                  </a:lnTo>
                  <a:lnTo>
                    <a:pt x="83" y="230"/>
                  </a:lnTo>
                  <a:lnTo>
                    <a:pt x="141" y="115"/>
                  </a:lnTo>
                  <a:lnTo>
                    <a:pt x="208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5" name="Freeform 52"/>
            <p:cNvSpPr>
              <a:spLocks/>
            </p:cNvSpPr>
            <p:nvPr/>
          </p:nvSpPr>
          <p:spPr bwMode="auto">
            <a:xfrm>
              <a:off x="1532" y="1460"/>
              <a:ext cx="576" cy="1331"/>
            </a:xfrm>
            <a:custGeom>
              <a:avLst/>
              <a:gdLst>
                <a:gd name="T0" fmla="*/ 500 w 576"/>
                <a:gd name="T1" fmla="*/ 0 h 1331"/>
                <a:gd name="T2" fmla="*/ 536 w 576"/>
                <a:gd name="T3" fmla="*/ 104 h 1331"/>
                <a:gd name="T4" fmla="*/ 560 w 576"/>
                <a:gd name="T5" fmla="*/ 192 h 1331"/>
                <a:gd name="T6" fmla="*/ 576 w 576"/>
                <a:gd name="T7" fmla="*/ 292 h 1331"/>
                <a:gd name="T8" fmla="*/ 556 w 576"/>
                <a:gd name="T9" fmla="*/ 390 h 1331"/>
                <a:gd name="T10" fmla="*/ 499 w 576"/>
                <a:gd name="T11" fmla="*/ 572 h 1331"/>
                <a:gd name="T12" fmla="*/ 451 w 576"/>
                <a:gd name="T13" fmla="*/ 668 h 1331"/>
                <a:gd name="T14" fmla="*/ 392 w 576"/>
                <a:gd name="T15" fmla="*/ 780 h 1331"/>
                <a:gd name="T16" fmla="*/ 356 w 576"/>
                <a:gd name="T17" fmla="*/ 932 h 1331"/>
                <a:gd name="T18" fmla="*/ 316 w 576"/>
                <a:gd name="T19" fmla="*/ 1100 h 1331"/>
                <a:gd name="T20" fmla="*/ 134 w 576"/>
                <a:gd name="T21" fmla="*/ 1264 h 1331"/>
                <a:gd name="T22" fmla="*/ 95 w 576"/>
                <a:gd name="T23" fmla="*/ 1331 h 1331"/>
                <a:gd name="T24" fmla="*/ 19 w 576"/>
                <a:gd name="T25" fmla="*/ 1148 h 1331"/>
                <a:gd name="T26" fmla="*/ 0 w 576"/>
                <a:gd name="T27" fmla="*/ 1044 h 1331"/>
                <a:gd name="T28" fmla="*/ 4 w 576"/>
                <a:gd name="T29" fmla="*/ 920 h 1331"/>
                <a:gd name="T30" fmla="*/ 57 w 576"/>
                <a:gd name="T31" fmla="*/ 707 h 1331"/>
                <a:gd name="T32" fmla="*/ 124 w 576"/>
                <a:gd name="T33" fmla="*/ 534 h 1331"/>
                <a:gd name="T34" fmla="*/ 211 w 576"/>
                <a:gd name="T35" fmla="*/ 438 h 1331"/>
                <a:gd name="T36" fmla="*/ 316 w 576"/>
                <a:gd name="T37" fmla="*/ 294 h 1331"/>
                <a:gd name="T38" fmla="*/ 431 w 576"/>
                <a:gd name="T39" fmla="*/ 102 h 1331"/>
                <a:gd name="T40" fmla="*/ 500 w 576"/>
                <a:gd name="T41" fmla="*/ 0 h 13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6" h="1331">
                  <a:moveTo>
                    <a:pt x="500" y="0"/>
                  </a:moveTo>
                  <a:lnTo>
                    <a:pt x="536" y="104"/>
                  </a:lnTo>
                  <a:lnTo>
                    <a:pt x="560" y="192"/>
                  </a:lnTo>
                  <a:lnTo>
                    <a:pt x="576" y="292"/>
                  </a:lnTo>
                  <a:lnTo>
                    <a:pt x="556" y="390"/>
                  </a:lnTo>
                  <a:lnTo>
                    <a:pt x="499" y="572"/>
                  </a:lnTo>
                  <a:lnTo>
                    <a:pt x="451" y="668"/>
                  </a:lnTo>
                  <a:lnTo>
                    <a:pt x="392" y="780"/>
                  </a:lnTo>
                  <a:lnTo>
                    <a:pt x="356" y="932"/>
                  </a:lnTo>
                  <a:lnTo>
                    <a:pt x="316" y="1100"/>
                  </a:lnTo>
                  <a:lnTo>
                    <a:pt x="134" y="1264"/>
                  </a:lnTo>
                  <a:lnTo>
                    <a:pt x="95" y="1331"/>
                  </a:lnTo>
                  <a:lnTo>
                    <a:pt x="19" y="1148"/>
                  </a:lnTo>
                  <a:lnTo>
                    <a:pt x="0" y="1044"/>
                  </a:lnTo>
                  <a:lnTo>
                    <a:pt x="4" y="920"/>
                  </a:lnTo>
                  <a:lnTo>
                    <a:pt x="57" y="707"/>
                  </a:lnTo>
                  <a:lnTo>
                    <a:pt x="124" y="534"/>
                  </a:lnTo>
                  <a:lnTo>
                    <a:pt x="211" y="438"/>
                  </a:lnTo>
                  <a:lnTo>
                    <a:pt x="316" y="294"/>
                  </a:lnTo>
                  <a:lnTo>
                    <a:pt x="431" y="102"/>
                  </a:lnTo>
                  <a:lnTo>
                    <a:pt x="500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6" name="Freeform 53"/>
            <p:cNvSpPr>
              <a:spLocks/>
            </p:cNvSpPr>
            <p:nvPr/>
          </p:nvSpPr>
          <p:spPr bwMode="auto">
            <a:xfrm>
              <a:off x="1532" y="700"/>
              <a:ext cx="566" cy="1756"/>
            </a:xfrm>
            <a:custGeom>
              <a:avLst/>
              <a:gdLst>
                <a:gd name="T0" fmla="*/ 4 w 566"/>
                <a:gd name="T1" fmla="*/ 496 h 1756"/>
                <a:gd name="T2" fmla="*/ 4 w 566"/>
                <a:gd name="T3" fmla="*/ 4 h 1756"/>
                <a:gd name="T4" fmla="*/ 566 w 566"/>
                <a:gd name="T5" fmla="*/ 0 h 1756"/>
                <a:gd name="T6" fmla="*/ 566 w 566"/>
                <a:gd name="T7" fmla="*/ 516 h 1756"/>
                <a:gd name="T8" fmla="*/ 520 w 566"/>
                <a:gd name="T9" fmla="*/ 728 h 1756"/>
                <a:gd name="T10" fmla="*/ 383 w 566"/>
                <a:gd name="T11" fmla="*/ 958 h 1756"/>
                <a:gd name="T12" fmla="*/ 211 w 566"/>
                <a:gd name="T13" fmla="*/ 1227 h 1756"/>
                <a:gd name="T14" fmla="*/ 120 w 566"/>
                <a:gd name="T15" fmla="*/ 1404 h 1756"/>
                <a:gd name="T16" fmla="*/ 20 w 566"/>
                <a:gd name="T17" fmla="*/ 1672 h 1756"/>
                <a:gd name="T18" fmla="*/ 0 w 566"/>
                <a:gd name="T19" fmla="*/ 1756 h 1756"/>
                <a:gd name="T20" fmla="*/ 0 w 566"/>
                <a:gd name="T21" fmla="*/ 1084 h 1756"/>
                <a:gd name="T22" fmla="*/ 16 w 566"/>
                <a:gd name="T23" fmla="*/ 1020 h 1756"/>
                <a:gd name="T24" fmla="*/ 44 w 566"/>
                <a:gd name="T25" fmla="*/ 968 h 1756"/>
                <a:gd name="T26" fmla="*/ 134 w 566"/>
                <a:gd name="T27" fmla="*/ 824 h 1756"/>
                <a:gd name="T28" fmla="*/ 307 w 566"/>
                <a:gd name="T29" fmla="*/ 516 h 1756"/>
                <a:gd name="T30" fmla="*/ 400 w 566"/>
                <a:gd name="T31" fmla="*/ 256 h 1756"/>
                <a:gd name="T32" fmla="*/ 348 w 566"/>
                <a:gd name="T33" fmla="*/ 196 h 1756"/>
                <a:gd name="T34" fmla="*/ 276 w 566"/>
                <a:gd name="T35" fmla="*/ 132 h 1756"/>
                <a:gd name="T36" fmla="*/ 173 w 566"/>
                <a:gd name="T37" fmla="*/ 122 h 1756"/>
                <a:gd name="T38" fmla="*/ 124 w 566"/>
                <a:gd name="T39" fmla="*/ 248 h 1756"/>
                <a:gd name="T40" fmla="*/ 67 w 566"/>
                <a:gd name="T41" fmla="*/ 334 h 1756"/>
                <a:gd name="T42" fmla="*/ 4 w 566"/>
                <a:gd name="T43" fmla="*/ 496 h 17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6" h="1756">
                  <a:moveTo>
                    <a:pt x="4" y="496"/>
                  </a:moveTo>
                  <a:lnTo>
                    <a:pt x="4" y="4"/>
                  </a:lnTo>
                  <a:lnTo>
                    <a:pt x="566" y="0"/>
                  </a:lnTo>
                  <a:lnTo>
                    <a:pt x="566" y="516"/>
                  </a:lnTo>
                  <a:lnTo>
                    <a:pt x="520" y="728"/>
                  </a:lnTo>
                  <a:lnTo>
                    <a:pt x="383" y="958"/>
                  </a:lnTo>
                  <a:lnTo>
                    <a:pt x="211" y="1227"/>
                  </a:lnTo>
                  <a:lnTo>
                    <a:pt x="120" y="1404"/>
                  </a:lnTo>
                  <a:lnTo>
                    <a:pt x="20" y="1672"/>
                  </a:lnTo>
                  <a:lnTo>
                    <a:pt x="0" y="1756"/>
                  </a:lnTo>
                  <a:lnTo>
                    <a:pt x="0" y="1084"/>
                  </a:lnTo>
                  <a:lnTo>
                    <a:pt x="16" y="1020"/>
                  </a:lnTo>
                  <a:lnTo>
                    <a:pt x="44" y="968"/>
                  </a:lnTo>
                  <a:lnTo>
                    <a:pt x="134" y="824"/>
                  </a:lnTo>
                  <a:lnTo>
                    <a:pt x="307" y="516"/>
                  </a:lnTo>
                  <a:lnTo>
                    <a:pt x="400" y="256"/>
                  </a:lnTo>
                  <a:lnTo>
                    <a:pt x="348" y="196"/>
                  </a:lnTo>
                  <a:lnTo>
                    <a:pt x="276" y="132"/>
                  </a:lnTo>
                  <a:lnTo>
                    <a:pt x="173" y="122"/>
                  </a:lnTo>
                  <a:lnTo>
                    <a:pt x="124" y="248"/>
                  </a:lnTo>
                  <a:lnTo>
                    <a:pt x="67" y="334"/>
                  </a:lnTo>
                  <a:lnTo>
                    <a:pt x="4" y="496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7" name="Freeform 54"/>
            <p:cNvSpPr>
              <a:spLocks/>
            </p:cNvSpPr>
            <p:nvPr/>
          </p:nvSpPr>
          <p:spPr bwMode="auto">
            <a:xfrm>
              <a:off x="1536" y="1760"/>
              <a:ext cx="576" cy="1292"/>
            </a:xfrm>
            <a:custGeom>
              <a:avLst/>
              <a:gdLst>
                <a:gd name="T0" fmla="*/ 576 w 576"/>
                <a:gd name="T1" fmla="*/ 0 h 1292"/>
                <a:gd name="T2" fmla="*/ 495 w 576"/>
                <a:gd name="T3" fmla="*/ 167 h 1292"/>
                <a:gd name="T4" fmla="*/ 428 w 576"/>
                <a:gd name="T5" fmla="*/ 288 h 1292"/>
                <a:gd name="T6" fmla="*/ 368 w 576"/>
                <a:gd name="T7" fmla="*/ 408 h 1292"/>
                <a:gd name="T8" fmla="*/ 283 w 576"/>
                <a:gd name="T9" fmla="*/ 599 h 1292"/>
                <a:gd name="T10" fmla="*/ 178 w 576"/>
                <a:gd name="T11" fmla="*/ 848 h 1292"/>
                <a:gd name="T12" fmla="*/ 100 w 576"/>
                <a:gd name="T13" fmla="*/ 1010 h 1292"/>
                <a:gd name="T14" fmla="*/ 40 w 576"/>
                <a:gd name="T15" fmla="*/ 1132 h 1292"/>
                <a:gd name="T16" fmla="*/ 20 w 576"/>
                <a:gd name="T17" fmla="*/ 1204 h 1292"/>
                <a:gd name="T18" fmla="*/ 0 w 576"/>
                <a:gd name="T19" fmla="*/ 1292 h 1292"/>
                <a:gd name="T20" fmla="*/ 322 w 576"/>
                <a:gd name="T21" fmla="*/ 1290 h 1292"/>
                <a:gd name="T22" fmla="*/ 379 w 576"/>
                <a:gd name="T23" fmla="*/ 1108 h 1292"/>
                <a:gd name="T24" fmla="*/ 475 w 576"/>
                <a:gd name="T25" fmla="*/ 916 h 1292"/>
                <a:gd name="T26" fmla="*/ 524 w 576"/>
                <a:gd name="T27" fmla="*/ 816 h 1292"/>
                <a:gd name="T28" fmla="*/ 552 w 576"/>
                <a:gd name="T29" fmla="*/ 728 h 1292"/>
                <a:gd name="T30" fmla="*/ 576 w 576"/>
                <a:gd name="T31" fmla="*/ 632 h 1292"/>
                <a:gd name="T32" fmla="*/ 576 w 576"/>
                <a:gd name="T33" fmla="*/ 0 h 12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76" h="1292">
                  <a:moveTo>
                    <a:pt x="576" y="0"/>
                  </a:moveTo>
                  <a:lnTo>
                    <a:pt x="495" y="167"/>
                  </a:lnTo>
                  <a:lnTo>
                    <a:pt x="428" y="288"/>
                  </a:lnTo>
                  <a:lnTo>
                    <a:pt x="368" y="408"/>
                  </a:lnTo>
                  <a:lnTo>
                    <a:pt x="283" y="599"/>
                  </a:lnTo>
                  <a:lnTo>
                    <a:pt x="178" y="848"/>
                  </a:lnTo>
                  <a:lnTo>
                    <a:pt x="100" y="1010"/>
                  </a:lnTo>
                  <a:lnTo>
                    <a:pt x="40" y="1132"/>
                  </a:lnTo>
                  <a:lnTo>
                    <a:pt x="20" y="1204"/>
                  </a:lnTo>
                  <a:lnTo>
                    <a:pt x="0" y="1292"/>
                  </a:lnTo>
                  <a:lnTo>
                    <a:pt x="322" y="1290"/>
                  </a:lnTo>
                  <a:lnTo>
                    <a:pt x="379" y="1108"/>
                  </a:lnTo>
                  <a:lnTo>
                    <a:pt x="475" y="916"/>
                  </a:lnTo>
                  <a:lnTo>
                    <a:pt x="524" y="816"/>
                  </a:lnTo>
                  <a:lnTo>
                    <a:pt x="552" y="728"/>
                  </a:lnTo>
                  <a:lnTo>
                    <a:pt x="576" y="632"/>
                  </a:lnTo>
                  <a:lnTo>
                    <a:pt x="576" y="0"/>
                  </a:lnTo>
                  <a:close/>
                </a:path>
              </a:pathLst>
            </a:cu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12700" cap="flat" cmpd="sng">
              <a:solidFill>
                <a:srgbClr val="C0C0C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8" name="Freeform 55"/>
            <p:cNvSpPr>
              <a:spLocks/>
            </p:cNvSpPr>
            <p:nvPr/>
          </p:nvSpPr>
          <p:spPr bwMode="auto">
            <a:xfrm>
              <a:off x="1540" y="808"/>
              <a:ext cx="384" cy="754"/>
            </a:xfrm>
            <a:custGeom>
              <a:avLst/>
              <a:gdLst>
                <a:gd name="T0" fmla="*/ 97 w 384"/>
                <a:gd name="T1" fmla="*/ 754 h 754"/>
                <a:gd name="T2" fmla="*/ 32 w 384"/>
                <a:gd name="T3" fmla="*/ 592 h 754"/>
                <a:gd name="T4" fmla="*/ 12 w 384"/>
                <a:gd name="T5" fmla="*/ 520 h 754"/>
                <a:gd name="T6" fmla="*/ 0 w 384"/>
                <a:gd name="T7" fmla="*/ 412 h 754"/>
                <a:gd name="T8" fmla="*/ 20 w 384"/>
                <a:gd name="T9" fmla="*/ 274 h 754"/>
                <a:gd name="T10" fmla="*/ 59 w 384"/>
                <a:gd name="T11" fmla="*/ 178 h 754"/>
                <a:gd name="T12" fmla="*/ 107 w 384"/>
                <a:gd name="T13" fmla="*/ 82 h 754"/>
                <a:gd name="T14" fmla="*/ 168 w 384"/>
                <a:gd name="T15" fmla="*/ 24 h 754"/>
                <a:gd name="T16" fmla="*/ 220 w 384"/>
                <a:gd name="T17" fmla="*/ 0 h 754"/>
                <a:gd name="T18" fmla="*/ 280 w 384"/>
                <a:gd name="T19" fmla="*/ 0 h 754"/>
                <a:gd name="T20" fmla="*/ 324 w 384"/>
                <a:gd name="T21" fmla="*/ 28 h 754"/>
                <a:gd name="T22" fmla="*/ 370 w 384"/>
                <a:gd name="T23" fmla="*/ 69 h 754"/>
                <a:gd name="T24" fmla="*/ 384 w 384"/>
                <a:gd name="T25" fmla="*/ 144 h 754"/>
                <a:gd name="T26" fmla="*/ 384 w 384"/>
                <a:gd name="T27" fmla="*/ 220 h 754"/>
                <a:gd name="T28" fmla="*/ 343 w 384"/>
                <a:gd name="T29" fmla="*/ 343 h 754"/>
                <a:gd name="T30" fmla="*/ 288 w 384"/>
                <a:gd name="T31" fmla="*/ 439 h 754"/>
                <a:gd name="T32" fmla="*/ 231 w 384"/>
                <a:gd name="T33" fmla="*/ 524 h 754"/>
                <a:gd name="T34" fmla="*/ 164 w 384"/>
                <a:gd name="T35" fmla="*/ 639 h 754"/>
                <a:gd name="T36" fmla="*/ 97 w 384"/>
                <a:gd name="T37" fmla="*/ 754 h 7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84" h="754">
                  <a:moveTo>
                    <a:pt x="97" y="754"/>
                  </a:moveTo>
                  <a:lnTo>
                    <a:pt x="32" y="592"/>
                  </a:lnTo>
                  <a:lnTo>
                    <a:pt x="12" y="520"/>
                  </a:lnTo>
                  <a:lnTo>
                    <a:pt x="0" y="412"/>
                  </a:lnTo>
                  <a:lnTo>
                    <a:pt x="20" y="274"/>
                  </a:lnTo>
                  <a:lnTo>
                    <a:pt x="59" y="178"/>
                  </a:lnTo>
                  <a:lnTo>
                    <a:pt x="107" y="82"/>
                  </a:lnTo>
                  <a:lnTo>
                    <a:pt x="168" y="24"/>
                  </a:lnTo>
                  <a:lnTo>
                    <a:pt x="220" y="0"/>
                  </a:lnTo>
                  <a:lnTo>
                    <a:pt x="280" y="0"/>
                  </a:lnTo>
                  <a:lnTo>
                    <a:pt x="324" y="28"/>
                  </a:lnTo>
                  <a:lnTo>
                    <a:pt x="370" y="69"/>
                  </a:lnTo>
                  <a:lnTo>
                    <a:pt x="384" y="144"/>
                  </a:lnTo>
                  <a:lnTo>
                    <a:pt x="384" y="220"/>
                  </a:lnTo>
                  <a:lnTo>
                    <a:pt x="343" y="343"/>
                  </a:lnTo>
                  <a:lnTo>
                    <a:pt x="288" y="439"/>
                  </a:lnTo>
                  <a:lnTo>
                    <a:pt x="231" y="524"/>
                  </a:lnTo>
                  <a:lnTo>
                    <a:pt x="164" y="639"/>
                  </a:lnTo>
                  <a:lnTo>
                    <a:pt x="97" y="75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9" name="Freeform 56"/>
            <p:cNvSpPr>
              <a:spLocks/>
            </p:cNvSpPr>
            <p:nvPr/>
          </p:nvSpPr>
          <p:spPr bwMode="auto">
            <a:xfrm>
              <a:off x="1796" y="491"/>
              <a:ext cx="224" cy="70"/>
            </a:xfrm>
            <a:custGeom>
              <a:avLst/>
              <a:gdLst>
                <a:gd name="T0" fmla="*/ 64 w 224"/>
                <a:gd name="T1" fmla="*/ 61 h 70"/>
                <a:gd name="T2" fmla="*/ 132 w 224"/>
                <a:gd name="T3" fmla="*/ 69 h 70"/>
                <a:gd name="T4" fmla="*/ 172 w 224"/>
                <a:gd name="T5" fmla="*/ 65 h 70"/>
                <a:gd name="T6" fmla="*/ 220 w 224"/>
                <a:gd name="T7" fmla="*/ 49 h 70"/>
                <a:gd name="T8" fmla="*/ 196 w 224"/>
                <a:gd name="T9" fmla="*/ 17 h 70"/>
                <a:gd name="T10" fmla="*/ 140 w 224"/>
                <a:gd name="T11" fmla="*/ 1 h 70"/>
                <a:gd name="T12" fmla="*/ 80 w 224"/>
                <a:gd name="T13" fmla="*/ 9 h 70"/>
                <a:gd name="T14" fmla="*/ 0 w 224"/>
                <a:gd name="T15" fmla="*/ 49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4" h="70">
                  <a:moveTo>
                    <a:pt x="64" y="61"/>
                  </a:moveTo>
                  <a:cubicBezTo>
                    <a:pt x="75" y="62"/>
                    <a:pt x="114" y="68"/>
                    <a:pt x="132" y="69"/>
                  </a:cubicBezTo>
                  <a:cubicBezTo>
                    <a:pt x="150" y="70"/>
                    <a:pt x="157" y="68"/>
                    <a:pt x="172" y="65"/>
                  </a:cubicBezTo>
                  <a:cubicBezTo>
                    <a:pt x="187" y="62"/>
                    <a:pt x="216" y="57"/>
                    <a:pt x="220" y="49"/>
                  </a:cubicBezTo>
                  <a:cubicBezTo>
                    <a:pt x="224" y="41"/>
                    <a:pt x="209" y="25"/>
                    <a:pt x="196" y="17"/>
                  </a:cubicBezTo>
                  <a:cubicBezTo>
                    <a:pt x="183" y="9"/>
                    <a:pt x="159" y="2"/>
                    <a:pt x="140" y="1"/>
                  </a:cubicBezTo>
                  <a:cubicBezTo>
                    <a:pt x="121" y="0"/>
                    <a:pt x="103" y="1"/>
                    <a:pt x="80" y="9"/>
                  </a:cubicBezTo>
                  <a:cubicBezTo>
                    <a:pt x="57" y="17"/>
                    <a:pt x="17" y="41"/>
                    <a:pt x="0" y="49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C0C0C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1385" name="Group 57"/>
          <p:cNvGrpSpPr>
            <a:grpSpLocks/>
          </p:cNvGrpSpPr>
          <p:nvPr/>
        </p:nvGrpSpPr>
        <p:grpSpPr bwMode="auto">
          <a:xfrm>
            <a:off x="5289550" y="5127635"/>
            <a:ext cx="1412875" cy="546101"/>
            <a:chOff x="2688" y="3630"/>
            <a:chExt cx="890" cy="344"/>
          </a:xfrm>
        </p:grpSpPr>
        <p:sp>
          <p:nvSpPr>
            <p:cNvPr id="24898" name="Freeform 58"/>
            <p:cNvSpPr>
              <a:spLocks/>
            </p:cNvSpPr>
            <p:nvPr/>
          </p:nvSpPr>
          <p:spPr bwMode="auto">
            <a:xfrm>
              <a:off x="2688" y="3630"/>
              <a:ext cx="450" cy="264"/>
            </a:xfrm>
            <a:custGeom>
              <a:avLst/>
              <a:gdLst>
                <a:gd name="T0" fmla="*/ 450 w 450"/>
                <a:gd name="T1" fmla="*/ 0 h 264"/>
                <a:gd name="T2" fmla="*/ 0 w 450"/>
                <a:gd name="T3" fmla="*/ 264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0" h="264">
                  <a:moveTo>
                    <a:pt x="450" y="0"/>
                  </a:moveTo>
                  <a:lnTo>
                    <a:pt x="0" y="264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899" name="Line 59"/>
            <p:cNvSpPr>
              <a:spLocks noChangeShapeType="1"/>
            </p:cNvSpPr>
            <p:nvPr/>
          </p:nvSpPr>
          <p:spPr bwMode="auto">
            <a:xfrm>
              <a:off x="3132" y="3630"/>
              <a:ext cx="446" cy="25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900" name="Freeform 60"/>
            <p:cNvSpPr>
              <a:spLocks/>
            </p:cNvSpPr>
            <p:nvPr/>
          </p:nvSpPr>
          <p:spPr bwMode="auto">
            <a:xfrm>
              <a:off x="2754" y="3846"/>
              <a:ext cx="762" cy="115"/>
            </a:xfrm>
            <a:custGeom>
              <a:avLst/>
              <a:gdLst>
                <a:gd name="T0" fmla="*/ 0 w 762"/>
                <a:gd name="T1" fmla="*/ 0 h 115"/>
                <a:gd name="T2" fmla="*/ 186 w 762"/>
                <a:gd name="T3" fmla="*/ 84 h 115"/>
                <a:gd name="T4" fmla="*/ 378 w 762"/>
                <a:gd name="T5" fmla="*/ 114 h 115"/>
                <a:gd name="T6" fmla="*/ 600 w 762"/>
                <a:gd name="T7" fmla="*/ 78 h 115"/>
                <a:gd name="T8" fmla="*/ 762 w 762"/>
                <a:gd name="T9" fmla="*/ 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" h="115">
                  <a:moveTo>
                    <a:pt x="0" y="0"/>
                  </a:moveTo>
                  <a:cubicBezTo>
                    <a:pt x="31" y="14"/>
                    <a:pt x="123" y="65"/>
                    <a:pt x="186" y="84"/>
                  </a:cubicBezTo>
                  <a:cubicBezTo>
                    <a:pt x="249" y="103"/>
                    <a:pt x="309" y="115"/>
                    <a:pt x="378" y="114"/>
                  </a:cubicBezTo>
                  <a:cubicBezTo>
                    <a:pt x="447" y="113"/>
                    <a:pt x="536" y="96"/>
                    <a:pt x="600" y="78"/>
                  </a:cubicBezTo>
                  <a:cubicBezTo>
                    <a:pt x="664" y="60"/>
                    <a:pt x="728" y="21"/>
                    <a:pt x="762" y="6"/>
                  </a:cubicBez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901" name="Text Box 61"/>
            <p:cNvSpPr txBox="1">
              <a:spLocks noChangeArrowheads="1"/>
            </p:cNvSpPr>
            <p:nvPr/>
          </p:nvSpPr>
          <p:spPr bwMode="auto">
            <a:xfrm>
              <a:off x="2948" y="3683"/>
              <a:ext cx="5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C00000"/>
                  </a:solidFill>
                  <a:latin typeface="ISOCPEUR" panose="020B0604020202020204" pitchFamily="34" charset="0"/>
                </a:rPr>
                <a:t>118</a:t>
              </a:r>
              <a:r>
                <a:rPr lang="en-US" altLang="zh-CN" sz="2400" dirty="0">
                  <a:solidFill>
                    <a:srgbClr val="C00000"/>
                  </a:solidFill>
                </a:rPr>
                <a:t>°</a:t>
              </a:r>
            </a:p>
          </p:txBody>
        </p:sp>
      </p:grpSp>
      <p:grpSp>
        <p:nvGrpSpPr>
          <p:cNvPr id="611391" name="Group 63"/>
          <p:cNvGrpSpPr>
            <a:grpSpLocks/>
          </p:cNvGrpSpPr>
          <p:nvPr/>
        </p:nvGrpSpPr>
        <p:grpSpPr bwMode="auto">
          <a:xfrm>
            <a:off x="4648200" y="2887663"/>
            <a:ext cx="2762250" cy="2744787"/>
            <a:chOff x="2928" y="1819"/>
            <a:chExt cx="1740" cy="1729"/>
          </a:xfrm>
        </p:grpSpPr>
        <p:grpSp>
          <p:nvGrpSpPr>
            <p:cNvPr id="24859" name="Group 64"/>
            <p:cNvGrpSpPr>
              <a:grpSpLocks/>
            </p:cNvGrpSpPr>
            <p:nvPr/>
          </p:nvGrpSpPr>
          <p:grpSpPr bwMode="auto">
            <a:xfrm>
              <a:off x="2928" y="1963"/>
              <a:ext cx="1740" cy="1585"/>
              <a:chOff x="960" y="2016"/>
              <a:chExt cx="1740" cy="1585"/>
            </a:xfrm>
          </p:grpSpPr>
          <p:sp>
            <p:nvSpPr>
              <p:cNvPr id="24896" name="Line 65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7" name="Freeform 66"/>
              <p:cNvSpPr>
                <a:spLocks/>
              </p:cNvSpPr>
              <p:nvPr/>
            </p:nvSpPr>
            <p:spPr bwMode="auto">
              <a:xfrm>
                <a:off x="960" y="3600"/>
                <a:ext cx="1740" cy="1"/>
              </a:xfrm>
              <a:custGeom>
                <a:avLst/>
                <a:gdLst>
                  <a:gd name="T0" fmla="*/ 0 w 1740"/>
                  <a:gd name="T1" fmla="*/ 0 h 1"/>
                  <a:gd name="T2" fmla="*/ 1740 w 1740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40" h="1">
                    <a:moveTo>
                      <a:pt x="0" y="0"/>
                    </a:moveTo>
                    <a:lnTo>
                      <a:pt x="1740" y="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860" name="Group 67"/>
            <p:cNvGrpSpPr>
              <a:grpSpLocks/>
            </p:cNvGrpSpPr>
            <p:nvPr/>
          </p:nvGrpSpPr>
          <p:grpSpPr bwMode="auto">
            <a:xfrm>
              <a:off x="3498" y="1819"/>
              <a:ext cx="585" cy="1680"/>
              <a:chOff x="3498" y="1819"/>
              <a:chExt cx="585" cy="1680"/>
            </a:xfrm>
          </p:grpSpPr>
          <p:sp>
            <p:nvSpPr>
              <p:cNvPr id="24890" name="Freeform 68"/>
              <p:cNvSpPr>
                <a:spLocks/>
              </p:cNvSpPr>
              <p:nvPr/>
            </p:nvSpPr>
            <p:spPr bwMode="auto">
              <a:xfrm>
                <a:off x="3498" y="3068"/>
                <a:ext cx="585" cy="1"/>
              </a:xfrm>
              <a:custGeom>
                <a:avLst/>
                <a:gdLst>
                  <a:gd name="T0" fmla="*/ 0 w 585"/>
                  <a:gd name="T1" fmla="*/ 0 h 1"/>
                  <a:gd name="T2" fmla="*/ 585 w 585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5" h="1">
                    <a:moveTo>
                      <a:pt x="0" y="0"/>
                    </a:moveTo>
                    <a:lnTo>
                      <a:pt x="585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1" name="Line 69"/>
              <p:cNvSpPr>
                <a:spLocks noChangeShapeType="1"/>
              </p:cNvSpPr>
              <p:nvPr/>
            </p:nvSpPr>
            <p:spPr bwMode="auto">
              <a:xfrm>
                <a:off x="3792" y="1819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2" name="Freeform 70"/>
              <p:cNvSpPr>
                <a:spLocks/>
              </p:cNvSpPr>
              <p:nvPr/>
            </p:nvSpPr>
            <p:spPr bwMode="auto">
              <a:xfrm>
                <a:off x="3498" y="1973"/>
                <a:ext cx="1" cy="1110"/>
              </a:xfrm>
              <a:custGeom>
                <a:avLst/>
                <a:gdLst>
                  <a:gd name="T0" fmla="*/ 0 w 1"/>
                  <a:gd name="T1" fmla="*/ 0 h 1110"/>
                  <a:gd name="T2" fmla="*/ 0 w 1"/>
                  <a:gd name="T3" fmla="*/ 1110 h 11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10">
                    <a:moveTo>
                      <a:pt x="0" y="0"/>
                    </a:moveTo>
                    <a:lnTo>
                      <a:pt x="0" y="111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3" name="Freeform 71"/>
              <p:cNvSpPr>
                <a:spLocks/>
              </p:cNvSpPr>
              <p:nvPr/>
            </p:nvSpPr>
            <p:spPr bwMode="auto">
              <a:xfrm>
                <a:off x="4080" y="1963"/>
                <a:ext cx="3" cy="1120"/>
              </a:xfrm>
              <a:custGeom>
                <a:avLst/>
                <a:gdLst>
                  <a:gd name="T0" fmla="*/ 0 w 3"/>
                  <a:gd name="T1" fmla="*/ 0 h 1120"/>
                  <a:gd name="T2" fmla="*/ 3 w 3"/>
                  <a:gd name="T3" fmla="*/ 1120 h 1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1120">
                    <a:moveTo>
                      <a:pt x="0" y="0"/>
                    </a:moveTo>
                    <a:lnTo>
                      <a:pt x="3" y="11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4" name="Line 72"/>
              <p:cNvSpPr>
                <a:spLocks noChangeShapeType="1"/>
              </p:cNvSpPr>
              <p:nvPr/>
            </p:nvSpPr>
            <p:spPr bwMode="auto">
              <a:xfrm>
                <a:off x="3504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95" name="Line 73"/>
              <p:cNvSpPr>
                <a:spLocks noChangeShapeType="1"/>
              </p:cNvSpPr>
              <p:nvPr/>
            </p:nvSpPr>
            <p:spPr bwMode="auto">
              <a:xfrm flipH="1">
                <a:off x="3792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861" name="Group 74"/>
            <p:cNvGrpSpPr>
              <a:grpSpLocks/>
            </p:cNvGrpSpPr>
            <p:nvPr/>
          </p:nvGrpSpPr>
          <p:grpSpPr bwMode="auto">
            <a:xfrm>
              <a:off x="2928" y="1958"/>
              <a:ext cx="1728" cy="1590"/>
              <a:chOff x="2928" y="1958"/>
              <a:chExt cx="1728" cy="1590"/>
            </a:xfrm>
          </p:grpSpPr>
          <p:sp>
            <p:nvSpPr>
              <p:cNvPr id="24862" name="Freeform 75"/>
              <p:cNvSpPr>
                <a:spLocks/>
              </p:cNvSpPr>
              <p:nvPr/>
            </p:nvSpPr>
            <p:spPr bwMode="auto">
              <a:xfrm>
                <a:off x="2928" y="21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3" name="Freeform 76"/>
              <p:cNvSpPr>
                <a:spLocks/>
              </p:cNvSpPr>
              <p:nvPr/>
            </p:nvSpPr>
            <p:spPr bwMode="auto">
              <a:xfrm>
                <a:off x="2943" y="2283"/>
                <a:ext cx="561" cy="559"/>
              </a:xfrm>
              <a:custGeom>
                <a:avLst/>
                <a:gdLst>
                  <a:gd name="T0" fmla="*/ 0 w 561"/>
                  <a:gd name="T1" fmla="*/ 559 h 559"/>
                  <a:gd name="T2" fmla="*/ 561 w 561"/>
                  <a:gd name="T3" fmla="*/ 0 h 5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61" h="559">
                    <a:moveTo>
                      <a:pt x="0" y="559"/>
                    </a:moveTo>
                    <a:lnTo>
                      <a:pt x="56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4" name="Freeform 77"/>
              <p:cNvSpPr>
                <a:spLocks/>
              </p:cNvSpPr>
              <p:nvPr/>
            </p:nvSpPr>
            <p:spPr bwMode="auto">
              <a:xfrm>
                <a:off x="2928" y="24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5" name="Freeform 78"/>
              <p:cNvSpPr>
                <a:spLocks/>
              </p:cNvSpPr>
              <p:nvPr/>
            </p:nvSpPr>
            <p:spPr bwMode="auto">
              <a:xfrm>
                <a:off x="2928" y="257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6" name="Freeform 79"/>
              <p:cNvSpPr>
                <a:spLocks/>
              </p:cNvSpPr>
              <p:nvPr/>
            </p:nvSpPr>
            <p:spPr bwMode="auto">
              <a:xfrm>
                <a:off x="2928" y="2721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7" name="Freeform 80"/>
              <p:cNvSpPr>
                <a:spLocks/>
              </p:cNvSpPr>
              <p:nvPr/>
            </p:nvSpPr>
            <p:spPr bwMode="auto">
              <a:xfrm>
                <a:off x="2928" y="286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8" name="Freeform 81"/>
              <p:cNvSpPr>
                <a:spLocks/>
              </p:cNvSpPr>
              <p:nvPr/>
            </p:nvSpPr>
            <p:spPr bwMode="auto">
              <a:xfrm>
                <a:off x="2973" y="3009"/>
                <a:ext cx="525" cy="523"/>
              </a:xfrm>
              <a:custGeom>
                <a:avLst/>
                <a:gdLst>
                  <a:gd name="T0" fmla="*/ 0 w 525"/>
                  <a:gd name="T1" fmla="*/ 523 h 523"/>
                  <a:gd name="T2" fmla="*/ 525 w 525"/>
                  <a:gd name="T3" fmla="*/ 0 h 52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5" h="523">
                    <a:moveTo>
                      <a:pt x="0" y="523"/>
                    </a:moveTo>
                    <a:lnTo>
                      <a:pt x="52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69" name="Freeform 82"/>
              <p:cNvSpPr>
                <a:spLocks/>
              </p:cNvSpPr>
              <p:nvPr/>
            </p:nvSpPr>
            <p:spPr bwMode="auto">
              <a:xfrm>
                <a:off x="2928" y="199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0" name="Freeform 83"/>
              <p:cNvSpPr>
                <a:spLocks/>
              </p:cNvSpPr>
              <p:nvPr/>
            </p:nvSpPr>
            <p:spPr bwMode="auto">
              <a:xfrm>
                <a:off x="4080" y="208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1" name="Freeform 84"/>
              <p:cNvSpPr>
                <a:spLocks/>
              </p:cNvSpPr>
              <p:nvPr/>
            </p:nvSpPr>
            <p:spPr bwMode="auto">
              <a:xfrm>
                <a:off x="4083" y="2235"/>
                <a:ext cx="573" cy="577"/>
              </a:xfrm>
              <a:custGeom>
                <a:avLst/>
                <a:gdLst>
                  <a:gd name="T0" fmla="*/ 0 w 573"/>
                  <a:gd name="T1" fmla="*/ 577 h 577"/>
                  <a:gd name="T2" fmla="*/ 573 w 573"/>
                  <a:gd name="T3" fmla="*/ 0 h 5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77">
                    <a:moveTo>
                      <a:pt x="0" y="577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2" name="Freeform 85"/>
              <p:cNvSpPr>
                <a:spLocks/>
              </p:cNvSpPr>
              <p:nvPr/>
            </p:nvSpPr>
            <p:spPr bwMode="auto">
              <a:xfrm>
                <a:off x="3648" y="2542"/>
                <a:ext cx="990" cy="990"/>
              </a:xfrm>
              <a:custGeom>
                <a:avLst/>
                <a:gdLst>
                  <a:gd name="T0" fmla="*/ 0 w 990"/>
                  <a:gd name="T1" fmla="*/ 990 h 990"/>
                  <a:gd name="T2" fmla="*/ 990 w 990"/>
                  <a:gd name="T3" fmla="*/ 0 h 9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90" h="990">
                    <a:moveTo>
                      <a:pt x="0" y="990"/>
                    </a:moveTo>
                    <a:lnTo>
                      <a:pt x="99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3" name="Freeform 86"/>
              <p:cNvSpPr>
                <a:spLocks/>
              </p:cNvSpPr>
              <p:nvPr/>
            </p:nvSpPr>
            <p:spPr bwMode="auto">
              <a:xfrm>
                <a:off x="4080" y="237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4" name="Freeform 87"/>
              <p:cNvSpPr>
                <a:spLocks/>
              </p:cNvSpPr>
              <p:nvPr/>
            </p:nvSpPr>
            <p:spPr bwMode="auto">
              <a:xfrm>
                <a:off x="3798" y="2673"/>
                <a:ext cx="852" cy="859"/>
              </a:xfrm>
              <a:custGeom>
                <a:avLst/>
                <a:gdLst>
                  <a:gd name="T0" fmla="*/ 0 w 852"/>
                  <a:gd name="T1" fmla="*/ 859 h 859"/>
                  <a:gd name="T2" fmla="*/ 852 w 852"/>
                  <a:gd name="T3" fmla="*/ 0 h 8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52" h="859">
                    <a:moveTo>
                      <a:pt x="0" y="859"/>
                    </a:moveTo>
                    <a:lnTo>
                      <a:pt x="85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5" name="Freeform 88"/>
              <p:cNvSpPr>
                <a:spLocks/>
              </p:cNvSpPr>
              <p:nvPr/>
            </p:nvSpPr>
            <p:spPr bwMode="auto">
              <a:xfrm>
                <a:off x="3918" y="2817"/>
                <a:ext cx="732" cy="730"/>
              </a:xfrm>
              <a:custGeom>
                <a:avLst/>
                <a:gdLst>
                  <a:gd name="T0" fmla="*/ 0 w 732"/>
                  <a:gd name="T1" fmla="*/ 730 h 730"/>
                  <a:gd name="T2" fmla="*/ 732 w 732"/>
                  <a:gd name="T3" fmla="*/ 0 h 7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2" h="730">
                    <a:moveTo>
                      <a:pt x="0" y="730"/>
                    </a:moveTo>
                    <a:lnTo>
                      <a:pt x="73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6" name="Freeform 89"/>
              <p:cNvSpPr>
                <a:spLocks/>
              </p:cNvSpPr>
              <p:nvPr/>
            </p:nvSpPr>
            <p:spPr bwMode="auto">
              <a:xfrm>
                <a:off x="4083" y="1973"/>
                <a:ext cx="540" cy="540"/>
              </a:xfrm>
              <a:custGeom>
                <a:avLst/>
                <a:gdLst>
                  <a:gd name="T0" fmla="*/ 0 w 540"/>
                  <a:gd name="T1" fmla="*/ 540 h 540"/>
                  <a:gd name="T2" fmla="*/ 540 w 540"/>
                  <a:gd name="T3" fmla="*/ 0 h 5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540">
                    <a:moveTo>
                      <a:pt x="0" y="540"/>
                    </a:moveTo>
                    <a:lnTo>
                      <a:pt x="54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7" name="Freeform 90"/>
              <p:cNvSpPr>
                <a:spLocks/>
              </p:cNvSpPr>
              <p:nvPr/>
            </p:nvSpPr>
            <p:spPr bwMode="auto">
              <a:xfrm>
                <a:off x="3120" y="3100"/>
                <a:ext cx="435" cy="431"/>
              </a:xfrm>
              <a:custGeom>
                <a:avLst/>
                <a:gdLst>
                  <a:gd name="T0" fmla="*/ 0 w 453"/>
                  <a:gd name="T1" fmla="*/ 351 h 449"/>
                  <a:gd name="T2" fmla="*/ 355 w 453"/>
                  <a:gd name="T3" fmla="*/ 0 h 44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53" h="449">
                    <a:moveTo>
                      <a:pt x="0" y="449"/>
                    </a:moveTo>
                    <a:lnTo>
                      <a:pt x="45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8" name="Freeform 91"/>
              <p:cNvSpPr>
                <a:spLocks/>
              </p:cNvSpPr>
              <p:nvPr/>
            </p:nvSpPr>
            <p:spPr bwMode="auto">
              <a:xfrm>
                <a:off x="3303" y="3164"/>
                <a:ext cx="369" cy="368"/>
              </a:xfrm>
              <a:custGeom>
                <a:avLst/>
                <a:gdLst>
                  <a:gd name="T0" fmla="*/ 0 w 375"/>
                  <a:gd name="T1" fmla="*/ 338 h 374"/>
                  <a:gd name="T2" fmla="*/ 339 w 375"/>
                  <a:gd name="T3" fmla="*/ 0 h 3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4">
                    <a:moveTo>
                      <a:pt x="0" y="374"/>
                    </a:moveTo>
                    <a:lnTo>
                      <a:pt x="37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79" name="Freeform 92"/>
              <p:cNvSpPr>
                <a:spLocks/>
              </p:cNvSpPr>
              <p:nvPr/>
            </p:nvSpPr>
            <p:spPr bwMode="auto">
              <a:xfrm>
                <a:off x="3468" y="3233"/>
                <a:ext cx="315" cy="315"/>
              </a:xfrm>
              <a:custGeom>
                <a:avLst/>
                <a:gdLst>
                  <a:gd name="T0" fmla="*/ 0 w 315"/>
                  <a:gd name="T1" fmla="*/ 315 h 315"/>
                  <a:gd name="T2" fmla="*/ 315 w 315"/>
                  <a:gd name="T3" fmla="*/ 0 h 3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5" h="315">
                    <a:moveTo>
                      <a:pt x="0" y="315"/>
                    </a:moveTo>
                    <a:lnTo>
                      <a:pt x="31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0" name="Freeform 93"/>
              <p:cNvSpPr>
                <a:spLocks/>
              </p:cNvSpPr>
              <p:nvPr/>
            </p:nvSpPr>
            <p:spPr bwMode="auto">
              <a:xfrm>
                <a:off x="2928" y="1958"/>
                <a:ext cx="465" cy="469"/>
              </a:xfrm>
              <a:custGeom>
                <a:avLst/>
                <a:gdLst>
                  <a:gd name="T0" fmla="*/ 0 w 465"/>
                  <a:gd name="T1" fmla="*/ 469 h 469"/>
                  <a:gd name="T2" fmla="*/ 465 w 465"/>
                  <a:gd name="T3" fmla="*/ 0 h 4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5" h="469">
                    <a:moveTo>
                      <a:pt x="0" y="469"/>
                    </a:moveTo>
                    <a:lnTo>
                      <a:pt x="46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1" name="Freeform 94"/>
              <p:cNvSpPr>
                <a:spLocks/>
              </p:cNvSpPr>
              <p:nvPr/>
            </p:nvSpPr>
            <p:spPr bwMode="auto">
              <a:xfrm>
                <a:off x="2958" y="1958"/>
                <a:ext cx="285" cy="285"/>
              </a:xfrm>
              <a:custGeom>
                <a:avLst/>
                <a:gdLst>
                  <a:gd name="T0" fmla="*/ 0 w 285"/>
                  <a:gd name="T1" fmla="*/ 285 h 285"/>
                  <a:gd name="T2" fmla="*/ 285 w 285"/>
                  <a:gd name="T3" fmla="*/ 0 h 28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5" h="285">
                    <a:moveTo>
                      <a:pt x="0" y="285"/>
                    </a:moveTo>
                    <a:lnTo>
                      <a:pt x="28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2" name="Freeform 95"/>
              <p:cNvSpPr>
                <a:spLocks/>
              </p:cNvSpPr>
              <p:nvPr/>
            </p:nvSpPr>
            <p:spPr bwMode="auto">
              <a:xfrm>
                <a:off x="2937" y="1972"/>
                <a:ext cx="135" cy="135"/>
              </a:xfrm>
              <a:custGeom>
                <a:avLst/>
                <a:gdLst>
                  <a:gd name="T0" fmla="*/ 0 w 135"/>
                  <a:gd name="T1" fmla="*/ 135 h 135"/>
                  <a:gd name="T2" fmla="*/ 135 w 135"/>
                  <a:gd name="T3" fmla="*/ 0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" h="135">
                    <a:moveTo>
                      <a:pt x="0" y="135"/>
                    </a:moveTo>
                    <a:lnTo>
                      <a:pt x="13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3" name="Freeform 96"/>
              <p:cNvSpPr>
                <a:spLocks/>
              </p:cNvSpPr>
              <p:nvPr/>
            </p:nvSpPr>
            <p:spPr bwMode="auto">
              <a:xfrm>
                <a:off x="4080" y="2962"/>
                <a:ext cx="573" cy="569"/>
              </a:xfrm>
              <a:custGeom>
                <a:avLst/>
                <a:gdLst>
                  <a:gd name="T0" fmla="*/ 0 w 573"/>
                  <a:gd name="T1" fmla="*/ 569 h 569"/>
                  <a:gd name="T2" fmla="*/ 573 w 573"/>
                  <a:gd name="T3" fmla="*/ 0 h 5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69">
                    <a:moveTo>
                      <a:pt x="0" y="569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4" name="Freeform 97"/>
              <p:cNvSpPr>
                <a:spLocks/>
              </p:cNvSpPr>
              <p:nvPr/>
            </p:nvSpPr>
            <p:spPr bwMode="auto">
              <a:xfrm>
                <a:off x="4248" y="3127"/>
                <a:ext cx="405" cy="405"/>
              </a:xfrm>
              <a:custGeom>
                <a:avLst/>
                <a:gdLst>
                  <a:gd name="T0" fmla="*/ 0 w 405"/>
                  <a:gd name="T1" fmla="*/ 405 h 405"/>
                  <a:gd name="T2" fmla="*/ 405 w 405"/>
                  <a:gd name="T3" fmla="*/ 0 h 40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5" h="405">
                    <a:moveTo>
                      <a:pt x="0" y="405"/>
                    </a:moveTo>
                    <a:lnTo>
                      <a:pt x="40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5" name="Line 98"/>
              <p:cNvSpPr>
                <a:spLocks noChangeShapeType="1"/>
              </p:cNvSpPr>
              <p:nvPr/>
            </p:nvSpPr>
            <p:spPr bwMode="auto">
              <a:xfrm flipV="1">
                <a:off x="4416" y="3291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6" name="Line 99"/>
              <p:cNvSpPr>
                <a:spLocks noChangeShapeType="1"/>
              </p:cNvSpPr>
              <p:nvPr/>
            </p:nvSpPr>
            <p:spPr bwMode="auto">
              <a:xfrm flipV="1">
                <a:off x="4560" y="343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7" name="Freeform 100"/>
              <p:cNvSpPr>
                <a:spLocks/>
              </p:cNvSpPr>
              <p:nvPr/>
            </p:nvSpPr>
            <p:spPr bwMode="auto">
              <a:xfrm>
                <a:off x="4080" y="1958"/>
                <a:ext cx="423" cy="421"/>
              </a:xfrm>
              <a:custGeom>
                <a:avLst/>
                <a:gdLst>
                  <a:gd name="T0" fmla="*/ 0 w 423"/>
                  <a:gd name="T1" fmla="*/ 421 h 421"/>
                  <a:gd name="T2" fmla="*/ 423 w 423"/>
                  <a:gd name="T3" fmla="*/ 0 h 42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23" h="421">
                    <a:moveTo>
                      <a:pt x="0" y="421"/>
                    </a:moveTo>
                    <a:lnTo>
                      <a:pt x="42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8" name="Freeform 101"/>
              <p:cNvSpPr>
                <a:spLocks/>
              </p:cNvSpPr>
              <p:nvPr/>
            </p:nvSpPr>
            <p:spPr bwMode="auto">
              <a:xfrm>
                <a:off x="4083" y="1958"/>
                <a:ext cx="270" cy="270"/>
              </a:xfrm>
              <a:custGeom>
                <a:avLst/>
                <a:gdLst>
                  <a:gd name="T0" fmla="*/ 0 w 270"/>
                  <a:gd name="T1" fmla="*/ 270 h 270"/>
                  <a:gd name="T2" fmla="*/ 270 w 270"/>
                  <a:gd name="T3" fmla="*/ 0 h 2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0" h="270">
                    <a:moveTo>
                      <a:pt x="0" y="270"/>
                    </a:moveTo>
                    <a:lnTo>
                      <a:pt x="2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9" name="Freeform 102"/>
              <p:cNvSpPr>
                <a:spLocks/>
              </p:cNvSpPr>
              <p:nvPr/>
            </p:nvSpPr>
            <p:spPr bwMode="auto">
              <a:xfrm>
                <a:off x="4083" y="1958"/>
                <a:ext cx="120" cy="120"/>
              </a:xfrm>
              <a:custGeom>
                <a:avLst/>
                <a:gdLst>
                  <a:gd name="T0" fmla="*/ 0 w 120"/>
                  <a:gd name="T1" fmla="*/ 120 h 120"/>
                  <a:gd name="T2" fmla="*/ 120 w 120"/>
                  <a:gd name="T3" fmla="*/ 0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1431" name="Group 103"/>
          <p:cNvGrpSpPr>
            <a:grpSpLocks/>
          </p:cNvGrpSpPr>
          <p:nvPr/>
        </p:nvGrpSpPr>
        <p:grpSpPr bwMode="auto">
          <a:xfrm>
            <a:off x="5467350" y="574675"/>
            <a:ext cx="1074738" cy="3989388"/>
            <a:chOff x="3457" y="362"/>
            <a:chExt cx="677" cy="2513"/>
          </a:xfrm>
        </p:grpSpPr>
        <p:sp>
          <p:nvSpPr>
            <p:cNvPr id="24614" name="Freeform 104"/>
            <p:cNvSpPr>
              <a:spLocks/>
            </p:cNvSpPr>
            <p:nvPr/>
          </p:nvSpPr>
          <p:spPr bwMode="auto">
            <a:xfrm>
              <a:off x="3457" y="833"/>
              <a:ext cx="297" cy="2038"/>
            </a:xfrm>
            <a:custGeom>
              <a:avLst/>
              <a:gdLst>
                <a:gd name="T0" fmla="*/ 47 w 297"/>
                <a:gd name="T1" fmla="*/ 281 h 2038"/>
                <a:gd name="T2" fmla="*/ 65 w 297"/>
                <a:gd name="T3" fmla="*/ 288 h 2038"/>
                <a:gd name="T4" fmla="*/ 0 w 297"/>
                <a:gd name="T5" fmla="*/ 333 h 2038"/>
                <a:gd name="T6" fmla="*/ 60 w 297"/>
                <a:gd name="T7" fmla="*/ 377 h 2038"/>
                <a:gd name="T8" fmla="*/ 5 w 297"/>
                <a:gd name="T9" fmla="*/ 427 h 2038"/>
                <a:gd name="T10" fmla="*/ 60 w 297"/>
                <a:gd name="T11" fmla="*/ 473 h 2038"/>
                <a:gd name="T12" fmla="*/ 3 w 297"/>
                <a:gd name="T13" fmla="*/ 518 h 2038"/>
                <a:gd name="T14" fmla="*/ 60 w 297"/>
                <a:gd name="T15" fmla="*/ 561 h 2038"/>
                <a:gd name="T16" fmla="*/ 5 w 297"/>
                <a:gd name="T17" fmla="*/ 609 h 2038"/>
                <a:gd name="T18" fmla="*/ 60 w 297"/>
                <a:gd name="T19" fmla="*/ 653 h 2038"/>
                <a:gd name="T20" fmla="*/ 6 w 297"/>
                <a:gd name="T21" fmla="*/ 698 h 2038"/>
                <a:gd name="T22" fmla="*/ 60 w 297"/>
                <a:gd name="T23" fmla="*/ 746 h 2038"/>
                <a:gd name="T24" fmla="*/ 3 w 297"/>
                <a:gd name="T25" fmla="*/ 792 h 2038"/>
                <a:gd name="T26" fmla="*/ 58 w 297"/>
                <a:gd name="T27" fmla="*/ 837 h 2038"/>
                <a:gd name="T28" fmla="*/ 6 w 297"/>
                <a:gd name="T29" fmla="*/ 883 h 2038"/>
                <a:gd name="T30" fmla="*/ 60 w 297"/>
                <a:gd name="T31" fmla="*/ 931 h 2038"/>
                <a:gd name="T32" fmla="*/ 0 w 297"/>
                <a:gd name="T33" fmla="*/ 979 h 2038"/>
                <a:gd name="T34" fmla="*/ 63 w 297"/>
                <a:gd name="T35" fmla="*/ 1025 h 2038"/>
                <a:gd name="T36" fmla="*/ 3 w 297"/>
                <a:gd name="T37" fmla="*/ 1075 h 2038"/>
                <a:gd name="T38" fmla="*/ 58 w 297"/>
                <a:gd name="T39" fmla="*/ 1121 h 2038"/>
                <a:gd name="T40" fmla="*/ 6 w 297"/>
                <a:gd name="T41" fmla="*/ 1165 h 2038"/>
                <a:gd name="T42" fmla="*/ 60 w 297"/>
                <a:gd name="T43" fmla="*/ 1214 h 2038"/>
                <a:gd name="T44" fmla="*/ 6 w 297"/>
                <a:gd name="T45" fmla="*/ 1254 h 2038"/>
                <a:gd name="T46" fmla="*/ 56 w 297"/>
                <a:gd name="T47" fmla="*/ 1303 h 2038"/>
                <a:gd name="T48" fmla="*/ 0 w 297"/>
                <a:gd name="T49" fmla="*/ 1349 h 2038"/>
                <a:gd name="T50" fmla="*/ 72 w 297"/>
                <a:gd name="T51" fmla="*/ 1397 h 2038"/>
                <a:gd name="T52" fmla="*/ 6 w 297"/>
                <a:gd name="T53" fmla="*/ 1446 h 2038"/>
                <a:gd name="T54" fmla="*/ 70 w 297"/>
                <a:gd name="T55" fmla="*/ 1490 h 2038"/>
                <a:gd name="T56" fmla="*/ 8 w 297"/>
                <a:gd name="T57" fmla="*/ 1536 h 2038"/>
                <a:gd name="T58" fmla="*/ 60 w 297"/>
                <a:gd name="T59" fmla="*/ 1581 h 2038"/>
                <a:gd name="T60" fmla="*/ 6 w 297"/>
                <a:gd name="T61" fmla="*/ 1619 h 2038"/>
                <a:gd name="T62" fmla="*/ 58 w 297"/>
                <a:gd name="T63" fmla="*/ 1670 h 2038"/>
                <a:gd name="T64" fmla="*/ 3 w 297"/>
                <a:gd name="T65" fmla="*/ 1714 h 2038"/>
                <a:gd name="T66" fmla="*/ 63 w 297"/>
                <a:gd name="T67" fmla="*/ 1769 h 2038"/>
                <a:gd name="T68" fmla="*/ 3 w 297"/>
                <a:gd name="T69" fmla="*/ 1819 h 2038"/>
                <a:gd name="T70" fmla="*/ 46 w 297"/>
                <a:gd name="T71" fmla="*/ 1860 h 2038"/>
                <a:gd name="T72" fmla="*/ 13 w 297"/>
                <a:gd name="T73" fmla="*/ 1901 h 2038"/>
                <a:gd name="T74" fmla="*/ 44 w 297"/>
                <a:gd name="T75" fmla="*/ 1929 h 2038"/>
                <a:gd name="T76" fmla="*/ 27 w 297"/>
                <a:gd name="T77" fmla="*/ 1958 h 2038"/>
                <a:gd name="T78" fmla="*/ 44 w 297"/>
                <a:gd name="T79" fmla="*/ 1987 h 2038"/>
                <a:gd name="T80" fmla="*/ 34 w 297"/>
                <a:gd name="T81" fmla="*/ 2011 h 2038"/>
                <a:gd name="T82" fmla="*/ 56 w 297"/>
                <a:gd name="T83" fmla="*/ 2035 h 2038"/>
                <a:gd name="T84" fmla="*/ 238 w 297"/>
                <a:gd name="T85" fmla="*/ 2038 h 2038"/>
                <a:gd name="T86" fmla="*/ 256 w 297"/>
                <a:gd name="T87" fmla="*/ 1990 h 2038"/>
                <a:gd name="T88" fmla="*/ 245 w 297"/>
                <a:gd name="T89" fmla="*/ 1953 h 2038"/>
                <a:gd name="T90" fmla="*/ 249 w 297"/>
                <a:gd name="T91" fmla="*/ 1914 h 2038"/>
                <a:gd name="T92" fmla="*/ 255 w 297"/>
                <a:gd name="T93" fmla="*/ 1886 h 2038"/>
                <a:gd name="T94" fmla="*/ 249 w 297"/>
                <a:gd name="T95" fmla="*/ 1830 h 2038"/>
                <a:gd name="T96" fmla="*/ 269 w 297"/>
                <a:gd name="T97" fmla="*/ 1788 h 2038"/>
                <a:gd name="T98" fmla="*/ 248 w 297"/>
                <a:gd name="T99" fmla="*/ 1737 h 2038"/>
                <a:gd name="T100" fmla="*/ 259 w 297"/>
                <a:gd name="T101" fmla="*/ 1693 h 2038"/>
                <a:gd name="T102" fmla="*/ 297 w 297"/>
                <a:gd name="T103" fmla="*/ 239 h 2038"/>
                <a:gd name="T104" fmla="*/ 271 w 297"/>
                <a:gd name="T105" fmla="*/ 165 h 2038"/>
                <a:gd name="T106" fmla="*/ 262 w 297"/>
                <a:gd name="T107" fmla="*/ 98 h 2038"/>
                <a:gd name="T108" fmla="*/ 224 w 297"/>
                <a:gd name="T109" fmla="*/ 31 h 2038"/>
                <a:gd name="T110" fmla="*/ 170 w 297"/>
                <a:gd name="T111" fmla="*/ 0 h 2038"/>
                <a:gd name="T112" fmla="*/ 117 w 297"/>
                <a:gd name="T113" fmla="*/ 25 h 2038"/>
                <a:gd name="T114" fmla="*/ 85 w 297"/>
                <a:gd name="T115" fmla="*/ 73 h 2038"/>
                <a:gd name="T116" fmla="*/ 69 w 297"/>
                <a:gd name="T117" fmla="*/ 169 h 2038"/>
                <a:gd name="T118" fmla="*/ 47 w 297"/>
                <a:gd name="T119" fmla="*/ 281 h 20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97" h="2038">
                  <a:moveTo>
                    <a:pt x="47" y="281"/>
                  </a:moveTo>
                  <a:lnTo>
                    <a:pt x="65" y="288"/>
                  </a:lnTo>
                  <a:lnTo>
                    <a:pt x="0" y="333"/>
                  </a:lnTo>
                  <a:lnTo>
                    <a:pt x="60" y="377"/>
                  </a:lnTo>
                  <a:lnTo>
                    <a:pt x="5" y="427"/>
                  </a:lnTo>
                  <a:lnTo>
                    <a:pt x="60" y="473"/>
                  </a:lnTo>
                  <a:lnTo>
                    <a:pt x="3" y="518"/>
                  </a:lnTo>
                  <a:lnTo>
                    <a:pt x="60" y="561"/>
                  </a:lnTo>
                  <a:lnTo>
                    <a:pt x="5" y="609"/>
                  </a:lnTo>
                  <a:lnTo>
                    <a:pt x="60" y="653"/>
                  </a:lnTo>
                  <a:lnTo>
                    <a:pt x="6" y="698"/>
                  </a:lnTo>
                  <a:lnTo>
                    <a:pt x="60" y="746"/>
                  </a:lnTo>
                  <a:lnTo>
                    <a:pt x="3" y="792"/>
                  </a:lnTo>
                  <a:lnTo>
                    <a:pt x="58" y="837"/>
                  </a:lnTo>
                  <a:lnTo>
                    <a:pt x="6" y="883"/>
                  </a:lnTo>
                  <a:lnTo>
                    <a:pt x="60" y="931"/>
                  </a:lnTo>
                  <a:lnTo>
                    <a:pt x="0" y="979"/>
                  </a:lnTo>
                  <a:lnTo>
                    <a:pt x="63" y="1025"/>
                  </a:lnTo>
                  <a:lnTo>
                    <a:pt x="3" y="1075"/>
                  </a:lnTo>
                  <a:lnTo>
                    <a:pt x="58" y="1121"/>
                  </a:lnTo>
                  <a:lnTo>
                    <a:pt x="6" y="1165"/>
                  </a:lnTo>
                  <a:lnTo>
                    <a:pt x="60" y="1214"/>
                  </a:lnTo>
                  <a:lnTo>
                    <a:pt x="6" y="1254"/>
                  </a:lnTo>
                  <a:lnTo>
                    <a:pt x="56" y="1303"/>
                  </a:lnTo>
                  <a:lnTo>
                    <a:pt x="0" y="1349"/>
                  </a:lnTo>
                  <a:lnTo>
                    <a:pt x="72" y="1397"/>
                  </a:lnTo>
                  <a:lnTo>
                    <a:pt x="6" y="1446"/>
                  </a:lnTo>
                  <a:lnTo>
                    <a:pt x="70" y="1490"/>
                  </a:lnTo>
                  <a:lnTo>
                    <a:pt x="8" y="1536"/>
                  </a:lnTo>
                  <a:lnTo>
                    <a:pt x="60" y="1581"/>
                  </a:lnTo>
                  <a:lnTo>
                    <a:pt x="6" y="1619"/>
                  </a:lnTo>
                  <a:lnTo>
                    <a:pt x="58" y="1670"/>
                  </a:lnTo>
                  <a:lnTo>
                    <a:pt x="3" y="1714"/>
                  </a:lnTo>
                  <a:lnTo>
                    <a:pt x="63" y="1769"/>
                  </a:lnTo>
                  <a:lnTo>
                    <a:pt x="3" y="1819"/>
                  </a:lnTo>
                  <a:lnTo>
                    <a:pt x="46" y="1860"/>
                  </a:lnTo>
                  <a:lnTo>
                    <a:pt x="13" y="1901"/>
                  </a:lnTo>
                  <a:lnTo>
                    <a:pt x="44" y="1929"/>
                  </a:lnTo>
                  <a:lnTo>
                    <a:pt x="27" y="1958"/>
                  </a:lnTo>
                  <a:lnTo>
                    <a:pt x="44" y="1987"/>
                  </a:lnTo>
                  <a:lnTo>
                    <a:pt x="34" y="2011"/>
                  </a:lnTo>
                  <a:lnTo>
                    <a:pt x="56" y="2035"/>
                  </a:lnTo>
                  <a:lnTo>
                    <a:pt x="238" y="2038"/>
                  </a:lnTo>
                  <a:lnTo>
                    <a:pt x="256" y="1990"/>
                  </a:lnTo>
                  <a:lnTo>
                    <a:pt x="245" y="1953"/>
                  </a:lnTo>
                  <a:lnTo>
                    <a:pt x="249" y="1914"/>
                  </a:lnTo>
                  <a:lnTo>
                    <a:pt x="255" y="1886"/>
                  </a:lnTo>
                  <a:lnTo>
                    <a:pt x="249" y="1830"/>
                  </a:lnTo>
                  <a:lnTo>
                    <a:pt x="269" y="1788"/>
                  </a:lnTo>
                  <a:lnTo>
                    <a:pt x="248" y="1737"/>
                  </a:lnTo>
                  <a:lnTo>
                    <a:pt x="259" y="1693"/>
                  </a:lnTo>
                  <a:lnTo>
                    <a:pt x="297" y="239"/>
                  </a:lnTo>
                  <a:lnTo>
                    <a:pt x="271" y="165"/>
                  </a:lnTo>
                  <a:lnTo>
                    <a:pt x="262" y="98"/>
                  </a:lnTo>
                  <a:lnTo>
                    <a:pt x="224" y="31"/>
                  </a:lnTo>
                  <a:lnTo>
                    <a:pt x="170" y="0"/>
                  </a:lnTo>
                  <a:lnTo>
                    <a:pt x="117" y="25"/>
                  </a:lnTo>
                  <a:lnTo>
                    <a:pt x="85" y="73"/>
                  </a:lnTo>
                  <a:lnTo>
                    <a:pt x="69" y="169"/>
                  </a:lnTo>
                  <a:lnTo>
                    <a:pt x="47" y="281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Freeform 105"/>
            <p:cNvSpPr>
              <a:spLocks/>
            </p:cNvSpPr>
            <p:nvPr/>
          </p:nvSpPr>
          <p:spPr bwMode="auto">
            <a:xfrm>
              <a:off x="3639" y="2718"/>
              <a:ext cx="330" cy="86"/>
            </a:xfrm>
            <a:custGeom>
              <a:avLst/>
              <a:gdLst>
                <a:gd name="T0" fmla="*/ 65 w 330"/>
                <a:gd name="T1" fmla="*/ 0 h 86"/>
                <a:gd name="T2" fmla="*/ 273 w 330"/>
                <a:gd name="T3" fmla="*/ 12 h 86"/>
                <a:gd name="T4" fmla="*/ 330 w 330"/>
                <a:gd name="T5" fmla="*/ 50 h 86"/>
                <a:gd name="T6" fmla="*/ 290 w 330"/>
                <a:gd name="T7" fmla="*/ 86 h 86"/>
                <a:gd name="T8" fmla="*/ 68 w 330"/>
                <a:gd name="T9" fmla="*/ 77 h 86"/>
                <a:gd name="T10" fmla="*/ 0 w 330"/>
                <a:gd name="T11" fmla="*/ 40 h 86"/>
                <a:gd name="T12" fmla="*/ 65 w 330"/>
                <a:gd name="T13" fmla="*/ 0 h 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" h="86">
                  <a:moveTo>
                    <a:pt x="65" y="0"/>
                  </a:moveTo>
                  <a:lnTo>
                    <a:pt x="273" y="12"/>
                  </a:lnTo>
                  <a:lnTo>
                    <a:pt x="330" y="50"/>
                  </a:lnTo>
                  <a:lnTo>
                    <a:pt x="290" y="86"/>
                  </a:lnTo>
                  <a:lnTo>
                    <a:pt x="68" y="77"/>
                  </a:lnTo>
                  <a:lnTo>
                    <a:pt x="0" y="40"/>
                  </a:lnTo>
                  <a:lnTo>
                    <a:pt x="65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Freeform 106"/>
            <p:cNvSpPr>
              <a:spLocks/>
            </p:cNvSpPr>
            <p:nvPr/>
          </p:nvSpPr>
          <p:spPr bwMode="auto">
            <a:xfrm>
              <a:off x="3625" y="2627"/>
              <a:ext cx="360" cy="113"/>
            </a:xfrm>
            <a:custGeom>
              <a:avLst/>
              <a:gdLst>
                <a:gd name="T0" fmla="*/ 140 w 322"/>
                <a:gd name="T1" fmla="*/ 0 h 113"/>
                <a:gd name="T2" fmla="*/ 477 w 322"/>
                <a:gd name="T3" fmla="*/ 24 h 113"/>
                <a:gd name="T4" fmla="*/ 627 w 322"/>
                <a:gd name="T5" fmla="*/ 68 h 113"/>
                <a:gd name="T6" fmla="*/ 471 w 322"/>
                <a:gd name="T7" fmla="*/ 113 h 113"/>
                <a:gd name="T8" fmla="*/ 157 w 322"/>
                <a:gd name="T9" fmla="*/ 96 h 113"/>
                <a:gd name="T10" fmla="*/ 0 w 322"/>
                <a:gd name="T11" fmla="*/ 44 h 113"/>
                <a:gd name="T12" fmla="*/ 140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Freeform 107"/>
            <p:cNvSpPr>
              <a:spLocks/>
            </p:cNvSpPr>
            <p:nvPr/>
          </p:nvSpPr>
          <p:spPr bwMode="auto">
            <a:xfrm>
              <a:off x="3622" y="2531"/>
              <a:ext cx="359" cy="115"/>
            </a:xfrm>
            <a:custGeom>
              <a:avLst/>
              <a:gdLst>
                <a:gd name="T0" fmla="*/ 137 w 322"/>
                <a:gd name="T1" fmla="*/ 0 h 115"/>
                <a:gd name="T2" fmla="*/ 463 w 322"/>
                <a:gd name="T3" fmla="*/ 14 h 115"/>
                <a:gd name="T4" fmla="*/ 618 w 322"/>
                <a:gd name="T5" fmla="*/ 68 h 115"/>
                <a:gd name="T6" fmla="*/ 483 w 322"/>
                <a:gd name="T7" fmla="*/ 115 h 115"/>
                <a:gd name="T8" fmla="*/ 153 w 322"/>
                <a:gd name="T9" fmla="*/ 96 h 115"/>
                <a:gd name="T10" fmla="*/ 0 w 322"/>
                <a:gd name="T11" fmla="*/ 44 h 115"/>
                <a:gd name="T12" fmla="*/ 137 w 322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5">
                  <a:moveTo>
                    <a:pt x="72" y="0"/>
                  </a:moveTo>
                  <a:lnTo>
                    <a:pt x="241" y="14"/>
                  </a:lnTo>
                  <a:lnTo>
                    <a:pt x="322" y="68"/>
                  </a:lnTo>
                  <a:lnTo>
                    <a:pt x="251" y="115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Freeform 108"/>
            <p:cNvSpPr>
              <a:spLocks/>
            </p:cNvSpPr>
            <p:nvPr/>
          </p:nvSpPr>
          <p:spPr bwMode="auto">
            <a:xfrm>
              <a:off x="3626" y="2164"/>
              <a:ext cx="362" cy="105"/>
            </a:xfrm>
            <a:custGeom>
              <a:avLst/>
              <a:gdLst>
                <a:gd name="T0" fmla="*/ 82 w 362"/>
                <a:gd name="T1" fmla="*/ 0 h 105"/>
                <a:gd name="T2" fmla="*/ 268 w 362"/>
                <a:gd name="T3" fmla="*/ 16 h 105"/>
                <a:gd name="T4" fmla="*/ 362 w 362"/>
                <a:gd name="T5" fmla="*/ 68 h 105"/>
                <a:gd name="T6" fmla="*/ 272 w 362"/>
                <a:gd name="T7" fmla="*/ 105 h 105"/>
                <a:gd name="T8" fmla="*/ 99 w 362"/>
                <a:gd name="T9" fmla="*/ 89 h 105"/>
                <a:gd name="T10" fmla="*/ 0 w 362"/>
                <a:gd name="T11" fmla="*/ 38 h 105"/>
                <a:gd name="T12" fmla="*/ 82 w 362"/>
                <a:gd name="T13" fmla="*/ 0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2" h="105">
                  <a:moveTo>
                    <a:pt x="82" y="0"/>
                  </a:moveTo>
                  <a:lnTo>
                    <a:pt x="268" y="16"/>
                  </a:lnTo>
                  <a:lnTo>
                    <a:pt x="362" y="68"/>
                  </a:lnTo>
                  <a:lnTo>
                    <a:pt x="272" y="105"/>
                  </a:lnTo>
                  <a:lnTo>
                    <a:pt x="99" y="89"/>
                  </a:lnTo>
                  <a:lnTo>
                    <a:pt x="0" y="38"/>
                  </a:lnTo>
                  <a:lnTo>
                    <a:pt x="8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9" name="Freeform 109"/>
            <p:cNvSpPr>
              <a:spLocks/>
            </p:cNvSpPr>
            <p:nvPr/>
          </p:nvSpPr>
          <p:spPr bwMode="auto">
            <a:xfrm>
              <a:off x="3628" y="2255"/>
              <a:ext cx="360" cy="113"/>
            </a:xfrm>
            <a:custGeom>
              <a:avLst/>
              <a:gdLst>
                <a:gd name="T0" fmla="*/ 140 w 322"/>
                <a:gd name="T1" fmla="*/ 0 h 113"/>
                <a:gd name="T2" fmla="*/ 474 w 322"/>
                <a:gd name="T3" fmla="*/ 16 h 113"/>
                <a:gd name="T4" fmla="*/ 627 w 322"/>
                <a:gd name="T5" fmla="*/ 68 h 113"/>
                <a:gd name="T6" fmla="*/ 471 w 322"/>
                <a:gd name="T7" fmla="*/ 113 h 113"/>
                <a:gd name="T8" fmla="*/ 157 w 322"/>
                <a:gd name="T9" fmla="*/ 96 h 113"/>
                <a:gd name="T10" fmla="*/ 0 w 322"/>
                <a:gd name="T11" fmla="*/ 44 h 113"/>
                <a:gd name="T12" fmla="*/ 140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2" y="16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Freeform 110"/>
            <p:cNvSpPr>
              <a:spLocks/>
            </p:cNvSpPr>
            <p:nvPr/>
          </p:nvSpPr>
          <p:spPr bwMode="auto">
            <a:xfrm>
              <a:off x="3633" y="2342"/>
              <a:ext cx="359" cy="113"/>
            </a:xfrm>
            <a:custGeom>
              <a:avLst/>
              <a:gdLst>
                <a:gd name="T0" fmla="*/ 137 w 322"/>
                <a:gd name="T1" fmla="*/ 0 h 113"/>
                <a:gd name="T2" fmla="*/ 469 w 322"/>
                <a:gd name="T3" fmla="*/ 24 h 113"/>
                <a:gd name="T4" fmla="*/ 618 w 322"/>
                <a:gd name="T5" fmla="*/ 68 h 113"/>
                <a:gd name="T6" fmla="*/ 463 w 322"/>
                <a:gd name="T7" fmla="*/ 113 h 113"/>
                <a:gd name="T8" fmla="*/ 153 w 322"/>
                <a:gd name="T9" fmla="*/ 96 h 113"/>
                <a:gd name="T10" fmla="*/ 0 w 322"/>
                <a:gd name="T11" fmla="*/ 44 h 113"/>
                <a:gd name="T12" fmla="*/ 137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Freeform 111"/>
            <p:cNvSpPr>
              <a:spLocks/>
            </p:cNvSpPr>
            <p:nvPr/>
          </p:nvSpPr>
          <p:spPr bwMode="auto">
            <a:xfrm>
              <a:off x="3633" y="2433"/>
              <a:ext cx="359" cy="113"/>
            </a:xfrm>
            <a:custGeom>
              <a:avLst/>
              <a:gdLst>
                <a:gd name="T0" fmla="*/ 137 w 322"/>
                <a:gd name="T1" fmla="*/ 0 h 113"/>
                <a:gd name="T2" fmla="*/ 469 w 322"/>
                <a:gd name="T3" fmla="*/ 24 h 113"/>
                <a:gd name="T4" fmla="*/ 618 w 322"/>
                <a:gd name="T5" fmla="*/ 68 h 113"/>
                <a:gd name="T6" fmla="*/ 463 w 322"/>
                <a:gd name="T7" fmla="*/ 113 h 113"/>
                <a:gd name="T8" fmla="*/ 153 w 322"/>
                <a:gd name="T9" fmla="*/ 96 h 113"/>
                <a:gd name="T10" fmla="*/ 0 w 322"/>
                <a:gd name="T11" fmla="*/ 44 h 113"/>
                <a:gd name="T12" fmla="*/ 137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Freeform 112"/>
            <p:cNvSpPr>
              <a:spLocks/>
            </p:cNvSpPr>
            <p:nvPr/>
          </p:nvSpPr>
          <p:spPr bwMode="auto">
            <a:xfrm>
              <a:off x="3629" y="2064"/>
              <a:ext cx="361" cy="110"/>
            </a:xfrm>
            <a:custGeom>
              <a:avLst/>
              <a:gdLst>
                <a:gd name="T0" fmla="*/ 90 w 361"/>
                <a:gd name="T1" fmla="*/ 0 h 110"/>
                <a:gd name="T2" fmla="*/ 275 w 361"/>
                <a:gd name="T3" fmla="*/ 20 h 110"/>
                <a:gd name="T4" fmla="*/ 361 w 361"/>
                <a:gd name="T5" fmla="*/ 64 h 110"/>
                <a:gd name="T6" fmla="*/ 265 w 361"/>
                <a:gd name="T7" fmla="*/ 110 h 110"/>
                <a:gd name="T8" fmla="*/ 93 w 361"/>
                <a:gd name="T9" fmla="*/ 99 h 110"/>
                <a:gd name="T10" fmla="*/ 0 w 361"/>
                <a:gd name="T11" fmla="*/ 51 h 110"/>
                <a:gd name="T12" fmla="*/ 90 w 361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1" h="110">
                  <a:moveTo>
                    <a:pt x="90" y="0"/>
                  </a:moveTo>
                  <a:lnTo>
                    <a:pt x="275" y="20"/>
                  </a:lnTo>
                  <a:lnTo>
                    <a:pt x="361" y="64"/>
                  </a:lnTo>
                  <a:lnTo>
                    <a:pt x="265" y="110"/>
                  </a:lnTo>
                  <a:lnTo>
                    <a:pt x="93" y="99"/>
                  </a:lnTo>
                  <a:lnTo>
                    <a:pt x="0" y="51"/>
                  </a:lnTo>
                  <a:lnTo>
                    <a:pt x="90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Freeform 113"/>
            <p:cNvSpPr>
              <a:spLocks/>
            </p:cNvSpPr>
            <p:nvPr/>
          </p:nvSpPr>
          <p:spPr bwMode="auto">
            <a:xfrm>
              <a:off x="3626" y="1789"/>
              <a:ext cx="360" cy="115"/>
            </a:xfrm>
            <a:custGeom>
              <a:avLst/>
              <a:gdLst>
                <a:gd name="T0" fmla="*/ 145 w 322"/>
                <a:gd name="T1" fmla="*/ 0 h 115"/>
                <a:gd name="T2" fmla="*/ 483 w 322"/>
                <a:gd name="T3" fmla="*/ 17 h 115"/>
                <a:gd name="T4" fmla="*/ 627 w 322"/>
                <a:gd name="T5" fmla="*/ 70 h 115"/>
                <a:gd name="T6" fmla="*/ 471 w 322"/>
                <a:gd name="T7" fmla="*/ 115 h 115"/>
                <a:gd name="T8" fmla="*/ 157 w 322"/>
                <a:gd name="T9" fmla="*/ 98 h 115"/>
                <a:gd name="T10" fmla="*/ 0 w 322"/>
                <a:gd name="T11" fmla="*/ 36 h 115"/>
                <a:gd name="T12" fmla="*/ 145 w 322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5">
                  <a:moveTo>
                    <a:pt x="74" y="0"/>
                  </a:moveTo>
                  <a:lnTo>
                    <a:pt x="247" y="17"/>
                  </a:lnTo>
                  <a:lnTo>
                    <a:pt x="322" y="70"/>
                  </a:lnTo>
                  <a:lnTo>
                    <a:pt x="241" y="115"/>
                  </a:lnTo>
                  <a:lnTo>
                    <a:pt x="80" y="98"/>
                  </a:lnTo>
                  <a:lnTo>
                    <a:pt x="0" y="36"/>
                  </a:lnTo>
                  <a:lnTo>
                    <a:pt x="74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Freeform 114"/>
            <p:cNvSpPr>
              <a:spLocks/>
            </p:cNvSpPr>
            <p:nvPr/>
          </p:nvSpPr>
          <p:spPr bwMode="auto">
            <a:xfrm>
              <a:off x="3626" y="1882"/>
              <a:ext cx="360" cy="113"/>
            </a:xfrm>
            <a:custGeom>
              <a:avLst/>
              <a:gdLst>
                <a:gd name="T0" fmla="*/ 140 w 322"/>
                <a:gd name="T1" fmla="*/ 0 h 113"/>
                <a:gd name="T2" fmla="*/ 477 w 322"/>
                <a:gd name="T3" fmla="*/ 24 h 113"/>
                <a:gd name="T4" fmla="*/ 627 w 322"/>
                <a:gd name="T5" fmla="*/ 68 h 113"/>
                <a:gd name="T6" fmla="*/ 471 w 322"/>
                <a:gd name="T7" fmla="*/ 113 h 113"/>
                <a:gd name="T8" fmla="*/ 157 w 322"/>
                <a:gd name="T9" fmla="*/ 96 h 113"/>
                <a:gd name="T10" fmla="*/ 0 w 322"/>
                <a:gd name="T11" fmla="*/ 44 h 113"/>
                <a:gd name="T12" fmla="*/ 140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Freeform 115"/>
            <p:cNvSpPr>
              <a:spLocks/>
            </p:cNvSpPr>
            <p:nvPr/>
          </p:nvSpPr>
          <p:spPr bwMode="auto">
            <a:xfrm>
              <a:off x="3626" y="1969"/>
              <a:ext cx="364" cy="113"/>
            </a:xfrm>
            <a:custGeom>
              <a:avLst/>
              <a:gdLst>
                <a:gd name="T0" fmla="*/ 147 w 326"/>
                <a:gd name="T1" fmla="*/ 0 h 113"/>
                <a:gd name="T2" fmla="*/ 481 w 326"/>
                <a:gd name="T3" fmla="*/ 24 h 113"/>
                <a:gd name="T4" fmla="*/ 631 w 326"/>
                <a:gd name="T5" fmla="*/ 68 h 113"/>
                <a:gd name="T6" fmla="*/ 477 w 326"/>
                <a:gd name="T7" fmla="*/ 113 h 113"/>
                <a:gd name="T8" fmla="*/ 163 w 326"/>
                <a:gd name="T9" fmla="*/ 96 h 113"/>
                <a:gd name="T10" fmla="*/ 0 w 326"/>
                <a:gd name="T11" fmla="*/ 48 h 113"/>
                <a:gd name="T12" fmla="*/ 147 w 326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6" h="113">
                  <a:moveTo>
                    <a:pt x="76" y="0"/>
                  </a:moveTo>
                  <a:lnTo>
                    <a:pt x="249" y="24"/>
                  </a:lnTo>
                  <a:lnTo>
                    <a:pt x="326" y="68"/>
                  </a:lnTo>
                  <a:lnTo>
                    <a:pt x="245" y="113"/>
                  </a:lnTo>
                  <a:lnTo>
                    <a:pt x="84" y="96"/>
                  </a:lnTo>
                  <a:lnTo>
                    <a:pt x="0" y="48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Freeform 116"/>
            <p:cNvSpPr>
              <a:spLocks/>
            </p:cNvSpPr>
            <p:nvPr/>
          </p:nvSpPr>
          <p:spPr bwMode="auto">
            <a:xfrm>
              <a:off x="3631" y="1420"/>
              <a:ext cx="359" cy="113"/>
            </a:xfrm>
            <a:custGeom>
              <a:avLst/>
              <a:gdLst>
                <a:gd name="T0" fmla="*/ 137 w 322"/>
                <a:gd name="T1" fmla="*/ 0 h 113"/>
                <a:gd name="T2" fmla="*/ 462 w 322"/>
                <a:gd name="T3" fmla="*/ 19 h 113"/>
                <a:gd name="T4" fmla="*/ 618 w 322"/>
                <a:gd name="T5" fmla="*/ 68 h 113"/>
                <a:gd name="T6" fmla="*/ 463 w 322"/>
                <a:gd name="T7" fmla="*/ 113 h 113"/>
                <a:gd name="T8" fmla="*/ 153 w 322"/>
                <a:gd name="T9" fmla="*/ 96 h 113"/>
                <a:gd name="T10" fmla="*/ 0 w 322"/>
                <a:gd name="T11" fmla="*/ 44 h 113"/>
                <a:gd name="T12" fmla="*/ 137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0" y="19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Freeform 117"/>
            <p:cNvSpPr>
              <a:spLocks/>
            </p:cNvSpPr>
            <p:nvPr/>
          </p:nvSpPr>
          <p:spPr bwMode="auto">
            <a:xfrm>
              <a:off x="3631" y="1511"/>
              <a:ext cx="359" cy="113"/>
            </a:xfrm>
            <a:custGeom>
              <a:avLst/>
              <a:gdLst>
                <a:gd name="T0" fmla="*/ 137 w 322"/>
                <a:gd name="T1" fmla="*/ 0 h 113"/>
                <a:gd name="T2" fmla="*/ 469 w 322"/>
                <a:gd name="T3" fmla="*/ 24 h 113"/>
                <a:gd name="T4" fmla="*/ 618 w 322"/>
                <a:gd name="T5" fmla="*/ 68 h 113"/>
                <a:gd name="T6" fmla="*/ 463 w 322"/>
                <a:gd name="T7" fmla="*/ 113 h 113"/>
                <a:gd name="T8" fmla="*/ 153 w 322"/>
                <a:gd name="T9" fmla="*/ 96 h 113"/>
                <a:gd name="T10" fmla="*/ 0 w 322"/>
                <a:gd name="T11" fmla="*/ 44 h 113"/>
                <a:gd name="T12" fmla="*/ 137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Freeform 118"/>
            <p:cNvSpPr>
              <a:spLocks/>
            </p:cNvSpPr>
            <p:nvPr/>
          </p:nvSpPr>
          <p:spPr bwMode="auto">
            <a:xfrm>
              <a:off x="3635" y="1598"/>
              <a:ext cx="360" cy="113"/>
            </a:xfrm>
            <a:custGeom>
              <a:avLst/>
              <a:gdLst>
                <a:gd name="T0" fmla="*/ 140 w 322"/>
                <a:gd name="T1" fmla="*/ 0 h 113"/>
                <a:gd name="T2" fmla="*/ 477 w 322"/>
                <a:gd name="T3" fmla="*/ 24 h 113"/>
                <a:gd name="T4" fmla="*/ 627 w 322"/>
                <a:gd name="T5" fmla="*/ 68 h 113"/>
                <a:gd name="T6" fmla="*/ 471 w 322"/>
                <a:gd name="T7" fmla="*/ 113 h 113"/>
                <a:gd name="T8" fmla="*/ 157 w 322"/>
                <a:gd name="T9" fmla="*/ 96 h 113"/>
                <a:gd name="T10" fmla="*/ 0 w 322"/>
                <a:gd name="T11" fmla="*/ 44 h 113"/>
                <a:gd name="T12" fmla="*/ 140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Freeform 119"/>
            <p:cNvSpPr>
              <a:spLocks/>
            </p:cNvSpPr>
            <p:nvPr/>
          </p:nvSpPr>
          <p:spPr bwMode="auto">
            <a:xfrm>
              <a:off x="3635" y="1689"/>
              <a:ext cx="360" cy="113"/>
            </a:xfrm>
            <a:custGeom>
              <a:avLst/>
              <a:gdLst>
                <a:gd name="T0" fmla="*/ 140 w 322"/>
                <a:gd name="T1" fmla="*/ 0 h 113"/>
                <a:gd name="T2" fmla="*/ 477 w 322"/>
                <a:gd name="T3" fmla="*/ 24 h 113"/>
                <a:gd name="T4" fmla="*/ 627 w 322"/>
                <a:gd name="T5" fmla="*/ 68 h 113"/>
                <a:gd name="T6" fmla="*/ 471 w 322"/>
                <a:gd name="T7" fmla="*/ 113 h 113"/>
                <a:gd name="T8" fmla="*/ 157 w 322"/>
                <a:gd name="T9" fmla="*/ 96 h 113"/>
                <a:gd name="T10" fmla="*/ 0 w 322"/>
                <a:gd name="T11" fmla="*/ 44 h 113"/>
                <a:gd name="T12" fmla="*/ 140 w 32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3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1" y="113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Freeform 120"/>
            <p:cNvSpPr>
              <a:spLocks/>
            </p:cNvSpPr>
            <p:nvPr/>
          </p:nvSpPr>
          <p:spPr bwMode="auto">
            <a:xfrm>
              <a:off x="3625" y="1326"/>
              <a:ext cx="360" cy="117"/>
            </a:xfrm>
            <a:custGeom>
              <a:avLst/>
              <a:gdLst>
                <a:gd name="T0" fmla="*/ 140 w 322"/>
                <a:gd name="T1" fmla="*/ 0 h 117"/>
                <a:gd name="T2" fmla="*/ 477 w 322"/>
                <a:gd name="T3" fmla="*/ 24 h 117"/>
                <a:gd name="T4" fmla="*/ 627 w 322"/>
                <a:gd name="T5" fmla="*/ 68 h 117"/>
                <a:gd name="T6" fmla="*/ 475 w 322"/>
                <a:gd name="T7" fmla="*/ 117 h 117"/>
                <a:gd name="T8" fmla="*/ 157 w 322"/>
                <a:gd name="T9" fmla="*/ 96 h 117"/>
                <a:gd name="T10" fmla="*/ 0 w 322"/>
                <a:gd name="T11" fmla="*/ 44 h 117"/>
                <a:gd name="T12" fmla="*/ 140 w 322"/>
                <a:gd name="T13" fmla="*/ 0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7">
                  <a:moveTo>
                    <a:pt x="72" y="0"/>
                  </a:moveTo>
                  <a:lnTo>
                    <a:pt x="245" y="24"/>
                  </a:lnTo>
                  <a:lnTo>
                    <a:pt x="322" y="68"/>
                  </a:lnTo>
                  <a:lnTo>
                    <a:pt x="243" y="117"/>
                  </a:lnTo>
                  <a:lnTo>
                    <a:pt x="80" y="96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Freeform 121"/>
            <p:cNvSpPr>
              <a:spLocks/>
            </p:cNvSpPr>
            <p:nvPr/>
          </p:nvSpPr>
          <p:spPr bwMode="auto">
            <a:xfrm>
              <a:off x="3632" y="1239"/>
              <a:ext cx="359" cy="111"/>
            </a:xfrm>
            <a:custGeom>
              <a:avLst/>
              <a:gdLst>
                <a:gd name="T0" fmla="*/ 137 w 322"/>
                <a:gd name="T1" fmla="*/ 0 h 111"/>
                <a:gd name="T2" fmla="*/ 455 w 322"/>
                <a:gd name="T3" fmla="*/ 15 h 111"/>
                <a:gd name="T4" fmla="*/ 618 w 322"/>
                <a:gd name="T5" fmla="*/ 68 h 111"/>
                <a:gd name="T6" fmla="*/ 462 w 322"/>
                <a:gd name="T7" fmla="*/ 111 h 111"/>
                <a:gd name="T8" fmla="*/ 148 w 322"/>
                <a:gd name="T9" fmla="*/ 92 h 111"/>
                <a:gd name="T10" fmla="*/ 0 w 322"/>
                <a:gd name="T11" fmla="*/ 44 h 111"/>
                <a:gd name="T12" fmla="*/ 137 w 322"/>
                <a:gd name="T13" fmla="*/ 0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2" h="111">
                  <a:moveTo>
                    <a:pt x="72" y="0"/>
                  </a:moveTo>
                  <a:lnTo>
                    <a:pt x="237" y="15"/>
                  </a:lnTo>
                  <a:lnTo>
                    <a:pt x="322" y="68"/>
                  </a:lnTo>
                  <a:lnTo>
                    <a:pt x="240" y="111"/>
                  </a:lnTo>
                  <a:lnTo>
                    <a:pt x="77" y="92"/>
                  </a:lnTo>
                  <a:lnTo>
                    <a:pt x="0" y="44"/>
                  </a:lnTo>
                  <a:lnTo>
                    <a:pt x="7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Freeform 122"/>
            <p:cNvSpPr>
              <a:spLocks/>
            </p:cNvSpPr>
            <p:nvPr/>
          </p:nvSpPr>
          <p:spPr bwMode="auto">
            <a:xfrm>
              <a:off x="3631" y="1143"/>
              <a:ext cx="359" cy="111"/>
            </a:xfrm>
            <a:custGeom>
              <a:avLst/>
              <a:gdLst>
                <a:gd name="T0" fmla="*/ 80 w 359"/>
                <a:gd name="T1" fmla="*/ 0 h 111"/>
                <a:gd name="T2" fmla="*/ 273 w 359"/>
                <a:gd name="T3" fmla="*/ 24 h 111"/>
                <a:gd name="T4" fmla="*/ 359 w 359"/>
                <a:gd name="T5" fmla="*/ 68 h 111"/>
                <a:gd name="T6" fmla="*/ 263 w 359"/>
                <a:gd name="T7" fmla="*/ 111 h 111"/>
                <a:gd name="T8" fmla="*/ 81 w 359"/>
                <a:gd name="T9" fmla="*/ 100 h 111"/>
                <a:gd name="T10" fmla="*/ 0 w 359"/>
                <a:gd name="T11" fmla="*/ 44 h 111"/>
                <a:gd name="T12" fmla="*/ 80 w 359"/>
                <a:gd name="T13" fmla="*/ 0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9" h="111">
                  <a:moveTo>
                    <a:pt x="80" y="0"/>
                  </a:moveTo>
                  <a:lnTo>
                    <a:pt x="273" y="24"/>
                  </a:lnTo>
                  <a:lnTo>
                    <a:pt x="359" y="68"/>
                  </a:lnTo>
                  <a:lnTo>
                    <a:pt x="263" y="111"/>
                  </a:lnTo>
                  <a:lnTo>
                    <a:pt x="81" y="100"/>
                  </a:lnTo>
                  <a:lnTo>
                    <a:pt x="0" y="44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Freeform 123"/>
            <p:cNvSpPr>
              <a:spLocks/>
            </p:cNvSpPr>
            <p:nvPr/>
          </p:nvSpPr>
          <p:spPr bwMode="auto">
            <a:xfrm>
              <a:off x="3634" y="1079"/>
              <a:ext cx="362" cy="88"/>
            </a:xfrm>
            <a:custGeom>
              <a:avLst/>
              <a:gdLst>
                <a:gd name="T0" fmla="*/ 0 w 362"/>
                <a:gd name="T1" fmla="*/ 24 h 88"/>
                <a:gd name="T2" fmla="*/ 83 w 362"/>
                <a:gd name="T3" fmla="*/ 0 h 88"/>
                <a:gd name="T4" fmla="*/ 263 w 362"/>
                <a:gd name="T5" fmla="*/ 6 h 88"/>
                <a:gd name="T6" fmla="*/ 362 w 362"/>
                <a:gd name="T7" fmla="*/ 45 h 88"/>
                <a:gd name="T8" fmla="*/ 257 w 362"/>
                <a:gd name="T9" fmla="*/ 88 h 88"/>
                <a:gd name="T10" fmla="*/ 73 w 362"/>
                <a:gd name="T11" fmla="*/ 69 h 88"/>
                <a:gd name="T12" fmla="*/ 0 w 362"/>
                <a:gd name="T13" fmla="*/ 2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2" h="88">
                  <a:moveTo>
                    <a:pt x="0" y="24"/>
                  </a:moveTo>
                  <a:lnTo>
                    <a:pt x="83" y="0"/>
                  </a:lnTo>
                  <a:lnTo>
                    <a:pt x="263" y="6"/>
                  </a:lnTo>
                  <a:lnTo>
                    <a:pt x="362" y="45"/>
                  </a:lnTo>
                  <a:lnTo>
                    <a:pt x="257" y="88"/>
                  </a:lnTo>
                  <a:lnTo>
                    <a:pt x="73" y="69"/>
                  </a:lnTo>
                  <a:lnTo>
                    <a:pt x="0" y="24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452" name="Freeform 124"/>
            <p:cNvSpPr>
              <a:spLocks/>
            </p:cNvSpPr>
            <p:nvPr/>
          </p:nvSpPr>
          <p:spPr bwMode="auto">
            <a:xfrm>
              <a:off x="3669" y="2845"/>
              <a:ext cx="283" cy="26"/>
            </a:xfrm>
            <a:custGeom>
              <a:avLst/>
              <a:gdLst>
                <a:gd name="T0" fmla="*/ 19 w 254"/>
                <a:gd name="T1" fmla="*/ 0 h 26"/>
                <a:gd name="T2" fmla="*/ 0 w 254"/>
                <a:gd name="T3" fmla="*/ 24 h 26"/>
                <a:gd name="T4" fmla="*/ 254 w 254"/>
                <a:gd name="T5" fmla="*/ 26 h 26"/>
                <a:gd name="T6" fmla="*/ 240 w 254"/>
                <a:gd name="T7" fmla="*/ 0 h 26"/>
                <a:gd name="T8" fmla="*/ 19 w 25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6">
                  <a:moveTo>
                    <a:pt x="19" y="0"/>
                  </a:moveTo>
                  <a:lnTo>
                    <a:pt x="0" y="24"/>
                  </a:lnTo>
                  <a:lnTo>
                    <a:pt x="254" y="26"/>
                  </a:lnTo>
                  <a:lnTo>
                    <a:pt x="240" y="0"/>
                  </a:lnTo>
                  <a:lnTo>
                    <a:pt x="1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11453" name="Freeform 125"/>
            <p:cNvSpPr>
              <a:spLocks/>
            </p:cNvSpPr>
            <p:nvPr/>
          </p:nvSpPr>
          <p:spPr bwMode="auto">
            <a:xfrm>
              <a:off x="3655" y="2795"/>
              <a:ext cx="314" cy="50"/>
            </a:xfrm>
            <a:custGeom>
              <a:avLst/>
              <a:gdLst>
                <a:gd name="T0" fmla="*/ 43 w 281"/>
                <a:gd name="T1" fmla="*/ 0 h 50"/>
                <a:gd name="T2" fmla="*/ 0 w 281"/>
                <a:gd name="T3" fmla="*/ 26 h 50"/>
                <a:gd name="T4" fmla="*/ 38 w 281"/>
                <a:gd name="T5" fmla="*/ 48 h 50"/>
                <a:gd name="T6" fmla="*/ 252 w 281"/>
                <a:gd name="T7" fmla="*/ 50 h 50"/>
                <a:gd name="T8" fmla="*/ 281 w 281"/>
                <a:gd name="T9" fmla="*/ 28 h 50"/>
                <a:gd name="T10" fmla="*/ 247 w 281"/>
                <a:gd name="T11" fmla="*/ 2 h 50"/>
                <a:gd name="T12" fmla="*/ 43 w 28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50">
                  <a:moveTo>
                    <a:pt x="43" y="0"/>
                  </a:moveTo>
                  <a:lnTo>
                    <a:pt x="0" y="26"/>
                  </a:lnTo>
                  <a:lnTo>
                    <a:pt x="38" y="48"/>
                  </a:lnTo>
                  <a:lnTo>
                    <a:pt x="252" y="50"/>
                  </a:lnTo>
                  <a:lnTo>
                    <a:pt x="281" y="28"/>
                  </a:lnTo>
                  <a:lnTo>
                    <a:pt x="247" y="2"/>
                  </a:lnTo>
                  <a:lnTo>
                    <a:pt x="4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636" name="Freeform 126"/>
            <p:cNvSpPr>
              <a:spLocks/>
            </p:cNvSpPr>
            <p:nvPr/>
          </p:nvSpPr>
          <p:spPr bwMode="auto">
            <a:xfrm>
              <a:off x="3891" y="854"/>
              <a:ext cx="243" cy="2021"/>
            </a:xfrm>
            <a:custGeom>
              <a:avLst/>
              <a:gdLst>
                <a:gd name="T0" fmla="*/ 8 w 243"/>
                <a:gd name="T1" fmla="*/ 165 h 2021"/>
                <a:gd name="T2" fmla="*/ 40 w 243"/>
                <a:gd name="T3" fmla="*/ 59 h 2021"/>
                <a:gd name="T4" fmla="*/ 96 w 243"/>
                <a:gd name="T5" fmla="*/ 0 h 2021"/>
                <a:gd name="T6" fmla="*/ 173 w 243"/>
                <a:gd name="T7" fmla="*/ 80 h 2021"/>
                <a:gd name="T8" fmla="*/ 192 w 243"/>
                <a:gd name="T9" fmla="*/ 173 h 2021"/>
                <a:gd name="T10" fmla="*/ 199 w 243"/>
                <a:gd name="T11" fmla="*/ 237 h 2021"/>
                <a:gd name="T12" fmla="*/ 190 w 243"/>
                <a:gd name="T13" fmla="*/ 327 h 2021"/>
                <a:gd name="T14" fmla="*/ 183 w 243"/>
                <a:gd name="T15" fmla="*/ 418 h 2021"/>
                <a:gd name="T16" fmla="*/ 188 w 243"/>
                <a:gd name="T17" fmla="*/ 512 h 2021"/>
                <a:gd name="T18" fmla="*/ 183 w 243"/>
                <a:gd name="T19" fmla="*/ 603 h 2021"/>
                <a:gd name="T20" fmla="*/ 188 w 243"/>
                <a:gd name="T21" fmla="*/ 694 h 2021"/>
                <a:gd name="T22" fmla="*/ 186 w 243"/>
                <a:gd name="T23" fmla="*/ 785 h 2021"/>
                <a:gd name="T24" fmla="*/ 186 w 243"/>
                <a:gd name="T25" fmla="*/ 881 h 2021"/>
                <a:gd name="T26" fmla="*/ 188 w 243"/>
                <a:gd name="T27" fmla="*/ 968 h 2021"/>
                <a:gd name="T28" fmla="*/ 186 w 243"/>
                <a:gd name="T29" fmla="*/ 1066 h 2021"/>
                <a:gd name="T30" fmla="*/ 188 w 243"/>
                <a:gd name="T31" fmla="*/ 1157 h 2021"/>
                <a:gd name="T32" fmla="*/ 193 w 243"/>
                <a:gd name="T33" fmla="*/ 1251 h 2021"/>
                <a:gd name="T34" fmla="*/ 188 w 243"/>
                <a:gd name="T35" fmla="*/ 1337 h 2021"/>
                <a:gd name="T36" fmla="*/ 190 w 243"/>
                <a:gd name="T37" fmla="*/ 1438 h 2021"/>
                <a:gd name="T38" fmla="*/ 188 w 243"/>
                <a:gd name="T39" fmla="*/ 1527 h 2021"/>
                <a:gd name="T40" fmla="*/ 193 w 243"/>
                <a:gd name="T41" fmla="*/ 1623 h 2021"/>
                <a:gd name="T42" fmla="*/ 186 w 243"/>
                <a:gd name="T43" fmla="*/ 1712 h 2021"/>
                <a:gd name="T44" fmla="*/ 186 w 243"/>
                <a:gd name="T45" fmla="*/ 1808 h 2021"/>
                <a:gd name="T46" fmla="*/ 183 w 243"/>
                <a:gd name="T47" fmla="*/ 1892 h 2021"/>
                <a:gd name="T48" fmla="*/ 186 w 243"/>
                <a:gd name="T49" fmla="*/ 1961 h 2021"/>
                <a:gd name="T50" fmla="*/ 186 w 243"/>
                <a:gd name="T51" fmla="*/ 2021 h 2021"/>
                <a:gd name="T52" fmla="*/ 46 w 243"/>
                <a:gd name="T53" fmla="*/ 1993 h 2021"/>
                <a:gd name="T54" fmla="*/ 46 w 243"/>
                <a:gd name="T55" fmla="*/ 1945 h 2021"/>
                <a:gd name="T56" fmla="*/ 8 w 243"/>
                <a:gd name="T57" fmla="*/ 1878 h 2021"/>
                <a:gd name="T58" fmla="*/ 6 w 243"/>
                <a:gd name="T59" fmla="*/ 1799 h 2021"/>
                <a:gd name="T60" fmla="*/ 6 w 243"/>
                <a:gd name="T61" fmla="*/ 1698 h 2021"/>
                <a:gd name="T62" fmla="*/ 13 w 243"/>
                <a:gd name="T63" fmla="*/ 1602 h 2021"/>
                <a:gd name="T64" fmla="*/ 8 w 243"/>
                <a:gd name="T65" fmla="*/ 1513 h 2021"/>
                <a:gd name="T66" fmla="*/ 8 w 243"/>
                <a:gd name="T67" fmla="*/ 1420 h 2021"/>
                <a:gd name="T68" fmla="*/ 0 w 243"/>
                <a:gd name="T69" fmla="*/ 1321 h 2021"/>
                <a:gd name="T70" fmla="*/ 19 w 243"/>
                <a:gd name="T71" fmla="*/ 1235 h 2021"/>
                <a:gd name="T72" fmla="*/ 11 w 243"/>
                <a:gd name="T73" fmla="*/ 1144 h 2021"/>
                <a:gd name="T74" fmla="*/ 8 w 243"/>
                <a:gd name="T75" fmla="*/ 1050 h 2021"/>
                <a:gd name="T76" fmla="*/ 8 w 243"/>
                <a:gd name="T77" fmla="*/ 952 h 2021"/>
                <a:gd name="T78" fmla="*/ 13 w 243"/>
                <a:gd name="T79" fmla="*/ 861 h 2021"/>
                <a:gd name="T80" fmla="*/ 8 w 243"/>
                <a:gd name="T81" fmla="*/ 769 h 2021"/>
                <a:gd name="T82" fmla="*/ 17 w 243"/>
                <a:gd name="T83" fmla="*/ 676 h 2021"/>
                <a:gd name="T84" fmla="*/ 8 w 243"/>
                <a:gd name="T85" fmla="*/ 589 h 2021"/>
                <a:gd name="T86" fmla="*/ 13 w 243"/>
                <a:gd name="T87" fmla="*/ 496 h 2021"/>
                <a:gd name="T88" fmla="*/ 8 w 243"/>
                <a:gd name="T89" fmla="*/ 405 h 2021"/>
                <a:gd name="T90" fmla="*/ 13 w 243"/>
                <a:gd name="T91" fmla="*/ 313 h 2021"/>
                <a:gd name="T92" fmla="*/ 78 w 243"/>
                <a:gd name="T93" fmla="*/ 265 h 202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3" h="2021">
                  <a:moveTo>
                    <a:pt x="6" y="234"/>
                  </a:moveTo>
                  <a:lnTo>
                    <a:pt x="8" y="165"/>
                  </a:lnTo>
                  <a:lnTo>
                    <a:pt x="25" y="107"/>
                  </a:lnTo>
                  <a:lnTo>
                    <a:pt x="40" y="59"/>
                  </a:lnTo>
                  <a:lnTo>
                    <a:pt x="61" y="16"/>
                  </a:lnTo>
                  <a:lnTo>
                    <a:pt x="96" y="0"/>
                  </a:lnTo>
                  <a:lnTo>
                    <a:pt x="151" y="29"/>
                  </a:lnTo>
                  <a:lnTo>
                    <a:pt x="173" y="80"/>
                  </a:lnTo>
                  <a:lnTo>
                    <a:pt x="183" y="132"/>
                  </a:lnTo>
                  <a:lnTo>
                    <a:pt x="192" y="173"/>
                  </a:lnTo>
                  <a:lnTo>
                    <a:pt x="195" y="202"/>
                  </a:lnTo>
                  <a:lnTo>
                    <a:pt x="199" y="237"/>
                  </a:lnTo>
                  <a:lnTo>
                    <a:pt x="208" y="304"/>
                  </a:lnTo>
                  <a:lnTo>
                    <a:pt x="190" y="327"/>
                  </a:lnTo>
                  <a:lnTo>
                    <a:pt x="241" y="370"/>
                  </a:lnTo>
                  <a:lnTo>
                    <a:pt x="183" y="418"/>
                  </a:lnTo>
                  <a:lnTo>
                    <a:pt x="236" y="464"/>
                  </a:lnTo>
                  <a:lnTo>
                    <a:pt x="188" y="512"/>
                  </a:lnTo>
                  <a:lnTo>
                    <a:pt x="236" y="555"/>
                  </a:lnTo>
                  <a:lnTo>
                    <a:pt x="183" y="603"/>
                  </a:lnTo>
                  <a:lnTo>
                    <a:pt x="238" y="648"/>
                  </a:lnTo>
                  <a:lnTo>
                    <a:pt x="188" y="694"/>
                  </a:lnTo>
                  <a:lnTo>
                    <a:pt x="236" y="735"/>
                  </a:lnTo>
                  <a:lnTo>
                    <a:pt x="186" y="785"/>
                  </a:lnTo>
                  <a:lnTo>
                    <a:pt x="241" y="833"/>
                  </a:lnTo>
                  <a:lnTo>
                    <a:pt x="186" y="881"/>
                  </a:lnTo>
                  <a:lnTo>
                    <a:pt x="234" y="920"/>
                  </a:lnTo>
                  <a:lnTo>
                    <a:pt x="188" y="968"/>
                  </a:lnTo>
                  <a:lnTo>
                    <a:pt x="241" y="1018"/>
                  </a:lnTo>
                  <a:lnTo>
                    <a:pt x="186" y="1066"/>
                  </a:lnTo>
                  <a:lnTo>
                    <a:pt x="241" y="1109"/>
                  </a:lnTo>
                  <a:lnTo>
                    <a:pt x="188" y="1157"/>
                  </a:lnTo>
                  <a:lnTo>
                    <a:pt x="241" y="1205"/>
                  </a:lnTo>
                  <a:lnTo>
                    <a:pt x="193" y="1251"/>
                  </a:lnTo>
                  <a:lnTo>
                    <a:pt x="234" y="1294"/>
                  </a:lnTo>
                  <a:lnTo>
                    <a:pt x="188" y="1337"/>
                  </a:lnTo>
                  <a:lnTo>
                    <a:pt x="243" y="1392"/>
                  </a:lnTo>
                  <a:lnTo>
                    <a:pt x="190" y="1438"/>
                  </a:lnTo>
                  <a:lnTo>
                    <a:pt x="238" y="1479"/>
                  </a:lnTo>
                  <a:lnTo>
                    <a:pt x="188" y="1527"/>
                  </a:lnTo>
                  <a:lnTo>
                    <a:pt x="238" y="1575"/>
                  </a:lnTo>
                  <a:lnTo>
                    <a:pt x="193" y="1623"/>
                  </a:lnTo>
                  <a:lnTo>
                    <a:pt x="231" y="1666"/>
                  </a:lnTo>
                  <a:lnTo>
                    <a:pt x="186" y="1712"/>
                  </a:lnTo>
                  <a:lnTo>
                    <a:pt x="238" y="1762"/>
                  </a:lnTo>
                  <a:lnTo>
                    <a:pt x="186" y="1808"/>
                  </a:lnTo>
                  <a:lnTo>
                    <a:pt x="226" y="1848"/>
                  </a:lnTo>
                  <a:lnTo>
                    <a:pt x="183" y="1892"/>
                  </a:lnTo>
                  <a:lnTo>
                    <a:pt x="219" y="1928"/>
                  </a:lnTo>
                  <a:lnTo>
                    <a:pt x="186" y="1961"/>
                  </a:lnTo>
                  <a:lnTo>
                    <a:pt x="207" y="1997"/>
                  </a:lnTo>
                  <a:lnTo>
                    <a:pt x="186" y="2021"/>
                  </a:lnTo>
                  <a:lnTo>
                    <a:pt x="57" y="2017"/>
                  </a:lnTo>
                  <a:lnTo>
                    <a:pt x="46" y="1993"/>
                  </a:lnTo>
                  <a:lnTo>
                    <a:pt x="73" y="1969"/>
                  </a:lnTo>
                  <a:lnTo>
                    <a:pt x="46" y="1945"/>
                  </a:lnTo>
                  <a:lnTo>
                    <a:pt x="73" y="1917"/>
                  </a:lnTo>
                  <a:lnTo>
                    <a:pt x="8" y="1878"/>
                  </a:lnTo>
                  <a:lnTo>
                    <a:pt x="73" y="1845"/>
                  </a:lnTo>
                  <a:lnTo>
                    <a:pt x="6" y="1799"/>
                  </a:lnTo>
                  <a:lnTo>
                    <a:pt x="88" y="1753"/>
                  </a:lnTo>
                  <a:lnTo>
                    <a:pt x="6" y="1698"/>
                  </a:lnTo>
                  <a:lnTo>
                    <a:pt x="84" y="1653"/>
                  </a:lnTo>
                  <a:lnTo>
                    <a:pt x="13" y="1602"/>
                  </a:lnTo>
                  <a:lnTo>
                    <a:pt x="88" y="1564"/>
                  </a:lnTo>
                  <a:lnTo>
                    <a:pt x="8" y="1513"/>
                  </a:lnTo>
                  <a:lnTo>
                    <a:pt x="84" y="1470"/>
                  </a:lnTo>
                  <a:lnTo>
                    <a:pt x="8" y="1420"/>
                  </a:lnTo>
                  <a:lnTo>
                    <a:pt x="84" y="1374"/>
                  </a:lnTo>
                  <a:lnTo>
                    <a:pt x="0" y="1321"/>
                  </a:lnTo>
                  <a:lnTo>
                    <a:pt x="88" y="1283"/>
                  </a:lnTo>
                  <a:lnTo>
                    <a:pt x="19" y="1235"/>
                  </a:lnTo>
                  <a:lnTo>
                    <a:pt x="84" y="1192"/>
                  </a:lnTo>
                  <a:lnTo>
                    <a:pt x="11" y="1144"/>
                  </a:lnTo>
                  <a:lnTo>
                    <a:pt x="88" y="1096"/>
                  </a:lnTo>
                  <a:lnTo>
                    <a:pt x="8" y="1050"/>
                  </a:lnTo>
                  <a:lnTo>
                    <a:pt x="84" y="1005"/>
                  </a:lnTo>
                  <a:lnTo>
                    <a:pt x="8" y="952"/>
                  </a:lnTo>
                  <a:lnTo>
                    <a:pt x="94" y="904"/>
                  </a:lnTo>
                  <a:lnTo>
                    <a:pt x="13" y="861"/>
                  </a:lnTo>
                  <a:lnTo>
                    <a:pt x="88" y="822"/>
                  </a:lnTo>
                  <a:lnTo>
                    <a:pt x="8" y="769"/>
                  </a:lnTo>
                  <a:lnTo>
                    <a:pt x="78" y="726"/>
                  </a:lnTo>
                  <a:lnTo>
                    <a:pt x="17" y="676"/>
                  </a:lnTo>
                  <a:lnTo>
                    <a:pt x="88" y="635"/>
                  </a:lnTo>
                  <a:lnTo>
                    <a:pt x="8" y="589"/>
                  </a:lnTo>
                  <a:lnTo>
                    <a:pt x="78" y="534"/>
                  </a:lnTo>
                  <a:lnTo>
                    <a:pt x="13" y="496"/>
                  </a:lnTo>
                  <a:lnTo>
                    <a:pt x="94" y="448"/>
                  </a:lnTo>
                  <a:lnTo>
                    <a:pt x="8" y="405"/>
                  </a:lnTo>
                  <a:lnTo>
                    <a:pt x="84" y="352"/>
                  </a:lnTo>
                  <a:lnTo>
                    <a:pt x="13" y="313"/>
                  </a:lnTo>
                  <a:lnTo>
                    <a:pt x="88" y="265"/>
                  </a:lnTo>
                  <a:lnTo>
                    <a:pt x="78" y="265"/>
                  </a:lnTo>
                  <a:lnTo>
                    <a:pt x="11" y="237"/>
                  </a:lnTo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1270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7" name="Freeform 127"/>
            <p:cNvSpPr>
              <a:spLocks/>
            </p:cNvSpPr>
            <p:nvPr/>
          </p:nvSpPr>
          <p:spPr bwMode="auto">
            <a:xfrm>
              <a:off x="3584" y="363"/>
              <a:ext cx="225" cy="299"/>
            </a:xfrm>
            <a:custGeom>
              <a:avLst/>
              <a:gdLst>
                <a:gd name="T0" fmla="*/ 0 w 225"/>
                <a:gd name="T1" fmla="*/ 299 h 299"/>
                <a:gd name="T2" fmla="*/ 0 w 225"/>
                <a:gd name="T3" fmla="*/ 34 h 299"/>
                <a:gd name="T4" fmla="*/ 67 w 225"/>
                <a:gd name="T5" fmla="*/ 11 h 299"/>
                <a:gd name="T6" fmla="*/ 141 w 225"/>
                <a:gd name="T7" fmla="*/ 5 h 299"/>
                <a:gd name="T8" fmla="*/ 225 w 225"/>
                <a:gd name="T9" fmla="*/ 0 h 299"/>
                <a:gd name="T10" fmla="*/ 218 w 225"/>
                <a:gd name="T11" fmla="*/ 147 h 299"/>
                <a:gd name="T12" fmla="*/ 216 w 225"/>
                <a:gd name="T13" fmla="*/ 298 h 299"/>
                <a:gd name="T14" fmla="*/ 0 w 225"/>
                <a:gd name="T15" fmla="*/ 299 h 2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5" h="299">
                  <a:moveTo>
                    <a:pt x="0" y="299"/>
                  </a:moveTo>
                  <a:lnTo>
                    <a:pt x="0" y="34"/>
                  </a:lnTo>
                  <a:lnTo>
                    <a:pt x="67" y="11"/>
                  </a:lnTo>
                  <a:lnTo>
                    <a:pt x="141" y="5"/>
                  </a:lnTo>
                  <a:lnTo>
                    <a:pt x="225" y="0"/>
                  </a:lnTo>
                  <a:lnTo>
                    <a:pt x="218" y="147"/>
                  </a:lnTo>
                  <a:lnTo>
                    <a:pt x="216" y="298"/>
                  </a:lnTo>
                  <a:lnTo>
                    <a:pt x="0" y="299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9525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Freeform 128"/>
            <p:cNvSpPr>
              <a:spLocks/>
            </p:cNvSpPr>
            <p:nvPr/>
          </p:nvSpPr>
          <p:spPr bwMode="auto">
            <a:xfrm>
              <a:off x="3799" y="363"/>
              <a:ext cx="223" cy="300"/>
            </a:xfrm>
            <a:custGeom>
              <a:avLst/>
              <a:gdLst>
                <a:gd name="T0" fmla="*/ 0 w 223"/>
                <a:gd name="T1" fmla="*/ 300 h 300"/>
                <a:gd name="T2" fmla="*/ 0 w 223"/>
                <a:gd name="T3" fmla="*/ 0 h 300"/>
                <a:gd name="T4" fmla="*/ 105 w 223"/>
                <a:gd name="T5" fmla="*/ 2 h 300"/>
                <a:gd name="T6" fmla="*/ 220 w 223"/>
                <a:gd name="T7" fmla="*/ 37 h 300"/>
                <a:gd name="T8" fmla="*/ 223 w 223"/>
                <a:gd name="T9" fmla="*/ 296 h 300"/>
                <a:gd name="T10" fmla="*/ 0 w 223"/>
                <a:gd name="T11" fmla="*/ 30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300">
                  <a:moveTo>
                    <a:pt x="0" y="300"/>
                  </a:moveTo>
                  <a:lnTo>
                    <a:pt x="0" y="0"/>
                  </a:lnTo>
                  <a:lnTo>
                    <a:pt x="105" y="2"/>
                  </a:lnTo>
                  <a:lnTo>
                    <a:pt x="220" y="37"/>
                  </a:lnTo>
                  <a:lnTo>
                    <a:pt x="223" y="296"/>
                  </a:lnTo>
                  <a:lnTo>
                    <a:pt x="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9525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9" name="Freeform 129"/>
            <p:cNvSpPr>
              <a:spLocks/>
            </p:cNvSpPr>
            <p:nvPr/>
          </p:nvSpPr>
          <p:spPr bwMode="auto">
            <a:xfrm>
              <a:off x="3507" y="659"/>
              <a:ext cx="592" cy="496"/>
            </a:xfrm>
            <a:custGeom>
              <a:avLst/>
              <a:gdLst>
                <a:gd name="T0" fmla="*/ 10 w 592"/>
                <a:gd name="T1" fmla="*/ 371 h 496"/>
                <a:gd name="T2" fmla="*/ 0 w 592"/>
                <a:gd name="T3" fmla="*/ 464 h 496"/>
                <a:gd name="T4" fmla="*/ 3 w 592"/>
                <a:gd name="T5" fmla="*/ 0 h 496"/>
                <a:gd name="T6" fmla="*/ 592 w 592"/>
                <a:gd name="T7" fmla="*/ 3 h 496"/>
                <a:gd name="T8" fmla="*/ 589 w 592"/>
                <a:gd name="T9" fmla="*/ 231 h 496"/>
                <a:gd name="T10" fmla="*/ 586 w 592"/>
                <a:gd name="T11" fmla="*/ 496 h 496"/>
                <a:gd name="T12" fmla="*/ 583 w 592"/>
                <a:gd name="T13" fmla="*/ 426 h 496"/>
                <a:gd name="T14" fmla="*/ 576 w 592"/>
                <a:gd name="T15" fmla="*/ 394 h 496"/>
                <a:gd name="T16" fmla="*/ 573 w 592"/>
                <a:gd name="T17" fmla="*/ 355 h 496"/>
                <a:gd name="T18" fmla="*/ 570 w 592"/>
                <a:gd name="T19" fmla="*/ 323 h 496"/>
                <a:gd name="T20" fmla="*/ 547 w 592"/>
                <a:gd name="T21" fmla="*/ 256 h 496"/>
                <a:gd name="T22" fmla="*/ 560 w 592"/>
                <a:gd name="T23" fmla="*/ 288 h 496"/>
                <a:gd name="T24" fmla="*/ 519 w 592"/>
                <a:gd name="T25" fmla="*/ 218 h 496"/>
                <a:gd name="T26" fmla="*/ 484 w 592"/>
                <a:gd name="T27" fmla="*/ 201 h 496"/>
                <a:gd name="T28" fmla="*/ 446 w 592"/>
                <a:gd name="T29" fmla="*/ 232 h 496"/>
                <a:gd name="T30" fmla="*/ 417 w 592"/>
                <a:gd name="T31" fmla="*/ 288 h 496"/>
                <a:gd name="T32" fmla="*/ 398 w 592"/>
                <a:gd name="T33" fmla="*/ 360 h 496"/>
                <a:gd name="T34" fmla="*/ 392 w 592"/>
                <a:gd name="T35" fmla="*/ 427 h 496"/>
                <a:gd name="T36" fmla="*/ 215 w 592"/>
                <a:gd name="T37" fmla="*/ 422 h 496"/>
                <a:gd name="T38" fmla="*/ 211 w 592"/>
                <a:gd name="T39" fmla="*/ 355 h 496"/>
                <a:gd name="T40" fmla="*/ 195 w 592"/>
                <a:gd name="T41" fmla="*/ 288 h 496"/>
                <a:gd name="T42" fmla="*/ 169 w 592"/>
                <a:gd name="T43" fmla="*/ 219 h 496"/>
                <a:gd name="T44" fmla="*/ 135 w 592"/>
                <a:gd name="T45" fmla="*/ 189 h 496"/>
                <a:gd name="T46" fmla="*/ 99 w 592"/>
                <a:gd name="T47" fmla="*/ 189 h 496"/>
                <a:gd name="T48" fmla="*/ 64 w 592"/>
                <a:gd name="T49" fmla="*/ 208 h 496"/>
                <a:gd name="T50" fmla="*/ 45 w 592"/>
                <a:gd name="T51" fmla="*/ 240 h 496"/>
                <a:gd name="T52" fmla="*/ 29 w 592"/>
                <a:gd name="T53" fmla="*/ 285 h 496"/>
                <a:gd name="T54" fmla="*/ 23 w 592"/>
                <a:gd name="T55" fmla="*/ 333 h 496"/>
                <a:gd name="T56" fmla="*/ 10 w 592"/>
                <a:gd name="T57" fmla="*/ 371 h 49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92" h="496">
                  <a:moveTo>
                    <a:pt x="10" y="371"/>
                  </a:moveTo>
                  <a:lnTo>
                    <a:pt x="0" y="464"/>
                  </a:lnTo>
                  <a:lnTo>
                    <a:pt x="3" y="0"/>
                  </a:lnTo>
                  <a:lnTo>
                    <a:pt x="592" y="3"/>
                  </a:lnTo>
                  <a:lnTo>
                    <a:pt x="589" y="231"/>
                  </a:lnTo>
                  <a:lnTo>
                    <a:pt x="586" y="496"/>
                  </a:lnTo>
                  <a:lnTo>
                    <a:pt x="583" y="426"/>
                  </a:lnTo>
                  <a:lnTo>
                    <a:pt x="576" y="394"/>
                  </a:lnTo>
                  <a:lnTo>
                    <a:pt x="573" y="355"/>
                  </a:lnTo>
                  <a:lnTo>
                    <a:pt x="570" y="323"/>
                  </a:lnTo>
                  <a:lnTo>
                    <a:pt x="547" y="256"/>
                  </a:lnTo>
                  <a:lnTo>
                    <a:pt x="560" y="288"/>
                  </a:lnTo>
                  <a:lnTo>
                    <a:pt x="519" y="218"/>
                  </a:lnTo>
                  <a:lnTo>
                    <a:pt x="484" y="201"/>
                  </a:lnTo>
                  <a:lnTo>
                    <a:pt x="446" y="232"/>
                  </a:lnTo>
                  <a:lnTo>
                    <a:pt x="417" y="288"/>
                  </a:lnTo>
                  <a:lnTo>
                    <a:pt x="398" y="360"/>
                  </a:lnTo>
                  <a:lnTo>
                    <a:pt x="392" y="427"/>
                  </a:lnTo>
                  <a:lnTo>
                    <a:pt x="215" y="422"/>
                  </a:lnTo>
                  <a:lnTo>
                    <a:pt x="211" y="355"/>
                  </a:lnTo>
                  <a:lnTo>
                    <a:pt x="195" y="288"/>
                  </a:lnTo>
                  <a:lnTo>
                    <a:pt x="169" y="219"/>
                  </a:lnTo>
                  <a:lnTo>
                    <a:pt x="135" y="189"/>
                  </a:lnTo>
                  <a:lnTo>
                    <a:pt x="99" y="189"/>
                  </a:lnTo>
                  <a:lnTo>
                    <a:pt x="64" y="208"/>
                  </a:lnTo>
                  <a:lnTo>
                    <a:pt x="45" y="240"/>
                  </a:lnTo>
                  <a:lnTo>
                    <a:pt x="29" y="285"/>
                  </a:lnTo>
                  <a:lnTo>
                    <a:pt x="23" y="333"/>
                  </a:lnTo>
                  <a:lnTo>
                    <a:pt x="1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9525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Freeform 130"/>
            <p:cNvSpPr>
              <a:spLocks/>
            </p:cNvSpPr>
            <p:nvPr/>
          </p:nvSpPr>
          <p:spPr bwMode="auto">
            <a:xfrm>
              <a:off x="3510" y="661"/>
              <a:ext cx="586" cy="1"/>
            </a:xfrm>
            <a:custGeom>
              <a:avLst/>
              <a:gdLst>
                <a:gd name="T0" fmla="*/ 0 w 586"/>
                <a:gd name="T1" fmla="*/ 1 h 1"/>
                <a:gd name="T2" fmla="*/ 586 w 58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86" h="1">
                  <a:moveTo>
                    <a:pt x="0" y="1"/>
                  </a:moveTo>
                  <a:lnTo>
                    <a:pt x="586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1" name="Freeform 131"/>
            <p:cNvSpPr>
              <a:spLocks/>
            </p:cNvSpPr>
            <p:nvPr/>
          </p:nvSpPr>
          <p:spPr bwMode="auto">
            <a:xfrm>
              <a:off x="3802" y="362"/>
              <a:ext cx="1" cy="300"/>
            </a:xfrm>
            <a:custGeom>
              <a:avLst/>
              <a:gdLst>
                <a:gd name="T0" fmla="*/ 0 w 1"/>
                <a:gd name="T1" fmla="*/ 0 h 300"/>
                <a:gd name="T2" fmla="*/ 0 w 1"/>
                <a:gd name="T3" fmla="*/ 300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0">
                  <a:moveTo>
                    <a:pt x="0" y="0"/>
                  </a:moveTo>
                  <a:lnTo>
                    <a:pt x="0" y="30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2" name="Line 132"/>
            <p:cNvSpPr>
              <a:spLocks noChangeShapeType="1"/>
            </p:cNvSpPr>
            <p:nvPr/>
          </p:nvSpPr>
          <p:spPr bwMode="auto">
            <a:xfrm>
              <a:off x="3506" y="2871"/>
              <a:ext cx="574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3" name="Freeform 133"/>
            <p:cNvSpPr>
              <a:spLocks/>
            </p:cNvSpPr>
            <p:nvPr/>
          </p:nvSpPr>
          <p:spPr bwMode="auto">
            <a:xfrm>
              <a:off x="4020" y="400"/>
              <a:ext cx="1" cy="263"/>
            </a:xfrm>
            <a:custGeom>
              <a:avLst/>
              <a:gdLst>
                <a:gd name="T0" fmla="*/ 0 w 1"/>
                <a:gd name="T1" fmla="*/ 263 h 263"/>
                <a:gd name="T2" fmla="*/ 0 w 1"/>
                <a:gd name="T3" fmla="*/ 0 h 2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63">
                  <a:moveTo>
                    <a:pt x="0" y="26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4" name="Freeform 134"/>
            <p:cNvSpPr>
              <a:spLocks/>
            </p:cNvSpPr>
            <p:nvPr/>
          </p:nvSpPr>
          <p:spPr bwMode="auto">
            <a:xfrm>
              <a:off x="3587" y="397"/>
              <a:ext cx="1" cy="264"/>
            </a:xfrm>
            <a:custGeom>
              <a:avLst/>
              <a:gdLst>
                <a:gd name="T0" fmla="*/ 0 w 1"/>
                <a:gd name="T1" fmla="*/ 264 h 264"/>
                <a:gd name="T2" fmla="*/ 0 w 1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64">
                  <a:moveTo>
                    <a:pt x="0" y="26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5" name="Freeform 135"/>
            <p:cNvSpPr>
              <a:spLocks/>
            </p:cNvSpPr>
            <p:nvPr/>
          </p:nvSpPr>
          <p:spPr bwMode="auto">
            <a:xfrm>
              <a:off x="3587" y="362"/>
              <a:ext cx="432" cy="41"/>
            </a:xfrm>
            <a:custGeom>
              <a:avLst/>
              <a:gdLst>
                <a:gd name="T0" fmla="*/ 0 w 432"/>
                <a:gd name="T1" fmla="*/ 35 h 41"/>
                <a:gd name="T2" fmla="*/ 74 w 432"/>
                <a:gd name="T3" fmla="*/ 16 h 41"/>
                <a:gd name="T4" fmla="*/ 147 w 432"/>
                <a:gd name="T5" fmla="*/ 3 h 41"/>
                <a:gd name="T6" fmla="*/ 219 w 432"/>
                <a:gd name="T7" fmla="*/ 1 h 41"/>
                <a:gd name="T8" fmla="*/ 298 w 432"/>
                <a:gd name="T9" fmla="*/ 6 h 41"/>
                <a:gd name="T10" fmla="*/ 365 w 432"/>
                <a:gd name="T11" fmla="*/ 16 h 41"/>
                <a:gd name="T12" fmla="*/ 432 w 432"/>
                <a:gd name="T13" fmla="*/ 41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2" h="41">
                  <a:moveTo>
                    <a:pt x="0" y="35"/>
                  </a:moveTo>
                  <a:cubicBezTo>
                    <a:pt x="12" y="32"/>
                    <a:pt x="50" y="21"/>
                    <a:pt x="74" y="16"/>
                  </a:cubicBezTo>
                  <a:cubicBezTo>
                    <a:pt x="98" y="11"/>
                    <a:pt x="123" y="6"/>
                    <a:pt x="147" y="3"/>
                  </a:cubicBezTo>
                  <a:cubicBezTo>
                    <a:pt x="171" y="0"/>
                    <a:pt x="194" y="1"/>
                    <a:pt x="219" y="1"/>
                  </a:cubicBezTo>
                  <a:cubicBezTo>
                    <a:pt x="244" y="1"/>
                    <a:pt x="274" y="4"/>
                    <a:pt x="298" y="6"/>
                  </a:cubicBezTo>
                  <a:cubicBezTo>
                    <a:pt x="322" y="8"/>
                    <a:pt x="343" y="10"/>
                    <a:pt x="365" y="16"/>
                  </a:cubicBezTo>
                  <a:cubicBezTo>
                    <a:pt x="387" y="22"/>
                    <a:pt x="418" y="36"/>
                    <a:pt x="432" y="41"/>
                  </a:cubicBez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6" name="Freeform 136"/>
            <p:cNvSpPr>
              <a:spLocks/>
            </p:cNvSpPr>
            <p:nvPr/>
          </p:nvSpPr>
          <p:spPr bwMode="auto">
            <a:xfrm>
              <a:off x="4096" y="656"/>
              <a:ext cx="1" cy="508"/>
            </a:xfrm>
            <a:custGeom>
              <a:avLst/>
              <a:gdLst>
                <a:gd name="T0" fmla="*/ 0 w 1"/>
                <a:gd name="T1" fmla="*/ 0 h 508"/>
                <a:gd name="T2" fmla="*/ 1 w 1"/>
                <a:gd name="T3" fmla="*/ 508 h 5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08">
                  <a:moveTo>
                    <a:pt x="0" y="0"/>
                  </a:moveTo>
                  <a:lnTo>
                    <a:pt x="1" y="508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7" name="Freeform 137"/>
            <p:cNvSpPr>
              <a:spLocks/>
            </p:cNvSpPr>
            <p:nvPr/>
          </p:nvSpPr>
          <p:spPr bwMode="auto">
            <a:xfrm>
              <a:off x="3512" y="837"/>
              <a:ext cx="215" cy="254"/>
            </a:xfrm>
            <a:custGeom>
              <a:avLst/>
              <a:gdLst>
                <a:gd name="T0" fmla="*/ 8 w 215"/>
                <a:gd name="T1" fmla="*/ 187 h 254"/>
                <a:gd name="T2" fmla="*/ 2 w 215"/>
                <a:gd name="T3" fmla="*/ 235 h 254"/>
                <a:gd name="T4" fmla="*/ 21 w 215"/>
                <a:gd name="T5" fmla="*/ 136 h 254"/>
                <a:gd name="T6" fmla="*/ 34 w 215"/>
                <a:gd name="T7" fmla="*/ 82 h 254"/>
                <a:gd name="T8" fmla="*/ 56 w 215"/>
                <a:gd name="T9" fmla="*/ 37 h 254"/>
                <a:gd name="T10" fmla="*/ 107 w 215"/>
                <a:gd name="T11" fmla="*/ 2 h 254"/>
                <a:gd name="T12" fmla="*/ 149 w 215"/>
                <a:gd name="T13" fmla="*/ 24 h 254"/>
                <a:gd name="T14" fmla="*/ 178 w 215"/>
                <a:gd name="T15" fmla="*/ 69 h 254"/>
                <a:gd name="T16" fmla="*/ 200 w 215"/>
                <a:gd name="T17" fmla="*/ 136 h 254"/>
                <a:gd name="T18" fmla="*/ 213 w 215"/>
                <a:gd name="T19" fmla="*/ 197 h 254"/>
                <a:gd name="T20" fmla="*/ 210 w 215"/>
                <a:gd name="T21" fmla="*/ 254 h 2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5" h="254">
                  <a:moveTo>
                    <a:pt x="8" y="187"/>
                  </a:moveTo>
                  <a:cubicBezTo>
                    <a:pt x="8" y="195"/>
                    <a:pt x="0" y="243"/>
                    <a:pt x="2" y="235"/>
                  </a:cubicBezTo>
                  <a:cubicBezTo>
                    <a:pt x="4" y="227"/>
                    <a:pt x="16" y="161"/>
                    <a:pt x="21" y="136"/>
                  </a:cubicBezTo>
                  <a:cubicBezTo>
                    <a:pt x="26" y="111"/>
                    <a:pt x="28" y="98"/>
                    <a:pt x="34" y="82"/>
                  </a:cubicBezTo>
                  <a:cubicBezTo>
                    <a:pt x="40" y="66"/>
                    <a:pt x="44" y="50"/>
                    <a:pt x="56" y="37"/>
                  </a:cubicBezTo>
                  <a:cubicBezTo>
                    <a:pt x="68" y="24"/>
                    <a:pt x="92" y="4"/>
                    <a:pt x="107" y="2"/>
                  </a:cubicBezTo>
                  <a:cubicBezTo>
                    <a:pt x="122" y="0"/>
                    <a:pt x="137" y="13"/>
                    <a:pt x="149" y="24"/>
                  </a:cubicBezTo>
                  <a:cubicBezTo>
                    <a:pt x="161" y="35"/>
                    <a:pt x="170" y="50"/>
                    <a:pt x="178" y="69"/>
                  </a:cubicBezTo>
                  <a:cubicBezTo>
                    <a:pt x="186" y="88"/>
                    <a:pt x="194" y="115"/>
                    <a:pt x="200" y="136"/>
                  </a:cubicBezTo>
                  <a:cubicBezTo>
                    <a:pt x="206" y="157"/>
                    <a:pt x="211" y="177"/>
                    <a:pt x="213" y="197"/>
                  </a:cubicBezTo>
                  <a:cubicBezTo>
                    <a:pt x="215" y="217"/>
                    <a:pt x="211" y="242"/>
                    <a:pt x="210" y="254"/>
                  </a:cubicBez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8" name="Freeform 138"/>
            <p:cNvSpPr>
              <a:spLocks/>
            </p:cNvSpPr>
            <p:nvPr/>
          </p:nvSpPr>
          <p:spPr bwMode="auto">
            <a:xfrm>
              <a:off x="3898" y="857"/>
              <a:ext cx="195" cy="241"/>
            </a:xfrm>
            <a:custGeom>
              <a:avLst/>
              <a:gdLst>
                <a:gd name="T0" fmla="*/ 195 w 195"/>
                <a:gd name="T1" fmla="*/ 241 h 241"/>
                <a:gd name="T2" fmla="*/ 185 w 195"/>
                <a:gd name="T3" fmla="*/ 186 h 241"/>
                <a:gd name="T4" fmla="*/ 179 w 195"/>
                <a:gd name="T5" fmla="*/ 138 h 241"/>
                <a:gd name="T6" fmla="*/ 166 w 195"/>
                <a:gd name="T7" fmla="*/ 77 h 241"/>
                <a:gd name="T8" fmla="*/ 137 w 195"/>
                <a:gd name="T9" fmla="*/ 29 h 241"/>
                <a:gd name="T10" fmla="*/ 96 w 195"/>
                <a:gd name="T11" fmla="*/ 1 h 241"/>
                <a:gd name="T12" fmla="*/ 48 w 195"/>
                <a:gd name="T13" fmla="*/ 33 h 241"/>
                <a:gd name="T14" fmla="*/ 19 w 195"/>
                <a:gd name="T15" fmla="*/ 87 h 241"/>
                <a:gd name="T16" fmla="*/ 3 w 195"/>
                <a:gd name="T17" fmla="*/ 169 h 241"/>
                <a:gd name="T18" fmla="*/ 0 w 195"/>
                <a:gd name="T19" fmla="*/ 229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5" h="241">
                  <a:moveTo>
                    <a:pt x="195" y="241"/>
                  </a:moveTo>
                  <a:cubicBezTo>
                    <a:pt x="193" y="232"/>
                    <a:pt x="188" y="203"/>
                    <a:pt x="185" y="186"/>
                  </a:cubicBezTo>
                  <a:cubicBezTo>
                    <a:pt x="182" y="169"/>
                    <a:pt x="182" y="156"/>
                    <a:pt x="179" y="138"/>
                  </a:cubicBezTo>
                  <a:cubicBezTo>
                    <a:pt x="176" y="120"/>
                    <a:pt x="173" y="95"/>
                    <a:pt x="166" y="77"/>
                  </a:cubicBezTo>
                  <a:cubicBezTo>
                    <a:pt x="159" y="59"/>
                    <a:pt x="149" y="42"/>
                    <a:pt x="137" y="29"/>
                  </a:cubicBezTo>
                  <a:cubicBezTo>
                    <a:pt x="125" y="16"/>
                    <a:pt x="111" y="0"/>
                    <a:pt x="96" y="1"/>
                  </a:cubicBezTo>
                  <a:cubicBezTo>
                    <a:pt x="81" y="2"/>
                    <a:pt x="61" y="19"/>
                    <a:pt x="48" y="33"/>
                  </a:cubicBezTo>
                  <a:cubicBezTo>
                    <a:pt x="35" y="47"/>
                    <a:pt x="26" y="64"/>
                    <a:pt x="19" y="87"/>
                  </a:cubicBezTo>
                  <a:cubicBezTo>
                    <a:pt x="12" y="110"/>
                    <a:pt x="7" y="145"/>
                    <a:pt x="3" y="169"/>
                  </a:cubicBezTo>
                  <a:cubicBezTo>
                    <a:pt x="0" y="193"/>
                    <a:pt x="1" y="217"/>
                    <a:pt x="0" y="229"/>
                  </a:cubicBez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9" name="Freeform 139"/>
            <p:cNvSpPr>
              <a:spLocks/>
            </p:cNvSpPr>
            <p:nvPr/>
          </p:nvSpPr>
          <p:spPr bwMode="auto">
            <a:xfrm>
              <a:off x="3509" y="659"/>
              <a:ext cx="1" cy="457"/>
            </a:xfrm>
            <a:custGeom>
              <a:avLst/>
              <a:gdLst>
                <a:gd name="T0" fmla="*/ 1 w 1"/>
                <a:gd name="T1" fmla="*/ 0 h 457"/>
                <a:gd name="T2" fmla="*/ 0 w 1"/>
                <a:gd name="T3" fmla="*/ 457 h 4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57">
                  <a:moveTo>
                    <a:pt x="1" y="0"/>
                  </a:moveTo>
                  <a:lnTo>
                    <a:pt x="0" y="457"/>
                  </a:ln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0" name="Line 140"/>
            <p:cNvSpPr>
              <a:spLocks noChangeShapeType="1"/>
            </p:cNvSpPr>
            <p:nvPr/>
          </p:nvSpPr>
          <p:spPr bwMode="auto">
            <a:xfrm>
              <a:off x="3462" y="2651"/>
              <a:ext cx="60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51" name="Group 141"/>
            <p:cNvGrpSpPr>
              <a:grpSpLocks/>
            </p:cNvGrpSpPr>
            <p:nvPr/>
          </p:nvGrpSpPr>
          <p:grpSpPr bwMode="auto">
            <a:xfrm>
              <a:off x="3461" y="1122"/>
              <a:ext cx="68" cy="1675"/>
              <a:chOff x="3474" y="1119"/>
              <a:chExt cx="92" cy="1677"/>
            </a:xfrm>
          </p:grpSpPr>
          <p:sp>
            <p:nvSpPr>
              <p:cNvPr id="24823" name="Line 142"/>
              <p:cNvSpPr>
                <a:spLocks noChangeShapeType="1"/>
              </p:cNvSpPr>
              <p:nvPr/>
            </p:nvSpPr>
            <p:spPr bwMode="auto">
              <a:xfrm flipH="1">
                <a:off x="3480" y="1119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4" name="Line 143"/>
              <p:cNvSpPr>
                <a:spLocks noChangeShapeType="1"/>
              </p:cNvSpPr>
              <p:nvPr/>
            </p:nvSpPr>
            <p:spPr bwMode="auto">
              <a:xfrm>
                <a:off x="3480" y="1162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5" name="Line 144"/>
              <p:cNvSpPr>
                <a:spLocks noChangeShapeType="1"/>
              </p:cNvSpPr>
              <p:nvPr/>
            </p:nvSpPr>
            <p:spPr bwMode="auto">
              <a:xfrm flipH="1">
                <a:off x="3477" y="1210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6" name="Line 145"/>
              <p:cNvSpPr>
                <a:spLocks noChangeShapeType="1"/>
              </p:cNvSpPr>
              <p:nvPr/>
            </p:nvSpPr>
            <p:spPr bwMode="auto">
              <a:xfrm>
                <a:off x="3475" y="1253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7" name="Line 146"/>
              <p:cNvSpPr>
                <a:spLocks noChangeShapeType="1"/>
              </p:cNvSpPr>
              <p:nvPr/>
            </p:nvSpPr>
            <p:spPr bwMode="auto">
              <a:xfrm flipH="1">
                <a:off x="3482" y="1302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8" name="Line 147"/>
              <p:cNvSpPr>
                <a:spLocks noChangeShapeType="1"/>
              </p:cNvSpPr>
              <p:nvPr/>
            </p:nvSpPr>
            <p:spPr bwMode="auto">
              <a:xfrm>
                <a:off x="3480" y="1345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29" name="Line 148"/>
              <p:cNvSpPr>
                <a:spLocks noChangeShapeType="1"/>
              </p:cNvSpPr>
              <p:nvPr/>
            </p:nvSpPr>
            <p:spPr bwMode="auto">
              <a:xfrm flipH="1">
                <a:off x="3477" y="1393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0" name="Line 149"/>
              <p:cNvSpPr>
                <a:spLocks noChangeShapeType="1"/>
              </p:cNvSpPr>
              <p:nvPr/>
            </p:nvSpPr>
            <p:spPr bwMode="auto">
              <a:xfrm>
                <a:off x="3475" y="1436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1" name="Line 150"/>
              <p:cNvSpPr>
                <a:spLocks noChangeShapeType="1"/>
              </p:cNvSpPr>
              <p:nvPr/>
            </p:nvSpPr>
            <p:spPr bwMode="auto">
              <a:xfrm flipH="1">
                <a:off x="3482" y="1484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2" name="Line 151"/>
              <p:cNvSpPr>
                <a:spLocks noChangeShapeType="1"/>
              </p:cNvSpPr>
              <p:nvPr/>
            </p:nvSpPr>
            <p:spPr bwMode="auto">
              <a:xfrm>
                <a:off x="3480" y="1527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3" name="Line 152"/>
              <p:cNvSpPr>
                <a:spLocks noChangeShapeType="1"/>
              </p:cNvSpPr>
              <p:nvPr/>
            </p:nvSpPr>
            <p:spPr bwMode="auto">
              <a:xfrm flipH="1">
                <a:off x="3477" y="1575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4" name="Line 153"/>
              <p:cNvSpPr>
                <a:spLocks noChangeShapeType="1"/>
              </p:cNvSpPr>
              <p:nvPr/>
            </p:nvSpPr>
            <p:spPr bwMode="auto">
              <a:xfrm>
                <a:off x="3475" y="1618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5" name="Line 154"/>
              <p:cNvSpPr>
                <a:spLocks noChangeShapeType="1"/>
              </p:cNvSpPr>
              <p:nvPr/>
            </p:nvSpPr>
            <p:spPr bwMode="auto">
              <a:xfrm flipH="1">
                <a:off x="3482" y="1665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6" name="Line 155"/>
              <p:cNvSpPr>
                <a:spLocks noChangeShapeType="1"/>
              </p:cNvSpPr>
              <p:nvPr/>
            </p:nvSpPr>
            <p:spPr bwMode="auto">
              <a:xfrm>
                <a:off x="3480" y="1712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7" name="Line 156"/>
              <p:cNvSpPr>
                <a:spLocks noChangeShapeType="1"/>
              </p:cNvSpPr>
              <p:nvPr/>
            </p:nvSpPr>
            <p:spPr bwMode="auto">
              <a:xfrm flipH="1">
                <a:off x="3477" y="1760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8" name="Line 157"/>
              <p:cNvSpPr>
                <a:spLocks noChangeShapeType="1"/>
              </p:cNvSpPr>
              <p:nvPr/>
            </p:nvSpPr>
            <p:spPr bwMode="auto">
              <a:xfrm>
                <a:off x="3477" y="1805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39" name="Line 158"/>
              <p:cNvSpPr>
                <a:spLocks noChangeShapeType="1"/>
              </p:cNvSpPr>
              <p:nvPr/>
            </p:nvSpPr>
            <p:spPr bwMode="auto">
              <a:xfrm flipH="1">
                <a:off x="3482" y="1856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0" name="Line 159"/>
              <p:cNvSpPr>
                <a:spLocks noChangeShapeType="1"/>
              </p:cNvSpPr>
              <p:nvPr/>
            </p:nvSpPr>
            <p:spPr bwMode="auto">
              <a:xfrm>
                <a:off x="3480" y="1901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1" name="Line 160"/>
              <p:cNvSpPr>
                <a:spLocks noChangeShapeType="1"/>
              </p:cNvSpPr>
              <p:nvPr/>
            </p:nvSpPr>
            <p:spPr bwMode="auto">
              <a:xfrm flipH="1">
                <a:off x="3477" y="1949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2" name="Line 161"/>
              <p:cNvSpPr>
                <a:spLocks noChangeShapeType="1"/>
              </p:cNvSpPr>
              <p:nvPr/>
            </p:nvSpPr>
            <p:spPr bwMode="auto">
              <a:xfrm>
                <a:off x="3475" y="1992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3" name="Line 162"/>
              <p:cNvSpPr>
                <a:spLocks noChangeShapeType="1"/>
              </p:cNvSpPr>
              <p:nvPr/>
            </p:nvSpPr>
            <p:spPr bwMode="auto">
              <a:xfrm flipH="1">
                <a:off x="3482" y="2041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4" name="Line 163"/>
              <p:cNvSpPr>
                <a:spLocks noChangeShapeType="1"/>
              </p:cNvSpPr>
              <p:nvPr/>
            </p:nvSpPr>
            <p:spPr bwMode="auto">
              <a:xfrm>
                <a:off x="3480" y="2084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5" name="Line 164"/>
              <p:cNvSpPr>
                <a:spLocks noChangeShapeType="1"/>
              </p:cNvSpPr>
              <p:nvPr/>
            </p:nvSpPr>
            <p:spPr bwMode="auto">
              <a:xfrm flipH="1">
                <a:off x="3477" y="2132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6" name="Line 165"/>
              <p:cNvSpPr>
                <a:spLocks noChangeShapeType="1"/>
              </p:cNvSpPr>
              <p:nvPr/>
            </p:nvSpPr>
            <p:spPr bwMode="auto">
              <a:xfrm>
                <a:off x="3477" y="2175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7" name="Line 166"/>
              <p:cNvSpPr>
                <a:spLocks noChangeShapeType="1"/>
              </p:cNvSpPr>
              <p:nvPr/>
            </p:nvSpPr>
            <p:spPr bwMode="auto">
              <a:xfrm flipH="1">
                <a:off x="3482" y="2226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8" name="Line 167"/>
              <p:cNvSpPr>
                <a:spLocks noChangeShapeType="1"/>
              </p:cNvSpPr>
              <p:nvPr/>
            </p:nvSpPr>
            <p:spPr bwMode="auto">
              <a:xfrm>
                <a:off x="3480" y="2271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49" name="Line 168"/>
              <p:cNvSpPr>
                <a:spLocks noChangeShapeType="1"/>
              </p:cNvSpPr>
              <p:nvPr/>
            </p:nvSpPr>
            <p:spPr bwMode="auto">
              <a:xfrm flipH="1">
                <a:off x="3477" y="2319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0" name="Line 169"/>
              <p:cNvSpPr>
                <a:spLocks noChangeShapeType="1"/>
              </p:cNvSpPr>
              <p:nvPr/>
            </p:nvSpPr>
            <p:spPr bwMode="auto">
              <a:xfrm>
                <a:off x="3475" y="2362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1" name="Line 170"/>
              <p:cNvSpPr>
                <a:spLocks noChangeShapeType="1"/>
              </p:cNvSpPr>
              <p:nvPr/>
            </p:nvSpPr>
            <p:spPr bwMode="auto">
              <a:xfrm flipH="1">
                <a:off x="3482" y="2409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2" name="Line 171"/>
              <p:cNvSpPr>
                <a:spLocks noChangeShapeType="1"/>
              </p:cNvSpPr>
              <p:nvPr/>
            </p:nvSpPr>
            <p:spPr bwMode="auto">
              <a:xfrm>
                <a:off x="3480" y="2454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3" name="Line 172"/>
              <p:cNvSpPr>
                <a:spLocks noChangeShapeType="1"/>
              </p:cNvSpPr>
              <p:nvPr/>
            </p:nvSpPr>
            <p:spPr bwMode="auto">
              <a:xfrm flipH="1">
                <a:off x="3477" y="2502"/>
                <a:ext cx="84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4" name="Line 173"/>
              <p:cNvSpPr>
                <a:spLocks noChangeShapeType="1"/>
              </p:cNvSpPr>
              <p:nvPr/>
            </p:nvSpPr>
            <p:spPr bwMode="auto">
              <a:xfrm>
                <a:off x="3477" y="2547"/>
                <a:ext cx="86" cy="5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5" name="Line 174"/>
              <p:cNvSpPr>
                <a:spLocks noChangeShapeType="1"/>
              </p:cNvSpPr>
              <p:nvPr/>
            </p:nvSpPr>
            <p:spPr bwMode="auto">
              <a:xfrm flipH="1">
                <a:off x="3474" y="2598"/>
                <a:ext cx="92" cy="5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6" name="Line 175"/>
              <p:cNvSpPr>
                <a:spLocks noChangeShapeType="1"/>
              </p:cNvSpPr>
              <p:nvPr/>
            </p:nvSpPr>
            <p:spPr bwMode="auto">
              <a:xfrm flipH="1">
                <a:off x="3490" y="2693"/>
                <a:ext cx="67" cy="3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7" name="Line 176"/>
              <p:cNvSpPr>
                <a:spLocks noChangeShapeType="1"/>
              </p:cNvSpPr>
              <p:nvPr/>
            </p:nvSpPr>
            <p:spPr bwMode="auto">
              <a:xfrm>
                <a:off x="3495" y="2731"/>
                <a:ext cx="58" cy="34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58" name="Freeform 177"/>
              <p:cNvSpPr>
                <a:spLocks/>
              </p:cNvSpPr>
              <p:nvPr/>
            </p:nvSpPr>
            <p:spPr bwMode="auto">
              <a:xfrm>
                <a:off x="3509" y="2765"/>
                <a:ext cx="38" cy="31"/>
              </a:xfrm>
              <a:custGeom>
                <a:avLst/>
                <a:gdLst>
                  <a:gd name="T0" fmla="*/ 38 w 38"/>
                  <a:gd name="T1" fmla="*/ 0 h 31"/>
                  <a:gd name="T2" fmla="*/ 0 w 38"/>
                  <a:gd name="T3" fmla="*/ 31 h 3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" h="31">
                    <a:moveTo>
                      <a:pt x="38" y="0"/>
                    </a:moveTo>
                    <a:lnTo>
                      <a:pt x="0" y="31"/>
                    </a:lnTo>
                  </a:path>
                </a:pathLst>
              </a:custGeom>
              <a:noFill/>
              <a:ln w="190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52" name="Line 178"/>
            <p:cNvSpPr>
              <a:spLocks noChangeShapeType="1"/>
            </p:cNvSpPr>
            <p:nvPr/>
          </p:nvSpPr>
          <p:spPr bwMode="auto">
            <a:xfrm>
              <a:off x="3483" y="2794"/>
              <a:ext cx="28" cy="22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3" name="Line 179"/>
            <p:cNvSpPr>
              <a:spLocks noChangeShapeType="1"/>
            </p:cNvSpPr>
            <p:nvPr/>
          </p:nvSpPr>
          <p:spPr bwMode="auto">
            <a:xfrm flipH="1">
              <a:off x="3494" y="2814"/>
              <a:ext cx="21" cy="29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4" name="Freeform 180"/>
            <p:cNvSpPr>
              <a:spLocks/>
            </p:cNvSpPr>
            <p:nvPr/>
          </p:nvSpPr>
          <p:spPr bwMode="auto">
            <a:xfrm>
              <a:off x="3494" y="2843"/>
              <a:ext cx="11" cy="28"/>
            </a:xfrm>
            <a:custGeom>
              <a:avLst/>
              <a:gdLst>
                <a:gd name="T0" fmla="*/ 0 w 15"/>
                <a:gd name="T1" fmla="*/ 0 h 28"/>
                <a:gd name="T2" fmla="*/ 2 w 15"/>
                <a:gd name="T3" fmla="*/ 28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28">
                  <a:moveTo>
                    <a:pt x="0" y="0"/>
                  </a:moveTo>
                  <a:lnTo>
                    <a:pt x="15" y="28"/>
                  </a:ln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5" name="Freeform 181"/>
            <p:cNvSpPr>
              <a:spLocks/>
            </p:cNvSpPr>
            <p:nvPr/>
          </p:nvSpPr>
          <p:spPr bwMode="auto">
            <a:xfrm>
              <a:off x="3507" y="1110"/>
              <a:ext cx="19" cy="20"/>
            </a:xfrm>
            <a:custGeom>
              <a:avLst/>
              <a:gdLst>
                <a:gd name="T0" fmla="*/ 19 w 19"/>
                <a:gd name="T1" fmla="*/ 20 h 20"/>
                <a:gd name="T2" fmla="*/ 0 w 19"/>
                <a:gd name="T3" fmla="*/ 0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" h="20">
                  <a:moveTo>
                    <a:pt x="19" y="2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56" name="Group 182"/>
            <p:cNvGrpSpPr>
              <a:grpSpLocks/>
            </p:cNvGrpSpPr>
            <p:nvPr/>
          </p:nvGrpSpPr>
          <p:grpSpPr bwMode="auto">
            <a:xfrm>
              <a:off x="3617" y="1100"/>
              <a:ext cx="109" cy="1767"/>
              <a:chOff x="3626" y="1099"/>
              <a:chExt cx="97" cy="1767"/>
            </a:xfrm>
          </p:grpSpPr>
          <p:sp>
            <p:nvSpPr>
              <p:cNvPr id="24782" name="Line 183"/>
              <p:cNvSpPr>
                <a:spLocks noChangeShapeType="1"/>
              </p:cNvSpPr>
              <p:nvPr/>
            </p:nvSpPr>
            <p:spPr bwMode="auto">
              <a:xfrm>
                <a:off x="3628" y="2674"/>
                <a:ext cx="82" cy="4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783" name="Group 184"/>
              <p:cNvGrpSpPr>
                <a:grpSpLocks/>
              </p:cNvGrpSpPr>
              <p:nvPr/>
            </p:nvGrpSpPr>
            <p:grpSpPr bwMode="auto">
              <a:xfrm>
                <a:off x="3626" y="1143"/>
                <a:ext cx="97" cy="1679"/>
                <a:chOff x="3626" y="1143"/>
                <a:chExt cx="97" cy="1679"/>
              </a:xfrm>
            </p:grpSpPr>
            <p:sp>
              <p:nvSpPr>
                <p:cNvPr id="24787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3635" y="1143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88" name="Line 186"/>
                <p:cNvSpPr>
                  <a:spLocks noChangeShapeType="1"/>
                </p:cNvSpPr>
                <p:nvPr/>
              </p:nvSpPr>
              <p:spPr bwMode="auto">
                <a:xfrm>
                  <a:off x="3633" y="1186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89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3630" y="1234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0" name="Line 188"/>
                <p:cNvSpPr>
                  <a:spLocks noChangeShapeType="1"/>
                </p:cNvSpPr>
                <p:nvPr/>
              </p:nvSpPr>
              <p:spPr bwMode="auto">
                <a:xfrm>
                  <a:off x="3628" y="1277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1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3635" y="1326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2" name="Line 190"/>
                <p:cNvSpPr>
                  <a:spLocks noChangeShapeType="1"/>
                </p:cNvSpPr>
                <p:nvPr/>
              </p:nvSpPr>
              <p:spPr bwMode="auto">
                <a:xfrm>
                  <a:off x="3633" y="1369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3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3630" y="1417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4" name="Line 192"/>
                <p:cNvSpPr>
                  <a:spLocks noChangeShapeType="1"/>
                </p:cNvSpPr>
                <p:nvPr/>
              </p:nvSpPr>
              <p:spPr bwMode="auto">
                <a:xfrm>
                  <a:off x="3628" y="1462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5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3635" y="1509"/>
                  <a:ext cx="77" cy="45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6" name="Line 194"/>
                <p:cNvSpPr>
                  <a:spLocks noChangeShapeType="1"/>
                </p:cNvSpPr>
                <p:nvPr/>
              </p:nvSpPr>
              <p:spPr bwMode="auto">
                <a:xfrm>
                  <a:off x="3633" y="1551"/>
                  <a:ext cx="86" cy="57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3630" y="1599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8" name="Line 196"/>
                <p:cNvSpPr>
                  <a:spLocks noChangeShapeType="1"/>
                </p:cNvSpPr>
                <p:nvPr/>
              </p:nvSpPr>
              <p:spPr bwMode="auto">
                <a:xfrm>
                  <a:off x="3628" y="1642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9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3631" y="1691"/>
                  <a:ext cx="88" cy="43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0" name="Line 198"/>
                <p:cNvSpPr>
                  <a:spLocks noChangeShapeType="1"/>
                </p:cNvSpPr>
                <p:nvPr/>
              </p:nvSpPr>
              <p:spPr bwMode="auto">
                <a:xfrm>
                  <a:off x="3633" y="1734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3630" y="1782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2" name="Line 200"/>
                <p:cNvSpPr>
                  <a:spLocks noChangeShapeType="1"/>
                </p:cNvSpPr>
                <p:nvPr/>
              </p:nvSpPr>
              <p:spPr bwMode="auto">
                <a:xfrm>
                  <a:off x="3626" y="1829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3631" y="1876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4" name="Line 202"/>
                <p:cNvSpPr>
                  <a:spLocks noChangeShapeType="1"/>
                </p:cNvSpPr>
                <p:nvPr/>
              </p:nvSpPr>
              <p:spPr bwMode="auto">
                <a:xfrm>
                  <a:off x="3633" y="1925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3630" y="1973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6" name="Line 204"/>
                <p:cNvSpPr>
                  <a:spLocks noChangeShapeType="1"/>
                </p:cNvSpPr>
                <p:nvPr/>
              </p:nvSpPr>
              <p:spPr bwMode="auto">
                <a:xfrm>
                  <a:off x="3628" y="2016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7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3635" y="2065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8" name="Line 206"/>
                <p:cNvSpPr>
                  <a:spLocks noChangeShapeType="1"/>
                </p:cNvSpPr>
                <p:nvPr/>
              </p:nvSpPr>
              <p:spPr bwMode="auto">
                <a:xfrm>
                  <a:off x="3633" y="2110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0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3630" y="2163"/>
                  <a:ext cx="81" cy="41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0" name="Line 208"/>
                <p:cNvSpPr>
                  <a:spLocks noChangeShapeType="1"/>
                </p:cNvSpPr>
                <p:nvPr/>
              </p:nvSpPr>
              <p:spPr bwMode="auto">
                <a:xfrm>
                  <a:off x="3628" y="2199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3635" y="2250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2" name="Line 210"/>
                <p:cNvSpPr>
                  <a:spLocks noChangeShapeType="1"/>
                </p:cNvSpPr>
                <p:nvPr/>
              </p:nvSpPr>
              <p:spPr bwMode="auto">
                <a:xfrm>
                  <a:off x="3631" y="2293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3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3632" y="2341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4" name="Line 212"/>
                <p:cNvSpPr>
                  <a:spLocks noChangeShapeType="1"/>
                </p:cNvSpPr>
                <p:nvPr/>
              </p:nvSpPr>
              <p:spPr bwMode="auto">
                <a:xfrm>
                  <a:off x="3628" y="2384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5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3635" y="2431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6" name="Line 214"/>
                <p:cNvSpPr>
                  <a:spLocks noChangeShapeType="1"/>
                </p:cNvSpPr>
                <p:nvPr/>
              </p:nvSpPr>
              <p:spPr bwMode="auto">
                <a:xfrm>
                  <a:off x="3633" y="2478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7" name="Line 215"/>
                <p:cNvSpPr>
                  <a:spLocks noChangeShapeType="1"/>
                </p:cNvSpPr>
                <p:nvPr/>
              </p:nvSpPr>
              <p:spPr bwMode="auto">
                <a:xfrm flipH="1">
                  <a:off x="3630" y="2526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8" name="Line 216"/>
                <p:cNvSpPr>
                  <a:spLocks noChangeShapeType="1"/>
                </p:cNvSpPr>
                <p:nvPr/>
              </p:nvSpPr>
              <p:spPr bwMode="auto">
                <a:xfrm>
                  <a:off x="3632" y="2573"/>
                  <a:ext cx="91" cy="57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19" name="Line 217"/>
                <p:cNvSpPr>
                  <a:spLocks noChangeShapeType="1"/>
                </p:cNvSpPr>
                <p:nvPr/>
              </p:nvSpPr>
              <p:spPr bwMode="auto">
                <a:xfrm flipH="1">
                  <a:off x="3627" y="2626"/>
                  <a:ext cx="92" cy="53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20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3643" y="2717"/>
                  <a:ext cx="67" cy="39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21" name="Line 219"/>
                <p:cNvSpPr>
                  <a:spLocks noChangeShapeType="1"/>
                </p:cNvSpPr>
                <p:nvPr/>
              </p:nvSpPr>
              <p:spPr bwMode="auto">
                <a:xfrm>
                  <a:off x="3648" y="2755"/>
                  <a:ext cx="58" cy="34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22" name="Freeform 220"/>
                <p:cNvSpPr>
                  <a:spLocks/>
                </p:cNvSpPr>
                <p:nvPr/>
              </p:nvSpPr>
              <p:spPr bwMode="auto">
                <a:xfrm>
                  <a:off x="3663" y="2791"/>
                  <a:ext cx="40" cy="31"/>
                </a:xfrm>
                <a:custGeom>
                  <a:avLst/>
                  <a:gdLst>
                    <a:gd name="T0" fmla="*/ 40 w 40"/>
                    <a:gd name="T1" fmla="*/ 0 h 31"/>
                    <a:gd name="T2" fmla="*/ 0 w 40"/>
                    <a:gd name="T3" fmla="*/ 31 h 3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" h="31">
                      <a:moveTo>
                        <a:pt x="40" y="0"/>
                      </a:moveTo>
                      <a:lnTo>
                        <a:pt x="0" y="31"/>
                      </a:lnTo>
                    </a:path>
                  </a:pathLst>
                </a:custGeom>
                <a:noFill/>
                <a:ln w="190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784" name="Line 221"/>
              <p:cNvSpPr>
                <a:spLocks noChangeShapeType="1"/>
              </p:cNvSpPr>
              <p:nvPr/>
            </p:nvSpPr>
            <p:spPr bwMode="auto">
              <a:xfrm>
                <a:off x="3657" y="2817"/>
                <a:ext cx="38" cy="22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5" name="Line 222"/>
              <p:cNvSpPr>
                <a:spLocks noChangeShapeType="1"/>
              </p:cNvSpPr>
              <p:nvPr/>
            </p:nvSpPr>
            <p:spPr bwMode="auto">
              <a:xfrm flipH="1">
                <a:off x="3671" y="2837"/>
                <a:ext cx="29" cy="2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6" name="Line 223"/>
              <p:cNvSpPr>
                <a:spLocks noChangeShapeType="1"/>
              </p:cNvSpPr>
              <p:nvPr/>
            </p:nvSpPr>
            <p:spPr bwMode="auto">
              <a:xfrm flipH="1" flipV="1">
                <a:off x="3635" y="1099"/>
                <a:ext cx="75" cy="4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57" name="Group 224"/>
            <p:cNvGrpSpPr>
              <a:grpSpLocks/>
            </p:cNvGrpSpPr>
            <p:nvPr/>
          </p:nvGrpSpPr>
          <p:grpSpPr bwMode="auto">
            <a:xfrm>
              <a:off x="3887" y="1120"/>
              <a:ext cx="104" cy="1746"/>
              <a:chOff x="3868" y="1119"/>
              <a:chExt cx="93" cy="1746"/>
            </a:xfrm>
          </p:grpSpPr>
          <p:grpSp>
            <p:nvGrpSpPr>
              <p:cNvPr id="24741" name="Group 225"/>
              <p:cNvGrpSpPr>
                <a:grpSpLocks/>
              </p:cNvGrpSpPr>
              <p:nvPr/>
            </p:nvGrpSpPr>
            <p:grpSpPr bwMode="auto">
              <a:xfrm>
                <a:off x="3868" y="1119"/>
                <a:ext cx="93" cy="1684"/>
                <a:chOff x="3868" y="1119"/>
                <a:chExt cx="93" cy="1684"/>
              </a:xfrm>
            </p:grpSpPr>
            <p:sp>
              <p:nvSpPr>
                <p:cNvPr id="24745" name="Line 226"/>
                <p:cNvSpPr>
                  <a:spLocks noChangeShapeType="1"/>
                </p:cNvSpPr>
                <p:nvPr/>
              </p:nvSpPr>
              <p:spPr bwMode="auto">
                <a:xfrm>
                  <a:off x="3873" y="2650"/>
                  <a:ext cx="72" cy="42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46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3875" y="1119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47" name="Line 228"/>
                <p:cNvSpPr>
                  <a:spLocks noChangeShapeType="1"/>
                </p:cNvSpPr>
                <p:nvPr/>
              </p:nvSpPr>
              <p:spPr bwMode="auto">
                <a:xfrm>
                  <a:off x="3873" y="1162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48" name="Line 229"/>
                <p:cNvSpPr>
                  <a:spLocks noChangeShapeType="1"/>
                </p:cNvSpPr>
                <p:nvPr/>
              </p:nvSpPr>
              <p:spPr bwMode="auto">
                <a:xfrm flipH="1">
                  <a:off x="3870" y="1210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49" name="Line 230"/>
                <p:cNvSpPr>
                  <a:spLocks noChangeShapeType="1"/>
                </p:cNvSpPr>
                <p:nvPr/>
              </p:nvSpPr>
              <p:spPr bwMode="auto">
                <a:xfrm>
                  <a:off x="3868" y="1253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0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3875" y="1302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1" name="Line 232"/>
                <p:cNvSpPr>
                  <a:spLocks noChangeShapeType="1"/>
                </p:cNvSpPr>
                <p:nvPr/>
              </p:nvSpPr>
              <p:spPr bwMode="auto">
                <a:xfrm>
                  <a:off x="3873" y="1345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2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3870" y="1393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3" name="Line 234"/>
                <p:cNvSpPr>
                  <a:spLocks noChangeShapeType="1"/>
                </p:cNvSpPr>
                <p:nvPr/>
              </p:nvSpPr>
              <p:spPr bwMode="auto">
                <a:xfrm>
                  <a:off x="3868" y="1436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4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3875" y="1484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5" name="Line 236"/>
                <p:cNvSpPr>
                  <a:spLocks noChangeShapeType="1"/>
                </p:cNvSpPr>
                <p:nvPr/>
              </p:nvSpPr>
              <p:spPr bwMode="auto">
                <a:xfrm>
                  <a:off x="3873" y="1527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6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3870" y="1575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7" name="Line 238"/>
                <p:cNvSpPr>
                  <a:spLocks noChangeShapeType="1"/>
                </p:cNvSpPr>
                <p:nvPr/>
              </p:nvSpPr>
              <p:spPr bwMode="auto">
                <a:xfrm>
                  <a:off x="3868" y="1618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8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3875" y="1667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9" name="Line 240"/>
                <p:cNvSpPr>
                  <a:spLocks noChangeShapeType="1"/>
                </p:cNvSpPr>
                <p:nvPr/>
              </p:nvSpPr>
              <p:spPr bwMode="auto">
                <a:xfrm>
                  <a:off x="3873" y="1710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0" name="Line 241"/>
                <p:cNvSpPr>
                  <a:spLocks noChangeShapeType="1"/>
                </p:cNvSpPr>
                <p:nvPr/>
              </p:nvSpPr>
              <p:spPr bwMode="auto">
                <a:xfrm flipH="1">
                  <a:off x="3870" y="1758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1" name="Line 242"/>
                <p:cNvSpPr>
                  <a:spLocks noChangeShapeType="1"/>
                </p:cNvSpPr>
                <p:nvPr/>
              </p:nvSpPr>
              <p:spPr bwMode="auto">
                <a:xfrm>
                  <a:off x="3868" y="1801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2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3875" y="1858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3" name="Line 244"/>
                <p:cNvSpPr>
                  <a:spLocks noChangeShapeType="1"/>
                </p:cNvSpPr>
                <p:nvPr/>
              </p:nvSpPr>
              <p:spPr bwMode="auto">
                <a:xfrm>
                  <a:off x="3873" y="1901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4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3870" y="1949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5" name="Line 246"/>
                <p:cNvSpPr>
                  <a:spLocks noChangeShapeType="1"/>
                </p:cNvSpPr>
                <p:nvPr/>
              </p:nvSpPr>
              <p:spPr bwMode="auto">
                <a:xfrm>
                  <a:off x="3868" y="1992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6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3875" y="2041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7" name="Line 248"/>
                <p:cNvSpPr>
                  <a:spLocks noChangeShapeType="1"/>
                </p:cNvSpPr>
                <p:nvPr/>
              </p:nvSpPr>
              <p:spPr bwMode="auto">
                <a:xfrm>
                  <a:off x="3873" y="2084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8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3870" y="2132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9" name="Line 250"/>
                <p:cNvSpPr>
                  <a:spLocks noChangeShapeType="1"/>
                </p:cNvSpPr>
                <p:nvPr/>
              </p:nvSpPr>
              <p:spPr bwMode="auto">
                <a:xfrm>
                  <a:off x="3868" y="2175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0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3875" y="2228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1" name="Line 252"/>
                <p:cNvSpPr>
                  <a:spLocks noChangeShapeType="1"/>
                </p:cNvSpPr>
                <p:nvPr/>
              </p:nvSpPr>
              <p:spPr bwMode="auto">
                <a:xfrm>
                  <a:off x="3873" y="2271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2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3870" y="2319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3" name="Line 254"/>
                <p:cNvSpPr>
                  <a:spLocks noChangeShapeType="1"/>
                </p:cNvSpPr>
                <p:nvPr/>
              </p:nvSpPr>
              <p:spPr bwMode="auto">
                <a:xfrm>
                  <a:off x="3868" y="2362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4" name="Line 255"/>
                <p:cNvSpPr>
                  <a:spLocks noChangeShapeType="1"/>
                </p:cNvSpPr>
                <p:nvPr/>
              </p:nvSpPr>
              <p:spPr bwMode="auto">
                <a:xfrm flipH="1">
                  <a:off x="3875" y="2411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5" name="Line 256"/>
                <p:cNvSpPr>
                  <a:spLocks noChangeShapeType="1"/>
                </p:cNvSpPr>
                <p:nvPr/>
              </p:nvSpPr>
              <p:spPr bwMode="auto">
                <a:xfrm>
                  <a:off x="3873" y="2454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6" name="Line 257"/>
                <p:cNvSpPr>
                  <a:spLocks noChangeShapeType="1"/>
                </p:cNvSpPr>
                <p:nvPr/>
              </p:nvSpPr>
              <p:spPr bwMode="auto">
                <a:xfrm flipH="1">
                  <a:off x="3870" y="2502"/>
                  <a:ext cx="84" cy="48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7" name="Line 258"/>
                <p:cNvSpPr>
                  <a:spLocks noChangeShapeType="1"/>
                </p:cNvSpPr>
                <p:nvPr/>
              </p:nvSpPr>
              <p:spPr bwMode="auto">
                <a:xfrm>
                  <a:off x="3868" y="2545"/>
                  <a:ext cx="86" cy="50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8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3869" y="2598"/>
                  <a:ext cx="92" cy="53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79" name="Line 260"/>
                <p:cNvSpPr>
                  <a:spLocks noChangeShapeType="1"/>
                </p:cNvSpPr>
                <p:nvPr/>
              </p:nvSpPr>
              <p:spPr bwMode="auto">
                <a:xfrm flipH="1">
                  <a:off x="3873" y="2693"/>
                  <a:ext cx="67" cy="39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80" name="Line 261"/>
                <p:cNvSpPr>
                  <a:spLocks noChangeShapeType="1"/>
                </p:cNvSpPr>
                <p:nvPr/>
              </p:nvSpPr>
              <p:spPr bwMode="auto">
                <a:xfrm>
                  <a:off x="3878" y="2731"/>
                  <a:ext cx="58" cy="34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81" name="Line 262"/>
                <p:cNvSpPr>
                  <a:spLocks noChangeShapeType="1"/>
                </p:cNvSpPr>
                <p:nvPr/>
              </p:nvSpPr>
              <p:spPr bwMode="auto">
                <a:xfrm flipH="1">
                  <a:off x="3902" y="2770"/>
                  <a:ext cx="33" cy="33"/>
                </a:xfrm>
                <a:prstGeom prst="line">
                  <a:avLst/>
                </a:prstGeom>
                <a:noFill/>
                <a:ln w="19050">
                  <a:solidFill>
                    <a:srgbClr val="B2B2B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742" name="Line 263"/>
              <p:cNvSpPr>
                <a:spLocks noChangeShapeType="1"/>
              </p:cNvSpPr>
              <p:nvPr/>
            </p:nvSpPr>
            <p:spPr bwMode="auto">
              <a:xfrm>
                <a:off x="3907" y="2798"/>
                <a:ext cx="39" cy="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43" name="Line 264"/>
              <p:cNvSpPr>
                <a:spLocks noChangeShapeType="1"/>
              </p:cNvSpPr>
              <p:nvPr/>
            </p:nvSpPr>
            <p:spPr bwMode="auto">
              <a:xfrm flipH="1">
                <a:off x="3907" y="2822"/>
                <a:ext cx="39" cy="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44" name="Line 265"/>
              <p:cNvSpPr>
                <a:spLocks noChangeShapeType="1"/>
              </p:cNvSpPr>
              <p:nvPr/>
            </p:nvSpPr>
            <p:spPr bwMode="auto">
              <a:xfrm>
                <a:off x="3912" y="2846"/>
                <a:ext cx="19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58" name="Line 266"/>
            <p:cNvSpPr>
              <a:spLocks noChangeShapeType="1"/>
            </p:cNvSpPr>
            <p:nvPr/>
          </p:nvSpPr>
          <p:spPr bwMode="auto">
            <a:xfrm flipH="1" flipV="1">
              <a:off x="3883" y="1086"/>
              <a:ext cx="102" cy="3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9" name="Line 267"/>
            <p:cNvSpPr>
              <a:spLocks noChangeShapeType="1"/>
            </p:cNvSpPr>
            <p:nvPr/>
          </p:nvSpPr>
          <p:spPr bwMode="auto">
            <a:xfrm>
              <a:off x="3717" y="1235"/>
              <a:ext cx="193" cy="1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0" name="Line 268"/>
            <p:cNvSpPr>
              <a:spLocks noChangeShapeType="1"/>
            </p:cNvSpPr>
            <p:nvPr/>
          </p:nvSpPr>
          <p:spPr bwMode="auto">
            <a:xfrm>
              <a:off x="3712" y="1331"/>
              <a:ext cx="193" cy="1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1" name="Line 269"/>
            <p:cNvSpPr>
              <a:spLocks noChangeShapeType="1"/>
            </p:cNvSpPr>
            <p:nvPr/>
          </p:nvSpPr>
          <p:spPr bwMode="auto">
            <a:xfrm>
              <a:off x="3708" y="1422"/>
              <a:ext cx="193" cy="1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2" name="Line 270"/>
            <p:cNvSpPr>
              <a:spLocks noChangeShapeType="1"/>
            </p:cNvSpPr>
            <p:nvPr/>
          </p:nvSpPr>
          <p:spPr bwMode="auto">
            <a:xfrm flipV="1">
              <a:off x="3636" y="1081"/>
              <a:ext cx="88" cy="19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63" name="Group 271"/>
            <p:cNvGrpSpPr>
              <a:grpSpLocks/>
            </p:cNvGrpSpPr>
            <p:nvPr/>
          </p:nvGrpSpPr>
          <p:grpSpPr bwMode="auto">
            <a:xfrm>
              <a:off x="3620" y="1078"/>
              <a:ext cx="370" cy="1767"/>
              <a:chOff x="3628" y="1077"/>
              <a:chExt cx="332" cy="1767"/>
            </a:xfrm>
          </p:grpSpPr>
          <p:sp>
            <p:nvSpPr>
              <p:cNvPr id="24703" name="Line 272"/>
              <p:cNvSpPr>
                <a:spLocks noChangeShapeType="1"/>
              </p:cNvSpPr>
              <p:nvPr/>
            </p:nvSpPr>
            <p:spPr bwMode="auto">
              <a:xfrm>
                <a:off x="3715" y="1147"/>
                <a:ext cx="16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4" name="Line 273"/>
              <p:cNvSpPr>
                <a:spLocks noChangeShapeType="1"/>
              </p:cNvSpPr>
              <p:nvPr/>
            </p:nvSpPr>
            <p:spPr bwMode="auto">
              <a:xfrm>
                <a:off x="3647" y="1187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5" name="Line 274"/>
              <p:cNvSpPr>
                <a:spLocks noChangeShapeType="1"/>
              </p:cNvSpPr>
              <p:nvPr/>
            </p:nvSpPr>
            <p:spPr bwMode="auto">
              <a:xfrm>
                <a:off x="3638" y="1099"/>
                <a:ext cx="322" cy="24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6" name="Line 275"/>
              <p:cNvSpPr>
                <a:spLocks noChangeShapeType="1"/>
              </p:cNvSpPr>
              <p:nvPr/>
            </p:nvSpPr>
            <p:spPr bwMode="auto">
              <a:xfrm>
                <a:off x="3638" y="1279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7" name="Line 276"/>
              <p:cNvSpPr>
                <a:spLocks noChangeShapeType="1"/>
              </p:cNvSpPr>
              <p:nvPr/>
            </p:nvSpPr>
            <p:spPr bwMode="auto">
              <a:xfrm>
                <a:off x="3637" y="1369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8" name="Line 277"/>
              <p:cNvSpPr>
                <a:spLocks noChangeShapeType="1"/>
              </p:cNvSpPr>
              <p:nvPr/>
            </p:nvSpPr>
            <p:spPr bwMode="auto">
              <a:xfrm>
                <a:off x="3628" y="1460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9" name="Line 278"/>
              <p:cNvSpPr>
                <a:spLocks noChangeShapeType="1"/>
              </p:cNvSpPr>
              <p:nvPr/>
            </p:nvSpPr>
            <p:spPr bwMode="auto">
              <a:xfrm>
                <a:off x="3637" y="1551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0" name="Line 279"/>
              <p:cNvSpPr>
                <a:spLocks noChangeShapeType="1"/>
              </p:cNvSpPr>
              <p:nvPr/>
            </p:nvSpPr>
            <p:spPr bwMode="auto">
              <a:xfrm>
                <a:off x="3638" y="1642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1" name="Line 280"/>
              <p:cNvSpPr>
                <a:spLocks noChangeShapeType="1"/>
              </p:cNvSpPr>
              <p:nvPr/>
            </p:nvSpPr>
            <p:spPr bwMode="auto">
              <a:xfrm>
                <a:off x="3639" y="1733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2" name="Line 281"/>
              <p:cNvSpPr>
                <a:spLocks noChangeShapeType="1"/>
              </p:cNvSpPr>
              <p:nvPr/>
            </p:nvSpPr>
            <p:spPr bwMode="auto">
              <a:xfrm>
                <a:off x="3640" y="1829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3" name="Line 282"/>
              <p:cNvSpPr>
                <a:spLocks noChangeShapeType="1"/>
              </p:cNvSpPr>
              <p:nvPr/>
            </p:nvSpPr>
            <p:spPr bwMode="auto">
              <a:xfrm>
                <a:off x="3631" y="1920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4" name="Line 283"/>
              <p:cNvSpPr>
                <a:spLocks noChangeShapeType="1"/>
              </p:cNvSpPr>
              <p:nvPr/>
            </p:nvSpPr>
            <p:spPr bwMode="auto">
              <a:xfrm>
                <a:off x="3637" y="2016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5" name="Line 284"/>
              <p:cNvSpPr>
                <a:spLocks noChangeShapeType="1"/>
              </p:cNvSpPr>
              <p:nvPr/>
            </p:nvSpPr>
            <p:spPr bwMode="auto">
              <a:xfrm>
                <a:off x="3638" y="2107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6" name="Line 285"/>
              <p:cNvSpPr>
                <a:spLocks noChangeShapeType="1"/>
              </p:cNvSpPr>
              <p:nvPr/>
            </p:nvSpPr>
            <p:spPr bwMode="auto">
              <a:xfrm>
                <a:off x="3639" y="2198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7" name="Line 286"/>
              <p:cNvSpPr>
                <a:spLocks noChangeShapeType="1"/>
              </p:cNvSpPr>
              <p:nvPr/>
            </p:nvSpPr>
            <p:spPr bwMode="auto">
              <a:xfrm>
                <a:off x="3640" y="2294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8" name="Line 287"/>
              <p:cNvSpPr>
                <a:spLocks noChangeShapeType="1"/>
              </p:cNvSpPr>
              <p:nvPr/>
            </p:nvSpPr>
            <p:spPr bwMode="auto">
              <a:xfrm>
                <a:off x="3636" y="2385"/>
                <a:ext cx="313" cy="2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9" name="Line 288"/>
              <p:cNvSpPr>
                <a:spLocks noChangeShapeType="1"/>
              </p:cNvSpPr>
              <p:nvPr/>
            </p:nvSpPr>
            <p:spPr bwMode="auto">
              <a:xfrm>
                <a:off x="3637" y="2473"/>
                <a:ext cx="313" cy="31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0" name="Line 289"/>
              <p:cNvSpPr>
                <a:spLocks noChangeShapeType="1"/>
              </p:cNvSpPr>
              <p:nvPr/>
            </p:nvSpPr>
            <p:spPr bwMode="auto">
              <a:xfrm>
                <a:off x="3638" y="2567"/>
                <a:ext cx="314" cy="3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1" name="Line 290"/>
              <p:cNvSpPr>
                <a:spLocks noChangeShapeType="1"/>
              </p:cNvSpPr>
              <p:nvPr/>
            </p:nvSpPr>
            <p:spPr bwMode="auto">
              <a:xfrm>
                <a:off x="3636" y="2673"/>
                <a:ext cx="311" cy="1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2" name="Line 291"/>
              <p:cNvSpPr>
                <a:spLocks noChangeShapeType="1"/>
              </p:cNvSpPr>
              <p:nvPr/>
            </p:nvSpPr>
            <p:spPr bwMode="auto">
              <a:xfrm>
                <a:off x="3648" y="2750"/>
                <a:ext cx="288" cy="2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3" name="Line 292"/>
              <p:cNvSpPr>
                <a:spLocks noChangeShapeType="1"/>
              </p:cNvSpPr>
              <p:nvPr/>
            </p:nvSpPr>
            <p:spPr bwMode="auto">
              <a:xfrm>
                <a:off x="3667" y="2822"/>
                <a:ext cx="274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4" name="Line 293"/>
              <p:cNvSpPr>
                <a:spLocks noChangeShapeType="1"/>
              </p:cNvSpPr>
              <p:nvPr/>
            </p:nvSpPr>
            <p:spPr bwMode="auto">
              <a:xfrm>
                <a:off x="3701" y="2789"/>
                <a:ext cx="211" cy="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5" name="Line 294"/>
              <p:cNvSpPr>
                <a:spLocks noChangeShapeType="1"/>
              </p:cNvSpPr>
              <p:nvPr/>
            </p:nvSpPr>
            <p:spPr bwMode="auto">
              <a:xfrm>
                <a:off x="3696" y="2844"/>
                <a:ext cx="214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6" name="Line 295"/>
              <p:cNvSpPr>
                <a:spLocks noChangeShapeType="1"/>
              </p:cNvSpPr>
              <p:nvPr/>
            </p:nvSpPr>
            <p:spPr bwMode="auto">
              <a:xfrm>
                <a:off x="3710" y="2717"/>
                <a:ext cx="173" cy="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7" name="Line 296"/>
              <p:cNvSpPr>
                <a:spLocks noChangeShapeType="1"/>
              </p:cNvSpPr>
              <p:nvPr/>
            </p:nvSpPr>
            <p:spPr bwMode="auto">
              <a:xfrm>
                <a:off x="3715" y="2628"/>
                <a:ext cx="156" cy="15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8" name="Line 297"/>
              <p:cNvSpPr>
                <a:spLocks noChangeShapeType="1"/>
              </p:cNvSpPr>
              <p:nvPr/>
            </p:nvSpPr>
            <p:spPr bwMode="auto">
              <a:xfrm>
                <a:off x="3717" y="2527"/>
                <a:ext cx="152" cy="17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29" name="Line 298"/>
              <p:cNvSpPr>
                <a:spLocks noChangeShapeType="1"/>
              </p:cNvSpPr>
              <p:nvPr/>
            </p:nvSpPr>
            <p:spPr bwMode="auto">
              <a:xfrm>
                <a:off x="3708" y="1512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0" name="Line 299"/>
              <p:cNvSpPr>
                <a:spLocks noChangeShapeType="1"/>
              </p:cNvSpPr>
              <p:nvPr/>
            </p:nvSpPr>
            <p:spPr bwMode="auto">
              <a:xfrm>
                <a:off x="3704" y="1603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1" name="Line 300"/>
              <p:cNvSpPr>
                <a:spLocks noChangeShapeType="1"/>
              </p:cNvSpPr>
              <p:nvPr/>
            </p:nvSpPr>
            <p:spPr bwMode="auto">
              <a:xfrm>
                <a:off x="3715" y="1694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2" name="Line 301"/>
              <p:cNvSpPr>
                <a:spLocks noChangeShapeType="1"/>
              </p:cNvSpPr>
              <p:nvPr/>
            </p:nvSpPr>
            <p:spPr bwMode="auto">
              <a:xfrm>
                <a:off x="3711" y="1785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3" name="Line 302"/>
              <p:cNvSpPr>
                <a:spLocks noChangeShapeType="1"/>
              </p:cNvSpPr>
              <p:nvPr/>
            </p:nvSpPr>
            <p:spPr bwMode="auto">
              <a:xfrm>
                <a:off x="3707" y="1881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4" name="Line 303"/>
              <p:cNvSpPr>
                <a:spLocks noChangeShapeType="1"/>
              </p:cNvSpPr>
              <p:nvPr/>
            </p:nvSpPr>
            <p:spPr bwMode="auto">
              <a:xfrm>
                <a:off x="3703" y="1972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5" name="Line 304"/>
              <p:cNvSpPr>
                <a:spLocks noChangeShapeType="1"/>
              </p:cNvSpPr>
              <p:nvPr/>
            </p:nvSpPr>
            <p:spPr bwMode="auto">
              <a:xfrm>
                <a:off x="3708" y="2066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6" name="Line 305"/>
              <p:cNvSpPr>
                <a:spLocks noChangeShapeType="1"/>
              </p:cNvSpPr>
              <p:nvPr/>
            </p:nvSpPr>
            <p:spPr bwMode="auto">
              <a:xfrm>
                <a:off x="3714" y="2160"/>
                <a:ext cx="169" cy="1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7" name="Line 306"/>
              <p:cNvSpPr>
                <a:spLocks noChangeShapeType="1"/>
              </p:cNvSpPr>
              <p:nvPr/>
            </p:nvSpPr>
            <p:spPr bwMode="auto">
              <a:xfrm>
                <a:off x="3706" y="2250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8" name="Line 307"/>
              <p:cNvSpPr>
                <a:spLocks noChangeShapeType="1"/>
              </p:cNvSpPr>
              <p:nvPr/>
            </p:nvSpPr>
            <p:spPr bwMode="auto">
              <a:xfrm>
                <a:off x="3707" y="2346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39" name="Line 308"/>
              <p:cNvSpPr>
                <a:spLocks noChangeShapeType="1"/>
              </p:cNvSpPr>
              <p:nvPr/>
            </p:nvSpPr>
            <p:spPr bwMode="auto">
              <a:xfrm>
                <a:off x="3713" y="2437"/>
                <a:ext cx="173" cy="19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40" name="Line 309"/>
              <p:cNvSpPr>
                <a:spLocks noChangeShapeType="1"/>
              </p:cNvSpPr>
              <p:nvPr/>
            </p:nvSpPr>
            <p:spPr bwMode="auto">
              <a:xfrm>
                <a:off x="3723" y="1077"/>
                <a:ext cx="151" cy="1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64" name="Line 310"/>
            <p:cNvSpPr>
              <a:spLocks noChangeShapeType="1"/>
            </p:cNvSpPr>
            <p:nvPr/>
          </p:nvSpPr>
          <p:spPr bwMode="auto">
            <a:xfrm>
              <a:off x="4070" y="2665"/>
              <a:ext cx="47" cy="42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5" name="Freeform 311"/>
            <p:cNvSpPr>
              <a:spLocks/>
            </p:cNvSpPr>
            <p:nvPr/>
          </p:nvSpPr>
          <p:spPr bwMode="auto">
            <a:xfrm>
              <a:off x="4071" y="1155"/>
              <a:ext cx="25" cy="27"/>
            </a:xfrm>
            <a:custGeom>
              <a:avLst/>
              <a:gdLst>
                <a:gd name="T0" fmla="*/ 25 w 25"/>
                <a:gd name="T1" fmla="*/ 0 h 27"/>
                <a:gd name="T2" fmla="*/ 0 w 25"/>
                <a:gd name="T3" fmla="*/ 27 h 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" h="27">
                  <a:moveTo>
                    <a:pt x="25" y="0"/>
                  </a:moveTo>
                  <a:lnTo>
                    <a:pt x="0" y="27"/>
                  </a:lnTo>
                </a:path>
              </a:pathLst>
            </a:custGeom>
            <a:noFill/>
            <a:ln w="19050" cap="flat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6" name="Line 312"/>
            <p:cNvSpPr>
              <a:spLocks noChangeShapeType="1"/>
            </p:cNvSpPr>
            <p:nvPr/>
          </p:nvSpPr>
          <p:spPr bwMode="auto">
            <a:xfrm>
              <a:off x="4070" y="1177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7" name="Line 313"/>
            <p:cNvSpPr>
              <a:spLocks noChangeShapeType="1"/>
            </p:cNvSpPr>
            <p:nvPr/>
          </p:nvSpPr>
          <p:spPr bwMode="auto">
            <a:xfrm flipH="1">
              <a:off x="4068" y="1225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" name="Line 314"/>
            <p:cNvSpPr>
              <a:spLocks noChangeShapeType="1"/>
            </p:cNvSpPr>
            <p:nvPr/>
          </p:nvSpPr>
          <p:spPr bwMode="auto">
            <a:xfrm>
              <a:off x="4067" y="1268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" name="Line 315"/>
            <p:cNvSpPr>
              <a:spLocks noChangeShapeType="1"/>
            </p:cNvSpPr>
            <p:nvPr/>
          </p:nvSpPr>
          <p:spPr bwMode="auto">
            <a:xfrm flipH="1">
              <a:off x="4071" y="1317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0" name="Line 316"/>
            <p:cNvSpPr>
              <a:spLocks noChangeShapeType="1"/>
            </p:cNvSpPr>
            <p:nvPr/>
          </p:nvSpPr>
          <p:spPr bwMode="auto">
            <a:xfrm>
              <a:off x="4070" y="1360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1" name="Line 317"/>
            <p:cNvSpPr>
              <a:spLocks noChangeShapeType="1"/>
            </p:cNvSpPr>
            <p:nvPr/>
          </p:nvSpPr>
          <p:spPr bwMode="auto">
            <a:xfrm flipH="1">
              <a:off x="4068" y="1408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2" name="Line 318"/>
            <p:cNvSpPr>
              <a:spLocks noChangeShapeType="1"/>
            </p:cNvSpPr>
            <p:nvPr/>
          </p:nvSpPr>
          <p:spPr bwMode="auto">
            <a:xfrm>
              <a:off x="4067" y="1451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3" name="Line 319"/>
            <p:cNvSpPr>
              <a:spLocks noChangeShapeType="1"/>
            </p:cNvSpPr>
            <p:nvPr/>
          </p:nvSpPr>
          <p:spPr bwMode="auto">
            <a:xfrm flipH="1">
              <a:off x="4071" y="1499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4" name="Line 320"/>
            <p:cNvSpPr>
              <a:spLocks noChangeShapeType="1"/>
            </p:cNvSpPr>
            <p:nvPr/>
          </p:nvSpPr>
          <p:spPr bwMode="auto">
            <a:xfrm>
              <a:off x="4070" y="1542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5" name="Line 321"/>
            <p:cNvSpPr>
              <a:spLocks noChangeShapeType="1"/>
            </p:cNvSpPr>
            <p:nvPr/>
          </p:nvSpPr>
          <p:spPr bwMode="auto">
            <a:xfrm flipH="1">
              <a:off x="4068" y="1590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6" name="Line 322"/>
            <p:cNvSpPr>
              <a:spLocks noChangeShapeType="1"/>
            </p:cNvSpPr>
            <p:nvPr/>
          </p:nvSpPr>
          <p:spPr bwMode="auto">
            <a:xfrm>
              <a:off x="4067" y="1633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7" name="Line 323"/>
            <p:cNvSpPr>
              <a:spLocks noChangeShapeType="1"/>
            </p:cNvSpPr>
            <p:nvPr/>
          </p:nvSpPr>
          <p:spPr bwMode="auto">
            <a:xfrm flipH="1">
              <a:off x="4071" y="1682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" name="Line 324"/>
            <p:cNvSpPr>
              <a:spLocks noChangeShapeType="1"/>
            </p:cNvSpPr>
            <p:nvPr/>
          </p:nvSpPr>
          <p:spPr bwMode="auto">
            <a:xfrm>
              <a:off x="4070" y="1725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" name="Line 325"/>
            <p:cNvSpPr>
              <a:spLocks noChangeShapeType="1"/>
            </p:cNvSpPr>
            <p:nvPr/>
          </p:nvSpPr>
          <p:spPr bwMode="auto">
            <a:xfrm flipH="1">
              <a:off x="4068" y="1773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0" name="Line 326"/>
            <p:cNvSpPr>
              <a:spLocks noChangeShapeType="1"/>
            </p:cNvSpPr>
            <p:nvPr/>
          </p:nvSpPr>
          <p:spPr bwMode="auto">
            <a:xfrm>
              <a:off x="4069" y="1820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1" name="Line 327"/>
            <p:cNvSpPr>
              <a:spLocks noChangeShapeType="1"/>
            </p:cNvSpPr>
            <p:nvPr/>
          </p:nvSpPr>
          <p:spPr bwMode="auto">
            <a:xfrm flipH="1">
              <a:off x="4071" y="1871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2" name="Line 328"/>
            <p:cNvSpPr>
              <a:spLocks noChangeShapeType="1"/>
            </p:cNvSpPr>
            <p:nvPr/>
          </p:nvSpPr>
          <p:spPr bwMode="auto">
            <a:xfrm>
              <a:off x="4070" y="1916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" name="Line 329"/>
            <p:cNvSpPr>
              <a:spLocks noChangeShapeType="1"/>
            </p:cNvSpPr>
            <p:nvPr/>
          </p:nvSpPr>
          <p:spPr bwMode="auto">
            <a:xfrm flipH="1">
              <a:off x="4068" y="1964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4" name="Line 330"/>
            <p:cNvSpPr>
              <a:spLocks noChangeShapeType="1"/>
            </p:cNvSpPr>
            <p:nvPr/>
          </p:nvSpPr>
          <p:spPr bwMode="auto">
            <a:xfrm>
              <a:off x="4067" y="2007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5" name="Line 331"/>
            <p:cNvSpPr>
              <a:spLocks noChangeShapeType="1"/>
            </p:cNvSpPr>
            <p:nvPr/>
          </p:nvSpPr>
          <p:spPr bwMode="auto">
            <a:xfrm flipH="1">
              <a:off x="4071" y="2056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6" name="Line 332"/>
            <p:cNvSpPr>
              <a:spLocks noChangeShapeType="1"/>
            </p:cNvSpPr>
            <p:nvPr/>
          </p:nvSpPr>
          <p:spPr bwMode="auto">
            <a:xfrm>
              <a:off x="4070" y="2099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7" name="Line 333"/>
            <p:cNvSpPr>
              <a:spLocks noChangeShapeType="1"/>
            </p:cNvSpPr>
            <p:nvPr/>
          </p:nvSpPr>
          <p:spPr bwMode="auto">
            <a:xfrm flipH="1">
              <a:off x="4068" y="2147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" name="Line 334"/>
            <p:cNvSpPr>
              <a:spLocks noChangeShapeType="1"/>
            </p:cNvSpPr>
            <p:nvPr/>
          </p:nvSpPr>
          <p:spPr bwMode="auto">
            <a:xfrm>
              <a:off x="4067" y="2190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" name="Line 335"/>
            <p:cNvSpPr>
              <a:spLocks noChangeShapeType="1"/>
            </p:cNvSpPr>
            <p:nvPr/>
          </p:nvSpPr>
          <p:spPr bwMode="auto">
            <a:xfrm flipH="1">
              <a:off x="4071" y="2241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" name="Line 336"/>
            <p:cNvSpPr>
              <a:spLocks noChangeShapeType="1"/>
            </p:cNvSpPr>
            <p:nvPr/>
          </p:nvSpPr>
          <p:spPr bwMode="auto">
            <a:xfrm>
              <a:off x="4070" y="2286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1" name="Line 337"/>
            <p:cNvSpPr>
              <a:spLocks noChangeShapeType="1"/>
            </p:cNvSpPr>
            <p:nvPr/>
          </p:nvSpPr>
          <p:spPr bwMode="auto">
            <a:xfrm flipH="1">
              <a:off x="4068" y="2334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2" name="Line 338"/>
            <p:cNvSpPr>
              <a:spLocks noChangeShapeType="1"/>
            </p:cNvSpPr>
            <p:nvPr/>
          </p:nvSpPr>
          <p:spPr bwMode="auto">
            <a:xfrm>
              <a:off x="4067" y="2377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3" name="Line 339"/>
            <p:cNvSpPr>
              <a:spLocks noChangeShapeType="1"/>
            </p:cNvSpPr>
            <p:nvPr/>
          </p:nvSpPr>
          <p:spPr bwMode="auto">
            <a:xfrm flipH="1">
              <a:off x="4071" y="2426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4" name="Line 340"/>
            <p:cNvSpPr>
              <a:spLocks noChangeShapeType="1"/>
            </p:cNvSpPr>
            <p:nvPr/>
          </p:nvSpPr>
          <p:spPr bwMode="auto">
            <a:xfrm>
              <a:off x="4070" y="2469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" name="Line 341"/>
            <p:cNvSpPr>
              <a:spLocks noChangeShapeType="1"/>
            </p:cNvSpPr>
            <p:nvPr/>
          </p:nvSpPr>
          <p:spPr bwMode="auto">
            <a:xfrm flipH="1">
              <a:off x="4068" y="2517"/>
              <a:ext cx="55" cy="4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6" name="Line 342"/>
            <p:cNvSpPr>
              <a:spLocks noChangeShapeType="1"/>
            </p:cNvSpPr>
            <p:nvPr/>
          </p:nvSpPr>
          <p:spPr bwMode="auto">
            <a:xfrm>
              <a:off x="4067" y="2562"/>
              <a:ext cx="56" cy="5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" name="Line 343"/>
            <p:cNvSpPr>
              <a:spLocks noChangeShapeType="1"/>
            </p:cNvSpPr>
            <p:nvPr/>
          </p:nvSpPr>
          <p:spPr bwMode="auto">
            <a:xfrm flipH="1">
              <a:off x="4065" y="2611"/>
              <a:ext cx="60" cy="5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" name="Line 344"/>
            <p:cNvSpPr>
              <a:spLocks noChangeShapeType="1"/>
            </p:cNvSpPr>
            <p:nvPr/>
          </p:nvSpPr>
          <p:spPr bwMode="auto">
            <a:xfrm flipH="1">
              <a:off x="4070" y="2708"/>
              <a:ext cx="44" cy="39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" name="Line 345"/>
            <p:cNvSpPr>
              <a:spLocks noChangeShapeType="1"/>
            </p:cNvSpPr>
            <p:nvPr/>
          </p:nvSpPr>
          <p:spPr bwMode="auto">
            <a:xfrm>
              <a:off x="4071" y="2746"/>
              <a:ext cx="37" cy="3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0" name="Line 346"/>
            <p:cNvSpPr>
              <a:spLocks noChangeShapeType="1"/>
            </p:cNvSpPr>
            <p:nvPr/>
          </p:nvSpPr>
          <p:spPr bwMode="auto">
            <a:xfrm flipH="1">
              <a:off x="4072" y="2780"/>
              <a:ext cx="35" cy="31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" name="Line 347"/>
            <p:cNvSpPr>
              <a:spLocks noChangeShapeType="1"/>
            </p:cNvSpPr>
            <p:nvPr/>
          </p:nvSpPr>
          <p:spPr bwMode="auto">
            <a:xfrm>
              <a:off x="4070" y="2805"/>
              <a:ext cx="24" cy="36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2" name="Line 348"/>
            <p:cNvSpPr>
              <a:spLocks noChangeShapeType="1"/>
            </p:cNvSpPr>
            <p:nvPr/>
          </p:nvSpPr>
          <p:spPr bwMode="auto">
            <a:xfrm flipH="1">
              <a:off x="4081" y="2843"/>
              <a:ext cx="19" cy="2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677" name="Text Box 349"/>
          <p:cNvSpPr txBox="1">
            <a:spLocks noChangeArrowheads="1"/>
          </p:cNvSpPr>
          <p:nvPr/>
        </p:nvSpPr>
        <p:spPr bwMode="auto">
          <a:xfrm>
            <a:off x="6850082" y="1463675"/>
            <a:ext cx="553998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攻丝</a:t>
            </a:r>
          </a:p>
        </p:txBody>
      </p:sp>
      <p:grpSp>
        <p:nvGrpSpPr>
          <p:cNvPr id="611678" name="Group 350"/>
          <p:cNvGrpSpPr>
            <a:grpSpLocks/>
          </p:cNvGrpSpPr>
          <p:nvPr/>
        </p:nvGrpSpPr>
        <p:grpSpPr bwMode="auto">
          <a:xfrm>
            <a:off x="5486400" y="3108325"/>
            <a:ext cx="1066800" cy="1455738"/>
            <a:chOff x="3456" y="1958"/>
            <a:chExt cx="672" cy="917"/>
          </a:xfrm>
        </p:grpSpPr>
        <p:sp>
          <p:nvSpPr>
            <p:cNvPr id="24611" name="Line 351"/>
            <p:cNvSpPr>
              <a:spLocks noChangeShapeType="1"/>
            </p:cNvSpPr>
            <p:nvPr/>
          </p:nvSpPr>
          <p:spPr bwMode="auto">
            <a:xfrm>
              <a:off x="3456" y="2875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352"/>
            <p:cNvSpPr>
              <a:spLocks noChangeShapeType="1"/>
            </p:cNvSpPr>
            <p:nvPr/>
          </p:nvSpPr>
          <p:spPr bwMode="auto">
            <a:xfrm flipV="1">
              <a:off x="4128" y="1963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Freeform 353"/>
            <p:cNvSpPr>
              <a:spLocks/>
            </p:cNvSpPr>
            <p:nvPr/>
          </p:nvSpPr>
          <p:spPr bwMode="auto">
            <a:xfrm>
              <a:off x="3461" y="1958"/>
              <a:ext cx="1" cy="915"/>
            </a:xfrm>
            <a:custGeom>
              <a:avLst/>
              <a:gdLst>
                <a:gd name="T0" fmla="*/ 0 w 1"/>
                <a:gd name="T1" fmla="*/ 915 h 915"/>
                <a:gd name="T2" fmla="*/ 0 w 1"/>
                <a:gd name="T3" fmla="*/ 0 h 9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15">
                  <a:moveTo>
                    <a:pt x="0" y="91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1683" name="Group 355"/>
          <p:cNvGrpSpPr>
            <a:grpSpLocks/>
          </p:cNvGrpSpPr>
          <p:nvPr/>
        </p:nvGrpSpPr>
        <p:grpSpPr bwMode="auto">
          <a:xfrm>
            <a:off x="6040438" y="2835275"/>
            <a:ext cx="2808287" cy="2039938"/>
            <a:chOff x="3805" y="1761"/>
            <a:chExt cx="1769" cy="1468"/>
          </a:xfrm>
        </p:grpSpPr>
        <p:sp>
          <p:nvSpPr>
            <p:cNvPr id="24607" name="Line 356"/>
            <p:cNvSpPr>
              <a:spLocks noChangeShapeType="1"/>
            </p:cNvSpPr>
            <p:nvPr/>
          </p:nvSpPr>
          <p:spPr bwMode="auto">
            <a:xfrm>
              <a:off x="4656" y="1964"/>
              <a:ext cx="9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357"/>
            <p:cNvSpPr>
              <a:spLocks noChangeShapeType="1"/>
            </p:cNvSpPr>
            <p:nvPr/>
          </p:nvSpPr>
          <p:spPr bwMode="auto">
            <a:xfrm>
              <a:off x="5508" y="1963"/>
              <a:ext cx="0" cy="1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Text Box 358"/>
            <p:cNvSpPr txBox="1">
              <a:spLocks noChangeArrowheads="1"/>
            </p:cNvSpPr>
            <p:nvPr/>
          </p:nvSpPr>
          <p:spPr bwMode="auto">
            <a:xfrm rot="-5400000">
              <a:off x="4770" y="2269"/>
              <a:ext cx="1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钻孔深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  <p:sp>
          <p:nvSpPr>
            <p:cNvPr id="24610" name="Line 359"/>
            <p:cNvSpPr>
              <a:spLocks noChangeShapeType="1"/>
            </p:cNvSpPr>
            <p:nvPr/>
          </p:nvSpPr>
          <p:spPr bwMode="auto">
            <a:xfrm>
              <a:off x="3805" y="3229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1688" name="Group 360"/>
          <p:cNvGrpSpPr>
            <a:grpSpLocks/>
          </p:cNvGrpSpPr>
          <p:nvPr/>
        </p:nvGrpSpPr>
        <p:grpSpPr bwMode="auto">
          <a:xfrm>
            <a:off x="6553200" y="3103563"/>
            <a:ext cx="1895475" cy="1506537"/>
            <a:chOff x="4128" y="1955"/>
            <a:chExt cx="1194" cy="949"/>
          </a:xfrm>
        </p:grpSpPr>
        <p:sp>
          <p:nvSpPr>
            <p:cNvPr id="24604" name="Freeform 361"/>
            <p:cNvSpPr>
              <a:spLocks/>
            </p:cNvSpPr>
            <p:nvPr/>
          </p:nvSpPr>
          <p:spPr bwMode="auto">
            <a:xfrm>
              <a:off x="4128" y="2877"/>
              <a:ext cx="1194" cy="27"/>
            </a:xfrm>
            <a:custGeom>
              <a:avLst/>
              <a:gdLst>
                <a:gd name="T0" fmla="*/ 0 w 856"/>
                <a:gd name="T1" fmla="*/ 0 h 1"/>
                <a:gd name="T2" fmla="*/ 6302 w 8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6" h="1">
                  <a:moveTo>
                    <a:pt x="0" y="0"/>
                  </a:moveTo>
                  <a:lnTo>
                    <a:pt x="85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362"/>
            <p:cNvSpPr>
              <a:spLocks noChangeShapeType="1"/>
            </p:cNvSpPr>
            <p:nvPr/>
          </p:nvSpPr>
          <p:spPr bwMode="auto">
            <a:xfrm flipH="1">
              <a:off x="5266" y="1955"/>
              <a:ext cx="8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Text Box 363"/>
            <p:cNvSpPr txBox="1">
              <a:spLocks noChangeArrowheads="1"/>
            </p:cNvSpPr>
            <p:nvPr/>
          </p:nvSpPr>
          <p:spPr bwMode="auto">
            <a:xfrm rot="-5400000">
              <a:off x="4724" y="2313"/>
              <a:ext cx="8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ea typeface="黑体" panose="02010609060101010101" pitchFamily="49" charset="-122"/>
                </a:rPr>
                <a:t>螺孔深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</p:grpSp>
      <p:grpSp>
        <p:nvGrpSpPr>
          <p:cNvPr id="611692" name="Group 364"/>
          <p:cNvGrpSpPr>
            <a:grpSpLocks/>
          </p:cNvGrpSpPr>
          <p:nvPr/>
        </p:nvGrpSpPr>
        <p:grpSpPr bwMode="auto">
          <a:xfrm>
            <a:off x="6467475" y="3789363"/>
            <a:ext cx="1522413" cy="1412875"/>
            <a:chOff x="4074" y="2387"/>
            <a:chExt cx="959" cy="890"/>
          </a:xfrm>
        </p:grpSpPr>
        <p:sp>
          <p:nvSpPr>
            <p:cNvPr id="24599" name="Text Box 365"/>
            <p:cNvSpPr txBox="1">
              <a:spLocks noChangeArrowheads="1"/>
            </p:cNvSpPr>
            <p:nvPr/>
          </p:nvSpPr>
          <p:spPr bwMode="auto">
            <a:xfrm rot="-5400000">
              <a:off x="4566" y="246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ISOCPEUR" panose="020B0604020202020204" pitchFamily="34" charset="0"/>
                </a:rPr>
                <a:t>0.5D</a:t>
              </a:r>
            </a:p>
          </p:txBody>
        </p:sp>
        <p:sp>
          <p:nvSpPr>
            <p:cNvPr id="24600" name="Freeform 366"/>
            <p:cNvSpPr>
              <a:spLocks/>
            </p:cNvSpPr>
            <p:nvPr/>
          </p:nvSpPr>
          <p:spPr bwMode="auto">
            <a:xfrm>
              <a:off x="4936" y="3067"/>
              <a:ext cx="5" cy="210"/>
            </a:xfrm>
            <a:custGeom>
              <a:avLst/>
              <a:gdLst>
                <a:gd name="T0" fmla="*/ 5 w 5"/>
                <a:gd name="T1" fmla="*/ 0 h 210"/>
                <a:gd name="T2" fmla="*/ 0 w 5"/>
                <a:gd name="T3" fmla="*/ 210 h 2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10">
                  <a:moveTo>
                    <a:pt x="5" y="0"/>
                  </a:moveTo>
                  <a:lnTo>
                    <a:pt x="0" y="21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Freeform 367"/>
            <p:cNvSpPr>
              <a:spLocks/>
            </p:cNvSpPr>
            <p:nvPr/>
          </p:nvSpPr>
          <p:spPr bwMode="auto">
            <a:xfrm>
              <a:off x="4932" y="2864"/>
              <a:ext cx="8" cy="204"/>
            </a:xfrm>
            <a:custGeom>
              <a:avLst/>
              <a:gdLst>
                <a:gd name="T0" fmla="*/ 8 w 8"/>
                <a:gd name="T1" fmla="*/ 204 h 204"/>
                <a:gd name="T2" fmla="*/ 0 w 8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04">
                  <a:moveTo>
                    <a:pt x="8" y="20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368"/>
            <p:cNvSpPr>
              <a:spLocks noChangeShapeType="1"/>
            </p:cNvSpPr>
            <p:nvPr/>
          </p:nvSpPr>
          <p:spPr bwMode="auto">
            <a:xfrm flipV="1">
              <a:off x="4935" y="238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369"/>
            <p:cNvSpPr>
              <a:spLocks noChangeShapeType="1"/>
            </p:cNvSpPr>
            <p:nvPr/>
          </p:nvSpPr>
          <p:spPr bwMode="auto">
            <a:xfrm>
              <a:off x="4074" y="3068"/>
              <a:ext cx="9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96" name="Text Box 370"/>
          <p:cNvSpPr txBox="1">
            <a:spLocks noChangeArrowheads="1"/>
          </p:cNvSpPr>
          <p:nvPr/>
        </p:nvSpPr>
        <p:spPr bwMode="auto">
          <a:xfrm>
            <a:off x="269875" y="169863"/>
            <a:ext cx="3703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、螺纹盲孔的画法</a:t>
            </a:r>
          </a:p>
        </p:txBody>
      </p:sp>
      <p:sp>
        <p:nvSpPr>
          <p:cNvPr id="611704" name="AutoShape 376"/>
          <p:cNvSpPr>
            <a:spLocks noChangeArrowheads="1"/>
          </p:cNvSpPr>
          <p:nvPr/>
        </p:nvSpPr>
        <p:spPr bwMode="auto">
          <a:xfrm flipH="1">
            <a:off x="5903913" y="1584325"/>
            <a:ext cx="277812" cy="323850"/>
          </a:xfrm>
          <a:prstGeom prst="curvedRightArrow">
            <a:avLst>
              <a:gd name="adj1" fmla="val 9131"/>
              <a:gd name="adj2" fmla="val 32770"/>
              <a:gd name="adj3" fmla="val 37537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1706" name="AutoShape 378"/>
          <p:cNvSpPr>
            <a:spLocks noChangeArrowheads="1"/>
          </p:cNvSpPr>
          <p:nvPr/>
        </p:nvSpPr>
        <p:spPr bwMode="auto">
          <a:xfrm flipH="1">
            <a:off x="2820988" y="1500188"/>
            <a:ext cx="277812" cy="323850"/>
          </a:xfrm>
          <a:prstGeom prst="curvedRightArrow">
            <a:avLst>
              <a:gd name="adj1" fmla="val 9131"/>
              <a:gd name="adj2" fmla="val 32770"/>
              <a:gd name="adj3" fmla="val 37537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8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1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61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1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1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61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6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6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6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6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9" grpId="0" autoUpdateAnimBg="0"/>
      <p:bldP spid="611365" grpId="0" animBg="1"/>
      <p:bldP spid="611677" grpId="0" autoUpdateAnimBg="0"/>
      <p:bldP spid="611704" grpId="0" animBg="1"/>
      <p:bldP spid="611704" grpId="1" animBg="1"/>
      <p:bldP spid="611706" grpId="0" animBg="1"/>
      <p:bldP spid="61170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F1E1F4E-CEB9-464C-AE25-08CCC2EAD7FB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1828800" y="4868863"/>
            <a:ext cx="2209800" cy="1554162"/>
            <a:chOff x="1152" y="3067"/>
            <a:chExt cx="1392" cy="979"/>
          </a:xfrm>
        </p:grpSpPr>
        <p:grpSp>
          <p:nvGrpSpPr>
            <p:cNvPr id="25702" name="Group 3"/>
            <p:cNvGrpSpPr>
              <a:grpSpLocks/>
            </p:cNvGrpSpPr>
            <p:nvPr/>
          </p:nvGrpSpPr>
          <p:grpSpPr bwMode="auto">
            <a:xfrm>
              <a:off x="1152" y="3067"/>
              <a:ext cx="1392" cy="979"/>
              <a:chOff x="1152" y="2736"/>
              <a:chExt cx="1392" cy="979"/>
            </a:xfrm>
          </p:grpSpPr>
          <p:sp>
            <p:nvSpPr>
              <p:cNvPr id="25704" name="Line 4"/>
              <p:cNvSpPr>
                <a:spLocks noChangeShapeType="1"/>
              </p:cNvSpPr>
              <p:nvPr/>
            </p:nvSpPr>
            <p:spPr bwMode="auto">
              <a:xfrm flipH="1">
                <a:off x="1152" y="2880"/>
                <a:ext cx="720" cy="4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5" name="Line 5"/>
              <p:cNvSpPr>
                <a:spLocks noChangeShapeType="1"/>
              </p:cNvSpPr>
              <p:nvPr/>
            </p:nvSpPr>
            <p:spPr bwMode="auto">
              <a:xfrm>
                <a:off x="1536" y="2736"/>
                <a:ext cx="1008" cy="5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6" name="Arc 6"/>
              <p:cNvSpPr>
                <a:spLocks/>
              </p:cNvSpPr>
              <p:nvPr/>
            </p:nvSpPr>
            <p:spPr bwMode="auto">
              <a:xfrm rot="8476323">
                <a:off x="1355" y="2837"/>
                <a:ext cx="992" cy="878"/>
              </a:xfrm>
              <a:custGeom>
                <a:avLst/>
                <a:gdLst>
                  <a:gd name="T0" fmla="*/ 0 w 26573"/>
                  <a:gd name="T1" fmla="*/ 0 h 21600"/>
                  <a:gd name="T2" fmla="*/ 0 w 26573"/>
                  <a:gd name="T3" fmla="*/ 0 h 21600"/>
                  <a:gd name="T4" fmla="*/ 0 w 2657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573" h="21600" fill="none" extrusionOk="0">
                    <a:moveTo>
                      <a:pt x="0" y="580"/>
                    </a:moveTo>
                    <a:cubicBezTo>
                      <a:pt x="1629" y="194"/>
                      <a:pt x="3298" y="-1"/>
                      <a:pt x="4973" y="0"/>
                    </a:cubicBezTo>
                    <a:cubicBezTo>
                      <a:pt x="16902" y="0"/>
                      <a:pt x="26573" y="9670"/>
                      <a:pt x="26573" y="21600"/>
                    </a:cubicBezTo>
                  </a:path>
                  <a:path w="26573" h="21600" stroke="0" extrusionOk="0">
                    <a:moveTo>
                      <a:pt x="0" y="580"/>
                    </a:moveTo>
                    <a:cubicBezTo>
                      <a:pt x="1629" y="194"/>
                      <a:pt x="3298" y="-1"/>
                      <a:pt x="4973" y="0"/>
                    </a:cubicBezTo>
                    <a:cubicBezTo>
                      <a:pt x="16902" y="0"/>
                      <a:pt x="26573" y="9670"/>
                      <a:pt x="26573" y="21600"/>
                    </a:cubicBezTo>
                    <a:lnTo>
                      <a:pt x="4973" y="21600"/>
                    </a:lnTo>
                    <a:lnTo>
                      <a:pt x="0" y="58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703" name="Text Box 7"/>
            <p:cNvSpPr txBox="1">
              <a:spLocks noChangeArrowheads="1"/>
            </p:cNvSpPr>
            <p:nvPr/>
          </p:nvSpPr>
          <p:spPr bwMode="auto">
            <a:xfrm>
              <a:off x="1686" y="3643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ISOCPEUR" panose="020B0604020202020204" pitchFamily="34" charset="0"/>
                </a:rPr>
                <a:t>120</a:t>
              </a:r>
              <a:r>
                <a:rPr lang="en-US" altLang="zh-CN" sz="2400"/>
                <a:t>°</a:t>
              </a:r>
            </a:p>
          </p:txBody>
        </p:sp>
      </p:grpSp>
      <p:grpSp>
        <p:nvGrpSpPr>
          <p:cNvPr id="25604" name="Group 8"/>
          <p:cNvGrpSpPr>
            <a:grpSpLocks/>
          </p:cNvGrpSpPr>
          <p:nvPr/>
        </p:nvGrpSpPr>
        <p:grpSpPr bwMode="auto">
          <a:xfrm>
            <a:off x="1524000" y="3116263"/>
            <a:ext cx="2762250" cy="2516187"/>
            <a:chOff x="960" y="2016"/>
            <a:chExt cx="1740" cy="1585"/>
          </a:xfrm>
        </p:grpSpPr>
        <p:sp>
          <p:nvSpPr>
            <p:cNvPr id="25700" name="Line 9"/>
            <p:cNvSpPr>
              <a:spLocks noChangeShapeType="1"/>
            </p:cNvSpPr>
            <p:nvPr/>
          </p:nvSpPr>
          <p:spPr bwMode="auto">
            <a:xfrm>
              <a:off x="1008" y="2016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1" name="Freeform 10"/>
            <p:cNvSpPr>
              <a:spLocks/>
            </p:cNvSpPr>
            <p:nvPr/>
          </p:nvSpPr>
          <p:spPr bwMode="auto">
            <a:xfrm>
              <a:off x="960" y="3600"/>
              <a:ext cx="1740" cy="1"/>
            </a:xfrm>
            <a:custGeom>
              <a:avLst/>
              <a:gdLst>
                <a:gd name="T0" fmla="*/ 0 w 1740"/>
                <a:gd name="T1" fmla="*/ 0 h 1"/>
                <a:gd name="T2" fmla="*/ 1740 w 1740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40" h="1">
                  <a:moveTo>
                    <a:pt x="0" y="0"/>
                  </a:moveTo>
                  <a:lnTo>
                    <a:pt x="1740" y="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1392257" y="1682750"/>
            <a:ext cx="553998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钻孔</a:t>
            </a:r>
          </a:p>
        </p:txBody>
      </p:sp>
      <p:grpSp>
        <p:nvGrpSpPr>
          <p:cNvPr id="25606" name="Group 12"/>
          <p:cNvGrpSpPr>
            <a:grpSpLocks/>
          </p:cNvGrpSpPr>
          <p:nvPr/>
        </p:nvGrpSpPr>
        <p:grpSpPr bwMode="auto">
          <a:xfrm>
            <a:off x="1524000" y="3103563"/>
            <a:ext cx="2760663" cy="2530475"/>
            <a:chOff x="960" y="1955"/>
            <a:chExt cx="1739" cy="1594"/>
          </a:xfrm>
        </p:grpSpPr>
        <p:sp>
          <p:nvSpPr>
            <p:cNvPr id="25679" name="Line 13"/>
            <p:cNvSpPr>
              <a:spLocks noChangeShapeType="1"/>
            </p:cNvSpPr>
            <p:nvPr/>
          </p:nvSpPr>
          <p:spPr bwMode="auto">
            <a:xfrm flipV="1">
              <a:off x="960" y="1964"/>
              <a:ext cx="1033" cy="1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0" name="Line 14"/>
            <p:cNvSpPr>
              <a:spLocks noChangeShapeType="1"/>
            </p:cNvSpPr>
            <p:nvPr/>
          </p:nvSpPr>
          <p:spPr bwMode="auto">
            <a:xfrm flipV="1">
              <a:off x="960" y="1957"/>
              <a:ext cx="1185" cy="1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1" name="Line 15"/>
            <p:cNvSpPr>
              <a:spLocks noChangeShapeType="1"/>
            </p:cNvSpPr>
            <p:nvPr/>
          </p:nvSpPr>
          <p:spPr bwMode="auto">
            <a:xfrm flipV="1">
              <a:off x="973" y="1955"/>
              <a:ext cx="1319" cy="1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2" name="Line 16"/>
            <p:cNvSpPr>
              <a:spLocks noChangeShapeType="1"/>
            </p:cNvSpPr>
            <p:nvPr/>
          </p:nvSpPr>
          <p:spPr bwMode="auto">
            <a:xfrm flipV="1">
              <a:off x="973" y="1967"/>
              <a:ext cx="1459" cy="1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3" name="Freeform 17"/>
            <p:cNvSpPr>
              <a:spLocks/>
            </p:cNvSpPr>
            <p:nvPr/>
          </p:nvSpPr>
          <p:spPr bwMode="auto">
            <a:xfrm>
              <a:off x="960" y="1956"/>
              <a:ext cx="751" cy="751"/>
            </a:xfrm>
            <a:custGeom>
              <a:avLst/>
              <a:gdLst>
                <a:gd name="T0" fmla="*/ 0 w 570"/>
                <a:gd name="T1" fmla="*/ 2980 h 570"/>
                <a:gd name="T2" fmla="*/ 2980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4" name="Freeform 18"/>
            <p:cNvSpPr>
              <a:spLocks/>
            </p:cNvSpPr>
            <p:nvPr/>
          </p:nvSpPr>
          <p:spPr bwMode="auto">
            <a:xfrm>
              <a:off x="975" y="1956"/>
              <a:ext cx="889" cy="886"/>
            </a:xfrm>
            <a:custGeom>
              <a:avLst/>
              <a:gdLst>
                <a:gd name="T0" fmla="*/ 0 w 561"/>
                <a:gd name="T1" fmla="*/ 8860 h 559"/>
                <a:gd name="T2" fmla="*/ 8887 w 561"/>
                <a:gd name="T3" fmla="*/ 0 h 5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1" h="559">
                  <a:moveTo>
                    <a:pt x="0" y="559"/>
                  </a:moveTo>
                  <a:lnTo>
                    <a:pt x="561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5" name="Freeform 19"/>
            <p:cNvSpPr>
              <a:spLocks/>
            </p:cNvSpPr>
            <p:nvPr/>
          </p:nvSpPr>
          <p:spPr bwMode="auto">
            <a:xfrm>
              <a:off x="1019" y="1955"/>
              <a:ext cx="1583" cy="1577"/>
            </a:xfrm>
            <a:custGeom>
              <a:avLst/>
              <a:gdLst>
                <a:gd name="T0" fmla="*/ 0 w 525"/>
                <a:gd name="T1" fmla="*/ 393074 h 523"/>
                <a:gd name="T2" fmla="*/ 394532 w 525"/>
                <a:gd name="T3" fmla="*/ 0 h 5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5" h="523">
                  <a:moveTo>
                    <a:pt x="0" y="523"/>
                  </a:moveTo>
                  <a:lnTo>
                    <a:pt x="52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6" name="Freeform 20"/>
            <p:cNvSpPr>
              <a:spLocks/>
            </p:cNvSpPr>
            <p:nvPr/>
          </p:nvSpPr>
          <p:spPr bwMode="auto">
            <a:xfrm>
              <a:off x="960" y="1958"/>
              <a:ext cx="607" cy="607"/>
            </a:xfrm>
            <a:custGeom>
              <a:avLst/>
              <a:gdLst>
                <a:gd name="T0" fmla="*/ 0 w 570"/>
                <a:gd name="T1" fmla="*/ 832 h 570"/>
                <a:gd name="T2" fmla="*/ 832 w 570"/>
                <a:gd name="T3" fmla="*/ 0 h 5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0" h="570">
                  <a:moveTo>
                    <a:pt x="0" y="570"/>
                  </a:moveTo>
                  <a:lnTo>
                    <a:pt x="5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7" name="Freeform 21"/>
            <p:cNvSpPr>
              <a:spLocks/>
            </p:cNvSpPr>
            <p:nvPr/>
          </p:nvSpPr>
          <p:spPr bwMode="auto">
            <a:xfrm>
              <a:off x="1680" y="2513"/>
              <a:ext cx="1019" cy="1019"/>
            </a:xfrm>
            <a:custGeom>
              <a:avLst/>
              <a:gdLst>
                <a:gd name="T0" fmla="*/ 0 w 990"/>
                <a:gd name="T1" fmla="*/ 1179 h 990"/>
                <a:gd name="T2" fmla="*/ 1179 w 990"/>
                <a:gd name="T3" fmla="*/ 0 h 9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90" h="990">
                  <a:moveTo>
                    <a:pt x="0" y="990"/>
                  </a:moveTo>
                  <a:lnTo>
                    <a:pt x="99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8" name="Freeform 22"/>
            <p:cNvSpPr>
              <a:spLocks/>
            </p:cNvSpPr>
            <p:nvPr/>
          </p:nvSpPr>
          <p:spPr bwMode="auto">
            <a:xfrm>
              <a:off x="1830" y="2673"/>
              <a:ext cx="852" cy="859"/>
            </a:xfrm>
            <a:custGeom>
              <a:avLst/>
              <a:gdLst>
                <a:gd name="T0" fmla="*/ 0 w 852"/>
                <a:gd name="T1" fmla="*/ 859 h 859"/>
                <a:gd name="T2" fmla="*/ 852 w 852"/>
                <a:gd name="T3" fmla="*/ 0 h 8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2" h="859">
                  <a:moveTo>
                    <a:pt x="0" y="859"/>
                  </a:moveTo>
                  <a:lnTo>
                    <a:pt x="85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9" name="Freeform 23"/>
            <p:cNvSpPr>
              <a:spLocks/>
            </p:cNvSpPr>
            <p:nvPr/>
          </p:nvSpPr>
          <p:spPr bwMode="auto">
            <a:xfrm>
              <a:off x="1950" y="2817"/>
              <a:ext cx="732" cy="730"/>
            </a:xfrm>
            <a:custGeom>
              <a:avLst/>
              <a:gdLst>
                <a:gd name="T0" fmla="*/ 0 w 732"/>
                <a:gd name="T1" fmla="*/ 730 h 730"/>
                <a:gd name="T2" fmla="*/ 732 w 732"/>
                <a:gd name="T3" fmla="*/ 0 h 7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730">
                  <a:moveTo>
                    <a:pt x="0" y="730"/>
                  </a:moveTo>
                  <a:lnTo>
                    <a:pt x="73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0" name="Freeform 24"/>
            <p:cNvSpPr>
              <a:spLocks/>
            </p:cNvSpPr>
            <p:nvPr/>
          </p:nvSpPr>
          <p:spPr bwMode="auto">
            <a:xfrm>
              <a:off x="960" y="1958"/>
              <a:ext cx="465" cy="469"/>
            </a:xfrm>
            <a:custGeom>
              <a:avLst/>
              <a:gdLst>
                <a:gd name="T0" fmla="*/ 0 w 465"/>
                <a:gd name="T1" fmla="*/ 469 h 469"/>
                <a:gd name="T2" fmla="*/ 465 w 465"/>
                <a:gd name="T3" fmla="*/ 0 h 4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5" h="469">
                  <a:moveTo>
                    <a:pt x="0" y="469"/>
                  </a:moveTo>
                  <a:lnTo>
                    <a:pt x="46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1" name="Freeform 25"/>
            <p:cNvSpPr>
              <a:spLocks/>
            </p:cNvSpPr>
            <p:nvPr/>
          </p:nvSpPr>
          <p:spPr bwMode="auto">
            <a:xfrm>
              <a:off x="990" y="1958"/>
              <a:ext cx="285" cy="285"/>
            </a:xfrm>
            <a:custGeom>
              <a:avLst/>
              <a:gdLst>
                <a:gd name="T0" fmla="*/ 0 w 285"/>
                <a:gd name="T1" fmla="*/ 285 h 285"/>
                <a:gd name="T2" fmla="*/ 285 w 285"/>
                <a:gd name="T3" fmla="*/ 0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285"/>
                  </a:moveTo>
                  <a:lnTo>
                    <a:pt x="28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2" name="Freeform 26"/>
            <p:cNvSpPr>
              <a:spLocks/>
            </p:cNvSpPr>
            <p:nvPr/>
          </p:nvSpPr>
          <p:spPr bwMode="auto">
            <a:xfrm>
              <a:off x="969" y="1972"/>
              <a:ext cx="135" cy="135"/>
            </a:xfrm>
            <a:custGeom>
              <a:avLst/>
              <a:gdLst>
                <a:gd name="T0" fmla="*/ 0 w 135"/>
                <a:gd name="T1" fmla="*/ 135 h 135"/>
                <a:gd name="T2" fmla="*/ 135 w 135"/>
                <a:gd name="T3" fmla="*/ 0 h 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" h="135">
                  <a:moveTo>
                    <a:pt x="0" y="135"/>
                  </a:moveTo>
                  <a:lnTo>
                    <a:pt x="13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3" name="Freeform 27"/>
            <p:cNvSpPr>
              <a:spLocks/>
            </p:cNvSpPr>
            <p:nvPr/>
          </p:nvSpPr>
          <p:spPr bwMode="auto">
            <a:xfrm>
              <a:off x="2280" y="3127"/>
              <a:ext cx="405" cy="405"/>
            </a:xfrm>
            <a:custGeom>
              <a:avLst/>
              <a:gdLst>
                <a:gd name="T0" fmla="*/ 0 w 405"/>
                <a:gd name="T1" fmla="*/ 405 h 405"/>
                <a:gd name="T2" fmla="*/ 405 w 405"/>
                <a:gd name="T3" fmla="*/ 0 h 4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5" h="405">
                  <a:moveTo>
                    <a:pt x="0" y="405"/>
                  </a:moveTo>
                  <a:lnTo>
                    <a:pt x="40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4" name="Line 28"/>
            <p:cNvSpPr>
              <a:spLocks noChangeShapeType="1"/>
            </p:cNvSpPr>
            <p:nvPr/>
          </p:nvSpPr>
          <p:spPr bwMode="auto">
            <a:xfrm flipV="1">
              <a:off x="2440" y="3291"/>
              <a:ext cx="248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5" name="Line 29"/>
            <p:cNvSpPr>
              <a:spLocks noChangeShapeType="1"/>
            </p:cNvSpPr>
            <p:nvPr/>
          </p:nvSpPr>
          <p:spPr bwMode="auto">
            <a:xfrm flipV="1">
              <a:off x="1171" y="2029"/>
              <a:ext cx="1520" cy="1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6" name="Line 30"/>
            <p:cNvSpPr>
              <a:spLocks noChangeShapeType="1"/>
            </p:cNvSpPr>
            <p:nvPr/>
          </p:nvSpPr>
          <p:spPr bwMode="auto">
            <a:xfrm flipV="1">
              <a:off x="1345" y="2197"/>
              <a:ext cx="1345" cy="13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7" name="Line 31"/>
            <p:cNvSpPr>
              <a:spLocks noChangeShapeType="1"/>
            </p:cNvSpPr>
            <p:nvPr/>
          </p:nvSpPr>
          <p:spPr bwMode="auto">
            <a:xfrm flipV="1">
              <a:off x="1506" y="2371"/>
              <a:ext cx="1178" cy="1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8" name="Line 32"/>
            <p:cNvSpPr>
              <a:spLocks noChangeShapeType="1"/>
            </p:cNvSpPr>
            <p:nvPr/>
          </p:nvSpPr>
          <p:spPr bwMode="auto">
            <a:xfrm flipV="1">
              <a:off x="2123" y="2982"/>
              <a:ext cx="560" cy="5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9" name="Line 33"/>
            <p:cNvSpPr>
              <a:spLocks noChangeShapeType="1"/>
            </p:cNvSpPr>
            <p:nvPr/>
          </p:nvSpPr>
          <p:spPr bwMode="auto">
            <a:xfrm flipV="1">
              <a:off x="2596" y="3448"/>
              <a:ext cx="94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07" name="Group 34"/>
          <p:cNvGrpSpPr>
            <a:grpSpLocks/>
          </p:cNvGrpSpPr>
          <p:nvPr/>
        </p:nvGrpSpPr>
        <p:grpSpPr bwMode="auto">
          <a:xfrm>
            <a:off x="2424113" y="3117850"/>
            <a:ext cx="946150" cy="2003425"/>
            <a:chOff x="1527" y="1964"/>
            <a:chExt cx="596" cy="1262"/>
          </a:xfrm>
        </p:grpSpPr>
        <p:sp>
          <p:nvSpPr>
            <p:cNvPr id="25677" name="Freeform 35"/>
            <p:cNvSpPr>
              <a:spLocks/>
            </p:cNvSpPr>
            <p:nvPr/>
          </p:nvSpPr>
          <p:spPr bwMode="auto">
            <a:xfrm>
              <a:off x="1534" y="1964"/>
              <a:ext cx="582" cy="1262"/>
            </a:xfrm>
            <a:custGeom>
              <a:avLst/>
              <a:gdLst>
                <a:gd name="T0" fmla="*/ 0 w 582"/>
                <a:gd name="T1" fmla="*/ 0 h 1262"/>
                <a:gd name="T2" fmla="*/ 0 w 582"/>
                <a:gd name="T3" fmla="*/ 1098 h 1262"/>
                <a:gd name="T4" fmla="*/ 284 w 582"/>
                <a:gd name="T5" fmla="*/ 1262 h 1262"/>
                <a:gd name="T6" fmla="*/ 582 w 582"/>
                <a:gd name="T7" fmla="*/ 1113 h 1262"/>
                <a:gd name="T8" fmla="*/ 582 w 582"/>
                <a:gd name="T9" fmla="*/ 0 h 1262"/>
                <a:gd name="T10" fmla="*/ 0 w 582"/>
                <a:gd name="T11" fmla="*/ 0 h 1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2" h="1262">
                  <a:moveTo>
                    <a:pt x="0" y="0"/>
                  </a:moveTo>
                  <a:lnTo>
                    <a:pt x="0" y="1098"/>
                  </a:lnTo>
                  <a:lnTo>
                    <a:pt x="284" y="1262"/>
                  </a:lnTo>
                  <a:lnTo>
                    <a:pt x="582" y="1113"/>
                  </a:lnTo>
                  <a:lnTo>
                    <a:pt x="5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8" name="Line 36"/>
            <p:cNvSpPr>
              <a:spLocks noChangeShapeType="1"/>
            </p:cNvSpPr>
            <p:nvPr/>
          </p:nvSpPr>
          <p:spPr bwMode="auto">
            <a:xfrm>
              <a:off x="1527" y="3069"/>
              <a:ext cx="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8" name="Line 37"/>
          <p:cNvSpPr>
            <a:spLocks noChangeShapeType="1"/>
          </p:cNvSpPr>
          <p:nvPr/>
        </p:nvSpPr>
        <p:spPr bwMode="auto">
          <a:xfrm>
            <a:off x="2895600" y="2887663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38"/>
          <p:cNvSpPr>
            <a:spLocks noChangeShapeType="1"/>
          </p:cNvSpPr>
          <p:nvPr/>
        </p:nvSpPr>
        <p:spPr bwMode="auto">
          <a:xfrm>
            <a:off x="3338513" y="2970213"/>
            <a:ext cx="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10" name="Group 63"/>
          <p:cNvGrpSpPr>
            <a:grpSpLocks/>
          </p:cNvGrpSpPr>
          <p:nvPr/>
        </p:nvGrpSpPr>
        <p:grpSpPr bwMode="auto">
          <a:xfrm>
            <a:off x="4648200" y="2887663"/>
            <a:ext cx="2762250" cy="2744787"/>
            <a:chOff x="2928" y="1819"/>
            <a:chExt cx="1740" cy="1729"/>
          </a:xfrm>
        </p:grpSpPr>
        <p:grpSp>
          <p:nvGrpSpPr>
            <p:cNvPr id="25638" name="Group 64"/>
            <p:cNvGrpSpPr>
              <a:grpSpLocks/>
            </p:cNvGrpSpPr>
            <p:nvPr/>
          </p:nvGrpSpPr>
          <p:grpSpPr bwMode="auto">
            <a:xfrm>
              <a:off x="2928" y="1963"/>
              <a:ext cx="1740" cy="1585"/>
              <a:chOff x="960" y="2016"/>
              <a:chExt cx="1740" cy="1585"/>
            </a:xfrm>
          </p:grpSpPr>
          <p:sp>
            <p:nvSpPr>
              <p:cNvPr id="25675" name="Line 65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6" name="Freeform 66"/>
              <p:cNvSpPr>
                <a:spLocks/>
              </p:cNvSpPr>
              <p:nvPr/>
            </p:nvSpPr>
            <p:spPr bwMode="auto">
              <a:xfrm>
                <a:off x="960" y="3600"/>
                <a:ext cx="1740" cy="1"/>
              </a:xfrm>
              <a:custGeom>
                <a:avLst/>
                <a:gdLst>
                  <a:gd name="T0" fmla="*/ 0 w 1740"/>
                  <a:gd name="T1" fmla="*/ 0 h 1"/>
                  <a:gd name="T2" fmla="*/ 1740 w 1740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40" h="1">
                    <a:moveTo>
                      <a:pt x="0" y="0"/>
                    </a:moveTo>
                    <a:lnTo>
                      <a:pt x="1740" y="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39" name="Group 67"/>
            <p:cNvGrpSpPr>
              <a:grpSpLocks/>
            </p:cNvGrpSpPr>
            <p:nvPr/>
          </p:nvGrpSpPr>
          <p:grpSpPr bwMode="auto">
            <a:xfrm>
              <a:off x="3498" y="1819"/>
              <a:ext cx="585" cy="1680"/>
              <a:chOff x="3498" y="1819"/>
              <a:chExt cx="585" cy="1680"/>
            </a:xfrm>
          </p:grpSpPr>
          <p:sp>
            <p:nvSpPr>
              <p:cNvPr id="25669" name="Freeform 68"/>
              <p:cNvSpPr>
                <a:spLocks/>
              </p:cNvSpPr>
              <p:nvPr/>
            </p:nvSpPr>
            <p:spPr bwMode="auto">
              <a:xfrm>
                <a:off x="3498" y="3068"/>
                <a:ext cx="585" cy="1"/>
              </a:xfrm>
              <a:custGeom>
                <a:avLst/>
                <a:gdLst>
                  <a:gd name="T0" fmla="*/ 0 w 585"/>
                  <a:gd name="T1" fmla="*/ 0 h 1"/>
                  <a:gd name="T2" fmla="*/ 585 w 585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5" h="1">
                    <a:moveTo>
                      <a:pt x="0" y="0"/>
                    </a:moveTo>
                    <a:lnTo>
                      <a:pt x="585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0" name="Line 69"/>
              <p:cNvSpPr>
                <a:spLocks noChangeShapeType="1"/>
              </p:cNvSpPr>
              <p:nvPr/>
            </p:nvSpPr>
            <p:spPr bwMode="auto">
              <a:xfrm>
                <a:off x="3792" y="1819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1" name="Freeform 70"/>
              <p:cNvSpPr>
                <a:spLocks/>
              </p:cNvSpPr>
              <p:nvPr/>
            </p:nvSpPr>
            <p:spPr bwMode="auto">
              <a:xfrm>
                <a:off x="3498" y="1973"/>
                <a:ext cx="1" cy="1110"/>
              </a:xfrm>
              <a:custGeom>
                <a:avLst/>
                <a:gdLst>
                  <a:gd name="T0" fmla="*/ 0 w 1"/>
                  <a:gd name="T1" fmla="*/ 0 h 1110"/>
                  <a:gd name="T2" fmla="*/ 0 w 1"/>
                  <a:gd name="T3" fmla="*/ 1110 h 11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10">
                    <a:moveTo>
                      <a:pt x="0" y="0"/>
                    </a:moveTo>
                    <a:lnTo>
                      <a:pt x="0" y="111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2" name="Freeform 71"/>
              <p:cNvSpPr>
                <a:spLocks/>
              </p:cNvSpPr>
              <p:nvPr/>
            </p:nvSpPr>
            <p:spPr bwMode="auto">
              <a:xfrm>
                <a:off x="4080" y="1963"/>
                <a:ext cx="3" cy="1120"/>
              </a:xfrm>
              <a:custGeom>
                <a:avLst/>
                <a:gdLst>
                  <a:gd name="T0" fmla="*/ 0 w 3"/>
                  <a:gd name="T1" fmla="*/ 0 h 1120"/>
                  <a:gd name="T2" fmla="*/ 3 w 3"/>
                  <a:gd name="T3" fmla="*/ 1120 h 1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1120">
                    <a:moveTo>
                      <a:pt x="0" y="0"/>
                    </a:moveTo>
                    <a:lnTo>
                      <a:pt x="3" y="11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3" name="Line 72"/>
              <p:cNvSpPr>
                <a:spLocks noChangeShapeType="1"/>
              </p:cNvSpPr>
              <p:nvPr/>
            </p:nvSpPr>
            <p:spPr bwMode="auto">
              <a:xfrm>
                <a:off x="3504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74" name="Line 73"/>
              <p:cNvSpPr>
                <a:spLocks noChangeShapeType="1"/>
              </p:cNvSpPr>
              <p:nvPr/>
            </p:nvSpPr>
            <p:spPr bwMode="auto">
              <a:xfrm flipH="1">
                <a:off x="3792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40" name="Group 74"/>
            <p:cNvGrpSpPr>
              <a:grpSpLocks/>
            </p:cNvGrpSpPr>
            <p:nvPr/>
          </p:nvGrpSpPr>
          <p:grpSpPr bwMode="auto">
            <a:xfrm>
              <a:off x="2928" y="1958"/>
              <a:ext cx="1728" cy="1590"/>
              <a:chOff x="2928" y="1958"/>
              <a:chExt cx="1728" cy="1590"/>
            </a:xfrm>
          </p:grpSpPr>
          <p:sp>
            <p:nvSpPr>
              <p:cNvPr id="25641" name="Freeform 75"/>
              <p:cNvSpPr>
                <a:spLocks/>
              </p:cNvSpPr>
              <p:nvPr/>
            </p:nvSpPr>
            <p:spPr bwMode="auto">
              <a:xfrm>
                <a:off x="2928" y="21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2" name="Freeform 76"/>
              <p:cNvSpPr>
                <a:spLocks/>
              </p:cNvSpPr>
              <p:nvPr/>
            </p:nvSpPr>
            <p:spPr bwMode="auto">
              <a:xfrm>
                <a:off x="2943" y="2283"/>
                <a:ext cx="561" cy="559"/>
              </a:xfrm>
              <a:custGeom>
                <a:avLst/>
                <a:gdLst>
                  <a:gd name="T0" fmla="*/ 0 w 561"/>
                  <a:gd name="T1" fmla="*/ 559 h 559"/>
                  <a:gd name="T2" fmla="*/ 561 w 561"/>
                  <a:gd name="T3" fmla="*/ 0 h 5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61" h="559">
                    <a:moveTo>
                      <a:pt x="0" y="559"/>
                    </a:moveTo>
                    <a:lnTo>
                      <a:pt x="56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3" name="Freeform 77"/>
              <p:cNvSpPr>
                <a:spLocks/>
              </p:cNvSpPr>
              <p:nvPr/>
            </p:nvSpPr>
            <p:spPr bwMode="auto">
              <a:xfrm>
                <a:off x="2928" y="24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4" name="Freeform 78"/>
              <p:cNvSpPr>
                <a:spLocks/>
              </p:cNvSpPr>
              <p:nvPr/>
            </p:nvSpPr>
            <p:spPr bwMode="auto">
              <a:xfrm>
                <a:off x="2928" y="257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5" name="Freeform 79"/>
              <p:cNvSpPr>
                <a:spLocks/>
              </p:cNvSpPr>
              <p:nvPr/>
            </p:nvSpPr>
            <p:spPr bwMode="auto">
              <a:xfrm>
                <a:off x="2928" y="2721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6" name="Freeform 80"/>
              <p:cNvSpPr>
                <a:spLocks/>
              </p:cNvSpPr>
              <p:nvPr/>
            </p:nvSpPr>
            <p:spPr bwMode="auto">
              <a:xfrm>
                <a:off x="2928" y="286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7" name="Freeform 81"/>
              <p:cNvSpPr>
                <a:spLocks/>
              </p:cNvSpPr>
              <p:nvPr/>
            </p:nvSpPr>
            <p:spPr bwMode="auto">
              <a:xfrm>
                <a:off x="2973" y="3009"/>
                <a:ext cx="525" cy="523"/>
              </a:xfrm>
              <a:custGeom>
                <a:avLst/>
                <a:gdLst>
                  <a:gd name="T0" fmla="*/ 0 w 525"/>
                  <a:gd name="T1" fmla="*/ 523 h 523"/>
                  <a:gd name="T2" fmla="*/ 525 w 525"/>
                  <a:gd name="T3" fmla="*/ 0 h 52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5" h="523">
                    <a:moveTo>
                      <a:pt x="0" y="523"/>
                    </a:moveTo>
                    <a:lnTo>
                      <a:pt x="52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8" name="Freeform 82"/>
              <p:cNvSpPr>
                <a:spLocks/>
              </p:cNvSpPr>
              <p:nvPr/>
            </p:nvSpPr>
            <p:spPr bwMode="auto">
              <a:xfrm>
                <a:off x="2928" y="199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Freeform 83"/>
              <p:cNvSpPr>
                <a:spLocks/>
              </p:cNvSpPr>
              <p:nvPr/>
            </p:nvSpPr>
            <p:spPr bwMode="auto">
              <a:xfrm>
                <a:off x="4080" y="208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Freeform 84"/>
              <p:cNvSpPr>
                <a:spLocks/>
              </p:cNvSpPr>
              <p:nvPr/>
            </p:nvSpPr>
            <p:spPr bwMode="auto">
              <a:xfrm>
                <a:off x="4083" y="2235"/>
                <a:ext cx="573" cy="577"/>
              </a:xfrm>
              <a:custGeom>
                <a:avLst/>
                <a:gdLst>
                  <a:gd name="T0" fmla="*/ 0 w 573"/>
                  <a:gd name="T1" fmla="*/ 577 h 577"/>
                  <a:gd name="T2" fmla="*/ 573 w 573"/>
                  <a:gd name="T3" fmla="*/ 0 h 5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77">
                    <a:moveTo>
                      <a:pt x="0" y="577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1" name="Freeform 85"/>
              <p:cNvSpPr>
                <a:spLocks/>
              </p:cNvSpPr>
              <p:nvPr/>
            </p:nvSpPr>
            <p:spPr bwMode="auto">
              <a:xfrm>
                <a:off x="3648" y="2542"/>
                <a:ext cx="990" cy="990"/>
              </a:xfrm>
              <a:custGeom>
                <a:avLst/>
                <a:gdLst>
                  <a:gd name="T0" fmla="*/ 0 w 990"/>
                  <a:gd name="T1" fmla="*/ 990 h 990"/>
                  <a:gd name="T2" fmla="*/ 990 w 990"/>
                  <a:gd name="T3" fmla="*/ 0 h 9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90" h="990">
                    <a:moveTo>
                      <a:pt x="0" y="990"/>
                    </a:moveTo>
                    <a:lnTo>
                      <a:pt x="99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2" name="Freeform 86"/>
              <p:cNvSpPr>
                <a:spLocks/>
              </p:cNvSpPr>
              <p:nvPr/>
            </p:nvSpPr>
            <p:spPr bwMode="auto">
              <a:xfrm>
                <a:off x="4080" y="237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3" name="Freeform 87"/>
              <p:cNvSpPr>
                <a:spLocks/>
              </p:cNvSpPr>
              <p:nvPr/>
            </p:nvSpPr>
            <p:spPr bwMode="auto">
              <a:xfrm>
                <a:off x="3798" y="2673"/>
                <a:ext cx="852" cy="859"/>
              </a:xfrm>
              <a:custGeom>
                <a:avLst/>
                <a:gdLst>
                  <a:gd name="T0" fmla="*/ 0 w 852"/>
                  <a:gd name="T1" fmla="*/ 859 h 859"/>
                  <a:gd name="T2" fmla="*/ 852 w 852"/>
                  <a:gd name="T3" fmla="*/ 0 h 8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52" h="859">
                    <a:moveTo>
                      <a:pt x="0" y="859"/>
                    </a:moveTo>
                    <a:lnTo>
                      <a:pt x="85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4" name="Freeform 88"/>
              <p:cNvSpPr>
                <a:spLocks/>
              </p:cNvSpPr>
              <p:nvPr/>
            </p:nvSpPr>
            <p:spPr bwMode="auto">
              <a:xfrm>
                <a:off x="3918" y="2817"/>
                <a:ext cx="732" cy="730"/>
              </a:xfrm>
              <a:custGeom>
                <a:avLst/>
                <a:gdLst>
                  <a:gd name="T0" fmla="*/ 0 w 732"/>
                  <a:gd name="T1" fmla="*/ 730 h 730"/>
                  <a:gd name="T2" fmla="*/ 732 w 732"/>
                  <a:gd name="T3" fmla="*/ 0 h 7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2" h="730">
                    <a:moveTo>
                      <a:pt x="0" y="730"/>
                    </a:moveTo>
                    <a:lnTo>
                      <a:pt x="73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5" name="Freeform 89"/>
              <p:cNvSpPr>
                <a:spLocks/>
              </p:cNvSpPr>
              <p:nvPr/>
            </p:nvSpPr>
            <p:spPr bwMode="auto">
              <a:xfrm>
                <a:off x="4083" y="1973"/>
                <a:ext cx="540" cy="540"/>
              </a:xfrm>
              <a:custGeom>
                <a:avLst/>
                <a:gdLst>
                  <a:gd name="T0" fmla="*/ 0 w 540"/>
                  <a:gd name="T1" fmla="*/ 540 h 540"/>
                  <a:gd name="T2" fmla="*/ 540 w 540"/>
                  <a:gd name="T3" fmla="*/ 0 h 5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540">
                    <a:moveTo>
                      <a:pt x="0" y="540"/>
                    </a:moveTo>
                    <a:lnTo>
                      <a:pt x="54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6" name="Freeform 90"/>
              <p:cNvSpPr>
                <a:spLocks/>
              </p:cNvSpPr>
              <p:nvPr/>
            </p:nvSpPr>
            <p:spPr bwMode="auto">
              <a:xfrm>
                <a:off x="3120" y="3100"/>
                <a:ext cx="435" cy="431"/>
              </a:xfrm>
              <a:custGeom>
                <a:avLst/>
                <a:gdLst>
                  <a:gd name="T0" fmla="*/ 0 w 453"/>
                  <a:gd name="T1" fmla="*/ 351 h 449"/>
                  <a:gd name="T2" fmla="*/ 355 w 453"/>
                  <a:gd name="T3" fmla="*/ 0 h 44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53" h="449">
                    <a:moveTo>
                      <a:pt x="0" y="449"/>
                    </a:moveTo>
                    <a:lnTo>
                      <a:pt x="45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7" name="Freeform 91"/>
              <p:cNvSpPr>
                <a:spLocks/>
              </p:cNvSpPr>
              <p:nvPr/>
            </p:nvSpPr>
            <p:spPr bwMode="auto">
              <a:xfrm>
                <a:off x="3303" y="3164"/>
                <a:ext cx="369" cy="368"/>
              </a:xfrm>
              <a:custGeom>
                <a:avLst/>
                <a:gdLst>
                  <a:gd name="T0" fmla="*/ 0 w 375"/>
                  <a:gd name="T1" fmla="*/ 338 h 374"/>
                  <a:gd name="T2" fmla="*/ 339 w 375"/>
                  <a:gd name="T3" fmla="*/ 0 h 3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4">
                    <a:moveTo>
                      <a:pt x="0" y="374"/>
                    </a:moveTo>
                    <a:lnTo>
                      <a:pt x="37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8" name="Freeform 92"/>
              <p:cNvSpPr>
                <a:spLocks/>
              </p:cNvSpPr>
              <p:nvPr/>
            </p:nvSpPr>
            <p:spPr bwMode="auto">
              <a:xfrm>
                <a:off x="3468" y="3233"/>
                <a:ext cx="315" cy="315"/>
              </a:xfrm>
              <a:custGeom>
                <a:avLst/>
                <a:gdLst>
                  <a:gd name="T0" fmla="*/ 0 w 315"/>
                  <a:gd name="T1" fmla="*/ 315 h 315"/>
                  <a:gd name="T2" fmla="*/ 315 w 315"/>
                  <a:gd name="T3" fmla="*/ 0 h 3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5" h="315">
                    <a:moveTo>
                      <a:pt x="0" y="315"/>
                    </a:moveTo>
                    <a:lnTo>
                      <a:pt x="31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9" name="Freeform 93"/>
              <p:cNvSpPr>
                <a:spLocks/>
              </p:cNvSpPr>
              <p:nvPr/>
            </p:nvSpPr>
            <p:spPr bwMode="auto">
              <a:xfrm>
                <a:off x="2928" y="1958"/>
                <a:ext cx="465" cy="469"/>
              </a:xfrm>
              <a:custGeom>
                <a:avLst/>
                <a:gdLst>
                  <a:gd name="T0" fmla="*/ 0 w 465"/>
                  <a:gd name="T1" fmla="*/ 469 h 469"/>
                  <a:gd name="T2" fmla="*/ 465 w 465"/>
                  <a:gd name="T3" fmla="*/ 0 h 4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5" h="469">
                    <a:moveTo>
                      <a:pt x="0" y="469"/>
                    </a:moveTo>
                    <a:lnTo>
                      <a:pt x="46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0" name="Freeform 94"/>
              <p:cNvSpPr>
                <a:spLocks/>
              </p:cNvSpPr>
              <p:nvPr/>
            </p:nvSpPr>
            <p:spPr bwMode="auto">
              <a:xfrm>
                <a:off x="2958" y="1958"/>
                <a:ext cx="285" cy="285"/>
              </a:xfrm>
              <a:custGeom>
                <a:avLst/>
                <a:gdLst>
                  <a:gd name="T0" fmla="*/ 0 w 285"/>
                  <a:gd name="T1" fmla="*/ 285 h 285"/>
                  <a:gd name="T2" fmla="*/ 285 w 285"/>
                  <a:gd name="T3" fmla="*/ 0 h 28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5" h="285">
                    <a:moveTo>
                      <a:pt x="0" y="285"/>
                    </a:moveTo>
                    <a:lnTo>
                      <a:pt x="28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1" name="Freeform 95"/>
              <p:cNvSpPr>
                <a:spLocks/>
              </p:cNvSpPr>
              <p:nvPr/>
            </p:nvSpPr>
            <p:spPr bwMode="auto">
              <a:xfrm>
                <a:off x="2937" y="1972"/>
                <a:ext cx="135" cy="135"/>
              </a:xfrm>
              <a:custGeom>
                <a:avLst/>
                <a:gdLst>
                  <a:gd name="T0" fmla="*/ 0 w 135"/>
                  <a:gd name="T1" fmla="*/ 135 h 135"/>
                  <a:gd name="T2" fmla="*/ 135 w 135"/>
                  <a:gd name="T3" fmla="*/ 0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" h="135">
                    <a:moveTo>
                      <a:pt x="0" y="135"/>
                    </a:moveTo>
                    <a:lnTo>
                      <a:pt x="13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2" name="Freeform 96"/>
              <p:cNvSpPr>
                <a:spLocks/>
              </p:cNvSpPr>
              <p:nvPr/>
            </p:nvSpPr>
            <p:spPr bwMode="auto">
              <a:xfrm>
                <a:off x="4080" y="2962"/>
                <a:ext cx="573" cy="569"/>
              </a:xfrm>
              <a:custGeom>
                <a:avLst/>
                <a:gdLst>
                  <a:gd name="T0" fmla="*/ 0 w 573"/>
                  <a:gd name="T1" fmla="*/ 569 h 569"/>
                  <a:gd name="T2" fmla="*/ 573 w 573"/>
                  <a:gd name="T3" fmla="*/ 0 h 5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69">
                    <a:moveTo>
                      <a:pt x="0" y="569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3" name="Freeform 97"/>
              <p:cNvSpPr>
                <a:spLocks/>
              </p:cNvSpPr>
              <p:nvPr/>
            </p:nvSpPr>
            <p:spPr bwMode="auto">
              <a:xfrm>
                <a:off x="4248" y="3127"/>
                <a:ext cx="405" cy="405"/>
              </a:xfrm>
              <a:custGeom>
                <a:avLst/>
                <a:gdLst>
                  <a:gd name="T0" fmla="*/ 0 w 405"/>
                  <a:gd name="T1" fmla="*/ 405 h 405"/>
                  <a:gd name="T2" fmla="*/ 405 w 405"/>
                  <a:gd name="T3" fmla="*/ 0 h 40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5" h="405">
                    <a:moveTo>
                      <a:pt x="0" y="405"/>
                    </a:moveTo>
                    <a:lnTo>
                      <a:pt x="40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4" name="Line 98"/>
              <p:cNvSpPr>
                <a:spLocks noChangeShapeType="1"/>
              </p:cNvSpPr>
              <p:nvPr/>
            </p:nvSpPr>
            <p:spPr bwMode="auto">
              <a:xfrm flipV="1">
                <a:off x="4416" y="3291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5" name="Line 99"/>
              <p:cNvSpPr>
                <a:spLocks noChangeShapeType="1"/>
              </p:cNvSpPr>
              <p:nvPr/>
            </p:nvSpPr>
            <p:spPr bwMode="auto">
              <a:xfrm flipV="1">
                <a:off x="4560" y="343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6" name="Freeform 100"/>
              <p:cNvSpPr>
                <a:spLocks/>
              </p:cNvSpPr>
              <p:nvPr/>
            </p:nvSpPr>
            <p:spPr bwMode="auto">
              <a:xfrm>
                <a:off x="4080" y="1958"/>
                <a:ext cx="423" cy="421"/>
              </a:xfrm>
              <a:custGeom>
                <a:avLst/>
                <a:gdLst>
                  <a:gd name="T0" fmla="*/ 0 w 423"/>
                  <a:gd name="T1" fmla="*/ 421 h 421"/>
                  <a:gd name="T2" fmla="*/ 423 w 423"/>
                  <a:gd name="T3" fmla="*/ 0 h 42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23" h="421">
                    <a:moveTo>
                      <a:pt x="0" y="421"/>
                    </a:moveTo>
                    <a:lnTo>
                      <a:pt x="42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7" name="Freeform 101"/>
              <p:cNvSpPr>
                <a:spLocks/>
              </p:cNvSpPr>
              <p:nvPr/>
            </p:nvSpPr>
            <p:spPr bwMode="auto">
              <a:xfrm>
                <a:off x="4083" y="1958"/>
                <a:ext cx="270" cy="270"/>
              </a:xfrm>
              <a:custGeom>
                <a:avLst/>
                <a:gdLst>
                  <a:gd name="T0" fmla="*/ 0 w 270"/>
                  <a:gd name="T1" fmla="*/ 270 h 270"/>
                  <a:gd name="T2" fmla="*/ 270 w 270"/>
                  <a:gd name="T3" fmla="*/ 0 h 2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0" h="270">
                    <a:moveTo>
                      <a:pt x="0" y="270"/>
                    </a:moveTo>
                    <a:lnTo>
                      <a:pt x="2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8" name="Freeform 102"/>
              <p:cNvSpPr>
                <a:spLocks/>
              </p:cNvSpPr>
              <p:nvPr/>
            </p:nvSpPr>
            <p:spPr bwMode="auto">
              <a:xfrm>
                <a:off x="4083" y="1958"/>
                <a:ext cx="120" cy="120"/>
              </a:xfrm>
              <a:custGeom>
                <a:avLst/>
                <a:gdLst>
                  <a:gd name="T0" fmla="*/ 0 w 120"/>
                  <a:gd name="T1" fmla="*/ 120 h 120"/>
                  <a:gd name="T2" fmla="*/ 120 w 120"/>
                  <a:gd name="T3" fmla="*/ 0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611" name="Text Box 349"/>
          <p:cNvSpPr txBox="1">
            <a:spLocks noChangeArrowheads="1"/>
          </p:cNvSpPr>
          <p:nvPr/>
        </p:nvSpPr>
        <p:spPr bwMode="auto">
          <a:xfrm>
            <a:off x="6850082" y="1463675"/>
            <a:ext cx="553998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攻丝</a:t>
            </a:r>
          </a:p>
        </p:txBody>
      </p:sp>
      <p:grpSp>
        <p:nvGrpSpPr>
          <p:cNvPr id="25612" name="Group 350"/>
          <p:cNvGrpSpPr>
            <a:grpSpLocks/>
          </p:cNvGrpSpPr>
          <p:nvPr/>
        </p:nvGrpSpPr>
        <p:grpSpPr bwMode="auto">
          <a:xfrm>
            <a:off x="5486400" y="3108325"/>
            <a:ext cx="1066800" cy="1455738"/>
            <a:chOff x="3456" y="1958"/>
            <a:chExt cx="672" cy="917"/>
          </a:xfrm>
        </p:grpSpPr>
        <p:sp>
          <p:nvSpPr>
            <p:cNvPr id="25635" name="Line 351"/>
            <p:cNvSpPr>
              <a:spLocks noChangeShapeType="1"/>
            </p:cNvSpPr>
            <p:nvPr/>
          </p:nvSpPr>
          <p:spPr bwMode="auto">
            <a:xfrm>
              <a:off x="3456" y="2875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6" name="Line 352"/>
            <p:cNvSpPr>
              <a:spLocks noChangeShapeType="1"/>
            </p:cNvSpPr>
            <p:nvPr/>
          </p:nvSpPr>
          <p:spPr bwMode="auto">
            <a:xfrm flipV="1">
              <a:off x="4128" y="1963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Freeform 353"/>
            <p:cNvSpPr>
              <a:spLocks/>
            </p:cNvSpPr>
            <p:nvPr/>
          </p:nvSpPr>
          <p:spPr bwMode="auto">
            <a:xfrm>
              <a:off x="3461" y="1958"/>
              <a:ext cx="1" cy="915"/>
            </a:xfrm>
            <a:custGeom>
              <a:avLst/>
              <a:gdLst>
                <a:gd name="T0" fmla="*/ 0 w 1"/>
                <a:gd name="T1" fmla="*/ 915 h 915"/>
                <a:gd name="T2" fmla="*/ 0 w 1"/>
                <a:gd name="T3" fmla="*/ 0 h 9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15">
                  <a:moveTo>
                    <a:pt x="0" y="91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13" name="Group 355"/>
          <p:cNvGrpSpPr>
            <a:grpSpLocks/>
          </p:cNvGrpSpPr>
          <p:nvPr/>
        </p:nvGrpSpPr>
        <p:grpSpPr bwMode="auto">
          <a:xfrm>
            <a:off x="6040438" y="2835275"/>
            <a:ext cx="2808287" cy="2039938"/>
            <a:chOff x="3805" y="1761"/>
            <a:chExt cx="1769" cy="1468"/>
          </a:xfrm>
        </p:grpSpPr>
        <p:sp>
          <p:nvSpPr>
            <p:cNvPr id="25631" name="Line 356"/>
            <p:cNvSpPr>
              <a:spLocks noChangeShapeType="1"/>
            </p:cNvSpPr>
            <p:nvPr/>
          </p:nvSpPr>
          <p:spPr bwMode="auto">
            <a:xfrm>
              <a:off x="4656" y="1964"/>
              <a:ext cx="9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357"/>
            <p:cNvSpPr>
              <a:spLocks noChangeShapeType="1"/>
            </p:cNvSpPr>
            <p:nvPr/>
          </p:nvSpPr>
          <p:spPr bwMode="auto">
            <a:xfrm>
              <a:off x="5508" y="1963"/>
              <a:ext cx="0" cy="1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Text Box 358"/>
            <p:cNvSpPr txBox="1">
              <a:spLocks noChangeArrowheads="1"/>
            </p:cNvSpPr>
            <p:nvPr/>
          </p:nvSpPr>
          <p:spPr bwMode="auto">
            <a:xfrm rot="-5400000">
              <a:off x="4770" y="2269"/>
              <a:ext cx="1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钻孔深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  <p:sp>
          <p:nvSpPr>
            <p:cNvPr id="25634" name="Line 359"/>
            <p:cNvSpPr>
              <a:spLocks noChangeShapeType="1"/>
            </p:cNvSpPr>
            <p:nvPr/>
          </p:nvSpPr>
          <p:spPr bwMode="auto">
            <a:xfrm>
              <a:off x="3805" y="3229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14" name="Group 360"/>
          <p:cNvGrpSpPr>
            <a:grpSpLocks/>
          </p:cNvGrpSpPr>
          <p:nvPr/>
        </p:nvGrpSpPr>
        <p:grpSpPr bwMode="auto">
          <a:xfrm>
            <a:off x="6553200" y="3103563"/>
            <a:ext cx="1895475" cy="1506537"/>
            <a:chOff x="4128" y="1955"/>
            <a:chExt cx="1194" cy="949"/>
          </a:xfrm>
        </p:grpSpPr>
        <p:sp>
          <p:nvSpPr>
            <p:cNvPr id="25628" name="Freeform 361"/>
            <p:cNvSpPr>
              <a:spLocks/>
            </p:cNvSpPr>
            <p:nvPr/>
          </p:nvSpPr>
          <p:spPr bwMode="auto">
            <a:xfrm>
              <a:off x="4128" y="2877"/>
              <a:ext cx="1194" cy="27"/>
            </a:xfrm>
            <a:custGeom>
              <a:avLst/>
              <a:gdLst>
                <a:gd name="T0" fmla="*/ 0 w 856"/>
                <a:gd name="T1" fmla="*/ 0 h 1"/>
                <a:gd name="T2" fmla="*/ 6302 w 8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6" h="1">
                  <a:moveTo>
                    <a:pt x="0" y="0"/>
                  </a:moveTo>
                  <a:lnTo>
                    <a:pt x="85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Line 362"/>
            <p:cNvSpPr>
              <a:spLocks noChangeShapeType="1"/>
            </p:cNvSpPr>
            <p:nvPr/>
          </p:nvSpPr>
          <p:spPr bwMode="auto">
            <a:xfrm flipH="1">
              <a:off x="5266" y="1955"/>
              <a:ext cx="8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Text Box 363"/>
            <p:cNvSpPr txBox="1">
              <a:spLocks noChangeArrowheads="1"/>
            </p:cNvSpPr>
            <p:nvPr/>
          </p:nvSpPr>
          <p:spPr bwMode="auto">
            <a:xfrm rot="-5400000">
              <a:off x="4724" y="2313"/>
              <a:ext cx="8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ea typeface="黑体" panose="02010609060101010101" pitchFamily="49" charset="-122"/>
                </a:rPr>
                <a:t>螺孔深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</p:grpSp>
      <p:grpSp>
        <p:nvGrpSpPr>
          <p:cNvPr id="25615" name="Group 364"/>
          <p:cNvGrpSpPr>
            <a:grpSpLocks/>
          </p:cNvGrpSpPr>
          <p:nvPr/>
        </p:nvGrpSpPr>
        <p:grpSpPr bwMode="auto">
          <a:xfrm>
            <a:off x="6467475" y="3789363"/>
            <a:ext cx="1522413" cy="1412875"/>
            <a:chOff x="4074" y="2387"/>
            <a:chExt cx="959" cy="890"/>
          </a:xfrm>
        </p:grpSpPr>
        <p:sp>
          <p:nvSpPr>
            <p:cNvPr id="25623" name="Text Box 365"/>
            <p:cNvSpPr txBox="1">
              <a:spLocks noChangeArrowheads="1"/>
            </p:cNvSpPr>
            <p:nvPr/>
          </p:nvSpPr>
          <p:spPr bwMode="auto">
            <a:xfrm rot="-5400000">
              <a:off x="4566" y="246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ISOCPEUR" panose="020B0604020202020204" pitchFamily="34" charset="0"/>
                </a:rPr>
                <a:t>0.5D</a:t>
              </a:r>
            </a:p>
          </p:txBody>
        </p:sp>
        <p:sp>
          <p:nvSpPr>
            <p:cNvPr id="25624" name="Freeform 366"/>
            <p:cNvSpPr>
              <a:spLocks/>
            </p:cNvSpPr>
            <p:nvPr/>
          </p:nvSpPr>
          <p:spPr bwMode="auto">
            <a:xfrm>
              <a:off x="4936" y="3067"/>
              <a:ext cx="5" cy="210"/>
            </a:xfrm>
            <a:custGeom>
              <a:avLst/>
              <a:gdLst>
                <a:gd name="T0" fmla="*/ 5 w 5"/>
                <a:gd name="T1" fmla="*/ 0 h 210"/>
                <a:gd name="T2" fmla="*/ 0 w 5"/>
                <a:gd name="T3" fmla="*/ 210 h 2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10">
                  <a:moveTo>
                    <a:pt x="5" y="0"/>
                  </a:moveTo>
                  <a:lnTo>
                    <a:pt x="0" y="21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Freeform 367"/>
            <p:cNvSpPr>
              <a:spLocks/>
            </p:cNvSpPr>
            <p:nvPr/>
          </p:nvSpPr>
          <p:spPr bwMode="auto">
            <a:xfrm>
              <a:off x="4932" y="2864"/>
              <a:ext cx="8" cy="204"/>
            </a:xfrm>
            <a:custGeom>
              <a:avLst/>
              <a:gdLst>
                <a:gd name="T0" fmla="*/ 8 w 8"/>
                <a:gd name="T1" fmla="*/ 204 h 204"/>
                <a:gd name="T2" fmla="*/ 0 w 8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04">
                  <a:moveTo>
                    <a:pt x="8" y="20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368"/>
            <p:cNvSpPr>
              <a:spLocks noChangeShapeType="1"/>
            </p:cNvSpPr>
            <p:nvPr/>
          </p:nvSpPr>
          <p:spPr bwMode="auto">
            <a:xfrm flipV="1">
              <a:off x="4935" y="238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Line 369"/>
            <p:cNvSpPr>
              <a:spLocks noChangeShapeType="1"/>
            </p:cNvSpPr>
            <p:nvPr/>
          </p:nvSpPr>
          <p:spPr bwMode="auto">
            <a:xfrm>
              <a:off x="4074" y="3068"/>
              <a:ext cx="9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6" name="Text Box 370"/>
          <p:cNvSpPr txBox="1">
            <a:spLocks noChangeArrowheads="1"/>
          </p:cNvSpPr>
          <p:nvPr/>
        </p:nvSpPr>
        <p:spPr bwMode="auto">
          <a:xfrm>
            <a:off x="269875" y="169863"/>
            <a:ext cx="3703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、螺纹盲孔的画法</a:t>
            </a:r>
          </a:p>
        </p:txBody>
      </p:sp>
      <p:grpSp>
        <p:nvGrpSpPr>
          <p:cNvPr id="611699" name="Group 371"/>
          <p:cNvGrpSpPr>
            <a:grpSpLocks/>
          </p:cNvGrpSpPr>
          <p:nvPr/>
        </p:nvGrpSpPr>
        <p:grpSpPr bwMode="auto">
          <a:xfrm>
            <a:off x="5307013" y="2803525"/>
            <a:ext cx="1447800" cy="1001713"/>
            <a:chOff x="1071" y="1551"/>
            <a:chExt cx="692" cy="631"/>
          </a:xfrm>
        </p:grpSpPr>
        <p:sp>
          <p:nvSpPr>
            <p:cNvPr id="25619" name="Line 372"/>
            <p:cNvSpPr>
              <a:spLocks noChangeShapeType="1"/>
            </p:cNvSpPr>
            <p:nvPr/>
          </p:nvSpPr>
          <p:spPr bwMode="auto">
            <a:xfrm flipV="1">
              <a:off x="1224" y="1554"/>
              <a:ext cx="224" cy="5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373"/>
            <p:cNvSpPr>
              <a:spLocks noChangeShapeType="1"/>
            </p:cNvSpPr>
            <p:nvPr/>
          </p:nvSpPr>
          <p:spPr bwMode="auto">
            <a:xfrm>
              <a:off x="1451" y="1551"/>
              <a:ext cx="194" cy="5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Oval 374"/>
            <p:cNvSpPr>
              <a:spLocks noChangeArrowheads="1"/>
            </p:cNvSpPr>
            <p:nvPr/>
          </p:nvSpPr>
          <p:spPr bwMode="auto">
            <a:xfrm>
              <a:off x="1071" y="1985"/>
              <a:ext cx="197" cy="197"/>
            </a:xfrm>
            <a:prstGeom prst="ellipse">
              <a:avLst/>
            </a:prstGeom>
            <a:noFill/>
            <a:ln w="6350" algn="ctr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622" name="Oval 375"/>
            <p:cNvSpPr>
              <a:spLocks noChangeArrowheads="1"/>
            </p:cNvSpPr>
            <p:nvPr/>
          </p:nvSpPr>
          <p:spPr bwMode="auto">
            <a:xfrm>
              <a:off x="1571" y="1980"/>
              <a:ext cx="192" cy="192"/>
            </a:xfrm>
            <a:prstGeom prst="ellipse">
              <a:avLst/>
            </a:prstGeom>
            <a:noFill/>
            <a:ln w="6350" algn="ctr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11705" name="Rectangle 377"/>
          <p:cNvSpPr>
            <a:spLocks noChangeArrowheads="1"/>
          </p:cNvSpPr>
          <p:nvPr/>
        </p:nvSpPr>
        <p:spPr bwMode="auto">
          <a:xfrm>
            <a:off x="4903788" y="2411413"/>
            <a:ext cx="3071812" cy="396875"/>
          </a:xfrm>
          <a:prstGeom prst="rect">
            <a:avLst/>
          </a:prstGeom>
          <a:solidFill>
            <a:srgbClr val="66FF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剖面线画到粗实线</a:t>
            </a:r>
          </a:p>
        </p:txBody>
      </p:sp>
    </p:spTree>
    <p:extLst>
      <p:ext uri="{BB962C8B-B14F-4D97-AF65-F5344CB8AC3E}">
        <p14:creationId xmlns:p14="http://schemas.microsoft.com/office/powerpoint/2010/main" val="36560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70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2903CAE-D3A4-4168-BF13-A4713EF54B99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26627" name="Group 63"/>
          <p:cNvGrpSpPr>
            <a:grpSpLocks/>
          </p:cNvGrpSpPr>
          <p:nvPr/>
        </p:nvGrpSpPr>
        <p:grpSpPr bwMode="auto">
          <a:xfrm>
            <a:off x="4648200" y="2887663"/>
            <a:ext cx="2762250" cy="2744787"/>
            <a:chOff x="2928" y="1819"/>
            <a:chExt cx="1740" cy="1729"/>
          </a:xfrm>
        </p:grpSpPr>
        <p:grpSp>
          <p:nvGrpSpPr>
            <p:cNvPr id="26701" name="Group 64"/>
            <p:cNvGrpSpPr>
              <a:grpSpLocks/>
            </p:cNvGrpSpPr>
            <p:nvPr/>
          </p:nvGrpSpPr>
          <p:grpSpPr bwMode="auto">
            <a:xfrm>
              <a:off x="2928" y="1963"/>
              <a:ext cx="1740" cy="1585"/>
              <a:chOff x="960" y="2016"/>
              <a:chExt cx="1740" cy="1585"/>
            </a:xfrm>
          </p:grpSpPr>
          <p:sp>
            <p:nvSpPr>
              <p:cNvPr id="26738" name="Line 65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9" name="Freeform 66"/>
              <p:cNvSpPr>
                <a:spLocks/>
              </p:cNvSpPr>
              <p:nvPr/>
            </p:nvSpPr>
            <p:spPr bwMode="auto">
              <a:xfrm>
                <a:off x="960" y="3600"/>
                <a:ext cx="1740" cy="1"/>
              </a:xfrm>
              <a:custGeom>
                <a:avLst/>
                <a:gdLst>
                  <a:gd name="T0" fmla="*/ 0 w 1740"/>
                  <a:gd name="T1" fmla="*/ 0 h 1"/>
                  <a:gd name="T2" fmla="*/ 1740 w 1740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40" h="1">
                    <a:moveTo>
                      <a:pt x="0" y="0"/>
                    </a:moveTo>
                    <a:lnTo>
                      <a:pt x="1740" y="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702" name="Group 67"/>
            <p:cNvGrpSpPr>
              <a:grpSpLocks/>
            </p:cNvGrpSpPr>
            <p:nvPr/>
          </p:nvGrpSpPr>
          <p:grpSpPr bwMode="auto">
            <a:xfrm>
              <a:off x="3498" y="1819"/>
              <a:ext cx="585" cy="1680"/>
              <a:chOff x="3498" y="1819"/>
              <a:chExt cx="585" cy="1680"/>
            </a:xfrm>
          </p:grpSpPr>
          <p:sp>
            <p:nvSpPr>
              <p:cNvPr id="26732" name="Freeform 68"/>
              <p:cNvSpPr>
                <a:spLocks/>
              </p:cNvSpPr>
              <p:nvPr/>
            </p:nvSpPr>
            <p:spPr bwMode="auto">
              <a:xfrm>
                <a:off x="3498" y="3068"/>
                <a:ext cx="585" cy="1"/>
              </a:xfrm>
              <a:custGeom>
                <a:avLst/>
                <a:gdLst>
                  <a:gd name="T0" fmla="*/ 0 w 585"/>
                  <a:gd name="T1" fmla="*/ 0 h 1"/>
                  <a:gd name="T2" fmla="*/ 585 w 585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5" h="1">
                    <a:moveTo>
                      <a:pt x="0" y="0"/>
                    </a:moveTo>
                    <a:lnTo>
                      <a:pt x="585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3" name="Line 69"/>
              <p:cNvSpPr>
                <a:spLocks noChangeShapeType="1"/>
              </p:cNvSpPr>
              <p:nvPr/>
            </p:nvSpPr>
            <p:spPr bwMode="auto">
              <a:xfrm>
                <a:off x="3792" y="1819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4" name="Freeform 70"/>
              <p:cNvSpPr>
                <a:spLocks/>
              </p:cNvSpPr>
              <p:nvPr/>
            </p:nvSpPr>
            <p:spPr bwMode="auto">
              <a:xfrm>
                <a:off x="3498" y="1973"/>
                <a:ext cx="1" cy="1110"/>
              </a:xfrm>
              <a:custGeom>
                <a:avLst/>
                <a:gdLst>
                  <a:gd name="T0" fmla="*/ 0 w 1"/>
                  <a:gd name="T1" fmla="*/ 0 h 1110"/>
                  <a:gd name="T2" fmla="*/ 0 w 1"/>
                  <a:gd name="T3" fmla="*/ 1110 h 11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10">
                    <a:moveTo>
                      <a:pt x="0" y="0"/>
                    </a:moveTo>
                    <a:lnTo>
                      <a:pt x="0" y="111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5" name="Freeform 71"/>
              <p:cNvSpPr>
                <a:spLocks/>
              </p:cNvSpPr>
              <p:nvPr/>
            </p:nvSpPr>
            <p:spPr bwMode="auto">
              <a:xfrm>
                <a:off x="4080" y="1963"/>
                <a:ext cx="3" cy="1120"/>
              </a:xfrm>
              <a:custGeom>
                <a:avLst/>
                <a:gdLst>
                  <a:gd name="T0" fmla="*/ 0 w 3"/>
                  <a:gd name="T1" fmla="*/ 0 h 1120"/>
                  <a:gd name="T2" fmla="*/ 3 w 3"/>
                  <a:gd name="T3" fmla="*/ 1120 h 1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1120">
                    <a:moveTo>
                      <a:pt x="0" y="0"/>
                    </a:moveTo>
                    <a:lnTo>
                      <a:pt x="3" y="11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6" name="Line 72"/>
              <p:cNvSpPr>
                <a:spLocks noChangeShapeType="1"/>
              </p:cNvSpPr>
              <p:nvPr/>
            </p:nvSpPr>
            <p:spPr bwMode="auto">
              <a:xfrm>
                <a:off x="3504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7" name="Line 73"/>
              <p:cNvSpPr>
                <a:spLocks noChangeShapeType="1"/>
              </p:cNvSpPr>
              <p:nvPr/>
            </p:nvSpPr>
            <p:spPr bwMode="auto">
              <a:xfrm flipH="1">
                <a:off x="3792" y="3067"/>
                <a:ext cx="288" cy="1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703" name="Group 74"/>
            <p:cNvGrpSpPr>
              <a:grpSpLocks/>
            </p:cNvGrpSpPr>
            <p:nvPr/>
          </p:nvGrpSpPr>
          <p:grpSpPr bwMode="auto">
            <a:xfrm>
              <a:off x="2928" y="1958"/>
              <a:ext cx="1728" cy="1590"/>
              <a:chOff x="2928" y="1958"/>
              <a:chExt cx="1728" cy="1590"/>
            </a:xfrm>
          </p:grpSpPr>
          <p:sp>
            <p:nvSpPr>
              <p:cNvPr id="26704" name="Freeform 75"/>
              <p:cNvSpPr>
                <a:spLocks/>
              </p:cNvSpPr>
              <p:nvPr/>
            </p:nvSpPr>
            <p:spPr bwMode="auto">
              <a:xfrm>
                <a:off x="2928" y="21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5" name="Freeform 76"/>
              <p:cNvSpPr>
                <a:spLocks/>
              </p:cNvSpPr>
              <p:nvPr/>
            </p:nvSpPr>
            <p:spPr bwMode="auto">
              <a:xfrm>
                <a:off x="2943" y="2283"/>
                <a:ext cx="561" cy="559"/>
              </a:xfrm>
              <a:custGeom>
                <a:avLst/>
                <a:gdLst>
                  <a:gd name="T0" fmla="*/ 0 w 561"/>
                  <a:gd name="T1" fmla="*/ 559 h 559"/>
                  <a:gd name="T2" fmla="*/ 561 w 561"/>
                  <a:gd name="T3" fmla="*/ 0 h 5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61" h="559">
                    <a:moveTo>
                      <a:pt x="0" y="559"/>
                    </a:moveTo>
                    <a:lnTo>
                      <a:pt x="56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6" name="Freeform 77"/>
              <p:cNvSpPr>
                <a:spLocks/>
              </p:cNvSpPr>
              <p:nvPr/>
            </p:nvSpPr>
            <p:spPr bwMode="auto">
              <a:xfrm>
                <a:off x="2928" y="243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7" name="Freeform 78"/>
              <p:cNvSpPr>
                <a:spLocks/>
              </p:cNvSpPr>
              <p:nvPr/>
            </p:nvSpPr>
            <p:spPr bwMode="auto">
              <a:xfrm>
                <a:off x="2928" y="2577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8" name="Freeform 79"/>
              <p:cNvSpPr>
                <a:spLocks/>
              </p:cNvSpPr>
              <p:nvPr/>
            </p:nvSpPr>
            <p:spPr bwMode="auto">
              <a:xfrm>
                <a:off x="2928" y="2721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9" name="Freeform 80"/>
              <p:cNvSpPr>
                <a:spLocks/>
              </p:cNvSpPr>
              <p:nvPr/>
            </p:nvSpPr>
            <p:spPr bwMode="auto">
              <a:xfrm>
                <a:off x="2928" y="286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0" name="Freeform 81"/>
              <p:cNvSpPr>
                <a:spLocks/>
              </p:cNvSpPr>
              <p:nvPr/>
            </p:nvSpPr>
            <p:spPr bwMode="auto">
              <a:xfrm>
                <a:off x="2973" y="3009"/>
                <a:ext cx="525" cy="523"/>
              </a:xfrm>
              <a:custGeom>
                <a:avLst/>
                <a:gdLst>
                  <a:gd name="T0" fmla="*/ 0 w 525"/>
                  <a:gd name="T1" fmla="*/ 523 h 523"/>
                  <a:gd name="T2" fmla="*/ 525 w 525"/>
                  <a:gd name="T3" fmla="*/ 0 h 52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5" h="523">
                    <a:moveTo>
                      <a:pt x="0" y="523"/>
                    </a:moveTo>
                    <a:lnTo>
                      <a:pt x="52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1" name="Freeform 82"/>
              <p:cNvSpPr>
                <a:spLocks/>
              </p:cNvSpPr>
              <p:nvPr/>
            </p:nvSpPr>
            <p:spPr bwMode="auto">
              <a:xfrm>
                <a:off x="2928" y="1995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2" name="Freeform 83"/>
              <p:cNvSpPr>
                <a:spLocks/>
              </p:cNvSpPr>
              <p:nvPr/>
            </p:nvSpPr>
            <p:spPr bwMode="auto">
              <a:xfrm>
                <a:off x="4080" y="208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3" name="Freeform 84"/>
              <p:cNvSpPr>
                <a:spLocks/>
              </p:cNvSpPr>
              <p:nvPr/>
            </p:nvSpPr>
            <p:spPr bwMode="auto">
              <a:xfrm>
                <a:off x="4083" y="2235"/>
                <a:ext cx="573" cy="577"/>
              </a:xfrm>
              <a:custGeom>
                <a:avLst/>
                <a:gdLst>
                  <a:gd name="T0" fmla="*/ 0 w 573"/>
                  <a:gd name="T1" fmla="*/ 577 h 577"/>
                  <a:gd name="T2" fmla="*/ 573 w 573"/>
                  <a:gd name="T3" fmla="*/ 0 h 5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77">
                    <a:moveTo>
                      <a:pt x="0" y="577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4" name="Freeform 85"/>
              <p:cNvSpPr>
                <a:spLocks/>
              </p:cNvSpPr>
              <p:nvPr/>
            </p:nvSpPr>
            <p:spPr bwMode="auto">
              <a:xfrm>
                <a:off x="3648" y="2542"/>
                <a:ext cx="990" cy="990"/>
              </a:xfrm>
              <a:custGeom>
                <a:avLst/>
                <a:gdLst>
                  <a:gd name="T0" fmla="*/ 0 w 990"/>
                  <a:gd name="T1" fmla="*/ 990 h 990"/>
                  <a:gd name="T2" fmla="*/ 990 w 990"/>
                  <a:gd name="T3" fmla="*/ 0 h 9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90" h="990">
                    <a:moveTo>
                      <a:pt x="0" y="990"/>
                    </a:moveTo>
                    <a:lnTo>
                      <a:pt x="99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5" name="Freeform 86"/>
              <p:cNvSpPr>
                <a:spLocks/>
              </p:cNvSpPr>
              <p:nvPr/>
            </p:nvSpPr>
            <p:spPr bwMode="auto">
              <a:xfrm>
                <a:off x="4080" y="2379"/>
                <a:ext cx="570" cy="570"/>
              </a:xfrm>
              <a:custGeom>
                <a:avLst/>
                <a:gdLst>
                  <a:gd name="T0" fmla="*/ 0 w 570"/>
                  <a:gd name="T1" fmla="*/ 570 h 570"/>
                  <a:gd name="T2" fmla="*/ 570 w 570"/>
                  <a:gd name="T3" fmla="*/ 0 h 5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0" h="570">
                    <a:moveTo>
                      <a:pt x="0" y="570"/>
                    </a:moveTo>
                    <a:lnTo>
                      <a:pt x="5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6" name="Freeform 87"/>
              <p:cNvSpPr>
                <a:spLocks/>
              </p:cNvSpPr>
              <p:nvPr/>
            </p:nvSpPr>
            <p:spPr bwMode="auto">
              <a:xfrm>
                <a:off x="3798" y="2673"/>
                <a:ext cx="852" cy="859"/>
              </a:xfrm>
              <a:custGeom>
                <a:avLst/>
                <a:gdLst>
                  <a:gd name="T0" fmla="*/ 0 w 852"/>
                  <a:gd name="T1" fmla="*/ 859 h 859"/>
                  <a:gd name="T2" fmla="*/ 852 w 852"/>
                  <a:gd name="T3" fmla="*/ 0 h 8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52" h="859">
                    <a:moveTo>
                      <a:pt x="0" y="859"/>
                    </a:moveTo>
                    <a:lnTo>
                      <a:pt x="85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7" name="Freeform 88"/>
              <p:cNvSpPr>
                <a:spLocks/>
              </p:cNvSpPr>
              <p:nvPr/>
            </p:nvSpPr>
            <p:spPr bwMode="auto">
              <a:xfrm>
                <a:off x="3918" y="2817"/>
                <a:ext cx="732" cy="730"/>
              </a:xfrm>
              <a:custGeom>
                <a:avLst/>
                <a:gdLst>
                  <a:gd name="T0" fmla="*/ 0 w 732"/>
                  <a:gd name="T1" fmla="*/ 730 h 730"/>
                  <a:gd name="T2" fmla="*/ 732 w 732"/>
                  <a:gd name="T3" fmla="*/ 0 h 7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2" h="730">
                    <a:moveTo>
                      <a:pt x="0" y="730"/>
                    </a:moveTo>
                    <a:lnTo>
                      <a:pt x="73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8" name="Freeform 89"/>
              <p:cNvSpPr>
                <a:spLocks/>
              </p:cNvSpPr>
              <p:nvPr/>
            </p:nvSpPr>
            <p:spPr bwMode="auto">
              <a:xfrm>
                <a:off x="4083" y="1973"/>
                <a:ext cx="540" cy="540"/>
              </a:xfrm>
              <a:custGeom>
                <a:avLst/>
                <a:gdLst>
                  <a:gd name="T0" fmla="*/ 0 w 540"/>
                  <a:gd name="T1" fmla="*/ 540 h 540"/>
                  <a:gd name="T2" fmla="*/ 540 w 540"/>
                  <a:gd name="T3" fmla="*/ 0 h 5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540">
                    <a:moveTo>
                      <a:pt x="0" y="540"/>
                    </a:moveTo>
                    <a:lnTo>
                      <a:pt x="54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9" name="Freeform 90"/>
              <p:cNvSpPr>
                <a:spLocks/>
              </p:cNvSpPr>
              <p:nvPr/>
            </p:nvSpPr>
            <p:spPr bwMode="auto">
              <a:xfrm>
                <a:off x="3120" y="3100"/>
                <a:ext cx="435" cy="431"/>
              </a:xfrm>
              <a:custGeom>
                <a:avLst/>
                <a:gdLst>
                  <a:gd name="T0" fmla="*/ 0 w 453"/>
                  <a:gd name="T1" fmla="*/ 351 h 449"/>
                  <a:gd name="T2" fmla="*/ 355 w 453"/>
                  <a:gd name="T3" fmla="*/ 0 h 44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53" h="449">
                    <a:moveTo>
                      <a:pt x="0" y="449"/>
                    </a:moveTo>
                    <a:lnTo>
                      <a:pt x="45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0" name="Freeform 91"/>
              <p:cNvSpPr>
                <a:spLocks/>
              </p:cNvSpPr>
              <p:nvPr/>
            </p:nvSpPr>
            <p:spPr bwMode="auto">
              <a:xfrm>
                <a:off x="3303" y="3164"/>
                <a:ext cx="369" cy="368"/>
              </a:xfrm>
              <a:custGeom>
                <a:avLst/>
                <a:gdLst>
                  <a:gd name="T0" fmla="*/ 0 w 375"/>
                  <a:gd name="T1" fmla="*/ 338 h 374"/>
                  <a:gd name="T2" fmla="*/ 339 w 375"/>
                  <a:gd name="T3" fmla="*/ 0 h 3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4">
                    <a:moveTo>
                      <a:pt x="0" y="374"/>
                    </a:moveTo>
                    <a:lnTo>
                      <a:pt x="37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1" name="Freeform 92"/>
              <p:cNvSpPr>
                <a:spLocks/>
              </p:cNvSpPr>
              <p:nvPr/>
            </p:nvSpPr>
            <p:spPr bwMode="auto">
              <a:xfrm>
                <a:off x="3468" y="3233"/>
                <a:ext cx="315" cy="315"/>
              </a:xfrm>
              <a:custGeom>
                <a:avLst/>
                <a:gdLst>
                  <a:gd name="T0" fmla="*/ 0 w 315"/>
                  <a:gd name="T1" fmla="*/ 315 h 315"/>
                  <a:gd name="T2" fmla="*/ 315 w 315"/>
                  <a:gd name="T3" fmla="*/ 0 h 3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5" h="315">
                    <a:moveTo>
                      <a:pt x="0" y="315"/>
                    </a:moveTo>
                    <a:lnTo>
                      <a:pt x="31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2" name="Freeform 93"/>
              <p:cNvSpPr>
                <a:spLocks/>
              </p:cNvSpPr>
              <p:nvPr/>
            </p:nvSpPr>
            <p:spPr bwMode="auto">
              <a:xfrm>
                <a:off x="2928" y="1958"/>
                <a:ext cx="465" cy="469"/>
              </a:xfrm>
              <a:custGeom>
                <a:avLst/>
                <a:gdLst>
                  <a:gd name="T0" fmla="*/ 0 w 465"/>
                  <a:gd name="T1" fmla="*/ 469 h 469"/>
                  <a:gd name="T2" fmla="*/ 465 w 465"/>
                  <a:gd name="T3" fmla="*/ 0 h 4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5" h="469">
                    <a:moveTo>
                      <a:pt x="0" y="469"/>
                    </a:moveTo>
                    <a:lnTo>
                      <a:pt x="46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3" name="Freeform 94"/>
              <p:cNvSpPr>
                <a:spLocks/>
              </p:cNvSpPr>
              <p:nvPr/>
            </p:nvSpPr>
            <p:spPr bwMode="auto">
              <a:xfrm>
                <a:off x="2958" y="1958"/>
                <a:ext cx="285" cy="285"/>
              </a:xfrm>
              <a:custGeom>
                <a:avLst/>
                <a:gdLst>
                  <a:gd name="T0" fmla="*/ 0 w 285"/>
                  <a:gd name="T1" fmla="*/ 285 h 285"/>
                  <a:gd name="T2" fmla="*/ 285 w 285"/>
                  <a:gd name="T3" fmla="*/ 0 h 28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5" h="285">
                    <a:moveTo>
                      <a:pt x="0" y="285"/>
                    </a:moveTo>
                    <a:lnTo>
                      <a:pt x="28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4" name="Freeform 95"/>
              <p:cNvSpPr>
                <a:spLocks/>
              </p:cNvSpPr>
              <p:nvPr/>
            </p:nvSpPr>
            <p:spPr bwMode="auto">
              <a:xfrm>
                <a:off x="2937" y="1972"/>
                <a:ext cx="135" cy="135"/>
              </a:xfrm>
              <a:custGeom>
                <a:avLst/>
                <a:gdLst>
                  <a:gd name="T0" fmla="*/ 0 w 135"/>
                  <a:gd name="T1" fmla="*/ 135 h 135"/>
                  <a:gd name="T2" fmla="*/ 135 w 135"/>
                  <a:gd name="T3" fmla="*/ 0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" h="135">
                    <a:moveTo>
                      <a:pt x="0" y="135"/>
                    </a:moveTo>
                    <a:lnTo>
                      <a:pt x="13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5" name="Freeform 96"/>
              <p:cNvSpPr>
                <a:spLocks/>
              </p:cNvSpPr>
              <p:nvPr/>
            </p:nvSpPr>
            <p:spPr bwMode="auto">
              <a:xfrm>
                <a:off x="4080" y="2962"/>
                <a:ext cx="573" cy="569"/>
              </a:xfrm>
              <a:custGeom>
                <a:avLst/>
                <a:gdLst>
                  <a:gd name="T0" fmla="*/ 0 w 573"/>
                  <a:gd name="T1" fmla="*/ 569 h 569"/>
                  <a:gd name="T2" fmla="*/ 573 w 573"/>
                  <a:gd name="T3" fmla="*/ 0 h 5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569">
                    <a:moveTo>
                      <a:pt x="0" y="569"/>
                    </a:moveTo>
                    <a:lnTo>
                      <a:pt x="57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6" name="Freeform 97"/>
              <p:cNvSpPr>
                <a:spLocks/>
              </p:cNvSpPr>
              <p:nvPr/>
            </p:nvSpPr>
            <p:spPr bwMode="auto">
              <a:xfrm>
                <a:off x="4248" y="3127"/>
                <a:ext cx="405" cy="405"/>
              </a:xfrm>
              <a:custGeom>
                <a:avLst/>
                <a:gdLst>
                  <a:gd name="T0" fmla="*/ 0 w 405"/>
                  <a:gd name="T1" fmla="*/ 405 h 405"/>
                  <a:gd name="T2" fmla="*/ 405 w 405"/>
                  <a:gd name="T3" fmla="*/ 0 h 40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5" h="405">
                    <a:moveTo>
                      <a:pt x="0" y="405"/>
                    </a:moveTo>
                    <a:lnTo>
                      <a:pt x="40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7" name="Line 98"/>
              <p:cNvSpPr>
                <a:spLocks noChangeShapeType="1"/>
              </p:cNvSpPr>
              <p:nvPr/>
            </p:nvSpPr>
            <p:spPr bwMode="auto">
              <a:xfrm flipV="1">
                <a:off x="4416" y="3291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8" name="Line 99"/>
              <p:cNvSpPr>
                <a:spLocks noChangeShapeType="1"/>
              </p:cNvSpPr>
              <p:nvPr/>
            </p:nvSpPr>
            <p:spPr bwMode="auto">
              <a:xfrm flipV="1">
                <a:off x="4560" y="343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9" name="Freeform 100"/>
              <p:cNvSpPr>
                <a:spLocks/>
              </p:cNvSpPr>
              <p:nvPr/>
            </p:nvSpPr>
            <p:spPr bwMode="auto">
              <a:xfrm>
                <a:off x="4080" y="1958"/>
                <a:ext cx="423" cy="421"/>
              </a:xfrm>
              <a:custGeom>
                <a:avLst/>
                <a:gdLst>
                  <a:gd name="T0" fmla="*/ 0 w 423"/>
                  <a:gd name="T1" fmla="*/ 421 h 421"/>
                  <a:gd name="T2" fmla="*/ 423 w 423"/>
                  <a:gd name="T3" fmla="*/ 0 h 42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23" h="421">
                    <a:moveTo>
                      <a:pt x="0" y="421"/>
                    </a:moveTo>
                    <a:lnTo>
                      <a:pt x="42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0" name="Freeform 101"/>
              <p:cNvSpPr>
                <a:spLocks/>
              </p:cNvSpPr>
              <p:nvPr/>
            </p:nvSpPr>
            <p:spPr bwMode="auto">
              <a:xfrm>
                <a:off x="4083" y="1958"/>
                <a:ext cx="270" cy="270"/>
              </a:xfrm>
              <a:custGeom>
                <a:avLst/>
                <a:gdLst>
                  <a:gd name="T0" fmla="*/ 0 w 270"/>
                  <a:gd name="T1" fmla="*/ 270 h 270"/>
                  <a:gd name="T2" fmla="*/ 270 w 270"/>
                  <a:gd name="T3" fmla="*/ 0 h 2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0" h="270">
                    <a:moveTo>
                      <a:pt x="0" y="270"/>
                    </a:moveTo>
                    <a:lnTo>
                      <a:pt x="27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1" name="Freeform 102"/>
              <p:cNvSpPr>
                <a:spLocks/>
              </p:cNvSpPr>
              <p:nvPr/>
            </p:nvSpPr>
            <p:spPr bwMode="auto">
              <a:xfrm>
                <a:off x="4083" y="1958"/>
                <a:ext cx="120" cy="120"/>
              </a:xfrm>
              <a:custGeom>
                <a:avLst/>
                <a:gdLst>
                  <a:gd name="T0" fmla="*/ 0 w 120"/>
                  <a:gd name="T1" fmla="*/ 120 h 120"/>
                  <a:gd name="T2" fmla="*/ 120 w 120"/>
                  <a:gd name="T3" fmla="*/ 0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628" name="Group 350"/>
          <p:cNvGrpSpPr>
            <a:grpSpLocks/>
          </p:cNvGrpSpPr>
          <p:nvPr/>
        </p:nvGrpSpPr>
        <p:grpSpPr bwMode="auto">
          <a:xfrm>
            <a:off x="5486400" y="3108325"/>
            <a:ext cx="1066800" cy="1455738"/>
            <a:chOff x="3456" y="1958"/>
            <a:chExt cx="672" cy="917"/>
          </a:xfrm>
        </p:grpSpPr>
        <p:sp>
          <p:nvSpPr>
            <p:cNvPr id="26698" name="Line 351"/>
            <p:cNvSpPr>
              <a:spLocks noChangeShapeType="1"/>
            </p:cNvSpPr>
            <p:nvPr/>
          </p:nvSpPr>
          <p:spPr bwMode="auto">
            <a:xfrm>
              <a:off x="3456" y="2875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9" name="Line 352"/>
            <p:cNvSpPr>
              <a:spLocks noChangeShapeType="1"/>
            </p:cNvSpPr>
            <p:nvPr/>
          </p:nvSpPr>
          <p:spPr bwMode="auto">
            <a:xfrm flipV="1">
              <a:off x="4128" y="1963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0" name="Freeform 353"/>
            <p:cNvSpPr>
              <a:spLocks/>
            </p:cNvSpPr>
            <p:nvPr/>
          </p:nvSpPr>
          <p:spPr bwMode="auto">
            <a:xfrm>
              <a:off x="3461" y="1958"/>
              <a:ext cx="1" cy="915"/>
            </a:xfrm>
            <a:custGeom>
              <a:avLst/>
              <a:gdLst>
                <a:gd name="T0" fmla="*/ 0 w 1"/>
                <a:gd name="T1" fmla="*/ 915 h 915"/>
                <a:gd name="T2" fmla="*/ 0 w 1"/>
                <a:gd name="T3" fmla="*/ 0 h 9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15">
                  <a:moveTo>
                    <a:pt x="0" y="91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682" name="AutoShape 354"/>
          <p:cNvSpPr>
            <a:spLocks noChangeArrowheads="1"/>
          </p:cNvSpPr>
          <p:nvPr/>
        </p:nvSpPr>
        <p:spPr bwMode="auto">
          <a:xfrm>
            <a:off x="2057400" y="5913438"/>
            <a:ext cx="2471738" cy="715962"/>
          </a:xfrm>
          <a:prstGeom prst="wedgeEllipseCallout">
            <a:avLst>
              <a:gd name="adj1" fmla="val -14181"/>
              <a:gd name="adj2" fmla="val -189208"/>
            </a:avLst>
          </a:prstGeom>
          <a:solidFill>
            <a:srgbClr val="66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容易出错的地方</a:t>
            </a:r>
          </a:p>
        </p:txBody>
      </p:sp>
      <p:grpSp>
        <p:nvGrpSpPr>
          <p:cNvPr id="26630" name="Group 355"/>
          <p:cNvGrpSpPr>
            <a:grpSpLocks/>
          </p:cNvGrpSpPr>
          <p:nvPr/>
        </p:nvGrpSpPr>
        <p:grpSpPr bwMode="auto">
          <a:xfrm>
            <a:off x="6040438" y="2835275"/>
            <a:ext cx="2808287" cy="2039938"/>
            <a:chOff x="3805" y="1761"/>
            <a:chExt cx="1769" cy="1468"/>
          </a:xfrm>
        </p:grpSpPr>
        <p:sp>
          <p:nvSpPr>
            <p:cNvPr id="26694" name="Line 356"/>
            <p:cNvSpPr>
              <a:spLocks noChangeShapeType="1"/>
            </p:cNvSpPr>
            <p:nvPr/>
          </p:nvSpPr>
          <p:spPr bwMode="auto">
            <a:xfrm>
              <a:off x="4656" y="1964"/>
              <a:ext cx="9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5" name="Line 357"/>
            <p:cNvSpPr>
              <a:spLocks noChangeShapeType="1"/>
            </p:cNvSpPr>
            <p:nvPr/>
          </p:nvSpPr>
          <p:spPr bwMode="auto">
            <a:xfrm>
              <a:off x="5508" y="1963"/>
              <a:ext cx="0" cy="1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6" name="Text Box 358"/>
            <p:cNvSpPr txBox="1">
              <a:spLocks noChangeArrowheads="1"/>
            </p:cNvSpPr>
            <p:nvPr/>
          </p:nvSpPr>
          <p:spPr bwMode="auto">
            <a:xfrm rot="-5400000">
              <a:off x="4770" y="2269"/>
              <a:ext cx="1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钻孔深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  <p:sp>
          <p:nvSpPr>
            <p:cNvPr id="26697" name="Line 359"/>
            <p:cNvSpPr>
              <a:spLocks noChangeShapeType="1"/>
            </p:cNvSpPr>
            <p:nvPr/>
          </p:nvSpPr>
          <p:spPr bwMode="auto">
            <a:xfrm>
              <a:off x="3805" y="3229"/>
              <a:ext cx="17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1" name="Group 360"/>
          <p:cNvGrpSpPr>
            <a:grpSpLocks/>
          </p:cNvGrpSpPr>
          <p:nvPr/>
        </p:nvGrpSpPr>
        <p:grpSpPr bwMode="auto">
          <a:xfrm>
            <a:off x="6553200" y="3103563"/>
            <a:ext cx="1895475" cy="1506537"/>
            <a:chOff x="4128" y="1955"/>
            <a:chExt cx="1194" cy="949"/>
          </a:xfrm>
        </p:grpSpPr>
        <p:sp>
          <p:nvSpPr>
            <p:cNvPr id="26691" name="Freeform 361"/>
            <p:cNvSpPr>
              <a:spLocks/>
            </p:cNvSpPr>
            <p:nvPr/>
          </p:nvSpPr>
          <p:spPr bwMode="auto">
            <a:xfrm>
              <a:off x="4128" y="2877"/>
              <a:ext cx="1194" cy="27"/>
            </a:xfrm>
            <a:custGeom>
              <a:avLst/>
              <a:gdLst>
                <a:gd name="T0" fmla="*/ 0 w 856"/>
                <a:gd name="T1" fmla="*/ 0 h 1"/>
                <a:gd name="T2" fmla="*/ 6302 w 8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6" h="1">
                  <a:moveTo>
                    <a:pt x="0" y="0"/>
                  </a:moveTo>
                  <a:lnTo>
                    <a:pt x="85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2" name="Line 362"/>
            <p:cNvSpPr>
              <a:spLocks noChangeShapeType="1"/>
            </p:cNvSpPr>
            <p:nvPr/>
          </p:nvSpPr>
          <p:spPr bwMode="auto">
            <a:xfrm flipH="1">
              <a:off x="5266" y="1955"/>
              <a:ext cx="8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3" name="Text Box 363"/>
            <p:cNvSpPr txBox="1">
              <a:spLocks noChangeArrowheads="1"/>
            </p:cNvSpPr>
            <p:nvPr/>
          </p:nvSpPr>
          <p:spPr bwMode="auto">
            <a:xfrm rot="-5400000">
              <a:off x="4724" y="2313"/>
              <a:ext cx="8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ea typeface="黑体" panose="02010609060101010101" pitchFamily="49" charset="-122"/>
                </a:rPr>
                <a:t>螺孔深 </a:t>
              </a: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h</a:t>
              </a:r>
            </a:p>
          </p:txBody>
        </p:sp>
      </p:grpSp>
      <p:grpSp>
        <p:nvGrpSpPr>
          <p:cNvPr id="26632" name="Group 364"/>
          <p:cNvGrpSpPr>
            <a:grpSpLocks/>
          </p:cNvGrpSpPr>
          <p:nvPr/>
        </p:nvGrpSpPr>
        <p:grpSpPr bwMode="auto">
          <a:xfrm>
            <a:off x="6467475" y="3789363"/>
            <a:ext cx="1522413" cy="1412875"/>
            <a:chOff x="4074" y="2387"/>
            <a:chExt cx="959" cy="890"/>
          </a:xfrm>
        </p:grpSpPr>
        <p:sp>
          <p:nvSpPr>
            <p:cNvPr id="26686" name="Text Box 365"/>
            <p:cNvSpPr txBox="1">
              <a:spLocks noChangeArrowheads="1"/>
            </p:cNvSpPr>
            <p:nvPr/>
          </p:nvSpPr>
          <p:spPr bwMode="auto">
            <a:xfrm rot="-5400000">
              <a:off x="4566" y="246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ISOCPEUR" panose="020B0604020202020204" pitchFamily="34" charset="0"/>
                </a:rPr>
                <a:t>0.5D</a:t>
              </a:r>
            </a:p>
          </p:txBody>
        </p:sp>
        <p:sp>
          <p:nvSpPr>
            <p:cNvPr id="26687" name="Freeform 366"/>
            <p:cNvSpPr>
              <a:spLocks/>
            </p:cNvSpPr>
            <p:nvPr/>
          </p:nvSpPr>
          <p:spPr bwMode="auto">
            <a:xfrm>
              <a:off x="4936" y="3067"/>
              <a:ext cx="5" cy="210"/>
            </a:xfrm>
            <a:custGeom>
              <a:avLst/>
              <a:gdLst>
                <a:gd name="T0" fmla="*/ 5 w 5"/>
                <a:gd name="T1" fmla="*/ 0 h 210"/>
                <a:gd name="T2" fmla="*/ 0 w 5"/>
                <a:gd name="T3" fmla="*/ 210 h 2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10">
                  <a:moveTo>
                    <a:pt x="5" y="0"/>
                  </a:moveTo>
                  <a:lnTo>
                    <a:pt x="0" y="21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8" name="Freeform 367"/>
            <p:cNvSpPr>
              <a:spLocks/>
            </p:cNvSpPr>
            <p:nvPr/>
          </p:nvSpPr>
          <p:spPr bwMode="auto">
            <a:xfrm>
              <a:off x="4932" y="2864"/>
              <a:ext cx="8" cy="204"/>
            </a:xfrm>
            <a:custGeom>
              <a:avLst/>
              <a:gdLst>
                <a:gd name="T0" fmla="*/ 8 w 8"/>
                <a:gd name="T1" fmla="*/ 204 h 204"/>
                <a:gd name="T2" fmla="*/ 0 w 8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04">
                  <a:moveTo>
                    <a:pt x="8" y="20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9" name="Line 368"/>
            <p:cNvSpPr>
              <a:spLocks noChangeShapeType="1"/>
            </p:cNvSpPr>
            <p:nvPr/>
          </p:nvSpPr>
          <p:spPr bwMode="auto">
            <a:xfrm flipV="1">
              <a:off x="4935" y="238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0" name="Line 369"/>
            <p:cNvSpPr>
              <a:spLocks noChangeShapeType="1"/>
            </p:cNvSpPr>
            <p:nvPr/>
          </p:nvSpPr>
          <p:spPr bwMode="auto">
            <a:xfrm>
              <a:off x="4074" y="3068"/>
              <a:ext cx="9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3" name="Text Box 370"/>
          <p:cNvSpPr txBox="1">
            <a:spLocks noChangeArrowheads="1"/>
          </p:cNvSpPr>
          <p:nvPr/>
        </p:nvSpPr>
        <p:spPr bwMode="auto">
          <a:xfrm>
            <a:off x="269875" y="169863"/>
            <a:ext cx="3703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、螺纹盲孔的画法</a:t>
            </a:r>
          </a:p>
        </p:txBody>
      </p:sp>
      <p:grpSp>
        <p:nvGrpSpPr>
          <p:cNvPr id="26634" name="Group 371"/>
          <p:cNvGrpSpPr>
            <a:grpSpLocks/>
          </p:cNvGrpSpPr>
          <p:nvPr/>
        </p:nvGrpSpPr>
        <p:grpSpPr bwMode="auto">
          <a:xfrm>
            <a:off x="5307013" y="2803525"/>
            <a:ext cx="1447800" cy="1001713"/>
            <a:chOff x="1071" y="1551"/>
            <a:chExt cx="692" cy="631"/>
          </a:xfrm>
        </p:grpSpPr>
        <p:sp>
          <p:nvSpPr>
            <p:cNvPr id="26682" name="Line 372"/>
            <p:cNvSpPr>
              <a:spLocks noChangeShapeType="1"/>
            </p:cNvSpPr>
            <p:nvPr/>
          </p:nvSpPr>
          <p:spPr bwMode="auto">
            <a:xfrm flipV="1">
              <a:off x="1224" y="1554"/>
              <a:ext cx="224" cy="5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3" name="Line 373"/>
            <p:cNvSpPr>
              <a:spLocks noChangeShapeType="1"/>
            </p:cNvSpPr>
            <p:nvPr/>
          </p:nvSpPr>
          <p:spPr bwMode="auto">
            <a:xfrm>
              <a:off x="1451" y="1551"/>
              <a:ext cx="194" cy="5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4" name="Oval 374"/>
            <p:cNvSpPr>
              <a:spLocks noChangeArrowheads="1"/>
            </p:cNvSpPr>
            <p:nvPr/>
          </p:nvSpPr>
          <p:spPr bwMode="auto">
            <a:xfrm>
              <a:off x="1071" y="1985"/>
              <a:ext cx="197" cy="197"/>
            </a:xfrm>
            <a:prstGeom prst="ellipse">
              <a:avLst/>
            </a:prstGeom>
            <a:noFill/>
            <a:ln w="6350" algn="ctr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85" name="Oval 375"/>
            <p:cNvSpPr>
              <a:spLocks noChangeArrowheads="1"/>
            </p:cNvSpPr>
            <p:nvPr/>
          </p:nvSpPr>
          <p:spPr bwMode="auto">
            <a:xfrm>
              <a:off x="1571" y="1980"/>
              <a:ext cx="192" cy="192"/>
            </a:xfrm>
            <a:prstGeom prst="ellipse">
              <a:avLst/>
            </a:prstGeom>
            <a:noFill/>
            <a:ln w="6350" algn="ctr">
              <a:solidFill>
                <a:srgbClr val="FF505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635" name="Rectangle 377"/>
          <p:cNvSpPr>
            <a:spLocks noChangeArrowheads="1"/>
          </p:cNvSpPr>
          <p:nvPr/>
        </p:nvSpPr>
        <p:spPr bwMode="auto">
          <a:xfrm>
            <a:off x="4903788" y="2411413"/>
            <a:ext cx="3071812" cy="396875"/>
          </a:xfrm>
          <a:prstGeom prst="rect">
            <a:avLst/>
          </a:prstGeom>
          <a:solidFill>
            <a:srgbClr val="66FF33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剖面线画到粗实线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725488" y="1589088"/>
            <a:ext cx="29479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ea typeface="黑体" panose="02010609060101010101" pitchFamily="49" charset="-122"/>
              </a:rPr>
              <a:t>简化画法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ea typeface="黑体" panose="02010609060101010101" pitchFamily="49" charset="-122"/>
              </a:rPr>
              <a:t>可省略钻孔深度</a:t>
            </a:r>
          </a:p>
        </p:txBody>
      </p:sp>
      <p:sp>
        <p:nvSpPr>
          <p:cNvPr id="109" name="Rectangle 127"/>
          <p:cNvSpPr>
            <a:spLocks noChangeArrowheads="1"/>
          </p:cNvSpPr>
          <p:nvPr/>
        </p:nvSpPr>
        <p:spPr bwMode="auto">
          <a:xfrm>
            <a:off x="7443788" y="3768725"/>
            <a:ext cx="301625" cy="712788"/>
          </a:xfrm>
          <a:prstGeom prst="rect">
            <a:avLst/>
          </a:prstGeom>
          <a:solidFill>
            <a:srgbClr val="FF7C8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093788" y="2871788"/>
            <a:ext cx="2762250" cy="2743200"/>
            <a:chOff x="1094281" y="2870994"/>
            <a:chExt cx="2762250" cy="2744787"/>
          </a:xfrm>
        </p:grpSpPr>
        <p:grpSp>
          <p:nvGrpSpPr>
            <p:cNvPr id="26639" name="Group 63"/>
            <p:cNvGrpSpPr>
              <a:grpSpLocks/>
            </p:cNvGrpSpPr>
            <p:nvPr/>
          </p:nvGrpSpPr>
          <p:grpSpPr bwMode="auto">
            <a:xfrm>
              <a:off x="1094281" y="2870994"/>
              <a:ext cx="2762250" cy="2744787"/>
              <a:chOff x="2928" y="1819"/>
              <a:chExt cx="1740" cy="1729"/>
            </a:xfrm>
          </p:grpSpPr>
          <p:grpSp>
            <p:nvGrpSpPr>
              <p:cNvPr id="26643" name="Group 64"/>
              <p:cNvGrpSpPr>
                <a:grpSpLocks/>
              </p:cNvGrpSpPr>
              <p:nvPr/>
            </p:nvGrpSpPr>
            <p:grpSpPr bwMode="auto">
              <a:xfrm>
                <a:off x="2928" y="1963"/>
                <a:ext cx="1740" cy="1585"/>
                <a:chOff x="960" y="2016"/>
                <a:chExt cx="1740" cy="1585"/>
              </a:xfrm>
            </p:grpSpPr>
            <p:sp>
              <p:nvSpPr>
                <p:cNvPr id="26680" name="Line 65"/>
                <p:cNvSpPr>
                  <a:spLocks noChangeShapeType="1"/>
                </p:cNvSpPr>
                <p:nvPr/>
              </p:nvSpPr>
              <p:spPr bwMode="auto">
                <a:xfrm>
                  <a:off x="1008" y="201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81" name="Freeform 66"/>
                <p:cNvSpPr>
                  <a:spLocks/>
                </p:cNvSpPr>
                <p:nvPr/>
              </p:nvSpPr>
              <p:spPr bwMode="auto">
                <a:xfrm>
                  <a:off x="960" y="3600"/>
                  <a:ext cx="1740" cy="1"/>
                </a:xfrm>
                <a:custGeom>
                  <a:avLst/>
                  <a:gdLst>
                    <a:gd name="T0" fmla="*/ 0 w 1740"/>
                    <a:gd name="T1" fmla="*/ 0 h 1"/>
                    <a:gd name="T2" fmla="*/ 1740 w 1740"/>
                    <a:gd name="T3" fmla="*/ 1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740" h="1">
                      <a:moveTo>
                        <a:pt x="0" y="0"/>
                      </a:moveTo>
                      <a:lnTo>
                        <a:pt x="1740" y="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44" name="Group 67"/>
              <p:cNvGrpSpPr>
                <a:grpSpLocks/>
              </p:cNvGrpSpPr>
              <p:nvPr/>
            </p:nvGrpSpPr>
            <p:grpSpPr bwMode="auto">
              <a:xfrm>
                <a:off x="3458" y="1819"/>
                <a:ext cx="673" cy="1680"/>
                <a:chOff x="3458" y="1819"/>
                <a:chExt cx="673" cy="1680"/>
              </a:xfrm>
            </p:grpSpPr>
            <p:sp>
              <p:nvSpPr>
                <p:cNvPr id="26674" name="Freeform 68"/>
                <p:cNvSpPr>
                  <a:spLocks/>
                </p:cNvSpPr>
                <p:nvPr/>
              </p:nvSpPr>
              <p:spPr bwMode="auto">
                <a:xfrm>
                  <a:off x="3458" y="3068"/>
                  <a:ext cx="673" cy="0"/>
                </a:xfrm>
                <a:custGeom>
                  <a:avLst/>
                  <a:gdLst>
                    <a:gd name="T0" fmla="*/ 0 w 9757"/>
                    <a:gd name="T1" fmla="*/ 0 w 9757"/>
                    <a:gd name="T2" fmla="*/ 0 60000 65536"/>
                    <a:gd name="T3" fmla="*/ 0 60000 65536"/>
                  </a:gdLst>
                  <a:ahLst/>
                  <a:cxnLst>
                    <a:cxn ang="T2">
                      <a:pos x="T0" y="0"/>
                    </a:cxn>
                    <a:cxn ang="T3">
                      <a:pos x="T1" y="0"/>
                    </a:cxn>
                  </a:cxnLst>
                  <a:rect l="0" t="0" r="r" b="b"/>
                  <a:pathLst>
                    <a:path w="9757">
                      <a:moveTo>
                        <a:pt x="0" y="0"/>
                      </a:moveTo>
                      <a:lnTo>
                        <a:pt x="9757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5" name="Line 69"/>
                <p:cNvSpPr>
                  <a:spLocks noChangeShapeType="1"/>
                </p:cNvSpPr>
                <p:nvPr/>
              </p:nvSpPr>
              <p:spPr bwMode="auto">
                <a:xfrm>
                  <a:off x="3792" y="1819"/>
                  <a:ext cx="0" cy="16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6" name="Freeform 70"/>
                <p:cNvSpPr>
                  <a:spLocks/>
                </p:cNvSpPr>
                <p:nvPr/>
              </p:nvSpPr>
              <p:spPr bwMode="auto">
                <a:xfrm>
                  <a:off x="3498" y="1973"/>
                  <a:ext cx="1" cy="1110"/>
                </a:xfrm>
                <a:custGeom>
                  <a:avLst/>
                  <a:gdLst>
                    <a:gd name="T0" fmla="*/ 0 w 1"/>
                    <a:gd name="T1" fmla="*/ 0 h 1110"/>
                    <a:gd name="T2" fmla="*/ 0 w 1"/>
                    <a:gd name="T3" fmla="*/ 1110 h 111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1110">
                      <a:moveTo>
                        <a:pt x="0" y="0"/>
                      </a:moveTo>
                      <a:lnTo>
                        <a:pt x="0" y="111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7" name="Freeform 71"/>
                <p:cNvSpPr>
                  <a:spLocks/>
                </p:cNvSpPr>
                <p:nvPr/>
              </p:nvSpPr>
              <p:spPr bwMode="auto">
                <a:xfrm>
                  <a:off x="4080" y="1963"/>
                  <a:ext cx="3" cy="1120"/>
                </a:xfrm>
                <a:custGeom>
                  <a:avLst/>
                  <a:gdLst>
                    <a:gd name="T0" fmla="*/ 0 w 3"/>
                    <a:gd name="T1" fmla="*/ 0 h 1120"/>
                    <a:gd name="T2" fmla="*/ 3 w 3"/>
                    <a:gd name="T3" fmla="*/ 1120 h 112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1120">
                      <a:moveTo>
                        <a:pt x="0" y="0"/>
                      </a:moveTo>
                      <a:lnTo>
                        <a:pt x="3" y="1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8" name="Line 72"/>
                <p:cNvSpPr>
                  <a:spLocks noChangeShapeType="1"/>
                </p:cNvSpPr>
                <p:nvPr/>
              </p:nvSpPr>
              <p:spPr bwMode="auto">
                <a:xfrm>
                  <a:off x="3504" y="3067"/>
                  <a:ext cx="288" cy="16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9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792" y="3067"/>
                  <a:ext cx="288" cy="16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45" name="Group 74"/>
              <p:cNvGrpSpPr>
                <a:grpSpLocks/>
              </p:cNvGrpSpPr>
              <p:nvPr/>
            </p:nvGrpSpPr>
            <p:grpSpPr bwMode="auto">
              <a:xfrm>
                <a:off x="2928" y="1958"/>
                <a:ext cx="1728" cy="1590"/>
                <a:chOff x="2928" y="1958"/>
                <a:chExt cx="1728" cy="1590"/>
              </a:xfrm>
            </p:grpSpPr>
            <p:sp>
              <p:nvSpPr>
                <p:cNvPr id="26646" name="Freeform 75"/>
                <p:cNvSpPr>
                  <a:spLocks/>
                </p:cNvSpPr>
                <p:nvPr/>
              </p:nvSpPr>
              <p:spPr bwMode="auto">
                <a:xfrm>
                  <a:off x="2928" y="2137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Freeform 76"/>
                <p:cNvSpPr>
                  <a:spLocks/>
                </p:cNvSpPr>
                <p:nvPr/>
              </p:nvSpPr>
              <p:spPr bwMode="auto">
                <a:xfrm>
                  <a:off x="2943" y="2283"/>
                  <a:ext cx="561" cy="559"/>
                </a:xfrm>
                <a:custGeom>
                  <a:avLst/>
                  <a:gdLst>
                    <a:gd name="T0" fmla="*/ 0 w 561"/>
                    <a:gd name="T1" fmla="*/ 559 h 559"/>
                    <a:gd name="T2" fmla="*/ 561 w 561"/>
                    <a:gd name="T3" fmla="*/ 0 h 55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61" h="559">
                      <a:moveTo>
                        <a:pt x="0" y="55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8" name="Freeform 77"/>
                <p:cNvSpPr>
                  <a:spLocks/>
                </p:cNvSpPr>
                <p:nvPr/>
              </p:nvSpPr>
              <p:spPr bwMode="auto">
                <a:xfrm>
                  <a:off x="2928" y="2437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9" name="Freeform 78"/>
                <p:cNvSpPr>
                  <a:spLocks/>
                </p:cNvSpPr>
                <p:nvPr/>
              </p:nvSpPr>
              <p:spPr bwMode="auto">
                <a:xfrm>
                  <a:off x="2928" y="2577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0" name="Freeform 79"/>
                <p:cNvSpPr>
                  <a:spLocks/>
                </p:cNvSpPr>
                <p:nvPr/>
              </p:nvSpPr>
              <p:spPr bwMode="auto">
                <a:xfrm>
                  <a:off x="2928" y="2721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1" name="Freeform 80"/>
                <p:cNvSpPr>
                  <a:spLocks/>
                </p:cNvSpPr>
                <p:nvPr/>
              </p:nvSpPr>
              <p:spPr bwMode="auto">
                <a:xfrm>
                  <a:off x="2928" y="2865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2" name="Freeform 81"/>
                <p:cNvSpPr>
                  <a:spLocks/>
                </p:cNvSpPr>
                <p:nvPr/>
              </p:nvSpPr>
              <p:spPr bwMode="auto">
                <a:xfrm>
                  <a:off x="2973" y="3009"/>
                  <a:ext cx="525" cy="523"/>
                </a:xfrm>
                <a:custGeom>
                  <a:avLst/>
                  <a:gdLst>
                    <a:gd name="T0" fmla="*/ 0 w 525"/>
                    <a:gd name="T1" fmla="*/ 523 h 523"/>
                    <a:gd name="T2" fmla="*/ 525 w 525"/>
                    <a:gd name="T3" fmla="*/ 0 h 523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25" h="523">
                      <a:moveTo>
                        <a:pt x="0" y="523"/>
                      </a:moveTo>
                      <a:lnTo>
                        <a:pt x="52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3" name="Freeform 82"/>
                <p:cNvSpPr>
                  <a:spLocks/>
                </p:cNvSpPr>
                <p:nvPr/>
              </p:nvSpPr>
              <p:spPr bwMode="auto">
                <a:xfrm>
                  <a:off x="2928" y="1995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4" name="Freeform 83"/>
                <p:cNvSpPr>
                  <a:spLocks/>
                </p:cNvSpPr>
                <p:nvPr/>
              </p:nvSpPr>
              <p:spPr bwMode="auto">
                <a:xfrm>
                  <a:off x="4080" y="2089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5" name="Freeform 84"/>
                <p:cNvSpPr>
                  <a:spLocks/>
                </p:cNvSpPr>
                <p:nvPr/>
              </p:nvSpPr>
              <p:spPr bwMode="auto">
                <a:xfrm>
                  <a:off x="4083" y="2235"/>
                  <a:ext cx="573" cy="577"/>
                </a:xfrm>
                <a:custGeom>
                  <a:avLst/>
                  <a:gdLst>
                    <a:gd name="T0" fmla="*/ 0 w 573"/>
                    <a:gd name="T1" fmla="*/ 577 h 577"/>
                    <a:gd name="T2" fmla="*/ 573 w 573"/>
                    <a:gd name="T3" fmla="*/ 0 h 57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3" h="577">
                      <a:moveTo>
                        <a:pt x="0" y="577"/>
                      </a:moveTo>
                      <a:lnTo>
                        <a:pt x="573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6" name="Freeform 85"/>
                <p:cNvSpPr>
                  <a:spLocks/>
                </p:cNvSpPr>
                <p:nvPr/>
              </p:nvSpPr>
              <p:spPr bwMode="auto">
                <a:xfrm>
                  <a:off x="3648" y="2542"/>
                  <a:ext cx="990" cy="990"/>
                </a:xfrm>
                <a:custGeom>
                  <a:avLst/>
                  <a:gdLst>
                    <a:gd name="T0" fmla="*/ 0 w 990"/>
                    <a:gd name="T1" fmla="*/ 990 h 990"/>
                    <a:gd name="T2" fmla="*/ 990 w 990"/>
                    <a:gd name="T3" fmla="*/ 0 h 99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990" h="990">
                      <a:moveTo>
                        <a:pt x="0" y="990"/>
                      </a:moveTo>
                      <a:lnTo>
                        <a:pt x="99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7" name="Freeform 86"/>
                <p:cNvSpPr>
                  <a:spLocks/>
                </p:cNvSpPr>
                <p:nvPr/>
              </p:nvSpPr>
              <p:spPr bwMode="auto">
                <a:xfrm>
                  <a:off x="4080" y="2379"/>
                  <a:ext cx="570" cy="570"/>
                </a:xfrm>
                <a:custGeom>
                  <a:avLst/>
                  <a:gdLst>
                    <a:gd name="T0" fmla="*/ 0 w 570"/>
                    <a:gd name="T1" fmla="*/ 570 h 570"/>
                    <a:gd name="T2" fmla="*/ 570 w 570"/>
                    <a:gd name="T3" fmla="*/ 0 h 5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0" h="570">
                      <a:moveTo>
                        <a:pt x="0" y="570"/>
                      </a:moveTo>
                      <a:lnTo>
                        <a:pt x="5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8" name="Freeform 87"/>
                <p:cNvSpPr>
                  <a:spLocks/>
                </p:cNvSpPr>
                <p:nvPr/>
              </p:nvSpPr>
              <p:spPr bwMode="auto">
                <a:xfrm>
                  <a:off x="3798" y="2673"/>
                  <a:ext cx="852" cy="859"/>
                </a:xfrm>
                <a:custGeom>
                  <a:avLst/>
                  <a:gdLst>
                    <a:gd name="T0" fmla="*/ 0 w 852"/>
                    <a:gd name="T1" fmla="*/ 859 h 859"/>
                    <a:gd name="T2" fmla="*/ 852 w 852"/>
                    <a:gd name="T3" fmla="*/ 0 h 85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852" h="859">
                      <a:moveTo>
                        <a:pt x="0" y="859"/>
                      </a:moveTo>
                      <a:lnTo>
                        <a:pt x="85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Freeform 88"/>
                <p:cNvSpPr>
                  <a:spLocks/>
                </p:cNvSpPr>
                <p:nvPr/>
              </p:nvSpPr>
              <p:spPr bwMode="auto">
                <a:xfrm>
                  <a:off x="3918" y="2817"/>
                  <a:ext cx="732" cy="730"/>
                </a:xfrm>
                <a:custGeom>
                  <a:avLst/>
                  <a:gdLst>
                    <a:gd name="T0" fmla="*/ 0 w 732"/>
                    <a:gd name="T1" fmla="*/ 730 h 730"/>
                    <a:gd name="T2" fmla="*/ 732 w 732"/>
                    <a:gd name="T3" fmla="*/ 0 h 73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732" h="730">
                      <a:moveTo>
                        <a:pt x="0" y="730"/>
                      </a:moveTo>
                      <a:lnTo>
                        <a:pt x="73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0" name="Freeform 89"/>
                <p:cNvSpPr>
                  <a:spLocks/>
                </p:cNvSpPr>
                <p:nvPr/>
              </p:nvSpPr>
              <p:spPr bwMode="auto">
                <a:xfrm>
                  <a:off x="4083" y="1973"/>
                  <a:ext cx="540" cy="540"/>
                </a:xfrm>
                <a:custGeom>
                  <a:avLst/>
                  <a:gdLst>
                    <a:gd name="T0" fmla="*/ 0 w 540"/>
                    <a:gd name="T1" fmla="*/ 540 h 540"/>
                    <a:gd name="T2" fmla="*/ 540 w 540"/>
                    <a:gd name="T3" fmla="*/ 0 h 54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40" h="540">
                      <a:moveTo>
                        <a:pt x="0" y="540"/>
                      </a:moveTo>
                      <a:lnTo>
                        <a:pt x="54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Freeform 90"/>
                <p:cNvSpPr>
                  <a:spLocks/>
                </p:cNvSpPr>
                <p:nvPr/>
              </p:nvSpPr>
              <p:spPr bwMode="auto">
                <a:xfrm>
                  <a:off x="3120" y="3100"/>
                  <a:ext cx="435" cy="431"/>
                </a:xfrm>
                <a:custGeom>
                  <a:avLst/>
                  <a:gdLst>
                    <a:gd name="T0" fmla="*/ 0 w 453"/>
                    <a:gd name="T1" fmla="*/ 351 h 449"/>
                    <a:gd name="T2" fmla="*/ 355 w 453"/>
                    <a:gd name="T3" fmla="*/ 0 h 44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53" h="449">
                      <a:moveTo>
                        <a:pt x="0" y="449"/>
                      </a:moveTo>
                      <a:lnTo>
                        <a:pt x="453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2" name="Freeform 91"/>
                <p:cNvSpPr>
                  <a:spLocks/>
                </p:cNvSpPr>
                <p:nvPr/>
              </p:nvSpPr>
              <p:spPr bwMode="auto">
                <a:xfrm>
                  <a:off x="3303" y="3164"/>
                  <a:ext cx="369" cy="368"/>
                </a:xfrm>
                <a:custGeom>
                  <a:avLst/>
                  <a:gdLst>
                    <a:gd name="T0" fmla="*/ 0 w 375"/>
                    <a:gd name="T1" fmla="*/ 338 h 374"/>
                    <a:gd name="T2" fmla="*/ 339 w 375"/>
                    <a:gd name="T3" fmla="*/ 0 h 37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75" h="374">
                      <a:moveTo>
                        <a:pt x="0" y="374"/>
                      </a:moveTo>
                      <a:lnTo>
                        <a:pt x="37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Freeform 92"/>
                <p:cNvSpPr>
                  <a:spLocks/>
                </p:cNvSpPr>
                <p:nvPr/>
              </p:nvSpPr>
              <p:spPr bwMode="auto">
                <a:xfrm>
                  <a:off x="3468" y="3233"/>
                  <a:ext cx="315" cy="315"/>
                </a:xfrm>
                <a:custGeom>
                  <a:avLst/>
                  <a:gdLst>
                    <a:gd name="T0" fmla="*/ 0 w 315"/>
                    <a:gd name="T1" fmla="*/ 315 h 315"/>
                    <a:gd name="T2" fmla="*/ 315 w 315"/>
                    <a:gd name="T3" fmla="*/ 0 h 31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15" h="315">
                      <a:moveTo>
                        <a:pt x="0" y="315"/>
                      </a:moveTo>
                      <a:lnTo>
                        <a:pt x="31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4" name="Freeform 93"/>
                <p:cNvSpPr>
                  <a:spLocks/>
                </p:cNvSpPr>
                <p:nvPr/>
              </p:nvSpPr>
              <p:spPr bwMode="auto">
                <a:xfrm>
                  <a:off x="2928" y="1958"/>
                  <a:ext cx="465" cy="469"/>
                </a:xfrm>
                <a:custGeom>
                  <a:avLst/>
                  <a:gdLst>
                    <a:gd name="T0" fmla="*/ 0 w 465"/>
                    <a:gd name="T1" fmla="*/ 469 h 469"/>
                    <a:gd name="T2" fmla="*/ 465 w 465"/>
                    <a:gd name="T3" fmla="*/ 0 h 46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65" h="469">
                      <a:moveTo>
                        <a:pt x="0" y="469"/>
                      </a:moveTo>
                      <a:lnTo>
                        <a:pt x="46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Freeform 94"/>
                <p:cNvSpPr>
                  <a:spLocks/>
                </p:cNvSpPr>
                <p:nvPr/>
              </p:nvSpPr>
              <p:spPr bwMode="auto">
                <a:xfrm>
                  <a:off x="2958" y="1958"/>
                  <a:ext cx="285" cy="285"/>
                </a:xfrm>
                <a:custGeom>
                  <a:avLst/>
                  <a:gdLst>
                    <a:gd name="T0" fmla="*/ 0 w 285"/>
                    <a:gd name="T1" fmla="*/ 285 h 285"/>
                    <a:gd name="T2" fmla="*/ 285 w 285"/>
                    <a:gd name="T3" fmla="*/ 0 h 28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85" h="285">
                      <a:moveTo>
                        <a:pt x="0" y="285"/>
                      </a:moveTo>
                      <a:lnTo>
                        <a:pt x="28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6" name="Freeform 95"/>
                <p:cNvSpPr>
                  <a:spLocks/>
                </p:cNvSpPr>
                <p:nvPr/>
              </p:nvSpPr>
              <p:spPr bwMode="auto">
                <a:xfrm>
                  <a:off x="2937" y="1972"/>
                  <a:ext cx="135" cy="135"/>
                </a:xfrm>
                <a:custGeom>
                  <a:avLst/>
                  <a:gdLst>
                    <a:gd name="T0" fmla="*/ 0 w 135"/>
                    <a:gd name="T1" fmla="*/ 135 h 135"/>
                    <a:gd name="T2" fmla="*/ 135 w 135"/>
                    <a:gd name="T3" fmla="*/ 0 h 13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35" h="135">
                      <a:moveTo>
                        <a:pt x="0" y="135"/>
                      </a:moveTo>
                      <a:lnTo>
                        <a:pt x="13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7" name="Freeform 96"/>
                <p:cNvSpPr>
                  <a:spLocks/>
                </p:cNvSpPr>
                <p:nvPr/>
              </p:nvSpPr>
              <p:spPr bwMode="auto">
                <a:xfrm>
                  <a:off x="4080" y="2962"/>
                  <a:ext cx="573" cy="569"/>
                </a:xfrm>
                <a:custGeom>
                  <a:avLst/>
                  <a:gdLst>
                    <a:gd name="T0" fmla="*/ 0 w 573"/>
                    <a:gd name="T1" fmla="*/ 569 h 569"/>
                    <a:gd name="T2" fmla="*/ 573 w 573"/>
                    <a:gd name="T3" fmla="*/ 0 h 56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573" h="569">
                      <a:moveTo>
                        <a:pt x="0" y="569"/>
                      </a:moveTo>
                      <a:lnTo>
                        <a:pt x="573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8" name="Freeform 97"/>
                <p:cNvSpPr>
                  <a:spLocks/>
                </p:cNvSpPr>
                <p:nvPr/>
              </p:nvSpPr>
              <p:spPr bwMode="auto">
                <a:xfrm>
                  <a:off x="4248" y="3127"/>
                  <a:ext cx="405" cy="405"/>
                </a:xfrm>
                <a:custGeom>
                  <a:avLst/>
                  <a:gdLst>
                    <a:gd name="T0" fmla="*/ 0 w 405"/>
                    <a:gd name="T1" fmla="*/ 405 h 405"/>
                    <a:gd name="T2" fmla="*/ 405 w 405"/>
                    <a:gd name="T3" fmla="*/ 0 h 40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5" h="405">
                      <a:moveTo>
                        <a:pt x="0" y="405"/>
                      </a:moveTo>
                      <a:lnTo>
                        <a:pt x="40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9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416" y="3291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0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560" y="3435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1" name="Freeform 100"/>
                <p:cNvSpPr>
                  <a:spLocks/>
                </p:cNvSpPr>
                <p:nvPr/>
              </p:nvSpPr>
              <p:spPr bwMode="auto">
                <a:xfrm>
                  <a:off x="4080" y="1958"/>
                  <a:ext cx="423" cy="421"/>
                </a:xfrm>
                <a:custGeom>
                  <a:avLst/>
                  <a:gdLst>
                    <a:gd name="T0" fmla="*/ 0 w 423"/>
                    <a:gd name="T1" fmla="*/ 421 h 421"/>
                    <a:gd name="T2" fmla="*/ 423 w 423"/>
                    <a:gd name="T3" fmla="*/ 0 h 42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23" h="421">
                      <a:moveTo>
                        <a:pt x="0" y="421"/>
                      </a:moveTo>
                      <a:lnTo>
                        <a:pt x="423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2" name="Freeform 101"/>
                <p:cNvSpPr>
                  <a:spLocks/>
                </p:cNvSpPr>
                <p:nvPr/>
              </p:nvSpPr>
              <p:spPr bwMode="auto">
                <a:xfrm>
                  <a:off x="4083" y="1958"/>
                  <a:ext cx="270" cy="270"/>
                </a:xfrm>
                <a:custGeom>
                  <a:avLst/>
                  <a:gdLst>
                    <a:gd name="T0" fmla="*/ 0 w 270"/>
                    <a:gd name="T1" fmla="*/ 270 h 270"/>
                    <a:gd name="T2" fmla="*/ 270 w 270"/>
                    <a:gd name="T3" fmla="*/ 0 h 2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70" h="270">
                      <a:moveTo>
                        <a:pt x="0" y="270"/>
                      </a:moveTo>
                      <a:lnTo>
                        <a:pt x="27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3" name="Freeform 102"/>
                <p:cNvSpPr>
                  <a:spLocks/>
                </p:cNvSpPr>
                <p:nvPr/>
              </p:nvSpPr>
              <p:spPr bwMode="auto">
                <a:xfrm>
                  <a:off x="4083" y="1958"/>
                  <a:ext cx="120" cy="120"/>
                </a:xfrm>
                <a:custGeom>
                  <a:avLst/>
                  <a:gdLst>
                    <a:gd name="T0" fmla="*/ 0 w 120"/>
                    <a:gd name="T1" fmla="*/ 120 h 120"/>
                    <a:gd name="T2" fmla="*/ 120 w 120"/>
                    <a:gd name="T3" fmla="*/ 0 h 12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0" h="120">
                      <a:moveTo>
                        <a:pt x="0" y="120"/>
                      </a:moveTo>
                      <a:lnTo>
                        <a:pt x="12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640" name="Group 350"/>
            <p:cNvGrpSpPr>
              <a:grpSpLocks/>
            </p:cNvGrpSpPr>
            <p:nvPr/>
          </p:nvGrpSpPr>
          <p:grpSpPr bwMode="auto">
            <a:xfrm>
              <a:off x="1940421" y="3091656"/>
              <a:ext cx="1058863" cy="1763713"/>
              <a:chOff x="3461" y="1958"/>
              <a:chExt cx="667" cy="1111"/>
            </a:xfrm>
          </p:grpSpPr>
          <p:sp>
            <p:nvSpPr>
              <p:cNvPr id="26641" name="Line 352"/>
              <p:cNvSpPr>
                <a:spLocks noChangeShapeType="1"/>
              </p:cNvSpPr>
              <p:nvPr/>
            </p:nvSpPr>
            <p:spPr bwMode="auto">
              <a:xfrm flipV="1">
                <a:off x="4128" y="1963"/>
                <a:ext cx="0" cy="1106"/>
              </a:xfrm>
              <a:custGeom>
                <a:avLst/>
                <a:gdLst>
                  <a:gd name="T0" fmla="*/ 0 h 12132"/>
                  <a:gd name="T1" fmla="*/ 0 h 12132"/>
                  <a:gd name="T2" fmla="*/ 0 60000 65536"/>
                  <a:gd name="T3" fmla="*/ 0 60000 65536"/>
                </a:gdLst>
                <a:ahLst/>
                <a:cxnLst>
                  <a:cxn ang="T2">
                    <a:pos x="0" y="T0"/>
                  </a:cxn>
                  <a:cxn ang="T3">
                    <a:pos x="0" y="T1"/>
                  </a:cxn>
                </a:cxnLst>
                <a:rect l="0" t="0" r="r" b="b"/>
                <a:pathLst>
                  <a:path h="12132">
                    <a:moveTo>
                      <a:pt x="0" y="0"/>
                    </a:moveTo>
                    <a:cubicBezTo>
                      <a:pt x="3333" y="3333"/>
                      <a:pt x="6667" y="8799"/>
                      <a:pt x="10000" y="1213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2" name="Freeform 353"/>
              <p:cNvSpPr>
                <a:spLocks/>
              </p:cNvSpPr>
              <p:nvPr/>
            </p:nvSpPr>
            <p:spPr bwMode="auto">
              <a:xfrm>
                <a:off x="3461" y="1958"/>
                <a:ext cx="0" cy="1109"/>
              </a:xfrm>
              <a:custGeom>
                <a:avLst/>
                <a:gdLst>
                  <a:gd name="T0" fmla="*/ 0 h 12125"/>
                  <a:gd name="T1" fmla="*/ 0 h 12125"/>
                  <a:gd name="T2" fmla="*/ 0 60000 65536"/>
                  <a:gd name="T3" fmla="*/ 0 60000 65536"/>
                </a:gdLst>
                <a:ahLst/>
                <a:cxnLst>
                  <a:cxn ang="T2">
                    <a:pos x="0" y="T0"/>
                  </a:cxn>
                  <a:cxn ang="T3">
                    <a:pos x="0" y="T1"/>
                  </a:cxn>
                </a:cxnLst>
                <a:rect l="0" t="0" r="r" b="b"/>
                <a:pathLst>
                  <a:path h="12125">
                    <a:moveTo>
                      <a:pt x="0" y="12125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7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682" grpId="0" animBg="1" autoUpdateAnimBg="0"/>
      <p:bldP spid="108" grpId="0"/>
      <p:bldP spid="1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2BE3596-6683-4216-9E37-573EC2A0233C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33388" y="354013"/>
            <a:ext cx="4924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、内、外螺纹连接画法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27828" name="Group 4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63205" name="Rectangle 5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63206" name="Rectangle 6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7833" name="Rectangle 7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7829" name="Rectangle 8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830" name="Line 9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877888" y="2597150"/>
            <a:ext cx="1795462" cy="0"/>
            <a:chOff x="417" y="1740"/>
            <a:chExt cx="1131" cy="0"/>
          </a:xfrm>
        </p:grpSpPr>
        <p:sp>
          <p:nvSpPr>
            <p:cNvPr id="27825" name="Line 11"/>
            <p:cNvSpPr>
              <a:spLocks noChangeShapeType="1"/>
            </p:cNvSpPr>
            <p:nvPr/>
          </p:nvSpPr>
          <p:spPr bwMode="auto">
            <a:xfrm>
              <a:off x="417" y="1740"/>
              <a:ext cx="52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26" name="Line 12"/>
            <p:cNvSpPr>
              <a:spLocks noChangeShapeType="1"/>
            </p:cNvSpPr>
            <p:nvPr/>
          </p:nvSpPr>
          <p:spPr bwMode="auto">
            <a:xfrm>
              <a:off x="966" y="1740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27" name="Line 13"/>
            <p:cNvSpPr>
              <a:spLocks noChangeShapeType="1"/>
            </p:cNvSpPr>
            <p:nvPr/>
          </p:nvSpPr>
          <p:spPr bwMode="auto">
            <a:xfrm>
              <a:off x="1035" y="1740"/>
              <a:ext cx="51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54" name="Group 14"/>
          <p:cNvGrpSpPr>
            <a:grpSpLocks/>
          </p:cNvGrpSpPr>
          <p:nvPr/>
        </p:nvGrpSpPr>
        <p:grpSpPr bwMode="auto">
          <a:xfrm>
            <a:off x="982663" y="1997075"/>
            <a:ext cx="1552575" cy="1190625"/>
            <a:chOff x="483" y="1362"/>
            <a:chExt cx="978" cy="750"/>
          </a:xfrm>
        </p:grpSpPr>
        <p:sp>
          <p:nvSpPr>
            <p:cNvPr id="27819" name="Rectangle 15"/>
            <p:cNvSpPr>
              <a:spLocks noChangeArrowheads="1"/>
            </p:cNvSpPr>
            <p:nvPr/>
          </p:nvSpPr>
          <p:spPr bwMode="auto">
            <a:xfrm>
              <a:off x="486" y="1362"/>
              <a:ext cx="975" cy="750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820" name="Freeform 16"/>
            <p:cNvSpPr>
              <a:spLocks/>
            </p:cNvSpPr>
            <p:nvPr/>
          </p:nvSpPr>
          <p:spPr bwMode="auto">
            <a:xfrm>
              <a:off x="483" y="1533"/>
              <a:ext cx="54" cy="411"/>
            </a:xfrm>
            <a:custGeom>
              <a:avLst/>
              <a:gdLst>
                <a:gd name="T0" fmla="*/ 3 w 54"/>
                <a:gd name="T1" fmla="*/ 0 h 411"/>
                <a:gd name="T2" fmla="*/ 54 w 54"/>
                <a:gd name="T3" fmla="*/ 51 h 411"/>
                <a:gd name="T4" fmla="*/ 54 w 54"/>
                <a:gd name="T5" fmla="*/ 357 h 411"/>
                <a:gd name="T6" fmla="*/ 0 w 54"/>
                <a:gd name="T7" fmla="*/ 411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411">
                  <a:moveTo>
                    <a:pt x="3" y="0"/>
                  </a:moveTo>
                  <a:lnTo>
                    <a:pt x="54" y="51"/>
                  </a:lnTo>
                  <a:lnTo>
                    <a:pt x="54" y="357"/>
                  </a:lnTo>
                  <a:lnTo>
                    <a:pt x="0" y="411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21" name="Freeform 17"/>
            <p:cNvSpPr>
              <a:spLocks/>
            </p:cNvSpPr>
            <p:nvPr/>
          </p:nvSpPr>
          <p:spPr bwMode="auto">
            <a:xfrm flipH="1">
              <a:off x="1406" y="1535"/>
              <a:ext cx="54" cy="411"/>
            </a:xfrm>
            <a:custGeom>
              <a:avLst/>
              <a:gdLst>
                <a:gd name="T0" fmla="*/ 3 w 54"/>
                <a:gd name="T1" fmla="*/ 0 h 411"/>
                <a:gd name="T2" fmla="*/ 54 w 54"/>
                <a:gd name="T3" fmla="*/ 51 h 411"/>
                <a:gd name="T4" fmla="*/ 54 w 54"/>
                <a:gd name="T5" fmla="*/ 357 h 411"/>
                <a:gd name="T6" fmla="*/ 0 w 54"/>
                <a:gd name="T7" fmla="*/ 411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411">
                  <a:moveTo>
                    <a:pt x="3" y="0"/>
                  </a:moveTo>
                  <a:lnTo>
                    <a:pt x="54" y="51"/>
                  </a:lnTo>
                  <a:lnTo>
                    <a:pt x="54" y="357"/>
                  </a:lnTo>
                  <a:lnTo>
                    <a:pt x="0" y="411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22" name="Rectangle 18"/>
            <p:cNvSpPr>
              <a:spLocks noChangeArrowheads="1"/>
            </p:cNvSpPr>
            <p:nvPr/>
          </p:nvSpPr>
          <p:spPr bwMode="auto">
            <a:xfrm>
              <a:off x="537" y="1587"/>
              <a:ext cx="869" cy="306"/>
            </a:xfrm>
            <a:prstGeom prst="rect">
              <a:avLst/>
            </a:prstGeom>
            <a:noFill/>
            <a:ln w="28575" algn="ctr">
              <a:solidFill>
                <a:srgbClr val="080808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823" name="Line 19"/>
            <p:cNvSpPr>
              <a:spLocks noChangeShapeType="1"/>
            </p:cNvSpPr>
            <p:nvPr/>
          </p:nvSpPr>
          <p:spPr bwMode="auto">
            <a:xfrm>
              <a:off x="498" y="1545"/>
              <a:ext cx="94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24" name="Line 20"/>
            <p:cNvSpPr>
              <a:spLocks noChangeShapeType="1"/>
            </p:cNvSpPr>
            <p:nvPr/>
          </p:nvSpPr>
          <p:spPr bwMode="auto">
            <a:xfrm>
              <a:off x="496" y="1934"/>
              <a:ext cx="94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55" name="Group 21"/>
          <p:cNvGrpSpPr>
            <a:grpSpLocks/>
          </p:cNvGrpSpPr>
          <p:nvPr/>
        </p:nvGrpSpPr>
        <p:grpSpPr bwMode="auto">
          <a:xfrm>
            <a:off x="985838" y="1993900"/>
            <a:ext cx="1550987" cy="363538"/>
            <a:chOff x="485" y="1360"/>
            <a:chExt cx="977" cy="229"/>
          </a:xfrm>
        </p:grpSpPr>
        <p:sp>
          <p:nvSpPr>
            <p:cNvPr id="27806" name="Line 22"/>
            <p:cNvSpPr>
              <a:spLocks noChangeShapeType="1"/>
            </p:cNvSpPr>
            <p:nvPr/>
          </p:nvSpPr>
          <p:spPr bwMode="auto">
            <a:xfrm flipV="1">
              <a:off x="485" y="1363"/>
              <a:ext cx="88" cy="8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7" name="Line 23"/>
            <p:cNvSpPr>
              <a:spLocks noChangeShapeType="1"/>
            </p:cNvSpPr>
            <p:nvPr/>
          </p:nvSpPr>
          <p:spPr bwMode="auto">
            <a:xfrm flipV="1">
              <a:off x="490" y="1364"/>
              <a:ext cx="162" cy="1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8" name="Line 24"/>
            <p:cNvSpPr>
              <a:spLocks noChangeShapeType="1"/>
            </p:cNvSpPr>
            <p:nvPr/>
          </p:nvSpPr>
          <p:spPr bwMode="auto">
            <a:xfrm flipV="1">
              <a:off x="532" y="1364"/>
              <a:ext cx="206" cy="20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9" name="Line 25"/>
            <p:cNvSpPr>
              <a:spLocks noChangeShapeType="1"/>
            </p:cNvSpPr>
            <p:nvPr/>
          </p:nvSpPr>
          <p:spPr bwMode="auto">
            <a:xfrm flipV="1">
              <a:off x="608" y="1364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0" name="Line 26"/>
            <p:cNvSpPr>
              <a:spLocks noChangeShapeType="1"/>
            </p:cNvSpPr>
            <p:nvPr/>
          </p:nvSpPr>
          <p:spPr bwMode="auto">
            <a:xfrm flipV="1">
              <a:off x="685" y="1364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1" name="Line 27"/>
            <p:cNvSpPr>
              <a:spLocks noChangeShapeType="1"/>
            </p:cNvSpPr>
            <p:nvPr/>
          </p:nvSpPr>
          <p:spPr bwMode="auto">
            <a:xfrm flipV="1">
              <a:off x="778" y="1362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2" name="Line 28"/>
            <p:cNvSpPr>
              <a:spLocks noChangeShapeType="1"/>
            </p:cNvSpPr>
            <p:nvPr/>
          </p:nvSpPr>
          <p:spPr bwMode="auto">
            <a:xfrm flipV="1">
              <a:off x="856" y="1363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3" name="Line 29"/>
            <p:cNvSpPr>
              <a:spLocks noChangeShapeType="1"/>
            </p:cNvSpPr>
            <p:nvPr/>
          </p:nvSpPr>
          <p:spPr bwMode="auto">
            <a:xfrm flipV="1">
              <a:off x="942" y="1363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4" name="Line 30"/>
            <p:cNvSpPr>
              <a:spLocks noChangeShapeType="1"/>
            </p:cNvSpPr>
            <p:nvPr/>
          </p:nvSpPr>
          <p:spPr bwMode="auto">
            <a:xfrm flipV="1">
              <a:off x="1025" y="1361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5" name="Line 31"/>
            <p:cNvSpPr>
              <a:spLocks noChangeShapeType="1"/>
            </p:cNvSpPr>
            <p:nvPr/>
          </p:nvSpPr>
          <p:spPr bwMode="auto">
            <a:xfrm flipV="1">
              <a:off x="1104" y="1362"/>
              <a:ext cx="226" cy="22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6" name="Line 32"/>
            <p:cNvSpPr>
              <a:spLocks noChangeShapeType="1"/>
            </p:cNvSpPr>
            <p:nvPr/>
          </p:nvSpPr>
          <p:spPr bwMode="auto">
            <a:xfrm flipV="1">
              <a:off x="1199" y="1360"/>
              <a:ext cx="224" cy="224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7" name="Line 33"/>
            <p:cNvSpPr>
              <a:spLocks noChangeShapeType="1"/>
            </p:cNvSpPr>
            <p:nvPr/>
          </p:nvSpPr>
          <p:spPr bwMode="auto">
            <a:xfrm flipV="1">
              <a:off x="1274" y="1401"/>
              <a:ext cx="188" cy="18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18" name="Line 34"/>
            <p:cNvSpPr>
              <a:spLocks noChangeShapeType="1"/>
            </p:cNvSpPr>
            <p:nvPr/>
          </p:nvSpPr>
          <p:spPr bwMode="auto">
            <a:xfrm flipV="1">
              <a:off x="1351" y="1481"/>
              <a:ext cx="108" cy="10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56" name="Group 35"/>
          <p:cNvGrpSpPr>
            <a:grpSpLocks/>
          </p:cNvGrpSpPr>
          <p:nvPr/>
        </p:nvGrpSpPr>
        <p:grpSpPr bwMode="auto">
          <a:xfrm>
            <a:off x="981075" y="2833688"/>
            <a:ext cx="1547813" cy="358775"/>
            <a:chOff x="482" y="1889"/>
            <a:chExt cx="975" cy="226"/>
          </a:xfrm>
        </p:grpSpPr>
        <p:sp>
          <p:nvSpPr>
            <p:cNvPr id="27793" name="Line 36"/>
            <p:cNvSpPr>
              <a:spLocks noChangeShapeType="1"/>
            </p:cNvSpPr>
            <p:nvPr/>
          </p:nvSpPr>
          <p:spPr bwMode="auto">
            <a:xfrm flipV="1">
              <a:off x="485" y="1890"/>
              <a:ext cx="131" cy="13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4" name="Line 37"/>
            <p:cNvSpPr>
              <a:spLocks noChangeShapeType="1"/>
            </p:cNvSpPr>
            <p:nvPr/>
          </p:nvSpPr>
          <p:spPr bwMode="auto">
            <a:xfrm flipV="1">
              <a:off x="482" y="1891"/>
              <a:ext cx="213" cy="21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5" name="Line 38"/>
            <p:cNvSpPr>
              <a:spLocks noChangeShapeType="1"/>
            </p:cNvSpPr>
            <p:nvPr/>
          </p:nvSpPr>
          <p:spPr bwMode="auto">
            <a:xfrm flipV="1">
              <a:off x="560" y="1891"/>
              <a:ext cx="221" cy="22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6" name="Line 39"/>
            <p:cNvSpPr>
              <a:spLocks noChangeShapeType="1"/>
            </p:cNvSpPr>
            <p:nvPr/>
          </p:nvSpPr>
          <p:spPr bwMode="auto">
            <a:xfrm flipV="1">
              <a:off x="651" y="1891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7" name="Line 40"/>
            <p:cNvSpPr>
              <a:spLocks noChangeShapeType="1"/>
            </p:cNvSpPr>
            <p:nvPr/>
          </p:nvSpPr>
          <p:spPr bwMode="auto">
            <a:xfrm flipV="1">
              <a:off x="734" y="1891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8" name="Line 41"/>
            <p:cNvSpPr>
              <a:spLocks noChangeShapeType="1"/>
            </p:cNvSpPr>
            <p:nvPr/>
          </p:nvSpPr>
          <p:spPr bwMode="auto">
            <a:xfrm flipV="1">
              <a:off x="821" y="1889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99" name="Line 42"/>
            <p:cNvSpPr>
              <a:spLocks noChangeShapeType="1"/>
            </p:cNvSpPr>
            <p:nvPr/>
          </p:nvSpPr>
          <p:spPr bwMode="auto">
            <a:xfrm flipV="1">
              <a:off x="899" y="1890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0" name="Line 43"/>
            <p:cNvSpPr>
              <a:spLocks noChangeShapeType="1"/>
            </p:cNvSpPr>
            <p:nvPr/>
          </p:nvSpPr>
          <p:spPr bwMode="auto">
            <a:xfrm flipV="1">
              <a:off x="985" y="1890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1" name="Line 44"/>
            <p:cNvSpPr>
              <a:spLocks noChangeShapeType="1"/>
            </p:cNvSpPr>
            <p:nvPr/>
          </p:nvSpPr>
          <p:spPr bwMode="auto">
            <a:xfrm flipV="1">
              <a:off x="1071" y="1893"/>
              <a:ext cx="217" cy="21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2" name="Line 45"/>
            <p:cNvSpPr>
              <a:spLocks noChangeShapeType="1"/>
            </p:cNvSpPr>
            <p:nvPr/>
          </p:nvSpPr>
          <p:spPr bwMode="auto">
            <a:xfrm flipV="1">
              <a:off x="1147" y="1893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3" name="Line 46"/>
            <p:cNvSpPr>
              <a:spLocks noChangeShapeType="1"/>
            </p:cNvSpPr>
            <p:nvPr/>
          </p:nvSpPr>
          <p:spPr bwMode="auto">
            <a:xfrm flipV="1">
              <a:off x="1236" y="1920"/>
              <a:ext cx="191" cy="19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4" name="Line 47"/>
            <p:cNvSpPr>
              <a:spLocks noChangeShapeType="1"/>
            </p:cNvSpPr>
            <p:nvPr/>
          </p:nvSpPr>
          <p:spPr bwMode="auto">
            <a:xfrm flipV="1">
              <a:off x="1318" y="1971"/>
              <a:ext cx="139" cy="13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05" name="Line 48"/>
            <p:cNvSpPr>
              <a:spLocks noChangeShapeType="1"/>
            </p:cNvSpPr>
            <p:nvPr/>
          </p:nvSpPr>
          <p:spPr bwMode="auto">
            <a:xfrm flipV="1">
              <a:off x="1393" y="2050"/>
              <a:ext cx="62" cy="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57" name="Group 49"/>
          <p:cNvGrpSpPr>
            <a:grpSpLocks/>
          </p:cNvGrpSpPr>
          <p:nvPr/>
        </p:nvGrpSpPr>
        <p:grpSpPr bwMode="auto">
          <a:xfrm>
            <a:off x="1384300" y="2278063"/>
            <a:ext cx="1671638" cy="638175"/>
            <a:chOff x="1118" y="1539"/>
            <a:chExt cx="1053" cy="402"/>
          </a:xfrm>
        </p:grpSpPr>
        <p:sp>
          <p:nvSpPr>
            <p:cNvPr id="27783" name="Freeform 50"/>
            <p:cNvSpPr>
              <a:spLocks/>
            </p:cNvSpPr>
            <p:nvPr/>
          </p:nvSpPr>
          <p:spPr bwMode="auto">
            <a:xfrm>
              <a:off x="1174" y="1546"/>
              <a:ext cx="42" cy="388"/>
            </a:xfrm>
            <a:custGeom>
              <a:avLst/>
              <a:gdLst>
                <a:gd name="T0" fmla="*/ 42 w 42"/>
                <a:gd name="T1" fmla="*/ 0 h 390"/>
                <a:gd name="T2" fmla="*/ 0 w 42"/>
                <a:gd name="T3" fmla="*/ 42 h 390"/>
                <a:gd name="T4" fmla="*/ 0 w 42"/>
                <a:gd name="T5" fmla="*/ 337 h 390"/>
                <a:gd name="T6" fmla="*/ 41 w 42"/>
                <a:gd name="T7" fmla="*/ 378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90">
                  <a:moveTo>
                    <a:pt x="42" y="0"/>
                  </a:moveTo>
                  <a:lnTo>
                    <a:pt x="0" y="42"/>
                  </a:lnTo>
                  <a:lnTo>
                    <a:pt x="0" y="349"/>
                  </a:lnTo>
                  <a:lnTo>
                    <a:pt x="41" y="390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4" name="Freeform 51"/>
            <p:cNvSpPr>
              <a:spLocks/>
            </p:cNvSpPr>
            <p:nvPr/>
          </p:nvSpPr>
          <p:spPr bwMode="auto">
            <a:xfrm>
              <a:off x="1216" y="1546"/>
              <a:ext cx="906" cy="390"/>
            </a:xfrm>
            <a:custGeom>
              <a:avLst/>
              <a:gdLst>
                <a:gd name="T0" fmla="*/ 896 w 906"/>
                <a:gd name="T1" fmla="*/ 0 h 390"/>
                <a:gd name="T2" fmla="*/ 0 w 906"/>
                <a:gd name="T3" fmla="*/ 0 h 390"/>
                <a:gd name="T4" fmla="*/ 0 w 906"/>
                <a:gd name="T5" fmla="*/ 390 h 390"/>
                <a:gd name="T6" fmla="*/ 906 w 906"/>
                <a:gd name="T7" fmla="*/ 390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6" h="390">
                  <a:moveTo>
                    <a:pt x="896" y="0"/>
                  </a:moveTo>
                  <a:lnTo>
                    <a:pt x="0" y="0"/>
                  </a:lnTo>
                  <a:lnTo>
                    <a:pt x="0" y="390"/>
                  </a:lnTo>
                  <a:lnTo>
                    <a:pt x="906" y="390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5" name="Freeform 52"/>
            <p:cNvSpPr>
              <a:spLocks/>
            </p:cNvSpPr>
            <p:nvPr/>
          </p:nvSpPr>
          <p:spPr bwMode="auto">
            <a:xfrm>
              <a:off x="2093" y="1539"/>
              <a:ext cx="31" cy="402"/>
            </a:xfrm>
            <a:custGeom>
              <a:avLst/>
              <a:gdLst>
                <a:gd name="T0" fmla="*/ 323 w 17"/>
                <a:gd name="T1" fmla="*/ 0 h 391"/>
                <a:gd name="T2" fmla="*/ 538 w 17"/>
                <a:gd name="T3" fmla="*/ 79 h 391"/>
                <a:gd name="T4" fmla="*/ 80 w 17"/>
                <a:gd name="T5" fmla="*/ 166 h 391"/>
                <a:gd name="T6" fmla="*/ 80 w 17"/>
                <a:gd name="T7" fmla="*/ 265 h 391"/>
                <a:gd name="T8" fmla="*/ 443 w 17"/>
                <a:gd name="T9" fmla="*/ 344 h 391"/>
                <a:gd name="T10" fmla="*/ 631 w 17"/>
                <a:gd name="T11" fmla="*/ 462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391">
                  <a:moveTo>
                    <a:pt x="9" y="0"/>
                  </a:moveTo>
                  <a:cubicBezTo>
                    <a:pt x="12" y="22"/>
                    <a:pt x="16" y="44"/>
                    <a:pt x="15" y="67"/>
                  </a:cubicBezTo>
                  <a:cubicBezTo>
                    <a:pt x="14" y="90"/>
                    <a:pt x="4" y="115"/>
                    <a:pt x="2" y="141"/>
                  </a:cubicBezTo>
                  <a:cubicBezTo>
                    <a:pt x="0" y="167"/>
                    <a:pt x="0" y="200"/>
                    <a:pt x="2" y="225"/>
                  </a:cubicBezTo>
                  <a:cubicBezTo>
                    <a:pt x="4" y="250"/>
                    <a:pt x="10" y="264"/>
                    <a:pt x="12" y="292"/>
                  </a:cubicBezTo>
                  <a:cubicBezTo>
                    <a:pt x="14" y="320"/>
                    <a:pt x="15" y="355"/>
                    <a:pt x="17" y="391"/>
                  </a:cubicBezTo>
                </a:path>
              </a:pathLst>
            </a:custGeom>
            <a:gradFill rotWithShape="0">
              <a:gsLst>
                <a:gs pos="0">
                  <a:srgbClr val="D2EDFF"/>
                </a:gs>
                <a:gs pos="100000">
                  <a:srgbClr val="DDF1FF"/>
                </a:gs>
              </a:gsLst>
              <a:lin ang="2700000" scaled="1"/>
            </a:gradFill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6" name="Line 53"/>
            <p:cNvSpPr>
              <a:spLocks noChangeShapeType="1"/>
            </p:cNvSpPr>
            <p:nvPr/>
          </p:nvSpPr>
          <p:spPr bwMode="auto">
            <a:xfrm>
              <a:off x="1181" y="1586"/>
              <a:ext cx="69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7" name="Line 54"/>
            <p:cNvSpPr>
              <a:spLocks noChangeShapeType="1"/>
            </p:cNvSpPr>
            <p:nvPr/>
          </p:nvSpPr>
          <p:spPr bwMode="auto">
            <a:xfrm>
              <a:off x="1178" y="1893"/>
              <a:ext cx="69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8" name="Line 55"/>
            <p:cNvSpPr>
              <a:spLocks noChangeShapeType="1"/>
            </p:cNvSpPr>
            <p:nvPr/>
          </p:nvSpPr>
          <p:spPr bwMode="auto">
            <a:xfrm flipV="1">
              <a:off x="1880" y="1544"/>
              <a:ext cx="0" cy="3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89" name="Group 56"/>
            <p:cNvGrpSpPr>
              <a:grpSpLocks/>
            </p:cNvGrpSpPr>
            <p:nvPr/>
          </p:nvGrpSpPr>
          <p:grpSpPr bwMode="auto">
            <a:xfrm>
              <a:off x="1118" y="1740"/>
              <a:ext cx="1053" cy="0"/>
              <a:chOff x="1599" y="1740"/>
              <a:chExt cx="1053" cy="0"/>
            </a:xfrm>
          </p:grpSpPr>
          <p:sp>
            <p:nvSpPr>
              <p:cNvPr id="27790" name="Line 57"/>
              <p:cNvSpPr>
                <a:spLocks noChangeShapeType="1"/>
              </p:cNvSpPr>
              <p:nvPr/>
            </p:nvSpPr>
            <p:spPr bwMode="auto">
              <a:xfrm>
                <a:off x="1599" y="1740"/>
                <a:ext cx="444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91" name="Line 58"/>
              <p:cNvSpPr>
                <a:spLocks noChangeShapeType="1"/>
              </p:cNvSpPr>
              <p:nvPr/>
            </p:nvSpPr>
            <p:spPr bwMode="auto">
              <a:xfrm>
                <a:off x="2070" y="1740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92" name="Line 59"/>
              <p:cNvSpPr>
                <a:spLocks noChangeShapeType="1"/>
              </p:cNvSpPr>
              <p:nvPr/>
            </p:nvSpPr>
            <p:spPr bwMode="auto">
              <a:xfrm>
                <a:off x="2139" y="1740"/>
                <a:ext cx="513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63260" name="Group 60"/>
          <p:cNvGrpSpPr>
            <a:grpSpLocks/>
          </p:cNvGrpSpPr>
          <p:nvPr/>
        </p:nvGrpSpPr>
        <p:grpSpPr bwMode="auto">
          <a:xfrm>
            <a:off x="3444875" y="1874838"/>
            <a:ext cx="1492250" cy="1430337"/>
            <a:chOff x="2186" y="1181"/>
            <a:chExt cx="909" cy="909"/>
          </a:xfrm>
        </p:grpSpPr>
        <p:grpSp>
          <p:nvGrpSpPr>
            <p:cNvPr id="27772" name="Group 61"/>
            <p:cNvGrpSpPr>
              <a:grpSpLocks/>
            </p:cNvGrpSpPr>
            <p:nvPr/>
          </p:nvGrpSpPr>
          <p:grpSpPr bwMode="auto">
            <a:xfrm>
              <a:off x="2186" y="1637"/>
              <a:ext cx="909" cy="0"/>
              <a:chOff x="3882" y="1741"/>
              <a:chExt cx="909" cy="0"/>
            </a:xfrm>
          </p:grpSpPr>
          <p:sp>
            <p:nvSpPr>
              <p:cNvPr id="27780" name="Line 62"/>
              <p:cNvSpPr>
                <a:spLocks noChangeShapeType="1"/>
              </p:cNvSpPr>
              <p:nvPr/>
            </p:nvSpPr>
            <p:spPr bwMode="auto">
              <a:xfrm>
                <a:off x="3882" y="1741"/>
                <a:ext cx="500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1" name="Line 63"/>
              <p:cNvSpPr>
                <a:spLocks noChangeShapeType="1"/>
              </p:cNvSpPr>
              <p:nvPr/>
            </p:nvSpPr>
            <p:spPr bwMode="auto">
              <a:xfrm>
                <a:off x="4409" y="174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2" name="Line 64"/>
              <p:cNvSpPr>
                <a:spLocks noChangeShapeType="1"/>
              </p:cNvSpPr>
              <p:nvPr/>
            </p:nvSpPr>
            <p:spPr bwMode="auto">
              <a:xfrm>
                <a:off x="4478" y="1741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773" name="Group 65"/>
            <p:cNvGrpSpPr>
              <a:grpSpLocks/>
            </p:cNvGrpSpPr>
            <p:nvPr/>
          </p:nvGrpSpPr>
          <p:grpSpPr bwMode="auto">
            <a:xfrm rot="5400000">
              <a:off x="2187" y="1636"/>
              <a:ext cx="909" cy="0"/>
              <a:chOff x="3882" y="1741"/>
              <a:chExt cx="909" cy="0"/>
            </a:xfrm>
          </p:grpSpPr>
          <p:sp>
            <p:nvSpPr>
              <p:cNvPr id="27777" name="Line 66"/>
              <p:cNvSpPr>
                <a:spLocks noChangeShapeType="1"/>
              </p:cNvSpPr>
              <p:nvPr/>
            </p:nvSpPr>
            <p:spPr bwMode="auto">
              <a:xfrm>
                <a:off x="3882" y="1741"/>
                <a:ext cx="500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78" name="Line 67"/>
              <p:cNvSpPr>
                <a:spLocks noChangeShapeType="1"/>
              </p:cNvSpPr>
              <p:nvPr/>
            </p:nvSpPr>
            <p:spPr bwMode="auto">
              <a:xfrm>
                <a:off x="4409" y="174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79" name="Line 68"/>
              <p:cNvSpPr>
                <a:spLocks noChangeShapeType="1"/>
              </p:cNvSpPr>
              <p:nvPr/>
            </p:nvSpPr>
            <p:spPr bwMode="auto">
              <a:xfrm>
                <a:off x="4478" y="1741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774" name="Oval 69"/>
            <p:cNvSpPr>
              <a:spLocks noChangeArrowheads="1"/>
            </p:cNvSpPr>
            <p:nvPr/>
          </p:nvSpPr>
          <p:spPr bwMode="auto">
            <a:xfrm>
              <a:off x="2268" y="1264"/>
              <a:ext cx="746" cy="746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75" name="Oval 70"/>
            <p:cNvSpPr>
              <a:spLocks noChangeArrowheads="1"/>
            </p:cNvSpPr>
            <p:nvPr/>
          </p:nvSpPr>
          <p:spPr bwMode="auto">
            <a:xfrm>
              <a:off x="2486" y="1482"/>
              <a:ext cx="308" cy="308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76" name="Arc 71"/>
            <p:cNvSpPr>
              <a:spLocks/>
            </p:cNvSpPr>
            <p:nvPr/>
          </p:nvSpPr>
          <p:spPr bwMode="auto">
            <a:xfrm>
              <a:off x="2446" y="1441"/>
              <a:ext cx="388" cy="392"/>
            </a:xfrm>
            <a:custGeom>
              <a:avLst/>
              <a:gdLst>
                <a:gd name="T0" fmla="*/ 0 w 42918"/>
                <a:gd name="T1" fmla="*/ 0 h 43200"/>
                <a:gd name="T2" fmla="*/ 0 w 42918"/>
                <a:gd name="T3" fmla="*/ 0 h 43200"/>
                <a:gd name="T4" fmla="*/ 0 w 42918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18" h="43200" fill="none" extrusionOk="0">
                  <a:moveTo>
                    <a:pt x="0" y="18119"/>
                  </a:moveTo>
                  <a:cubicBezTo>
                    <a:pt x="1706" y="7671"/>
                    <a:pt x="10732" y="-1"/>
                    <a:pt x="21318" y="0"/>
                  </a:cubicBezTo>
                  <a:cubicBezTo>
                    <a:pt x="33247" y="0"/>
                    <a:pt x="42918" y="9670"/>
                    <a:pt x="42918" y="21600"/>
                  </a:cubicBezTo>
                  <a:cubicBezTo>
                    <a:pt x="42918" y="33529"/>
                    <a:pt x="33247" y="43200"/>
                    <a:pt x="21318" y="43200"/>
                  </a:cubicBezTo>
                  <a:cubicBezTo>
                    <a:pt x="19595" y="43200"/>
                    <a:pt x="17878" y="42993"/>
                    <a:pt x="16204" y="42586"/>
                  </a:cubicBezTo>
                </a:path>
                <a:path w="42918" h="43200" stroke="0" extrusionOk="0">
                  <a:moveTo>
                    <a:pt x="0" y="18119"/>
                  </a:moveTo>
                  <a:cubicBezTo>
                    <a:pt x="1706" y="7671"/>
                    <a:pt x="10732" y="-1"/>
                    <a:pt x="21318" y="0"/>
                  </a:cubicBezTo>
                  <a:cubicBezTo>
                    <a:pt x="33247" y="0"/>
                    <a:pt x="42918" y="9670"/>
                    <a:pt x="42918" y="21600"/>
                  </a:cubicBezTo>
                  <a:cubicBezTo>
                    <a:pt x="42918" y="33529"/>
                    <a:pt x="33247" y="43200"/>
                    <a:pt x="21318" y="43200"/>
                  </a:cubicBezTo>
                  <a:cubicBezTo>
                    <a:pt x="19595" y="43200"/>
                    <a:pt x="17878" y="42993"/>
                    <a:pt x="16204" y="42586"/>
                  </a:cubicBezTo>
                  <a:lnTo>
                    <a:pt x="21318" y="21600"/>
                  </a:lnTo>
                  <a:lnTo>
                    <a:pt x="0" y="18119"/>
                  </a:lnTo>
                  <a:close/>
                </a:path>
              </a:pathLst>
            </a:cu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272" name="Group 72"/>
          <p:cNvGrpSpPr>
            <a:grpSpLocks/>
          </p:cNvGrpSpPr>
          <p:nvPr/>
        </p:nvGrpSpPr>
        <p:grpSpPr bwMode="auto">
          <a:xfrm>
            <a:off x="1371600" y="4637088"/>
            <a:ext cx="2138363" cy="0"/>
            <a:chOff x="614" y="3659"/>
            <a:chExt cx="1347" cy="0"/>
          </a:xfrm>
        </p:grpSpPr>
        <p:sp>
          <p:nvSpPr>
            <p:cNvPr id="27769" name="Line 73"/>
            <p:cNvSpPr>
              <a:spLocks noChangeShapeType="1"/>
            </p:cNvSpPr>
            <p:nvPr/>
          </p:nvSpPr>
          <p:spPr bwMode="auto">
            <a:xfrm>
              <a:off x="614" y="3659"/>
              <a:ext cx="52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70" name="Line 74"/>
            <p:cNvSpPr>
              <a:spLocks noChangeShapeType="1"/>
            </p:cNvSpPr>
            <p:nvPr/>
          </p:nvSpPr>
          <p:spPr bwMode="auto">
            <a:xfrm>
              <a:off x="1163" y="3659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71" name="Line 75"/>
            <p:cNvSpPr>
              <a:spLocks noChangeShapeType="1"/>
            </p:cNvSpPr>
            <p:nvPr/>
          </p:nvSpPr>
          <p:spPr bwMode="auto">
            <a:xfrm>
              <a:off x="1232" y="3659"/>
              <a:ext cx="72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276" name="Group 76"/>
          <p:cNvGrpSpPr>
            <a:grpSpLocks/>
          </p:cNvGrpSpPr>
          <p:nvPr/>
        </p:nvGrpSpPr>
        <p:grpSpPr bwMode="auto">
          <a:xfrm>
            <a:off x="3675063" y="3914775"/>
            <a:ext cx="1454150" cy="1417638"/>
            <a:chOff x="2179" y="2506"/>
            <a:chExt cx="909" cy="909"/>
          </a:xfrm>
        </p:grpSpPr>
        <p:grpSp>
          <p:nvGrpSpPr>
            <p:cNvPr id="27758" name="Group 77"/>
            <p:cNvGrpSpPr>
              <a:grpSpLocks/>
            </p:cNvGrpSpPr>
            <p:nvPr/>
          </p:nvGrpSpPr>
          <p:grpSpPr bwMode="auto">
            <a:xfrm>
              <a:off x="2179" y="2962"/>
              <a:ext cx="909" cy="0"/>
              <a:chOff x="3882" y="1741"/>
              <a:chExt cx="909" cy="0"/>
            </a:xfrm>
          </p:grpSpPr>
          <p:sp>
            <p:nvSpPr>
              <p:cNvPr id="27766" name="Line 78"/>
              <p:cNvSpPr>
                <a:spLocks noChangeShapeType="1"/>
              </p:cNvSpPr>
              <p:nvPr/>
            </p:nvSpPr>
            <p:spPr bwMode="auto">
              <a:xfrm>
                <a:off x="3882" y="1741"/>
                <a:ext cx="500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7" name="Line 79"/>
              <p:cNvSpPr>
                <a:spLocks noChangeShapeType="1"/>
              </p:cNvSpPr>
              <p:nvPr/>
            </p:nvSpPr>
            <p:spPr bwMode="auto">
              <a:xfrm>
                <a:off x="4409" y="174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8" name="Line 80"/>
              <p:cNvSpPr>
                <a:spLocks noChangeShapeType="1"/>
              </p:cNvSpPr>
              <p:nvPr/>
            </p:nvSpPr>
            <p:spPr bwMode="auto">
              <a:xfrm>
                <a:off x="4478" y="1741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759" name="Group 81"/>
            <p:cNvGrpSpPr>
              <a:grpSpLocks/>
            </p:cNvGrpSpPr>
            <p:nvPr/>
          </p:nvGrpSpPr>
          <p:grpSpPr bwMode="auto">
            <a:xfrm rot="5400000">
              <a:off x="2180" y="2961"/>
              <a:ext cx="909" cy="0"/>
              <a:chOff x="3882" y="1741"/>
              <a:chExt cx="909" cy="0"/>
            </a:xfrm>
          </p:grpSpPr>
          <p:sp>
            <p:nvSpPr>
              <p:cNvPr id="27763" name="Line 82"/>
              <p:cNvSpPr>
                <a:spLocks noChangeShapeType="1"/>
              </p:cNvSpPr>
              <p:nvPr/>
            </p:nvSpPr>
            <p:spPr bwMode="auto">
              <a:xfrm>
                <a:off x="3882" y="1741"/>
                <a:ext cx="500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4" name="Line 83"/>
              <p:cNvSpPr>
                <a:spLocks noChangeShapeType="1"/>
              </p:cNvSpPr>
              <p:nvPr/>
            </p:nvSpPr>
            <p:spPr bwMode="auto">
              <a:xfrm>
                <a:off x="4409" y="174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5" name="Line 84"/>
              <p:cNvSpPr>
                <a:spLocks noChangeShapeType="1"/>
              </p:cNvSpPr>
              <p:nvPr/>
            </p:nvSpPr>
            <p:spPr bwMode="auto">
              <a:xfrm>
                <a:off x="4478" y="1741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760" name="Oval 85"/>
            <p:cNvSpPr>
              <a:spLocks noChangeArrowheads="1"/>
            </p:cNvSpPr>
            <p:nvPr/>
          </p:nvSpPr>
          <p:spPr bwMode="auto">
            <a:xfrm>
              <a:off x="2261" y="2587"/>
              <a:ext cx="746" cy="746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61" name="Oval 86"/>
            <p:cNvSpPr>
              <a:spLocks noChangeArrowheads="1"/>
            </p:cNvSpPr>
            <p:nvPr/>
          </p:nvSpPr>
          <p:spPr bwMode="auto">
            <a:xfrm>
              <a:off x="2437" y="2763"/>
              <a:ext cx="392" cy="3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62" name="Arc 87"/>
            <p:cNvSpPr>
              <a:spLocks/>
            </p:cNvSpPr>
            <p:nvPr/>
          </p:nvSpPr>
          <p:spPr bwMode="auto">
            <a:xfrm>
              <a:off x="2483" y="2806"/>
              <a:ext cx="306" cy="311"/>
            </a:xfrm>
            <a:custGeom>
              <a:avLst/>
              <a:gdLst>
                <a:gd name="T0" fmla="*/ 0 w 42646"/>
                <a:gd name="T1" fmla="*/ 0 h 43200"/>
                <a:gd name="T2" fmla="*/ 0 w 42646"/>
                <a:gd name="T3" fmla="*/ 0 h 43200"/>
                <a:gd name="T4" fmla="*/ 0 w 42646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646" h="43200" fill="none" extrusionOk="0">
                  <a:moveTo>
                    <a:pt x="-1" y="16740"/>
                  </a:moveTo>
                  <a:cubicBezTo>
                    <a:pt x="2262" y="6941"/>
                    <a:pt x="10988" y="-1"/>
                    <a:pt x="21046" y="0"/>
                  </a:cubicBezTo>
                  <a:cubicBezTo>
                    <a:pt x="32975" y="0"/>
                    <a:pt x="42646" y="9670"/>
                    <a:pt x="42646" y="21600"/>
                  </a:cubicBezTo>
                  <a:cubicBezTo>
                    <a:pt x="42646" y="33529"/>
                    <a:pt x="32975" y="43200"/>
                    <a:pt x="21046" y="43200"/>
                  </a:cubicBezTo>
                  <a:cubicBezTo>
                    <a:pt x="19386" y="43200"/>
                    <a:pt x="17731" y="43008"/>
                    <a:pt x="16116" y="42629"/>
                  </a:cubicBezTo>
                </a:path>
                <a:path w="42646" h="43200" stroke="0" extrusionOk="0">
                  <a:moveTo>
                    <a:pt x="-1" y="16740"/>
                  </a:moveTo>
                  <a:cubicBezTo>
                    <a:pt x="2262" y="6941"/>
                    <a:pt x="10988" y="-1"/>
                    <a:pt x="21046" y="0"/>
                  </a:cubicBezTo>
                  <a:cubicBezTo>
                    <a:pt x="32975" y="0"/>
                    <a:pt x="42646" y="9670"/>
                    <a:pt x="42646" y="21600"/>
                  </a:cubicBezTo>
                  <a:cubicBezTo>
                    <a:pt x="42646" y="33529"/>
                    <a:pt x="32975" y="43200"/>
                    <a:pt x="21046" y="43200"/>
                  </a:cubicBezTo>
                  <a:cubicBezTo>
                    <a:pt x="19386" y="43200"/>
                    <a:pt x="17731" y="43008"/>
                    <a:pt x="16116" y="42629"/>
                  </a:cubicBezTo>
                  <a:lnTo>
                    <a:pt x="21046" y="21600"/>
                  </a:lnTo>
                  <a:lnTo>
                    <a:pt x="-1" y="1674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288" name="Group 88"/>
          <p:cNvGrpSpPr>
            <a:grpSpLocks/>
          </p:cNvGrpSpPr>
          <p:nvPr/>
        </p:nvGrpSpPr>
        <p:grpSpPr bwMode="auto">
          <a:xfrm>
            <a:off x="1476375" y="4037013"/>
            <a:ext cx="1905000" cy="1190625"/>
            <a:chOff x="680" y="3281"/>
            <a:chExt cx="1200" cy="750"/>
          </a:xfrm>
        </p:grpSpPr>
        <p:sp>
          <p:nvSpPr>
            <p:cNvPr id="27751" name="Rectangle 89"/>
            <p:cNvSpPr>
              <a:spLocks noChangeArrowheads="1"/>
            </p:cNvSpPr>
            <p:nvPr/>
          </p:nvSpPr>
          <p:spPr bwMode="auto">
            <a:xfrm>
              <a:off x="683" y="3281"/>
              <a:ext cx="1197" cy="750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52" name="Freeform 90"/>
            <p:cNvSpPr>
              <a:spLocks/>
            </p:cNvSpPr>
            <p:nvPr/>
          </p:nvSpPr>
          <p:spPr bwMode="auto">
            <a:xfrm>
              <a:off x="680" y="3452"/>
              <a:ext cx="54" cy="411"/>
            </a:xfrm>
            <a:custGeom>
              <a:avLst/>
              <a:gdLst>
                <a:gd name="T0" fmla="*/ 3 w 54"/>
                <a:gd name="T1" fmla="*/ 0 h 411"/>
                <a:gd name="T2" fmla="*/ 54 w 54"/>
                <a:gd name="T3" fmla="*/ 51 h 411"/>
                <a:gd name="T4" fmla="*/ 54 w 54"/>
                <a:gd name="T5" fmla="*/ 357 h 411"/>
                <a:gd name="T6" fmla="*/ 0 w 54"/>
                <a:gd name="T7" fmla="*/ 411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411">
                  <a:moveTo>
                    <a:pt x="3" y="0"/>
                  </a:moveTo>
                  <a:lnTo>
                    <a:pt x="54" y="51"/>
                  </a:lnTo>
                  <a:lnTo>
                    <a:pt x="54" y="357"/>
                  </a:lnTo>
                  <a:lnTo>
                    <a:pt x="0" y="411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3" name="Rectangle 91"/>
            <p:cNvSpPr>
              <a:spLocks noChangeArrowheads="1"/>
            </p:cNvSpPr>
            <p:nvPr/>
          </p:nvSpPr>
          <p:spPr bwMode="auto">
            <a:xfrm>
              <a:off x="734" y="3506"/>
              <a:ext cx="831" cy="306"/>
            </a:xfrm>
            <a:prstGeom prst="rect">
              <a:avLst/>
            </a:prstGeom>
            <a:noFill/>
            <a:ln w="28575" algn="ctr">
              <a:solidFill>
                <a:srgbClr val="080808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754" name="Line 92"/>
            <p:cNvSpPr>
              <a:spLocks noChangeShapeType="1"/>
            </p:cNvSpPr>
            <p:nvPr/>
          </p:nvSpPr>
          <p:spPr bwMode="auto">
            <a:xfrm>
              <a:off x="695" y="3464"/>
              <a:ext cx="72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5" name="Line 93"/>
            <p:cNvSpPr>
              <a:spLocks noChangeShapeType="1"/>
            </p:cNvSpPr>
            <p:nvPr/>
          </p:nvSpPr>
          <p:spPr bwMode="auto">
            <a:xfrm>
              <a:off x="693" y="3853"/>
              <a:ext cx="73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" name="Freeform 94"/>
            <p:cNvSpPr>
              <a:spLocks/>
            </p:cNvSpPr>
            <p:nvPr/>
          </p:nvSpPr>
          <p:spPr bwMode="auto">
            <a:xfrm>
              <a:off x="1566" y="3504"/>
              <a:ext cx="87" cy="309"/>
            </a:xfrm>
            <a:custGeom>
              <a:avLst/>
              <a:gdLst>
                <a:gd name="T0" fmla="*/ 0 w 87"/>
                <a:gd name="T1" fmla="*/ 0 h 301"/>
                <a:gd name="T2" fmla="*/ 87 w 87"/>
                <a:gd name="T3" fmla="*/ 175 h 301"/>
                <a:gd name="T4" fmla="*/ 0 w 87"/>
                <a:gd name="T5" fmla="*/ 352 h 3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301">
                  <a:moveTo>
                    <a:pt x="0" y="0"/>
                  </a:moveTo>
                  <a:lnTo>
                    <a:pt x="87" y="150"/>
                  </a:lnTo>
                  <a:lnTo>
                    <a:pt x="0" y="301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" name="Line 95"/>
            <p:cNvSpPr>
              <a:spLocks noChangeShapeType="1"/>
            </p:cNvSpPr>
            <p:nvPr/>
          </p:nvSpPr>
          <p:spPr bwMode="auto">
            <a:xfrm>
              <a:off x="1422" y="3460"/>
              <a:ext cx="0" cy="394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296" name="Group 96"/>
          <p:cNvGrpSpPr>
            <a:grpSpLocks/>
          </p:cNvGrpSpPr>
          <p:nvPr/>
        </p:nvGrpSpPr>
        <p:grpSpPr bwMode="auto">
          <a:xfrm>
            <a:off x="1474788" y="4032250"/>
            <a:ext cx="1909762" cy="1200150"/>
            <a:chOff x="679" y="3278"/>
            <a:chExt cx="1203" cy="756"/>
          </a:xfrm>
        </p:grpSpPr>
        <p:sp>
          <p:nvSpPr>
            <p:cNvPr id="27719" name="Line 97"/>
            <p:cNvSpPr>
              <a:spLocks noChangeShapeType="1"/>
            </p:cNvSpPr>
            <p:nvPr/>
          </p:nvSpPr>
          <p:spPr bwMode="auto">
            <a:xfrm flipV="1">
              <a:off x="680" y="3282"/>
              <a:ext cx="88" cy="8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0" name="Line 98"/>
            <p:cNvSpPr>
              <a:spLocks noChangeShapeType="1"/>
            </p:cNvSpPr>
            <p:nvPr/>
          </p:nvSpPr>
          <p:spPr bwMode="auto">
            <a:xfrm flipV="1">
              <a:off x="685" y="3283"/>
              <a:ext cx="162" cy="1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1" name="Line 99"/>
            <p:cNvSpPr>
              <a:spLocks noChangeShapeType="1"/>
            </p:cNvSpPr>
            <p:nvPr/>
          </p:nvSpPr>
          <p:spPr bwMode="auto">
            <a:xfrm flipV="1">
              <a:off x="727" y="3283"/>
              <a:ext cx="206" cy="20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2" name="Line 100"/>
            <p:cNvSpPr>
              <a:spLocks noChangeShapeType="1"/>
            </p:cNvSpPr>
            <p:nvPr/>
          </p:nvSpPr>
          <p:spPr bwMode="auto">
            <a:xfrm flipV="1">
              <a:off x="799" y="3283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3" name="Line 101"/>
            <p:cNvSpPr>
              <a:spLocks noChangeShapeType="1"/>
            </p:cNvSpPr>
            <p:nvPr/>
          </p:nvSpPr>
          <p:spPr bwMode="auto">
            <a:xfrm flipV="1">
              <a:off x="882" y="3283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4" name="Line 102"/>
            <p:cNvSpPr>
              <a:spLocks noChangeShapeType="1"/>
            </p:cNvSpPr>
            <p:nvPr/>
          </p:nvSpPr>
          <p:spPr bwMode="auto">
            <a:xfrm flipV="1">
              <a:off x="969" y="3281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5" name="Line 103"/>
            <p:cNvSpPr>
              <a:spLocks noChangeShapeType="1"/>
            </p:cNvSpPr>
            <p:nvPr/>
          </p:nvSpPr>
          <p:spPr bwMode="auto">
            <a:xfrm flipV="1">
              <a:off x="1053" y="3282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6" name="Line 104"/>
            <p:cNvSpPr>
              <a:spLocks noChangeShapeType="1"/>
            </p:cNvSpPr>
            <p:nvPr/>
          </p:nvSpPr>
          <p:spPr bwMode="auto">
            <a:xfrm flipV="1">
              <a:off x="1139" y="3282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7" name="Line 105"/>
            <p:cNvSpPr>
              <a:spLocks noChangeShapeType="1"/>
            </p:cNvSpPr>
            <p:nvPr/>
          </p:nvSpPr>
          <p:spPr bwMode="auto">
            <a:xfrm flipV="1">
              <a:off x="1222" y="3280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8" name="Line 106"/>
            <p:cNvSpPr>
              <a:spLocks noChangeShapeType="1"/>
            </p:cNvSpPr>
            <p:nvPr/>
          </p:nvSpPr>
          <p:spPr bwMode="auto">
            <a:xfrm flipV="1">
              <a:off x="1299" y="3283"/>
              <a:ext cx="226" cy="22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9" name="Line 107"/>
            <p:cNvSpPr>
              <a:spLocks noChangeShapeType="1"/>
            </p:cNvSpPr>
            <p:nvPr/>
          </p:nvSpPr>
          <p:spPr bwMode="auto">
            <a:xfrm flipV="1">
              <a:off x="1388" y="3279"/>
              <a:ext cx="224" cy="224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0" name="Line 108"/>
            <p:cNvSpPr>
              <a:spLocks noChangeShapeType="1"/>
            </p:cNvSpPr>
            <p:nvPr/>
          </p:nvSpPr>
          <p:spPr bwMode="auto">
            <a:xfrm flipV="1">
              <a:off x="1465" y="3278"/>
              <a:ext cx="230" cy="23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1" name="Line 109"/>
            <p:cNvSpPr>
              <a:spLocks noChangeShapeType="1"/>
            </p:cNvSpPr>
            <p:nvPr/>
          </p:nvSpPr>
          <p:spPr bwMode="auto">
            <a:xfrm flipV="1">
              <a:off x="1544" y="3280"/>
              <a:ext cx="228" cy="22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2" name="Line 110"/>
            <p:cNvSpPr>
              <a:spLocks noChangeShapeType="1"/>
            </p:cNvSpPr>
            <p:nvPr/>
          </p:nvSpPr>
          <p:spPr bwMode="auto">
            <a:xfrm flipV="1">
              <a:off x="680" y="3809"/>
              <a:ext cx="131" cy="13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3" name="Line 111"/>
            <p:cNvSpPr>
              <a:spLocks noChangeShapeType="1"/>
            </p:cNvSpPr>
            <p:nvPr/>
          </p:nvSpPr>
          <p:spPr bwMode="auto">
            <a:xfrm flipV="1">
              <a:off x="679" y="3810"/>
              <a:ext cx="213" cy="21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4" name="Line 112"/>
            <p:cNvSpPr>
              <a:spLocks noChangeShapeType="1"/>
            </p:cNvSpPr>
            <p:nvPr/>
          </p:nvSpPr>
          <p:spPr bwMode="auto">
            <a:xfrm flipV="1">
              <a:off x="757" y="3810"/>
              <a:ext cx="221" cy="22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5" name="Line 113"/>
            <p:cNvSpPr>
              <a:spLocks noChangeShapeType="1"/>
            </p:cNvSpPr>
            <p:nvPr/>
          </p:nvSpPr>
          <p:spPr bwMode="auto">
            <a:xfrm flipV="1">
              <a:off x="844" y="3810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6" name="Line 114"/>
            <p:cNvSpPr>
              <a:spLocks noChangeShapeType="1"/>
            </p:cNvSpPr>
            <p:nvPr/>
          </p:nvSpPr>
          <p:spPr bwMode="auto">
            <a:xfrm flipV="1">
              <a:off x="931" y="3810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7" name="Line 115"/>
            <p:cNvSpPr>
              <a:spLocks noChangeShapeType="1"/>
            </p:cNvSpPr>
            <p:nvPr/>
          </p:nvSpPr>
          <p:spPr bwMode="auto">
            <a:xfrm flipV="1">
              <a:off x="1018" y="3808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8" name="Line 116"/>
            <p:cNvSpPr>
              <a:spLocks noChangeShapeType="1"/>
            </p:cNvSpPr>
            <p:nvPr/>
          </p:nvSpPr>
          <p:spPr bwMode="auto">
            <a:xfrm flipV="1">
              <a:off x="1096" y="3811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9" name="Line 117"/>
            <p:cNvSpPr>
              <a:spLocks noChangeShapeType="1"/>
            </p:cNvSpPr>
            <p:nvPr/>
          </p:nvSpPr>
          <p:spPr bwMode="auto">
            <a:xfrm flipV="1">
              <a:off x="1182" y="3809"/>
              <a:ext cx="222" cy="2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0" name="Line 118"/>
            <p:cNvSpPr>
              <a:spLocks noChangeShapeType="1"/>
            </p:cNvSpPr>
            <p:nvPr/>
          </p:nvSpPr>
          <p:spPr bwMode="auto">
            <a:xfrm flipV="1">
              <a:off x="1268" y="3812"/>
              <a:ext cx="217" cy="21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1" name="Line 119"/>
            <p:cNvSpPr>
              <a:spLocks noChangeShapeType="1"/>
            </p:cNvSpPr>
            <p:nvPr/>
          </p:nvSpPr>
          <p:spPr bwMode="auto">
            <a:xfrm flipV="1">
              <a:off x="1344" y="3502"/>
              <a:ext cx="532" cy="53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2" name="Line 120"/>
            <p:cNvSpPr>
              <a:spLocks noChangeShapeType="1"/>
            </p:cNvSpPr>
            <p:nvPr/>
          </p:nvSpPr>
          <p:spPr bwMode="auto">
            <a:xfrm flipV="1">
              <a:off x="1431" y="3583"/>
              <a:ext cx="445" cy="44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3" name="Line 121"/>
            <p:cNvSpPr>
              <a:spLocks noChangeShapeType="1"/>
            </p:cNvSpPr>
            <p:nvPr/>
          </p:nvSpPr>
          <p:spPr bwMode="auto">
            <a:xfrm flipV="1">
              <a:off x="1513" y="3664"/>
              <a:ext cx="363" cy="36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4" name="Line 122"/>
            <p:cNvSpPr>
              <a:spLocks noChangeShapeType="1"/>
            </p:cNvSpPr>
            <p:nvPr/>
          </p:nvSpPr>
          <p:spPr bwMode="auto">
            <a:xfrm flipV="1">
              <a:off x="1588" y="3743"/>
              <a:ext cx="286" cy="28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5" name="Line 123"/>
            <p:cNvSpPr>
              <a:spLocks noChangeShapeType="1"/>
            </p:cNvSpPr>
            <p:nvPr/>
          </p:nvSpPr>
          <p:spPr bwMode="auto">
            <a:xfrm flipV="1">
              <a:off x="1591" y="3279"/>
              <a:ext cx="262" cy="2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6" name="Line 124"/>
            <p:cNvSpPr>
              <a:spLocks noChangeShapeType="1"/>
            </p:cNvSpPr>
            <p:nvPr/>
          </p:nvSpPr>
          <p:spPr bwMode="auto">
            <a:xfrm flipV="1">
              <a:off x="1618" y="3332"/>
              <a:ext cx="264" cy="264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7" name="Line 125"/>
            <p:cNvSpPr>
              <a:spLocks noChangeShapeType="1"/>
            </p:cNvSpPr>
            <p:nvPr/>
          </p:nvSpPr>
          <p:spPr bwMode="auto">
            <a:xfrm flipV="1">
              <a:off x="1647" y="3421"/>
              <a:ext cx="226" cy="22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8" name="Line 126"/>
            <p:cNvSpPr>
              <a:spLocks noChangeShapeType="1"/>
            </p:cNvSpPr>
            <p:nvPr/>
          </p:nvSpPr>
          <p:spPr bwMode="auto">
            <a:xfrm flipV="1">
              <a:off x="1667" y="3820"/>
              <a:ext cx="206" cy="20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9" name="Line 127"/>
            <p:cNvSpPr>
              <a:spLocks noChangeShapeType="1"/>
            </p:cNvSpPr>
            <p:nvPr/>
          </p:nvSpPr>
          <p:spPr bwMode="auto">
            <a:xfrm flipV="1">
              <a:off x="1736" y="3887"/>
              <a:ext cx="144" cy="144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0" name="Line 128"/>
            <p:cNvSpPr>
              <a:spLocks noChangeShapeType="1"/>
            </p:cNvSpPr>
            <p:nvPr/>
          </p:nvSpPr>
          <p:spPr bwMode="auto">
            <a:xfrm flipV="1">
              <a:off x="1813" y="3962"/>
              <a:ext cx="62" cy="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329" name="Group 129"/>
          <p:cNvGrpSpPr>
            <a:grpSpLocks/>
          </p:cNvGrpSpPr>
          <p:nvPr/>
        </p:nvGrpSpPr>
        <p:grpSpPr bwMode="auto">
          <a:xfrm>
            <a:off x="4083050" y="4335463"/>
            <a:ext cx="615950" cy="606425"/>
            <a:chOff x="2322" y="3469"/>
            <a:chExt cx="388" cy="382"/>
          </a:xfrm>
        </p:grpSpPr>
        <p:sp>
          <p:nvSpPr>
            <p:cNvPr id="27713" name="Line 130"/>
            <p:cNvSpPr>
              <a:spLocks noChangeShapeType="1"/>
            </p:cNvSpPr>
            <p:nvPr/>
          </p:nvSpPr>
          <p:spPr bwMode="auto">
            <a:xfrm flipH="1" flipV="1">
              <a:off x="2539" y="3469"/>
              <a:ext cx="171" cy="1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4" name="Line 131"/>
            <p:cNvSpPr>
              <a:spLocks noChangeShapeType="1"/>
            </p:cNvSpPr>
            <p:nvPr/>
          </p:nvSpPr>
          <p:spPr bwMode="auto">
            <a:xfrm flipH="1" flipV="1">
              <a:off x="2464" y="3471"/>
              <a:ext cx="239" cy="2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5" name="Line 132"/>
            <p:cNvSpPr>
              <a:spLocks noChangeShapeType="1"/>
            </p:cNvSpPr>
            <p:nvPr/>
          </p:nvSpPr>
          <p:spPr bwMode="auto">
            <a:xfrm flipH="1" flipV="1">
              <a:off x="2408" y="3496"/>
              <a:ext cx="271" cy="27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6" name="Line 133"/>
            <p:cNvSpPr>
              <a:spLocks noChangeShapeType="1"/>
            </p:cNvSpPr>
            <p:nvPr/>
          </p:nvSpPr>
          <p:spPr bwMode="auto">
            <a:xfrm flipH="1" flipV="1">
              <a:off x="2362" y="3536"/>
              <a:ext cx="276" cy="2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7" name="Line 134"/>
            <p:cNvSpPr>
              <a:spLocks noChangeShapeType="1"/>
            </p:cNvSpPr>
            <p:nvPr/>
          </p:nvSpPr>
          <p:spPr bwMode="auto">
            <a:xfrm flipH="1" flipV="1">
              <a:off x="2334" y="3589"/>
              <a:ext cx="252" cy="2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8" name="Line 135"/>
            <p:cNvSpPr>
              <a:spLocks noChangeShapeType="1"/>
            </p:cNvSpPr>
            <p:nvPr/>
          </p:nvSpPr>
          <p:spPr bwMode="auto">
            <a:xfrm flipH="1" flipV="1">
              <a:off x="2322" y="3661"/>
              <a:ext cx="190" cy="1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336" name="Group 136"/>
          <p:cNvGrpSpPr>
            <a:grpSpLocks/>
          </p:cNvGrpSpPr>
          <p:nvPr/>
        </p:nvGrpSpPr>
        <p:grpSpPr bwMode="auto">
          <a:xfrm>
            <a:off x="3805238" y="4048125"/>
            <a:ext cx="1185862" cy="1163638"/>
            <a:chOff x="2147" y="3288"/>
            <a:chExt cx="747" cy="740"/>
          </a:xfrm>
        </p:grpSpPr>
        <p:grpSp>
          <p:nvGrpSpPr>
            <p:cNvPr id="27694" name="Group 137"/>
            <p:cNvGrpSpPr>
              <a:grpSpLocks/>
            </p:cNvGrpSpPr>
            <p:nvPr/>
          </p:nvGrpSpPr>
          <p:grpSpPr bwMode="auto">
            <a:xfrm>
              <a:off x="2147" y="3288"/>
              <a:ext cx="747" cy="740"/>
              <a:chOff x="2147" y="3288"/>
              <a:chExt cx="747" cy="740"/>
            </a:xfrm>
          </p:grpSpPr>
          <p:sp>
            <p:nvSpPr>
              <p:cNvPr id="27701" name="Line 138"/>
              <p:cNvSpPr>
                <a:spLocks noChangeShapeType="1"/>
              </p:cNvSpPr>
              <p:nvPr/>
            </p:nvSpPr>
            <p:spPr bwMode="auto">
              <a:xfrm flipV="1">
                <a:off x="2154" y="3294"/>
                <a:ext cx="287" cy="28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2" name="Line 139"/>
              <p:cNvSpPr>
                <a:spLocks noChangeShapeType="1"/>
              </p:cNvSpPr>
              <p:nvPr/>
            </p:nvSpPr>
            <p:spPr bwMode="auto">
              <a:xfrm flipV="1">
                <a:off x="2147" y="3288"/>
                <a:ext cx="380" cy="38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3" name="Line 140"/>
              <p:cNvSpPr>
                <a:spLocks noChangeShapeType="1"/>
              </p:cNvSpPr>
              <p:nvPr/>
            </p:nvSpPr>
            <p:spPr bwMode="auto">
              <a:xfrm flipV="1">
                <a:off x="2157" y="3294"/>
                <a:ext cx="450" cy="45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4" name="Line 141"/>
              <p:cNvSpPr>
                <a:spLocks noChangeShapeType="1"/>
              </p:cNvSpPr>
              <p:nvPr/>
            </p:nvSpPr>
            <p:spPr bwMode="auto">
              <a:xfrm flipV="1">
                <a:off x="2529" y="3316"/>
                <a:ext cx="142" cy="142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5" name="Line 142"/>
              <p:cNvSpPr>
                <a:spLocks noChangeShapeType="1"/>
              </p:cNvSpPr>
              <p:nvPr/>
            </p:nvSpPr>
            <p:spPr bwMode="auto">
              <a:xfrm flipV="1">
                <a:off x="2596" y="3350"/>
                <a:ext cx="128" cy="128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6" name="Line 143"/>
              <p:cNvSpPr>
                <a:spLocks noChangeShapeType="1"/>
              </p:cNvSpPr>
              <p:nvPr/>
            </p:nvSpPr>
            <p:spPr bwMode="auto">
              <a:xfrm flipV="1">
                <a:off x="2649" y="3386"/>
                <a:ext cx="126" cy="126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7" name="Line 144"/>
              <p:cNvSpPr>
                <a:spLocks noChangeShapeType="1"/>
              </p:cNvSpPr>
              <p:nvPr/>
            </p:nvSpPr>
            <p:spPr bwMode="auto">
              <a:xfrm flipV="1">
                <a:off x="2687" y="3429"/>
                <a:ext cx="128" cy="128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8" name="Line 145"/>
              <p:cNvSpPr>
                <a:spLocks noChangeShapeType="1"/>
              </p:cNvSpPr>
              <p:nvPr/>
            </p:nvSpPr>
            <p:spPr bwMode="auto">
              <a:xfrm flipV="1">
                <a:off x="2709" y="3475"/>
                <a:ext cx="142" cy="142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9" name="Line 146"/>
              <p:cNvSpPr>
                <a:spLocks noChangeShapeType="1"/>
              </p:cNvSpPr>
              <p:nvPr/>
            </p:nvSpPr>
            <p:spPr bwMode="auto">
              <a:xfrm flipV="1">
                <a:off x="2712" y="3537"/>
                <a:ext cx="160" cy="16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0" name="Line 147"/>
              <p:cNvSpPr>
                <a:spLocks noChangeShapeType="1"/>
              </p:cNvSpPr>
              <p:nvPr/>
            </p:nvSpPr>
            <p:spPr bwMode="auto">
              <a:xfrm flipV="1">
                <a:off x="2467" y="3604"/>
                <a:ext cx="420" cy="42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1" name="Line 148"/>
              <p:cNvSpPr>
                <a:spLocks noChangeShapeType="1"/>
              </p:cNvSpPr>
              <p:nvPr/>
            </p:nvSpPr>
            <p:spPr bwMode="auto">
              <a:xfrm flipV="1">
                <a:off x="2544" y="3678"/>
                <a:ext cx="350" cy="35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2" name="Line 149"/>
              <p:cNvSpPr>
                <a:spLocks noChangeShapeType="1"/>
              </p:cNvSpPr>
              <p:nvPr/>
            </p:nvSpPr>
            <p:spPr bwMode="auto">
              <a:xfrm flipV="1">
                <a:off x="2641" y="3771"/>
                <a:ext cx="236" cy="236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5" name="Line 150"/>
            <p:cNvSpPr>
              <a:spLocks noChangeShapeType="1"/>
            </p:cNvSpPr>
            <p:nvPr/>
          </p:nvSpPr>
          <p:spPr bwMode="auto">
            <a:xfrm flipV="1">
              <a:off x="2180" y="3663"/>
              <a:ext cx="142" cy="14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151"/>
            <p:cNvSpPr>
              <a:spLocks noChangeShapeType="1"/>
            </p:cNvSpPr>
            <p:nvPr/>
          </p:nvSpPr>
          <p:spPr bwMode="auto">
            <a:xfrm flipV="1">
              <a:off x="2211" y="3731"/>
              <a:ext cx="128" cy="12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152"/>
            <p:cNvSpPr>
              <a:spLocks noChangeShapeType="1"/>
            </p:cNvSpPr>
            <p:nvPr/>
          </p:nvSpPr>
          <p:spPr bwMode="auto">
            <a:xfrm flipV="1">
              <a:off x="2246" y="3779"/>
              <a:ext cx="126" cy="12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153"/>
            <p:cNvSpPr>
              <a:spLocks noChangeShapeType="1"/>
            </p:cNvSpPr>
            <p:nvPr/>
          </p:nvSpPr>
          <p:spPr bwMode="auto">
            <a:xfrm flipV="1">
              <a:off x="2284" y="3820"/>
              <a:ext cx="128" cy="12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Line 154"/>
            <p:cNvSpPr>
              <a:spLocks noChangeShapeType="1"/>
            </p:cNvSpPr>
            <p:nvPr/>
          </p:nvSpPr>
          <p:spPr bwMode="auto">
            <a:xfrm flipV="1">
              <a:off x="2336" y="3844"/>
              <a:ext cx="142" cy="14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0" name="Line 155"/>
            <p:cNvSpPr>
              <a:spLocks noChangeShapeType="1"/>
            </p:cNvSpPr>
            <p:nvPr/>
          </p:nvSpPr>
          <p:spPr bwMode="auto">
            <a:xfrm flipV="1">
              <a:off x="2399" y="3852"/>
              <a:ext cx="160" cy="16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356" name="Group 156"/>
          <p:cNvGrpSpPr>
            <a:grpSpLocks/>
          </p:cNvGrpSpPr>
          <p:nvPr/>
        </p:nvGrpSpPr>
        <p:grpSpPr bwMode="auto">
          <a:xfrm flipH="1">
            <a:off x="819150" y="4318000"/>
            <a:ext cx="1671638" cy="638175"/>
            <a:chOff x="1118" y="1539"/>
            <a:chExt cx="1053" cy="402"/>
          </a:xfrm>
        </p:grpSpPr>
        <p:sp>
          <p:nvSpPr>
            <p:cNvPr id="27684" name="Freeform 157"/>
            <p:cNvSpPr>
              <a:spLocks/>
            </p:cNvSpPr>
            <p:nvPr/>
          </p:nvSpPr>
          <p:spPr bwMode="auto">
            <a:xfrm>
              <a:off x="1174" y="1546"/>
              <a:ext cx="42" cy="388"/>
            </a:xfrm>
            <a:custGeom>
              <a:avLst/>
              <a:gdLst>
                <a:gd name="T0" fmla="*/ 42 w 42"/>
                <a:gd name="T1" fmla="*/ 0 h 390"/>
                <a:gd name="T2" fmla="*/ 0 w 42"/>
                <a:gd name="T3" fmla="*/ 42 h 390"/>
                <a:gd name="T4" fmla="*/ 0 w 42"/>
                <a:gd name="T5" fmla="*/ 337 h 390"/>
                <a:gd name="T6" fmla="*/ 41 w 42"/>
                <a:gd name="T7" fmla="*/ 378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90">
                  <a:moveTo>
                    <a:pt x="42" y="0"/>
                  </a:moveTo>
                  <a:lnTo>
                    <a:pt x="0" y="42"/>
                  </a:lnTo>
                  <a:lnTo>
                    <a:pt x="0" y="349"/>
                  </a:lnTo>
                  <a:lnTo>
                    <a:pt x="41" y="390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Freeform 158"/>
            <p:cNvSpPr>
              <a:spLocks/>
            </p:cNvSpPr>
            <p:nvPr/>
          </p:nvSpPr>
          <p:spPr bwMode="auto">
            <a:xfrm>
              <a:off x="1216" y="1546"/>
              <a:ext cx="906" cy="390"/>
            </a:xfrm>
            <a:custGeom>
              <a:avLst/>
              <a:gdLst>
                <a:gd name="T0" fmla="*/ 896 w 906"/>
                <a:gd name="T1" fmla="*/ 0 h 390"/>
                <a:gd name="T2" fmla="*/ 0 w 906"/>
                <a:gd name="T3" fmla="*/ 0 h 390"/>
                <a:gd name="T4" fmla="*/ 0 w 906"/>
                <a:gd name="T5" fmla="*/ 390 h 390"/>
                <a:gd name="T6" fmla="*/ 906 w 906"/>
                <a:gd name="T7" fmla="*/ 390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6" h="390">
                  <a:moveTo>
                    <a:pt x="896" y="0"/>
                  </a:moveTo>
                  <a:lnTo>
                    <a:pt x="0" y="0"/>
                  </a:lnTo>
                  <a:lnTo>
                    <a:pt x="0" y="390"/>
                  </a:lnTo>
                  <a:lnTo>
                    <a:pt x="906" y="390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Freeform 159"/>
            <p:cNvSpPr>
              <a:spLocks/>
            </p:cNvSpPr>
            <p:nvPr/>
          </p:nvSpPr>
          <p:spPr bwMode="auto">
            <a:xfrm>
              <a:off x="2093" y="1539"/>
              <a:ext cx="31" cy="402"/>
            </a:xfrm>
            <a:custGeom>
              <a:avLst/>
              <a:gdLst>
                <a:gd name="T0" fmla="*/ 323 w 17"/>
                <a:gd name="T1" fmla="*/ 0 h 391"/>
                <a:gd name="T2" fmla="*/ 538 w 17"/>
                <a:gd name="T3" fmla="*/ 79 h 391"/>
                <a:gd name="T4" fmla="*/ 80 w 17"/>
                <a:gd name="T5" fmla="*/ 166 h 391"/>
                <a:gd name="T6" fmla="*/ 80 w 17"/>
                <a:gd name="T7" fmla="*/ 265 h 391"/>
                <a:gd name="T8" fmla="*/ 443 w 17"/>
                <a:gd name="T9" fmla="*/ 344 h 391"/>
                <a:gd name="T10" fmla="*/ 631 w 17"/>
                <a:gd name="T11" fmla="*/ 462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391">
                  <a:moveTo>
                    <a:pt x="9" y="0"/>
                  </a:moveTo>
                  <a:cubicBezTo>
                    <a:pt x="12" y="22"/>
                    <a:pt x="16" y="44"/>
                    <a:pt x="15" y="67"/>
                  </a:cubicBezTo>
                  <a:cubicBezTo>
                    <a:pt x="14" y="90"/>
                    <a:pt x="4" y="115"/>
                    <a:pt x="2" y="141"/>
                  </a:cubicBezTo>
                  <a:cubicBezTo>
                    <a:pt x="0" y="167"/>
                    <a:pt x="0" y="200"/>
                    <a:pt x="2" y="225"/>
                  </a:cubicBezTo>
                  <a:cubicBezTo>
                    <a:pt x="4" y="250"/>
                    <a:pt x="10" y="264"/>
                    <a:pt x="12" y="292"/>
                  </a:cubicBezTo>
                  <a:cubicBezTo>
                    <a:pt x="14" y="320"/>
                    <a:pt x="15" y="355"/>
                    <a:pt x="17" y="391"/>
                  </a:cubicBezTo>
                </a:path>
              </a:pathLst>
            </a:custGeom>
            <a:gradFill rotWithShape="0">
              <a:gsLst>
                <a:gs pos="0">
                  <a:srgbClr val="D2E6FA"/>
                </a:gs>
                <a:gs pos="100000">
                  <a:srgbClr val="E0EEFC"/>
                </a:gs>
              </a:gsLst>
              <a:lin ang="2700000" scaled="1"/>
            </a:gradFill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160"/>
            <p:cNvSpPr>
              <a:spLocks noChangeShapeType="1"/>
            </p:cNvSpPr>
            <p:nvPr/>
          </p:nvSpPr>
          <p:spPr bwMode="auto">
            <a:xfrm>
              <a:off x="1181" y="1586"/>
              <a:ext cx="69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161"/>
            <p:cNvSpPr>
              <a:spLocks noChangeShapeType="1"/>
            </p:cNvSpPr>
            <p:nvPr/>
          </p:nvSpPr>
          <p:spPr bwMode="auto">
            <a:xfrm>
              <a:off x="1178" y="1893"/>
              <a:ext cx="69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Line 162"/>
            <p:cNvSpPr>
              <a:spLocks noChangeShapeType="1"/>
            </p:cNvSpPr>
            <p:nvPr/>
          </p:nvSpPr>
          <p:spPr bwMode="auto">
            <a:xfrm flipV="1">
              <a:off x="1880" y="1544"/>
              <a:ext cx="0" cy="39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90" name="Group 163"/>
            <p:cNvGrpSpPr>
              <a:grpSpLocks/>
            </p:cNvGrpSpPr>
            <p:nvPr/>
          </p:nvGrpSpPr>
          <p:grpSpPr bwMode="auto">
            <a:xfrm>
              <a:off x="1118" y="1740"/>
              <a:ext cx="1053" cy="0"/>
              <a:chOff x="1599" y="1740"/>
              <a:chExt cx="1053" cy="0"/>
            </a:xfrm>
          </p:grpSpPr>
          <p:sp>
            <p:nvSpPr>
              <p:cNvPr id="27691" name="Line 164"/>
              <p:cNvSpPr>
                <a:spLocks noChangeShapeType="1"/>
              </p:cNvSpPr>
              <p:nvPr/>
            </p:nvSpPr>
            <p:spPr bwMode="auto">
              <a:xfrm>
                <a:off x="1599" y="1740"/>
                <a:ext cx="444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2" name="Line 165"/>
              <p:cNvSpPr>
                <a:spLocks noChangeShapeType="1"/>
              </p:cNvSpPr>
              <p:nvPr/>
            </p:nvSpPr>
            <p:spPr bwMode="auto">
              <a:xfrm>
                <a:off x="2070" y="1740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3" name="Line 166"/>
              <p:cNvSpPr>
                <a:spLocks noChangeShapeType="1"/>
              </p:cNvSpPr>
              <p:nvPr/>
            </p:nvSpPr>
            <p:spPr bwMode="auto">
              <a:xfrm>
                <a:off x="2139" y="1740"/>
                <a:ext cx="513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63367" name="Group 167"/>
          <p:cNvGrpSpPr>
            <a:grpSpLocks/>
          </p:cNvGrpSpPr>
          <p:nvPr/>
        </p:nvGrpSpPr>
        <p:grpSpPr bwMode="auto">
          <a:xfrm>
            <a:off x="1657350" y="3592513"/>
            <a:ext cx="955675" cy="2100262"/>
            <a:chOff x="1044" y="2263"/>
            <a:chExt cx="602" cy="1323"/>
          </a:xfrm>
        </p:grpSpPr>
        <p:sp>
          <p:nvSpPr>
            <p:cNvPr id="27680" name="Line 168"/>
            <p:cNvSpPr>
              <a:spLocks noChangeShapeType="1"/>
            </p:cNvSpPr>
            <p:nvPr/>
          </p:nvSpPr>
          <p:spPr bwMode="auto">
            <a:xfrm>
              <a:off x="1261" y="2375"/>
              <a:ext cx="0" cy="1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Line 169"/>
            <p:cNvSpPr>
              <a:spLocks noChangeShapeType="1"/>
            </p:cNvSpPr>
            <p:nvPr/>
          </p:nvSpPr>
          <p:spPr bwMode="auto">
            <a:xfrm>
              <a:off x="1260" y="3364"/>
              <a:ext cx="0" cy="1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Text Box 170"/>
            <p:cNvSpPr txBox="1">
              <a:spLocks noChangeArrowheads="1"/>
            </p:cNvSpPr>
            <p:nvPr/>
          </p:nvSpPr>
          <p:spPr bwMode="auto">
            <a:xfrm>
              <a:off x="1053" y="2263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A</a:t>
              </a:r>
            </a:p>
          </p:txBody>
        </p:sp>
        <p:sp>
          <p:nvSpPr>
            <p:cNvPr id="27683" name="Text Box 171"/>
            <p:cNvSpPr txBox="1">
              <a:spLocks noChangeArrowheads="1"/>
            </p:cNvSpPr>
            <p:nvPr/>
          </p:nvSpPr>
          <p:spPr bwMode="auto">
            <a:xfrm>
              <a:off x="1044" y="3336"/>
              <a:ext cx="6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A</a:t>
              </a:r>
            </a:p>
          </p:txBody>
        </p:sp>
      </p:grpSp>
      <p:sp>
        <p:nvSpPr>
          <p:cNvPr id="563372" name="Text Box 172"/>
          <p:cNvSpPr txBox="1">
            <a:spLocks noChangeArrowheads="1"/>
          </p:cNvSpPr>
          <p:nvPr/>
        </p:nvSpPr>
        <p:spPr bwMode="auto">
          <a:xfrm>
            <a:off x="4071938" y="356711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i="1">
                <a:solidFill>
                  <a:srgbClr val="080808"/>
                </a:solidFill>
                <a:latin typeface="ISOCPEUR" panose="020B0604020202020204" pitchFamily="34" charset="0"/>
              </a:rPr>
              <a:t>A-A</a:t>
            </a:r>
          </a:p>
        </p:txBody>
      </p:sp>
      <p:sp>
        <p:nvSpPr>
          <p:cNvPr id="563418" name="Text Box 218"/>
          <p:cNvSpPr txBox="1">
            <a:spLocks noChangeArrowheads="1"/>
          </p:cNvSpPr>
          <p:nvPr/>
        </p:nvSpPr>
        <p:spPr bwMode="auto">
          <a:xfrm>
            <a:off x="1209675" y="1114425"/>
            <a:ext cx="648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内、外螺纹连接的条件：螺纹五要素必须相同</a:t>
            </a:r>
          </a:p>
        </p:txBody>
      </p:sp>
      <p:sp>
        <p:nvSpPr>
          <p:cNvPr id="563419" name="Text Box 219"/>
          <p:cNvSpPr txBox="1">
            <a:spLocks noChangeArrowheads="1"/>
          </p:cNvSpPr>
          <p:nvPr/>
        </p:nvSpPr>
        <p:spPr bwMode="auto">
          <a:xfrm>
            <a:off x="5176838" y="1908175"/>
            <a:ext cx="360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zh-CN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大径、小径分别对齐</a:t>
            </a:r>
            <a:endParaRPr lang="zh-CN" altLang="en-US" sz="24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420" name="Rectangle 220"/>
          <p:cNvSpPr>
            <a:spLocks noChangeArrowheads="1"/>
          </p:cNvSpPr>
          <p:nvPr/>
        </p:nvSpPr>
        <p:spPr bwMode="auto">
          <a:xfrm>
            <a:off x="5189538" y="2360613"/>
            <a:ext cx="3619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zh-CN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旋合部分按外螺纹画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(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实心杆件按不剖画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)</a:t>
            </a:r>
          </a:p>
        </p:txBody>
      </p:sp>
      <p:grpSp>
        <p:nvGrpSpPr>
          <p:cNvPr id="563421" name="Group 221"/>
          <p:cNvGrpSpPr>
            <a:grpSpLocks/>
          </p:cNvGrpSpPr>
          <p:nvPr/>
        </p:nvGrpSpPr>
        <p:grpSpPr bwMode="auto">
          <a:xfrm>
            <a:off x="1465263" y="2844800"/>
            <a:ext cx="1065212" cy="790575"/>
            <a:chOff x="787" y="1896"/>
            <a:chExt cx="671" cy="498"/>
          </a:xfrm>
        </p:grpSpPr>
        <p:sp>
          <p:nvSpPr>
            <p:cNvPr id="27676" name="Line 222"/>
            <p:cNvSpPr>
              <a:spLocks noChangeShapeType="1"/>
            </p:cNvSpPr>
            <p:nvPr/>
          </p:nvSpPr>
          <p:spPr bwMode="auto">
            <a:xfrm>
              <a:off x="1458" y="2041"/>
              <a:ext cx="0" cy="35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223"/>
            <p:cNvSpPr>
              <a:spLocks noChangeShapeType="1"/>
            </p:cNvSpPr>
            <p:nvPr/>
          </p:nvSpPr>
          <p:spPr bwMode="auto">
            <a:xfrm>
              <a:off x="790" y="1896"/>
              <a:ext cx="0" cy="49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224"/>
            <p:cNvSpPr>
              <a:spLocks noChangeShapeType="1"/>
            </p:cNvSpPr>
            <p:nvPr/>
          </p:nvSpPr>
          <p:spPr bwMode="auto">
            <a:xfrm>
              <a:off x="787" y="2334"/>
              <a:ext cx="67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Text Box 225"/>
            <p:cNvSpPr txBox="1">
              <a:spLocks noChangeArrowheads="1"/>
            </p:cNvSpPr>
            <p:nvPr/>
          </p:nvSpPr>
          <p:spPr bwMode="auto">
            <a:xfrm>
              <a:off x="993" y="2126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</a:t>
              </a:r>
              <a:endPara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63426" name="Group 226"/>
          <p:cNvGrpSpPr>
            <a:grpSpLocks/>
          </p:cNvGrpSpPr>
          <p:nvPr/>
        </p:nvGrpSpPr>
        <p:grpSpPr bwMode="auto">
          <a:xfrm>
            <a:off x="2913063" y="4708525"/>
            <a:ext cx="1447800" cy="1343025"/>
            <a:chOff x="1788" y="3005"/>
            <a:chExt cx="912" cy="846"/>
          </a:xfrm>
        </p:grpSpPr>
        <p:sp>
          <p:nvSpPr>
            <p:cNvPr id="27674" name="Text Box 227"/>
            <p:cNvSpPr txBox="1">
              <a:spLocks noChangeArrowheads="1"/>
            </p:cNvSpPr>
            <p:nvPr/>
          </p:nvSpPr>
          <p:spPr bwMode="auto">
            <a:xfrm>
              <a:off x="1976" y="3524"/>
              <a:ext cx="7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盲孔</a:t>
              </a:r>
              <a:r>
                <a:rPr lang="zh-CN" altLang="en-US" sz="28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                   </a:t>
              </a:r>
            </a:p>
          </p:txBody>
        </p:sp>
        <p:sp>
          <p:nvSpPr>
            <p:cNvPr id="27675" name="Line 228"/>
            <p:cNvSpPr>
              <a:spLocks noChangeShapeType="1"/>
            </p:cNvSpPr>
            <p:nvPr/>
          </p:nvSpPr>
          <p:spPr bwMode="auto">
            <a:xfrm>
              <a:off x="1788" y="3005"/>
              <a:ext cx="359" cy="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429" name="Text Box 229"/>
          <p:cNvSpPr txBox="1">
            <a:spLocks noChangeArrowheads="1"/>
          </p:cNvSpPr>
          <p:nvPr/>
        </p:nvSpPr>
        <p:spPr bwMode="auto">
          <a:xfrm>
            <a:off x="328613" y="3227388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80808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旋合长度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44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6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6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72" grpId="0" autoUpdateAnimBg="0"/>
      <p:bldP spid="563418" grpId="0" build="p" autoUpdateAnimBg="0"/>
      <p:bldP spid="563419" grpId="0" build="p" autoUpdateAnimBg="0"/>
      <p:bldP spid="563420" grpId="0" autoUpdateAnimBg="0"/>
      <p:bldP spid="5634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BE81032-77CB-4241-89C3-9486E0E92B45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39725" y="242888"/>
            <a:ext cx="4392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四、螺纹的标注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320675" y="5921375"/>
            <a:ext cx="3792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表示普通螺纹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396875" y="1857375"/>
          <a:ext cx="7807325" cy="701675"/>
        </p:xfrm>
        <a:graphic>
          <a:graphicData uri="http://schemas.openxmlformats.org/drawingml/2006/table">
            <a:tbl>
              <a:tblPr/>
              <a:tblGrid>
                <a:gridCol w="73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1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8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191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特征代号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公称直径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×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螺距 或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导程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螺距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旋向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公差带代  号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旋合长度代    号</a:t>
                      </a:r>
                    </a:p>
                  </a:txBody>
                  <a:tcPr marL="91436" marR="91436" marT="45761" marB="45761" anchor="ctr" horzOverflow="overflow">
                    <a:lnL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298" name="Text Box 50"/>
          <p:cNvSpPr txBox="1">
            <a:spLocks noChangeArrowheads="1"/>
          </p:cNvSpPr>
          <p:nvPr/>
        </p:nvSpPr>
        <p:spPr bwMode="auto">
          <a:xfrm>
            <a:off x="555625" y="808038"/>
            <a:ext cx="76485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标准的螺纹应注出相应标准所规定的螺纹标记，其完整的内容及格式为：</a:t>
            </a:r>
          </a:p>
        </p:txBody>
      </p:sp>
      <p:sp>
        <p:nvSpPr>
          <p:cNvPr id="565299" name="Rectangle 51"/>
          <p:cNvSpPr>
            <a:spLocks noChangeArrowheads="1"/>
          </p:cNvSpPr>
          <p:nvPr/>
        </p:nvSpPr>
        <p:spPr bwMode="auto">
          <a:xfrm>
            <a:off x="1077913" y="5588000"/>
            <a:ext cx="398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除管螺纹外，均指螺纹大径</a:t>
            </a:r>
          </a:p>
        </p:txBody>
      </p:sp>
      <p:sp>
        <p:nvSpPr>
          <p:cNvPr id="565300" name="Rectangle 52"/>
          <p:cNvSpPr>
            <a:spLocks noChangeArrowheads="1"/>
          </p:cNvSpPr>
          <p:nvPr/>
        </p:nvSpPr>
        <p:spPr bwMode="auto">
          <a:xfrm>
            <a:off x="2279650" y="4951413"/>
            <a:ext cx="4537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粗牙普通螺纹不标螺距，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多线螺纹应同时标出导程和螺距</a:t>
            </a:r>
          </a:p>
        </p:txBody>
      </p:sp>
      <p:sp>
        <p:nvSpPr>
          <p:cNvPr id="565301" name="Rectangle 53"/>
          <p:cNvSpPr>
            <a:spLocks noChangeArrowheads="1"/>
          </p:cNvSpPr>
          <p:nvPr/>
        </p:nvSpPr>
        <p:spPr bwMode="auto">
          <a:xfrm>
            <a:off x="3763963" y="4324350"/>
            <a:ext cx="3924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左旋螺纹标注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LH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右旋螺纹不标旋向</a:t>
            </a:r>
          </a:p>
        </p:txBody>
      </p:sp>
      <p:sp>
        <p:nvSpPr>
          <p:cNvPr id="565302" name="Rectangle 54"/>
          <p:cNvSpPr>
            <a:spLocks noChangeArrowheads="1"/>
          </p:cNvSpPr>
          <p:nvPr/>
        </p:nvSpPr>
        <p:spPr bwMode="auto">
          <a:xfrm>
            <a:off x="5140325" y="3713163"/>
            <a:ext cx="3914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指螺纹顶径和中径的公差带，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由公差等级和基本偏差组成</a:t>
            </a:r>
          </a:p>
        </p:txBody>
      </p:sp>
      <p:sp>
        <p:nvSpPr>
          <p:cNvPr id="565303" name="Rectangle 55"/>
          <p:cNvSpPr>
            <a:spLocks noChangeArrowheads="1"/>
          </p:cNvSpPr>
          <p:nvPr/>
        </p:nvSpPr>
        <p:spPr bwMode="auto">
          <a:xfrm>
            <a:off x="6837363" y="2741613"/>
            <a:ext cx="2228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－短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－中等（不注）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－长</a:t>
            </a:r>
          </a:p>
        </p:txBody>
      </p:sp>
      <p:sp>
        <p:nvSpPr>
          <p:cNvPr id="565304" name="Line 56"/>
          <p:cNvSpPr>
            <a:spLocks noChangeShapeType="1"/>
          </p:cNvSpPr>
          <p:nvPr/>
        </p:nvSpPr>
        <p:spPr bwMode="auto">
          <a:xfrm>
            <a:off x="808038" y="2554288"/>
            <a:ext cx="0" cy="3335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05" name="Line 57"/>
          <p:cNvSpPr>
            <a:spLocks noChangeShapeType="1"/>
          </p:cNvSpPr>
          <p:nvPr/>
        </p:nvSpPr>
        <p:spPr bwMode="auto">
          <a:xfrm>
            <a:off x="1666875" y="2573338"/>
            <a:ext cx="0" cy="2998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06" name="Line 58"/>
          <p:cNvSpPr>
            <a:spLocks noChangeShapeType="1"/>
          </p:cNvSpPr>
          <p:nvPr/>
        </p:nvSpPr>
        <p:spPr bwMode="auto">
          <a:xfrm>
            <a:off x="2984500" y="2554288"/>
            <a:ext cx="0" cy="242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07" name="Line 59"/>
          <p:cNvSpPr>
            <a:spLocks noChangeShapeType="1"/>
          </p:cNvSpPr>
          <p:nvPr/>
        </p:nvSpPr>
        <p:spPr bwMode="auto">
          <a:xfrm>
            <a:off x="4478338" y="2554288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08" name="Line 60"/>
          <p:cNvSpPr>
            <a:spLocks noChangeShapeType="1"/>
          </p:cNvSpPr>
          <p:nvPr/>
        </p:nvSpPr>
        <p:spPr bwMode="auto">
          <a:xfrm>
            <a:off x="5822950" y="2573338"/>
            <a:ext cx="0" cy="1169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309" name="Line 61"/>
          <p:cNvSpPr>
            <a:spLocks noChangeShapeType="1"/>
          </p:cNvSpPr>
          <p:nvPr/>
        </p:nvSpPr>
        <p:spPr bwMode="auto">
          <a:xfrm>
            <a:off x="7302500" y="2573338"/>
            <a:ext cx="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49" name="Group 62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29750" name="Group 63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65312" name="Rectangle 64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65313" name="Rectangle 65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9755" name="Rectangle 66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9751" name="Rectangle 67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52" name="Line 68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0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6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6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56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56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/>
      <p:bldP spid="565298" grpId="0" build="p" autoUpdateAnimBg="0"/>
      <p:bldP spid="565299" grpId="0"/>
      <p:bldP spid="565300" grpId="0"/>
      <p:bldP spid="565301" grpId="0"/>
      <p:bldP spid="565302" grpId="0"/>
      <p:bldP spid="565303" grpId="0"/>
      <p:bldP spid="565304" grpId="0" animBg="1"/>
      <p:bldP spid="565305" grpId="0" animBg="1"/>
      <p:bldP spid="565306" grpId="0" animBg="1"/>
      <p:bldP spid="565307" grpId="0" animBg="1"/>
      <p:bldP spid="565308" grpId="0" animBg="1"/>
      <p:bldP spid="5653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F47ACA4-BA13-4201-BA62-81E4DCFC00C7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342900" y="2093913"/>
            <a:ext cx="4953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304800" y="4362450"/>
            <a:ext cx="4953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708275" y="2076450"/>
            <a:ext cx="3413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2714625" y="3194050"/>
            <a:ext cx="3413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2620963" y="4394200"/>
            <a:ext cx="4968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</a:t>
            </a:r>
          </a:p>
        </p:txBody>
      </p:sp>
      <p:sp>
        <p:nvSpPr>
          <p:cNvPr id="609287" name="Text Box 7"/>
          <p:cNvSpPr txBox="1">
            <a:spLocks noChangeArrowheads="1"/>
          </p:cNvSpPr>
          <p:nvPr/>
        </p:nvSpPr>
        <p:spPr bwMode="auto">
          <a:xfrm>
            <a:off x="2695575" y="5559425"/>
            <a:ext cx="339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grpSp>
        <p:nvGrpSpPr>
          <p:cNvPr id="609288" name="Group 8"/>
          <p:cNvGrpSpPr>
            <a:grpSpLocks/>
          </p:cNvGrpSpPr>
          <p:nvPr/>
        </p:nvGrpSpPr>
        <p:grpSpPr bwMode="auto">
          <a:xfrm>
            <a:off x="815975" y="1693863"/>
            <a:ext cx="7966075" cy="4651375"/>
            <a:chOff x="514" y="1067"/>
            <a:chExt cx="5018" cy="2930"/>
          </a:xfrm>
        </p:grpSpPr>
        <p:sp>
          <p:nvSpPr>
            <p:cNvPr id="31866" name="Text Box 9"/>
            <p:cNvSpPr txBox="1">
              <a:spLocks noChangeArrowheads="1"/>
            </p:cNvSpPr>
            <p:nvPr/>
          </p:nvSpPr>
          <p:spPr bwMode="auto">
            <a:xfrm>
              <a:off x="1081" y="1092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粗牙</a:t>
              </a:r>
            </a:p>
          </p:txBody>
        </p:sp>
        <p:sp>
          <p:nvSpPr>
            <p:cNvPr id="31867" name="Text Box 10"/>
            <p:cNvSpPr txBox="1">
              <a:spLocks noChangeArrowheads="1"/>
            </p:cNvSpPr>
            <p:nvPr/>
          </p:nvSpPr>
          <p:spPr bwMode="auto">
            <a:xfrm>
              <a:off x="1092" y="1499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细牙</a:t>
              </a:r>
            </a:p>
          </p:txBody>
        </p:sp>
        <p:sp>
          <p:nvSpPr>
            <p:cNvPr id="31868" name="Line 11"/>
            <p:cNvSpPr>
              <a:spLocks noChangeShapeType="1"/>
            </p:cNvSpPr>
            <p:nvPr/>
          </p:nvSpPr>
          <p:spPr bwMode="auto">
            <a:xfrm>
              <a:off x="566" y="1077"/>
              <a:ext cx="0" cy="2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69" name="Line 12"/>
            <p:cNvSpPr>
              <a:spLocks noChangeShapeType="1"/>
            </p:cNvSpPr>
            <p:nvPr/>
          </p:nvSpPr>
          <p:spPr bwMode="auto">
            <a:xfrm>
              <a:off x="1067" y="1453"/>
              <a:ext cx="5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70" name="Line 13"/>
            <p:cNvSpPr>
              <a:spLocks noChangeShapeType="1"/>
            </p:cNvSpPr>
            <p:nvPr/>
          </p:nvSpPr>
          <p:spPr bwMode="auto">
            <a:xfrm>
              <a:off x="569" y="1825"/>
              <a:ext cx="49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71" name="Line 14"/>
            <p:cNvSpPr>
              <a:spLocks noChangeShapeType="1"/>
            </p:cNvSpPr>
            <p:nvPr/>
          </p:nvSpPr>
          <p:spPr bwMode="auto">
            <a:xfrm>
              <a:off x="554" y="3270"/>
              <a:ext cx="49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72" name="Text Box 15"/>
            <p:cNvSpPr txBox="1">
              <a:spLocks noChangeArrowheads="1"/>
            </p:cNvSpPr>
            <p:nvPr/>
          </p:nvSpPr>
          <p:spPr bwMode="auto">
            <a:xfrm>
              <a:off x="535" y="1465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螺 纹</a:t>
              </a:r>
            </a:p>
          </p:txBody>
        </p:sp>
        <p:sp>
          <p:nvSpPr>
            <p:cNvPr id="31873" name="Text Box 16"/>
            <p:cNvSpPr txBox="1">
              <a:spLocks noChangeArrowheads="1"/>
            </p:cNvSpPr>
            <p:nvPr/>
          </p:nvSpPr>
          <p:spPr bwMode="auto">
            <a:xfrm>
              <a:off x="654" y="2041"/>
              <a:ext cx="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 螺 纹</a:t>
              </a:r>
            </a:p>
          </p:txBody>
        </p:sp>
        <p:sp>
          <p:nvSpPr>
            <p:cNvPr id="31874" name="Text Box 17"/>
            <p:cNvSpPr txBox="1">
              <a:spLocks noChangeArrowheads="1"/>
            </p:cNvSpPr>
            <p:nvPr/>
          </p:nvSpPr>
          <p:spPr bwMode="auto">
            <a:xfrm>
              <a:off x="626" y="2747"/>
              <a:ext cx="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梯形螺纹</a:t>
              </a:r>
            </a:p>
          </p:txBody>
        </p:sp>
        <p:sp>
          <p:nvSpPr>
            <p:cNvPr id="31875" name="Text Box 18"/>
            <p:cNvSpPr txBox="1">
              <a:spLocks noChangeArrowheads="1"/>
            </p:cNvSpPr>
            <p:nvPr/>
          </p:nvSpPr>
          <p:spPr bwMode="auto">
            <a:xfrm>
              <a:off x="644" y="3362"/>
              <a:ext cx="89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锯 齿 形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螺 纹</a:t>
              </a:r>
            </a:p>
          </p:txBody>
        </p:sp>
        <p:sp>
          <p:nvSpPr>
            <p:cNvPr id="31876" name="Line 19"/>
            <p:cNvSpPr>
              <a:spLocks noChangeShapeType="1"/>
            </p:cNvSpPr>
            <p:nvPr/>
          </p:nvSpPr>
          <p:spPr bwMode="auto">
            <a:xfrm>
              <a:off x="1072" y="1067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77" name="Text Box 20"/>
            <p:cNvSpPr txBox="1">
              <a:spLocks noChangeArrowheads="1"/>
            </p:cNvSpPr>
            <p:nvPr/>
          </p:nvSpPr>
          <p:spPr bwMode="auto">
            <a:xfrm>
              <a:off x="514" y="1173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普 通</a:t>
              </a:r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>
            <a:off x="5135563" y="2303463"/>
            <a:ext cx="354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9302" name="Text Box 22"/>
          <p:cNvSpPr txBox="1">
            <a:spLocks noChangeArrowheads="1"/>
          </p:cNvSpPr>
          <p:nvPr/>
        </p:nvSpPr>
        <p:spPr bwMode="auto">
          <a:xfrm>
            <a:off x="5194300" y="1787525"/>
            <a:ext cx="29686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是最常用的联接螺纹</a:t>
            </a:r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4948238" y="2360613"/>
            <a:ext cx="437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用于细小的精密或薄壁零件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5189538" y="2865438"/>
            <a:ext cx="36655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用于水管、油管、气管等薄壁管子上，用于管路的联接。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5165725" y="4097338"/>
            <a:ext cx="35877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用于各种机床的丝杠，做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传动用。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5208588" y="5273675"/>
            <a:ext cx="35877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只能传递单方向的动力。</a:t>
            </a:r>
          </a:p>
        </p:txBody>
      </p:sp>
      <p:grpSp>
        <p:nvGrpSpPr>
          <p:cNvPr id="609307" name="Group 27"/>
          <p:cNvGrpSpPr>
            <a:grpSpLocks/>
          </p:cNvGrpSpPr>
          <p:nvPr/>
        </p:nvGrpSpPr>
        <p:grpSpPr bwMode="auto">
          <a:xfrm>
            <a:off x="258763" y="817563"/>
            <a:ext cx="8496300" cy="5527675"/>
            <a:chOff x="240" y="515"/>
            <a:chExt cx="5352" cy="3482"/>
          </a:xfrm>
        </p:grpSpPr>
        <p:sp>
          <p:nvSpPr>
            <p:cNvPr id="31855" name="Line 28"/>
            <p:cNvSpPr>
              <a:spLocks noChangeShapeType="1"/>
            </p:cNvSpPr>
            <p:nvPr/>
          </p:nvSpPr>
          <p:spPr bwMode="auto">
            <a:xfrm>
              <a:off x="353" y="1065"/>
              <a:ext cx="51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6" name="Freeform 29"/>
            <p:cNvSpPr>
              <a:spLocks/>
            </p:cNvSpPr>
            <p:nvPr/>
          </p:nvSpPr>
          <p:spPr bwMode="auto">
            <a:xfrm>
              <a:off x="1658" y="515"/>
              <a:ext cx="1" cy="3471"/>
            </a:xfrm>
            <a:custGeom>
              <a:avLst/>
              <a:gdLst>
                <a:gd name="T0" fmla="*/ 0 w 1"/>
                <a:gd name="T1" fmla="*/ 0 h 3471"/>
                <a:gd name="T2" fmla="*/ 0 w 1"/>
                <a:gd name="T3" fmla="*/ 3471 h 3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71">
                  <a:moveTo>
                    <a:pt x="0" y="0"/>
                  </a:moveTo>
                  <a:lnTo>
                    <a:pt x="0" y="3471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7" name="Freeform 30"/>
            <p:cNvSpPr>
              <a:spLocks/>
            </p:cNvSpPr>
            <p:nvPr/>
          </p:nvSpPr>
          <p:spPr bwMode="auto">
            <a:xfrm>
              <a:off x="3308" y="519"/>
              <a:ext cx="1" cy="3478"/>
            </a:xfrm>
            <a:custGeom>
              <a:avLst/>
              <a:gdLst>
                <a:gd name="T0" fmla="*/ 0 w 1"/>
                <a:gd name="T1" fmla="*/ 0 h 3478"/>
                <a:gd name="T2" fmla="*/ 0 w 1"/>
                <a:gd name="T3" fmla="*/ 3478 h 34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78">
                  <a:moveTo>
                    <a:pt x="0" y="0"/>
                  </a:moveTo>
                  <a:lnTo>
                    <a:pt x="0" y="347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8" name="Line 31"/>
            <p:cNvSpPr>
              <a:spLocks noChangeShapeType="1"/>
            </p:cNvSpPr>
            <p:nvPr/>
          </p:nvSpPr>
          <p:spPr bwMode="auto">
            <a:xfrm>
              <a:off x="293" y="2541"/>
              <a:ext cx="52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9" name="Line 32"/>
            <p:cNvSpPr>
              <a:spLocks noChangeShapeType="1"/>
            </p:cNvSpPr>
            <p:nvPr/>
          </p:nvSpPr>
          <p:spPr bwMode="auto">
            <a:xfrm>
              <a:off x="2117" y="523"/>
              <a:ext cx="0" cy="34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60" name="Text Box 33"/>
            <p:cNvSpPr txBox="1">
              <a:spLocks noChangeArrowheads="1"/>
            </p:cNvSpPr>
            <p:nvPr/>
          </p:nvSpPr>
          <p:spPr bwMode="auto">
            <a:xfrm>
              <a:off x="430" y="664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螺 纹 种 类</a:t>
              </a:r>
            </a:p>
          </p:txBody>
        </p:sp>
        <p:sp>
          <p:nvSpPr>
            <p:cNvPr id="31861" name="Text Box 34"/>
            <p:cNvSpPr txBox="1">
              <a:spLocks noChangeArrowheads="1"/>
            </p:cNvSpPr>
            <p:nvPr/>
          </p:nvSpPr>
          <p:spPr bwMode="auto">
            <a:xfrm>
              <a:off x="1632" y="515"/>
              <a:ext cx="5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特征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代号</a:t>
              </a:r>
            </a:p>
          </p:txBody>
        </p:sp>
        <p:sp>
          <p:nvSpPr>
            <p:cNvPr id="31862" name="Text Box 35"/>
            <p:cNvSpPr txBox="1">
              <a:spLocks noChangeArrowheads="1"/>
            </p:cNvSpPr>
            <p:nvPr/>
          </p:nvSpPr>
          <p:spPr bwMode="auto">
            <a:xfrm>
              <a:off x="2283" y="652"/>
              <a:ext cx="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外 形 图</a:t>
              </a:r>
            </a:p>
          </p:txBody>
        </p:sp>
        <p:sp>
          <p:nvSpPr>
            <p:cNvPr id="31863" name="Text Box 36"/>
            <p:cNvSpPr txBox="1">
              <a:spLocks noChangeArrowheads="1"/>
            </p:cNvSpPr>
            <p:nvPr/>
          </p:nvSpPr>
          <p:spPr bwMode="auto">
            <a:xfrm>
              <a:off x="3841" y="658"/>
              <a:ext cx="9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sz="2400" smtClean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     途</a:t>
              </a:r>
            </a:p>
          </p:txBody>
        </p:sp>
        <p:sp>
          <p:nvSpPr>
            <p:cNvPr id="31864" name="Line 37"/>
            <p:cNvSpPr>
              <a:spLocks noChangeShapeType="1"/>
            </p:cNvSpPr>
            <p:nvPr/>
          </p:nvSpPr>
          <p:spPr bwMode="auto">
            <a:xfrm>
              <a:off x="360" y="515"/>
              <a:ext cx="5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65" name="Line 38"/>
            <p:cNvSpPr>
              <a:spLocks noChangeShapeType="1"/>
            </p:cNvSpPr>
            <p:nvPr/>
          </p:nvSpPr>
          <p:spPr bwMode="auto">
            <a:xfrm>
              <a:off x="240" y="3983"/>
              <a:ext cx="53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1761" name="Text Box 39"/>
          <p:cNvSpPr txBox="1">
            <a:spLocks noChangeArrowheads="1"/>
          </p:cNvSpPr>
          <p:nvPr/>
        </p:nvSpPr>
        <p:spPr bwMode="auto">
          <a:xfrm>
            <a:off x="1969184" y="214175"/>
            <a:ext cx="5570756" cy="523220"/>
          </a:xfrm>
          <a:prstGeom prst="rect">
            <a:avLst/>
          </a:prstGeom>
          <a:solidFill>
            <a:srgbClr val="DEEAEE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0"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常用的几种螺纹的特征代号及用途</a:t>
            </a:r>
          </a:p>
        </p:txBody>
      </p:sp>
      <p:grpSp>
        <p:nvGrpSpPr>
          <p:cNvPr id="609320" name="Group 40"/>
          <p:cNvGrpSpPr>
            <a:grpSpLocks/>
          </p:cNvGrpSpPr>
          <p:nvPr/>
        </p:nvGrpSpPr>
        <p:grpSpPr bwMode="auto">
          <a:xfrm>
            <a:off x="3432175" y="1839913"/>
            <a:ext cx="1544638" cy="857250"/>
            <a:chOff x="2128" y="2496"/>
            <a:chExt cx="984" cy="546"/>
          </a:xfrm>
        </p:grpSpPr>
        <p:sp>
          <p:nvSpPr>
            <p:cNvPr id="31831" name="Freeform 41"/>
            <p:cNvSpPr>
              <a:spLocks/>
            </p:cNvSpPr>
            <p:nvPr/>
          </p:nvSpPr>
          <p:spPr bwMode="auto">
            <a:xfrm>
              <a:off x="2128" y="2768"/>
              <a:ext cx="107" cy="274"/>
            </a:xfrm>
            <a:custGeom>
              <a:avLst/>
              <a:gdLst>
                <a:gd name="T0" fmla="*/ 3 w 235"/>
                <a:gd name="T1" fmla="*/ 0 h 600"/>
                <a:gd name="T2" fmla="*/ 1 w 235"/>
                <a:gd name="T3" fmla="*/ 2 h 600"/>
                <a:gd name="T4" fmla="*/ 0 w 235"/>
                <a:gd name="T5" fmla="*/ 5 h 600"/>
                <a:gd name="T6" fmla="*/ 0 w 235"/>
                <a:gd name="T7" fmla="*/ 7 h 600"/>
                <a:gd name="T8" fmla="*/ 0 w 235"/>
                <a:gd name="T9" fmla="*/ 9 h 600"/>
                <a:gd name="T10" fmla="*/ 2 w 235"/>
                <a:gd name="T11" fmla="*/ 11 h 600"/>
                <a:gd name="T12" fmla="*/ 4 w 235"/>
                <a:gd name="T13" fmla="*/ 11 h 600"/>
                <a:gd name="T14" fmla="*/ 5 w 235"/>
                <a:gd name="T15" fmla="*/ 9 h 600"/>
                <a:gd name="T16" fmla="*/ 5 w 235"/>
                <a:gd name="T17" fmla="*/ 4 h 600"/>
                <a:gd name="T18" fmla="*/ 4 w 235"/>
                <a:gd name="T19" fmla="*/ 2 h 600"/>
                <a:gd name="T20" fmla="*/ 3 w 235"/>
                <a:gd name="T21" fmla="*/ 0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5" h="600">
                  <a:moveTo>
                    <a:pt x="153" y="0"/>
                  </a:moveTo>
                  <a:cubicBezTo>
                    <a:pt x="130" y="0"/>
                    <a:pt x="80" y="70"/>
                    <a:pt x="57" y="108"/>
                  </a:cubicBezTo>
                  <a:cubicBezTo>
                    <a:pt x="34" y="146"/>
                    <a:pt x="24" y="189"/>
                    <a:pt x="15" y="228"/>
                  </a:cubicBezTo>
                  <a:cubicBezTo>
                    <a:pt x="6" y="267"/>
                    <a:pt x="0" y="303"/>
                    <a:pt x="3" y="342"/>
                  </a:cubicBezTo>
                  <a:cubicBezTo>
                    <a:pt x="6" y="381"/>
                    <a:pt x="17" y="422"/>
                    <a:pt x="33" y="462"/>
                  </a:cubicBezTo>
                  <a:cubicBezTo>
                    <a:pt x="49" y="502"/>
                    <a:pt x="75" y="564"/>
                    <a:pt x="99" y="582"/>
                  </a:cubicBezTo>
                  <a:cubicBezTo>
                    <a:pt x="123" y="600"/>
                    <a:pt x="157" y="596"/>
                    <a:pt x="177" y="570"/>
                  </a:cubicBezTo>
                  <a:cubicBezTo>
                    <a:pt x="197" y="544"/>
                    <a:pt x="210" y="486"/>
                    <a:pt x="219" y="426"/>
                  </a:cubicBezTo>
                  <a:cubicBezTo>
                    <a:pt x="228" y="366"/>
                    <a:pt x="235" y="263"/>
                    <a:pt x="231" y="210"/>
                  </a:cubicBezTo>
                  <a:cubicBezTo>
                    <a:pt x="227" y="157"/>
                    <a:pt x="208" y="143"/>
                    <a:pt x="195" y="108"/>
                  </a:cubicBezTo>
                  <a:cubicBezTo>
                    <a:pt x="182" y="73"/>
                    <a:pt x="178" y="0"/>
                    <a:pt x="1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2" name="Freeform 42"/>
            <p:cNvSpPr>
              <a:spLocks/>
            </p:cNvSpPr>
            <p:nvPr/>
          </p:nvSpPr>
          <p:spPr bwMode="auto">
            <a:xfrm>
              <a:off x="3015" y="2500"/>
              <a:ext cx="66" cy="540"/>
            </a:xfrm>
            <a:custGeom>
              <a:avLst/>
              <a:gdLst>
                <a:gd name="T0" fmla="*/ 3 w 144"/>
                <a:gd name="T1" fmla="*/ 2 h 1184"/>
                <a:gd name="T2" fmla="*/ 2 w 144"/>
                <a:gd name="T3" fmla="*/ 0 h 1184"/>
                <a:gd name="T4" fmla="*/ 0 w 144"/>
                <a:gd name="T5" fmla="*/ 23 h 1184"/>
                <a:gd name="T6" fmla="*/ 2 w 144"/>
                <a:gd name="T7" fmla="*/ 21 h 1184"/>
                <a:gd name="T8" fmla="*/ 3 w 144"/>
                <a:gd name="T9" fmla="*/ 2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1184">
                  <a:moveTo>
                    <a:pt x="144" y="120"/>
                  </a:moveTo>
                  <a:lnTo>
                    <a:pt x="84" y="0"/>
                  </a:lnTo>
                  <a:lnTo>
                    <a:pt x="0" y="1184"/>
                  </a:lnTo>
                  <a:lnTo>
                    <a:pt x="80" y="1060"/>
                  </a:lnTo>
                  <a:lnTo>
                    <a:pt x="144" y="12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3" name="Freeform 43"/>
            <p:cNvSpPr>
              <a:spLocks/>
            </p:cNvSpPr>
            <p:nvPr/>
          </p:nvSpPr>
          <p:spPr bwMode="auto">
            <a:xfrm>
              <a:off x="2981" y="2502"/>
              <a:ext cx="74" cy="538"/>
            </a:xfrm>
            <a:custGeom>
              <a:avLst/>
              <a:gdLst>
                <a:gd name="T0" fmla="*/ 34 w 73"/>
                <a:gd name="T1" fmla="*/ 538 h 538"/>
                <a:gd name="T2" fmla="*/ 73 w 73"/>
                <a:gd name="T3" fmla="*/ 0 h 538"/>
                <a:gd name="T4" fmla="*/ 31 w 73"/>
                <a:gd name="T5" fmla="*/ 56 h 538"/>
                <a:gd name="T6" fmla="*/ 0 w 73"/>
                <a:gd name="T7" fmla="*/ 483 h 538"/>
                <a:gd name="T8" fmla="*/ 34 w 73"/>
                <a:gd name="T9" fmla="*/ 538 h 5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538">
                  <a:moveTo>
                    <a:pt x="34" y="538"/>
                  </a:moveTo>
                  <a:lnTo>
                    <a:pt x="73" y="0"/>
                  </a:lnTo>
                  <a:lnTo>
                    <a:pt x="31" y="56"/>
                  </a:lnTo>
                  <a:lnTo>
                    <a:pt x="0" y="483"/>
                  </a:lnTo>
                  <a:lnTo>
                    <a:pt x="34" y="538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4" name="Freeform 44"/>
            <p:cNvSpPr>
              <a:spLocks/>
            </p:cNvSpPr>
            <p:nvPr/>
          </p:nvSpPr>
          <p:spPr bwMode="auto">
            <a:xfrm>
              <a:off x="2946" y="2501"/>
              <a:ext cx="69" cy="541"/>
            </a:xfrm>
            <a:custGeom>
              <a:avLst/>
              <a:gdLst>
                <a:gd name="T0" fmla="*/ 35 w 69"/>
                <a:gd name="T1" fmla="*/ 0 h 541"/>
                <a:gd name="T2" fmla="*/ 69 w 69"/>
                <a:gd name="T3" fmla="*/ 55 h 541"/>
                <a:gd name="T4" fmla="*/ 39 w 69"/>
                <a:gd name="T5" fmla="*/ 487 h 541"/>
                <a:gd name="T6" fmla="*/ 0 w 69"/>
                <a:gd name="T7" fmla="*/ 541 h 541"/>
                <a:gd name="T8" fmla="*/ 35 w 69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541">
                  <a:moveTo>
                    <a:pt x="35" y="0"/>
                  </a:moveTo>
                  <a:lnTo>
                    <a:pt x="69" y="55"/>
                  </a:lnTo>
                  <a:lnTo>
                    <a:pt x="39" y="487"/>
                  </a:lnTo>
                  <a:lnTo>
                    <a:pt x="0" y="541"/>
                  </a:lnTo>
                  <a:lnTo>
                    <a:pt x="35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5" name="Freeform 45"/>
            <p:cNvSpPr>
              <a:spLocks/>
            </p:cNvSpPr>
            <p:nvPr/>
          </p:nvSpPr>
          <p:spPr bwMode="auto">
            <a:xfrm>
              <a:off x="2909" y="2501"/>
              <a:ext cx="73" cy="541"/>
            </a:xfrm>
            <a:custGeom>
              <a:avLst/>
              <a:gdLst>
                <a:gd name="T0" fmla="*/ 2 w 160"/>
                <a:gd name="T1" fmla="*/ 24 h 1184"/>
                <a:gd name="T2" fmla="*/ 3 w 160"/>
                <a:gd name="T3" fmla="*/ 0 h 1184"/>
                <a:gd name="T4" fmla="*/ 1 w 160"/>
                <a:gd name="T5" fmla="*/ 2 h 1184"/>
                <a:gd name="T6" fmla="*/ 0 w 160"/>
                <a:gd name="T7" fmla="*/ 21 h 1184"/>
                <a:gd name="T8" fmla="*/ 2 w 160"/>
                <a:gd name="T9" fmla="*/ 2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84" y="1184"/>
                  </a:moveTo>
                  <a:lnTo>
                    <a:pt x="160" y="0"/>
                  </a:lnTo>
                  <a:lnTo>
                    <a:pt x="69" y="124"/>
                  </a:lnTo>
                  <a:lnTo>
                    <a:pt x="0" y="1060"/>
                  </a:lnTo>
                  <a:lnTo>
                    <a:pt x="84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6" name="Freeform 46"/>
            <p:cNvSpPr>
              <a:spLocks/>
            </p:cNvSpPr>
            <p:nvPr/>
          </p:nvSpPr>
          <p:spPr bwMode="auto">
            <a:xfrm>
              <a:off x="2871" y="2501"/>
              <a:ext cx="73" cy="537"/>
            </a:xfrm>
            <a:custGeom>
              <a:avLst/>
              <a:gdLst>
                <a:gd name="T0" fmla="*/ 2 w 160"/>
                <a:gd name="T1" fmla="*/ 0 h 1176"/>
                <a:gd name="T2" fmla="*/ 3 w 160"/>
                <a:gd name="T3" fmla="*/ 2 h 1176"/>
                <a:gd name="T4" fmla="*/ 2 w 160"/>
                <a:gd name="T5" fmla="*/ 21 h 1176"/>
                <a:gd name="T6" fmla="*/ 0 w 160"/>
                <a:gd name="T7" fmla="*/ 23 h 1176"/>
                <a:gd name="T8" fmla="*/ 2 w 160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76">
                  <a:moveTo>
                    <a:pt x="84" y="0"/>
                  </a:moveTo>
                  <a:lnTo>
                    <a:pt x="160" y="120"/>
                  </a:lnTo>
                  <a:lnTo>
                    <a:pt x="84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7" name="Freeform 47"/>
            <p:cNvSpPr>
              <a:spLocks/>
            </p:cNvSpPr>
            <p:nvPr/>
          </p:nvSpPr>
          <p:spPr bwMode="auto">
            <a:xfrm>
              <a:off x="2836" y="2501"/>
              <a:ext cx="75" cy="539"/>
            </a:xfrm>
            <a:custGeom>
              <a:avLst/>
              <a:gdLst>
                <a:gd name="T0" fmla="*/ 2 w 164"/>
                <a:gd name="T1" fmla="*/ 23 h 1180"/>
                <a:gd name="T2" fmla="*/ 3 w 164"/>
                <a:gd name="T3" fmla="*/ 0 h 1180"/>
                <a:gd name="T4" fmla="*/ 1 w 164"/>
                <a:gd name="T5" fmla="*/ 2 h 1180"/>
                <a:gd name="T6" fmla="*/ 0 w 164"/>
                <a:gd name="T7" fmla="*/ 21 h 1180"/>
                <a:gd name="T8" fmla="*/ 2 w 164"/>
                <a:gd name="T9" fmla="*/ 23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0">
                  <a:moveTo>
                    <a:pt x="80" y="1180"/>
                  </a:moveTo>
                  <a:lnTo>
                    <a:pt x="164" y="0"/>
                  </a:lnTo>
                  <a:lnTo>
                    <a:pt x="73" y="120"/>
                  </a:lnTo>
                  <a:lnTo>
                    <a:pt x="0" y="1060"/>
                  </a:lnTo>
                  <a:lnTo>
                    <a:pt x="80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8" name="Freeform 48"/>
            <p:cNvSpPr>
              <a:spLocks/>
            </p:cNvSpPr>
            <p:nvPr/>
          </p:nvSpPr>
          <p:spPr bwMode="auto">
            <a:xfrm>
              <a:off x="2802" y="2501"/>
              <a:ext cx="72" cy="537"/>
            </a:xfrm>
            <a:custGeom>
              <a:avLst/>
              <a:gdLst>
                <a:gd name="T0" fmla="*/ 2 w 156"/>
                <a:gd name="T1" fmla="*/ 0 h 1176"/>
                <a:gd name="T2" fmla="*/ 3 w 156"/>
                <a:gd name="T3" fmla="*/ 2 h 1176"/>
                <a:gd name="T4" fmla="*/ 1 w 156"/>
                <a:gd name="T5" fmla="*/ 21 h 1176"/>
                <a:gd name="T6" fmla="*/ 0 w 156"/>
                <a:gd name="T7" fmla="*/ 23 h 1176"/>
                <a:gd name="T8" fmla="*/ 2 w 156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76">
                  <a:moveTo>
                    <a:pt x="84" y="0"/>
                  </a:moveTo>
                  <a:lnTo>
                    <a:pt x="156" y="116"/>
                  </a:lnTo>
                  <a:lnTo>
                    <a:pt x="80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39" name="Freeform 49"/>
            <p:cNvSpPr>
              <a:spLocks/>
            </p:cNvSpPr>
            <p:nvPr/>
          </p:nvSpPr>
          <p:spPr bwMode="auto">
            <a:xfrm>
              <a:off x="2767" y="2498"/>
              <a:ext cx="75" cy="540"/>
            </a:xfrm>
            <a:custGeom>
              <a:avLst/>
              <a:gdLst>
                <a:gd name="T0" fmla="*/ 2 w 164"/>
                <a:gd name="T1" fmla="*/ 23 h 1184"/>
                <a:gd name="T2" fmla="*/ 3 w 164"/>
                <a:gd name="T3" fmla="*/ 0 h 1184"/>
                <a:gd name="T4" fmla="*/ 1 w 164"/>
                <a:gd name="T5" fmla="*/ 3 h 1184"/>
                <a:gd name="T6" fmla="*/ 0 w 164"/>
                <a:gd name="T7" fmla="*/ 21 h 1184"/>
                <a:gd name="T8" fmla="*/ 2 w 164"/>
                <a:gd name="T9" fmla="*/ 23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4">
                  <a:moveTo>
                    <a:pt x="80" y="1184"/>
                  </a:moveTo>
                  <a:lnTo>
                    <a:pt x="164" y="0"/>
                  </a:lnTo>
                  <a:lnTo>
                    <a:pt x="69" y="136"/>
                  </a:lnTo>
                  <a:lnTo>
                    <a:pt x="0" y="1072"/>
                  </a:lnTo>
                  <a:lnTo>
                    <a:pt x="80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0" name="Freeform 50"/>
            <p:cNvSpPr>
              <a:spLocks/>
            </p:cNvSpPr>
            <p:nvPr/>
          </p:nvSpPr>
          <p:spPr bwMode="auto">
            <a:xfrm>
              <a:off x="2730" y="2496"/>
              <a:ext cx="72" cy="544"/>
            </a:xfrm>
            <a:custGeom>
              <a:avLst/>
              <a:gdLst>
                <a:gd name="T0" fmla="*/ 2 w 156"/>
                <a:gd name="T1" fmla="*/ 0 h 1192"/>
                <a:gd name="T2" fmla="*/ 3 w 156"/>
                <a:gd name="T3" fmla="*/ 3 h 1192"/>
                <a:gd name="T4" fmla="*/ 2 w 156"/>
                <a:gd name="T5" fmla="*/ 21 h 1192"/>
                <a:gd name="T6" fmla="*/ 0 w 156"/>
                <a:gd name="T7" fmla="*/ 24 h 1192"/>
                <a:gd name="T8" fmla="*/ 2 w 156"/>
                <a:gd name="T9" fmla="*/ 0 h 1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92">
                  <a:moveTo>
                    <a:pt x="80" y="0"/>
                  </a:moveTo>
                  <a:lnTo>
                    <a:pt x="156" y="136"/>
                  </a:lnTo>
                  <a:lnTo>
                    <a:pt x="80" y="1080"/>
                  </a:lnTo>
                  <a:lnTo>
                    <a:pt x="0" y="1192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1" name="Freeform 51"/>
            <p:cNvSpPr>
              <a:spLocks/>
            </p:cNvSpPr>
            <p:nvPr/>
          </p:nvSpPr>
          <p:spPr bwMode="auto">
            <a:xfrm>
              <a:off x="2696" y="2500"/>
              <a:ext cx="73" cy="540"/>
            </a:xfrm>
            <a:custGeom>
              <a:avLst/>
              <a:gdLst>
                <a:gd name="T0" fmla="*/ 1 w 160"/>
                <a:gd name="T1" fmla="*/ 23 h 1184"/>
                <a:gd name="T2" fmla="*/ 3 w 160"/>
                <a:gd name="T3" fmla="*/ 0 h 1184"/>
                <a:gd name="T4" fmla="*/ 1 w 160"/>
                <a:gd name="T5" fmla="*/ 2 h 1184"/>
                <a:gd name="T6" fmla="*/ 0 w 160"/>
                <a:gd name="T7" fmla="*/ 21 h 1184"/>
                <a:gd name="T8" fmla="*/ 1 w 160"/>
                <a:gd name="T9" fmla="*/ 23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76" y="1184"/>
                  </a:moveTo>
                  <a:lnTo>
                    <a:pt x="160" y="0"/>
                  </a:lnTo>
                  <a:lnTo>
                    <a:pt x="69" y="132"/>
                  </a:lnTo>
                  <a:lnTo>
                    <a:pt x="0" y="1068"/>
                  </a:lnTo>
                  <a:lnTo>
                    <a:pt x="76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2" name="Freeform 52"/>
            <p:cNvSpPr>
              <a:spLocks/>
            </p:cNvSpPr>
            <p:nvPr/>
          </p:nvSpPr>
          <p:spPr bwMode="auto">
            <a:xfrm>
              <a:off x="2661" y="2501"/>
              <a:ext cx="69" cy="539"/>
            </a:xfrm>
            <a:custGeom>
              <a:avLst/>
              <a:gdLst>
                <a:gd name="T0" fmla="*/ 36 w 69"/>
                <a:gd name="T1" fmla="*/ 0 h 539"/>
                <a:gd name="T2" fmla="*/ 69 w 69"/>
                <a:gd name="T3" fmla="*/ 57 h 539"/>
                <a:gd name="T4" fmla="*/ 39 w 69"/>
                <a:gd name="T5" fmla="*/ 484 h 539"/>
                <a:gd name="T6" fmla="*/ 0 w 69"/>
                <a:gd name="T7" fmla="*/ 539 h 539"/>
                <a:gd name="T8" fmla="*/ 36 w 69"/>
                <a:gd name="T9" fmla="*/ 0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539">
                  <a:moveTo>
                    <a:pt x="36" y="0"/>
                  </a:moveTo>
                  <a:lnTo>
                    <a:pt x="69" y="57"/>
                  </a:lnTo>
                  <a:lnTo>
                    <a:pt x="39" y="484"/>
                  </a:lnTo>
                  <a:lnTo>
                    <a:pt x="0" y="539"/>
                  </a:lnTo>
                  <a:lnTo>
                    <a:pt x="3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3" name="Freeform 53"/>
            <p:cNvSpPr>
              <a:spLocks/>
            </p:cNvSpPr>
            <p:nvPr/>
          </p:nvSpPr>
          <p:spPr bwMode="auto">
            <a:xfrm>
              <a:off x="2632" y="2500"/>
              <a:ext cx="68" cy="538"/>
            </a:xfrm>
            <a:custGeom>
              <a:avLst/>
              <a:gdLst>
                <a:gd name="T0" fmla="*/ 1 w 148"/>
                <a:gd name="T1" fmla="*/ 23 h 1180"/>
                <a:gd name="T2" fmla="*/ 3 w 148"/>
                <a:gd name="T3" fmla="*/ 0 h 1180"/>
                <a:gd name="T4" fmla="*/ 1 w 148"/>
                <a:gd name="T5" fmla="*/ 2 h 1180"/>
                <a:gd name="T6" fmla="*/ 0 w 148"/>
                <a:gd name="T7" fmla="*/ 21 h 1180"/>
                <a:gd name="T8" fmla="*/ 1 w 148"/>
                <a:gd name="T9" fmla="*/ 23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1180">
                  <a:moveTo>
                    <a:pt x="68" y="1180"/>
                  </a:moveTo>
                  <a:lnTo>
                    <a:pt x="148" y="0"/>
                  </a:lnTo>
                  <a:lnTo>
                    <a:pt x="72" y="100"/>
                  </a:lnTo>
                  <a:lnTo>
                    <a:pt x="0" y="1088"/>
                  </a:lnTo>
                  <a:lnTo>
                    <a:pt x="68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4" name="Freeform 54"/>
            <p:cNvSpPr>
              <a:spLocks/>
            </p:cNvSpPr>
            <p:nvPr/>
          </p:nvSpPr>
          <p:spPr bwMode="auto">
            <a:xfrm>
              <a:off x="2608" y="2498"/>
              <a:ext cx="60" cy="540"/>
            </a:xfrm>
            <a:custGeom>
              <a:avLst/>
              <a:gdLst>
                <a:gd name="T0" fmla="*/ 1 w 132"/>
                <a:gd name="T1" fmla="*/ 0 h 1184"/>
                <a:gd name="T2" fmla="*/ 2 w 132"/>
                <a:gd name="T3" fmla="*/ 2 h 1184"/>
                <a:gd name="T4" fmla="*/ 1 w 132"/>
                <a:gd name="T5" fmla="*/ 21 h 1184"/>
                <a:gd name="T6" fmla="*/ 0 w 132"/>
                <a:gd name="T7" fmla="*/ 23 h 1184"/>
                <a:gd name="T8" fmla="*/ 1 w 13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76" y="0"/>
                  </a:moveTo>
                  <a:lnTo>
                    <a:pt x="132" y="108"/>
                  </a:lnTo>
                  <a:lnTo>
                    <a:pt x="52" y="1096"/>
                  </a:lnTo>
                  <a:lnTo>
                    <a:pt x="0" y="1184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5" name="Freeform 55"/>
            <p:cNvSpPr>
              <a:spLocks/>
            </p:cNvSpPr>
            <p:nvPr/>
          </p:nvSpPr>
          <p:spPr bwMode="auto">
            <a:xfrm>
              <a:off x="2577" y="2500"/>
              <a:ext cx="60" cy="542"/>
            </a:xfrm>
            <a:custGeom>
              <a:avLst/>
              <a:gdLst>
                <a:gd name="T0" fmla="*/ 2 w 132"/>
                <a:gd name="T1" fmla="*/ 0 h 1188"/>
                <a:gd name="T2" fmla="*/ 2 w 132"/>
                <a:gd name="T3" fmla="*/ 1 h 1188"/>
                <a:gd name="T4" fmla="*/ 0 w 132"/>
                <a:gd name="T5" fmla="*/ 22 h 1188"/>
                <a:gd name="T6" fmla="*/ 1 w 132"/>
                <a:gd name="T7" fmla="*/ 24 h 1188"/>
                <a:gd name="T8" fmla="*/ 2 w 132"/>
                <a:gd name="T9" fmla="*/ 0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8">
                  <a:moveTo>
                    <a:pt x="132" y="0"/>
                  </a:moveTo>
                  <a:lnTo>
                    <a:pt x="84" y="60"/>
                  </a:lnTo>
                  <a:lnTo>
                    <a:pt x="0" y="1120"/>
                  </a:lnTo>
                  <a:lnTo>
                    <a:pt x="40" y="1188"/>
                  </a:lnTo>
                  <a:lnTo>
                    <a:pt x="13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6" name="Freeform 56"/>
            <p:cNvSpPr>
              <a:spLocks/>
            </p:cNvSpPr>
            <p:nvPr/>
          </p:nvSpPr>
          <p:spPr bwMode="auto">
            <a:xfrm>
              <a:off x="2595" y="2500"/>
              <a:ext cx="51" cy="540"/>
            </a:xfrm>
            <a:custGeom>
              <a:avLst/>
              <a:gdLst>
                <a:gd name="T0" fmla="*/ 1 w 112"/>
                <a:gd name="T1" fmla="*/ 0 h 1184"/>
                <a:gd name="T2" fmla="*/ 2 w 112"/>
                <a:gd name="T3" fmla="*/ 0 h 1184"/>
                <a:gd name="T4" fmla="*/ 0 w 112"/>
                <a:gd name="T5" fmla="*/ 23 h 1184"/>
                <a:gd name="T6" fmla="*/ 0 w 112"/>
                <a:gd name="T7" fmla="*/ 23 h 1184"/>
                <a:gd name="T8" fmla="*/ 1 w 11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1184">
                  <a:moveTo>
                    <a:pt x="80" y="0"/>
                  </a:moveTo>
                  <a:lnTo>
                    <a:pt x="112" y="0"/>
                  </a:lnTo>
                  <a:lnTo>
                    <a:pt x="28" y="1184"/>
                  </a:lnTo>
                  <a:lnTo>
                    <a:pt x="0" y="1180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8E8E8E"/>
                </a:gs>
                <a:gs pos="50000">
                  <a:srgbClr val="B2B2B2"/>
                </a:gs>
                <a:gs pos="100000">
                  <a:srgbClr val="8E8E8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7" name="Freeform 57"/>
            <p:cNvSpPr>
              <a:spLocks/>
            </p:cNvSpPr>
            <p:nvPr/>
          </p:nvSpPr>
          <p:spPr bwMode="auto">
            <a:xfrm>
              <a:off x="2553" y="2501"/>
              <a:ext cx="65" cy="537"/>
            </a:xfrm>
            <a:custGeom>
              <a:avLst/>
              <a:gdLst>
                <a:gd name="T0" fmla="*/ 3 w 140"/>
                <a:gd name="T1" fmla="*/ 1 h 1176"/>
                <a:gd name="T2" fmla="*/ 2 w 140"/>
                <a:gd name="T3" fmla="*/ 0 h 1176"/>
                <a:gd name="T4" fmla="*/ 0 w 140"/>
                <a:gd name="T5" fmla="*/ 23 h 1176"/>
                <a:gd name="T6" fmla="*/ 1 w 140"/>
                <a:gd name="T7" fmla="*/ 22 h 1176"/>
                <a:gd name="T8" fmla="*/ 3 w 140"/>
                <a:gd name="T9" fmla="*/ 1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176">
                  <a:moveTo>
                    <a:pt x="140" y="60"/>
                  </a:moveTo>
                  <a:lnTo>
                    <a:pt x="92" y="0"/>
                  </a:lnTo>
                  <a:lnTo>
                    <a:pt x="0" y="1176"/>
                  </a:lnTo>
                  <a:lnTo>
                    <a:pt x="52" y="1124"/>
                  </a:lnTo>
                  <a:lnTo>
                    <a:pt x="140" y="6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8" name="Freeform 58"/>
            <p:cNvSpPr>
              <a:spLocks/>
            </p:cNvSpPr>
            <p:nvPr/>
          </p:nvSpPr>
          <p:spPr bwMode="auto">
            <a:xfrm>
              <a:off x="2493" y="2501"/>
              <a:ext cx="73" cy="539"/>
            </a:xfrm>
            <a:custGeom>
              <a:avLst/>
              <a:gdLst>
                <a:gd name="T0" fmla="*/ 1 w 160"/>
                <a:gd name="T1" fmla="*/ 22 h 1180"/>
                <a:gd name="T2" fmla="*/ 1 w 160"/>
                <a:gd name="T3" fmla="*/ 23 h 1180"/>
                <a:gd name="T4" fmla="*/ 0 w 160"/>
                <a:gd name="T5" fmla="*/ 23 h 1180"/>
                <a:gd name="T6" fmla="*/ 3 w 160"/>
                <a:gd name="T7" fmla="*/ 0 h 1180"/>
                <a:gd name="T8" fmla="*/ 1 w 160"/>
                <a:gd name="T9" fmla="*/ 22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0">
                  <a:moveTo>
                    <a:pt x="76" y="1136"/>
                  </a:moveTo>
                  <a:lnTo>
                    <a:pt x="52" y="1176"/>
                  </a:lnTo>
                  <a:lnTo>
                    <a:pt x="0" y="1180"/>
                  </a:lnTo>
                  <a:lnTo>
                    <a:pt x="160" y="0"/>
                  </a:lnTo>
                  <a:lnTo>
                    <a:pt x="76" y="1136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49" name="Freeform 59"/>
            <p:cNvSpPr>
              <a:spLocks/>
            </p:cNvSpPr>
            <p:nvPr/>
          </p:nvSpPr>
          <p:spPr bwMode="auto">
            <a:xfrm>
              <a:off x="2479" y="2690"/>
              <a:ext cx="62" cy="347"/>
            </a:xfrm>
            <a:custGeom>
              <a:avLst/>
              <a:gdLst>
                <a:gd name="T0" fmla="*/ 1 w 136"/>
                <a:gd name="T1" fmla="*/ 15 h 760"/>
                <a:gd name="T2" fmla="*/ 0 w 136"/>
                <a:gd name="T3" fmla="*/ 15 h 760"/>
                <a:gd name="T4" fmla="*/ 3 w 136"/>
                <a:gd name="T5" fmla="*/ 0 h 760"/>
                <a:gd name="T6" fmla="*/ 1 w 136"/>
                <a:gd name="T7" fmla="*/ 15 h 7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" h="760">
                  <a:moveTo>
                    <a:pt x="40" y="760"/>
                  </a:moveTo>
                  <a:lnTo>
                    <a:pt x="0" y="732"/>
                  </a:lnTo>
                  <a:lnTo>
                    <a:pt x="136" y="0"/>
                  </a:lnTo>
                  <a:lnTo>
                    <a:pt x="40" y="760"/>
                  </a:lnTo>
                  <a:close/>
                </a:path>
              </a:pathLst>
            </a:custGeom>
            <a:gradFill rotWithShape="0">
              <a:gsLst>
                <a:gs pos="0">
                  <a:srgbClr val="696969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0" name="Freeform 60"/>
            <p:cNvSpPr>
              <a:spLocks/>
            </p:cNvSpPr>
            <p:nvPr/>
          </p:nvSpPr>
          <p:spPr bwMode="auto">
            <a:xfrm>
              <a:off x="2140" y="2500"/>
              <a:ext cx="433" cy="537"/>
            </a:xfrm>
            <a:custGeom>
              <a:avLst/>
              <a:gdLst>
                <a:gd name="T0" fmla="*/ 19 w 949"/>
                <a:gd name="T1" fmla="*/ 0 h 1176"/>
                <a:gd name="T2" fmla="*/ 2 w 949"/>
                <a:gd name="T3" fmla="*/ 0 h 1176"/>
                <a:gd name="T4" fmla="*/ 1 w 949"/>
                <a:gd name="T5" fmla="*/ 2 h 1176"/>
                <a:gd name="T6" fmla="*/ 0 w 949"/>
                <a:gd name="T7" fmla="*/ 3 h 1176"/>
                <a:gd name="T8" fmla="*/ 0 w 949"/>
                <a:gd name="T9" fmla="*/ 3 h 1176"/>
                <a:gd name="T10" fmla="*/ 0 w 949"/>
                <a:gd name="T11" fmla="*/ 5 h 1176"/>
                <a:gd name="T12" fmla="*/ 0 w 949"/>
                <a:gd name="T13" fmla="*/ 7 h 1176"/>
                <a:gd name="T14" fmla="*/ 1 w 949"/>
                <a:gd name="T15" fmla="*/ 10 h 1176"/>
                <a:gd name="T16" fmla="*/ 2 w 949"/>
                <a:gd name="T17" fmla="*/ 13 h 1176"/>
                <a:gd name="T18" fmla="*/ 3 w 949"/>
                <a:gd name="T19" fmla="*/ 16 h 1176"/>
                <a:gd name="T20" fmla="*/ 3 w 949"/>
                <a:gd name="T21" fmla="*/ 17 h 1176"/>
                <a:gd name="T22" fmla="*/ 3 w 949"/>
                <a:gd name="T23" fmla="*/ 20 h 1176"/>
                <a:gd name="T24" fmla="*/ 3 w 949"/>
                <a:gd name="T25" fmla="*/ 21 h 1176"/>
                <a:gd name="T26" fmla="*/ 3 w 949"/>
                <a:gd name="T27" fmla="*/ 23 h 1176"/>
                <a:gd name="T28" fmla="*/ 2 w 949"/>
                <a:gd name="T29" fmla="*/ 23 h 1176"/>
                <a:gd name="T30" fmla="*/ 15 w 949"/>
                <a:gd name="T31" fmla="*/ 23 h 1176"/>
                <a:gd name="T32" fmla="*/ 17 w 949"/>
                <a:gd name="T33" fmla="*/ 12 h 1176"/>
                <a:gd name="T34" fmla="*/ 19 w 949"/>
                <a:gd name="T35" fmla="*/ 0 h 11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49" h="1176">
                  <a:moveTo>
                    <a:pt x="949" y="4"/>
                  </a:moveTo>
                  <a:lnTo>
                    <a:pt x="89" y="0"/>
                  </a:lnTo>
                  <a:lnTo>
                    <a:pt x="54" y="83"/>
                  </a:lnTo>
                  <a:lnTo>
                    <a:pt x="12" y="173"/>
                  </a:lnTo>
                  <a:lnTo>
                    <a:pt x="18" y="173"/>
                  </a:lnTo>
                  <a:lnTo>
                    <a:pt x="0" y="257"/>
                  </a:lnTo>
                  <a:lnTo>
                    <a:pt x="0" y="335"/>
                  </a:lnTo>
                  <a:lnTo>
                    <a:pt x="49" y="520"/>
                  </a:lnTo>
                  <a:lnTo>
                    <a:pt x="121" y="668"/>
                  </a:lnTo>
                  <a:lnTo>
                    <a:pt x="150" y="773"/>
                  </a:lnTo>
                  <a:lnTo>
                    <a:pt x="173" y="864"/>
                  </a:lnTo>
                  <a:lnTo>
                    <a:pt x="174" y="995"/>
                  </a:lnTo>
                  <a:lnTo>
                    <a:pt x="165" y="1068"/>
                  </a:lnTo>
                  <a:lnTo>
                    <a:pt x="149" y="1148"/>
                  </a:lnTo>
                  <a:lnTo>
                    <a:pt x="108" y="1175"/>
                  </a:lnTo>
                  <a:lnTo>
                    <a:pt x="749" y="1176"/>
                  </a:lnTo>
                  <a:lnTo>
                    <a:pt x="849" y="624"/>
                  </a:lnTo>
                  <a:lnTo>
                    <a:pt x="949" y="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1" name="Freeform 61"/>
            <p:cNvSpPr>
              <a:spLocks/>
            </p:cNvSpPr>
            <p:nvPr/>
          </p:nvSpPr>
          <p:spPr bwMode="auto">
            <a:xfrm>
              <a:off x="3052" y="2538"/>
              <a:ext cx="60" cy="479"/>
            </a:xfrm>
            <a:custGeom>
              <a:avLst/>
              <a:gdLst>
                <a:gd name="T0" fmla="*/ 0 w 60"/>
                <a:gd name="T1" fmla="*/ 445 h 480"/>
                <a:gd name="T2" fmla="*/ 26 w 60"/>
                <a:gd name="T3" fmla="*/ 480 h 480"/>
                <a:gd name="T4" fmla="*/ 60 w 60"/>
                <a:gd name="T5" fmla="*/ 16 h 480"/>
                <a:gd name="T6" fmla="*/ 42 w 60"/>
                <a:gd name="T7" fmla="*/ 0 h 480"/>
                <a:gd name="T8" fmla="*/ 27 w 60"/>
                <a:gd name="T9" fmla="*/ 18 h 480"/>
                <a:gd name="T10" fmla="*/ 0 w 60"/>
                <a:gd name="T11" fmla="*/ 445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480">
                  <a:moveTo>
                    <a:pt x="0" y="445"/>
                  </a:moveTo>
                  <a:lnTo>
                    <a:pt x="26" y="480"/>
                  </a:lnTo>
                  <a:lnTo>
                    <a:pt x="60" y="16"/>
                  </a:lnTo>
                  <a:lnTo>
                    <a:pt x="42" y="0"/>
                  </a:lnTo>
                  <a:lnTo>
                    <a:pt x="27" y="18"/>
                  </a:lnTo>
                  <a:lnTo>
                    <a:pt x="0" y="445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2" name="Freeform 62"/>
            <p:cNvSpPr>
              <a:spLocks/>
            </p:cNvSpPr>
            <p:nvPr/>
          </p:nvSpPr>
          <p:spPr bwMode="auto">
            <a:xfrm>
              <a:off x="2535" y="2500"/>
              <a:ext cx="61" cy="540"/>
            </a:xfrm>
            <a:custGeom>
              <a:avLst/>
              <a:gdLst>
                <a:gd name="T0" fmla="*/ 2 w 132"/>
                <a:gd name="T1" fmla="*/ 0 h 1184"/>
                <a:gd name="T2" fmla="*/ 1 w 132"/>
                <a:gd name="T3" fmla="*/ 23 h 1184"/>
                <a:gd name="T4" fmla="*/ 0 w 132"/>
                <a:gd name="T5" fmla="*/ 23 h 1184"/>
                <a:gd name="T6" fmla="*/ 2 w 132"/>
                <a:gd name="T7" fmla="*/ 0 h 1184"/>
                <a:gd name="T8" fmla="*/ 2 w 13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132" y="4"/>
                  </a:moveTo>
                  <a:lnTo>
                    <a:pt x="48" y="1184"/>
                  </a:lnTo>
                  <a:lnTo>
                    <a:pt x="0" y="1184"/>
                  </a:lnTo>
                  <a:lnTo>
                    <a:pt x="92" y="0"/>
                  </a:lnTo>
                  <a:lnTo>
                    <a:pt x="132" y="4"/>
                  </a:lnTo>
                  <a:close/>
                </a:path>
              </a:pathLst>
            </a:custGeom>
            <a:gradFill rotWithShape="0">
              <a:gsLst>
                <a:gs pos="0">
                  <a:srgbClr val="797979"/>
                </a:gs>
                <a:gs pos="50000">
                  <a:srgbClr val="B2B2B2"/>
                </a:gs>
                <a:gs pos="100000">
                  <a:srgbClr val="79797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3" name="Freeform 63"/>
            <p:cNvSpPr>
              <a:spLocks/>
            </p:cNvSpPr>
            <p:nvPr/>
          </p:nvSpPr>
          <p:spPr bwMode="auto">
            <a:xfrm>
              <a:off x="2521" y="2500"/>
              <a:ext cx="58" cy="542"/>
            </a:xfrm>
            <a:custGeom>
              <a:avLst/>
              <a:gdLst>
                <a:gd name="T0" fmla="*/ 2 w 128"/>
                <a:gd name="T1" fmla="*/ 0 h 1188"/>
                <a:gd name="T2" fmla="*/ 2 w 128"/>
                <a:gd name="T3" fmla="*/ 0 h 1188"/>
                <a:gd name="T4" fmla="*/ 0 w 128"/>
                <a:gd name="T5" fmla="*/ 23 h 1188"/>
                <a:gd name="T6" fmla="*/ 1 w 128"/>
                <a:gd name="T7" fmla="*/ 24 h 1188"/>
                <a:gd name="T8" fmla="*/ 2 w 128"/>
                <a:gd name="T9" fmla="*/ 0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1188">
                  <a:moveTo>
                    <a:pt x="128" y="28"/>
                  </a:moveTo>
                  <a:lnTo>
                    <a:pt x="100" y="0"/>
                  </a:lnTo>
                  <a:lnTo>
                    <a:pt x="0" y="1144"/>
                  </a:lnTo>
                  <a:lnTo>
                    <a:pt x="40" y="1188"/>
                  </a:lnTo>
                  <a:lnTo>
                    <a:pt x="128" y="28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54" name="Freeform 64"/>
            <p:cNvSpPr>
              <a:spLocks/>
            </p:cNvSpPr>
            <p:nvPr/>
          </p:nvSpPr>
          <p:spPr bwMode="auto">
            <a:xfrm>
              <a:off x="3075" y="2554"/>
              <a:ext cx="37" cy="466"/>
            </a:xfrm>
            <a:custGeom>
              <a:avLst/>
              <a:gdLst>
                <a:gd name="T0" fmla="*/ 0 w 80"/>
                <a:gd name="T1" fmla="*/ 20 h 1020"/>
                <a:gd name="T2" fmla="*/ 2 w 80"/>
                <a:gd name="T3" fmla="*/ 19 h 1020"/>
                <a:gd name="T4" fmla="*/ 2 w 80"/>
                <a:gd name="T5" fmla="*/ 0 h 1020"/>
                <a:gd name="T6" fmla="*/ 0 w 80"/>
                <a:gd name="T7" fmla="*/ 20 h 10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020">
                  <a:moveTo>
                    <a:pt x="0" y="1020"/>
                  </a:moveTo>
                  <a:lnTo>
                    <a:pt x="80" y="936"/>
                  </a:lnTo>
                  <a:lnTo>
                    <a:pt x="80" y="0"/>
                  </a:lnTo>
                  <a:lnTo>
                    <a:pt x="0" y="102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09345" name="Group 65"/>
          <p:cNvGrpSpPr>
            <a:grpSpLocks/>
          </p:cNvGrpSpPr>
          <p:nvPr/>
        </p:nvGrpSpPr>
        <p:grpSpPr bwMode="auto">
          <a:xfrm>
            <a:off x="3508375" y="2946400"/>
            <a:ext cx="1397000" cy="931863"/>
            <a:chOff x="2287" y="1856"/>
            <a:chExt cx="880" cy="587"/>
          </a:xfrm>
        </p:grpSpPr>
        <p:sp>
          <p:nvSpPr>
            <p:cNvPr id="31813" name="Freeform 66"/>
            <p:cNvSpPr>
              <a:spLocks/>
            </p:cNvSpPr>
            <p:nvPr/>
          </p:nvSpPr>
          <p:spPr bwMode="auto">
            <a:xfrm rot="-5400000" flipH="1" flipV="1">
              <a:off x="2717" y="2107"/>
              <a:ext cx="572" cy="87"/>
            </a:xfrm>
            <a:custGeom>
              <a:avLst/>
              <a:gdLst>
                <a:gd name="T0" fmla="*/ 239 w 438"/>
                <a:gd name="T1" fmla="*/ 0 h 102"/>
                <a:gd name="T2" fmla="*/ 1456 w 438"/>
                <a:gd name="T3" fmla="*/ 22 h 102"/>
                <a:gd name="T4" fmla="*/ 1665 w 438"/>
                <a:gd name="T5" fmla="*/ 46 h 102"/>
                <a:gd name="T6" fmla="*/ 0 w 438"/>
                <a:gd name="T7" fmla="*/ 20 h 102"/>
                <a:gd name="T8" fmla="*/ 239 w 438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102">
                  <a:moveTo>
                    <a:pt x="63" y="0"/>
                  </a:moveTo>
                  <a:lnTo>
                    <a:pt x="384" y="48"/>
                  </a:lnTo>
                  <a:lnTo>
                    <a:pt x="438" y="102"/>
                  </a:lnTo>
                  <a:lnTo>
                    <a:pt x="0" y="45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4" name="Freeform 67"/>
            <p:cNvSpPr>
              <a:spLocks/>
            </p:cNvSpPr>
            <p:nvPr/>
          </p:nvSpPr>
          <p:spPr bwMode="auto">
            <a:xfrm rot="-5400000" flipH="1" flipV="1">
              <a:off x="2633" y="2109"/>
              <a:ext cx="572" cy="88"/>
            </a:xfrm>
            <a:custGeom>
              <a:avLst/>
              <a:gdLst>
                <a:gd name="T0" fmla="*/ 239 w 438"/>
                <a:gd name="T1" fmla="*/ 0 h 102"/>
                <a:gd name="T2" fmla="*/ 1456 w 438"/>
                <a:gd name="T3" fmla="*/ 22 h 102"/>
                <a:gd name="T4" fmla="*/ 1665 w 438"/>
                <a:gd name="T5" fmla="*/ 49 h 102"/>
                <a:gd name="T6" fmla="*/ 0 w 438"/>
                <a:gd name="T7" fmla="*/ 22 h 102"/>
                <a:gd name="T8" fmla="*/ 239 w 438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102">
                  <a:moveTo>
                    <a:pt x="63" y="0"/>
                  </a:moveTo>
                  <a:lnTo>
                    <a:pt x="384" y="48"/>
                  </a:lnTo>
                  <a:lnTo>
                    <a:pt x="438" y="102"/>
                  </a:lnTo>
                  <a:lnTo>
                    <a:pt x="0" y="45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5" name="Freeform 68"/>
            <p:cNvSpPr>
              <a:spLocks/>
            </p:cNvSpPr>
            <p:nvPr/>
          </p:nvSpPr>
          <p:spPr bwMode="auto">
            <a:xfrm rot="-5400000" flipH="1" flipV="1">
              <a:off x="2593" y="2109"/>
              <a:ext cx="580" cy="88"/>
            </a:xfrm>
            <a:custGeom>
              <a:avLst/>
              <a:gdLst>
                <a:gd name="T0" fmla="*/ 0 w 444"/>
                <a:gd name="T1" fmla="*/ 0 h 102"/>
                <a:gd name="T2" fmla="*/ 227 w 444"/>
                <a:gd name="T3" fmla="*/ 29 h 102"/>
                <a:gd name="T4" fmla="*/ 1450 w 444"/>
                <a:gd name="T5" fmla="*/ 49 h 102"/>
                <a:gd name="T6" fmla="*/ 1689 w 444"/>
                <a:gd name="T7" fmla="*/ 29 h 102"/>
                <a:gd name="T8" fmla="*/ 0 w 444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102">
                  <a:moveTo>
                    <a:pt x="0" y="0"/>
                  </a:moveTo>
                  <a:lnTo>
                    <a:pt x="60" y="60"/>
                  </a:lnTo>
                  <a:lnTo>
                    <a:pt x="381" y="102"/>
                  </a:lnTo>
                  <a:lnTo>
                    <a:pt x="444" y="6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6" name="Freeform 69"/>
            <p:cNvSpPr>
              <a:spLocks/>
            </p:cNvSpPr>
            <p:nvPr/>
          </p:nvSpPr>
          <p:spPr bwMode="auto">
            <a:xfrm rot="-5400000" flipH="1" flipV="1">
              <a:off x="2551" y="2102"/>
              <a:ext cx="571" cy="87"/>
            </a:xfrm>
            <a:custGeom>
              <a:avLst/>
              <a:gdLst>
                <a:gd name="T0" fmla="*/ 236 w 438"/>
                <a:gd name="T1" fmla="*/ 0 h 102"/>
                <a:gd name="T2" fmla="*/ 1446 w 438"/>
                <a:gd name="T3" fmla="*/ 22 h 102"/>
                <a:gd name="T4" fmla="*/ 1649 w 438"/>
                <a:gd name="T5" fmla="*/ 46 h 102"/>
                <a:gd name="T6" fmla="*/ 0 w 438"/>
                <a:gd name="T7" fmla="*/ 20 h 102"/>
                <a:gd name="T8" fmla="*/ 236 w 438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102">
                  <a:moveTo>
                    <a:pt x="63" y="0"/>
                  </a:moveTo>
                  <a:lnTo>
                    <a:pt x="384" y="48"/>
                  </a:lnTo>
                  <a:lnTo>
                    <a:pt x="438" y="102"/>
                  </a:lnTo>
                  <a:lnTo>
                    <a:pt x="0" y="45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7" name="Freeform 70"/>
            <p:cNvSpPr>
              <a:spLocks/>
            </p:cNvSpPr>
            <p:nvPr/>
          </p:nvSpPr>
          <p:spPr bwMode="auto">
            <a:xfrm rot="-5400000" flipH="1" flipV="1">
              <a:off x="2511" y="2102"/>
              <a:ext cx="579" cy="87"/>
            </a:xfrm>
            <a:custGeom>
              <a:avLst/>
              <a:gdLst>
                <a:gd name="T0" fmla="*/ 0 w 444"/>
                <a:gd name="T1" fmla="*/ 0 h 102"/>
                <a:gd name="T2" fmla="*/ 226 w 444"/>
                <a:gd name="T3" fmla="*/ 27 h 102"/>
                <a:gd name="T4" fmla="*/ 1437 w 444"/>
                <a:gd name="T5" fmla="*/ 46 h 102"/>
                <a:gd name="T6" fmla="*/ 1674 w 444"/>
                <a:gd name="T7" fmla="*/ 27 h 102"/>
                <a:gd name="T8" fmla="*/ 0 w 444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102">
                  <a:moveTo>
                    <a:pt x="0" y="0"/>
                  </a:moveTo>
                  <a:lnTo>
                    <a:pt x="60" y="60"/>
                  </a:lnTo>
                  <a:lnTo>
                    <a:pt x="381" y="102"/>
                  </a:lnTo>
                  <a:lnTo>
                    <a:pt x="444" y="6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8" name="Freeform 71"/>
            <p:cNvSpPr>
              <a:spLocks/>
            </p:cNvSpPr>
            <p:nvPr/>
          </p:nvSpPr>
          <p:spPr bwMode="auto">
            <a:xfrm rot="-5400000" flipH="1" flipV="1">
              <a:off x="2472" y="2107"/>
              <a:ext cx="572" cy="88"/>
            </a:xfrm>
            <a:custGeom>
              <a:avLst/>
              <a:gdLst>
                <a:gd name="T0" fmla="*/ 239 w 438"/>
                <a:gd name="T1" fmla="*/ 0 h 102"/>
                <a:gd name="T2" fmla="*/ 1456 w 438"/>
                <a:gd name="T3" fmla="*/ 22 h 102"/>
                <a:gd name="T4" fmla="*/ 1665 w 438"/>
                <a:gd name="T5" fmla="*/ 49 h 102"/>
                <a:gd name="T6" fmla="*/ 0 w 438"/>
                <a:gd name="T7" fmla="*/ 22 h 102"/>
                <a:gd name="T8" fmla="*/ 239 w 438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102">
                  <a:moveTo>
                    <a:pt x="63" y="0"/>
                  </a:moveTo>
                  <a:lnTo>
                    <a:pt x="384" y="48"/>
                  </a:lnTo>
                  <a:lnTo>
                    <a:pt x="438" y="102"/>
                  </a:lnTo>
                  <a:lnTo>
                    <a:pt x="0" y="45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19" name="Freeform 72"/>
            <p:cNvSpPr>
              <a:spLocks/>
            </p:cNvSpPr>
            <p:nvPr/>
          </p:nvSpPr>
          <p:spPr bwMode="auto">
            <a:xfrm>
              <a:off x="2287" y="1862"/>
              <a:ext cx="117" cy="304"/>
            </a:xfrm>
            <a:custGeom>
              <a:avLst/>
              <a:gdLst>
                <a:gd name="T0" fmla="*/ 67 w 117"/>
                <a:gd name="T1" fmla="*/ 304 h 304"/>
                <a:gd name="T2" fmla="*/ 42 w 117"/>
                <a:gd name="T3" fmla="*/ 249 h 304"/>
                <a:gd name="T4" fmla="*/ 27 w 117"/>
                <a:gd name="T5" fmla="*/ 213 h 304"/>
                <a:gd name="T6" fmla="*/ 9 w 117"/>
                <a:gd name="T7" fmla="*/ 162 h 304"/>
                <a:gd name="T8" fmla="*/ 0 w 117"/>
                <a:gd name="T9" fmla="*/ 105 h 304"/>
                <a:gd name="T10" fmla="*/ 9 w 117"/>
                <a:gd name="T11" fmla="*/ 51 h 304"/>
                <a:gd name="T12" fmla="*/ 27 w 117"/>
                <a:gd name="T13" fmla="*/ 18 h 304"/>
                <a:gd name="T14" fmla="*/ 51 w 117"/>
                <a:gd name="T15" fmla="*/ 0 h 304"/>
                <a:gd name="T16" fmla="*/ 117 w 117"/>
                <a:gd name="T17" fmla="*/ 30 h 304"/>
                <a:gd name="T18" fmla="*/ 117 w 117"/>
                <a:gd name="T19" fmla="*/ 237 h 304"/>
                <a:gd name="T20" fmla="*/ 67 w 117"/>
                <a:gd name="T21" fmla="*/ 304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7" h="304">
                  <a:moveTo>
                    <a:pt x="67" y="304"/>
                  </a:moveTo>
                  <a:lnTo>
                    <a:pt x="42" y="249"/>
                  </a:lnTo>
                  <a:lnTo>
                    <a:pt x="27" y="213"/>
                  </a:lnTo>
                  <a:lnTo>
                    <a:pt x="9" y="162"/>
                  </a:lnTo>
                  <a:lnTo>
                    <a:pt x="0" y="105"/>
                  </a:lnTo>
                  <a:lnTo>
                    <a:pt x="9" y="51"/>
                  </a:lnTo>
                  <a:lnTo>
                    <a:pt x="27" y="18"/>
                  </a:lnTo>
                  <a:lnTo>
                    <a:pt x="51" y="0"/>
                  </a:lnTo>
                  <a:lnTo>
                    <a:pt x="117" y="30"/>
                  </a:lnTo>
                  <a:lnTo>
                    <a:pt x="117" y="237"/>
                  </a:lnTo>
                  <a:lnTo>
                    <a:pt x="67" y="30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0" name="Freeform 73"/>
            <p:cNvSpPr>
              <a:spLocks/>
            </p:cNvSpPr>
            <p:nvPr/>
          </p:nvSpPr>
          <p:spPr bwMode="auto">
            <a:xfrm rot="-5400000" flipH="1" flipV="1">
              <a:off x="2867" y="2134"/>
              <a:ext cx="555" cy="44"/>
            </a:xfrm>
            <a:custGeom>
              <a:avLst/>
              <a:gdLst>
                <a:gd name="T0" fmla="*/ 1599 w 426"/>
                <a:gd name="T1" fmla="*/ 24 h 51"/>
                <a:gd name="T2" fmla="*/ 1408 w 426"/>
                <a:gd name="T3" fmla="*/ 0 h 51"/>
                <a:gd name="T4" fmla="*/ 0 w 426"/>
                <a:gd name="T5" fmla="*/ 0 h 51"/>
                <a:gd name="T6" fmla="*/ 644 w 426"/>
                <a:gd name="T7" fmla="*/ 13 h 51"/>
                <a:gd name="T8" fmla="*/ 1599 w 426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" h="51">
                  <a:moveTo>
                    <a:pt x="426" y="51"/>
                  </a:moveTo>
                  <a:lnTo>
                    <a:pt x="375" y="0"/>
                  </a:lnTo>
                  <a:lnTo>
                    <a:pt x="0" y="0"/>
                  </a:lnTo>
                  <a:lnTo>
                    <a:pt x="171" y="27"/>
                  </a:lnTo>
                  <a:lnTo>
                    <a:pt x="426" y="51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1" name="Freeform 74"/>
            <p:cNvSpPr>
              <a:spLocks/>
            </p:cNvSpPr>
            <p:nvPr/>
          </p:nvSpPr>
          <p:spPr bwMode="auto">
            <a:xfrm>
              <a:off x="3034" y="1860"/>
              <a:ext cx="93" cy="572"/>
            </a:xfrm>
            <a:custGeom>
              <a:avLst/>
              <a:gdLst>
                <a:gd name="T0" fmla="*/ 93 w 93"/>
                <a:gd name="T1" fmla="*/ 82 h 572"/>
                <a:gd name="T2" fmla="*/ 54 w 93"/>
                <a:gd name="T3" fmla="*/ 503 h 572"/>
                <a:gd name="T4" fmla="*/ 0 w 93"/>
                <a:gd name="T5" fmla="*/ 572 h 572"/>
                <a:gd name="T6" fmla="*/ 54 w 93"/>
                <a:gd name="T7" fmla="*/ 0 h 572"/>
                <a:gd name="T8" fmla="*/ 93 w 93"/>
                <a:gd name="T9" fmla="*/ 82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572">
                  <a:moveTo>
                    <a:pt x="93" y="82"/>
                  </a:moveTo>
                  <a:lnTo>
                    <a:pt x="54" y="503"/>
                  </a:lnTo>
                  <a:lnTo>
                    <a:pt x="0" y="572"/>
                  </a:lnTo>
                  <a:lnTo>
                    <a:pt x="54" y="0"/>
                  </a:lnTo>
                  <a:lnTo>
                    <a:pt x="93" y="82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2" name="Freeform 75"/>
            <p:cNvSpPr>
              <a:spLocks/>
            </p:cNvSpPr>
            <p:nvPr/>
          </p:nvSpPr>
          <p:spPr bwMode="auto">
            <a:xfrm>
              <a:off x="3004" y="1865"/>
              <a:ext cx="84" cy="564"/>
            </a:xfrm>
            <a:custGeom>
              <a:avLst/>
              <a:gdLst>
                <a:gd name="T0" fmla="*/ 84 w 84"/>
                <a:gd name="T1" fmla="*/ 0 h 564"/>
                <a:gd name="T2" fmla="*/ 35 w 84"/>
                <a:gd name="T3" fmla="*/ 69 h 564"/>
                <a:gd name="T4" fmla="*/ 0 w 84"/>
                <a:gd name="T5" fmla="*/ 492 h 564"/>
                <a:gd name="T6" fmla="*/ 39 w 84"/>
                <a:gd name="T7" fmla="*/ 564 h 564"/>
                <a:gd name="T8" fmla="*/ 84 w 84"/>
                <a:gd name="T9" fmla="*/ 0 h 5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564">
                  <a:moveTo>
                    <a:pt x="84" y="0"/>
                  </a:moveTo>
                  <a:lnTo>
                    <a:pt x="35" y="69"/>
                  </a:lnTo>
                  <a:lnTo>
                    <a:pt x="0" y="492"/>
                  </a:lnTo>
                  <a:lnTo>
                    <a:pt x="39" y="564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3" name="Freeform 76"/>
            <p:cNvSpPr>
              <a:spLocks/>
            </p:cNvSpPr>
            <p:nvPr/>
          </p:nvSpPr>
          <p:spPr bwMode="auto">
            <a:xfrm rot="-5400000" flipH="1" flipV="1">
              <a:off x="2680" y="2108"/>
              <a:ext cx="572" cy="85"/>
            </a:xfrm>
            <a:custGeom>
              <a:avLst/>
              <a:gdLst>
                <a:gd name="T0" fmla="*/ 0 w 438"/>
                <a:gd name="T1" fmla="*/ 0 h 99"/>
                <a:gd name="T2" fmla="*/ 217 w 438"/>
                <a:gd name="T3" fmla="*/ 27 h 99"/>
                <a:gd name="T4" fmla="*/ 1437 w 438"/>
                <a:gd name="T5" fmla="*/ 46 h 99"/>
                <a:gd name="T6" fmla="*/ 1665 w 438"/>
                <a:gd name="T7" fmla="*/ 24 h 99"/>
                <a:gd name="T8" fmla="*/ 0 w 438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99">
                  <a:moveTo>
                    <a:pt x="0" y="0"/>
                  </a:moveTo>
                  <a:lnTo>
                    <a:pt x="57" y="57"/>
                  </a:lnTo>
                  <a:lnTo>
                    <a:pt x="378" y="99"/>
                  </a:lnTo>
                  <a:lnTo>
                    <a:pt x="438" y="5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4" name="Freeform 77"/>
            <p:cNvSpPr>
              <a:spLocks/>
            </p:cNvSpPr>
            <p:nvPr/>
          </p:nvSpPr>
          <p:spPr bwMode="auto">
            <a:xfrm rot="-5400000" flipH="1" flipV="1">
              <a:off x="2433" y="2106"/>
              <a:ext cx="579" cy="88"/>
            </a:xfrm>
            <a:custGeom>
              <a:avLst/>
              <a:gdLst>
                <a:gd name="T0" fmla="*/ 0 w 444"/>
                <a:gd name="T1" fmla="*/ 0 h 102"/>
                <a:gd name="T2" fmla="*/ 226 w 444"/>
                <a:gd name="T3" fmla="*/ 29 h 102"/>
                <a:gd name="T4" fmla="*/ 1437 w 444"/>
                <a:gd name="T5" fmla="*/ 49 h 102"/>
                <a:gd name="T6" fmla="*/ 1674 w 444"/>
                <a:gd name="T7" fmla="*/ 29 h 102"/>
                <a:gd name="T8" fmla="*/ 0 w 444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102">
                  <a:moveTo>
                    <a:pt x="0" y="0"/>
                  </a:moveTo>
                  <a:lnTo>
                    <a:pt x="60" y="60"/>
                  </a:lnTo>
                  <a:lnTo>
                    <a:pt x="381" y="102"/>
                  </a:lnTo>
                  <a:lnTo>
                    <a:pt x="444" y="6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5" name="Freeform 78"/>
            <p:cNvSpPr>
              <a:spLocks/>
            </p:cNvSpPr>
            <p:nvPr/>
          </p:nvSpPr>
          <p:spPr bwMode="auto">
            <a:xfrm rot="-5400000" flipH="1" flipV="1">
              <a:off x="2385" y="2108"/>
              <a:ext cx="579" cy="85"/>
            </a:xfrm>
            <a:custGeom>
              <a:avLst/>
              <a:gdLst>
                <a:gd name="T0" fmla="*/ 239 w 444"/>
                <a:gd name="T1" fmla="*/ 0 h 99"/>
                <a:gd name="T2" fmla="*/ 1472 w 444"/>
                <a:gd name="T3" fmla="*/ 21 h 99"/>
                <a:gd name="T4" fmla="*/ 1674 w 444"/>
                <a:gd name="T5" fmla="*/ 46 h 99"/>
                <a:gd name="T6" fmla="*/ 22 w 444"/>
                <a:gd name="T7" fmla="*/ 21 h 99"/>
                <a:gd name="T8" fmla="*/ 0 w 444"/>
                <a:gd name="T9" fmla="*/ 18 h 99"/>
                <a:gd name="T10" fmla="*/ 239 w 444"/>
                <a:gd name="T11" fmla="*/ 0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4" h="99">
                  <a:moveTo>
                    <a:pt x="63" y="0"/>
                  </a:moveTo>
                  <a:lnTo>
                    <a:pt x="390" y="45"/>
                  </a:lnTo>
                  <a:lnTo>
                    <a:pt x="444" y="99"/>
                  </a:lnTo>
                  <a:lnTo>
                    <a:pt x="6" y="45"/>
                  </a:lnTo>
                  <a:lnTo>
                    <a:pt x="0" y="39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6" name="Freeform 79"/>
            <p:cNvSpPr>
              <a:spLocks/>
            </p:cNvSpPr>
            <p:nvPr/>
          </p:nvSpPr>
          <p:spPr bwMode="auto">
            <a:xfrm>
              <a:off x="2305" y="1857"/>
              <a:ext cx="377" cy="584"/>
            </a:xfrm>
            <a:custGeom>
              <a:avLst/>
              <a:gdLst>
                <a:gd name="T0" fmla="*/ 377 w 377"/>
                <a:gd name="T1" fmla="*/ 0 h 584"/>
                <a:gd name="T2" fmla="*/ 326 w 377"/>
                <a:gd name="T3" fmla="*/ 584 h 584"/>
                <a:gd name="T4" fmla="*/ 66 w 377"/>
                <a:gd name="T5" fmla="*/ 584 h 584"/>
                <a:gd name="T6" fmla="*/ 36 w 377"/>
                <a:gd name="T7" fmla="*/ 575 h 584"/>
                <a:gd name="T8" fmla="*/ 18 w 377"/>
                <a:gd name="T9" fmla="*/ 548 h 584"/>
                <a:gd name="T10" fmla="*/ 3 w 377"/>
                <a:gd name="T11" fmla="*/ 500 h 584"/>
                <a:gd name="T12" fmla="*/ 0 w 377"/>
                <a:gd name="T13" fmla="*/ 440 h 584"/>
                <a:gd name="T14" fmla="*/ 6 w 377"/>
                <a:gd name="T15" fmla="*/ 389 h 584"/>
                <a:gd name="T16" fmla="*/ 27 w 377"/>
                <a:gd name="T17" fmla="*/ 333 h 584"/>
                <a:gd name="T18" fmla="*/ 43 w 377"/>
                <a:gd name="T19" fmla="*/ 282 h 584"/>
                <a:gd name="T20" fmla="*/ 75 w 377"/>
                <a:gd name="T21" fmla="*/ 197 h 584"/>
                <a:gd name="T22" fmla="*/ 81 w 377"/>
                <a:gd name="T23" fmla="*/ 143 h 584"/>
                <a:gd name="T24" fmla="*/ 84 w 377"/>
                <a:gd name="T25" fmla="*/ 101 h 584"/>
                <a:gd name="T26" fmla="*/ 75 w 377"/>
                <a:gd name="T27" fmla="*/ 50 h 584"/>
                <a:gd name="T28" fmla="*/ 60 w 377"/>
                <a:gd name="T29" fmla="*/ 17 h 584"/>
                <a:gd name="T30" fmla="*/ 27 w 377"/>
                <a:gd name="T31" fmla="*/ 4 h 584"/>
                <a:gd name="T32" fmla="*/ 293 w 377"/>
                <a:gd name="T33" fmla="*/ 4 h 584"/>
                <a:gd name="T34" fmla="*/ 290 w 377"/>
                <a:gd name="T35" fmla="*/ 333 h 584"/>
                <a:gd name="T36" fmla="*/ 356 w 377"/>
                <a:gd name="T37" fmla="*/ 0 h 584"/>
                <a:gd name="T38" fmla="*/ 377 w 377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77" h="584">
                  <a:moveTo>
                    <a:pt x="377" y="0"/>
                  </a:moveTo>
                  <a:lnTo>
                    <a:pt x="326" y="584"/>
                  </a:lnTo>
                  <a:lnTo>
                    <a:pt x="66" y="584"/>
                  </a:lnTo>
                  <a:lnTo>
                    <a:pt x="36" y="575"/>
                  </a:lnTo>
                  <a:lnTo>
                    <a:pt x="18" y="548"/>
                  </a:lnTo>
                  <a:lnTo>
                    <a:pt x="3" y="500"/>
                  </a:lnTo>
                  <a:lnTo>
                    <a:pt x="0" y="440"/>
                  </a:lnTo>
                  <a:lnTo>
                    <a:pt x="6" y="389"/>
                  </a:lnTo>
                  <a:lnTo>
                    <a:pt x="27" y="333"/>
                  </a:lnTo>
                  <a:lnTo>
                    <a:pt x="43" y="282"/>
                  </a:lnTo>
                  <a:lnTo>
                    <a:pt x="75" y="197"/>
                  </a:lnTo>
                  <a:lnTo>
                    <a:pt x="81" y="143"/>
                  </a:lnTo>
                  <a:lnTo>
                    <a:pt x="84" y="101"/>
                  </a:lnTo>
                  <a:lnTo>
                    <a:pt x="75" y="50"/>
                  </a:lnTo>
                  <a:lnTo>
                    <a:pt x="60" y="17"/>
                  </a:lnTo>
                  <a:lnTo>
                    <a:pt x="27" y="4"/>
                  </a:lnTo>
                  <a:lnTo>
                    <a:pt x="293" y="4"/>
                  </a:lnTo>
                  <a:lnTo>
                    <a:pt x="290" y="333"/>
                  </a:lnTo>
                  <a:lnTo>
                    <a:pt x="356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7" name="Freeform 80"/>
            <p:cNvSpPr>
              <a:spLocks/>
            </p:cNvSpPr>
            <p:nvPr/>
          </p:nvSpPr>
          <p:spPr bwMode="auto">
            <a:xfrm rot="-5400000" flipH="1" flipV="1">
              <a:off x="2441" y="2015"/>
              <a:ext cx="340" cy="33"/>
            </a:xfrm>
            <a:custGeom>
              <a:avLst/>
              <a:gdLst>
                <a:gd name="T0" fmla="*/ 181 w 261"/>
                <a:gd name="T1" fmla="*/ 0 h 39"/>
                <a:gd name="T2" fmla="*/ 0 w 261"/>
                <a:gd name="T3" fmla="*/ 15 h 39"/>
                <a:gd name="T4" fmla="*/ 980 w 261"/>
                <a:gd name="T5" fmla="*/ 17 h 39"/>
                <a:gd name="T6" fmla="*/ 181 w 26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1" h="39">
                  <a:moveTo>
                    <a:pt x="48" y="0"/>
                  </a:moveTo>
                  <a:lnTo>
                    <a:pt x="0" y="36"/>
                  </a:lnTo>
                  <a:lnTo>
                    <a:pt x="261" y="39"/>
                  </a:lnTo>
                  <a:lnTo>
                    <a:pt x="48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8" name="Freeform 81"/>
            <p:cNvSpPr>
              <a:spLocks/>
            </p:cNvSpPr>
            <p:nvPr/>
          </p:nvSpPr>
          <p:spPr bwMode="auto">
            <a:xfrm>
              <a:off x="2593" y="1856"/>
              <a:ext cx="69" cy="345"/>
            </a:xfrm>
            <a:custGeom>
              <a:avLst/>
              <a:gdLst>
                <a:gd name="T0" fmla="*/ 69 w 69"/>
                <a:gd name="T1" fmla="*/ 0 h 345"/>
                <a:gd name="T2" fmla="*/ 0 w 69"/>
                <a:gd name="T3" fmla="*/ 345 h 345"/>
                <a:gd name="T4" fmla="*/ 30 w 69"/>
                <a:gd name="T5" fmla="*/ 56 h 345"/>
                <a:gd name="T6" fmla="*/ 69 w 69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345">
                  <a:moveTo>
                    <a:pt x="69" y="0"/>
                  </a:moveTo>
                  <a:lnTo>
                    <a:pt x="0" y="345"/>
                  </a:lnTo>
                  <a:lnTo>
                    <a:pt x="30" y="56"/>
                  </a:lnTo>
                  <a:lnTo>
                    <a:pt x="69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29" name="Freeform 82"/>
            <p:cNvSpPr>
              <a:spLocks/>
            </p:cNvSpPr>
            <p:nvPr/>
          </p:nvSpPr>
          <p:spPr bwMode="auto">
            <a:xfrm rot="-5400000" flipH="1" flipV="1">
              <a:off x="2849" y="2108"/>
              <a:ext cx="555" cy="80"/>
            </a:xfrm>
            <a:custGeom>
              <a:avLst/>
              <a:gdLst>
                <a:gd name="T0" fmla="*/ 0 w 426"/>
                <a:gd name="T1" fmla="*/ 0 h 93"/>
                <a:gd name="T2" fmla="*/ 212 w 426"/>
                <a:gd name="T3" fmla="*/ 24 h 93"/>
                <a:gd name="T4" fmla="*/ 1408 w 426"/>
                <a:gd name="T5" fmla="*/ 44 h 93"/>
                <a:gd name="T6" fmla="*/ 1599 w 426"/>
                <a:gd name="T7" fmla="*/ 22 h 93"/>
                <a:gd name="T8" fmla="*/ 0 w 426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" h="93">
                  <a:moveTo>
                    <a:pt x="0" y="0"/>
                  </a:moveTo>
                  <a:lnTo>
                    <a:pt x="57" y="51"/>
                  </a:lnTo>
                  <a:lnTo>
                    <a:pt x="375" y="93"/>
                  </a:lnTo>
                  <a:lnTo>
                    <a:pt x="426" y="4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63" name="Freeform 83"/>
            <p:cNvSpPr>
              <a:spLocks/>
            </p:cNvSpPr>
            <p:nvPr/>
          </p:nvSpPr>
          <p:spPr bwMode="auto">
            <a:xfrm>
              <a:off x="2320" y="1973"/>
              <a:ext cx="42" cy="165"/>
            </a:xfrm>
            <a:custGeom>
              <a:avLst/>
              <a:gdLst>
                <a:gd name="T0" fmla="*/ 24 w 42"/>
                <a:gd name="T1" fmla="*/ 165 h 165"/>
                <a:gd name="T2" fmla="*/ 15 w 42"/>
                <a:gd name="T3" fmla="*/ 117 h 165"/>
                <a:gd name="T4" fmla="*/ 6 w 42"/>
                <a:gd name="T5" fmla="*/ 78 h 165"/>
                <a:gd name="T6" fmla="*/ 0 w 42"/>
                <a:gd name="T7" fmla="*/ 33 h 165"/>
                <a:gd name="T8" fmla="*/ 6 w 42"/>
                <a:gd name="T9" fmla="*/ 6 h 165"/>
                <a:gd name="T10" fmla="*/ 33 w 42"/>
                <a:gd name="T11" fmla="*/ 0 h 165"/>
                <a:gd name="T12" fmla="*/ 42 w 42"/>
                <a:gd name="T13" fmla="*/ 27 h 165"/>
                <a:gd name="T14" fmla="*/ 42 w 42"/>
                <a:gd name="T15" fmla="*/ 66 h 165"/>
                <a:gd name="T16" fmla="*/ 36 w 42"/>
                <a:gd name="T17" fmla="*/ 102 h 165"/>
                <a:gd name="T18" fmla="*/ 24 w 42"/>
                <a:gd name="T1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65">
                  <a:moveTo>
                    <a:pt x="24" y="165"/>
                  </a:moveTo>
                  <a:lnTo>
                    <a:pt x="15" y="117"/>
                  </a:lnTo>
                  <a:lnTo>
                    <a:pt x="6" y="78"/>
                  </a:lnTo>
                  <a:lnTo>
                    <a:pt x="0" y="33"/>
                  </a:lnTo>
                  <a:lnTo>
                    <a:pt x="6" y="6"/>
                  </a:lnTo>
                  <a:lnTo>
                    <a:pt x="33" y="0"/>
                  </a:lnTo>
                  <a:lnTo>
                    <a:pt x="42" y="27"/>
                  </a:lnTo>
                  <a:lnTo>
                    <a:pt x="42" y="66"/>
                  </a:lnTo>
                  <a:lnTo>
                    <a:pt x="36" y="102"/>
                  </a:lnTo>
                  <a:lnTo>
                    <a:pt x="24" y="16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09364" name="Group 84"/>
          <p:cNvGrpSpPr>
            <a:grpSpLocks/>
          </p:cNvGrpSpPr>
          <p:nvPr/>
        </p:nvGrpSpPr>
        <p:grpSpPr bwMode="auto">
          <a:xfrm>
            <a:off x="3500438" y="5272088"/>
            <a:ext cx="1443037" cy="862012"/>
            <a:chOff x="2382" y="2109"/>
            <a:chExt cx="909" cy="543"/>
          </a:xfrm>
        </p:grpSpPr>
        <p:sp>
          <p:nvSpPr>
            <p:cNvPr id="31789" name="Freeform 85"/>
            <p:cNvSpPr>
              <a:spLocks/>
            </p:cNvSpPr>
            <p:nvPr/>
          </p:nvSpPr>
          <p:spPr bwMode="auto">
            <a:xfrm>
              <a:off x="2394" y="2382"/>
              <a:ext cx="108" cy="267"/>
            </a:xfrm>
            <a:custGeom>
              <a:avLst/>
              <a:gdLst>
                <a:gd name="T0" fmla="*/ 39 w 108"/>
                <a:gd name="T1" fmla="*/ 0 h 267"/>
                <a:gd name="T2" fmla="*/ 15 w 108"/>
                <a:gd name="T3" fmla="*/ 39 h 267"/>
                <a:gd name="T4" fmla="*/ 0 w 108"/>
                <a:gd name="T5" fmla="*/ 96 h 267"/>
                <a:gd name="T6" fmla="*/ 0 w 108"/>
                <a:gd name="T7" fmla="*/ 156 h 267"/>
                <a:gd name="T8" fmla="*/ 12 w 108"/>
                <a:gd name="T9" fmla="*/ 216 h 267"/>
                <a:gd name="T10" fmla="*/ 39 w 108"/>
                <a:gd name="T11" fmla="*/ 267 h 267"/>
                <a:gd name="T12" fmla="*/ 75 w 108"/>
                <a:gd name="T13" fmla="*/ 243 h 267"/>
                <a:gd name="T14" fmla="*/ 102 w 108"/>
                <a:gd name="T15" fmla="*/ 165 h 267"/>
                <a:gd name="T16" fmla="*/ 108 w 108"/>
                <a:gd name="T17" fmla="*/ 105 h 267"/>
                <a:gd name="T18" fmla="*/ 105 w 108"/>
                <a:gd name="T19" fmla="*/ 30 h 267"/>
                <a:gd name="T20" fmla="*/ 39 w 108"/>
                <a:gd name="T21" fmla="*/ 0 h 2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8" h="267">
                  <a:moveTo>
                    <a:pt x="39" y="0"/>
                  </a:moveTo>
                  <a:lnTo>
                    <a:pt x="15" y="39"/>
                  </a:lnTo>
                  <a:lnTo>
                    <a:pt x="0" y="96"/>
                  </a:lnTo>
                  <a:lnTo>
                    <a:pt x="0" y="156"/>
                  </a:lnTo>
                  <a:lnTo>
                    <a:pt x="12" y="216"/>
                  </a:lnTo>
                  <a:lnTo>
                    <a:pt x="39" y="267"/>
                  </a:lnTo>
                  <a:lnTo>
                    <a:pt x="75" y="243"/>
                  </a:lnTo>
                  <a:lnTo>
                    <a:pt x="102" y="165"/>
                  </a:lnTo>
                  <a:lnTo>
                    <a:pt x="108" y="105"/>
                  </a:lnTo>
                  <a:lnTo>
                    <a:pt x="105" y="3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66" name="Rectangle 86"/>
            <p:cNvSpPr>
              <a:spLocks noChangeArrowheads="1"/>
            </p:cNvSpPr>
            <p:nvPr/>
          </p:nvSpPr>
          <p:spPr bwMode="auto">
            <a:xfrm>
              <a:off x="2670" y="2190"/>
              <a:ext cx="621" cy="39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91" name="Freeform 87"/>
            <p:cNvSpPr>
              <a:spLocks/>
            </p:cNvSpPr>
            <p:nvPr/>
          </p:nvSpPr>
          <p:spPr bwMode="auto">
            <a:xfrm>
              <a:off x="2382" y="2112"/>
              <a:ext cx="321" cy="540"/>
            </a:xfrm>
            <a:custGeom>
              <a:avLst/>
              <a:gdLst>
                <a:gd name="T0" fmla="*/ 276 w 321"/>
                <a:gd name="T1" fmla="*/ 3 h 540"/>
                <a:gd name="T2" fmla="*/ 294 w 321"/>
                <a:gd name="T3" fmla="*/ 51 h 540"/>
                <a:gd name="T4" fmla="*/ 306 w 321"/>
                <a:gd name="T5" fmla="*/ 138 h 540"/>
                <a:gd name="T6" fmla="*/ 309 w 321"/>
                <a:gd name="T7" fmla="*/ 246 h 540"/>
                <a:gd name="T8" fmla="*/ 312 w 321"/>
                <a:gd name="T9" fmla="*/ 279 h 540"/>
                <a:gd name="T10" fmla="*/ 321 w 321"/>
                <a:gd name="T11" fmla="*/ 489 h 540"/>
                <a:gd name="T12" fmla="*/ 213 w 321"/>
                <a:gd name="T13" fmla="*/ 489 h 540"/>
                <a:gd name="T14" fmla="*/ 219 w 321"/>
                <a:gd name="T15" fmla="*/ 540 h 540"/>
                <a:gd name="T16" fmla="*/ 51 w 321"/>
                <a:gd name="T17" fmla="*/ 540 h 540"/>
                <a:gd name="T18" fmla="*/ 72 w 321"/>
                <a:gd name="T19" fmla="*/ 516 h 540"/>
                <a:gd name="T20" fmla="*/ 99 w 321"/>
                <a:gd name="T21" fmla="*/ 465 h 540"/>
                <a:gd name="T22" fmla="*/ 105 w 321"/>
                <a:gd name="T23" fmla="*/ 411 h 540"/>
                <a:gd name="T24" fmla="*/ 93 w 321"/>
                <a:gd name="T25" fmla="*/ 351 h 540"/>
                <a:gd name="T26" fmla="*/ 78 w 321"/>
                <a:gd name="T27" fmla="*/ 306 h 540"/>
                <a:gd name="T28" fmla="*/ 48 w 321"/>
                <a:gd name="T29" fmla="*/ 264 h 540"/>
                <a:gd name="T30" fmla="*/ 21 w 321"/>
                <a:gd name="T31" fmla="*/ 198 h 540"/>
                <a:gd name="T32" fmla="*/ 0 w 321"/>
                <a:gd name="T33" fmla="*/ 117 h 540"/>
                <a:gd name="T34" fmla="*/ 9 w 321"/>
                <a:gd name="T35" fmla="*/ 66 h 540"/>
                <a:gd name="T36" fmla="*/ 39 w 321"/>
                <a:gd name="T37" fmla="*/ 0 h 540"/>
                <a:gd name="T38" fmla="*/ 276 w 321"/>
                <a:gd name="T39" fmla="*/ 3 h 5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21" h="540">
                  <a:moveTo>
                    <a:pt x="276" y="3"/>
                  </a:moveTo>
                  <a:lnTo>
                    <a:pt x="294" y="51"/>
                  </a:lnTo>
                  <a:lnTo>
                    <a:pt x="306" y="138"/>
                  </a:lnTo>
                  <a:lnTo>
                    <a:pt x="309" y="246"/>
                  </a:lnTo>
                  <a:lnTo>
                    <a:pt x="312" y="279"/>
                  </a:lnTo>
                  <a:lnTo>
                    <a:pt x="321" y="489"/>
                  </a:lnTo>
                  <a:lnTo>
                    <a:pt x="213" y="489"/>
                  </a:lnTo>
                  <a:lnTo>
                    <a:pt x="219" y="540"/>
                  </a:lnTo>
                  <a:lnTo>
                    <a:pt x="51" y="540"/>
                  </a:lnTo>
                  <a:lnTo>
                    <a:pt x="72" y="516"/>
                  </a:lnTo>
                  <a:lnTo>
                    <a:pt x="99" y="465"/>
                  </a:lnTo>
                  <a:lnTo>
                    <a:pt x="105" y="411"/>
                  </a:lnTo>
                  <a:lnTo>
                    <a:pt x="93" y="351"/>
                  </a:lnTo>
                  <a:lnTo>
                    <a:pt x="78" y="306"/>
                  </a:lnTo>
                  <a:lnTo>
                    <a:pt x="48" y="264"/>
                  </a:lnTo>
                  <a:lnTo>
                    <a:pt x="21" y="198"/>
                  </a:lnTo>
                  <a:lnTo>
                    <a:pt x="0" y="117"/>
                  </a:lnTo>
                  <a:lnTo>
                    <a:pt x="9" y="66"/>
                  </a:lnTo>
                  <a:lnTo>
                    <a:pt x="39" y="0"/>
                  </a:lnTo>
                  <a:lnTo>
                    <a:pt x="276" y="3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68" name="Freeform 88"/>
            <p:cNvSpPr>
              <a:spLocks/>
            </p:cNvSpPr>
            <p:nvPr/>
          </p:nvSpPr>
          <p:spPr bwMode="auto">
            <a:xfrm>
              <a:off x="2715" y="2109"/>
              <a:ext cx="90" cy="417"/>
            </a:xfrm>
            <a:custGeom>
              <a:avLst/>
              <a:gdLst>
                <a:gd name="T0" fmla="*/ 0 w 90"/>
                <a:gd name="T1" fmla="*/ 81 h 417"/>
                <a:gd name="T2" fmla="*/ 21 w 90"/>
                <a:gd name="T3" fmla="*/ 36 h 417"/>
                <a:gd name="T4" fmla="*/ 39 w 90"/>
                <a:gd name="T5" fmla="*/ 0 h 417"/>
                <a:gd name="T6" fmla="*/ 57 w 90"/>
                <a:gd name="T7" fmla="*/ 21 h 417"/>
                <a:gd name="T8" fmla="*/ 81 w 90"/>
                <a:gd name="T9" fmla="*/ 75 h 417"/>
                <a:gd name="T10" fmla="*/ 84 w 90"/>
                <a:gd name="T11" fmla="*/ 156 h 417"/>
                <a:gd name="T12" fmla="*/ 90 w 90"/>
                <a:gd name="T13" fmla="*/ 249 h 417"/>
                <a:gd name="T14" fmla="*/ 87 w 90"/>
                <a:gd name="T15" fmla="*/ 318 h 417"/>
                <a:gd name="T16" fmla="*/ 69 w 90"/>
                <a:gd name="T17" fmla="*/ 417 h 417"/>
                <a:gd name="T18" fmla="*/ 60 w 90"/>
                <a:gd name="T19" fmla="*/ 327 h 417"/>
                <a:gd name="T20" fmla="*/ 63 w 90"/>
                <a:gd name="T21" fmla="*/ 249 h 417"/>
                <a:gd name="T22" fmla="*/ 54 w 90"/>
                <a:gd name="T23" fmla="*/ 240 h 417"/>
                <a:gd name="T24" fmla="*/ 48 w 90"/>
                <a:gd name="T25" fmla="*/ 195 h 417"/>
                <a:gd name="T26" fmla="*/ 42 w 90"/>
                <a:gd name="T27" fmla="*/ 147 h 417"/>
                <a:gd name="T28" fmla="*/ 27 w 90"/>
                <a:gd name="T29" fmla="*/ 111 h 417"/>
                <a:gd name="T30" fmla="*/ 15 w 90"/>
                <a:gd name="T31" fmla="*/ 93 h 417"/>
                <a:gd name="T32" fmla="*/ 0 w 90"/>
                <a:gd name="T33" fmla="*/ 8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417">
                  <a:moveTo>
                    <a:pt x="0" y="81"/>
                  </a:moveTo>
                  <a:lnTo>
                    <a:pt x="21" y="36"/>
                  </a:lnTo>
                  <a:lnTo>
                    <a:pt x="39" y="0"/>
                  </a:lnTo>
                  <a:lnTo>
                    <a:pt x="57" y="21"/>
                  </a:lnTo>
                  <a:lnTo>
                    <a:pt x="81" y="75"/>
                  </a:lnTo>
                  <a:lnTo>
                    <a:pt x="84" y="156"/>
                  </a:lnTo>
                  <a:lnTo>
                    <a:pt x="90" y="249"/>
                  </a:lnTo>
                  <a:lnTo>
                    <a:pt x="87" y="318"/>
                  </a:lnTo>
                  <a:lnTo>
                    <a:pt x="69" y="417"/>
                  </a:lnTo>
                  <a:lnTo>
                    <a:pt x="60" y="327"/>
                  </a:lnTo>
                  <a:lnTo>
                    <a:pt x="63" y="249"/>
                  </a:lnTo>
                  <a:lnTo>
                    <a:pt x="54" y="240"/>
                  </a:lnTo>
                  <a:lnTo>
                    <a:pt x="48" y="195"/>
                  </a:lnTo>
                  <a:lnTo>
                    <a:pt x="42" y="147"/>
                  </a:lnTo>
                  <a:lnTo>
                    <a:pt x="27" y="111"/>
                  </a:lnTo>
                  <a:lnTo>
                    <a:pt x="15" y="93"/>
                  </a:lnTo>
                  <a:lnTo>
                    <a:pt x="0" y="81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69" name="Freeform 89"/>
            <p:cNvSpPr>
              <a:spLocks/>
            </p:cNvSpPr>
            <p:nvPr/>
          </p:nvSpPr>
          <p:spPr bwMode="auto">
            <a:xfrm>
              <a:off x="2844" y="2391"/>
              <a:ext cx="66" cy="255"/>
            </a:xfrm>
            <a:custGeom>
              <a:avLst/>
              <a:gdLst>
                <a:gd name="T0" fmla="*/ 6 w 66"/>
                <a:gd name="T1" fmla="*/ 0 h 255"/>
                <a:gd name="T2" fmla="*/ 0 w 66"/>
                <a:gd name="T3" fmla="*/ 51 h 255"/>
                <a:gd name="T4" fmla="*/ 0 w 66"/>
                <a:gd name="T5" fmla="*/ 138 h 255"/>
                <a:gd name="T6" fmla="*/ 12 w 66"/>
                <a:gd name="T7" fmla="*/ 195 h 255"/>
                <a:gd name="T8" fmla="*/ 18 w 66"/>
                <a:gd name="T9" fmla="*/ 231 h 255"/>
                <a:gd name="T10" fmla="*/ 33 w 66"/>
                <a:gd name="T11" fmla="*/ 255 h 255"/>
                <a:gd name="T12" fmla="*/ 51 w 66"/>
                <a:gd name="T13" fmla="*/ 240 h 255"/>
                <a:gd name="T14" fmla="*/ 60 w 66"/>
                <a:gd name="T15" fmla="*/ 207 h 255"/>
                <a:gd name="T16" fmla="*/ 66 w 66"/>
                <a:gd name="T17" fmla="*/ 186 h 255"/>
                <a:gd name="T18" fmla="*/ 30 w 66"/>
                <a:gd name="T19" fmla="*/ 129 h 255"/>
                <a:gd name="T20" fmla="*/ 18 w 66"/>
                <a:gd name="T21" fmla="*/ 69 h 255"/>
                <a:gd name="T22" fmla="*/ 6 w 66"/>
                <a:gd name="T2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255">
                  <a:moveTo>
                    <a:pt x="6" y="0"/>
                  </a:moveTo>
                  <a:lnTo>
                    <a:pt x="0" y="51"/>
                  </a:lnTo>
                  <a:lnTo>
                    <a:pt x="0" y="138"/>
                  </a:lnTo>
                  <a:lnTo>
                    <a:pt x="12" y="195"/>
                  </a:lnTo>
                  <a:lnTo>
                    <a:pt x="18" y="231"/>
                  </a:lnTo>
                  <a:lnTo>
                    <a:pt x="33" y="255"/>
                  </a:lnTo>
                  <a:lnTo>
                    <a:pt x="51" y="240"/>
                  </a:lnTo>
                  <a:lnTo>
                    <a:pt x="60" y="207"/>
                  </a:lnTo>
                  <a:lnTo>
                    <a:pt x="66" y="186"/>
                  </a:lnTo>
                  <a:lnTo>
                    <a:pt x="30" y="129"/>
                  </a:lnTo>
                  <a:lnTo>
                    <a:pt x="18" y="69"/>
                  </a:ln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0" name="Freeform 90"/>
            <p:cNvSpPr>
              <a:spLocks/>
            </p:cNvSpPr>
            <p:nvPr/>
          </p:nvSpPr>
          <p:spPr bwMode="auto">
            <a:xfrm>
              <a:off x="2859" y="2118"/>
              <a:ext cx="90" cy="384"/>
            </a:xfrm>
            <a:custGeom>
              <a:avLst/>
              <a:gdLst>
                <a:gd name="T0" fmla="*/ 0 w 90"/>
                <a:gd name="T1" fmla="*/ 81 h 384"/>
                <a:gd name="T2" fmla="*/ 21 w 90"/>
                <a:gd name="T3" fmla="*/ 36 h 384"/>
                <a:gd name="T4" fmla="*/ 39 w 90"/>
                <a:gd name="T5" fmla="*/ 0 h 384"/>
                <a:gd name="T6" fmla="*/ 57 w 90"/>
                <a:gd name="T7" fmla="*/ 21 h 384"/>
                <a:gd name="T8" fmla="*/ 81 w 90"/>
                <a:gd name="T9" fmla="*/ 75 h 384"/>
                <a:gd name="T10" fmla="*/ 84 w 90"/>
                <a:gd name="T11" fmla="*/ 156 h 384"/>
                <a:gd name="T12" fmla="*/ 90 w 90"/>
                <a:gd name="T13" fmla="*/ 249 h 384"/>
                <a:gd name="T14" fmla="*/ 87 w 90"/>
                <a:gd name="T15" fmla="*/ 318 h 384"/>
                <a:gd name="T16" fmla="*/ 81 w 90"/>
                <a:gd name="T17" fmla="*/ 384 h 384"/>
                <a:gd name="T18" fmla="*/ 78 w 90"/>
                <a:gd name="T19" fmla="*/ 318 h 384"/>
                <a:gd name="T20" fmla="*/ 72 w 90"/>
                <a:gd name="T21" fmla="*/ 240 h 384"/>
                <a:gd name="T22" fmla="*/ 63 w 90"/>
                <a:gd name="T23" fmla="*/ 180 h 384"/>
                <a:gd name="T24" fmla="*/ 48 w 90"/>
                <a:gd name="T25" fmla="*/ 126 h 384"/>
                <a:gd name="T26" fmla="*/ 36 w 90"/>
                <a:gd name="T27" fmla="*/ 102 h 384"/>
                <a:gd name="T28" fmla="*/ 18 w 90"/>
                <a:gd name="T29" fmla="*/ 87 h 384"/>
                <a:gd name="T30" fmla="*/ 0 w 90"/>
                <a:gd name="T31" fmla="*/ 8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384">
                  <a:moveTo>
                    <a:pt x="0" y="81"/>
                  </a:moveTo>
                  <a:lnTo>
                    <a:pt x="21" y="36"/>
                  </a:lnTo>
                  <a:lnTo>
                    <a:pt x="39" y="0"/>
                  </a:lnTo>
                  <a:lnTo>
                    <a:pt x="57" y="21"/>
                  </a:lnTo>
                  <a:lnTo>
                    <a:pt x="81" y="75"/>
                  </a:lnTo>
                  <a:lnTo>
                    <a:pt x="84" y="156"/>
                  </a:lnTo>
                  <a:lnTo>
                    <a:pt x="90" y="249"/>
                  </a:lnTo>
                  <a:lnTo>
                    <a:pt x="87" y="318"/>
                  </a:lnTo>
                  <a:lnTo>
                    <a:pt x="81" y="384"/>
                  </a:lnTo>
                  <a:lnTo>
                    <a:pt x="78" y="318"/>
                  </a:lnTo>
                  <a:lnTo>
                    <a:pt x="72" y="240"/>
                  </a:lnTo>
                  <a:lnTo>
                    <a:pt x="63" y="180"/>
                  </a:lnTo>
                  <a:lnTo>
                    <a:pt x="48" y="126"/>
                  </a:lnTo>
                  <a:lnTo>
                    <a:pt x="36" y="102"/>
                  </a:lnTo>
                  <a:lnTo>
                    <a:pt x="18" y="87"/>
                  </a:lnTo>
                  <a:lnTo>
                    <a:pt x="0" y="81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1" name="Freeform 91"/>
            <p:cNvSpPr>
              <a:spLocks/>
            </p:cNvSpPr>
            <p:nvPr/>
          </p:nvSpPr>
          <p:spPr bwMode="auto">
            <a:xfrm>
              <a:off x="3000" y="2394"/>
              <a:ext cx="60" cy="252"/>
            </a:xfrm>
            <a:custGeom>
              <a:avLst/>
              <a:gdLst>
                <a:gd name="T0" fmla="*/ 6 w 60"/>
                <a:gd name="T1" fmla="*/ 0 h 252"/>
                <a:gd name="T2" fmla="*/ 0 w 60"/>
                <a:gd name="T3" fmla="*/ 57 h 252"/>
                <a:gd name="T4" fmla="*/ 0 w 60"/>
                <a:gd name="T5" fmla="*/ 144 h 252"/>
                <a:gd name="T6" fmla="*/ 3 w 60"/>
                <a:gd name="T7" fmla="*/ 189 h 252"/>
                <a:gd name="T8" fmla="*/ 18 w 60"/>
                <a:gd name="T9" fmla="*/ 231 h 252"/>
                <a:gd name="T10" fmla="*/ 30 w 60"/>
                <a:gd name="T11" fmla="*/ 252 h 252"/>
                <a:gd name="T12" fmla="*/ 45 w 60"/>
                <a:gd name="T13" fmla="*/ 240 h 252"/>
                <a:gd name="T14" fmla="*/ 54 w 60"/>
                <a:gd name="T15" fmla="*/ 207 h 252"/>
                <a:gd name="T16" fmla="*/ 60 w 60"/>
                <a:gd name="T17" fmla="*/ 183 h 252"/>
                <a:gd name="T18" fmla="*/ 30 w 60"/>
                <a:gd name="T19" fmla="*/ 129 h 252"/>
                <a:gd name="T20" fmla="*/ 18 w 60"/>
                <a:gd name="T21" fmla="*/ 60 h 252"/>
                <a:gd name="T22" fmla="*/ 6 w 60"/>
                <a:gd name="T2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2">
                  <a:moveTo>
                    <a:pt x="6" y="0"/>
                  </a:moveTo>
                  <a:lnTo>
                    <a:pt x="0" y="57"/>
                  </a:lnTo>
                  <a:lnTo>
                    <a:pt x="0" y="144"/>
                  </a:lnTo>
                  <a:lnTo>
                    <a:pt x="3" y="189"/>
                  </a:lnTo>
                  <a:lnTo>
                    <a:pt x="18" y="231"/>
                  </a:lnTo>
                  <a:lnTo>
                    <a:pt x="30" y="252"/>
                  </a:lnTo>
                  <a:lnTo>
                    <a:pt x="45" y="240"/>
                  </a:lnTo>
                  <a:lnTo>
                    <a:pt x="54" y="207"/>
                  </a:lnTo>
                  <a:lnTo>
                    <a:pt x="60" y="183"/>
                  </a:lnTo>
                  <a:lnTo>
                    <a:pt x="30" y="129"/>
                  </a:lnTo>
                  <a:lnTo>
                    <a:pt x="18" y="60"/>
                  </a:ln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2" name="Freeform 92"/>
            <p:cNvSpPr>
              <a:spLocks/>
            </p:cNvSpPr>
            <p:nvPr/>
          </p:nvSpPr>
          <p:spPr bwMode="auto">
            <a:xfrm>
              <a:off x="3039" y="2193"/>
              <a:ext cx="54" cy="309"/>
            </a:xfrm>
            <a:custGeom>
              <a:avLst/>
              <a:gdLst>
                <a:gd name="T0" fmla="*/ 45 w 54"/>
                <a:gd name="T1" fmla="*/ 0 h 309"/>
                <a:gd name="T2" fmla="*/ 48 w 54"/>
                <a:gd name="T3" fmla="*/ 81 h 309"/>
                <a:gd name="T4" fmla="*/ 54 w 54"/>
                <a:gd name="T5" fmla="*/ 174 h 309"/>
                <a:gd name="T6" fmla="*/ 51 w 54"/>
                <a:gd name="T7" fmla="*/ 243 h 309"/>
                <a:gd name="T8" fmla="*/ 45 w 54"/>
                <a:gd name="T9" fmla="*/ 309 h 309"/>
                <a:gd name="T10" fmla="*/ 42 w 54"/>
                <a:gd name="T11" fmla="*/ 243 h 309"/>
                <a:gd name="T12" fmla="*/ 36 w 54"/>
                <a:gd name="T13" fmla="*/ 165 h 309"/>
                <a:gd name="T14" fmla="*/ 27 w 54"/>
                <a:gd name="T15" fmla="*/ 105 h 309"/>
                <a:gd name="T16" fmla="*/ 12 w 54"/>
                <a:gd name="T17" fmla="*/ 51 h 309"/>
                <a:gd name="T18" fmla="*/ 0 w 54"/>
                <a:gd name="T19" fmla="*/ 27 h 309"/>
                <a:gd name="T20" fmla="*/ 45 w 54"/>
                <a:gd name="T2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309">
                  <a:moveTo>
                    <a:pt x="45" y="0"/>
                  </a:moveTo>
                  <a:lnTo>
                    <a:pt x="48" y="81"/>
                  </a:lnTo>
                  <a:lnTo>
                    <a:pt x="54" y="174"/>
                  </a:lnTo>
                  <a:lnTo>
                    <a:pt x="51" y="243"/>
                  </a:lnTo>
                  <a:lnTo>
                    <a:pt x="45" y="309"/>
                  </a:lnTo>
                  <a:lnTo>
                    <a:pt x="42" y="243"/>
                  </a:lnTo>
                  <a:lnTo>
                    <a:pt x="36" y="165"/>
                  </a:lnTo>
                  <a:lnTo>
                    <a:pt x="27" y="105"/>
                  </a:lnTo>
                  <a:lnTo>
                    <a:pt x="12" y="51"/>
                  </a:lnTo>
                  <a:lnTo>
                    <a:pt x="0" y="27"/>
                  </a:lnTo>
                  <a:lnTo>
                    <a:pt x="4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3" name="Freeform 93"/>
            <p:cNvSpPr>
              <a:spLocks/>
            </p:cNvSpPr>
            <p:nvPr/>
          </p:nvSpPr>
          <p:spPr bwMode="auto">
            <a:xfrm>
              <a:off x="3141" y="2391"/>
              <a:ext cx="54" cy="252"/>
            </a:xfrm>
            <a:custGeom>
              <a:avLst/>
              <a:gdLst>
                <a:gd name="T0" fmla="*/ 6 w 54"/>
                <a:gd name="T1" fmla="*/ 0 h 252"/>
                <a:gd name="T2" fmla="*/ 0 w 54"/>
                <a:gd name="T3" fmla="*/ 51 h 252"/>
                <a:gd name="T4" fmla="*/ 0 w 54"/>
                <a:gd name="T5" fmla="*/ 138 h 252"/>
                <a:gd name="T6" fmla="*/ 12 w 54"/>
                <a:gd name="T7" fmla="*/ 195 h 252"/>
                <a:gd name="T8" fmla="*/ 18 w 54"/>
                <a:gd name="T9" fmla="*/ 231 h 252"/>
                <a:gd name="T10" fmla="*/ 30 w 54"/>
                <a:gd name="T11" fmla="*/ 252 h 252"/>
                <a:gd name="T12" fmla="*/ 45 w 54"/>
                <a:gd name="T13" fmla="*/ 240 h 252"/>
                <a:gd name="T14" fmla="*/ 51 w 54"/>
                <a:gd name="T15" fmla="*/ 222 h 252"/>
                <a:gd name="T16" fmla="*/ 54 w 54"/>
                <a:gd name="T17" fmla="*/ 195 h 252"/>
                <a:gd name="T18" fmla="*/ 30 w 54"/>
                <a:gd name="T19" fmla="*/ 129 h 252"/>
                <a:gd name="T20" fmla="*/ 18 w 54"/>
                <a:gd name="T21" fmla="*/ 69 h 252"/>
                <a:gd name="T22" fmla="*/ 6 w 54"/>
                <a:gd name="T2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252">
                  <a:moveTo>
                    <a:pt x="6" y="0"/>
                  </a:moveTo>
                  <a:lnTo>
                    <a:pt x="0" y="51"/>
                  </a:lnTo>
                  <a:lnTo>
                    <a:pt x="0" y="138"/>
                  </a:lnTo>
                  <a:lnTo>
                    <a:pt x="12" y="195"/>
                  </a:lnTo>
                  <a:lnTo>
                    <a:pt x="18" y="231"/>
                  </a:lnTo>
                  <a:lnTo>
                    <a:pt x="30" y="252"/>
                  </a:lnTo>
                  <a:lnTo>
                    <a:pt x="45" y="240"/>
                  </a:lnTo>
                  <a:lnTo>
                    <a:pt x="51" y="222"/>
                  </a:lnTo>
                  <a:lnTo>
                    <a:pt x="54" y="195"/>
                  </a:lnTo>
                  <a:lnTo>
                    <a:pt x="30" y="129"/>
                  </a:lnTo>
                  <a:lnTo>
                    <a:pt x="18" y="69"/>
                  </a:ln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4" name="Freeform 94"/>
            <p:cNvSpPr>
              <a:spLocks/>
            </p:cNvSpPr>
            <p:nvPr/>
          </p:nvSpPr>
          <p:spPr bwMode="auto">
            <a:xfrm>
              <a:off x="2697" y="2397"/>
              <a:ext cx="72" cy="249"/>
            </a:xfrm>
            <a:custGeom>
              <a:avLst/>
              <a:gdLst>
                <a:gd name="T0" fmla="*/ 3 w 72"/>
                <a:gd name="T1" fmla="*/ 0 h 249"/>
                <a:gd name="T2" fmla="*/ 0 w 72"/>
                <a:gd name="T3" fmla="*/ 54 h 249"/>
                <a:gd name="T4" fmla="*/ 0 w 72"/>
                <a:gd name="T5" fmla="*/ 135 h 249"/>
                <a:gd name="T6" fmla="*/ 12 w 72"/>
                <a:gd name="T7" fmla="*/ 192 h 249"/>
                <a:gd name="T8" fmla="*/ 18 w 72"/>
                <a:gd name="T9" fmla="*/ 228 h 249"/>
                <a:gd name="T10" fmla="*/ 30 w 72"/>
                <a:gd name="T11" fmla="*/ 249 h 249"/>
                <a:gd name="T12" fmla="*/ 51 w 72"/>
                <a:gd name="T13" fmla="*/ 234 h 249"/>
                <a:gd name="T14" fmla="*/ 63 w 72"/>
                <a:gd name="T15" fmla="*/ 210 h 249"/>
                <a:gd name="T16" fmla="*/ 72 w 72"/>
                <a:gd name="T17" fmla="*/ 186 h 249"/>
                <a:gd name="T18" fmla="*/ 60 w 72"/>
                <a:gd name="T19" fmla="*/ 156 h 249"/>
                <a:gd name="T20" fmla="*/ 36 w 72"/>
                <a:gd name="T21" fmla="*/ 126 h 249"/>
                <a:gd name="T22" fmla="*/ 18 w 72"/>
                <a:gd name="T23" fmla="*/ 96 h 249"/>
                <a:gd name="T24" fmla="*/ 3 w 7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49">
                  <a:moveTo>
                    <a:pt x="3" y="0"/>
                  </a:moveTo>
                  <a:lnTo>
                    <a:pt x="0" y="54"/>
                  </a:lnTo>
                  <a:lnTo>
                    <a:pt x="0" y="135"/>
                  </a:lnTo>
                  <a:lnTo>
                    <a:pt x="12" y="192"/>
                  </a:lnTo>
                  <a:lnTo>
                    <a:pt x="18" y="228"/>
                  </a:lnTo>
                  <a:lnTo>
                    <a:pt x="30" y="249"/>
                  </a:lnTo>
                  <a:lnTo>
                    <a:pt x="51" y="234"/>
                  </a:lnTo>
                  <a:lnTo>
                    <a:pt x="63" y="210"/>
                  </a:lnTo>
                  <a:lnTo>
                    <a:pt x="72" y="186"/>
                  </a:lnTo>
                  <a:lnTo>
                    <a:pt x="60" y="156"/>
                  </a:lnTo>
                  <a:lnTo>
                    <a:pt x="36" y="126"/>
                  </a:lnTo>
                  <a:lnTo>
                    <a:pt x="18" y="96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5" name="Freeform 95"/>
            <p:cNvSpPr>
              <a:spLocks/>
            </p:cNvSpPr>
            <p:nvPr/>
          </p:nvSpPr>
          <p:spPr bwMode="auto">
            <a:xfrm>
              <a:off x="2559" y="2403"/>
              <a:ext cx="72" cy="249"/>
            </a:xfrm>
            <a:custGeom>
              <a:avLst/>
              <a:gdLst>
                <a:gd name="T0" fmla="*/ 15 w 72"/>
                <a:gd name="T1" fmla="*/ 0 h 249"/>
                <a:gd name="T2" fmla="*/ 6 w 72"/>
                <a:gd name="T3" fmla="*/ 54 h 249"/>
                <a:gd name="T4" fmla="*/ 0 w 72"/>
                <a:gd name="T5" fmla="*/ 105 h 249"/>
                <a:gd name="T6" fmla="*/ 9 w 72"/>
                <a:gd name="T7" fmla="*/ 144 h 249"/>
                <a:gd name="T8" fmla="*/ 15 w 72"/>
                <a:gd name="T9" fmla="*/ 201 h 249"/>
                <a:gd name="T10" fmla="*/ 30 w 72"/>
                <a:gd name="T11" fmla="*/ 237 h 249"/>
                <a:gd name="T12" fmla="*/ 45 w 72"/>
                <a:gd name="T13" fmla="*/ 249 h 249"/>
                <a:gd name="T14" fmla="*/ 57 w 72"/>
                <a:gd name="T15" fmla="*/ 246 h 249"/>
                <a:gd name="T16" fmla="*/ 63 w 72"/>
                <a:gd name="T17" fmla="*/ 228 h 249"/>
                <a:gd name="T18" fmla="*/ 72 w 72"/>
                <a:gd name="T19" fmla="*/ 192 h 249"/>
                <a:gd name="T20" fmla="*/ 54 w 72"/>
                <a:gd name="T21" fmla="*/ 141 h 249"/>
                <a:gd name="T22" fmla="*/ 33 w 72"/>
                <a:gd name="T23" fmla="*/ 84 h 249"/>
                <a:gd name="T24" fmla="*/ 15 w 7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49">
                  <a:moveTo>
                    <a:pt x="15" y="0"/>
                  </a:moveTo>
                  <a:lnTo>
                    <a:pt x="6" y="54"/>
                  </a:lnTo>
                  <a:lnTo>
                    <a:pt x="0" y="105"/>
                  </a:lnTo>
                  <a:lnTo>
                    <a:pt x="9" y="144"/>
                  </a:lnTo>
                  <a:lnTo>
                    <a:pt x="15" y="201"/>
                  </a:lnTo>
                  <a:lnTo>
                    <a:pt x="30" y="237"/>
                  </a:lnTo>
                  <a:lnTo>
                    <a:pt x="45" y="249"/>
                  </a:lnTo>
                  <a:lnTo>
                    <a:pt x="57" y="246"/>
                  </a:lnTo>
                  <a:lnTo>
                    <a:pt x="63" y="228"/>
                  </a:lnTo>
                  <a:lnTo>
                    <a:pt x="72" y="192"/>
                  </a:lnTo>
                  <a:lnTo>
                    <a:pt x="54" y="141"/>
                  </a:lnTo>
                  <a:lnTo>
                    <a:pt x="33" y="84"/>
                  </a:lnTo>
                  <a:lnTo>
                    <a:pt x="1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0" name="Freeform 96"/>
            <p:cNvSpPr>
              <a:spLocks/>
            </p:cNvSpPr>
            <p:nvPr/>
          </p:nvSpPr>
          <p:spPr bwMode="auto">
            <a:xfrm>
              <a:off x="2619" y="2391"/>
              <a:ext cx="111" cy="258"/>
            </a:xfrm>
            <a:custGeom>
              <a:avLst/>
              <a:gdLst>
                <a:gd name="T0" fmla="*/ 111 w 111"/>
                <a:gd name="T1" fmla="*/ 258 h 258"/>
                <a:gd name="T2" fmla="*/ 36 w 111"/>
                <a:gd name="T3" fmla="*/ 255 h 258"/>
                <a:gd name="T4" fmla="*/ 18 w 111"/>
                <a:gd name="T5" fmla="*/ 180 h 258"/>
                <a:gd name="T6" fmla="*/ 6 w 111"/>
                <a:gd name="T7" fmla="*/ 114 h 258"/>
                <a:gd name="T8" fmla="*/ 6 w 111"/>
                <a:gd name="T9" fmla="*/ 45 h 258"/>
                <a:gd name="T10" fmla="*/ 0 w 111"/>
                <a:gd name="T11" fmla="*/ 6 h 258"/>
                <a:gd name="T12" fmla="*/ 69 w 111"/>
                <a:gd name="T13" fmla="*/ 0 h 258"/>
                <a:gd name="T14" fmla="*/ 69 w 111"/>
                <a:gd name="T15" fmla="*/ 48 h 258"/>
                <a:gd name="T16" fmla="*/ 84 w 111"/>
                <a:gd name="T17" fmla="*/ 123 h 258"/>
                <a:gd name="T18" fmla="*/ 99 w 111"/>
                <a:gd name="T19" fmla="*/ 207 h 258"/>
                <a:gd name="T20" fmla="*/ 111 w 111"/>
                <a:gd name="T21" fmla="*/ 258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1" h="258">
                  <a:moveTo>
                    <a:pt x="111" y="258"/>
                  </a:moveTo>
                  <a:lnTo>
                    <a:pt x="36" y="255"/>
                  </a:lnTo>
                  <a:lnTo>
                    <a:pt x="18" y="180"/>
                  </a:lnTo>
                  <a:lnTo>
                    <a:pt x="6" y="114"/>
                  </a:lnTo>
                  <a:lnTo>
                    <a:pt x="6" y="45"/>
                  </a:lnTo>
                  <a:lnTo>
                    <a:pt x="0" y="6"/>
                  </a:lnTo>
                  <a:lnTo>
                    <a:pt x="69" y="0"/>
                  </a:lnTo>
                  <a:lnTo>
                    <a:pt x="69" y="48"/>
                  </a:lnTo>
                  <a:lnTo>
                    <a:pt x="84" y="123"/>
                  </a:lnTo>
                  <a:lnTo>
                    <a:pt x="99" y="207"/>
                  </a:lnTo>
                  <a:lnTo>
                    <a:pt x="111" y="258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77" name="Freeform 97"/>
            <p:cNvSpPr>
              <a:spLocks/>
            </p:cNvSpPr>
            <p:nvPr/>
          </p:nvSpPr>
          <p:spPr bwMode="auto">
            <a:xfrm>
              <a:off x="3228" y="2394"/>
              <a:ext cx="60" cy="246"/>
            </a:xfrm>
            <a:custGeom>
              <a:avLst/>
              <a:gdLst>
                <a:gd name="T0" fmla="*/ 39 w 60"/>
                <a:gd name="T1" fmla="*/ 0 h 246"/>
                <a:gd name="T2" fmla="*/ 51 w 60"/>
                <a:gd name="T3" fmla="*/ 72 h 246"/>
                <a:gd name="T4" fmla="*/ 60 w 60"/>
                <a:gd name="T5" fmla="*/ 105 h 246"/>
                <a:gd name="T6" fmla="*/ 60 w 60"/>
                <a:gd name="T7" fmla="*/ 246 h 246"/>
                <a:gd name="T8" fmla="*/ 36 w 60"/>
                <a:gd name="T9" fmla="*/ 234 h 246"/>
                <a:gd name="T10" fmla="*/ 0 w 60"/>
                <a:gd name="T11" fmla="*/ 75 h 246"/>
                <a:gd name="T12" fmla="*/ 39 w 60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46">
                  <a:moveTo>
                    <a:pt x="39" y="0"/>
                  </a:moveTo>
                  <a:lnTo>
                    <a:pt x="51" y="72"/>
                  </a:lnTo>
                  <a:lnTo>
                    <a:pt x="60" y="105"/>
                  </a:lnTo>
                  <a:lnTo>
                    <a:pt x="60" y="246"/>
                  </a:lnTo>
                  <a:lnTo>
                    <a:pt x="36" y="234"/>
                  </a:lnTo>
                  <a:lnTo>
                    <a:pt x="0" y="75"/>
                  </a:lnTo>
                  <a:lnTo>
                    <a:pt x="3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2" name="Freeform 98"/>
            <p:cNvSpPr>
              <a:spLocks/>
            </p:cNvSpPr>
            <p:nvPr/>
          </p:nvSpPr>
          <p:spPr bwMode="auto">
            <a:xfrm>
              <a:off x="2748" y="2115"/>
              <a:ext cx="135" cy="534"/>
            </a:xfrm>
            <a:custGeom>
              <a:avLst/>
              <a:gdLst>
                <a:gd name="T0" fmla="*/ 0 w 135"/>
                <a:gd name="T1" fmla="*/ 0 h 534"/>
                <a:gd name="T2" fmla="*/ 24 w 135"/>
                <a:gd name="T3" fmla="*/ 25 h 534"/>
                <a:gd name="T4" fmla="*/ 32 w 135"/>
                <a:gd name="T5" fmla="*/ 65 h 534"/>
                <a:gd name="T6" fmla="*/ 42 w 135"/>
                <a:gd name="T7" fmla="*/ 141 h 534"/>
                <a:gd name="T8" fmla="*/ 42 w 135"/>
                <a:gd name="T9" fmla="*/ 228 h 534"/>
                <a:gd name="T10" fmla="*/ 39 w 135"/>
                <a:gd name="T11" fmla="*/ 303 h 534"/>
                <a:gd name="T12" fmla="*/ 39 w 135"/>
                <a:gd name="T13" fmla="*/ 348 h 534"/>
                <a:gd name="T14" fmla="*/ 36 w 135"/>
                <a:gd name="T15" fmla="*/ 426 h 534"/>
                <a:gd name="T16" fmla="*/ 48 w 135"/>
                <a:gd name="T17" fmla="*/ 495 h 534"/>
                <a:gd name="T18" fmla="*/ 66 w 135"/>
                <a:gd name="T19" fmla="*/ 534 h 534"/>
                <a:gd name="T20" fmla="*/ 135 w 135"/>
                <a:gd name="T21" fmla="*/ 531 h 534"/>
                <a:gd name="T22" fmla="*/ 120 w 135"/>
                <a:gd name="T23" fmla="*/ 497 h 534"/>
                <a:gd name="T24" fmla="*/ 111 w 135"/>
                <a:gd name="T25" fmla="*/ 438 h 534"/>
                <a:gd name="T26" fmla="*/ 111 w 135"/>
                <a:gd name="T27" fmla="*/ 393 h 534"/>
                <a:gd name="T28" fmla="*/ 111 w 135"/>
                <a:gd name="T29" fmla="*/ 342 h 534"/>
                <a:gd name="T30" fmla="*/ 117 w 135"/>
                <a:gd name="T31" fmla="*/ 276 h 534"/>
                <a:gd name="T32" fmla="*/ 117 w 135"/>
                <a:gd name="T33" fmla="*/ 213 h 534"/>
                <a:gd name="T34" fmla="*/ 117 w 135"/>
                <a:gd name="T35" fmla="*/ 138 h 534"/>
                <a:gd name="T36" fmla="*/ 111 w 135"/>
                <a:gd name="T37" fmla="*/ 90 h 534"/>
                <a:gd name="T38" fmla="*/ 102 w 135"/>
                <a:gd name="T39" fmla="*/ 36 h 534"/>
                <a:gd name="T40" fmla="*/ 84 w 135"/>
                <a:gd name="T41" fmla="*/ 0 h 534"/>
                <a:gd name="T42" fmla="*/ 0 w 135"/>
                <a:gd name="T43" fmla="*/ 0 h 5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5" h="534">
                  <a:moveTo>
                    <a:pt x="0" y="0"/>
                  </a:moveTo>
                  <a:lnTo>
                    <a:pt x="24" y="25"/>
                  </a:lnTo>
                  <a:lnTo>
                    <a:pt x="32" y="65"/>
                  </a:lnTo>
                  <a:lnTo>
                    <a:pt x="42" y="141"/>
                  </a:lnTo>
                  <a:lnTo>
                    <a:pt x="42" y="228"/>
                  </a:lnTo>
                  <a:lnTo>
                    <a:pt x="39" y="303"/>
                  </a:lnTo>
                  <a:lnTo>
                    <a:pt x="39" y="348"/>
                  </a:lnTo>
                  <a:lnTo>
                    <a:pt x="36" y="426"/>
                  </a:lnTo>
                  <a:lnTo>
                    <a:pt x="48" y="495"/>
                  </a:lnTo>
                  <a:lnTo>
                    <a:pt x="66" y="534"/>
                  </a:lnTo>
                  <a:lnTo>
                    <a:pt x="135" y="531"/>
                  </a:lnTo>
                  <a:lnTo>
                    <a:pt x="120" y="497"/>
                  </a:lnTo>
                  <a:lnTo>
                    <a:pt x="111" y="438"/>
                  </a:lnTo>
                  <a:lnTo>
                    <a:pt x="111" y="393"/>
                  </a:lnTo>
                  <a:lnTo>
                    <a:pt x="111" y="342"/>
                  </a:lnTo>
                  <a:lnTo>
                    <a:pt x="117" y="276"/>
                  </a:lnTo>
                  <a:lnTo>
                    <a:pt x="117" y="213"/>
                  </a:lnTo>
                  <a:lnTo>
                    <a:pt x="117" y="138"/>
                  </a:lnTo>
                  <a:lnTo>
                    <a:pt x="111" y="90"/>
                  </a:lnTo>
                  <a:lnTo>
                    <a:pt x="102" y="36"/>
                  </a:lnTo>
                  <a:lnTo>
                    <a:pt x="8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3" name="Freeform 99"/>
            <p:cNvSpPr>
              <a:spLocks/>
            </p:cNvSpPr>
            <p:nvPr/>
          </p:nvSpPr>
          <p:spPr bwMode="auto">
            <a:xfrm>
              <a:off x="2901" y="2118"/>
              <a:ext cx="135" cy="531"/>
            </a:xfrm>
            <a:custGeom>
              <a:avLst/>
              <a:gdLst>
                <a:gd name="T0" fmla="*/ 0 w 135"/>
                <a:gd name="T1" fmla="*/ 3 h 531"/>
                <a:gd name="T2" fmla="*/ 15 w 135"/>
                <a:gd name="T3" fmla="*/ 25 h 531"/>
                <a:gd name="T4" fmla="*/ 23 w 135"/>
                <a:gd name="T5" fmla="*/ 65 h 531"/>
                <a:gd name="T6" fmla="*/ 36 w 135"/>
                <a:gd name="T7" fmla="*/ 141 h 531"/>
                <a:gd name="T8" fmla="*/ 33 w 135"/>
                <a:gd name="T9" fmla="*/ 225 h 531"/>
                <a:gd name="T10" fmla="*/ 30 w 135"/>
                <a:gd name="T11" fmla="*/ 303 h 531"/>
                <a:gd name="T12" fmla="*/ 30 w 135"/>
                <a:gd name="T13" fmla="*/ 351 h 531"/>
                <a:gd name="T14" fmla="*/ 33 w 135"/>
                <a:gd name="T15" fmla="*/ 426 h 531"/>
                <a:gd name="T16" fmla="*/ 39 w 135"/>
                <a:gd name="T17" fmla="*/ 486 h 531"/>
                <a:gd name="T18" fmla="*/ 63 w 135"/>
                <a:gd name="T19" fmla="*/ 531 h 531"/>
                <a:gd name="T20" fmla="*/ 135 w 135"/>
                <a:gd name="T21" fmla="*/ 531 h 531"/>
                <a:gd name="T22" fmla="*/ 114 w 135"/>
                <a:gd name="T23" fmla="*/ 495 h 531"/>
                <a:gd name="T24" fmla="*/ 105 w 135"/>
                <a:gd name="T25" fmla="*/ 441 h 531"/>
                <a:gd name="T26" fmla="*/ 102 w 135"/>
                <a:gd name="T27" fmla="*/ 399 h 531"/>
                <a:gd name="T28" fmla="*/ 105 w 135"/>
                <a:gd name="T29" fmla="*/ 345 h 531"/>
                <a:gd name="T30" fmla="*/ 105 w 135"/>
                <a:gd name="T31" fmla="*/ 282 h 531"/>
                <a:gd name="T32" fmla="*/ 108 w 135"/>
                <a:gd name="T33" fmla="*/ 213 h 531"/>
                <a:gd name="T34" fmla="*/ 108 w 135"/>
                <a:gd name="T35" fmla="*/ 141 h 531"/>
                <a:gd name="T36" fmla="*/ 102 w 135"/>
                <a:gd name="T37" fmla="*/ 93 h 531"/>
                <a:gd name="T38" fmla="*/ 90 w 135"/>
                <a:gd name="T39" fmla="*/ 36 h 531"/>
                <a:gd name="T40" fmla="*/ 81 w 135"/>
                <a:gd name="T41" fmla="*/ 0 h 531"/>
                <a:gd name="T42" fmla="*/ 0 w 135"/>
                <a:gd name="T43" fmla="*/ 3 h 5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5" h="531">
                  <a:moveTo>
                    <a:pt x="0" y="3"/>
                  </a:moveTo>
                  <a:lnTo>
                    <a:pt x="15" y="25"/>
                  </a:lnTo>
                  <a:lnTo>
                    <a:pt x="23" y="65"/>
                  </a:lnTo>
                  <a:lnTo>
                    <a:pt x="36" y="141"/>
                  </a:lnTo>
                  <a:lnTo>
                    <a:pt x="33" y="225"/>
                  </a:lnTo>
                  <a:lnTo>
                    <a:pt x="30" y="303"/>
                  </a:lnTo>
                  <a:lnTo>
                    <a:pt x="30" y="351"/>
                  </a:lnTo>
                  <a:lnTo>
                    <a:pt x="33" y="426"/>
                  </a:lnTo>
                  <a:lnTo>
                    <a:pt x="39" y="486"/>
                  </a:lnTo>
                  <a:lnTo>
                    <a:pt x="63" y="531"/>
                  </a:lnTo>
                  <a:lnTo>
                    <a:pt x="135" y="531"/>
                  </a:lnTo>
                  <a:lnTo>
                    <a:pt x="114" y="495"/>
                  </a:lnTo>
                  <a:lnTo>
                    <a:pt x="105" y="441"/>
                  </a:lnTo>
                  <a:lnTo>
                    <a:pt x="102" y="399"/>
                  </a:lnTo>
                  <a:lnTo>
                    <a:pt x="105" y="345"/>
                  </a:lnTo>
                  <a:lnTo>
                    <a:pt x="105" y="282"/>
                  </a:lnTo>
                  <a:lnTo>
                    <a:pt x="108" y="213"/>
                  </a:lnTo>
                  <a:lnTo>
                    <a:pt x="108" y="141"/>
                  </a:lnTo>
                  <a:lnTo>
                    <a:pt x="102" y="93"/>
                  </a:lnTo>
                  <a:lnTo>
                    <a:pt x="90" y="36"/>
                  </a:lnTo>
                  <a:lnTo>
                    <a:pt x="81" y="0"/>
                  </a:lnTo>
                  <a:lnTo>
                    <a:pt x="0" y="3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4" name="Freeform 100"/>
            <p:cNvSpPr>
              <a:spLocks/>
            </p:cNvSpPr>
            <p:nvPr/>
          </p:nvSpPr>
          <p:spPr bwMode="auto">
            <a:xfrm>
              <a:off x="3063" y="2208"/>
              <a:ext cx="114" cy="438"/>
            </a:xfrm>
            <a:custGeom>
              <a:avLst/>
              <a:gdLst>
                <a:gd name="T0" fmla="*/ 0 w 114"/>
                <a:gd name="T1" fmla="*/ 24 h 438"/>
                <a:gd name="T2" fmla="*/ 9 w 114"/>
                <a:gd name="T3" fmla="*/ 132 h 438"/>
                <a:gd name="T4" fmla="*/ 9 w 114"/>
                <a:gd name="T5" fmla="*/ 189 h 438"/>
                <a:gd name="T6" fmla="*/ 12 w 114"/>
                <a:gd name="T7" fmla="*/ 258 h 438"/>
                <a:gd name="T8" fmla="*/ 15 w 114"/>
                <a:gd name="T9" fmla="*/ 333 h 438"/>
                <a:gd name="T10" fmla="*/ 27 w 114"/>
                <a:gd name="T11" fmla="*/ 399 h 438"/>
                <a:gd name="T12" fmla="*/ 42 w 114"/>
                <a:gd name="T13" fmla="*/ 438 h 438"/>
                <a:gd name="T14" fmla="*/ 114 w 114"/>
                <a:gd name="T15" fmla="*/ 435 h 438"/>
                <a:gd name="T16" fmla="*/ 99 w 114"/>
                <a:gd name="T17" fmla="*/ 402 h 438"/>
                <a:gd name="T18" fmla="*/ 87 w 114"/>
                <a:gd name="T19" fmla="*/ 351 h 438"/>
                <a:gd name="T20" fmla="*/ 90 w 114"/>
                <a:gd name="T21" fmla="*/ 303 h 438"/>
                <a:gd name="T22" fmla="*/ 84 w 114"/>
                <a:gd name="T23" fmla="*/ 237 h 438"/>
                <a:gd name="T24" fmla="*/ 84 w 114"/>
                <a:gd name="T25" fmla="*/ 186 h 438"/>
                <a:gd name="T26" fmla="*/ 84 w 114"/>
                <a:gd name="T27" fmla="*/ 126 h 438"/>
                <a:gd name="T28" fmla="*/ 87 w 114"/>
                <a:gd name="T29" fmla="*/ 42 h 438"/>
                <a:gd name="T30" fmla="*/ 69 w 114"/>
                <a:gd name="T31" fmla="*/ 0 h 438"/>
                <a:gd name="T32" fmla="*/ 0 w 114"/>
                <a:gd name="T33" fmla="*/ 24 h 4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4" h="438">
                  <a:moveTo>
                    <a:pt x="0" y="24"/>
                  </a:moveTo>
                  <a:lnTo>
                    <a:pt x="9" y="132"/>
                  </a:lnTo>
                  <a:lnTo>
                    <a:pt x="9" y="189"/>
                  </a:lnTo>
                  <a:lnTo>
                    <a:pt x="12" y="258"/>
                  </a:lnTo>
                  <a:lnTo>
                    <a:pt x="15" y="333"/>
                  </a:lnTo>
                  <a:lnTo>
                    <a:pt x="27" y="399"/>
                  </a:lnTo>
                  <a:lnTo>
                    <a:pt x="42" y="438"/>
                  </a:lnTo>
                  <a:lnTo>
                    <a:pt x="114" y="435"/>
                  </a:lnTo>
                  <a:lnTo>
                    <a:pt x="99" y="402"/>
                  </a:lnTo>
                  <a:lnTo>
                    <a:pt x="87" y="351"/>
                  </a:lnTo>
                  <a:lnTo>
                    <a:pt x="90" y="303"/>
                  </a:lnTo>
                  <a:lnTo>
                    <a:pt x="84" y="237"/>
                  </a:lnTo>
                  <a:lnTo>
                    <a:pt x="84" y="186"/>
                  </a:lnTo>
                  <a:lnTo>
                    <a:pt x="84" y="126"/>
                  </a:lnTo>
                  <a:lnTo>
                    <a:pt x="87" y="42"/>
                  </a:lnTo>
                  <a:lnTo>
                    <a:pt x="69" y="0"/>
                  </a:lnTo>
                  <a:lnTo>
                    <a:pt x="0" y="24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5" name="Line 101"/>
            <p:cNvSpPr>
              <a:spLocks noChangeShapeType="1"/>
            </p:cNvSpPr>
            <p:nvPr/>
          </p:nvSpPr>
          <p:spPr bwMode="auto">
            <a:xfrm>
              <a:off x="3195" y="2259"/>
              <a:ext cx="12" cy="57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6" name="Freeform 102"/>
            <p:cNvSpPr>
              <a:spLocks/>
            </p:cNvSpPr>
            <p:nvPr/>
          </p:nvSpPr>
          <p:spPr bwMode="auto">
            <a:xfrm>
              <a:off x="3198" y="2196"/>
              <a:ext cx="87" cy="444"/>
            </a:xfrm>
            <a:custGeom>
              <a:avLst/>
              <a:gdLst>
                <a:gd name="T0" fmla="*/ 0 w 87"/>
                <a:gd name="T1" fmla="*/ 51 h 444"/>
                <a:gd name="T2" fmla="*/ 6 w 87"/>
                <a:gd name="T3" fmla="*/ 129 h 444"/>
                <a:gd name="T4" fmla="*/ 6 w 87"/>
                <a:gd name="T5" fmla="*/ 219 h 444"/>
                <a:gd name="T6" fmla="*/ 6 w 87"/>
                <a:gd name="T7" fmla="*/ 276 h 444"/>
                <a:gd name="T8" fmla="*/ 9 w 87"/>
                <a:gd name="T9" fmla="*/ 333 h 444"/>
                <a:gd name="T10" fmla="*/ 21 w 87"/>
                <a:gd name="T11" fmla="*/ 399 h 444"/>
                <a:gd name="T12" fmla="*/ 39 w 87"/>
                <a:gd name="T13" fmla="*/ 444 h 444"/>
                <a:gd name="T14" fmla="*/ 87 w 87"/>
                <a:gd name="T15" fmla="*/ 441 h 444"/>
                <a:gd name="T16" fmla="*/ 84 w 87"/>
                <a:gd name="T17" fmla="*/ 404 h 444"/>
                <a:gd name="T18" fmla="*/ 78 w 87"/>
                <a:gd name="T19" fmla="*/ 348 h 444"/>
                <a:gd name="T20" fmla="*/ 75 w 87"/>
                <a:gd name="T21" fmla="*/ 294 h 444"/>
                <a:gd name="T22" fmla="*/ 75 w 87"/>
                <a:gd name="T23" fmla="*/ 243 h 444"/>
                <a:gd name="T24" fmla="*/ 75 w 87"/>
                <a:gd name="T25" fmla="*/ 186 h 444"/>
                <a:gd name="T26" fmla="*/ 69 w 87"/>
                <a:gd name="T27" fmla="*/ 120 h 444"/>
                <a:gd name="T28" fmla="*/ 69 w 87"/>
                <a:gd name="T29" fmla="*/ 51 h 444"/>
                <a:gd name="T30" fmla="*/ 63 w 87"/>
                <a:gd name="T31" fmla="*/ 0 h 444"/>
                <a:gd name="T32" fmla="*/ 0 w 87"/>
                <a:gd name="T33" fmla="*/ 51 h 4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444">
                  <a:moveTo>
                    <a:pt x="0" y="51"/>
                  </a:moveTo>
                  <a:lnTo>
                    <a:pt x="6" y="129"/>
                  </a:lnTo>
                  <a:lnTo>
                    <a:pt x="6" y="219"/>
                  </a:lnTo>
                  <a:lnTo>
                    <a:pt x="6" y="276"/>
                  </a:lnTo>
                  <a:lnTo>
                    <a:pt x="9" y="333"/>
                  </a:lnTo>
                  <a:lnTo>
                    <a:pt x="21" y="399"/>
                  </a:lnTo>
                  <a:lnTo>
                    <a:pt x="39" y="444"/>
                  </a:lnTo>
                  <a:lnTo>
                    <a:pt x="87" y="441"/>
                  </a:lnTo>
                  <a:lnTo>
                    <a:pt x="84" y="404"/>
                  </a:lnTo>
                  <a:lnTo>
                    <a:pt x="78" y="348"/>
                  </a:lnTo>
                  <a:lnTo>
                    <a:pt x="75" y="294"/>
                  </a:lnTo>
                  <a:lnTo>
                    <a:pt x="75" y="243"/>
                  </a:lnTo>
                  <a:lnTo>
                    <a:pt x="75" y="186"/>
                  </a:lnTo>
                  <a:lnTo>
                    <a:pt x="69" y="120"/>
                  </a:lnTo>
                  <a:lnTo>
                    <a:pt x="69" y="51"/>
                  </a:lnTo>
                  <a:lnTo>
                    <a:pt x="63" y="0"/>
                  </a:lnTo>
                  <a:lnTo>
                    <a:pt x="0" y="51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31807" name="Group 103"/>
            <p:cNvGrpSpPr>
              <a:grpSpLocks/>
            </p:cNvGrpSpPr>
            <p:nvPr/>
          </p:nvGrpSpPr>
          <p:grpSpPr bwMode="auto">
            <a:xfrm>
              <a:off x="2996" y="2114"/>
              <a:ext cx="288" cy="154"/>
              <a:chOff x="2996" y="2114"/>
              <a:chExt cx="288" cy="154"/>
            </a:xfrm>
          </p:grpSpPr>
          <p:sp>
            <p:nvSpPr>
              <p:cNvPr id="31808" name="Freeform 104"/>
              <p:cNvSpPr>
                <a:spLocks/>
              </p:cNvSpPr>
              <p:nvPr/>
            </p:nvSpPr>
            <p:spPr bwMode="auto">
              <a:xfrm>
                <a:off x="2996" y="2114"/>
                <a:ext cx="288" cy="154"/>
              </a:xfrm>
              <a:custGeom>
                <a:avLst/>
                <a:gdLst>
                  <a:gd name="T0" fmla="*/ 12 w 288"/>
                  <a:gd name="T1" fmla="*/ 84 h 154"/>
                  <a:gd name="T2" fmla="*/ 50 w 288"/>
                  <a:gd name="T3" fmla="*/ 2 h 154"/>
                  <a:gd name="T4" fmla="*/ 104 w 288"/>
                  <a:gd name="T5" fmla="*/ 2 h 154"/>
                  <a:gd name="T6" fmla="*/ 116 w 288"/>
                  <a:gd name="T7" fmla="*/ 82 h 154"/>
                  <a:gd name="T8" fmla="*/ 164 w 288"/>
                  <a:gd name="T9" fmla="*/ 78 h 154"/>
                  <a:gd name="T10" fmla="*/ 204 w 288"/>
                  <a:gd name="T11" fmla="*/ 0 h 154"/>
                  <a:gd name="T12" fmla="*/ 256 w 288"/>
                  <a:gd name="T13" fmla="*/ 0 h 154"/>
                  <a:gd name="T14" fmla="*/ 264 w 288"/>
                  <a:gd name="T15" fmla="*/ 78 h 154"/>
                  <a:gd name="T16" fmla="*/ 288 w 288"/>
                  <a:gd name="T17" fmla="*/ 78 h 154"/>
                  <a:gd name="T18" fmla="*/ 288 w 288"/>
                  <a:gd name="T19" fmla="*/ 117 h 154"/>
                  <a:gd name="T20" fmla="*/ 250 w 288"/>
                  <a:gd name="T21" fmla="*/ 148 h 154"/>
                  <a:gd name="T22" fmla="*/ 200 w 288"/>
                  <a:gd name="T23" fmla="*/ 154 h 154"/>
                  <a:gd name="T24" fmla="*/ 168 w 288"/>
                  <a:gd name="T25" fmla="*/ 144 h 154"/>
                  <a:gd name="T26" fmla="*/ 112 w 288"/>
                  <a:gd name="T27" fmla="*/ 150 h 154"/>
                  <a:gd name="T28" fmla="*/ 54 w 288"/>
                  <a:gd name="T29" fmla="*/ 136 h 154"/>
                  <a:gd name="T30" fmla="*/ 32 w 288"/>
                  <a:gd name="T31" fmla="*/ 124 h 154"/>
                  <a:gd name="T32" fmla="*/ 0 w 288"/>
                  <a:gd name="T33" fmla="*/ 84 h 154"/>
                  <a:gd name="T34" fmla="*/ 12 w 288"/>
                  <a:gd name="T35" fmla="*/ 84 h 15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8" h="154">
                    <a:moveTo>
                      <a:pt x="12" y="84"/>
                    </a:moveTo>
                    <a:lnTo>
                      <a:pt x="50" y="2"/>
                    </a:lnTo>
                    <a:lnTo>
                      <a:pt x="104" y="2"/>
                    </a:lnTo>
                    <a:lnTo>
                      <a:pt x="116" y="82"/>
                    </a:lnTo>
                    <a:lnTo>
                      <a:pt x="164" y="78"/>
                    </a:lnTo>
                    <a:lnTo>
                      <a:pt x="204" y="0"/>
                    </a:lnTo>
                    <a:lnTo>
                      <a:pt x="256" y="0"/>
                    </a:lnTo>
                    <a:lnTo>
                      <a:pt x="264" y="78"/>
                    </a:lnTo>
                    <a:lnTo>
                      <a:pt x="288" y="78"/>
                    </a:lnTo>
                    <a:lnTo>
                      <a:pt x="288" y="117"/>
                    </a:lnTo>
                    <a:lnTo>
                      <a:pt x="250" y="148"/>
                    </a:lnTo>
                    <a:lnTo>
                      <a:pt x="200" y="154"/>
                    </a:lnTo>
                    <a:lnTo>
                      <a:pt x="168" y="144"/>
                    </a:lnTo>
                    <a:lnTo>
                      <a:pt x="112" y="150"/>
                    </a:lnTo>
                    <a:lnTo>
                      <a:pt x="54" y="136"/>
                    </a:lnTo>
                    <a:lnTo>
                      <a:pt x="32" y="124"/>
                    </a:lnTo>
                    <a:lnTo>
                      <a:pt x="0" y="84"/>
                    </a:lnTo>
                    <a:lnTo>
                      <a:pt x="12" y="84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09" name="Line 105"/>
              <p:cNvSpPr>
                <a:spLocks noChangeShapeType="1"/>
              </p:cNvSpPr>
              <p:nvPr/>
            </p:nvSpPr>
            <p:spPr bwMode="auto">
              <a:xfrm flipV="1">
                <a:off x="3010" y="2118"/>
                <a:ext cx="72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10" name="Line 106"/>
              <p:cNvSpPr>
                <a:spLocks noChangeShapeType="1"/>
              </p:cNvSpPr>
              <p:nvPr/>
            </p:nvSpPr>
            <p:spPr bwMode="auto">
              <a:xfrm flipV="1">
                <a:off x="3046" y="2182"/>
                <a:ext cx="62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11" name="Line 107"/>
              <p:cNvSpPr>
                <a:spLocks noChangeShapeType="1"/>
              </p:cNvSpPr>
              <p:nvPr/>
            </p:nvSpPr>
            <p:spPr bwMode="auto">
              <a:xfrm flipV="1">
                <a:off x="3120" y="2134"/>
                <a:ext cx="132" cy="1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12" name="Line 108"/>
              <p:cNvSpPr>
                <a:spLocks noChangeShapeType="1"/>
              </p:cNvSpPr>
              <p:nvPr/>
            </p:nvSpPr>
            <p:spPr bwMode="auto">
              <a:xfrm flipV="1">
                <a:off x="3206" y="2194"/>
                <a:ext cx="74" cy="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09389" name="Group 109"/>
          <p:cNvGrpSpPr>
            <a:grpSpLocks/>
          </p:cNvGrpSpPr>
          <p:nvPr/>
        </p:nvGrpSpPr>
        <p:grpSpPr bwMode="auto">
          <a:xfrm>
            <a:off x="3482975" y="4165600"/>
            <a:ext cx="1443038" cy="857250"/>
            <a:chOff x="2271" y="2624"/>
            <a:chExt cx="909" cy="540"/>
          </a:xfrm>
        </p:grpSpPr>
        <p:sp>
          <p:nvSpPr>
            <p:cNvPr id="31766" name="Freeform 110"/>
            <p:cNvSpPr>
              <a:spLocks/>
            </p:cNvSpPr>
            <p:nvPr/>
          </p:nvSpPr>
          <p:spPr bwMode="auto">
            <a:xfrm>
              <a:off x="2283" y="2894"/>
              <a:ext cx="108" cy="267"/>
            </a:xfrm>
            <a:custGeom>
              <a:avLst/>
              <a:gdLst>
                <a:gd name="T0" fmla="*/ 39 w 108"/>
                <a:gd name="T1" fmla="*/ 0 h 267"/>
                <a:gd name="T2" fmla="*/ 15 w 108"/>
                <a:gd name="T3" fmla="*/ 39 h 267"/>
                <a:gd name="T4" fmla="*/ 0 w 108"/>
                <a:gd name="T5" fmla="*/ 96 h 267"/>
                <a:gd name="T6" fmla="*/ 0 w 108"/>
                <a:gd name="T7" fmla="*/ 156 h 267"/>
                <a:gd name="T8" fmla="*/ 12 w 108"/>
                <a:gd name="T9" fmla="*/ 216 h 267"/>
                <a:gd name="T10" fmla="*/ 39 w 108"/>
                <a:gd name="T11" fmla="*/ 267 h 267"/>
                <a:gd name="T12" fmla="*/ 75 w 108"/>
                <a:gd name="T13" fmla="*/ 243 h 267"/>
                <a:gd name="T14" fmla="*/ 102 w 108"/>
                <a:gd name="T15" fmla="*/ 165 h 267"/>
                <a:gd name="T16" fmla="*/ 108 w 108"/>
                <a:gd name="T17" fmla="*/ 105 h 267"/>
                <a:gd name="T18" fmla="*/ 105 w 108"/>
                <a:gd name="T19" fmla="*/ 30 h 267"/>
                <a:gd name="T20" fmla="*/ 39 w 108"/>
                <a:gd name="T21" fmla="*/ 0 h 2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8" h="267">
                  <a:moveTo>
                    <a:pt x="39" y="0"/>
                  </a:moveTo>
                  <a:lnTo>
                    <a:pt x="15" y="39"/>
                  </a:lnTo>
                  <a:lnTo>
                    <a:pt x="0" y="96"/>
                  </a:lnTo>
                  <a:lnTo>
                    <a:pt x="0" y="156"/>
                  </a:lnTo>
                  <a:lnTo>
                    <a:pt x="12" y="216"/>
                  </a:lnTo>
                  <a:lnTo>
                    <a:pt x="39" y="267"/>
                  </a:lnTo>
                  <a:lnTo>
                    <a:pt x="75" y="243"/>
                  </a:lnTo>
                  <a:lnTo>
                    <a:pt x="102" y="165"/>
                  </a:lnTo>
                  <a:lnTo>
                    <a:pt x="108" y="105"/>
                  </a:lnTo>
                  <a:lnTo>
                    <a:pt x="105" y="3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1" name="Rectangle 111"/>
            <p:cNvSpPr>
              <a:spLocks noChangeArrowheads="1"/>
            </p:cNvSpPr>
            <p:nvPr/>
          </p:nvSpPr>
          <p:spPr bwMode="auto">
            <a:xfrm>
              <a:off x="2559" y="2702"/>
              <a:ext cx="621" cy="39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68" name="Freeform 112"/>
            <p:cNvSpPr>
              <a:spLocks/>
            </p:cNvSpPr>
            <p:nvPr/>
          </p:nvSpPr>
          <p:spPr bwMode="auto">
            <a:xfrm>
              <a:off x="2271" y="2624"/>
              <a:ext cx="321" cy="540"/>
            </a:xfrm>
            <a:custGeom>
              <a:avLst/>
              <a:gdLst>
                <a:gd name="T0" fmla="*/ 276 w 321"/>
                <a:gd name="T1" fmla="*/ 3 h 540"/>
                <a:gd name="T2" fmla="*/ 294 w 321"/>
                <a:gd name="T3" fmla="*/ 51 h 540"/>
                <a:gd name="T4" fmla="*/ 306 w 321"/>
                <a:gd name="T5" fmla="*/ 138 h 540"/>
                <a:gd name="T6" fmla="*/ 309 w 321"/>
                <a:gd name="T7" fmla="*/ 246 h 540"/>
                <a:gd name="T8" fmla="*/ 312 w 321"/>
                <a:gd name="T9" fmla="*/ 279 h 540"/>
                <a:gd name="T10" fmla="*/ 321 w 321"/>
                <a:gd name="T11" fmla="*/ 489 h 540"/>
                <a:gd name="T12" fmla="*/ 213 w 321"/>
                <a:gd name="T13" fmla="*/ 489 h 540"/>
                <a:gd name="T14" fmla="*/ 219 w 321"/>
                <a:gd name="T15" fmla="*/ 540 h 540"/>
                <a:gd name="T16" fmla="*/ 51 w 321"/>
                <a:gd name="T17" fmla="*/ 540 h 540"/>
                <a:gd name="T18" fmla="*/ 72 w 321"/>
                <a:gd name="T19" fmla="*/ 516 h 540"/>
                <a:gd name="T20" fmla="*/ 99 w 321"/>
                <a:gd name="T21" fmla="*/ 465 h 540"/>
                <a:gd name="T22" fmla="*/ 105 w 321"/>
                <a:gd name="T23" fmla="*/ 411 h 540"/>
                <a:gd name="T24" fmla="*/ 93 w 321"/>
                <a:gd name="T25" fmla="*/ 351 h 540"/>
                <a:gd name="T26" fmla="*/ 78 w 321"/>
                <a:gd name="T27" fmla="*/ 306 h 540"/>
                <a:gd name="T28" fmla="*/ 48 w 321"/>
                <a:gd name="T29" fmla="*/ 264 h 540"/>
                <a:gd name="T30" fmla="*/ 21 w 321"/>
                <a:gd name="T31" fmla="*/ 198 h 540"/>
                <a:gd name="T32" fmla="*/ 0 w 321"/>
                <a:gd name="T33" fmla="*/ 117 h 540"/>
                <a:gd name="T34" fmla="*/ 9 w 321"/>
                <a:gd name="T35" fmla="*/ 66 h 540"/>
                <a:gd name="T36" fmla="*/ 39 w 321"/>
                <a:gd name="T37" fmla="*/ 0 h 540"/>
                <a:gd name="T38" fmla="*/ 276 w 321"/>
                <a:gd name="T39" fmla="*/ 3 h 5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21" h="540">
                  <a:moveTo>
                    <a:pt x="276" y="3"/>
                  </a:moveTo>
                  <a:lnTo>
                    <a:pt x="294" y="51"/>
                  </a:lnTo>
                  <a:lnTo>
                    <a:pt x="306" y="138"/>
                  </a:lnTo>
                  <a:lnTo>
                    <a:pt x="309" y="246"/>
                  </a:lnTo>
                  <a:lnTo>
                    <a:pt x="312" y="279"/>
                  </a:lnTo>
                  <a:lnTo>
                    <a:pt x="321" y="489"/>
                  </a:lnTo>
                  <a:lnTo>
                    <a:pt x="213" y="489"/>
                  </a:lnTo>
                  <a:lnTo>
                    <a:pt x="219" y="540"/>
                  </a:lnTo>
                  <a:lnTo>
                    <a:pt x="51" y="540"/>
                  </a:lnTo>
                  <a:lnTo>
                    <a:pt x="72" y="516"/>
                  </a:lnTo>
                  <a:lnTo>
                    <a:pt x="99" y="465"/>
                  </a:lnTo>
                  <a:lnTo>
                    <a:pt x="105" y="411"/>
                  </a:lnTo>
                  <a:lnTo>
                    <a:pt x="93" y="351"/>
                  </a:lnTo>
                  <a:lnTo>
                    <a:pt x="78" y="306"/>
                  </a:lnTo>
                  <a:lnTo>
                    <a:pt x="48" y="264"/>
                  </a:lnTo>
                  <a:lnTo>
                    <a:pt x="21" y="198"/>
                  </a:lnTo>
                  <a:lnTo>
                    <a:pt x="0" y="117"/>
                  </a:lnTo>
                  <a:lnTo>
                    <a:pt x="9" y="66"/>
                  </a:lnTo>
                  <a:lnTo>
                    <a:pt x="39" y="0"/>
                  </a:lnTo>
                  <a:lnTo>
                    <a:pt x="276" y="3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3" name="Freeform 113"/>
            <p:cNvSpPr>
              <a:spLocks/>
            </p:cNvSpPr>
            <p:nvPr/>
          </p:nvSpPr>
          <p:spPr bwMode="auto">
            <a:xfrm>
              <a:off x="2604" y="2634"/>
              <a:ext cx="90" cy="404"/>
            </a:xfrm>
            <a:custGeom>
              <a:avLst/>
              <a:gdLst>
                <a:gd name="T0" fmla="*/ 0 w 90"/>
                <a:gd name="T1" fmla="*/ 68 h 404"/>
                <a:gd name="T2" fmla="*/ 21 w 90"/>
                <a:gd name="T3" fmla="*/ 23 h 404"/>
                <a:gd name="T4" fmla="*/ 39 w 90"/>
                <a:gd name="T5" fmla="*/ 0 h 404"/>
                <a:gd name="T6" fmla="*/ 57 w 90"/>
                <a:gd name="T7" fmla="*/ 8 h 404"/>
                <a:gd name="T8" fmla="*/ 81 w 90"/>
                <a:gd name="T9" fmla="*/ 62 h 404"/>
                <a:gd name="T10" fmla="*/ 84 w 90"/>
                <a:gd name="T11" fmla="*/ 143 h 404"/>
                <a:gd name="T12" fmla="*/ 90 w 90"/>
                <a:gd name="T13" fmla="*/ 236 h 404"/>
                <a:gd name="T14" fmla="*/ 87 w 90"/>
                <a:gd name="T15" fmla="*/ 305 h 404"/>
                <a:gd name="T16" fmla="*/ 69 w 90"/>
                <a:gd name="T17" fmla="*/ 404 h 404"/>
                <a:gd name="T18" fmla="*/ 60 w 90"/>
                <a:gd name="T19" fmla="*/ 314 h 404"/>
                <a:gd name="T20" fmla="*/ 63 w 90"/>
                <a:gd name="T21" fmla="*/ 236 h 404"/>
                <a:gd name="T22" fmla="*/ 54 w 90"/>
                <a:gd name="T23" fmla="*/ 227 h 404"/>
                <a:gd name="T24" fmla="*/ 48 w 90"/>
                <a:gd name="T25" fmla="*/ 182 h 404"/>
                <a:gd name="T26" fmla="*/ 42 w 90"/>
                <a:gd name="T27" fmla="*/ 134 h 404"/>
                <a:gd name="T28" fmla="*/ 27 w 90"/>
                <a:gd name="T29" fmla="*/ 98 h 404"/>
                <a:gd name="T30" fmla="*/ 15 w 90"/>
                <a:gd name="T31" fmla="*/ 80 h 404"/>
                <a:gd name="T32" fmla="*/ 0 w 90"/>
                <a:gd name="T33" fmla="*/ 6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404">
                  <a:moveTo>
                    <a:pt x="0" y="68"/>
                  </a:moveTo>
                  <a:lnTo>
                    <a:pt x="21" y="23"/>
                  </a:lnTo>
                  <a:lnTo>
                    <a:pt x="39" y="0"/>
                  </a:lnTo>
                  <a:lnTo>
                    <a:pt x="57" y="8"/>
                  </a:lnTo>
                  <a:lnTo>
                    <a:pt x="81" y="62"/>
                  </a:lnTo>
                  <a:lnTo>
                    <a:pt x="84" y="143"/>
                  </a:lnTo>
                  <a:lnTo>
                    <a:pt x="90" y="236"/>
                  </a:lnTo>
                  <a:lnTo>
                    <a:pt x="87" y="305"/>
                  </a:lnTo>
                  <a:lnTo>
                    <a:pt x="69" y="404"/>
                  </a:lnTo>
                  <a:lnTo>
                    <a:pt x="60" y="314"/>
                  </a:lnTo>
                  <a:lnTo>
                    <a:pt x="63" y="236"/>
                  </a:lnTo>
                  <a:lnTo>
                    <a:pt x="54" y="227"/>
                  </a:lnTo>
                  <a:lnTo>
                    <a:pt x="48" y="182"/>
                  </a:lnTo>
                  <a:lnTo>
                    <a:pt x="42" y="134"/>
                  </a:lnTo>
                  <a:lnTo>
                    <a:pt x="27" y="98"/>
                  </a:lnTo>
                  <a:lnTo>
                    <a:pt x="15" y="80"/>
                  </a:lnTo>
                  <a:lnTo>
                    <a:pt x="0" y="68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4" name="Freeform 114"/>
            <p:cNvSpPr>
              <a:spLocks/>
            </p:cNvSpPr>
            <p:nvPr/>
          </p:nvSpPr>
          <p:spPr bwMode="auto">
            <a:xfrm>
              <a:off x="2733" y="2712"/>
              <a:ext cx="81" cy="446"/>
            </a:xfrm>
            <a:custGeom>
              <a:avLst/>
              <a:gdLst>
                <a:gd name="T0" fmla="*/ 3 w 81"/>
                <a:gd name="T1" fmla="*/ 0 h 446"/>
                <a:gd name="T2" fmla="*/ 0 w 81"/>
                <a:gd name="T3" fmla="*/ 242 h 446"/>
                <a:gd name="T4" fmla="*/ 0 w 81"/>
                <a:gd name="T5" fmla="*/ 329 h 446"/>
                <a:gd name="T6" fmla="*/ 12 w 81"/>
                <a:gd name="T7" fmla="*/ 386 h 446"/>
                <a:gd name="T8" fmla="*/ 18 w 81"/>
                <a:gd name="T9" fmla="*/ 422 h 446"/>
                <a:gd name="T10" fmla="*/ 33 w 81"/>
                <a:gd name="T11" fmla="*/ 446 h 446"/>
                <a:gd name="T12" fmla="*/ 51 w 81"/>
                <a:gd name="T13" fmla="*/ 431 h 446"/>
                <a:gd name="T14" fmla="*/ 66 w 81"/>
                <a:gd name="T15" fmla="*/ 405 h 446"/>
                <a:gd name="T16" fmla="*/ 81 w 81"/>
                <a:gd name="T17" fmla="*/ 378 h 446"/>
                <a:gd name="T18" fmla="*/ 48 w 81"/>
                <a:gd name="T19" fmla="*/ 318 h 446"/>
                <a:gd name="T20" fmla="*/ 33 w 81"/>
                <a:gd name="T21" fmla="*/ 261 h 446"/>
                <a:gd name="T22" fmla="*/ 21 w 81"/>
                <a:gd name="T23" fmla="*/ 147 h 446"/>
                <a:gd name="T24" fmla="*/ 3 w 81"/>
                <a:gd name="T25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446">
                  <a:moveTo>
                    <a:pt x="3" y="0"/>
                  </a:moveTo>
                  <a:lnTo>
                    <a:pt x="0" y="242"/>
                  </a:lnTo>
                  <a:lnTo>
                    <a:pt x="0" y="329"/>
                  </a:lnTo>
                  <a:lnTo>
                    <a:pt x="12" y="386"/>
                  </a:lnTo>
                  <a:lnTo>
                    <a:pt x="18" y="422"/>
                  </a:lnTo>
                  <a:lnTo>
                    <a:pt x="33" y="446"/>
                  </a:lnTo>
                  <a:lnTo>
                    <a:pt x="51" y="431"/>
                  </a:lnTo>
                  <a:lnTo>
                    <a:pt x="66" y="405"/>
                  </a:lnTo>
                  <a:lnTo>
                    <a:pt x="81" y="378"/>
                  </a:lnTo>
                  <a:lnTo>
                    <a:pt x="48" y="318"/>
                  </a:lnTo>
                  <a:lnTo>
                    <a:pt x="33" y="261"/>
                  </a:lnTo>
                  <a:lnTo>
                    <a:pt x="21" y="147"/>
                  </a:lnTo>
                  <a:lnTo>
                    <a:pt x="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5" name="Freeform 115"/>
            <p:cNvSpPr>
              <a:spLocks/>
            </p:cNvSpPr>
            <p:nvPr/>
          </p:nvSpPr>
          <p:spPr bwMode="auto">
            <a:xfrm>
              <a:off x="2748" y="2630"/>
              <a:ext cx="90" cy="384"/>
            </a:xfrm>
            <a:custGeom>
              <a:avLst/>
              <a:gdLst>
                <a:gd name="T0" fmla="*/ 0 w 90"/>
                <a:gd name="T1" fmla="*/ 81 h 384"/>
                <a:gd name="T2" fmla="*/ 21 w 90"/>
                <a:gd name="T3" fmla="*/ 36 h 384"/>
                <a:gd name="T4" fmla="*/ 39 w 90"/>
                <a:gd name="T5" fmla="*/ 0 h 384"/>
                <a:gd name="T6" fmla="*/ 57 w 90"/>
                <a:gd name="T7" fmla="*/ 21 h 384"/>
                <a:gd name="T8" fmla="*/ 81 w 90"/>
                <a:gd name="T9" fmla="*/ 75 h 384"/>
                <a:gd name="T10" fmla="*/ 84 w 90"/>
                <a:gd name="T11" fmla="*/ 156 h 384"/>
                <a:gd name="T12" fmla="*/ 90 w 90"/>
                <a:gd name="T13" fmla="*/ 249 h 384"/>
                <a:gd name="T14" fmla="*/ 87 w 90"/>
                <a:gd name="T15" fmla="*/ 318 h 384"/>
                <a:gd name="T16" fmla="*/ 81 w 90"/>
                <a:gd name="T17" fmla="*/ 384 h 384"/>
                <a:gd name="T18" fmla="*/ 78 w 90"/>
                <a:gd name="T19" fmla="*/ 318 h 384"/>
                <a:gd name="T20" fmla="*/ 72 w 90"/>
                <a:gd name="T21" fmla="*/ 240 h 384"/>
                <a:gd name="T22" fmla="*/ 63 w 90"/>
                <a:gd name="T23" fmla="*/ 180 h 384"/>
                <a:gd name="T24" fmla="*/ 48 w 90"/>
                <a:gd name="T25" fmla="*/ 126 h 384"/>
                <a:gd name="T26" fmla="*/ 36 w 90"/>
                <a:gd name="T27" fmla="*/ 102 h 384"/>
                <a:gd name="T28" fmla="*/ 18 w 90"/>
                <a:gd name="T29" fmla="*/ 87 h 384"/>
                <a:gd name="T30" fmla="*/ 0 w 90"/>
                <a:gd name="T31" fmla="*/ 8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384">
                  <a:moveTo>
                    <a:pt x="0" y="81"/>
                  </a:moveTo>
                  <a:lnTo>
                    <a:pt x="21" y="36"/>
                  </a:lnTo>
                  <a:lnTo>
                    <a:pt x="39" y="0"/>
                  </a:lnTo>
                  <a:lnTo>
                    <a:pt x="57" y="21"/>
                  </a:lnTo>
                  <a:lnTo>
                    <a:pt x="81" y="75"/>
                  </a:lnTo>
                  <a:lnTo>
                    <a:pt x="84" y="156"/>
                  </a:lnTo>
                  <a:lnTo>
                    <a:pt x="90" y="249"/>
                  </a:lnTo>
                  <a:lnTo>
                    <a:pt x="87" y="318"/>
                  </a:lnTo>
                  <a:lnTo>
                    <a:pt x="81" y="384"/>
                  </a:lnTo>
                  <a:lnTo>
                    <a:pt x="78" y="318"/>
                  </a:lnTo>
                  <a:lnTo>
                    <a:pt x="72" y="240"/>
                  </a:lnTo>
                  <a:lnTo>
                    <a:pt x="63" y="180"/>
                  </a:lnTo>
                  <a:lnTo>
                    <a:pt x="48" y="126"/>
                  </a:lnTo>
                  <a:lnTo>
                    <a:pt x="36" y="102"/>
                  </a:lnTo>
                  <a:lnTo>
                    <a:pt x="18" y="87"/>
                  </a:lnTo>
                  <a:lnTo>
                    <a:pt x="0" y="81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6" name="Freeform 116"/>
            <p:cNvSpPr>
              <a:spLocks/>
            </p:cNvSpPr>
            <p:nvPr/>
          </p:nvSpPr>
          <p:spPr bwMode="auto">
            <a:xfrm>
              <a:off x="2871" y="2706"/>
              <a:ext cx="87" cy="452"/>
            </a:xfrm>
            <a:custGeom>
              <a:avLst/>
              <a:gdLst>
                <a:gd name="T0" fmla="*/ 6 w 87"/>
                <a:gd name="T1" fmla="*/ 0 h 452"/>
                <a:gd name="T2" fmla="*/ 0 w 87"/>
                <a:gd name="T3" fmla="*/ 258 h 452"/>
                <a:gd name="T4" fmla="*/ 0 w 87"/>
                <a:gd name="T5" fmla="*/ 351 h 452"/>
                <a:gd name="T6" fmla="*/ 15 w 87"/>
                <a:gd name="T7" fmla="*/ 396 h 452"/>
                <a:gd name="T8" fmla="*/ 27 w 87"/>
                <a:gd name="T9" fmla="*/ 435 h 452"/>
                <a:gd name="T10" fmla="*/ 48 w 87"/>
                <a:gd name="T11" fmla="*/ 452 h 452"/>
                <a:gd name="T12" fmla="*/ 63 w 87"/>
                <a:gd name="T13" fmla="*/ 440 h 452"/>
                <a:gd name="T14" fmla="*/ 81 w 87"/>
                <a:gd name="T15" fmla="*/ 414 h 452"/>
                <a:gd name="T16" fmla="*/ 87 w 87"/>
                <a:gd name="T17" fmla="*/ 381 h 452"/>
                <a:gd name="T18" fmla="*/ 69 w 87"/>
                <a:gd name="T19" fmla="*/ 336 h 452"/>
                <a:gd name="T20" fmla="*/ 45 w 87"/>
                <a:gd name="T21" fmla="*/ 255 h 452"/>
                <a:gd name="T22" fmla="*/ 6 w 87"/>
                <a:gd name="T2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452">
                  <a:moveTo>
                    <a:pt x="6" y="0"/>
                  </a:moveTo>
                  <a:lnTo>
                    <a:pt x="0" y="258"/>
                  </a:lnTo>
                  <a:lnTo>
                    <a:pt x="0" y="351"/>
                  </a:lnTo>
                  <a:lnTo>
                    <a:pt x="15" y="396"/>
                  </a:lnTo>
                  <a:lnTo>
                    <a:pt x="27" y="435"/>
                  </a:lnTo>
                  <a:lnTo>
                    <a:pt x="48" y="452"/>
                  </a:lnTo>
                  <a:lnTo>
                    <a:pt x="63" y="440"/>
                  </a:lnTo>
                  <a:lnTo>
                    <a:pt x="81" y="414"/>
                  </a:lnTo>
                  <a:lnTo>
                    <a:pt x="87" y="381"/>
                  </a:lnTo>
                  <a:lnTo>
                    <a:pt x="69" y="336"/>
                  </a:lnTo>
                  <a:lnTo>
                    <a:pt x="45" y="255"/>
                  </a:ln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7" name="Freeform 117"/>
            <p:cNvSpPr>
              <a:spLocks/>
            </p:cNvSpPr>
            <p:nvPr/>
          </p:nvSpPr>
          <p:spPr bwMode="auto">
            <a:xfrm>
              <a:off x="2910" y="2705"/>
              <a:ext cx="75" cy="373"/>
            </a:xfrm>
            <a:custGeom>
              <a:avLst/>
              <a:gdLst>
                <a:gd name="T0" fmla="*/ 63 w 75"/>
                <a:gd name="T1" fmla="*/ 0 h 373"/>
                <a:gd name="T2" fmla="*/ 66 w 75"/>
                <a:gd name="T3" fmla="*/ 81 h 373"/>
                <a:gd name="T4" fmla="*/ 72 w 75"/>
                <a:gd name="T5" fmla="*/ 174 h 373"/>
                <a:gd name="T6" fmla="*/ 75 w 75"/>
                <a:gd name="T7" fmla="*/ 292 h 373"/>
                <a:gd name="T8" fmla="*/ 60 w 75"/>
                <a:gd name="T9" fmla="*/ 373 h 373"/>
                <a:gd name="T10" fmla="*/ 48 w 75"/>
                <a:gd name="T11" fmla="*/ 289 h 373"/>
                <a:gd name="T12" fmla="*/ 48 w 75"/>
                <a:gd name="T13" fmla="*/ 232 h 373"/>
                <a:gd name="T14" fmla="*/ 39 w 75"/>
                <a:gd name="T15" fmla="*/ 163 h 373"/>
                <a:gd name="T16" fmla="*/ 30 w 75"/>
                <a:gd name="T17" fmla="*/ 109 h 373"/>
                <a:gd name="T18" fmla="*/ 15 w 75"/>
                <a:gd name="T19" fmla="*/ 55 h 373"/>
                <a:gd name="T20" fmla="*/ 0 w 75"/>
                <a:gd name="T21" fmla="*/ 31 h 373"/>
                <a:gd name="T22" fmla="*/ 63 w 75"/>
                <a:gd name="T23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373">
                  <a:moveTo>
                    <a:pt x="63" y="0"/>
                  </a:moveTo>
                  <a:lnTo>
                    <a:pt x="66" y="81"/>
                  </a:lnTo>
                  <a:lnTo>
                    <a:pt x="72" y="174"/>
                  </a:lnTo>
                  <a:lnTo>
                    <a:pt x="75" y="292"/>
                  </a:lnTo>
                  <a:lnTo>
                    <a:pt x="60" y="373"/>
                  </a:lnTo>
                  <a:lnTo>
                    <a:pt x="48" y="289"/>
                  </a:lnTo>
                  <a:lnTo>
                    <a:pt x="48" y="232"/>
                  </a:lnTo>
                  <a:lnTo>
                    <a:pt x="39" y="163"/>
                  </a:lnTo>
                  <a:lnTo>
                    <a:pt x="30" y="109"/>
                  </a:lnTo>
                  <a:lnTo>
                    <a:pt x="15" y="55"/>
                  </a:lnTo>
                  <a:lnTo>
                    <a:pt x="0" y="31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8" name="Freeform 118"/>
            <p:cNvSpPr>
              <a:spLocks/>
            </p:cNvSpPr>
            <p:nvPr/>
          </p:nvSpPr>
          <p:spPr bwMode="auto">
            <a:xfrm>
              <a:off x="3006" y="2781"/>
              <a:ext cx="96" cy="374"/>
            </a:xfrm>
            <a:custGeom>
              <a:avLst/>
              <a:gdLst>
                <a:gd name="T0" fmla="*/ 18 w 96"/>
                <a:gd name="T1" fmla="*/ 0 h 374"/>
                <a:gd name="T2" fmla="*/ 0 w 96"/>
                <a:gd name="T3" fmla="*/ 171 h 374"/>
                <a:gd name="T4" fmla="*/ 9 w 96"/>
                <a:gd name="T5" fmla="*/ 225 h 374"/>
                <a:gd name="T6" fmla="*/ 9 w 96"/>
                <a:gd name="T7" fmla="*/ 270 h 374"/>
                <a:gd name="T8" fmla="*/ 21 w 96"/>
                <a:gd name="T9" fmla="*/ 318 h 374"/>
                <a:gd name="T10" fmla="*/ 42 w 96"/>
                <a:gd name="T11" fmla="*/ 353 h 374"/>
                <a:gd name="T12" fmla="*/ 54 w 96"/>
                <a:gd name="T13" fmla="*/ 374 h 374"/>
                <a:gd name="T14" fmla="*/ 69 w 96"/>
                <a:gd name="T15" fmla="*/ 362 h 374"/>
                <a:gd name="T16" fmla="*/ 81 w 96"/>
                <a:gd name="T17" fmla="*/ 339 h 374"/>
                <a:gd name="T18" fmla="*/ 96 w 96"/>
                <a:gd name="T19" fmla="*/ 315 h 374"/>
                <a:gd name="T20" fmla="*/ 75 w 96"/>
                <a:gd name="T21" fmla="*/ 261 h 374"/>
                <a:gd name="T22" fmla="*/ 57 w 96"/>
                <a:gd name="T23" fmla="*/ 204 h 374"/>
                <a:gd name="T24" fmla="*/ 36 w 96"/>
                <a:gd name="T25" fmla="*/ 105 h 374"/>
                <a:gd name="T26" fmla="*/ 18 w 96"/>
                <a:gd name="T2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74">
                  <a:moveTo>
                    <a:pt x="18" y="0"/>
                  </a:moveTo>
                  <a:lnTo>
                    <a:pt x="0" y="171"/>
                  </a:lnTo>
                  <a:lnTo>
                    <a:pt x="9" y="225"/>
                  </a:lnTo>
                  <a:lnTo>
                    <a:pt x="9" y="270"/>
                  </a:lnTo>
                  <a:lnTo>
                    <a:pt x="21" y="318"/>
                  </a:lnTo>
                  <a:lnTo>
                    <a:pt x="42" y="353"/>
                  </a:lnTo>
                  <a:lnTo>
                    <a:pt x="54" y="374"/>
                  </a:lnTo>
                  <a:lnTo>
                    <a:pt x="69" y="362"/>
                  </a:lnTo>
                  <a:lnTo>
                    <a:pt x="81" y="339"/>
                  </a:lnTo>
                  <a:lnTo>
                    <a:pt x="96" y="315"/>
                  </a:lnTo>
                  <a:lnTo>
                    <a:pt x="75" y="261"/>
                  </a:lnTo>
                  <a:lnTo>
                    <a:pt x="57" y="204"/>
                  </a:lnTo>
                  <a:lnTo>
                    <a:pt x="36" y="105"/>
                  </a:lnTo>
                  <a:lnTo>
                    <a:pt x="18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399" name="Freeform 119"/>
            <p:cNvSpPr>
              <a:spLocks/>
            </p:cNvSpPr>
            <p:nvPr/>
          </p:nvSpPr>
          <p:spPr bwMode="auto">
            <a:xfrm>
              <a:off x="2571" y="2694"/>
              <a:ext cx="102" cy="464"/>
            </a:xfrm>
            <a:custGeom>
              <a:avLst/>
              <a:gdLst>
                <a:gd name="T0" fmla="*/ 0 w 102"/>
                <a:gd name="T1" fmla="*/ 0 h 464"/>
                <a:gd name="T2" fmla="*/ 0 w 102"/>
                <a:gd name="T3" fmla="*/ 270 h 464"/>
                <a:gd name="T4" fmla="*/ 6 w 102"/>
                <a:gd name="T5" fmla="*/ 354 h 464"/>
                <a:gd name="T6" fmla="*/ 27 w 102"/>
                <a:gd name="T7" fmla="*/ 405 h 464"/>
                <a:gd name="T8" fmla="*/ 33 w 102"/>
                <a:gd name="T9" fmla="*/ 443 h 464"/>
                <a:gd name="T10" fmla="*/ 45 w 102"/>
                <a:gd name="T11" fmla="*/ 464 h 464"/>
                <a:gd name="T12" fmla="*/ 87 w 102"/>
                <a:gd name="T13" fmla="*/ 435 h 464"/>
                <a:gd name="T14" fmla="*/ 102 w 102"/>
                <a:gd name="T15" fmla="*/ 393 h 464"/>
                <a:gd name="T16" fmla="*/ 84 w 102"/>
                <a:gd name="T17" fmla="*/ 360 h 464"/>
                <a:gd name="T18" fmla="*/ 66 w 102"/>
                <a:gd name="T19" fmla="*/ 318 h 464"/>
                <a:gd name="T20" fmla="*/ 45 w 102"/>
                <a:gd name="T21" fmla="*/ 249 h 464"/>
                <a:gd name="T22" fmla="*/ 21 w 102"/>
                <a:gd name="T23" fmla="*/ 153 h 464"/>
                <a:gd name="T24" fmla="*/ 0 w 102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464">
                  <a:moveTo>
                    <a:pt x="0" y="0"/>
                  </a:moveTo>
                  <a:lnTo>
                    <a:pt x="0" y="270"/>
                  </a:lnTo>
                  <a:lnTo>
                    <a:pt x="6" y="354"/>
                  </a:lnTo>
                  <a:lnTo>
                    <a:pt x="27" y="405"/>
                  </a:lnTo>
                  <a:lnTo>
                    <a:pt x="33" y="443"/>
                  </a:lnTo>
                  <a:lnTo>
                    <a:pt x="45" y="464"/>
                  </a:lnTo>
                  <a:lnTo>
                    <a:pt x="87" y="435"/>
                  </a:lnTo>
                  <a:lnTo>
                    <a:pt x="102" y="393"/>
                  </a:lnTo>
                  <a:lnTo>
                    <a:pt x="84" y="360"/>
                  </a:lnTo>
                  <a:lnTo>
                    <a:pt x="66" y="318"/>
                  </a:lnTo>
                  <a:lnTo>
                    <a:pt x="45" y="249"/>
                  </a:lnTo>
                  <a:lnTo>
                    <a:pt x="21" y="153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400" name="Freeform 120"/>
            <p:cNvSpPr>
              <a:spLocks/>
            </p:cNvSpPr>
            <p:nvPr/>
          </p:nvSpPr>
          <p:spPr bwMode="auto">
            <a:xfrm>
              <a:off x="2454" y="2892"/>
              <a:ext cx="72" cy="272"/>
            </a:xfrm>
            <a:custGeom>
              <a:avLst/>
              <a:gdLst>
                <a:gd name="T0" fmla="*/ 9 w 72"/>
                <a:gd name="T1" fmla="*/ 0 h 272"/>
                <a:gd name="T2" fmla="*/ 0 w 72"/>
                <a:gd name="T3" fmla="*/ 72 h 272"/>
                <a:gd name="T4" fmla="*/ 0 w 72"/>
                <a:gd name="T5" fmla="*/ 120 h 272"/>
                <a:gd name="T6" fmla="*/ 0 w 72"/>
                <a:gd name="T7" fmla="*/ 177 h 272"/>
                <a:gd name="T8" fmla="*/ 3 w 72"/>
                <a:gd name="T9" fmla="*/ 237 h 272"/>
                <a:gd name="T10" fmla="*/ 24 w 72"/>
                <a:gd name="T11" fmla="*/ 261 h 272"/>
                <a:gd name="T12" fmla="*/ 39 w 72"/>
                <a:gd name="T13" fmla="*/ 272 h 272"/>
                <a:gd name="T14" fmla="*/ 51 w 72"/>
                <a:gd name="T15" fmla="*/ 269 h 272"/>
                <a:gd name="T16" fmla="*/ 66 w 72"/>
                <a:gd name="T17" fmla="*/ 243 h 272"/>
                <a:gd name="T18" fmla="*/ 72 w 72"/>
                <a:gd name="T19" fmla="*/ 210 h 272"/>
                <a:gd name="T20" fmla="*/ 54 w 72"/>
                <a:gd name="T21" fmla="*/ 150 h 272"/>
                <a:gd name="T22" fmla="*/ 36 w 72"/>
                <a:gd name="T23" fmla="*/ 105 h 272"/>
                <a:gd name="T24" fmla="*/ 9 w 72"/>
                <a:gd name="T2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72">
                  <a:moveTo>
                    <a:pt x="9" y="0"/>
                  </a:moveTo>
                  <a:lnTo>
                    <a:pt x="0" y="72"/>
                  </a:lnTo>
                  <a:lnTo>
                    <a:pt x="0" y="120"/>
                  </a:lnTo>
                  <a:lnTo>
                    <a:pt x="0" y="177"/>
                  </a:lnTo>
                  <a:lnTo>
                    <a:pt x="3" y="237"/>
                  </a:lnTo>
                  <a:lnTo>
                    <a:pt x="24" y="261"/>
                  </a:lnTo>
                  <a:lnTo>
                    <a:pt x="39" y="272"/>
                  </a:lnTo>
                  <a:lnTo>
                    <a:pt x="51" y="269"/>
                  </a:lnTo>
                  <a:lnTo>
                    <a:pt x="66" y="243"/>
                  </a:lnTo>
                  <a:lnTo>
                    <a:pt x="72" y="210"/>
                  </a:lnTo>
                  <a:lnTo>
                    <a:pt x="54" y="150"/>
                  </a:lnTo>
                  <a:lnTo>
                    <a:pt x="36" y="105"/>
                  </a:lnTo>
                  <a:lnTo>
                    <a:pt x="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77" name="Freeform 121"/>
            <p:cNvSpPr>
              <a:spLocks/>
            </p:cNvSpPr>
            <p:nvPr/>
          </p:nvSpPr>
          <p:spPr bwMode="auto">
            <a:xfrm>
              <a:off x="2508" y="2907"/>
              <a:ext cx="111" cy="255"/>
            </a:xfrm>
            <a:custGeom>
              <a:avLst/>
              <a:gdLst>
                <a:gd name="T0" fmla="*/ 111 w 111"/>
                <a:gd name="T1" fmla="*/ 254 h 255"/>
                <a:gd name="T2" fmla="*/ 42 w 111"/>
                <a:gd name="T3" fmla="*/ 255 h 255"/>
                <a:gd name="T4" fmla="*/ 18 w 111"/>
                <a:gd name="T5" fmla="*/ 176 h 255"/>
                <a:gd name="T6" fmla="*/ 6 w 111"/>
                <a:gd name="T7" fmla="*/ 110 h 255"/>
                <a:gd name="T8" fmla="*/ 6 w 111"/>
                <a:gd name="T9" fmla="*/ 41 h 255"/>
                <a:gd name="T10" fmla="*/ 0 w 111"/>
                <a:gd name="T11" fmla="*/ 2 h 255"/>
                <a:gd name="T12" fmla="*/ 57 w 111"/>
                <a:gd name="T13" fmla="*/ 0 h 255"/>
                <a:gd name="T14" fmla="*/ 66 w 111"/>
                <a:gd name="T15" fmla="*/ 51 h 255"/>
                <a:gd name="T16" fmla="*/ 75 w 111"/>
                <a:gd name="T17" fmla="*/ 129 h 255"/>
                <a:gd name="T18" fmla="*/ 96 w 111"/>
                <a:gd name="T19" fmla="*/ 204 h 255"/>
                <a:gd name="T20" fmla="*/ 111 w 111"/>
                <a:gd name="T21" fmla="*/ 254 h 2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1" h="255">
                  <a:moveTo>
                    <a:pt x="111" y="254"/>
                  </a:moveTo>
                  <a:lnTo>
                    <a:pt x="42" y="255"/>
                  </a:lnTo>
                  <a:lnTo>
                    <a:pt x="18" y="176"/>
                  </a:lnTo>
                  <a:lnTo>
                    <a:pt x="6" y="110"/>
                  </a:lnTo>
                  <a:lnTo>
                    <a:pt x="6" y="41"/>
                  </a:lnTo>
                  <a:lnTo>
                    <a:pt x="0" y="2"/>
                  </a:lnTo>
                  <a:lnTo>
                    <a:pt x="57" y="0"/>
                  </a:lnTo>
                  <a:lnTo>
                    <a:pt x="66" y="51"/>
                  </a:lnTo>
                  <a:lnTo>
                    <a:pt x="75" y="129"/>
                  </a:lnTo>
                  <a:lnTo>
                    <a:pt x="96" y="204"/>
                  </a:lnTo>
                  <a:lnTo>
                    <a:pt x="111" y="254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09402" name="Freeform 122"/>
            <p:cNvSpPr>
              <a:spLocks/>
            </p:cNvSpPr>
            <p:nvPr/>
          </p:nvSpPr>
          <p:spPr bwMode="auto">
            <a:xfrm>
              <a:off x="3117" y="2906"/>
              <a:ext cx="60" cy="246"/>
            </a:xfrm>
            <a:custGeom>
              <a:avLst/>
              <a:gdLst>
                <a:gd name="T0" fmla="*/ 39 w 60"/>
                <a:gd name="T1" fmla="*/ 0 h 246"/>
                <a:gd name="T2" fmla="*/ 51 w 60"/>
                <a:gd name="T3" fmla="*/ 72 h 246"/>
                <a:gd name="T4" fmla="*/ 60 w 60"/>
                <a:gd name="T5" fmla="*/ 105 h 246"/>
                <a:gd name="T6" fmla="*/ 60 w 60"/>
                <a:gd name="T7" fmla="*/ 246 h 246"/>
                <a:gd name="T8" fmla="*/ 36 w 60"/>
                <a:gd name="T9" fmla="*/ 234 h 246"/>
                <a:gd name="T10" fmla="*/ 0 w 60"/>
                <a:gd name="T11" fmla="*/ 75 h 246"/>
                <a:gd name="T12" fmla="*/ 39 w 60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46">
                  <a:moveTo>
                    <a:pt x="39" y="0"/>
                  </a:moveTo>
                  <a:lnTo>
                    <a:pt x="51" y="72"/>
                  </a:lnTo>
                  <a:lnTo>
                    <a:pt x="60" y="105"/>
                  </a:lnTo>
                  <a:lnTo>
                    <a:pt x="60" y="246"/>
                  </a:lnTo>
                  <a:lnTo>
                    <a:pt x="36" y="234"/>
                  </a:lnTo>
                  <a:lnTo>
                    <a:pt x="0" y="75"/>
                  </a:lnTo>
                  <a:lnTo>
                    <a:pt x="3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79" name="Freeform 123"/>
            <p:cNvSpPr>
              <a:spLocks/>
            </p:cNvSpPr>
            <p:nvPr/>
          </p:nvSpPr>
          <p:spPr bwMode="auto">
            <a:xfrm>
              <a:off x="2637" y="2627"/>
              <a:ext cx="132" cy="535"/>
            </a:xfrm>
            <a:custGeom>
              <a:avLst/>
              <a:gdLst>
                <a:gd name="T0" fmla="*/ 0 w 132"/>
                <a:gd name="T1" fmla="*/ 0 h 535"/>
                <a:gd name="T2" fmla="*/ 24 w 132"/>
                <a:gd name="T3" fmla="*/ 25 h 535"/>
                <a:gd name="T4" fmla="*/ 32 w 132"/>
                <a:gd name="T5" fmla="*/ 65 h 535"/>
                <a:gd name="T6" fmla="*/ 42 w 132"/>
                <a:gd name="T7" fmla="*/ 141 h 535"/>
                <a:gd name="T8" fmla="*/ 42 w 132"/>
                <a:gd name="T9" fmla="*/ 228 h 535"/>
                <a:gd name="T10" fmla="*/ 39 w 132"/>
                <a:gd name="T11" fmla="*/ 303 h 535"/>
                <a:gd name="T12" fmla="*/ 39 w 132"/>
                <a:gd name="T13" fmla="*/ 348 h 535"/>
                <a:gd name="T14" fmla="*/ 36 w 132"/>
                <a:gd name="T15" fmla="*/ 426 h 535"/>
                <a:gd name="T16" fmla="*/ 48 w 132"/>
                <a:gd name="T17" fmla="*/ 495 h 535"/>
                <a:gd name="T18" fmla="*/ 66 w 132"/>
                <a:gd name="T19" fmla="*/ 534 h 535"/>
                <a:gd name="T20" fmla="*/ 132 w 132"/>
                <a:gd name="T21" fmla="*/ 535 h 535"/>
                <a:gd name="T22" fmla="*/ 114 w 132"/>
                <a:gd name="T23" fmla="*/ 499 h 535"/>
                <a:gd name="T24" fmla="*/ 102 w 132"/>
                <a:gd name="T25" fmla="*/ 439 h 535"/>
                <a:gd name="T26" fmla="*/ 99 w 132"/>
                <a:gd name="T27" fmla="*/ 397 h 535"/>
                <a:gd name="T28" fmla="*/ 93 w 132"/>
                <a:gd name="T29" fmla="*/ 334 h 535"/>
                <a:gd name="T30" fmla="*/ 96 w 132"/>
                <a:gd name="T31" fmla="*/ 265 h 535"/>
                <a:gd name="T32" fmla="*/ 99 w 132"/>
                <a:gd name="T33" fmla="*/ 211 h 535"/>
                <a:gd name="T34" fmla="*/ 105 w 132"/>
                <a:gd name="T35" fmla="*/ 145 h 535"/>
                <a:gd name="T36" fmla="*/ 102 w 132"/>
                <a:gd name="T37" fmla="*/ 94 h 535"/>
                <a:gd name="T38" fmla="*/ 93 w 132"/>
                <a:gd name="T39" fmla="*/ 49 h 535"/>
                <a:gd name="T40" fmla="*/ 75 w 132"/>
                <a:gd name="T41" fmla="*/ 4 h 535"/>
                <a:gd name="T42" fmla="*/ 0 w 132"/>
                <a:gd name="T43" fmla="*/ 0 h 5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2" h="535">
                  <a:moveTo>
                    <a:pt x="0" y="0"/>
                  </a:moveTo>
                  <a:lnTo>
                    <a:pt x="24" y="25"/>
                  </a:lnTo>
                  <a:lnTo>
                    <a:pt x="32" y="65"/>
                  </a:lnTo>
                  <a:lnTo>
                    <a:pt x="42" y="141"/>
                  </a:lnTo>
                  <a:lnTo>
                    <a:pt x="42" y="228"/>
                  </a:lnTo>
                  <a:lnTo>
                    <a:pt x="39" y="303"/>
                  </a:lnTo>
                  <a:lnTo>
                    <a:pt x="39" y="348"/>
                  </a:lnTo>
                  <a:lnTo>
                    <a:pt x="36" y="426"/>
                  </a:lnTo>
                  <a:lnTo>
                    <a:pt x="48" y="495"/>
                  </a:lnTo>
                  <a:lnTo>
                    <a:pt x="66" y="534"/>
                  </a:lnTo>
                  <a:lnTo>
                    <a:pt x="132" y="535"/>
                  </a:lnTo>
                  <a:lnTo>
                    <a:pt x="114" y="499"/>
                  </a:lnTo>
                  <a:lnTo>
                    <a:pt x="102" y="439"/>
                  </a:lnTo>
                  <a:lnTo>
                    <a:pt x="99" y="397"/>
                  </a:lnTo>
                  <a:lnTo>
                    <a:pt x="93" y="334"/>
                  </a:lnTo>
                  <a:lnTo>
                    <a:pt x="96" y="265"/>
                  </a:lnTo>
                  <a:lnTo>
                    <a:pt x="99" y="211"/>
                  </a:lnTo>
                  <a:lnTo>
                    <a:pt x="105" y="145"/>
                  </a:lnTo>
                  <a:lnTo>
                    <a:pt x="102" y="94"/>
                  </a:lnTo>
                  <a:lnTo>
                    <a:pt x="93" y="49"/>
                  </a:lnTo>
                  <a:lnTo>
                    <a:pt x="75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0" name="Freeform 124"/>
            <p:cNvSpPr>
              <a:spLocks/>
            </p:cNvSpPr>
            <p:nvPr/>
          </p:nvSpPr>
          <p:spPr bwMode="auto">
            <a:xfrm>
              <a:off x="2790" y="2633"/>
              <a:ext cx="126" cy="528"/>
            </a:xfrm>
            <a:custGeom>
              <a:avLst/>
              <a:gdLst>
                <a:gd name="T0" fmla="*/ 0 w 126"/>
                <a:gd name="T1" fmla="*/ 0 h 528"/>
                <a:gd name="T2" fmla="*/ 15 w 126"/>
                <a:gd name="T3" fmla="*/ 22 h 528"/>
                <a:gd name="T4" fmla="*/ 23 w 126"/>
                <a:gd name="T5" fmla="*/ 62 h 528"/>
                <a:gd name="T6" fmla="*/ 36 w 126"/>
                <a:gd name="T7" fmla="*/ 138 h 528"/>
                <a:gd name="T8" fmla="*/ 33 w 126"/>
                <a:gd name="T9" fmla="*/ 222 h 528"/>
                <a:gd name="T10" fmla="*/ 30 w 126"/>
                <a:gd name="T11" fmla="*/ 300 h 528"/>
                <a:gd name="T12" fmla="*/ 30 w 126"/>
                <a:gd name="T13" fmla="*/ 348 h 528"/>
                <a:gd name="T14" fmla="*/ 33 w 126"/>
                <a:gd name="T15" fmla="*/ 423 h 528"/>
                <a:gd name="T16" fmla="*/ 39 w 126"/>
                <a:gd name="T17" fmla="*/ 483 h 528"/>
                <a:gd name="T18" fmla="*/ 63 w 126"/>
                <a:gd name="T19" fmla="*/ 528 h 528"/>
                <a:gd name="T20" fmla="*/ 126 w 126"/>
                <a:gd name="T21" fmla="*/ 526 h 528"/>
                <a:gd name="T22" fmla="*/ 111 w 126"/>
                <a:gd name="T23" fmla="*/ 496 h 528"/>
                <a:gd name="T24" fmla="*/ 99 w 126"/>
                <a:gd name="T25" fmla="*/ 442 h 528"/>
                <a:gd name="T26" fmla="*/ 93 w 126"/>
                <a:gd name="T27" fmla="*/ 397 h 528"/>
                <a:gd name="T28" fmla="*/ 90 w 126"/>
                <a:gd name="T29" fmla="*/ 349 h 528"/>
                <a:gd name="T30" fmla="*/ 90 w 126"/>
                <a:gd name="T31" fmla="*/ 292 h 528"/>
                <a:gd name="T32" fmla="*/ 96 w 126"/>
                <a:gd name="T33" fmla="*/ 223 h 528"/>
                <a:gd name="T34" fmla="*/ 96 w 126"/>
                <a:gd name="T35" fmla="*/ 145 h 528"/>
                <a:gd name="T36" fmla="*/ 93 w 126"/>
                <a:gd name="T37" fmla="*/ 94 h 528"/>
                <a:gd name="T38" fmla="*/ 81 w 126"/>
                <a:gd name="T39" fmla="*/ 37 h 528"/>
                <a:gd name="T40" fmla="*/ 72 w 126"/>
                <a:gd name="T41" fmla="*/ 4 h 528"/>
                <a:gd name="T42" fmla="*/ 0 w 126"/>
                <a:gd name="T43" fmla="*/ 0 h 5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26" h="528">
                  <a:moveTo>
                    <a:pt x="0" y="0"/>
                  </a:moveTo>
                  <a:lnTo>
                    <a:pt x="15" y="22"/>
                  </a:lnTo>
                  <a:lnTo>
                    <a:pt x="23" y="62"/>
                  </a:lnTo>
                  <a:lnTo>
                    <a:pt x="36" y="138"/>
                  </a:lnTo>
                  <a:lnTo>
                    <a:pt x="33" y="222"/>
                  </a:lnTo>
                  <a:lnTo>
                    <a:pt x="30" y="300"/>
                  </a:lnTo>
                  <a:lnTo>
                    <a:pt x="30" y="348"/>
                  </a:lnTo>
                  <a:lnTo>
                    <a:pt x="33" y="423"/>
                  </a:lnTo>
                  <a:lnTo>
                    <a:pt x="39" y="483"/>
                  </a:lnTo>
                  <a:lnTo>
                    <a:pt x="63" y="528"/>
                  </a:lnTo>
                  <a:lnTo>
                    <a:pt x="126" y="526"/>
                  </a:lnTo>
                  <a:lnTo>
                    <a:pt x="111" y="496"/>
                  </a:lnTo>
                  <a:lnTo>
                    <a:pt x="99" y="442"/>
                  </a:lnTo>
                  <a:lnTo>
                    <a:pt x="93" y="397"/>
                  </a:lnTo>
                  <a:lnTo>
                    <a:pt x="90" y="349"/>
                  </a:lnTo>
                  <a:lnTo>
                    <a:pt x="90" y="292"/>
                  </a:lnTo>
                  <a:lnTo>
                    <a:pt x="96" y="223"/>
                  </a:lnTo>
                  <a:lnTo>
                    <a:pt x="96" y="145"/>
                  </a:lnTo>
                  <a:lnTo>
                    <a:pt x="93" y="94"/>
                  </a:lnTo>
                  <a:lnTo>
                    <a:pt x="81" y="37"/>
                  </a:lnTo>
                  <a:lnTo>
                    <a:pt x="72" y="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1" name="Freeform 125"/>
            <p:cNvSpPr>
              <a:spLocks/>
            </p:cNvSpPr>
            <p:nvPr/>
          </p:nvSpPr>
          <p:spPr bwMode="auto">
            <a:xfrm>
              <a:off x="2952" y="2721"/>
              <a:ext cx="114" cy="438"/>
            </a:xfrm>
            <a:custGeom>
              <a:avLst/>
              <a:gdLst>
                <a:gd name="T0" fmla="*/ 0 w 114"/>
                <a:gd name="T1" fmla="*/ 21 h 438"/>
                <a:gd name="T2" fmla="*/ 15 w 114"/>
                <a:gd name="T3" fmla="*/ 132 h 438"/>
                <a:gd name="T4" fmla="*/ 12 w 114"/>
                <a:gd name="T5" fmla="*/ 195 h 438"/>
                <a:gd name="T6" fmla="*/ 12 w 114"/>
                <a:gd name="T7" fmla="*/ 257 h 438"/>
                <a:gd name="T8" fmla="*/ 15 w 114"/>
                <a:gd name="T9" fmla="*/ 332 h 438"/>
                <a:gd name="T10" fmla="*/ 27 w 114"/>
                <a:gd name="T11" fmla="*/ 398 h 438"/>
                <a:gd name="T12" fmla="*/ 42 w 114"/>
                <a:gd name="T13" fmla="*/ 437 h 438"/>
                <a:gd name="T14" fmla="*/ 114 w 114"/>
                <a:gd name="T15" fmla="*/ 438 h 438"/>
                <a:gd name="T16" fmla="*/ 93 w 114"/>
                <a:gd name="T17" fmla="*/ 399 h 438"/>
                <a:gd name="T18" fmla="*/ 78 w 114"/>
                <a:gd name="T19" fmla="*/ 354 h 438"/>
                <a:gd name="T20" fmla="*/ 78 w 114"/>
                <a:gd name="T21" fmla="*/ 312 h 438"/>
                <a:gd name="T22" fmla="*/ 72 w 114"/>
                <a:gd name="T23" fmla="*/ 243 h 438"/>
                <a:gd name="T24" fmla="*/ 72 w 114"/>
                <a:gd name="T25" fmla="*/ 189 h 438"/>
                <a:gd name="T26" fmla="*/ 78 w 114"/>
                <a:gd name="T27" fmla="*/ 135 h 438"/>
                <a:gd name="T28" fmla="*/ 69 w 114"/>
                <a:gd name="T29" fmla="*/ 45 h 438"/>
                <a:gd name="T30" fmla="*/ 60 w 114"/>
                <a:gd name="T31" fmla="*/ 0 h 438"/>
                <a:gd name="T32" fmla="*/ 0 w 114"/>
                <a:gd name="T33" fmla="*/ 21 h 4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4" h="438">
                  <a:moveTo>
                    <a:pt x="0" y="21"/>
                  </a:moveTo>
                  <a:lnTo>
                    <a:pt x="15" y="132"/>
                  </a:lnTo>
                  <a:lnTo>
                    <a:pt x="12" y="195"/>
                  </a:lnTo>
                  <a:lnTo>
                    <a:pt x="12" y="257"/>
                  </a:lnTo>
                  <a:lnTo>
                    <a:pt x="15" y="332"/>
                  </a:lnTo>
                  <a:lnTo>
                    <a:pt x="27" y="398"/>
                  </a:lnTo>
                  <a:lnTo>
                    <a:pt x="42" y="437"/>
                  </a:lnTo>
                  <a:lnTo>
                    <a:pt x="114" y="438"/>
                  </a:lnTo>
                  <a:lnTo>
                    <a:pt x="93" y="399"/>
                  </a:lnTo>
                  <a:lnTo>
                    <a:pt x="78" y="354"/>
                  </a:lnTo>
                  <a:lnTo>
                    <a:pt x="78" y="312"/>
                  </a:lnTo>
                  <a:lnTo>
                    <a:pt x="72" y="243"/>
                  </a:lnTo>
                  <a:lnTo>
                    <a:pt x="72" y="189"/>
                  </a:lnTo>
                  <a:lnTo>
                    <a:pt x="78" y="135"/>
                  </a:lnTo>
                  <a:lnTo>
                    <a:pt x="69" y="45"/>
                  </a:lnTo>
                  <a:lnTo>
                    <a:pt x="60" y="0"/>
                  </a:lnTo>
                  <a:lnTo>
                    <a:pt x="0" y="21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2" name="Freeform 126"/>
            <p:cNvSpPr>
              <a:spLocks/>
            </p:cNvSpPr>
            <p:nvPr/>
          </p:nvSpPr>
          <p:spPr bwMode="auto">
            <a:xfrm>
              <a:off x="3063" y="2742"/>
              <a:ext cx="60" cy="342"/>
            </a:xfrm>
            <a:custGeom>
              <a:avLst/>
              <a:gdLst>
                <a:gd name="T0" fmla="*/ 0 w 60"/>
                <a:gd name="T1" fmla="*/ 42 h 342"/>
                <a:gd name="T2" fmla="*/ 9 w 60"/>
                <a:gd name="T3" fmla="*/ 96 h 342"/>
                <a:gd name="T4" fmla="*/ 18 w 60"/>
                <a:gd name="T5" fmla="*/ 144 h 342"/>
                <a:gd name="T6" fmla="*/ 21 w 60"/>
                <a:gd name="T7" fmla="*/ 198 h 342"/>
                <a:gd name="T8" fmla="*/ 33 w 60"/>
                <a:gd name="T9" fmla="*/ 261 h 342"/>
                <a:gd name="T10" fmla="*/ 60 w 60"/>
                <a:gd name="T11" fmla="*/ 342 h 342"/>
                <a:gd name="T12" fmla="*/ 48 w 60"/>
                <a:gd name="T13" fmla="*/ 138 h 342"/>
                <a:gd name="T14" fmla="*/ 45 w 60"/>
                <a:gd name="T15" fmla="*/ 0 h 342"/>
                <a:gd name="T16" fmla="*/ 0 w 60"/>
                <a:gd name="T17" fmla="*/ 42 h 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342">
                  <a:moveTo>
                    <a:pt x="0" y="42"/>
                  </a:moveTo>
                  <a:lnTo>
                    <a:pt x="9" y="96"/>
                  </a:lnTo>
                  <a:lnTo>
                    <a:pt x="18" y="144"/>
                  </a:lnTo>
                  <a:lnTo>
                    <a:pt x="21" y="198"/>
                  </a:lnTo>
                  <a:lnTo>
                    <a:pt x="33" y="261"/>
                  </a:lnTo>
                  <a:lnTo>
                    <a:pt x="60" y="342"/>
                  </a:lnTo>
                  <a:lnTo>
                    <a:pt x="48" y="138"/>
                  </a:lnTo>
                  <a:lnTo>
                    <a:pt x="45" y="0"/>
                  </a:lnTo>
                  <a:lnTo>
                    <a:pt x="0" y="42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3" name="Freeform 127"/>
            <p:cNvSpPr>
              <a:spLocks/>
            </p:cNvSpPr>
            <p:nvPr/>
          </p:nvSpPr>
          <p:spPr bwMode="auto">
            <a:xfrm>
              <a:off x="3087" y="2708"/>
              <a:ext cx="90" cy="441"/>
            </a:xfrm>
            <a:custGeom>
              <a:avLst/>
              <a:gdLst>
                <a:gd name="T0" fmla="*/ 0 w 90"/>
                <a:gd name="T1" fmla="*/ 51 h 441"/>
                <a:gd name="T2" fmla="*/ 12 w 90"/>
                <a:gd name="T3" fmla="*/ 133 h 441"/>
                <a:gd name="T4" fmla="*/ 12 w 90"/>
                <a:gd name="T5" fmla="*/ 217 h 441"/>
                <a:gd name="T6" fmla="*/ 18 w 90"/>
                <a:gd name="T7" fmla="*/ 280 h 441"/>
                <a:gd name="T8" fmla="*/ 18 w 90"/>
                <a:gd name="T9" fmla="*/ 331 h 441"/>
                <a:gd name="T10" fmla="*/ 36 w 90"/>
                <a:gd name="T11" fmla="*/ 403 h 441"/>
                <a:gd name="T12" fmla="*/ 45 w 90"/>
                <a:gd name="T13" fmla="*/ 439 h 441"/>
                <a:gd name="T14" fmla="*/ 87 w 90"/>
                <a:gd name="T15" fmla="*/ 441 h 441"/>
                <a:gd name="T16" fmla="*/ 90 w 90"/>
                <a:gd name="T17" fmla="*/ 388 h 441"/>
                <a:gd name="T18" fmla="*/ 87 w 90"/>
                <a:gd name="T19" fmla="*/ 358 h 441"/>
                <a:gd name="T20" fmla="*/ 81 w 90"/>
                <a:gd name="T21" fmla="*/ 301 h 441"/>
                <a:gd name="T22" fmla="*/ 75 w 90"/>
                <a:gd name="T23" fmla="*/ 243 h 441"/>
                <a:gd name="T24" fmla="*/ 75 w 90"/>
                <a:gd name="T25" fmla="*/ 186 h 441"/>
                <a:gd name="T26" fmla="*/ 69 w 90"/>
                <a:gd name="T27" fmla="*/ 120 h 441"/>
                <a:gd name="T28" fmla="*/ 69 w 90"/>
                <a:gd name="T29" fmla="*/ 51 h 441"/>
                <a:gd name="T30" fmla="*/ 63 w 90"/>
                <a:gd name="T31" fmla="*/ 0 h 441"/>
                <a:gd name="T32" fmla="*/ 0 w 90"/>
                <a:gd name="T33" fmla="*/ 51 h 4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" h="441">
                  <a:moveTo>
                    <a:pt x="0" y="51"/>
                  </a:moveTo>
                  <a:lnTo>
                    <a:pt x="12" y="133"/>
                  </a:lnTo>
                  <a:lnTo>
                    <a:pt x="12" y="217"/>
                  </a:lnTo>
                  <a:lnTo>
                    <a:pt x="18" y="280"/>
                  </a:lnTo>
                  <a:lnTo>
                    <a:pt x="18" y="331"/>
                  </a:lnTo>
                  <a:lnTo>
                    <a:pt x="36" y="403"/>
                  </a:lnTo>
                  <a:lnTo>
                    <a:pt x="45" y="439"/>
                  </a:lnTo>
                  <a:lnTo>
                    <a:pt x="87" y="441"/>
                  </a:lnTo>
                  <a:lnTo>
                    <a:pt x="90" y="388"/>
                  </a:lnTo>
                  <a:lnTo>
                    <a:pt x="87" y="358"/>
                  </a:lnTo>
                  <a:lnTo>
                    <a:pt x="81" y="301"/>
                  </a:lnTo>
                  <a:lnTo>
                    <a:pt x="75" y="243"/>
                  </a:lnTo>
                  <a:lnTo>
                    <a:pt x="75" y="186"/>
                  </a:lnTo>
                  <a:lnTo>
                    <a:pt x="69" y="120"/>
                  </a:lnTo>
                  <a:lnTo>
                    <a:pt x="69" y="51"/>
                  </a:lnTo>
                  <a:lnTo>
                    <a:pt x="63" y="0"/>
                  </a:lnTo>
                  <a:lnTo>
                    <a:pt x="0" y="51"/>
                  </a:lnTo>
                  <a:close/>
                </a:path>
              </a:pathLst>
            </a:cu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4" name="Freeform 128"/>
            <p:cNvSpPr>
              <a:spLocks/>
            </p:cNvSpPr>
            <p:nvPr/>
          </p:nvSpPr>
          <p:spPr bwMode="auto">
            <a:xfrm>
              <a:off x="2880" y="2634"/>
              <a:ext cx="293" cy="146"/>
            </a:xfrm>
            <a:custGeom>
              <a:avLst/>
              <a:gdLst>
                <a:gd name="T0" fmla="*/ 15 w 293"/>
                <a:gd name="T1" fmla="*/ 78 h 146"/>
                <a:gd name="T2" fmla="*/ 39 w 293"/>
                <a:gd name="T3" fmla="*/ 0 h 146"/>
                <a:gd name="T4" fmla="*/ 96 w 293"/>
                <a:gd name="T5" fmla="*/ 0 h 146"/>
                <a:gd name="T6" fmla="*/ 120 w 293"/>
                <a:gd name="T7" fmla="*/ 78 h 146"/>
                <a:gd name="T8" fmla="*/ 165 w 293"/>
                <a:gd name="T9" fmla="*/ 75 h 146"/>
                <a:gd name="T10" fmla="*/ 189 w 293"/>
                <a:gd name="T11" fmla="*/ 0 h 146"/>
                <a:gd name="T12" fmla="*/ 249 w 293"/>
                <a:gd name="T13" fmla="*/ 0 h 146"/>
                <a:gd name="T14" fmla="*/ 270 w 293"/>
                <a:gd name="T15" fmla="*/ 69 h 146"/>
                <a:gd name="T16" fmla="*/ 293 w 293"/>
                <a:gd name="T17" fmla="*/ 70 h 146"/>
                <a:gd name="T18" fmla="*/ 293 w 293"/>
                <a:gd name="T19" fmla="*/ 109 h 146"/>
                <a:gd name="T20" fmla="*/ 255 w 293"/>
                <a:gd name="T21" fmla="*/ 140 h 146"/>
                <a:gd name="T22" fmla="*/ 205 w 293"/>
                <a:gd name="T23" fmla="*/ 146 h 146"/>
                <a:gd name="T24" fmla="*/ 173 w 293"/>
                <a:gd name="T25" fmla="*/ 136 h 146"/>
                <a:gd name="T26" fmla="*/ 117 w 293"/>
                <a:gd name="T27" fmla="*/ 142 h 146"/>
                <a:gd name="T28" fmla="*/ 59 w 293"/>
                <a:gd name="T29" fmla="*/ 128 h 146"/>
                <a:gd name="T30" fmla="*/ 37 w 293"/>
                <a:gd name="T31" fmla="*/ 116 h 146"/>
                <a:gd name="T32" fmla="*/ 0 w 293"/>
                <a:gd name="T33" fmla="*/ 78 h 146"/>
                <a:gd name="T34" fmla="*/ 15 w 293"/>
                <a:gd name="T35" fmla="*/ 78 h 1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93" h="146">
                  <a:moveTo>
                    <a:pt x="15" y="78"/>
                  </a:moveTo>
                  <a:lnTo>
                    <a:pt x="39" y="0"/>
                  </a:lnTo>
                  <a:lnTo>
                    <a:pt x="96" y="0"/>
                  </a:lnTo>
                  <a:lnTo>
                    <a:pt x="120" y="78"/>
                  </a:lnTo>
                  <a:lnTo>
                    <a:pt x="165" y="75"/>
                  </a:lnTo>
                  <a:lnTo>
                    <a:pt x="189" y="0"/>
                  </a:lnTo>
                  <a:lnTo>
                    <a:pt x="249" y="0"/>
                  </a:lnTo>
                  <a:lnTo>
                    <a:pt x="270" y="69"/>
                  </a:lnTo>
                  <a:lnTo>
                    <a:pt x="293" y="70"/>
                  </a:lnTo>
                  <a:lnTo>
                    <a:pt x="293" y="109"/>
                  </a:lnTo>
                  <a:lnTo>
                    <a:pt x="255" y="140"/>
                  </a:lnTo>
                  <a:lnTo>
                    <a:pt x="205" y="146"/>
                  </a:lnTo>
                  <a:lnTo>
                    <a:pt x="173" y="136"/>
                  </a:lnTo>
                  <a:lnTo>
                    <a:pt x="117" y="142"/>
                  </a:lnTo>
                  <a:lnTo>
                    <a:pt x="59" y="128"/>
                  </a:lnTo>
                  <a:lnTo>
                    <a:pt x="37" y="116"/>
                  </a:lnTo>
                  <a:lnTo>
                    <a:pt x="0" y="78"/>
                  </a:lnTo>
                  <a:lnTo>
                    <a:pt x="15" y="7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5" name="Line 129"/>
            <p:cNvSpPr>
              <a:spLocks noChangeShapeType="1"/>
            </p:cNvSpPr>
            <p:nvPr/>
          </p:nvSpPr>
          <p:spPr bwMode="auto">
            <a:xfrm flipV="1">
              <a:off x="2896" y="2633"/>
              <a:ext cx="72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6" name="Line 130"/>
            <p:cNvSpPr>
              <a:spLocks noChangeShapeType="1"/>
            </p:cNvSpPr>
            <p:nvPr/>
          </p:nvSpPr>
          <p:spPr bwMode="auto">
            <a:xfrm flipV="1">
              <a:off x="2935" y="2694"/>
              <a:ext cx="62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7" name="Freeform 131"/>
            <p:cNvSpPr>
              <a:spLocks/>
            </p:cNvSpPr>
            <p:nvPr/>
          </p:nvSpPr>
          <p:spPr bwMode="auto">
            <a:xfrm>
              <a:off x="3009" y="2652"/>
              <a:ext cx="126" cy="126"/>
            </a:xfrm>
            <a:custGeom>
              <a:avLst/>
              <a:gdLst>
                <a:gd name="T0" fmla="*/ 0 w 126"/>
                <a:gd name="T1" fmla="*/ 126 h 126"/>
                <a:gd name="T2" fmla="*/ 126 w 126"/>
                <a:gd name="T3" fmla="*/ 0 h 1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6" h="126">
                  <a:moveTo>
                    <a:pt x="0" y="126"/>
                  </a:moveTo>
                  <a:lnTo>
                    <a:pt x="12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788" name="Line 132"/>
            <p:cNvSpPr>
              <a:spLocks noChangeShapeType="1"/>
            </p:cNvSpPr>
            <p:nvPr/>
          </p:nvSpPr>
          <p:spPr bwMode="auto">
            <a:xfrm flipV="1">
              <a:off x="3095" y="2706"/>
              <a:ext cx="74" cy="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7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0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60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0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0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0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0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0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2" grpId="0" autoUpdateAnimBg="0"/>
      <p:bldP spid="609283" grpId="0" autoUpdateAnimBg="0"/>
      <p:bldP spid="609284" grpId="0" autoUpdateAnimBg="0"/>
      <p:bldP spid="609285" grpId="0" autoUpdateAnimBg="0"/>
      <p:bldP spid="609286" grpId="0" autoUpdateAnimBg="0"/>
      <p:bldP spid="609287" grpId="0" autoUpdateAnimBg="0"/>
      <p:bldP spid="609302" grpId="0" autoUpdateAnimBg="0"/>
      <p:bldP spid="609303" grpId="0" autoUpdateAnimBg="0"/>
      <p:bldP spid="609304" grpId="0" autoUpdateAnimBg="0"/>
      <p:bldP spid="609305" grpId="0" autoUpdateAnimBg="0"/>
      <p:bldP spid="60930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5905EAA-BC47-4848-B6A5-5AA55AD77645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449388" y="2435225"/>
            <a:ext cx="7694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i="1">
                <a:solidFill>
                  <a:srgbClr val="080808"/>
                </a:solidFill>
                <a:latin typeface="ISOCPEUR" panose="020B0604020202020204" pitchFamily="34" charset="0"/>
                <a:ea typeface="黑体" panose="02010609060101010101" pitchFamily="49" charset="-122"/>
              </a:rPr>
              <a:t>M 10 </a:t>
            </a:r>
            <a:r>
              <a:rPr lang="en-US" altLang="zh-CN" sz="3600" i="1">
                <a:solidFill>
                  <a:srgbClr val="080808"/>
                </a:solidFill>
                <a:latin typeface="ISOCPEUR" panose="020B0604020202020204" pitchFamily="34" charset="0"/>
                <a:ea typeface="黑体" panose="02010609060101010101" pitchFamily="49" charset="-122"/>
                <a:sym typeface="CommercialPi BT" panose="05020102010206080802" pitchFamily="18" charset="2"/>
              </a:rPr>
              <a:t>x 1 — 5g 6g</a:t>
            </a:r>
            <a:endParaRPr lang="en-US" altLang="zh-CN" sz="3600" i="1">
              <a:solidFill>
                <a:srgbClr val="080808"/>
              </a:solidFill>
              <a:latin typeface="ISOCPEUR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7299" name="Line 3"/>
          <p:cNvSpPr>
            <a:spLocks noChangeShapeType="1"/>
          </p:cNvSpPr>
          <p:nvPr/>
        </p:nvSpPr>
        <p:spPr bwMode="auto">
          <a:xfrm flipH="1">
            <a:off x="1666875" y="3008313"/>
            <a:ext cx="0" cy="1677987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 flipH="1">
            <a:off x="2235200" y="2981325"/>
            <a:ext cx="1588" cy="128270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1" name="Line 5"/>
          <p:cNvSpPr>
            <a:spLocks noChangeShapeType="1"/>
          </p:cNvSpPr>
          <p:nvPr/>
        </p:nvSpPr>
        <p:spPr bwMode="auto">
          <a:xfrm>
            <a:off x="3092450" y="2998788"/>
            <a:ext cx="0" cy="900112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2" name="Line 6"/>
          <p:cNvSpPr>
            <a:spLocks noChangeShapeType="1"/>
          </p:cNvSpPr>
          <p:nvPr/>
        </p:nvSpPr>
        <p:spPr bwMode="auto">
          <a:xfrm flipH="1">
            <a:off x="4338638" y="3016250"/>
            <a:ext cx="3175" cy="523875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3" name="Text Box 7"/>
          <p:cNvSpPr txBox="1">
            <a:spLocks noChangeArrowheads="1"/>
          </p:cNvSpPr>
          <p:nvPr/>
        </p:nvSpPr>
        <p:spPr bwMode="auto">
          <a:xfrm>
            <a:off x="1285875" y="4738688"/>
            <a:ext cx="184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特征代号</a:t>
            </a:r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3998913" y="3546475"/>
            <a:ext cx="3954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公差带代号</a:t>
            </a:r>
          </a:p>
        </p:txBody>
      </p:sp>
      <p:sp>
        <p:nvSpPr>
          <p:cNvPr id="567305" name="Rectangle 9"/>
          <p:cNvSpPr>
            <a:spLocks noChangeArrowheads="1"/>
          </p:cNvSpPr>
          <p:nvPr/>
        </p:nvSpPr>
        <p:spPr bwMode="auto">
          <a:xfrm>
            <a:off x="2752725" y="3913188"/>
            <a:ext cx="1111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螺距</a:t>
            </a:r>
          </a:p>
        </p:txBody>
      </p:sp>
      <p:sp>
        <p:nvSpPr>
          <p:cNvPr id="567306" name="Rectangle 10"/>
          <p:cNvSpPr>
            <a:spLocks noChangeArrowheads="1"/>
          </p:cNvSpPr>
          <p:nvPr/>
        </p:nvSpPr>
        <p:spPr bwMode="auto">
          <a:xfrm>
            <a:off x="1931988" y="4287838"/>
            <a:ext cx="1309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大径</a:t>
            </a:r>
          </a:p>
        </p:txBody>
      </p:sp>
      <p:sp>
        <p:nvSpPr>
          <p:cNvPr id="567307" name="Rectangle 11"/>
          <p:cNvSpPr>
            <a:spLocks noChangeArrowheads="1"/>
          </p:cNvSpPr>
          <p:nvPr/>
        </p:nvSpPr>
        <p:spPr bwMode="auto">
          <a:xfrm>
            <a:off x="3667125" y="1439863"/>
            <a:ext cx="310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中径公差带代号</a:t>
            </a:r>
          </a:p>
        </p:txBody>
      </p:sp>
      <p:sp>
        <p:nvSpPr>
          <p:cNvPr id="567308" name="Rectangle 12"/>
          <p:cNvSpPr>
            <a:spLocks noChangeArrowheads="1"/>
          </p:cNvSpPr>
          <p:nvPr/>
        </p:nvSpPr>
        <p:spPr bwMode="auto">
          <a:xfrm>
            <a:off x="4305300" y="1866900"/>
            <a:ext cx="248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顶径公差带代号</a:t>
            </a:r>
          </a:p>
        </p:txBody>
      </p:sp>
      <p:sp>
        <p:nvSpPr>
          <p:cNvPr id="567309" name="Rectangle 13"/>
          <p:cNvSpPr>
            <a:spLocks noChangeArrowheads="1"/>
          </p:cNvSpPr>
          <p:nvPr/>
        </p:nvSpPr>
        <p:spPr bwMode="auto">
          <a:xfrm>
            <a:off x="5424488" y="3394075"/>
            <a:ext cx="2928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外螺纹－小写字母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内螺纹－大写字母</a:t>
            </a: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417513" y="633413"/>
            <a:ext cx="5838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普通螺纹</a:t>
            </a:r>
            <a:r>
              <a:rPr lang="zh-CN" altLang="en-US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特征代号： 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</p:txBody>
      </p:sp>
      <p:sp>
        <p:nvSpPr>
          <p:cNvPr id="567311" name="Line 15"/>
          <p:cNvSpPr>
            <a:spLocks noChangeShapeType="1"/>
          </p:cNvSpPr>
          <p:nvPr/>
        </p:nvSpPr>
        <p:spPr bwMode="auto">
          <a:xfrm flipV="1">
            <a:off x="4033838" y="1838325"/>
            <a:ext cx="0" cy="72390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12" name="Line 16"/>
          <p:cNvSpPr>
            <a:spLocks noChangeShapeType="1"/>
          </p:cNvSpPr>
          <p:nvPr/>
        </p:nvSpPr>
        <p:spPr bwMode="auto">
          <a:xfrm flipV="1">
            <a:off x="4651375" y="2257425"/>
            <a:ext cx="0" cy="327025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6" name="Group 17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32787" name="Group 18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67315" name="Rectangle 19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67316" name="Rectangle 20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2792" name="Rectangle 21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2788" name="Rectangle 22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9" name="Line 23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3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animBg="1"/>
      <p:bldP spid="567300" grpId="0" animBg="1"/>
      <p:bldP spid="567301" grpId="0" animBg="1"/>
      <p:bldP spid="567302" grpId="0" animBg="1"/>
      <p:bldP spid="567303" grpId="0"/>
      <p:bldP spid="567304" grpId="0"/>
      <p:bldP spid="567305" grpId="0"/>
      <p:bldP spid="567306" grpId="0"/>
      <p:bldP spid="567307" grpId="0"/>
      <p:bldP spid="567308" grpId="0"/>
      <p:bldP spid="567309" grpId="0" autoUpdateAnimBg="0"/>
      <p:bldP spid="567311" grpId="0" animBg="1"/>
      <p:bldP spid="5673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AFF30C9-4BE6-4701-98CF-900AA41C2FDB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34925" name="Group 3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69348" name="Rectangle 4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69349" name="Rectangle 5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4930" name="Rectangle 6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4926" name="Rectangle 7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927" name="Line 8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9353" name="Group 9"/>
          <p:cNvGrpSpPr>
            <a:grpSpLocks/>
          </p:cNvGrpSpPr>
          <p:nvPr/>
        </p:nvGrpSpPr>
        <p:grpSpPr bwMode="auto">
          <a:xfrm>
            <a:off x="1289050" y="2138363"/>
            <a:ext cx="809625" cy="1125537"/>
            <a:chOff x="812" y="1375"/>
            <a:chExt cx="510" cy="709"/>
          </a:xfrm>
        </p:grpSpPr>
        <p:grpSp>
          <p:nvGrpSpPr>
            <p:cNvPr id="34920" name="Group 10"/>
            <p:cNvGrpSpPr>
              <a:grpSpLocks/>
            </p:cNvGrpSpPr>
            <p:nvPr/>
          </p:nvGrpSpPr>
          <p:grpSpPr bwMode="auto">
            <a:xfrm>
              <a:off x="1029" y="1375"/>
              <a:ext cx="293" cy="709"/>
              <a:chOff x="1036" y="1472"/>
              <a:chExt cx="293" cy="712"/>
            </a:xfrm>
          </p:grpSpPr>
          <p:sp>
            <p:nvSpPr>
              <p:cNvPr id="34922" name="Line 11"/>
              <p:cNvSpPr>
                <a:spLocks noChangeShapeType="1"/>
              </p:cNvSpPr>
              <p:nvPr/>
            </p:nvSpPr>
            <p:spPr bwMode="auto">
              <a:xfrm flipH="1">
                <a:off x="1036" y="1475"/>
                <a:ext cx="29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3" name="Line 12"/>
              <p:cNvSpPr>
                <a:spLocks noChangeShapeType="1"/>
              </p:cNvSpPr>
              <p:nvPr/>
            </p:nvSpPr>
            <p:spPr bwMode="auto">
              <a:xfrm flipH="1">
                <a:off x="1038" y="2178"/>
                <a:ext cx="29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4" name="Line 13"/>
              <p:cNvSpPr>
                <a:spLocks noChangeShapeType="1"/>
              </p:cNvSpPr>
              <p:nvPr/>
            </p:nvSpPr>
            <p:spPr bwMode="auto">
              <a:xfrm>
                <a:off x="1104" y="1472"/>
                <a:ext cx="1" cy="712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921" name="Text Box 14"/>
            <p:cNvSpPr txBox="1">
              <a:spLocks noChangeArrowheads="1"/>
            </p:cNvSpPr>
            <p:nvPr/>
          </p:nvSpPr>
          <p:spPr bwMode="auto">
            <a:xfrm rot="-5400000">
              <a:off x="761" y="1547"/>
              <a:ext cx="4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M10  </a:t>
              </a:r>
              <a:r>
                <a:rPr lang="en-US" altLang="zh-CN" sz="28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   </a:t>
              </a:r>
            </a:p>
          </p:txBody>
        </p:sp>
      </p:grpSp>
      <p:sp>
        <p:nvSpPr>
          <p:cNvPr id="34821" name="Text Box 15"/>
          <p:cNvSpPr txBox="1">
            <a:spLocks noChangeArrowheads="1"/>
          </p:cNvSpPr>
          <p:nvPr/>
        </p:nvSpPr>
        <p:spPr bwMode="auto">
          <a:xfrm>
            <a:off x="735013" y="1412875"/>
            <a:ext cx="404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粗牙普通螺纹－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不标螺距</a:t>
            </a:r>
          </a:p>
        </p:txBody>
      </p:sp>
      <p:sp>
        <p:nvSpPr>
          <p:cNvPr id="569360" name="Text Box 16"/>
          <p:cNvSpPr txBox="1">
            <a:spLocks noChangeArrowheads="1"/>
          </p:cNvSpPr>
          <p:nvPr/>
        </p:nvSpPr>
        <p:spPr bwMode="auto">
          <a:xfrm>
            <a:off x="728663" y="3738563"/>
            <a:ext cx="4090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细牙普通螺纹－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标注螺距</a:t>
            </a:r>
          </a:p>
        </p:txBody>
      </p:sp>
      <p:sp>
        <p:nvSpPr>
          <p:cNvPr id="569361" name="Text Box 17"/>
          <p:cNvSpPr txBox="1">
            <a:spLocks noChangeArrowheads="1"/>
          </p:cNvSpPr>
          <p:nvPr/>
        </p:nvSpPr>
        <p:spPr bwMode="auto">
          <a:xfrm>
            <a:off x="4135438" y="774102"/>
            <a:ext cx="40767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buClrTx/>
              <a:buFontTx/>
              <a:buNone/>
              <a:defRPr kumimoji="1"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 b="1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/>
              <a:t>尺寸界线从大径引出</a:t>
            </a:r>
          </a:p>
        </p:txBody>
      </p:sp>
      <p:grpSp>
        <p:nvGrpSpPr>
          <p:cNvPr id="569362" name="Group 18"/>
          <p:cNvGrpSpPr>
            <a:grpSpLocks/>
          </p:cNvGrpSpPr>
          <p:nvPr/>
        </p:nvGrpSpPr>
        <p:grpSpPr bwMode="auto">
          <a:xfrm>
            <a:off x="1874838" y="2143125"/>
            <a:ext cx="2590800" cy="1114425"/>
            <a:chOff x="1181" y="1378"/>
            <a:chExt cx="1632" cy="702"/>
          </a:xfrm>
        </p:grpSpPr>
        <p:sp>
          <p:nvSpPr>
            <p:cNvPr id="34907" name="Line 19"/>
            <p:cNvSpPr>
              <a:spLocks noChangeShapeType="1"/>
            </p:cNvSpPr>
            <p:nvPr/>
          </p:nvSpPr>
          <p:spPr bwMode="auto">
            <a:xfrm>
              <a:off x="1312" y="1383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8" name="Line 20"/>
            <p:cNvSpPr>
              <a:spLocks noChangeShapeType="1"/>
            </p:cNvSpPr>
            <p:nvPr/>
          </p:nvSpPr>
          <p:spPr bwMode="auto">
            <a:xfrm flipH="1">
              <a:off x="1316" y="2078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9" name="Line 21"/>
            <p:cNvSpPr>
              <a:spLocks noChangeShapeType="1"/>
            </p:cNvSpPr>
            <p:nvPr/>
          </p:nvSpPr>
          <p:spPr bwMode="auto">
            <a:xfrm flipV="1">
              <a:off x="1320" y="1381"/>
              <a:ext cx="0" cy="698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0" name="Line 22"/>
            <p:cNvSpPr>
              <a:spLocks noChangeShapeType="1"/>
            </p:cNvSpPr>
            <p:nvPr/>
          </p:nvSpPr>
          <p:spPr bwMode="auto">
            <a:xfrm>
              <a:off x="2109" y="1386"/>
              <a:ext cx="0" cy="691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1" name="Line 23"/>
            <p:cNvSpPr>
              <a:spLocks noChangeShapeType="1"/>
            </p:cNvSpPr>
            <p:nvPr/>
          </p:nvSpPr>
          <p:spPr bwMode="auto">
            <a:xfrm>
              <a:off x="1240" y="1456"/>
              <a:ext cx="874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2" name="Line 24"/>
            <p:cNvSpPr>
              <a:spLocks noChangeShapeType="1"/>
            </p:cNvSpPr>
            <p:nvPr/>
          </p:nvSpPr>
          <p:spPr bwMode="auto">
            <a:xfrm>
              <a:off x="1238" y="1997"/>
              <a:ext cx="871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3" name="Freeform 25"/>
            <p:cNvSpPr>
              <a:spLocks/>
            </p:cNvSpPr>
            <p:nvPr/>
          </p:nvSpPr>
          <p:spPr bwMode="auto">
            <a:xfrm>
              <a:off x="1241" y="1382"/>
              <a:ext cx="80" cy="696"/>
            </a:xfrm>
            <a:custGeom>
              <a:avLst/>
              <a:gdLst>
                <a:gd name="T0" fmla="*/ 80 w 80"/>
                <a:gd name="T1" fmla="*/ 656 h 704"/>
                <a:gd name="T2" fmla="*/ 0 w 80"/>
                <a:gd name="T3" fmla="*/ 582 h 704"/>
                <a:gd name="T4" fmla="*/ 0 w 80"/>
                <a:gd name="T5" fmla="*/ 68 h 704"/>
                <a:gd name="T6" fmla="*/ 74 w 80"/>
                <a:gd name="T7" fmla="*/ 0 h 7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704">
                  <a:moveTo>
                    <a:pt x="80" y="704"/>
                  </a:moveTo>
                  <a:lnTo>
                    <a:pt x="0" y="624"/>
                  </a:lnTo>
                  <a:lnTo>
                    <a:pt x="0" y="74"/>
                  </a:lnTo>
                  <a:lnTo>
                    <a:pt x="74" y="0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4" name="Freeform 26"/>
            <p:cNvSpPr>
              <a:spLocks/>
            </p:cNvSpPr>
            <p:nvPr/>
          </p:nvSpPr>
          <p:spPr bwMode="auto">
            <a:xfrm>
              <a:off x="2720" y="1378"/>
              <a:ext cx="27" cy="702"/>
            </a:xfrm>
            <a:custGeom>
              <a:avLst/>
              <a:gdLst>
                <a:gd name="T0" fmla="*/ 108 w 17"/>
                <a:gd name="T1" fmla="*/ 0 h 712"/>
                <a:gd name="T2" fmla="*/ 21 w 17"/>
                <a:gd name="T3" fmla="*/ 68 h 712"/>
                <a:gd name="T4" fmla="*/ 240 w 17"/>
                <a:gd name="T5" fmla="*/ 105 h 712"/>
                <a:gd name="T6" fmla="*/ 240 w 17"/>
                <a:gd name="T7" fmla="*/ 154 h 712"/>
                <a:gd name="T8" fmla="*/ 172 w 17"/>
                <a:gd name="T9" fmla="*/ 186 h 712"/>
                <a:gd name="T10" fmla="*/ 83 w 17"/>
                <a:gd name="T11" fmla="*/ 228 h 712"/>
                <a:gd name="T12" fmla="*/ 172 w 17"/>
                <a:gd name="T13" fmla="*/ 280 h 712"/>
                <a:gd name="T14" fmla="*/ 240 w 17"/>
                <a:gd name="T15" fmla="*/ 342 h 712"/>
                <a:gd name="T16" fmla="*/ 210 w 17"/>
                <a:gd name="T17" fmla="*/ 385 h 712"/>
                <a:gd name="T18" fmla="*/ 52 w 17"/>
                <a:gd name="T19" fmla="*/ 458 h 712"/>
                <a:gd name="T20" fmla="*/ 108 w 17"/>
                <a:gd name="T21" fmla="*/ 530 h 712"/>
                <a:gd name="T22" fmla="*/ 108 w 17"/>
                <a:gd name="T23" fmla="*/ 654 h 7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712">
                  <a:moveTo>
                    <a:pt x="7" y="0"/>
                  </a:moveTo>
                  <a:cubicBezTo>
                    <a:pt x="3" y="27"/>
                    <a:pt x="0" y="55"/>
                    <a:pt x="1" y="74"/>
                  </a:cubicBezTo>
                  <a:cubicBezTo>
                    <a:pt x="2" y="93"/>
                    <a:pt x="13" y="101"/>
                    <a:pt x="15" y="116"/>
                  </a:cubicBezTo>
                  <a:cubicBezTo>
                    <a:pt x="17" y="131"/>
                    <a:pt x="16" y="151"/>
                    <a:pt x="15" y="166"/>
                  </a:cubicBezTo>
                  <a:cubicBezTo>
                    <a:pt x="14" y="181"/>
                    <a:pt x="13" y="191"/>
                    <a:pt x="11" y="204"/>
                  </a:cubicBezTo>
                  <a:cubicBezTo>
                    <a:pt x="9" y="217"/>
                    <a:pt x="5" y="229"/>
                    <a:pt x="5" y="246"/>
                  </a:cubicBezTo>
                  <a:cubicBezTo>
                    <a:pt x="5" y="263"/>
                    <a:pt x="9" y="283"/>
                    <a:pt x="11" y="304"/>
                  </a:cubicBezTo>
                  <a:cubicBezTo>
                    <a:pt x="13" y="325"/>
                    <a:pt x="15" y="353"/>
                    <a:pt x="15" y="372"/>
                  </a:cubicBezTo>
                  <a:cubicBezTo>
                    <a:pt x="15" y="391"/>
                    <a:pt x="15" y="399"/>
                    <a:pt x="13" y="420"/>
                  </a:cubicBezTo>
                  <a:cubicBezTo>
                    <a:pt x="11" y="441"/>
                    <a:pt x="4" y="474"/>
                    <a:pt x="3" y="500"/>
                  </a:cubicBezTo>
                  <a:cubicBezTo>
                    <a:pt x="2" y="526"/>
                    <a:pt x="6" y="543"/>
                    <a:pt x="7" y="578"/>
                  </a:cubicBezTo>
                  <a:cubicBezTo>
                    <a:pt x="8" y="613"/>
                    <a:pt x="7" y="662"/>
                    <a:pt x="7" y="71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5" name="Line 27"/>
            <p:cNvSpPr>
              <a:spLocks noChangeShapeType="1"/>
            </p:cNvSpPr>
            <p:nvPr/>
          </p:nvSpPr>
          <p:spPr bwMode="auto">
            <a:xfrm>
              <a:off x="1181" y="1729"/>
              <a:ext cx="4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6" name="Line 28"/>
            <p:cNvSpPr>
              <a:spLocks noChangeShapeType="1"/>
            </p:cNvSpPr>
            <p:nvPr/>
          </p:nvSpPr>
          <p:spPr bwMode="auto">
            <a:xfrm>
              <a:off x="1682" y="1729"/>
              <a:ext cx="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7" name="Line 29"/>
            <p:cNvSpPr>
              <a:spLocks noChangeShapeType="1"/>
            </p:cNvSpPr>
            <p:nvPr/>
          </p:nvSpPr>
          <p:spPr bwMode="auto">
            <a:xfrm>
              <a:off x="1745" y="1729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8" name="Line 30"/>
            <p:cNvSpPr>
              <a:spLocks noChangeShapeType="1"/>
            </p:cNvSpPr>
            <p:nvPr/>
          </p:nvSpPr>
          <p:spPr bwMode="auto">
            <a:xfrm>
              <a:off x="2291" y="1729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9" name="Line 31"/>
            <p:cNvSpPr>
              <a:spLocks noChangeShapeType="1"/>
            </p:cNvSpPr>
            <p:nvPr/>
          </p:nvSpPr>
          <p:spPr bwMode="auto">
            <a:xfrm>
              <a:off x="2366" y="1729"/>
              <a:ext cx="4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9376" name="Group 32"/>
          <p:cNvGrpSpPr>
            <a:grpSpLocks/>
          </p:cNvGrpSpPr>
          <p:nvPr/>
        </p:nvGrpSpPr>
        <p:grpSpPr bwMode="auto">
          <a:xfrm>
            <a:off x="5915025" y="1871663"/>
            <a:ext cx="1943100" cy="1684337"/>
            <a:chOff x="3845" y="1179"/>
            <a:chExt cx="1224" cy="1061"/>
          </a:xfrm>
        </p:grpSpPr>
        <p:sp>
          <p:nvSpPr>
            <p:cNvPr id="34882" name="Rectangle 33"/>
            <p:cNvSpPr>
              <a:spLocks noChangeArrowheads="1"/>
            </p:cNvSpPr>
            <p:nvPr/>
          </p:nvSpPr>
          <p:spPr bwMode="auto">
            <a:xfrm>
              <a:off x="3916" y="1182"/>
              <a:ext cx="1057" cy="1057"/>
            </a:xfrm>
            <a:prstGeom prst="rect">
              <a:avLst/>
            </a:prstGeom>
            <a:noFill/>
            <a:ln w="28575" algn="ctr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83" name="Line 34"/>
            <p:cNvSpPr>
              <a:spLocks noChangeShapeType="1"/>
            </p:cNvSpPr>
            <p:nvPr/>
          </p:nvSpPr>
          <p:spPr bwMode="auto">
            <a:xfrm flipH="1">
              <a:off x="4008" y="1396"/>
              <a:ext cx="958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4" name="Line 35"/>
            <p:cNvSpPr>
              <a:spLocks noChangeShapeType="1"/>
            </p:cNvSpPr>
            <p:nvPr/>
          </p:nvSpPr>
          <p:spPr bwMode="auto">
            <a:xfrm flipH="1">
              <a:off x="4016" y="1999"/>
              <a:ext cx="964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Line 36"/>
            <p:cNvSpPr>
              <a:spLocks noChangeShapeType="1"/>
            </p:cNvSpPr>
            <p:nvPr/>
          </p:nvSpPr>
          <p:spPr bwMode="auto">
            <a:xfrm flipV="1">
              <a:off x="3953" y="1182"/>
              <a:ext cx="148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6" name="Line 37"/>
            <p:cNvSpPr>
              <a:spLocks noChangeShapeType="1"/>
            </p:cNvSpPr>
            <p:nvPr/>
          </p:nvSpPr>
          <p:spPr bwMode="auto">
            <a:xfrm flipV="1">
              <a:off x="4065" y="1188"/>
              <a:ext cx="203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7" name="Line 38"/>
            <p:cNvSpPr>
              <a:spLocks noChangeShapeType="1"/>
            </p:cNvSpPr>
            <p:nvPr/>
          </p:nvSpPr>
          <p:spPr bwMode="auto">
            <a:xfrm flipV="1">
              <a:off x="4227" y="1184"/>
              <a:ext cx="2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8" name="Line 39"/>
            <p:cNvSpPr>
              <a:spLocks noChangeShapeType="1"/>
            </p:cNvSpPr>
            <p:nvPr/>
          </p:nvSpPr>
          <p:spPr bwMode="auto">
            <a:xfrm flipV="1">
              <a:off x="4405" y="1179"/>
              <a:ext cx="209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9" name="Line 40"/>
            <p:cNvSpPr>
              <a:spLocks noChangeShapeType="1"/>
            </p:cNvSpPr>
            <p:nvPr/>
          </p:nvSpPr>
          <p:spPr bwMode="auto">
            <a:xfrm flipV="1">
              <a:off x="3938" y="2006"/>
              <a:ext cx="233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0" name="Line 41"/>
            <p:cNvSpPr>
              <a:spLocks noChangeShapeType="1"/>
            </p:cNvSpPr>
            <p:nvPr/>
          </p:nvSpPr>
          <p:spPr bwMode="auto">
            <a:xfrm flipV="1">
              <a:off x="4117" y="2002"/>
              <a:ext cx="227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1" name="Line 42"/>
            <p:cNvSpPr>
              <a:spLocks noChangeShapeType="1"/>
            </p:cNvSpPr>
            <p:nvPr/>
          </p:nvSpPr>
          <p:spPr bwMode="auto">
            <a:xfrm flipV="1">
              <a:off x="4286" y="2003"/>
              <a:ext cx="232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2" name="Line 43"/>
            <p:cNvSpPr>
              <a:spLocks noChangeShapeType="1"/>
            </p:cNvSpPr>
            <p:nvPr/>
          </p:nvSpPr>
          <p:spPr bwMode="auto">
            <a:xfrm flipV="1">
              <a:off x="4924" y="2188"/>
              <a:ext cx="49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3" name="Line 44"/>
            <p:cNvSpPr>
              <a:spLocks noChangeShapeType="1"/>
            </p:cNvSpPr>
            <p:nvPr/>
          </p:nvSpPr>
          <p:spPr bwMode="auto">
            <a:xfrm flipV="1">
              <a:off x="4560" y="1187"/>
              <a:ext cx="209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4" name="Line 45"/>
            <p:cNvSpPr>
              <a:spLocks noChangeShapeType="1"/>
            </p:cNvSpPr>
            <p:nvPr/>
          </p:nvSpPr>
          <p:spPr bwMode="auto">
            <a:xfrm flipV="1">
              <a:off x="4727" y="1187"/>
              <a:ext cx="208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5" name="Line 46"/>
            <p:cNvSpPr>
              <a:spLocks noChangeShapeType="1"/>
            </p:cNvSpPr>
            <p:nvPr/>
          </p:nvSpPr>
          <p:spPr bwMode="auto">
            <a:xfrm flipV="1">
              <a:off x="4888" y="1312"/>
              <a:ext cx="85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6" name="Line 47"/>
            <p:cNvSpPr>
              <a:spLocks noChangeShapeType="1"/>
            </p:cNvSpPr>
            <p:nvPr/>
          </p:nvSpPr>
          <p:spPr bwMode="auto">
            <a:xfrm flipV="1">
              <a:off x="4458" y="1998"/>
              <a:ext cx="232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7" name="Line 48"/>
            <p:cNvSpPr>
              <a:spLocks noChangeShapeType="1"/>
            </p:cNvSpPr>
            <p:nvPr/>
          </p:nvSpPr>
          <p:spPr bwMode="auto">
            <a:xfrm flipV="1">
              <a:off x="4775" y="2038"/>
              <a:ext cx="201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8" name="Line 49"/>
            <p:cNvSpPr>
              <a:spLocks noChangeShapeType="1"/>
            </p:cNvSpPr>
            <p:nvPr/>
          </p:nvSpPr>
          <p:spPr bwMode="auto">
            <a:xfrm flipV="1">
              <a:off x="4625" y="2000"/>
              <a:ext cx="232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9" name="Line 50"/>
            <p:cNvSpPr>
              <a:spLocks noChangeShapeType="1"/>
            </p:cNvSpPr>
            <p:nvPr/>
          </p:nvSpPr>
          <p:spPr bwMode="auto">
            <a:xfrm>
              <a:off x="3940" y="1317"/>
              <a:ext cx="1033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0" name="Line 51"/>
            <p:cNvSpPr>
              <a:spLocks noChangeShapeType="1"/>
            </p:cNvSpPr>
            <p:nvPr/>
          </p:nvSpPr>
          <p:spPr bwMode="auto">
            <a:xfrm>
              <a:off x="3936" y="2080"/>
              <a:ext cx="103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1" name="Line 52"/>
            <p:cNvSpPr>
              <a:spLocks noChangeShapeType="1"/>
            </p:cNvSpPr>
            <p:nvPr/>
          </p:nvSpPr>
          <p:spPr bwMode="auto">
            <a:xfrm>
              <a:off x="3845" y="1702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2" name="Line 53"/>
            <p:cNvSpPr>
              <a:spLocks noChangeShapeType="1"/>
            </p:cNvSpPr>
            <p:nvPr/>
          </p:nvSpPr>
          <p:spPr bwMode="auto">
            <a:xfrm>
              <a:off x="4247" y="1702"/>
              <a:ext cx="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Line 54"/>
            <p:cNvSpPr>
              <a:spLocks noChangeShapeType="1"/>
            </p:cNvSpPr>
            <p:nvPr/>
          </p:nvSpPr>
          <p:spPr bwMode="auto">
            <a:xfrm>
              <a:off x="4316" y="1702"/>
              <a:ext cx="3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4" name="Line 55"/>
            <p:cNvSpPr>
              <a:spLocks noChangeShapeType="1"/>
            </p:cNvSpPr>
            <p:nvPr/>
          </p:nvSpPr>
          <p:spPr bwMode="auto">
            <a:xfrm>
              <a:off x="4679" y="1702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5" name="Line 56"/>
            <p:cNvSpPr>
              <a:spLocks noChangeShapeType="1"/>
            </p:cNvSpPr>
            <p:nvPr/>
          </p:nvSpPr>
          <p:spPr bwMode="auto">
            <a:xfrm>
              <a:off x="4763" y="1702"/>
              <a:ext cx="3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6" name="Freeform 57"/>
            <p:cNvSpPr>
              <a:spLocks/>
            </p:cNvSpPr>
            <p:nvPr/>
          </p:nvSpPr>
          <p:spPr bwMode="auto">
            <a:xfrm>
              <a:off x="3917" y="1300"/>
              <a:ext cx="93" cy="795"/>
            </a:xfrm>
            <a:custGeom>
              <a:avLst/>
              <a:gdLst>
                <a:gd name="T0" fmla="*/ 0 w 93"/>
                <a:gd name="T1" fmla="*/ 0 h 795"/>
                <a:gd name="T2" fmla="*/ 93 w 93"/>
                <a:gd name="T3" fmla="*/ 93 h 795"/>
                <a:gd name="T4" fmla="*/ 93 w 93"/>
                <a:gd name="T5" fmla="*/ 702 h 795"/>
                <a:gd name="T6" fmla="*/ 0 w 93"/>
                <a:gd name="T7" fmla="*/ 795 h 7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" h="795">
                  <a:moveTo>
                    <a:pt x="0" y="0"/>
                  </a:moveTo>
                  <a:lnTo>
                    <a:pt x="93" y="93"/>
                  </a:lnTo>
                  <a:lnTo>
                    <a:pt x="93" y="702"/>
                  </a:lnTo>
                  <a:lnTo>
                    <a:pt x="0" y="79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9402" name="Group 58"/>
          <p:cNvGrpSpPr>
            <a:grpSpLocks/>
          </p:cNvGrpSpPr>
          <p:nvPr/>
        </p:nvGrpSpPr>
        <p:grpSpPr bwMode="auto">
          <a:xfrm>
            <a:off x="1868488" y="4398963"/>
            <a:ext cx="2590800" cy="1114425"/>
            <a:chOff x="1177" y="2771"/>
            <a:chExt cx="1632" cy="702"/>
          </a:xfrm>
        </p:grpSpPr>
        <p:sp>
          <p:nvSpPr>
            <p:cNvPr id="34869" name="Line 59"/>
            <p:cNvSpPr>
              <a:spLocks noChangeShapeType="1"/>
            </p:cNvSpPr>
            <p:nvPr/>
          </p:nvSpPr>
          <p:spPr bwMode="auto">
            <a:xfrm>
              <a:off x="1310" y="2776"/>
              <a:ext cx="1415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Line 60"/>
            <p:cNvSpPr>
              <a:spLocks noChangeShapeType="1"/>
            </p:cNvSpPr>
            <p:nvPr/>
          </p:nvSpPr>
          <p:spPr bwMode="auto">
            <a:xfrm flipH="1">
              <a:off x="1312" y="3471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1" name="Line 61"/>
            <p:cNvSpPr>
              <a:spLocks noChangeShapeType="1"/>
            </p:cNvSpPr>
            <p:nvPr/>
          </p:nvSpPr>
          <p:spPr bwMode="auto">
            <a:xfrm flipV="1">
              <a:off x="1316" y="2774"/>
              <a:ext cx="0" cy="698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Line 62"/>
            <p:cNvSpPr>
              <a:spLocks noChangeShapeType="1"/>
            </p:cNvSpPr>
            <p:nvPr/>
          </p:nvSpPr>
          <p:spPr bwMode="auto">
            <a:xfrm>
              <a:off x="2105" y="2779"/>
              <a:ext cx="0" cy="691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3" name="Line 63"/>
            <p:cNvSpPr>
              <a:spLocks noChangeShapeType="1"/>
            </p:cNvSpPr>
            <p:nvPr/>
          </p:nvSpPr>
          <p:spPr bwMode="auto">
            <a:xfrm>
              <a:off x="1236" y="2849"/>
              <a:ext cx="86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4" name="Line 64"/>
            <p:cNvSpPr>
              <a:spLocks noChangeShapeType="1"/>
            </p:cNvSpPr>
            <p:nvPr/>
          </p:nvSpPr>
          <p:spPr bwMode="auto">
            <a:xfrm flipV="1">
              <a:off x="1232" y="3390"/>
              <a:ext cx="87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5" name="Freeform 65"/>
            <p:cNvSpPr>
              <a:spLocks/>
            </p:cNvSpPr>
            <p:nvPr/>
          </p:nvSpPr>
          <p:spPr bwMode="auto">
            <a:xfrm>
              <a:off x="1237" y="2775"/>
              <a:ext cx="80" cy="696"/>
            </a:xfrm>
            <a:custGeom>
              <a:avLst/>
              <a:gdLst>
                <a:gd name="T0" fmla="*/ 80 w 80"/>
                <a:gd name="T1" fmla="*/ 656 h 704"/>
                <a:gd name="T2" fmla="*/ 0 w 80"/>
                <a:gd name="T3" fmla="*/ 582 h 704"/>
                <a:gd name="T4" fmla="*/ 0 w 80"/>
                <a:gd name="T5" fmla="*/ 68 h 704"/>
                <a:gd name="T6" fmla="*/ 74 w 80"/>
                <a:gd name="T7" fmla="*/ 0 h 7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704">
                  <a:moveTo>
                    <a:pt x="80" y="704"/>
                  </a:moveTo>
                  <a:lnTo>
                    <a:pt x="0" y="624"/>
                  </a:lnTo>
                  <a:lnTo>
                    <a:pt x="0" y="74"/>
                  </a:lnTo>
                  <a:lnTo>
                    <a:pt x="74" y="0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Freeform 66"/>
            <p:cNvSpPr>
              <a:spLocks/>
            </p:cNvSpPr>
            <p:nvPr/>
          </p:nvSpPr>
          <p:spPr bwMode="auto">
            <a:xfrm>
              <a:off x="2716" y="2771"/>
              <a:ext cx="27" cy="702"/>
            </a:xfrm>
            <a:custGeom>
              <a:avLst/>
              <a:gdLst>
                <a:gd name="T0" fmla="*/ 108 w 17"/>
                <a:gd name="T1" fmla="*/ 0 h 712"/>
                <a:gd name="T2" fmla="*/ 21 w 17"/>
                <a:gd name="T3" fmla="*/ 68 h 712"/>
                <a:gd name="T4" fmla="*/ 240 w 17"/>
                <a:gd name="T5" fmla="*/ 105 h 712"/>
                <a:gd name="T6" fmla="*/ 240 w 17"/>
                <a:gd name="T7" fmla="*/ 154 h 712"/>
                <a:gd name="T8" fmla="*/ 172 w 17"/>
                <a:gd name="T9" fmla="*/ 186 h 712"/>
                <a:gd name="T10" fmla="*/ 83 w 17"/>
                <a:gd name="T11" fmla="*/ 228 h 712"/>
                <a:gd name="T12" fmla="*/ 172 w 17"/>
                <a:gd name="T13" fmla="*/ 280 h 712"/>
                <a:gd name="T14" fmla="*/ 240 w 17"/>
                <a:gd name="T15" fmla="*/ 342 h 712"/>
                <a:gd name="T16" fmla="*/ 210 w 17"/>
                <a:gd name="T17" fmla="*/ 385 h 712"/>
                <a:gd name="T18" fmla="*/ 52 w 17"/>
                <a:gd name="T19" fmla="*/ 458 h 712"/>
                <a:gd name="T20" fmla="*/ 108 w 17"/>
                <a:gd name="T21" fmla="*/ 530 h 712"/>
                <a:gd name="T22" fmla="*/ 108 w 17"/>
                <a:gd name="T23" fmla="*/ 654 h 7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" h="712">
                  <a:moveTo>
                    <a:pt x="7" y="0"/>
                  </a:moveTo>
                  <a:cubicBezTo>
                    <a:pt x="3" y="27"/>
                    <a:pt x="0" y="55"/>
                    <a:pt x="1" y="74"/>
                  </a:cubicBezTo>
                  <a:cubicBezTo>
                    <a:pt x="2" y="93"/>
                    <a:pt x="13" y="101"/>
                    <a:pt x="15" y="116"/>
                  </a:cubicBezTo>
                  <a:cubicBezTo>
                    <a:pt x="17" y="131"/>
                    <a:pt x="16" y="151"/>
                    <a:pt x="15" y="166"/>
                  </a:cubicBezTo>
                  <a:cubicBezTo>
                    <a:pt x="14" y="181"/>
                    <a:pt x="13" y="191"/>
                    <a:pt x="11" y="204"/>
                  </a:cubicBezTo>
                  <a:cubicBezTo>
                    <a:pt x="9" y="217"/>
                    <a:pt x="5" y="229"/>
                    <a:pt x="5" y="246"/>
                  </a:cubicBezTo>
                  <a:cubicBezTo>
                    <a:pt x="5" y="263"/>
                    <a:pt x="9" y="283"/>
                    <a:pt x="11" y="304"/>
                  </a:cubicBezTo>
                  <a:cubicBezTo>
                    <a:pt x="13" y="325"/>
                    <a:pt x="15" y="353"/>
                    <a:pt x="15" y="372"/>
                  </a:cubicBezTo>
                  <a:cubicBezTo>
                    <a:pt x="15" y="391"/>
                    <a:pt x="15" y="399"/>
                    <a:pt x="13" y="420"/>
                  </a:cubicBezTo>
                  <a:cubicBezTo>
                    <a:pt x="11" y="441"/>
                    <a:pt x="4" y="474"/>
                    <a:pt x="3" y="500"/>
                  </a:cubicBezTo>
                  <a:cubicBezTo>
                    <a:pt x="2" y="526"/>
                    <a:pt x="6" y="543"/>
                    <a:pt x="7" y="578"/>
                  </a:cubicBezTo>
                  <a:cubicBezTo>
                    <a:pt x="8" y="613"/>
                    <a:pt x="7" y="662"/>
                    <a:pt x="7" y="71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7" name="Line 67"/>
            <p:cNvSpPr>
              <a:spLocks noChangeShapeType="1"/>
            </p:cNvSpPr>
            <p:nvPr/>
          </p:nvSpPr>
          <p:spPr bwMode="auto">
            <a:xfrm>
              <a:off x="1177" y="3122"/>
              <a:ext cx="4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Line 68"/>
            <p:cNvSpPr>
              <a:spLocks noChangeShapeType="1"/>
            </p:cNvSpPr>
            <p:nvPr/>
          </p:nvSpPr>
          <p:spPr bwMode="auto">
            <a:xfrm>
              <a:off x="1678" y="3122"/>
              <a:ext cx="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Line 69"/>
            <p:cNvSpPr>
              <a:spLocks noChangeShapeType="1"/>
            </p:cNvSpPr>
            <p:nvPr/>
          </p:nvSpPr>
          <p:spPr bwMode="auto">
            <a:xfrm>
              <a:off x="1741" y="3122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0" name="Line 70"/>
            <p:cNvSpPr>
              <a:spLocks noChangeShapeType="1"/>
            </p:cNvSpPr>
            <p:nvPr/>
          </p:nvSpPr>
          <p:spPr bwMode="auto">
            <a:xfrm>
              <a:off x="2287" y="3122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Line 71"/>
            <p:cNvSpPr>
              <a:spLocks noChangeShapeType="1"/>
            </p:cNvSpPr>
            <p:nvPr/>
          </p:nvSpPr>
          <p:spPr bwMode="auto">
            <a:xfrm>
              <a:off x="2362" y="3122"/>
              <a:ext cx="4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9416" name="Group 72"/>
          <p:cNvGrpSpPr>
            <a:grpSpLocks/>
          </p:cNvGrpSpPr>
          <p:nvPr/>
        </p:nvGrpSpPr>
        <p:grpSpPr bwMode="auto">
          <a:xfrm>
            <a:off x="5908675" y="4083050"/>
            <a:ext cx="1943100" cy="1684338"/>
            <a:chOff x="3848" y="2766"/>
            <a:chExt cx="1224" cy="1061"/>
          </a:xfrm>
        </p:grpSpPr>
        <p:sp>
          <p:nvSpPr>
            <p:cNvPr id="34844" name="Rectangle 73"/>
            <p:cNvSpPr>
              <a:spLocks noChangeArrowheads="1"/>
            </p:cNvSpPr>
            <p:nvPr/>
          </p:nvSpPr>
          <p:spPr bwMode="auto">
            <a:xfrm>
              <a:off x="3919" y="2769"/>
              <a:ext cx="1057" cy="1057"/>
            </a:xfrm>
            <a:prstGeom prst="rect">
              <a:avLst/>
            </a:prstGeom>
            <a:noFill/>
            <a:ln w="28575" algn="ctr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845" name="Line 74"/>
            <p:cNvSpPr>
              <a:spLocks noChangeShapeType="1"/>
            </p:cNvSpPr>
            <p:nvPr/>
          </p:nvSpPr>
          <p:spPr bwMode="auto">
            <a:xfrm flipH="1">
              <a:off x="4011" y="2983"/>
              <a:ext cx="958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Line 75"/>
            <p:cNvSpPr>
              <a:spLocks noChangeShapeType="1"/>
            </p:cNvSpPr>
            <p:nvPr/>
          </p:nvSpPr>
          <p:spPr bwMode="auto">
            <a:xfrm flipH="1">
              <a:off x="4019" y="3586"/>
              <a:ext cx="964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Line 76"/>
            <p:cNvSpPr>
              <a:spLocks noChangeShapeType="1"/>
            </p:cNvSpPr>
            <p:nvPr/>
          </p:nvSpPr>
          <p:spPr bwMode="auto">
            <a:xfrm flipV="1">
              <a:off x="3956" y="2769"/>
              <a:ext cx="148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Line 77"/>
            <p:cNvSpPr>
              <a:spLocks noChangeShapeType="1"/>
            </p:cNvSpPr>
            <p:nvPr/>
          </p:nvSpPr>
          <p:spPr bwMode="auto">
            <a:xfrm flipV="1">
              <a:off x="4068" y="2775"/>
              <a:ext cx="203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Line 78"/>
            <p:cNvSpPr>
              <a:spLocks noChangeShapeType="1"/>
            </p:cNvSpPr>
            <p:nvPr/>
          </p:nvSpPr>
          <p:spPr bwMode="auto">
            <a:xfrm flipV="1">
              <a:off x="4230" y="2771"/>
              <a:ext cx="2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Line 79"/>
            <p:cNvSpPr>
              <a:spLocks noChangeShapeType="1"/>
            </p:cNvSpPr>
            <p:nvPr/>
          </p:nvSpPr>
          <p:spPr bwMode="auto">
            <a:xfrm flipV="1">
              <a:off x="4408" y="2766"/>
              <a:ext cx="209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Line 80"/>
            <p:cNvSpPr>
              <a:spLocks noChangeShapeType="1"/>
            </p:cNvSpPr>
            <p:nvPr/>
          </p:nvSpPr>
          <p:spPr bwMode="auto">
            <a:xfrm flipV="1">
              <a:off x="3941" y="3593"/>
              <a:ext cx="233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Line 81"/>
            <p:cNvSpPr>
              <a:spLocks noChangeShapeType="1"/>
            </p:cNvSpPr>
            <p:nvPr/>
          </p:nvSpPr>
          <p:spPr bwMode="auto">
            <a:xfrm flipV="1">
              <a:off x="4120" y="3589"/>
              <a:ext cx="227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82"/>
            <p:cNvSpPr>
              <a:spLocks noChangeShapeType="1"/>
            </p:cNvSpPr>
            <p:nvPr/>
          </p:nvSpPr>
          <p:spPr bwMode="auto">
            <a:xfrm flipV="1">
              <a:off x="4289" y="3590"/>
              <a:ext cx="232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Line 83"/>
            <p:cNvSpPr>
              <a:spLocks noChangeShapeType="1"/>
            </p:cNvSpPr>
            <p:nvPr/>
          </p:nvSpPr>
          <p:spPr bwMode="auto">
            <a:xfrm flipV="1">
              <a:off x="4927" y="3775"/>
              <a:ext cx="49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Line 84"/>
            <p:cNvSpPr>
              <a:spLocks noChangeShapeType="1"/>
            </p:cNvSpPr>
            <p:nvPr/>
          </p:nvSpPr>
          <p:spPr bwMode="auto">
            <a:xfrm flipV="1">
              <a:off x="4563" y="2774"/>
              <a:ext cx="209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6" name="Line 85"/>
            <p:cNvSpPr>
              <a:spLocks noChangeShapeType="1"/>
            </p:cNvSpPr>
            <p:nvPr/>
          </p:nvSpPr>
          <p:spPr bwMode="auto">
            <a:xfrm flipV="1">
              <a:off x="4730" y="2774"/>
              <a:ext cx="208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Line 86"/>
            <p:cNvSpPr>
              <a:spLocks noChangeShapeType="1"/>
            </p:cNvSpPr>
            <p:nvPr/>
          </p:nvSpPr>
          <p:spPr bwMode="auto">
            <a:xfrm flipV="1">
              <a:off x="4891" y="2899"/>
              <a:ext cx="85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Line 87"/>
            <p:cNvSpPr>
              <a:spLocks noChangeShapeType="1"/>
            </p:cNvSpPr>
            <p:nvPr/>
          </p:nvSpPr>
          <p:spPr bwMode="auto">
            <a:xfrm flipV="1">
              <a:off x="4461" y="3585"/>
              <a:ext cx="232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Line 88"/>
            <p:cNvSpPr>
              <a:spLocks noChangeShapeType="1"/>
            </p:cNvSpPr>
            <p:nvPr/>
          </p:nvSpPr>
          <p:spPr bwMode="auto">
            <a:xfrm flipV="1">
              <a:off x="4778" y="3625"/>
              <a:ext cx="201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0" name="Line 89"/>
            <p:cNvSpPr>
              <a:spLocks noChangeShapeType="1"/>
            </p:cNvSpPr>
            <p:nvPr/>
          </p:nvSpPr>
          <p:spPr bwMode="auto">
            <a:xfrm flipV="1">
              <a:off x="4628" y="3587"/>
              <a:ext cx="232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1" name="Line 90"/>
            <p:cNvSpPr>
              <a:spLocks noChangeShapeType="1"/>
            </p:cNvSpPr>
            <p:nvPr/>
          </p:nvSpPr>
          <p:spPr bwMode="auto">
            <a:xfrm>
              <a:off x="3947" y="2904"/>
              <a:ext cx="102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Line 91"/>
            <p:cNvSpPr>
              <a:spLocks noChangeShapeType="1"/>
            </p:cNvSpPr>
            <p:nvPr/>
          </p:nvSpPr>
          <p:spPr bwMode="auto">
            <a:xfrm>
              <a:off x="3948" y="3667"/>
              <a:ext cx="102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Line 92"/>
            <p:cNvSpPr>
              <a:spLocks noChangeShapeType="1"/>
            </p:cNvSpPr>
            <p:nvPr/>
          </p:nvSpPr>
          <p:spPr bwMode="auto">
            <a:xfrm>
              <a:off x="3848" y="3289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Line 93"/>
            <p:cNvSpPr>
              <a:spLocks noChangeShapeType="1"/>
            </p:cNvSpPr>
            <p:nvPr/>
          </p:nvSpPr>
          <p:spPr bwMode="auto">
            <a:xfrm>
              <a:off x="4250" y="3289"/>
              <a:ext cx="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5" name="Line 94"/>
            <p:cNvSpPr>
              <a:spLocks noChangeShapeType="1"/>
            </p:cNvSpPr>
            <p:nvPr/>
          </p:nvSpPr>
          <p:spPr bwMode="auto">
            <a:xfrm>
              <a:off x="4319" y="3289"/>
              <a:ext cx="3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6" name="Line 95"/>
            <p:cNvSpPr>
              <a:spLocks noChangeShapeType="1"/>
            </p:cNvSpPr>
            <p:nvPr/>
          </p:nvSpPr>
          <p:spPr bwMode="auto">
            <a:xfrm>
              <a:off x="4682" y="3289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7" name="Line 96"/>
            <p:cNvSpPr>
              <a:spLocks noChangeShapeType="1"/>
            </p:cNvSpPr>
            <p:nvPr/>
          </p:nvSpPr>
          <p:spPr bwMode="auto">
            <a:xfrm>
              <a:off x="4766" y="3289"/>
              <a:ext cx="3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8" name="Freeform 97"/>
            <p:cNvSpPr>
              <a:spLocks/>
            </p:cNvSpPr>
            <p:nvPr/>
          </p:nvSpPr>
          <p:spPr bwMode="auto">
            <a:xfrm>
              <a:off x="3920" y="2887"/>
              <a:ext cx="93" cy="795"/>
            </a:xfrm>
            <a:custGeom>
              <a:avLst/>
              <a:gdLst>
                <a:gd name="T0" fmla="*/ 0 w 93"/>
                <a:gd name="T1" fmla="*/ 0 h 795"/>
                <a:gd name="T2" fmla="*/ 93 w 93"/>
                <a:gd name="T3" fmla="*/ 93 h 795"/>
                <a:gd name="T4" fmla="*/ 93 w 93"/>
                <a:gd name="T5" fmla="*/ 702 h 795"/>
                <a:gd name="T6" fmla="*/ 0 w 93"/>
                <a:gd name="T7" fmla="*/ 795 h 7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" h="795">
                  <a:moveTo>
                    <a:pt x="0" y="0"/>
                  </a:moveTo>
                  <a:lnTo>
                    <a:pt x="93" y="93"/>
                  </a:lnTo>
                  <a:lnTo>
                    <a:pt x="93" y="702"/>
                  </a:lnTo>
                  <a:lnTo>
                    <a:pt x="0" y="79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9442" name="Group 98"/>
          <p:cNvGrpSpPr>
            <a:grpSpLocks/>
          </p:cNvGrpSpPr>
          <p:nvPr/>
        </p:nvGrpSpPr>
        <p:grpSpPr bwMode="auto">
          <a:xfrm>
            <a:off x="5253038" y="2005013"/>
            <a:ext cx="801687" cy="1290637"/>
            <a:chOff x="3309" y="1263"/>
            <a:chExt cx="505" cy="813"/>
          </a:xfrm>
        </p:grpSpPr>
        <p:sp>
          <p:nvSpPr>
            <p:cNvPr id="34840" name="Line 99"/>
            <p:cNvSpPr>
              <a:spLocks noChangeShapeType="1"/>
            </p:cNvSpPr>
            <p:nvPr/>
          </p:nvSpPr>
          <p:spPr bwMode="auto">
            <a:xfrm flipH="1">
              <a:off x="3562" y="1305"/>
              <a:ext cx="1" cy="77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Text Box 100"/>
            <p:cNvSpPr txBox="1">
              <a:spLocks noChangeArrowheads="1"/>
            </p:cNvSpPr>
            <p:nvPr/>
          </p:nvSpPr>
          <p:spPr bwMode="auto">
            <a:xfrm rot="-5400000">
              <a:off x="3135" y="1437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M10                    </a:t>
              </a:r>
            </a:p>
          </p:txBody>
        </p:sp>
        <p:sp>
          <p:nvSpPr>
            <p:cNvPr id="34842" name="Line 101"/>
            <p:cNvSpPr>
              <a:spLocks noChangeShapeType="1"/>
            </p:cNvSpPr>
            <p:nvPr/>
          </p:nvSpPr>
          <p:spPr bwMode="auto">
            <a:xfrm flipH="1">
              <a:off x="3508" y="2074"/>
              <a:ext cx="30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Line 102"/>
            <p:cNvSpPr>
              <a:spLocks noChangeShapeType="1"/>
            </p:cNvSpPr>
            <p:nvPr/>
          </p:nvSpPr>
          <p:spPr bwMode="auto">
            <a:xfrm flipH="1">
              <a:off x="3504" y="1308"/>
              <a:ext cx="30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9447" name="Group 103"/>
          <p:cNvGrpSpPr>
            <a:grpSpLocks/>
          </p:cNvGrpSpPr>
          <p:nvPr/>
        </p:nvGrpSpPr>
        <p:grpSpPr bwMode="auto">
          <a:xfrm>
            <a:off x="1270000" y="4121150"/>
            <a:ext cx="819150" cy="1401763"/>
            <a:chOff x="800" y="2594"/>
            <a:chExt cx="516" cy="885"/>
          </a:xfrm>
        </p:grpSpPr>
        <p:grpSp>
          <p:nvGrpSpPr>
            <p:cNvPr id="34835" name="Group 104"/>
            <p:cNvGrpSpPr>
              <a:grpSpLocks/>
            </p:cNvGrpSpPr>
            <p:nvPr/>
          </p:nvGrpSpPr>
          <p:grpSpPr bwMode="auto">
            <a:xfrm>
              <a:off x="1025" y="2767"/>
              <a:ext cx="291" cy="712"/>
              <a:chOff x="1025" y="2767"/>
              <a:chExt cx="291" cy="712"/>
            </a:xfrm>
          </p:grpSpPr>
          <p:sp>
            <p:nvSpPr>
              <p:cNvPr id="34837" name="Line 105"/>
              <p:cNvSpPr>
                <a:spLocks noChangeShapeType="1"/>
              </p:cNvSpPr>
              <p:nvPr/>
            </p:nvSpPr>
            <p:spPr bwMode="auto">
              <a:xfrm flipH="1">
                <a:off x="1025" y="2774"/>
                <a:ext cx="29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8" name="Line 106"/>
              <p:cNvSpPr>
                <a:spLocks noChangeShapeType="1"/>
              </p:cNvSpPr>
              <p:nvPr/>
            </p:nvSpPr>
            <p:spPr bwMode="auto">
              <a:xfrm flipH="1" flipV="1">
                <a:off x="1028" y="3472"/>
                <a:ext cx="283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9" name="Line 107"/>
              <p:cNvSpPr>
                <a:spLocks noChangeShapeType="1"/>
              </p:cNvSpPr>
              <p:nvPr/>
            </p:nvSpPr>
            <p:spPr bwMode="auto">
              <a:xfrm>
                <a:off x="1093" y="2767"/>
                <a:ext cx="1" cy="712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36" name="Text Box 108"/>
            <p:cNvSpPr txBox="1">
              <a:spLocks noChangeArrowheads="1"/>
            </p:cNvSpPr>
            <p:nvPr/>
          </p:nvSpPr>
          <p:spPr bwMode="auto">
            <a:xfrm rot="-5400000">
              <a:off x="550" y="2844"/>
              <a:ext cx="8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808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M10X1 </a:t>
              </a:r>
              <a:r>
                <a:rPr lang="en-US" altLang="zh-CN" sz="28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   </a:t>
              </a:r>
            </a:p>
          </p:txBody>
        </p:sp>
      </p:grpSp>
      <p:grpSp>
        <p:nvGrpSpPr>
          <p:cNvPr id="569453" name="Group 109"/>
          <p:cNvGrpSpPr>
            <a:grpSpLocks/>
          </p:cNvGrpSpPr>
          <p:nvPr/>
        </p:nvGrpSpPr>
        <p:grpSpPr bwMode="auto">
          <a:xfrm>
            <a:off x="5195888" y="4294188"/>
            <a:ext cx="852487" cy="1216025"/>
            <a:chOff x="3392" y="2705"/>
            <a:chExt cx="537" cy="766"/>
          </a:xfrm>
        </p:grpSpPr>
        <p:sp>
          <p:nvSpPr>
            <p:cNvPr id="34831" name="Line 110"/>
            <p:cNvSpPr>
              <a:spLocks noChangeShapeType="1"/>
            </p:cNvSpPr>
            <p:nvPr/>
          </p:nvSpPr>
          <p:spPr bwMode="auto">
            <a:xfrm>
              <a:off x="3678" y="2705"/>
              <a:ext cx="1" cy="76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Text Box 111"/>
            <p:cNvSpPr txBox="1">
              <a:spLocks noChangeArrowheads="1"/>
            </p:cNvSpPr>
            <p:nvPr/>
          </p:nvSpPr>
          <p:spPr bwMode="auto">
            <a:xfrm rot="-5400000">
              <a:off x="3234" y="2904"/>
              <a:ext cx="6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M10X1 </a:t>
              </a:r>
              <a:r>
                <a:rPr lang="en-US" altLang="zh-CN" sz="28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   </a:t>
              </a:r>
            </a:p>
          </p:txBody>
        </p:sp>
        <p:sp>
          <p:nvSpPr>
            <p:cNvPr id="34833" name="Line 112"/>
            <p:cNvSpPr>
              <a:spLocks noChangeShapeType="1"/>
            </p:cNvSpPr>
            <p:nvPr/>
          </p:nvSpPr>
          <p:spPr bwMode="auto">
            <a:xfrm flipH="1">
              <a:off x="3623" y="3471"/>
              <a:ext cx="30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113"/>
            <p:cNvSpPr>
              <a:spLocks noChangeShapeType="1"/>
            </p:cNvSpPr>
            <p:nvPr/>
          </p:nvSpPr>
          <p:spPr bwMode="auto">
            <a:xfrm flipH="1">
              <a:off x="3619" y="2708"/>
              <a:ext cx="30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35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6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6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9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9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60" grpId="0" autoUpdateAnimBg="0"/>
      <p:bldP spid="56936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BAE8C6B-DB35-4781-B40B-3D4021CA486C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73957" y="365036"/>
            <a:ext cx="3435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螺纹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的形成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544513" y="1255713"/>
            <a:ext cx="80835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一个与轴线共面的平面图形（三角形、梯形等）沿圆柱面作螺旋运动所生成的螺旋体，工程上称之为螺纹。 </a:t>
            </a:r>
          </a:p>
        </p:txBody>
      </p:sp>
      <p:grpSp>
        <p:nvGrpSpPr>
          <p:cNvPr id="6149" name="Group 30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6194" name="Group 31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42752" name="Rectangle 32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42753" name="Rectangle 33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99" name="Rectangle 34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195" name="Rectangle 35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96" name="Line 36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82" name="Picture 4" descr="螺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4213225"/>
            <a:ext cx="301307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5" descr="螺栓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2184400"/>
            <a:ext cx="23812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5884863" y="364172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外螺纹</a:t>
            </a: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7742238" y="4965700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内螺纹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425950" y="5338763"/>
            <a:ext cx="7016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螺纹</a:t>
            </a:r>
            <a:endParaRPr kumimoji="0" lang="zh-CN" altLang="en-US" sz="200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8" name="Line 5"/>
          <p:cNvSpPr>
            <a:spLocks noChangeShapeType="1"/>
          </p:cNvSpPr>
          <p:nvPr/>
        </p:nvSpPr>
        <p:spPr bwMode="auto">
          <a:xfrm>
            <a:off x="1714500" y="43545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AutoShape 6"/>
          <p:cNvSpPr>
            <a:spLocks noChangeArrowheads="1"/>
          </p:cNvSpPr>
          <p:nvPr/>
        </p:nvSpPr>
        <p:spPr bwMode="auto">
          <a:xfrm>
            <a:off x="901700" y="2728913"/>
            <a:ext cx="1262063" cy="2490787"/>
          </a:xfrm>
          <a:prstGeom prst="can">
            <a:avLst>
              <a:gd name="adj" fmla="val 423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40" name="Freeform 7"/>
          <p:cNvSpPr>
            <a:spLocks/>
          </p:cNvSpPr>
          <p:nvPr/>
        </p:nvSpPr>
        <p:spPr bwMode="auto">
          <a:xfrm>
            <a:off x="1154113" y="4513263"/>
            <a:ext cx="1014412" cy="641350"/>
          </a:xfrm>
          <a:custGeom>
            <a:avLst/>
            <a:gdLst>
              <a:gd name="T0" fmla="*/ 0 w 10000"/>
              <a:gd name="T1" fmla="*/ 2147483646 h 9912"/>
              <a:gd name="T2" fmla="*/ 2147483646 w 10000"/>
              <a:gd name="T3" fmla="*/ 2147483646 h 9912"/>
              <a:gd name="T4" fmla="*/ 2147483646 w 10000"/>
              <a:gd name="T5" fmla="*/ 2147483646 h 9912"/>
              <a:gd name="T6" fmla="*/ 2147483646 w 10000"/>
              <a:gd name="T7" fmla="*/ 2147483646 h 9912"/>
              <a:gd name="T8" fmla="*/ 2147483646 w 10000"/>
              <a:gd name="T9" fmla="*/ 2147483646 h 9912"/>
              <a:gd name="T10" fmla="*/ 2147483646 w 10000"/>
              <a:gd name="T11" fmla="*/ 2147483646 h 9912"/>
              <a:gd name="T12" fmla="*/ 2147483646 w 10000"/>
              <a:gd name="T13" fmla="*/ 2147483646 h 9912"/>
              <a:gd name="T14" fmla="*/ 2147483646 w 10000"/>
              <a:gd name="T15" fmla="*/ 0 h 9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9912">
                <a:moveTo>
                  <a:pt x="0" y="9534"/>
                </a:moveTo>
                <a:cubicBezTo>
                  <a:pt x="730" y="9689"/>
                  <a:pt x="1273" y="9698"/>
                  <a:pt x="2191" y="9912"/>
                </a:cubicBezTo>
                <a:cubicBezTo>
                  <a:pt x="3000" y="9691"/>
                  <a:pt x="3620" y="9559"/>
                  <a:pt x="4335" y="9338"/>
                </a:cubicBezTo>
                <a:lnTo>
                  <a:pt x="6479" y="7990"/>
                </a:lnTo>
                <a:lnTo>
                  <a:pt x="7887" y="6348"/>
                </a:lnTo>
                <a:lnTo>
                  <a:pt x="8951" y="4706"/>
                </a:lnTo>
                <a:lnTo>
                  <a:pt x="9703" y="2598"/>
                </a:lnTo>
                <a:lnTo>
                  <a:pt x="10000" y="0"/>
                </a:lnTo>
              </a:path>
            </a:pathLst>
          </a:cu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Freeform 8"/>
          <p:cNvSpPr>
            <a:spLocks/>
          </p:cNvSpPr>
          <p:nvPr/>
        </p:nvSpPr>
        <p:spPr bwMode="auto">
          <a:xfrm>
            <a:off x="909638" y="4122738"/>
            <a:ext cx="1250950" cy="503237"/>
          </a:xfrm>
          <a:custGeom>
            <a:avLst/>
            <a:gdLst>
              <a:gd name="T0" fmla="*/ 2147483646 w 788"/>
              <a:gd name="T1" fmla="*/ 2147483646 h 317"/>
              <a:gd name="T2" fmla="*/ 2147483646 w 788"/>
              <a:gd name="T3" fmla="*/ 2147483646 h 317"/>
              <a:gd name="T4" fmla="*/ 2147483646 w 788"/>
              <a:gd name="T5" fmla="*/ 2147483646 h 317"/>
              <a:gd name="T6" fmla="*/ 2147483646 w 788"/>
              <a:gd name="T7" fmla="*/ 2147483646 h 317"/>
              <a:gd name="T8" fmla="*/ 2147483646 w 788"/>
              <a:gd name="T9" fmla="*/ 2147483646 h 317"/>
              <a:gd name="T10" fmla="*/ 2147483646 w 788"/>
              <a:gd name="T11" fmla="*/ 2147483646 h 317"/>
              <a:gd name="T12" fmla="*/ 2147483646 w 788"/>
              <a:gd name="T13" fmla="*/ 0 h 317"/>
              <a:gd name="T14" fmla="*/ 2147483646 w 788"/>
              <a:gd name="T15" fmla="*/ 2147483646 h 317"/>
              <a:gd name="T16" fmla="*/ 2147483646 w 788"/>
              <a:gd name="T17" fmla="*/ 2147483646 h 317"/>
              <a:gd name="T18" fmla="*/ 2147483646 w 788"/>
              <a:gd name="T19" fmla="*/ 2147483646 h 317"/>
              <a:gd name="T20" fmla="*/ 0 w 788"/>
              <a:gd name="T21" fmla="*/ 2147483646 h 3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88" h="317">
                <a:moveTo>
                  <a:pt x="788" y="317"/>
                </a:moveTo>
                <a:lnTo>
                  <a:pt x="773" y="217"/>
                </a:lnTo>
                <a:lnTo>
                  <a:pt x="716" y="125"/>
                </a:lnTo>
                <a:lnTo>
                  <a:pt x="648" y="82"/>
                </a:lnTo>
                <a:lnTo>
                  <a:pt x="572" y="39"/>
                </a:lnTo>
                <a:lnTo>
                  <a:pt x="437" y="10"/>
                </a:lnTo>
                <a:lnTo>
                  <a:pt x="284" y="0"/>
                </a:lnTo>
                <a:lnTo>
                  <a:pt x="159" y="29"/>
                </a:lnTo>
                <a:lnTo>
                  <a:pt x="82" y="53"/>
                </a:lnTo>
                <a:lnTo>
                  <a:pt x="24" y="97"/>
                </a:lnTo>
                <a:lnTo>
                  <a:pt x="0" y="149"/>
                </a:lnTo>
              </a:path>
            </a:pathLst>
          </a:custGeom>
          <a:noFill/>
          <a:ln w="19050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Freeform 10"/>
          <p:cNvSpPr>
            <a:spLocks/>
          </p:cNvSpPr>
          <p:nvPr/>
        </p:nvSpPr>
        <p:spPr bwMode="auto">
          <a:xfrm>
            <a:off x="919163" y="3397250"/>
            <a:ext cx="1233487" cy="536575"/>
          </a:xfrm>
          <a:custGeom>
            <a:avLst/>
            <a:gdLst>
              <a:gd name="T0" fmla="*/ 2147483646 w 777"/>
              <a:gd name="T1" fmla="*/ 2147483646 h 338"/>
              <a:gd name="T2" fmla="*/ 2147483646 w 777"/>
              <a:gd name="T3" fmla="*/ 2147483646 h 338"/>
              <a:gd name="T4" fmla="*/ 2147483646 w 777"/>
              <a:gd name="T5" fmla="*/ 2147483646 h 338"/>
              <a:gd name="T6" fmla="*/ 2147483646 w 777"/>
              <a:gd name="T7" fmla="*/ 2147483646 h 338"/>
              <a:gd name="T8" fmla="*/ 2147483646 w 777"/>
              <a:gd name="T9" fmla="*/ 2147483646 h 338"/>
              <a:gd name="T10" fmla="*/ 2147483646 w 777"/>
              <a:gd name="T11" fmla="*/ 2147483646 h 338"/>
              <a:gd name="T12" fmla="*/ 2147483646 w 777"/>
              <a:gd name="T13" fmla="*/ 0 h 338"/>
              <a:gd name="T14" fmla="*/ 2147483646 w 777"/>
              <a:gd name="T15" fmla="*/ 0 h 338"/>
              <a:gd name="T16" fmla="*/ 2147483646 w 777"/>
              <a:gd name="T17" fmla="*/ 2147483646 h 338"/>
              <a:gd name="T18" fmla="*/ 2147483646 w 777"/>
              <a:gd name="T19" fmla="*/ 2147483646 h 338"/>
              <a:gd name="T20" fmla="*/ 2147483646 w 777"/>
              <a:gd name="T21" fmla="*/ 2147483646 h 338"/>
              <a:gd name="T22" fmla="*/ 0 w 777"/>
              <a:gd name="T23" fmla="*/ 2147483646 h 3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77" h="338">
                <a:moveTo>
                  <a:pt x="777" y="338"/>
                </a:moveTo>
                <a:lnTo>
                  <a:pt x="762" y="246"/>
                </a:lnTo>
                <a:lnTo>
                  <a:pt x="724" y="165"/>
                </a:lnTo>
                <a:lnTo>
                  <a:pt x="672" y="110"/>
                </a:lnTo>
                <a:lnTo>
                  <a:pt x="576" y="55"/>
                </a:lnTo>
                <a:lnTo>
                  <a:pt x="480" y="14"/>
                </a:lnTo>
                <a:lnTo>
                  <a:pt x="356" y="0"/>
                </a:lnTo>
                <a:lnTo>
                  <a:pt x="260" y="0"/>
                </a:lnTo>
                <a:lnTo>
                  <a:pt x="164" y="28"/>
                </a:lnTo>
                <a:lnTo>
                  <a:pt x="81" y="74"/>
                </a:lnTo>
                <a:lnTo>
                  <a:pt x="27" y="124"/>
                </a:lnTo>
                <a:lnTo>
                  <a:pt x="0" y="192"/>
                </a:lnTo>
              </a:path>
            </a:pathLst>
          </a:custGeom>
          <a:noFill/>
          <a:ln w="19050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" name="Group 12"/>
          <p:cNvGrpSpPr>
            <a:grpSpLocks/>
          </p:cNvGrpSpPr>
          <p:nvPr/>
        </p:nvGrpSpPr>
        <p:grpSpPr bwMode="auto">
          <a:xfrm>
            <a:off x="835025" y="5022850"/>
            <a:ext cx="493713" cy="515938"/>
            <a:chOff x="633" y="3163"/>
            <a:chExt cx="311" cy="325"/>
          </a:xfrm>
        </p:grpSpPr>
        <p:sp>
          <p:nvSpPr>
            <p:cNvPr id="6192" name="Text Box 13"/>
            <p:cNvSpPr txBox="1">
              <a:spLocks noChangeArrowheads="1"/>
            </p:cNvSpPr>
            <p:nvPr/>
          </p:nvSpPr>
          <p:spPr bwMode="auto">
            <a:xfrm>
              <a:off x="633" y="3197"/>
              <a:ext cx="2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02060"/>
                  </a:solidFill>
                  <a:latin typeface="ISOCTEUR" panose="020B0609020202020204" pitchFamily="49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193" name="Text Box 14"/>
            <p:cNvSpPr txBox="1">
              <a:spLocks noChangeArrowheads="1"/>
            </p:cNvSpPr>
            <p:nvPr/>
          </p:nvSpPr>
          <p:spPr bwMode="auto">
            <a:xfrm>
              <a:off x="756" y="3163"/>
              <a:ext cx="1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>
                  <a:solidFill>
                    <a:srgbClr val="FF3300"/>
                  </a:solidFill>
                </a:rPr>
                <a:t>●</a:t>
              </a:r>
              <a:endParaRPr lang="en-US" altLang="zh-CN" sz="900">
                <a:solidFill>
                  <a:srgbClr val="333399"/>
                </a:solidFill>
              </a:endParaRPr>
            </a:p>
          </p:txBody>
        </p:sp>
      </p:grpSp>
      <p:grpSp>
        <p:nvGrpSpPr>
          <p:cNvPr id="146" name="Group 18"/>
          <p:cNvGrpSpPr>
            <a:grpSpLocks/>
          </p:cNvGrpSpPr>
          <p:nvPr/>
        </p:nvGrpSpPr>
        <p:grpSpPr bwMode="auto">
          <a:xfrm>
            <a:off x="223838" y="4527550"/>
            <a:ext cx="935037" cy="655638"/>
            <a:chOff x="248" y="2466"/>
            <a:chExt cx="589" cy="413"/>
          </a:xfrm>
        </p:grpSpPr>
        <p:sp>
          <p:nvSpPr>
            <p:cNvPr id="6188" name="Line 19"/>
            <p:cNvSpPr>
              <a:spLocks noChangeShapeType="1"/>
            </p:cNvSpPr>
            <p:nvPr/>
          </p:nvSpPr>
          <p:spPr bwMode="auto">
            <a:xfrm flipH="1">
              <a:off x="357" y="2481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9" name="Line 20"/>
            <p:cNvSpPr>
              <a:spLocks noChangeShapeType="1"/>
            </p:cNvSpPr>
            <p:nvPr/>
          </p:nvSpPr>
          <p:spPr bwMode="auto">
            <a:xfrm flipH="1">
              <a:off x="370" y="2852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0" name="Line 21"/>
            <p:cNvSpPr>
              <a:spLocks noChangeShapeType="1"/>
            </p:cNvSpPr>
            <p:nvPr/>
          </p:nvSpPr>
          <p:spPr bwMode="auto">
            <a:xfrm>
              <a:off x="466" y="2467"/>
              <a:ext cx="0" cy="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1" name="Text Box 22"/>
            <p:cNvSpPr txBox="1">
              <a:spLocks noChangeArrowheads="1"/>
            </p:cNvSpPr>
            <p:nvPr/>
          </p:nvSpPr>
          <p:spPr bwMode="auto">
            <a:xfrm rot="-5400000">
              <a:off x="162" y="2552"/>
              <a:ext cx="40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导程</a:t>
              </a:r>
              <a:endParaRPr lang="zh-CN" altLang="en-US" sz="160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51" name="Group 23"/>
          <p:cNvGrpSpPr>
            <a:grpSpLocks/>
          </p:cNvGrpSpPr>
          <p:nvPr/>
        </p:nvGrpSpPr>
        <p:grpSpPr bwMode="auto">
          <a:xfrm>
            <a:off x="2039938" y="4178300"/>
            <a:ext cx="1455737" cy="615950"/>
            <a:chOff x="1385" y="2246"/>
            <a:chExt cx="836" cy="388"/>
          </a:xfrm>
        </p:grpSpPr>
        <p:sp>
          <p:nvSpPr>
            <p:cNvPr id="6185" name="Text Box 24"/>
            <p:cNvSpPr txBox="1">
              <a:spLocks noChangeArrowheads="1"/>
            </p:cNvSpPr>
            <p:nvPr/>
          </p:nvSpPr>
          <p:spPr bwMode="auto">
            <a:xfrm>
              <a:off x="1622" y="2381"/>
              <a:ext cx="59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02060"/>
                  </a:solidFill>
                  <a:ea typeface="黑体" panose="02010609060101010101" pitchFamily="49" charset="-122"/>
                </a:rPr>
                <a:t>螺旋线</a:t>
              </a:r>
            </a:p>
          </p:txBody>
        </p:sp>
        <p:sp>
          <p:nvSpPr>
            <p:cNvPr id="6186" name="Line 25"/>
            <p:cNvSpPr>
              <a:spLocks noChangeShapeType="1"/>
            </p:cNvSpPr>
            <p:nvPr/>
          </p:nvSpPr>
          <p:spPr bwMode="auto">
            <a:xfrm>
              <a:off x="1385" y="2246"/>
              <a:ext cx="222" cy="384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7" name="Line 26"/>
            <p:cNvSpPr>
              <a:spLocks noChangeShapeType="1"/>
            </p:cNvSpPr>
            <p:nvPr/>
          </p:nvSpPr>
          <p:spPr bwMode="auto">
            <a:xfrm>
              <a:off x="1604" y="2634"/>
              <a:ext cx="617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5" name="AutoShape 30"/>
          <p:cNvSpPr>
            <a:spLocks noChangeArrowheads="1"/>
          </p:cNvSpPr>
          <p:nvPr/>
        </p:nvSpPr>
        <p:spPr bwMode="auto">
          <a:xfrm>
            <a:off x="4084638" y="2665413"/>
            <a:ext cx="1262062" cy="2586037"/>
          </a:xfrm>
          <a:prstGeom prst="can">
            <a:avLst>
              <a:gd name="adj" fmla="val 4400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56" name="Group 31"/>
          <p:cNvGrpSpPr>
            <a:grpSpLocks/>
          </p:cNvGrpSpPr>
          <p:nvPr/>
        </p:nvGrpSpPr>
        <p:grpSpPr bwMode="auto">
          <a:xfrm>
            <a:off x="3916363" y="3900488"/>
            <a:ext cx="1568450" cy="830262"/>
            <a:chOff x="1435" y="1946"/>
            <a:chExt cx="988" cy="523"/>
          </a:xfrm>
        </p:grpSpPr>
        <p:sp>
          <p:nvSpPr>
            <p:cNvPr id="6183" name="Freeform 32"/>
            <p:cNvSpPr>
              <a:spLocks/>
            </p:cNvSpPr>
            <p:nvPr/>
          </p:nvSpPr>
          <p:spPr bwMode="auto">
            <a:xfrm>
              <a:off x="1443" y="2277"/>
              <a:ext cx="720" cy="192"/>
            </a:xfrm>
            <a:custGeom>
              <a:avLst/>
              <a:gdLst>
                <a:gd name="T0" fmla="*/ 0 w 720"/>
                <a:gd name="T1" fmla="*/ 0 h 192"/>
                <a:gd name="T2" fmla="*/ 60 w 720"/>
                <a:gd name="T3" fmla="*/ 87 h 192"/>
                <a:gd name="T4" fmla="*/ 99 w 720"/>
                <a:gd name="T5" fmla="*/ 120 h 192"/>
                <a:gd name="T6" fmla="*/ 162 w 720"/>
                <a:gd name="T7" fmla="*/ 153 h 192"/>
                <a:gd name="T8" fmla="*/ 222 w 720"/>
                <a:gd name="T9" fmla="*/ 180 h 192"/>
                <a:gd name="T10" fmla="*/ 291 w 720"/>
                <a:gd name="T11" fmla="*/ 192 h 192"/>
                <a:gd name="T12" fmla="*/ 360 w 720"/>
                <a:gd name="T13" fmla="*/ 186 h 192"/>
                <a:gd name="T14" fmla="*/ 423 w 720"/>
                <a:gd name="T15" fmla="*/ 177 h 192"/>
                <a:gd name="T16" fmla="*/ 483 w 720"/>
                <a:gd name="T17" fmla="*/ 162 h 192"/>
                <a:gd name="T18" fmla="*/ 531 w 720"/>
                <a:gd name="T19" fmla="*/ 144 h 192"/>
                <a:gd name="T20" fmla="*/ 594 w 720"/>
                <a:gd name="T21" fmla="*/ 114 h 192"/>
                <a:gd name="T22" fmla="*/ 657 w 720"/>
                <a:gd name="T23" fmla="*/ 78 h 192"/>
                <a:gd name="T24" fmla="*/ 720 w 720"/>
                <a:gd name="T25" fmla="*/ 30 h 192"/>
                <a:gd name="T26" fmla="*/ 453 w 720"/>
                <a:gd name="T27" fmla="*/ 108 h 192"/>
                <a:gd name="T28" fmla="*/ 231 w 720"/>
                <a:gd name="T29" fmla="*/ 108 h 192"/>
                <a:gd name="T30" fmla="*/ 0 w 720"/>
                <a:gd name="T31" fmla="*/ 0 h 1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20" h="192">
                  <a:moveTo>
                    <a:pt x="0" y="0"/>
                  </a:moveTo>
                  <a:lnTo>
                    <a:pt x="60" y="87"/>
                  </a:lnTo>
                  <a:lnTo>
                    <a:pt x="99" y="120"/>
                  </a:lnTo>
                  <a:lnTo>
                    <a:pt x="162" y="153"/>
                  </a:lnTo>
                  <a:lnTo>
                    <a:pt x="222" y="180"/>
                  </a:lnTo>
                  <a:lnTo>
                    <a:pt x="291" y="192"/>
                  </a:lnTo>
                  <a:lnTo>
                    <a:pt x="360" y="186"/>
                  </a:lnTo>
                  <a:lnTo>
                    <a:pt x="423" y="177"/>
                  </a:lnTo>
                  <a:lnTo>
                    <a:pt x="483" y="162"/>
                  </a:lnTo>
                  <a:lnTo>
                    <a:pt x="531" y="144"/>
                  </a:lnTo>
                  <a:lnTo>
                    <a:pt x="594" y="114"/>
                  </a:lnTo>
                  <a:lnTo>
                    <a:pt x="657" y="78"/>
                  </a:lnTo>
                  <a:lnTo>
                    <a:pt x="720" y="30"/>
                  </a:lnTo>
                  <a:lnTo>
                    <a:pt x="453" y="108"/>
                  </a:lnTo>
                  <a:lnTo>
                    <a:pt x="231" y="10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4" name="Freeform 33"/>
            <p:cNvSpPr>
              <a:spLocks/>
            </p:cNvSpPr>
            <p:nvPr/>
          </p:nvSpPr>
          <p:spPr bwMode="auto">
            <a:xfrm>
              <a:off x="1435" y="1946"/>
              <a:ext cx="988" cy="470"/>
            </a:xfrm>
            <a:custGeom>
              <a:avLst/>
              <a:gdLst>
                <a:gd name="T0" fmla="*/ 110 w 988"/>
                <a:gd name="T1" fmla="*/ 268 h 470"/>
                <a:gd name="T2" fmla="*/ 56 w 988"/>
                <a:gd name="T3" fmla="*/ 280 h 470"/>
                <a:gd name="T4" fmla="*/ 2 w 988"/>
                <a:gd name="T5" fmla="*/ 310 h 470"/>
                <a:gd name="T6" fmla="*/ 41 w 988"/>
                <a:gd name="T7" fmla="*/ 361 h 470"/>
                <a:gd name="T8" fmla="*/ 110 w 988"/>
                <a:gd name="T9" fmla="*/ 406 h 470"/>
                <a:gd name="T10" fmla="*/ 170 w 988"/>
                <a:gd name="T11" fmla="*/ 436 h 470"/>
                <a:gd name="T12" fmla="*/ 239 w 988"/>
                <a:gd name="T13" fmla="*/ 460 h 470"/>
                <a:gd name="T14" fmla="*/ 305 w 988"/>
                <a:gd name="T15" fmla="*/ 469 h 470"/>
                <a:gd name="T16" fmla="*/ 383 w 988"/>
                <a:gd name="T17" fmla="*/ 469 h 470"/>
                <a:gd name="T18" fmla="*/ 473 w 988"/>
                <a:gd name="T19" fmla="*/ 460 h 470"/>
                <a:gd name="T20" fmla="*/ 563 w 988"/>
                <a:gd name="T21" fmla="*/ 439 h 470"/>
                <a:gd name="T22" fmla="*/ 650 w 988"/>
                <a:gd name="T23" fmla="*/ 406 h 470"/>
                <a:gd name="T24" fmla="*/ 740 w 988"/>
                <a:gd name="T25" fmla="*/ 358 h 470"/>
                <a:gd name="T26" fmla="*/ 830 w 988"/>
                <a:gd name="T27" fmla="*/ 304 h 470"/>
                <a:gd name="T28" fmla="*/ 917 w 988"/>
                <a:gd name="T29" fmla="*/ 226 h 470"/>
                <a:gd name="T30" fmla="*/ 980 w 988"/>
                <a:gd name="T31" fmla="*/ 142 h 470"/>
                <a:gd name="T32" fmla="*/ 965 w 988"/>
                <a:gd name="T33" fmla="*/ 70 h 470"/>
                <a:gd name="T34" fmla="*/ 896 w 988"/>
                <a:gd name="T35" fmla="*/ 4 h 470"/>
                <a:gd name="T36" fmla="*/ 872 w 988"/>
                <a:gd name="T37" fmla="*/ 94 h 470"/>
                <a:gd name="T38" fmla="*/ 806 w 988"/>
                <a:gd name="T39" fmla="*/ 172 h 470"/>
                <a:gd name="T40" fmla="*/ 722 w 988"/>
                <a:gd name="T41" fmla="*/ 232 h 470"/>
                <a:gd name="T42" fmla="*/ 614 w 988"/>
                <a:gd name="T43" fmla="*/ 292 h 470"/>
                <a:gd name="T44" fmla="*/ 470 w 988"/>
                <a:gd name="T45" fmla="*/ 340 h 470"/>
                <a:gd name="T46" fmla="*/ 332 w 988"/>
                <a:gd name="T47" fmla="*/ 352 h 470"/>
                <a:gd name="T48" fmla="*/ 218 w 988"/>
                <a:gd name="T49" fmla="*/ 328 h 470"/>
                <a:gd name="T50" fmla="*/ 110 w 988"/>
                <a:gd name="T51" fmla="*/ 268 h 4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8" h="470">
                  <a:moveTo>
                    <a:pt x="110" y="268"/>
                  </a:moveTo>
                  <a:cubicBezTo>
                    <a:pt x="83" y="260"/>
                    <a:pt x="74" y="273"/>
                    <a:pt x="56" y="280"/>
                  </a:cubicBezTo>
                  <a:cubicBezTo>
                    <a:pt x="38" y="287"/>
                    <a:pt x="4" y="297"/>
                    <a:pt x="2" y="310"/>
                  </a:cubicBezTo>
                  <a:cubicBezTo>
                    <a:pt x="0" y="323"/>
                    <a:pt x="23" y="345"/>
                    <a:pt x="41" y="361"/>
                  </a:cubicBezTo>
                  <a:cubicBezTo>
                    <a:pt x="59" y="377"/>
                    <a:pt x="88" y="393"/>
                    <a:pt x="110" y="406"/>
                  </a:cubicBezTo>
                  <a:cubicBezTo>
                    <a:pt x="132" y="419"/>
                    <a:pt x="149" y="427"/>
                    <a:pt x="170" y="436"/>
                  </a:cubicBezTo>
                  <a:cubicBezTo>
                    <a:pt x="191" y="445"/>
                    <a:pt x="217" y="455"/>
                    <a:pt x="239" y="460"/>
                  </a:cubicBezTo>
                  <a:cubicBezTo>
                    <a:pt x="261" y="465"/>
                    <a:pt x="281" y="468"/>
                    <a:pt x="305" y="469"/>
                  </a:cubicBezTo>
                  <a:cubicBezTo>
                    <a:pt x="329" y="470"/>
                    <a:pt x="355" y="470"/>
                    <a:pt x="383" y="469"/>
                  </a:cubicBezTo>
                  <a:cubicBezTo>
                    <a:pt x="411" y="468"/>
                    <a:pt x="443" y="465"/>
                    <a:pt x="473" y="460"/>
                  </a:cubicBezTo>
                  <a:cubicBezTo>
                    <a:pt x="503" y="455"/>
                    <a:pt x="534" y="448"/>
                    <a:pt x="563" y="439"/>
                  </a:cubicBezTo>
                  <a:cubicBezTo>
                    <a:pt x="592" y="430"/>
                    <a:pt x="620" y="420"/>
                    <a:pt x="650" y="406"/>
                  </a:cubicBezTo>
                  <a:cubicBezTo>
                    <a:pt x="680" y="392"/>
                    <a:pt x="710" y="375"/>
                    <a:pt x="740" y="358"/>
                  </a:cubicBezTo>
                  <a:cubicBezTo>
                    <a:pt x="770" y="341"/>
                    <a:pt x="801" y="326"/>
                    <a:pt x="830" y="304"/>
                  </a:cubicBezTo>
                  <a:cubicBezTo>
                    <a:pt x="859" y="282"/>
                    <a:pt x="892" y="253"/>
                    <a:pt x="917" y="226"/>
                  </a:cubicBezTo>
                  <a:cubicBezTo>
                    <a:pt x="942" y="199"/>
                    <a:pt x="972" y="168"/>
                    <a:pt x="980" y="142"/>
                  </a:cubicBezTo>
                  <a:cubicBezTo>
                    <a:pt x="988" y="116"/>
                    <a:pt x="979" y="93"/>
                    <a:pt x="965" y="70"/>
                  </a:cubicBezTo>
                  <a:cubicBezTo>
                    <a:pt x="951" y="47"/>
                    <a:pt x="911" y="0"/>
                    <a:pt x="896" y="4"/>
                  </a:cubicBezTo>
                  <a:cubicBezTo>
                    <a:pt x="881" y="8"/>
                    <a:pt x="887" y="66"/>
                    <a:pt x="872" y="94"/>
                  </a:cubicBezTo>
                  <a:cubicBezTo>
                    <a:pt x="857" y="122"/>
                    <a:pt x="831" y="149"/>
                    <a:pt x="806" y="172"/>
                  </a:cubicBezTo>
                  <a:cubicBezTo>
                    <a:pt x="781" y="195"/>
                    <a:pt x="754" y="212"/>
                    <a:pt x="722" y="232"/>
                  </a:cubicBezTo>
                  <a:cubicBezTo>
                    <a:pt x="690" y="252"/>
                    <a:pt x="656" y="274"/>
                    <a:pt x="614" y="292"/>
                  </a:cubicBezTo>
                  <a:cubicBezTo>
                    <a:pt x="572" y="310"/>
                    <a:pt x="517" y="330"/>
                    <a:pt x="470" y="340"/>
                  </a:cubicBezTo>
                  <a:cubicBezTo>
                    <a:pt x="423" y="350"/>
                    <a:pt x="374" y="354"/>
                    <a:pt x="332" y="352"/>
                  </a:cubicBezTo>
                  <a:cubicBezTo>
                    <a:pt x="290" y="350"/>
                    <a:pt x="255" y="342"/>
                    <a:pt x="218" y="328"/>
                  </a:cubicBezTo>
                  <a:cubicBezTo>
                    <a:pt x="181" y="314"/>
                    <a:pt x="132" y="280"/>
                    <a:pt x="110" y="26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" name="Group 34"/>
          <p:cNvGrpSpPr>
            <a:grpSpLocks/>
          </p:cNvGrpSpPr>
          <p:nvPr/>
        </p:nvGrpSpPr>
        <p:grpSpPr bwMode="auto">
          <a:xfrm>
            <a:off x="3932238" y="3309938"/>
            <a:ext cx="1566862" cy="835025"/>
            <a:chOff x="1445" y="1574"/>
            <a:chExt cx="987" cy="526"/>
          </a:xfrm>
        </p:grpSpPr>
        <p:sp>
          <p:nvSpPr>
            <p:cNvPr id="6181" name="Freeform 35"/>
            <p:cNvSpPr>
              <a:spLocks/>
            </p:cNvSpPr>
            <p:nvPr/>
          </p:nvSpPr>
          <p:spPr bwMode="auto">
            <a:xfrm>
              <a:off x="1452" y="1908"/>
              <a:ext cx="720" cy="192"/>
            </a:xfrm>
            <a:custGeom>
              <a:avLst/>
              <a:gdLst>
                <a:gd name="T0" fmla="*/ 0 w 720"/>
                <a:gd name="T1" fmla="*/ 0 h 192"/>
                <a:gd name="T2" fmla="*/ 60 w 720"/>
                <a:gd name="T3" fmla="*/ 87 h 192"/>
                <a:gd name="T4" fmla="*/ 99 w 720"/>
                <a:gd name="T5" fmla="*/ 120 h 192"/>
                <a:gd name="T6" fmla="*/ 162 w 720"/>
                <a:gd name="T7" fmla="*/ 153 h 192"/>
                <a:gd name="T8" fmla="*/ 222 w 720"/>
                <a:gd name="T9" fmla="*/ 180 h 192"/>
                <a:gd name="T10" fmla="*/ 291 w 720"/>
                <a:gd name="T11" fmla="*/ 192 h 192"/>
                <a:gd name="T12" fmla="*/ 360 w 720"/>
                <a:gd name="T13" fmla="*/ 186 h 192"/>
                <a:gd name="T14" fmla="*/ 435 w 720"/>
                <a:gd name="T15" fmla="*/ 177 h 192"/>
                <a:gd name="T16" fmla="*/ 483 w 720"/>
                <a:gd name="T17" fmla="*/ 162 h 192"/>
                <a:gd name="T18" fmla="*/ 531 w 720"/>
                <a:gd name="T19" fmla="*/ 144 h 192"/>
                <a:gd name="T20" fmla="*/ 594 w 720"/>
                <a:gd name="T21" fmla="*/ 114 h 192"/>
                <a:gd name="T22" fmla="*/ 657 w 720"/>
                <a:gd name="T23" fmla="*/ 78 h 192"/>
                <a:gd name="T24" fmla="*/ 720 w 720"/>
                <a:gd name="T25" fmla="*/ 30 h 192"/>
                <a:gd name="T26" fmla="*/ 453 w 720"/>
                <a:gd name="T27" fmla="*/ 108 h 192"/>
                <a:gd name="T28" fmla="*/ 231 w 720"/>
                <a:gd name="T29" fmla="*/ 108 h 192"/>
                <a:gd name="T30" fmla="*/ 0 w 720"/>
                <a:gd name="T31" fmla="*/ 0 h 1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20" h="192">
                  <a:moveTo>
                    <a:pt x="0" y="0"/>
                  </a:moveTo>
                  <a:lnTo>
                    <a:pt x="60" y="87"/>
                  </a:lnTo>
                  <a:lnTo>
                    <a:pt x="99" y="120"/>
                  </a:lnTo>
                  <a:lnTo>
                    <a:pt x="162" y="153"/>
                  </a:lnTo>
                  <a:lnTo>
                    <a:pt x="222" y="180"/>
                  </a:lnTo>
                  <a:lnTo>
                    <a:pt x="291" y="192"/>
                  </a:lnTo>
                  <a:lnTo>
                    <a:pt x="360" y="186"/>
                  </a:lnTo>
                  <a:lnTo>
                    <a:pt x="435" y="177"/>
                  </a:lnTo>
                  <a:lnTo>
                    <a:pt x="483" y="162"/>
                  </a:lnTo>
                  <a:lnTo>
                    <a:pt x="531" y="144"/>
                  </a:lnTo>
                  <a:lnTo>
                    <a:pt x="594" y="114"/>
                  </a:lnTo>
                  <a:lnTo>
                    <a:pt x="657" y="78"/>
                  </a:lnTo>
                  <a:lnTo>
                    <a:pt x="720" y="30"/>
                  </a:lnTo>
                  <a:lnTo>
                    <a:pt x="453" y="108"/>
                  </a:lnTo>
                  <a:lnTo>
                    <a:pt x="231" y="10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Freeform 36"/>
            <p:cNvSpPr>
              <a:spLocks/>
            </p:cNvSpPr>
            <p:nvPr/>
          </p:nvSpPr>
          <p:spPr bwMode="auto">
            <a:xfrm>
              <a:off x="1445" y="1574"/>
              <a:ext cx="987" cy="473"/>
            </a:xfrm>
            <a:custGeom>
              <a:avLst/>
              <a:gdLst>
                <a:gd name="T0" fmla="*/ 100 w 987"/>
                <a:gd name="T1" fmla="*/ 265 h 473"/>
                <a:gd name="T2" fmla="*/ 49 w 987"/>
                <a:gd name="T3" fmla="*/ 283 h 473"/>
                <a:gd name="T4" fmla="*/ 1 w 987"/>
                <a:gd name="T5" fmla="*/ 313 h 473"/>
                <a:gd name="T6" fmla="*/ 40 w 987"/>
                <a:gd name="T7" fmla="*/ 364 h 473"/>
                <a:gd name="T8" fmla="*/ 109 w 987"/>
                <a:gd name="T9" fmla="*/ 409 h 473"/>
                <a:gd name="T10" fmla="*/ 169 w 987"/>
                <a:gd name="T11" fmla="*/ 439 h 473"/>
                <a:gd name="T12" fmla="*/ 238 w 987"/>
                <a:gd name="T13" fmla="*/ 463 h 473"/>
                <a:gd name="T14" fmla="*/ 304 w 987"/>
                <a:gd name="T15" fmla="*/ 472 h 473"/>
                <a:gd name="T16" fmla="*/ 382 w 987"/>
                <a:gd name="T17" fmla="*/ 472 h 473"/>
                <a:gd name="T18" fmla="*/ 472 w 987"/>
                <a:gd name="T19" fmla="*/ 463 h 473"/>
                <a:gd name="T20" fmla="*/ 562 w 987"/>
                <a:gd name="T21" fmla="*/ 442 h 473"/>
                <a:gd name="T22" fmla="*/ 649 w 987"/>
                <a:gd name="T23" fmla="*/ 409 h 473"/>
                <a:gd name="T24" fmla="*/ 739 w 987"/>
                <a:gd name="T25" fmla="*/ 361 h 473"/>
                <a:gd name="T26" fmla="*/ 829 w 987"/>
                <a:gd name="T27" fmla="*/ 307 h 473"/>
                <a:gd name="T28" fmla="*/ 916 w 987"/>
                <a:gd name="T29" fmla="*/ 229 h 473"/>
                <a:gd name="T30" fmla="*/ 979 w 987"/>
                <a:gd name="T31" fmla="*/ 145 h 473"/>
                <a:gd name="T32" fmla="*/ 964 w 987"/>
                <a:gd name="T33" fmla="*/ 73 h 473"/>
                <a:gd name="T34" fmla="*/ 883 w 987"/>
                <a:gd name="T35" fmla="*/ 4 h 473"/>
                <a:gd name="T36" fmla="*/ 871 w 987"/>
                <a:gd name="T37" fmla="*/ 97 h 473"/>
                <a:gd name="T38" fmla="*/ 805 w 987"/>
                <a:gd name="T39" fmla="*/ 175 h 473"/>
                <a:gd name="T40" fmla="*/ 721 w 987"/>
                <a:gd name="T41" fmla="*/ 235 h 473"/>
                <a:gd name="T42" fmla="*/ 613 w 987"/>
                <a:gd name="T43" fmla="*/ 295 h 473"/>
                <a:gd name="T44" fmla="*/ 469 w 987"/>
                <a:gd name="T45" fmla="*/ 343 h 473"/>
                <a:gd name="T46" fmla="*/ 331 w 987"/>
                <a:gd name="T47" fmla="*/ 355 h 473"/>
                <a:gd name="T48" fmla="*/ 217 w 987"/>
                <a:gd name="T49" fmla="*/ 331 h 473"/>
                <a:gd name="T50" fmla="*/ 100 w 987"/>
                <a:gd name="T51" fmla="*/ 265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" h="473">
                  <a:moveTo>
                    <a:pt x="100" y="265"/>
                  </a:moveTo>
                  <a:cubicBezTo>
                    <a:pt x="72" y="257"/>
                    <a:pt x="65" y="275"/>
                    <a:pt x="49" y="283"/>
                  </a:cubicBezTo>
                  <a:cubicBezTo>
                    <a:pt x="33" y="291"/>
                    <a:pt x="2" y="300"/>
                    <a:pt x="1" y="313"/>
                  </a:cubicBezTo>
                  <a:cubicBezTo>
                    <a:pt x="0" y="326"/>
                    <a:pt x="22" y="348"/>
                    <a:pt x="40" y="364"/>
                  </a:cubicBezTo>
                  <a:cubicBezTo>
                    <a:pt x="58" y="380"/>
                    <a:pt x="87" y="396"/>
                    <a:pt x="109" y="409"/>
                  </a:cubicBezTo>
                  <a:cubicBezTo>
                    <a:pt x="131" y="422"/>
                    <a:pt x="148" y="430"/>
                    <a:pt x="169" y="439"/>
                  </a:cubicBezTo>
                  <a:cubicBezTo>
                    <a:pt x="190" y="448"/>
                    <a:pt x="216" y="458"/>
                    <a:pt x="238" y="463"/>
                  </a:cubicBezTo>
                  <a:cubicBezTo>
                    <a:pt x="260" y="468"/>
                    <a:pt x="280" y="471"/>
                    <a:pt x="304" y="472"/>
                  </a:cubicBezTo>
                  <a:cubicBezTo>
                    <a:pt x="328" y="473"/>
                    <a:pt x="354" y="473"/>
                    <a:pt x="382" y="472"/>
                  </a:cubicBezTo>
                  <a:cubicBezTo>
                    <a:pt x="410" y="471"/>
                    <a:pt x="442" y="468"/>
                    <a:pt x="472" y="463"/>
                  </a:cubicBezTo>
                  <a:cubicBezTo>
                    <a:pt x="502" y="458"/>
                    <a:pt x="533" y="451"/>
                    <a:pt x="562" y="442"/>
                  </a:cubicBezTo>
                  <a:cubicBezTo>
                    <a:pt x="591" y="433"/>
                    <a:pt x="619" y="423"/>
                    <a:pt x="649" y="409"/>
                  </a:cubicBezTo>
                  <a:cubicBezTo>
                    <a:pt x="679" y="395"/>
                    <a:pt x="709" y="378"/>
                    <a:pt x="739" y="361"/>
                  </a:cubicBezTo>
                  <a:cubicBezTo>
                    <a:pt x="769" y="344"/>
                    <a:pt x="800" y="329"/>
                    <a:pt x="829" y="307"/>
                  </a:cubicBezTo>
                  <a:cubicBezTo>
                    <a:pt x="858" y="285"/>
                    <a:pt x="891" y="256"/>
                    <a:pt x="916" y="229"/>
                  </a:cubicBezTo>
                  <a:cubicBezTo>
                    <a:pt x="941" y="202"/>
                    <a:pt x="971" y="171"/>
                    <a:pt x="979" y="145"/>
                  </a:cubicBezTo>
                  <a:cubicBezTo>
                    <a:pt x="987" y="119"/>
                    <a:pt x="980" y="97"/>
                    <a:pt x="964" y="73"/>
                  </a:cubicBezTo>
                  <a:cubicBezTo>
                    <a:pt x="948" y="49"/>
                    <a:pt x="898" y="0"/>
                    <a:pt x="883" y="4"/>
                  </a:cubicBezTo>
                  <a:cubicBezTo>
                    <a:pt x="868" y="8"/>
                    <a:pt x="884" y="68"/>
                    <a:pt x="871" y="97"/>
                  </a:cubicBezTo>
                  <a:cubicBezTo>
                    <a:pt x="858" y="126"/>
                    <a:pt x="830" y="152"/>
                    <a:pt x="805" y="175"/>
                  </a:cubicBezTo>
                  <a:cubicBezTo>
                    <a:pt x="780" y="198"/>
                    <a:pt x="753" y="215"/>
                    <a:pt x="721" y="235"/>
                  </a:cubicBezTo>
                  <a:cubicBezTo>
                    <a:pt x="689" y="255"/>
                    <a:pt x="655" y="277"/>
                    <a:pt x="613" y="295"/>
                  </a:cubicBezTo>
                  <a:cubicBezTo>
                    <a:pt x="571" y="313"/>
                    <a:pt x="516" y="333"/>
                    <a:pt x="469" y="343"/>
                  </a:cubicBezTo>
                  <a:cubicBezTo>
                    <a:pt x="422" y="353"/>
                    <a:pt x="373" y="357"/>
                    <a:pt x="331" y="355"/>
                  </a:cubicBezTo>
                  <a:cubicBezTo>
                    <a:pt x="289" y="353"/>
                    <a:pt x="255" y="346"/>
                    <a:pt x="217" y="331"/>
                  </a:cubicBezTo>
                  <a:cubicBezTo>
                    <a:pt x="179" y="316"/>
                    <a:pt x="127" y="273"/>
                    <a:pt x="100" y="26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2" name="Group 37"/>
          <p:cNvGrpSpPr>
            <a:grpSpLocks/>
          </p:cNvGrpSpPr>
          <p:nvPr/>
        </p:nvGrpSpPr>
        <p:grpSpPr bwMode="auto">
          <a:xfrm>
            <a:off x="3932238" y="3079750"/>
            <a:ext cx="1355725" cy="427038"/>
            <a:chOff x="1445" y="1429"/>
            <a:chExt cx="854" cy="269"/>
          </a:xfrm>
        </p:grpSpPr>
        <p:sp>
          <p:nvSpPr>
            <p:cNvPr id="6179" name="Freeform 38"/>
            <p:cNvSpPr>
              <a:spLocks/>
            </p:cNvSpPr>
            <p:nvPr/>
          </p:nvSpPr>
          <p:spPr bwMode="auto">
            <a:xfrm>
              <a:off x="1452" y="1506"/>
              <a:ext cx="720" cy="192"/>
            </a:xfrm>
            <a:custGeom>
              <a:avLst/>
              <a:gdLst>
                <a:gd name="T0" fmla="*/ 0 w 720"/>
                <a:gd name="T1" fmla="*/ 0 h 192"/>
                <a:gd name="T2" fmla="*/ 60 w 720"/>
                <a:gd name="T3" fmla="*/ 87 h 192"/>
                <a:gd name="T4" fmla="*/ 99 w 720"/>
                <a:gd name="T5" fmla="*/ 120 h 192"/>
                <a:gd name="T6" fmla="*/ 162 w 720"/>
                <a:gd name="T7" fmla="*/ 153 h 192"/>
                <a:gd name="T8" fmla="*/ 222 w 720"/>
                <a:gd name="T9" fmla="*/ 180 h 192"/>
                <a:gd name="T10" fmla="*/ 291 w 720"/>
                <a:gd name="T11" fmla="*/ 192 h 192"/>
                <a:gd name="T12" fmla="*/ 360 w 720"/>
                <a:gd name="T13" fmla="*/ 186 h 192"/>
                <a:gd name="T14" fmla="*/ 429 w 720"/>
                <a:gd name="T15" fmla="*/ 174 h 192"/>
                <a:gd name="T16" fmla="*/ 483 w 720"/>
                <a:gd name="T17" fmla="*/ 162 h 192"/>
                <a:gd name="T18" fmla="*/ 531 w 720"/>
                <a:gd name="T19" fmla="*/ 144 h 192"/>
                <a:gd name="T20" fmla="*/ 594 w 720"/>
                <a:gd name="T21" fmla="*/ 114 h 192"/>
                <a:gd name="T22" fmla="*/ 657 w 720"/>
                <a:gd name="T23" fmla="*/ 78 h 192"/>
                <a:gd name="T24" fmla="*/ 720 w 720"/>
                <a:gd name="T25" fmla="*/ 30 h 192"/>
                <a:gd name="T26" fmla="*/ 453 w 720"/>
                <a:gd name="T27" fmla="*/ 108 h 192"/>
                <a:gd name="T28" fmla="*/ 231 w 720"/>
                <a:gd name="T29" fmla="*/ 108 h 192"/>
                <a:gd name="T30" fmla="*/ 0 w 720"/>
                <a:gd name="T31" fmla="*/ 0 h 1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20" h="192">
                  <a:moveTo>
                    <a:pt x="0" y="0"/>
                  </a:moveTo>
                  <a:lnTo>
                    <a:pt x="60" y="87"/>
                  </a:lnTo>
                  <a:lnTo>
                    <a:pt x="99" y="120"/>
                  </a:lnTo>
                  <a:lnTo>
                    <a:pt x="162" y="153"/>
                  </a:lnTo>
                  <a:lnTo>
                    <a:pt x="222" y="180"/>
                  </a:lnTo>
                  <a:lnTo>
                    <a:pt x="291" y="192"/>
                  </a:lnTo>
                  <a:lnTo>
                    <a:pt x="360" y="186"/>
                  </a:lnTo>
                  <a:lnTo>
                    <a:pt x="429" y="174"/>
                  </a:lnTo>
                  <a:lnTo>
                    <a:pt x="483" y="162"/>
                  </a:lnTo>
                  <a:lnTo>
                    <a:pt x="531" y="144"/>
                  </a:lnTo>
                  <a:lnTo>
                    <a:pt x="594" y="114"/>
                  </a:lnTo>
                  <a:lnTo>
                    <a:pt x="657" y="78"/>
                  </a:lnTo>
                  <a:lnTo>
                    <a:pt x="720" y="30"/>
                  </a:lnTo>
                  <a:lnTo>
                    <a:pt x="453" y="108"/>
                  </a:lnTo>
                  <a:lnTo>
                    <a:pt x="231" y="10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Freeform 39"/>
            <p:cNvSpPr>
              <a:spLocks/>
            </p:cNvSpPr>
            <p:nvPr/>
          </p:nvSpPr>
          <p:spPr bwMode="auto">
            <a:xfrm>
              <a:off x="1445" y="1429"/>
              <a:ext cx="854" cy="216"/>
            </a:xfrm>
            <a:custGeom>
              <a:avLst/>
              <a:gdLst>
                <a:gd name="T0" fmla="*/ 100 w 854"/>
                <a:gd name="T1" fmla="*/ 8 h 216"/>
                <a:gd name="T2" fmla="*/ 49 w 854"/>
                <a:gd name="T3" fmla="*/ 26 h 216"/>
                <a:gd name="T4" fmla="*/ 1 w 854"/>
                <a:gd name="T5" fmla="*/ 56 h 216"/>
                <a:gd name="T6" fmla="*/ 40 w 854"/>
                <a:gd name="T7" fmla="*/ 107 h 216"/>
                <a:gd name="T8" fmla="*/ 109 w 854"/>
                <a:gd name="T9" fmla="*/ 152 h 216"/>
                <a:gd name="T10" fmla="*/ 169 w 854"/>
                <a:gd name="T11" fmla="*/ 182 h 216"/>
                <a:gd name="T12" fmla="*/ 238 w 854"/>
                <a:gd name="T13" fmla="*/ 206 h 216"/>
                <a:gd name="T14" fmla="*/ 304 w 854"/>
                <a:gd name="T15" fmla="*/ 215 h 216"/>
                <a:gd name="T16" fmla="*/ 382 w 854"/>
                <a:gd name="T17" fmla="*/ 215 h 216"/>
                <a:gd name="T18" fmla="*/ 472 w 854"/>
                <a:gd name="T19" fmla="*/ 206 h 216"/>
                <a:gd name="T20" fmla="*/ 562 w 854"/>
                <a:gd name="T21" fmla="*/ 185 h 216"/>
                <a:gd name="T22" fmla="*/ 649 w 854"/>
                <a:gd name="T23" fmla="*/ 152 h 216"/>
                <a:gd name="T24" fmla="*/ 739 w 854"/>
                <a:gd name="T25" fmla="*/ 104 h 216"/>
                <a:gd name="T26" fmla="*/ 817 w 854"/>
                <a:gd name="T27" fmla="*/ 38 h 216"/>
                <a:gd name="T28" fmla="*/ 841 w 854"/>
                <a:gd name="T29" fmla="*/ 5 h 216"/>
                <a:gd name="T30" fmla="*/ 739 w 854"/>
                <a:gd name="T31" fmla="*/ 59 h 216"/>
                <a:gd name="T32" fmla="*/ 667 w 854"/>
                <a:gd name="T33" fmla="*/ 83 h 216"/>
                <a:gd name="T34" fmla="*/ 571 w 854"/>
                <a:gd name="T35" fmla="*/ 101 h 216"/>
                <a:gd name="T36" fmla="*/ 475 w 854"/>
                <a:gd name="T37" fmla="*/ 107 h 216"/>
                <a:gd name="T38" fmla="*/ 331 w 854"/>
                <a:gd name="T39" fmla="*/ 98 h 216"/>
                <a:gd name="T40" fmla="*/ 217 w 854"/>
                <a:gd name="T41" fmla="*/ 74 h 216"/>
                <a:gd name="T42" fmla="*/ 100 w 854"/>
                <a:gd name="T43" fmla="*/ 8 h 2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54" h="216">
                  <a:moveTo>
                    <a:pt x="100" y="8"/>
                  </a:moveTo>
                  <a:cubicBezTo>
                    <a:pt x="72" y="0"/>
                    <a:pt x="65" y="18"/>
                    <a:pt x="49" y="26"/>
                  </a:cubicBezTo>
                  <a:cubicBezTo>
                    <a:pt x="33" y="34"/>
                    <a:pt x="2" y="43"/>
                    <a:pt x="1" y="56"/>
                  </a:cubicBezTo>
                  <a:cubicBezTo>
                    <a:pt x="0" y="69"/>
                    <a:pt x="22" y="91"/>
                    <a:pt x="40" y="107"/>
                  </a:cubicBezTo>
                  <a:cubicBezTo>
                    <a:pt x="58" y="123"/>
                    <a:pt x="87" y="139"/>
                    <a:pt x="109" y="152"/>
                  </a:cubicBezTo>
                  <a:cubicBezTo>
                    <a:pt x="131" y="165"/>
                    <a:pt x="148" y="173"/>
                    <a:pt x="169" y="182"/>
                  </a:cubicBezTo>
                  <a:cubicBezTo>
                    <a:pt x="190" y="191"/>
                    <a:pt x="216" y="201"/>
                    <a:pt x="238" y="206"/>
                  </a:cubicBezTo>
                  <a:cubicBezTo>
                    <a:pt x="260" y="211"/>
                    <a:pt x="280" y="214"/>
                    <a:pt x="304" y="215"/>
                  </a:cubicBezTo>
                  <a:cubicBezTo>
                    <a:pt x="328" y="216"/>
                    <a:pt x="354" y="216"/>
                    <a:pt x="382" y="215"/>
                  </a:cubicBezTo>
                  <a:cubicBezTo>
                    <a:pt x="410" y="214"/>
                    <a:pt x="442" y="211"/>
                    <a:pt x="472" y="206"/>
                  </a:cubicBezTo>
                  <a:cubicBezTo>
                    <a:pt x="502" y="201"/>
                    <a:pt x="533" y="194"/>
                    <a:pt x="562" y="185"/>
                  </a:cubicBezTo>
                  <a:cubicBezTo>
                    <a:pt x="591" y="176"/>
                    <a:pt x="619" y="166"/>
                    <a:pt x="649" y="152"/>
                  </a:cubicBezTo>
                  <a:cubicBezTo>
                    <a:pt x="679" y="138"/>
                    <a:pt x="711" y="123"/>
                    <a:pt x="739" y="104"/>
                  </a:cubicBezTo>
                  <a:cubicBezTo>
                    <a:pt x="767" y="85"/>
                    <a:pt x="800" y="54"/>
                    <a:pt x="817" y="38"/>
                  </a:cubicBezTo>
                  <a:cubicBezTo>
                    <a:pt x="834" y="22"/>
                    <a:pt x="854" y="2"/>
                    <a:pt x="841" y="5"/>
                  </a:cubicBezTo>
                  <a:cubicBezTo>
                    <a:pt x="828" y="8"/>
                    <a:pt x="768" y="46"/>
                    <a:pt x="739" y="59"/>
                  </a:cubicBezTo>
                  <a:cubicBezTo>
                    <a:pt x="710" y="72"/>
                    <a:pt x="695" y="76"/>
                    <a:pt x="667" y="83"/>
                  </a:cubicBezTo>
                  <a:cubicBezTo>
                    <a:pt x="639" y="90"/>
                    <a:pt x="603" y="97"/>
                    <a:pt x="571" y="101"/>
                  </a:cubicBezTo>
                  <a:cubicBezTo>
                    <a:pt x="539" y="105"/>
                    <a:pt x="515" y="107"/>
                    <a:pt x="475" y="107"/>
                  </a:cubicBezTo>
                  <a:cubicBezTo>
                    <a:pt x="435" y="107"/>
                    <a:pt x="374" y="103"/>
                    <a:pt x="331" y="98"/>
                  </a:cubicBezTo>
                  <a:cubicBezTo>
                    <a:pt x="288" y="93"/>
                    <a:pt x="255" y="89"/>
                    <a:pt x="217" y="74"/>
                  </a:cubicBezTo>
                  <a:cubicBezTo>
                    <a:pt x="179" y="59"/>
                    <a:pt x="127" y="16"/>
                    <a:pt x="100" y="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5" name="Group 40"/>
          <p:cNvGrpSpPr>
            <a:grpSpLocks/>
          </p:cNvGrpSpPr>
          <p:nvPr/>
        </p:nvGrpSpPr>
        <p:grpSpPr bwMode="auto">
          <a:xfrm>
            <a:off x="4283075" y="4518025"/>
            <a:ext cx="1201738" cy="731838"/>
            <a:chOff x="1666" y="2335"/>
            <a:chExt cx="757" cy="461"/>
          </a:xfrm>
        </p:grpSpPr>
        <p:sp>
          <p:nvSpPr>
            <p:cNvPr id="6177" name="Freeform 41"/>
            <p:cNvSpPr>
              <a:spLocks/>
            </p:cNvSpPr>
            <p:nvPr/>
          </p:nvSpPr>
          <p:spPr bwMode="auto">
            <a:xfrm>
              <a:off x="1716" y="2694"/>
              <a:ext cx="456" cy="102"/>
            </a:xfrm>
            <a:custGeom>
              <a:avLst/>
              <a:gdLst>
                <a:gd name="T0" fmla="*/ 372 w 456"/>
                <a:gd name="T1" fmla="*/ 72 h 102"/>
                <a:gd name="T2" fmla="*/ 408 w 456"/>
                <a:gd name="T3" fmla="*/ 45 h 102"/>
                <a:gd name="T4" fmla="*/ 456 w 456"/>
                <a:gd name="T5" fmla="*/ 0 h 102"/>
                <a:gd name="T6" fmla="*/ 159 w 456"/>
                <a:gd name="T7" fmla="*/ 84 h 102"/>
                <a:gd name="T8" fmla="*/ 0 w 456"/>
                <a:gd name="T9" fmla="*/ 63 h 102"/>
                <a:gd name="T10" fmla="*/ 36 w 456"/>
                <a:gd name="T11" fmla="*/ 75 h 102"/>
                <a:gd name="T12" fmla="*/ 60 w 456"/>
                <a:gd name="T13" fmla="*/ 84 h 102"/>
                <a:gd name="T14" fmla="*/ 114 w 456"/>
                <a:gd name="T15" fmla="*/ 93 h 102"/>
                <a:gd name="T16" fmla="*/ 150 w 456"/>
                <a:gd name="T17" fmla="*/ 99 h 102"/>
                <a:gd name="T18" fmla="*/ 183 w 456"/>
                <a:gd name="T19" fmla="*/ 99 h 102"/>
                <a:gd name="T20" fmla="*/ 240 w 456"/>
                <a:gd name="T21" fmla="*/ 102 h 102"/>
                <a:gd name="T22" fmla="*/ 285 w 456"/>
                <a:gd name="T23" fmla="*/ 99 h 102"/>
                <a:gd name="T24" fmla="*/ 327 w 456"/>
                <a:gd name="T25" fmla="*/ 90 h 102"/>
                <a:gd name="T26" fmla="*/ 372 w 456"/>
                <a:gd name="T27" fmla="*/ 72 h 1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6" h="102">
                  <a:moveTo>
                    <a:pt x="372" y="72"/>
                  </a:moveTo>
                  <a:lnTo>
                    <a:pt x="408" y="45"/>
                  </a:lnTo>
                  <a:lnTo>
                    <a:pt x="456" y="0"/>
                  </a:lnTo>
                  <a:lnTo>
                    <a:pt x="159" y="84"/>
                  </a:lnTo>
                  <a:lnTo>
                    <a:pt x="0" y="63"/>
                  </a:lnTo>
                  <a:lnTo>
                    <a:pt x="36" y="75"/>
                  </a:lnTo>
                  <a:lnTo>
                    <a:pt x="60" y="84"/>
                  </a:lnTo>
                  <a:lnTo>
                    <a:pt x="114" y="93"/>
                  </a:lnTo>
                  <a:lnTo>
                    <a:pt x="150" y="99"/>
                  </a:lnTo>
                  <a:lnTo>
                    <a:pt x="183" y="99"/>
                  </a:lnTo>
                  <a:lnTo>
                    <a:pt x="240" y="102"/>
                  </a:lnTo>
                  <a:lnTo>
                    <a:pt x="285" y="99"/>
                  </a:lnTo>
                  <a:lnTo>
                    <a:pt x="327" y="90"/>
                  </a:lnTo>
                  <a:lnTo>
                    <a:pt x="372" y="72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Freeform 42"/>
            <p:cNvSpPr>
              <a:spLocks/>
            </p:cNvSpPr>
            <p:nvPr/>
          </p:nvSpPr>
          <p:spPr bwMode="auto">
            <a:xfrm>
              <a:off x="1666" y="2335"/>
              <a:ext cx="757" cy="446"/>
            </a:xfrm>
            <a:custGeom>
              <a:avLst/>
              <a:gdLst>
                <a:gd name="T0" fmla="*/ 170 w 757"/>
                <a:gd name="T1" fmla="*/ 443 h 446"/>
                <a:gd name="T2" fmla="*/ 263 w 757"/>
                <a:gd name="T3" fmla="*/ 437 h 446"/>
                <a:gd name="T4" fmla="*/ 356 w 757"/>
                <a:gd name="T5" fmla="*/ 419 h 446"/>
                <a:gd name="T6" fmla="*/ 452 w 757"/>
                <a:gd name="T7" fmla="*/ 389 h 446"/>
                <a:gd name="T8" fmla="*/ 509 w 757"/>
                <a:gd name="T9" fmla="*/ 358 h 446"/>
                <a:gd name="T10" fmla="*/ 599 w 757"/>
                <a:gd name="T11" fmla="*/ 304 h 446"/>
                <a:gd name="T12" fmla="*/ 686 w 757"/>
                <a:gd name="T13" fmla="*/ 226 h 446"/>
                <a:gd name="T14" fmla="*/ 749 w 757"/>
                <a:gd name="T15" fmla="*/ 142 h 446"/>
                <a:gd name="T16" fmla="*/ 734 w 757"/>
                <a:gd name="T17" fmla="*/ 70 h 446"/>
                <a:gd name="T18" fmla="*/ 665 w 757"/>
                <a:gd name="T19" fmla="*/ 4 h 446"/>
                <a:gd name="T20" fmla="*/ 641 w 757"/>
                <a:gd name="T21" fmla="*/ 94 h 446"/>
                <a:gd name="T22" fmla="*/ 575 w 757"/>
                <a:gd name="T23" fmla="*/ 172 h 446"/>
                <a:gd name="T24" fmla="*/ 491 w 757"/>
                <a:gd name="T25" fmla="*/ 232 h 446"/>
                <a:gd name="T26" fmla="*/ 383 w 757"/>
                <a:gd name="T27" fmla="*/ 293 h 446"/>
                <a:gd name="T28" fmla="*/ 383 w 757"/>
                <a:gd name="T29" fmla="*/ 292 h 446"/>
                <a:gd name="T30" fmla="*/ 272 w 757"/>
                <a:gd name="T31" fmla="*/ 347 h 446"/>
                <a:gd name="T32" fmla="*/ 137 w 757"/>
                <a:gd name="T33" fmla="*/ 386 h 446"/>
                <a:gd name="T34" fmla="*/ 5 w 757"/>
                <a:gd name="T35" fmla="*/ 413 h 446"/>
                <a:gd name="T36" fmla="*/ 170 w 757"/>
                <a:gd name="T37" fmla="*/ 443 h 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57" h="446">
                  <a:moveTo>
                    <a:pt x="170" y="443"/>
                  </a:moveTo>
                  <a:cubicBezTo>
                    <a:pt x="209" y="446"/>
                    <a:pt x="232" y="441"/>
                    <a:pt x="263" y="437"/>
                  </a:cubicBezTo>
                  <a:cubicBezTo>
                    <a:pt x="294" y="433"/>
                    <a:pt x="325" y="427"/>
                    <a:pt x="356" y="419"/>
                  </a:cubicBezTo>
                  <a:cubicBezTo>
                    <a:pt x="387" y="411"/>
                    <a:pt x="427" y="399"/>
                    <a:pt x="452" y="389"/>
                  </a:cubicBezTo>
                  <a:cubicBezTo>
                    <a:pt x="477" y="379"/>
                    <a:pt x="485" y="372"/>
                    <a:pt x="509" y="358"/>
                  </a:cubicBezTo>
                  <a:cubicBezTo>
                    <a:pt x="533" y="344"/>
                    <a:pt x="570" y="326"/>
                    <a:pt x="599" y="304"/>
                  </a:cubicBezTo>
                  <a:cubicBezTo>
                    <a:pt x="628" y="282"/>
                    <a:pt x="661" y="253"/>
                    <a:pt x="686" y="226"/>
                  </a:cubicBezTo>
                  <a:cubicBezTo>
                    <a:pt x="711" y="199"/>
                    <a:pt x="741" y="168"/>
                    <a:pt x="749" y="142"/>
                  </a:cubicBezTo>
                  <a:cubicBezTo>
                    <a:pt x="757" y="116"/>
                    <a:pt x="748" y="93"/>
                    <a:pt x="734" y="70"/>
                  </a:cubicBezTo>
                  <a:cubicBezTo>
                    <a:pt x="720" y="47"/>
                    <a:pt x="680" y="0"/>
                    <a:pt x="665" y="4"/>
                  </a:cubicBezTo>
                  <a:cubicBezTo>
                    <a:pt x="650" y="8"/>
                    <a:pt x="656" y="66"/>
                    <a:pt x="641" y="94"/>
                  </a:cubicBezTo>
                  <a:cubicBezTo>
                    <a:pt x="626" y="122"/>
                    <a:pt x="600" y="149"/>
                    <a:pt x="575" y="172"/>
                  </a:cubicBezTo>
                  <a:cubicBezTo>
                    <a:pt x="550" y="195"/>
                    <a:pt x="523" y="212"/>
                    <a:pt x="491" y="232"/>
                  </a:cubicBezTo>
                  <a:cubicBezTo>
                    <a:pt x="459" y="252"/>
                    <a:pt x="401" y="283"/>
                    <a:pt x="383" y="293"/>
                  </a:cubicBezTo>
                  <a:cubicBezTo>
                    <a:pt x="365" y="303"/>
                    <a:pt x="402" y="283"/>
                    <a:pt x="383" y="292"/>
                  </a:cubicBezTo>
                  <a:cubicBezTo>
                    <a:pt x="364" y="301"/>
                    <a:pt x="313" y="331"/>
                    <a:pt x="272" y="347"/>
                  </a:cubicBezTo>
                  <a:cubicBezTo>
                    <a:pt x="231" y="363"/>
                    <a:pt x="181" y="375"/>
                    <a:pt x="137" y="386"/>
                  </a:cubicBezTo>
                  <a:cubicBezTo>
                    <a:pt x="93" y="397"/>
                    <a:pt x="0" y="404"/>
                    <a:pt x="5" y="413"/>
                  </a:cubicBezTo>
                  <a:cubicBezTo>
                    <a:pt x="10" y="422"/>
                    <a:pt x="136" y="437"/>
                    <a:pt x="170" y="443"/>
                  </a:cubicBez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" name="Line 45"/>
          <p:cNvSpPr>
            <a:spLocks noChangeShapeType="1"/>
          </p:cNvSpPr>
          <p:nvPr/>
        </p:nvSpPr>
        <p:spPr bwMode="auto">
          <a:xfrm flipH="1">
            <a:off x="4710113" y="2344738"/>
            <a:ext cx="11112" cy="5905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Freeform 9"/>
          <p:cNvSpPr>
            <a:spLocks/>
          </p:cNvSpPr>
          <p:nvPr/>
        </p:nvSpPr>
        <p:spPr bwMode="auto">
          <a:xfrm>
            <a:off x="908050" y="3357563"/>
            <a:ext cx="1241425" cy="598487"/>
          </a:xfrm>
          <a:custGeom>
            <a:avLst/>
            <a:gdLst>
              <a:gd name="T0" fmla="*/ 0 w 10000"/>
              <a:gd name="T1" fmla="*/ 2147483646 h 9906"/>
              <a:gd name="T2" fmla="*/ 2147483646 w 10000"/>
              <a:gd name="T3" fmla="*/ 2147483646 h 9906"/>
              <a:gd name="T4" fmla="*/ 2147483646 w 10000"/>
              <a:gd name="T5" fmla="*/ 2147483646 h 9906"/>
              <a:gd name="T6" fmla="*/ 2147483646 w 10000"/>
              <a:gd name="T7" fmla="*/ 2147483646 h 9906"/>
              <a:gd name="T8" fmla="*/ 2147483646 w 10000"/>
              <a:gd name="T9" fmla="*/ 2147483646 h 9906"/>
              <a:gd name="T10" fmla="*/ 2147483646 w 10000"/>
              <a:gd name="T11" fmla="*/ 2147483646 h 9906"/>
              <a:gd name="T12" fmla="*/ 2147483646 w 10000"/>
              <a:gd name="T13" fmla="*/ 2147483646 h 9906"/>
              <a:gd name="T14" fmla="*/ 2147483646 w 10000"/>
              <a:gd name="T15" fmla="*/ 2147483646 h 9906"/>
              <a:gd name="T16" fmla="*/ 2147483646 w 10000"/>
              <a:gd name="T17" fmla="*/ 2147483646 h 9906"/>
              <a:gd name="T18" fmla="*/ 2147483646 w 10000"/>
              <a:gd name="T19" fmla="*/ 2147483646 h 9906"/>
              <a:gd name="T20" fmla="*/ 2147483646 w 10000"/>
              <a:gd name="T21" fmla="*/ 0 h 99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9906">
                <a:moveTo>
                  <a:pt x="0" y="6772"/>
                </a:moveTo>
                <a:lnTo>
                  <a:pt x="391" y="8215"/>
                </a:lnTo>
                <a:cubicBezTo>
                  <a:pt x="741" y="8857"/>
                  <a:pt x="1044" y="8932"/>
                  <a:pt x="1394" y="9291"/>
                </a:cubicBezTo>
                <a:lnTo>
                  <a:pt x="2801" y="9906"/>
                </a:lnTo>
                <a:cubicBezTo>
                  <a:pt x="3270" y="9855"/>
                  <a:pt x="3738" y="9773"/>
                  <a:pt x="4207" y="9659"/>
                </a:cubicBezTo>
                <a:lnTo>
                  <a:pt x="5396" y="8950"/>
                </a:lnTo>
                <a:lnTo>
                  <a:pt x="6675" y="7795"/>
                </a:lnTo>
                <a:lnTo>
                  <a:pt x="7724" y="6273"/>
                </a:lnTo>
                <a:lnTo>
                  <a:pt x="8824" y="4278"/>
                </a:lnTo>
                <a:lnTo>
                  <a:pt x="9565" y="1995"/>
                </a:lnTo>
                <a:lnTo>
                  <a:pt x="10000" y="0"/>
                </a:lnTo>
              </a:path>
            </a:pathLst>
          </a:cu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Freeform 9"/>
          <p:cNvSpPr>
            <a:spLocks/>
          </p:cNvSpPr>
          <p:nvPr/>
        </p:nvSpPr>
        <p:spPr bwMode="auto">
          <a:xfrm>
            <a:off x="908050" y="3971925"/>
            <a:ext cx="1241425" cy="598488"/>
          </a:xfrm>
          <a:custGeom>
            <a:avLst/>
            <a:gdLst>
              <a:gd name="T0" fmla="*/ 0 w 10000"/>
              <a:gd name="T1" fmla="*/ 2147483646 h 9906"/>
              <a:gd name="T2" fmla="*/ 2147483646 w 10000"/>
              <a:gd name="T3" fmla="*/ 2147483646 h 9906"/>
              <a:gd name="T4" fmla="*/ 2147483646 w 10000"/>
              <a:gd name="T5" fmla="*/ 2147483646 h 9906"/>
              <a:gd name="T6" fmla="*/ 2147483646 w 10000"/>
              <a:gd name="T7" fmla="*/ 2147483646 h 9906"/>
              <a:gd name="T8" fmla="*/ 2147483646 w 10000"/>
              <a:gd name="T9" fmla="*/ 2147483646 h 9906"/>
              <a:gd name="T10" fmla="*/ 2147483646 w 10000"/>
              <a:gd name="T11" fmla="*/ 2147483646 h 9906"/>
              <a:gd name="T12" fmla="*/ 2147483646 w 10000"/>
              <a:gd name="T13" fmla="*/ 2147483646 h 9906"/>
              <a:gd name="T14" fmla="*/ 2147483646 w 10000"/>
              <a:gd name="T15" fmla="*/ 2147483646 h 9906"/>
              <a:gd name="T16" fmla="*/ 2147483646 w 10000"/>
              <a:gd name="T17" fmla="*/ 2147483646 h 9906"/>
              <a:gd name="T18" fmla="*/ 2147483646 w 10000"/>
              <a:gd name="T19" fmla="*/ 2147483646 h 9906"/>
              <a:gd name="T20" fmla="*/ 2147483646 w 10000"/>
              <a:gd name="T21" fmla="*/ 0 h 99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9906">
                <a:moveTo>
                  <a:pt x="0" y="6772"/>
                </a:moveTo>
                <a:lnTo>
                  <a:pt x="391" y="8215"/>
                </a:lnTo>
                <a:cubicBezTo>
                  <a:pt x="741" y="8857"/>
                  <a:pt x="1044" y="8932"/>
                  <a:pt x="1394" y="9291"/>
                </a:cubicBezTo>
                <a:lnTo>
                  <a:pt x="2801" y="9906"/>
                </a:lnTo>
                <a:cubicBezTo>
                  <a:pt x="3270" y="9855"/>
                  <a:pt x="3738" y="9773"/>
                  <a:pt x="4207" y="9659"/>
                </a:cubicBezTo>
                <a:lnTo>
                  <a:pt x="5396" y="8950"/>
                </a:lnTo>
                <a:lnTo>
                  <a:pt x="6675" y="7795"/>
                </a:lnTo>
                <a:lnTo>
                  <a:pt x="7724" y="6273"/>
                </a:lnTo>
                <a:lnTo>
                  <a:pt x="8824" y="4278"/>
                </a:lnTo>
                <a:lnTo>
                  <a:pt x="9565" y="1995"/>
                </a:lnTo>
                <a:lnTo>
                  <a:pt x="10000" y="0"/>
                </a:lnTo>
              </a:path>
            </a:pathLst>
          </a:cu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" name="Group 15"/>
          <p:cNvGrpSpPr>
            <a:grpSpLocks/>
          </p:cNvGrpSpPr>
          <p:nvPr/>
        </p:nvGrpSpPr>
        <p:grpSpPr bwMode="auto">
          <a:xfrm>
            <a:off x="827088" y="4076700"/>
            <a:ext cx="549275" cy="609600"/>
            <a:chOff x="628" y="2567"/>
            <a:chExt cx="346" cy="384"/>
          </a:xfrm>
        </p:grpSpPr>
        <p:sp>
          <p:nvSpPr>
            <p:cNvPr id="6175" name="Text Box 16"/>
            <p:cNvSpPr txBox="1">
              <a:spLocks noChangeArrowheads="1"/>
            </p:cNvSpPr>
            <p:nvPr/>
          </p:nvSpPr>
          <p:spPr bwMode="auto">
            <a:xfrm>
              <a:off x="628" y="2567"/>
              <a:ext cx="3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ISOCTEUR" panose="020B0609020202020204" pitchFamily="49" charset="0"/>
                  <a:ea typeface="黑体" panose="02010609060101010101" pitchFamily="49" charset="-122"/>
                </a:rPr>
                <a:t>A</a:t>
              </a:r>
              <a:r>
                <a:rPr lang="en-US" altLang="zh-CN" sz="2400" i="1" baseline="-25000">
                  <a:latin typeface="ISOCTEUR" panose="020B0609020202020204" pitchFamily="49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6176" name="Text Box 17"/>
            <p:cNvSpPr txBox="1">
              <a:spLocks noChangeArrowheads="1"/>
            </p:cNvSpPr>
            <p:nvPr/>
          </p:nvSpPr>
          <p:spPr bwMode="auto">
            <a:xfrm>
              <a:off x="755" y="2807"/>
              <a:ext cx="1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900">
                  <a:solidFill>
                    <a:srgbClr val="FF3300"/>
                  </a:solidFill>
                </a:rPr>
                <a:t>●</a:t>
              </a:r>
              <a:endParaRPr lang="en-US" altLang="zh-CN" sz="900">
                <a:solidFill>
                  <a:srgbClr val="33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608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6" grpId="0" autoUpdateAnimBg="0"/>
      <p:bldP spid="84" grpId="0"/>
      <p:bldP spid="85" grpId="0"/>
      <p:bldP spid="3" grpId="0"/>
      <p:bldP spid="139" grpId="0" animBg="1"/>
      <p:bldP spid="1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527BF2E-485C-4EC3-B32E-128600B93998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274638" y="1028700"/>
            <a:ext cx="214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管螺纹</a:t>
            </a:r>
            <a:endParaRPr lang="zh-CN" altLang="en-US" sz="24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5711825" y="2130425"/>
            <a:ext cx="2000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标注说明：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49275" y="1846263"/>
            <a:ext cx="2582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080808"/>
                </a:solidFill>
                <a:latin typeface="ISOCPEUR" panose="020B0604020202020204" pitchFamily="34" charset="0"/>
                <a:ea typeface="黑体" panose="02010609060101010101" pitchFamily="49" charset="-122"/>
              </a:rPr>
              <a:t>G 1/2 A</a:t>
            </a: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396875" y="3784600"/>
            <a:ext cx="217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特征代号</a:t>
            </a:r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895350" y="3092450"/>
            <a:ext cx="2543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公称直径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英寸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auto">
          <a:xfrm>
            <a:off x="1489075" y="2668588"/>
            <a:ext cx="197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公差等级</a:t>
            </a:r>
          </a:p>
        </p:txBody>
      </p:sp>
      <p:sp>
        <p:nvSpPr>
          <p:cNvPr id="614433" name="Line 33"/>
          <p:cNvSpPr>
            <a:spLocks noChangeShapeType="1"/>
          </p:cNvSpPr>
          <p:nvPr/>
        </p:nvSpPr>
        <p:spPr bwMode="auto">
          <a:xfrm>
            <a:off x="768350" y="2439988"/>
            <a:ext cx="0" cy="136525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4" name="Line 34"/>
          <p:cNvSpPr>
            <a:spLocks noChangeShapeType="1"/>
          </p:cNvSpPr>
          <p:nvPr/>
        </p:nvSpPr>
        <p:spPr bwMode="auto">
          <a:xfrm>
            <a:off x="1236663" y="2411413"/>
            <a:ext cx="0" cy="728662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5" name="Line 35"/>
          <p:cNvSpPr>
            <a:spLocks noChangeShapeType="1"/>
          </p:cNvSpPr>
          <p:nvPr/>
        </p:nvSpPr>
        <p:spPr bwMode="auto">
          <a:xfrm>
            <a:off x="1830388" y="2395538"/>
            <a:ext cx="0" cy="295275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436" name="Group 36"/>
          <p:cNvGrpSpPr>
            <a:grpSpLocks/>
          </p:cNvGrpSpPr>
          <p:nvPr/>
        </p:nvGrpSpPr>
        <p:grpSpPr bwMode="auto">
          <a:xfrm>
            <a:off x="2859088" y="2768600"/>
            <a:ext cx="2671762" cy="1504950"/>
            <a:chOff x="1949" y="2708"/>
            <a:chExt cx="1853" cy="1044"/>
          </a:xfrm>
        </p:grpSpPr>
        <p:grpSp>
          <p:nvGrpSpPr>
            <p:cNvPr id="36886" name="Group 37"/>
            <p:cNvGrpSpPr>
              <a:grpSpLocks/>
            </p:cNvGrpSpPr>
            <p:nvPr/>
          </p:nvGrpSpPr>
          <p:grpSpPr bwMode="auto">
            <a:xfrm>
              <a:off x="1949" y="2708"/>
              <a:ext cx="1853" cy="1044"/>
              <a:chOff x="1949" y="2708"/>
              <a:chExt cx="1853" cy="1044"/>
            </a:xfrm>
          </p:grpSpPr>
          <p:grpSp>
            <p:nvGrpSpPr>
              <p:cNvPr id="36888" name="Group 38"/>
              <p:cNvGrpSpPr>
                <a:grpSpLocks/>
              </p:cNvGrpSpPr>
              <p:nvPr/>
            </p:nvGrpSpPr>
            <p:grpSpPr bwMode="auto">
              <a:xfrm>
                <a:off x="1949" y="3233"/>
                <a:ext cx="1853" cy="0"/>
                <a:chOff x="2415" y="1903"/>
                <a:chExt cx="1853" cy="0"/>
              </a:xfrm>
            </p:grpSpPr>
            <p:sp>
              <p:nvSpPr>
                <p:cNvPr id="3690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3331" y="1903"/>
                  <a:ext cx="937" cy="0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0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271" y="1903"/>
                  <a:ext cx="36" cy="0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0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415" y="1903"/>
                  <a:ext cx="831" cy="0"/>
                </a:xfrm>
                <a:prstGeom prst="line">
                  <a:avLst/>
                </a:prstGeom>
                <a:noFill/>
                <a:ln w="6350">
                  <a:solidFill>
                    <a:srgbClr val="080808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89" name="Line 42"/>
              <p:cNvSpPr>
                <a:spLocks noChangeShapeType="1"/>
              </p:cNvSpPr>
              <p:nvPr/>
            </p:nvSpPr>
            <p:spPr bwMode="auto">
              <a:xfrm>
                <a:off x="3102" y="3233"/>
                <a:ext cx="0" cy="516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Line 43"/>
              <p:cNvSpPr>
                <a:spLocks noChangeShapeType="1"/>
              </p:cNvSpPr>
              <p:nvPr/>
            </p:nvSpPr>
            <p:spPr bwMode="auto">
              <a:xfrm>
                <a:off x="2096" y="3643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1" name="Line 44"/>
              <p:cNvSpPr>
                <a:spLocks noChangeShapeType="1"/>
              </p:cNvSpPr>
              <p:nvPr/>
            </p:nvSpPr>
            <p:spPr bwMode="auto">
              <a:xfrm>
                <a:off x="2095" y="2816"/>
                <a:ext cx="1011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2" name="Line 45"/>
              <p:cNvSpPr>
                <a:spLocks noChangeShapeType="1"/>
              </p:cNvSpPr>
              <p:nvPr/>
            </p:nvSpPr>
            <p:spPr bwMode="auto">
              <a:xfrm flipV="1">
                <a:off x="2126" y="2711"/>
                <a:ext cx="269" cy="269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Line 46"/>
              <p:cNvSpPr>
                <a:spLocks noChangeShapeType="1"/>
              </p:cNvSpPr>
              <p:nvPr/>
            </p:nvSpPr>
            <p:spPr bwMode="auto">
              <a:xfrm flipV="1">
                <a:off x="2301" y="2712"/>
                <a:ext cx="271" cy="27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4" name="Line 47"/>
              <p:cNvSpPr>
                <a:spLocks noChangeShapeType="1"/>
              </p:cNvSpPr>
              <p:nvPr/>
            </p:nvSpPr>
            <p:spPr bwMode="auto">
              <a:xfrm flipV="1">
                <a:off x="2493" y="2713"/>
                <a:ext cx="271" cy="27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5" name="Line 48"/>
              <p:cNvSpPr>
                <a:spLocks noChangeShapeType="1"/>
              </p:cNvSpPr>
              <p:nvPr/>
            </p:nvSpPr>
            <p:spPr bwMode="auto">
              <a:xfrm flipV="1">
                <a:off x="2670" y="2713"/>
                <a:ext cx="264" cy="265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6" name="Line 49"/>
              <p:cNvSpPr>
                <a:spLocks noChangeShapeType="1"/>
              </p:cNvSpPr>
              <p:nvPr/>
            </p:nvSpPr>
            <p:spPr bwMode="auto">
              <a:xfrm flipV="1">
                <a:off x="2835" y="2709"/>
                <a:ext cx="275" cy="275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7" name="Line 50"/>
              <p:cNvSpPr>
                <a:spLocks noChangeShapeType="1"/>
              </p:cNvSpPr>
              <p:nvPr/>
            </p:nvSpPr>
            <p:spPr bwMode="auto">
              <a:xfrm flipV="1">
                <a:off x="3013" y="2709"/>
                <a:ext cx="275" cy="275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Line 51"/>
              <p:cNvSpPr>
                <a:spLocks noChangeShapeType="1"/>
              </p:cNvSpPr>
              <p:nvPr/>
            </p:nvSpPr>
            <p:spPr bwMode="auto">
              <a:xfrm flipV="1">
                <a:off x="3188" y="2709"/>
                <a:ext cx="275" cy="275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Line 52"/>
              <p:cNvSpPr>
                <a:spLocks noChangeShapeType="1"/>
              </p:cNvSpPr>
              <p:nvPr/>
            </p:nvSpPr>
            <p:spPr bwMode="auto">
              <a:xfrm flipV="1">
                <a:off x="3363" y="2713"/>
                <a:ext cx="267" cy="26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0" name="Line 53"/>
              <p:cNvSpPr>
                <a:spLocks noChangeShapeType="1"/>
              </p:cNvSpPr>
              <p:nvPr/>
            </p:nvSpPr>
            <p:spPr bwMode="auto">
              <a:xfrm flipV="1">
                <a:off x="3547" y="2900"/>
                <a:ext cx="79" cy="79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1" name="Freeform 54"/>
              <p:cNvSpPr>
                <a:spLocks/>
              </p:cNvSpPr>
              <p:nvPr/>
            </p:nvSpPr>
            <p:spPr bwMode="auto">
              <a:xfrm>
                <a:off x="2089" y="2715"/>
                <a:ext cx="1584" cy="1032"/>
              </a:xfrm>
              <a:custGeom>
                <a:avLst/>
                <a:gdLst>
                  <a:gd name="T0" fmla="*/ 1580 w 1584"/>
                  <a:gd name="T1" fmla="*/ 0 h 1032"/>
                  <a:gd name="T2" fmla="*/ 112 w 1584"/>
                  <a:gd name="T3" fmla="*/ 0 h 1032"/>
                  <a:gd name="T4" fmla="*/ 0 w 1584"/>
                  <a:gd name="T5" fmla="*/ 112 h 1032"/>
                  <a:gd name="T6" fmla="*/ 0 w 1584"/>
                  <a:gd name="T7" fmla="*/ 920 h 1032"/>
                  <a:gd name="T8" fmla="*/ 112 w 1584"/>
                  <a:gd name="T9" fmla="*/ 1032 h 1032"/>
                  <a:gd name="T10" fmla="*/ 1584 w 1584"/>
                  <a:gd name="T11" fmla="*/ 1032 h 10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84" h="1032">
                    <a:moveTo>
                      <a:pt x="1580" y="0"/>
                    </a:moveTo>
                    <a:lnTo>
                      <a:pt x="112" y="0"/>
                    </a:lnTo>
                    <a:lnTo>
                      <a:pt x="0" y="112"/>
                    </a:lnTo>
                    <a:lnTo>
                      <a:pt x="0" y="920"/>
                    </a:lnTo>
                    <a:lnTo>
                      <a:pt x="112" y="1032"/>
                    </a:lnTo>
                    <a:lnTo>
                      <a:pt x="1584" y="1032"/>
                    </a:lnTo>
                  </a:path>
                </a:pathLst>
              </a:custGeom>
              <a:noFill/>
              <a:ln w="28575" cap="flat" cmpd="sng">
                <a:solidFill>
                  <a:srgbClr val="080808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Line 55"/>
              <p:cNvSpPr>
                <a:spLocks noChangeShapeType="1"/>
              </p:cNvSpPr>
              <p:nvPr/>
            </p:nvSpPr>
            <p:spPr bwMode="auto">
              <a:xfrm>
                <a:off x="2089" y="2983"/>
                <a:ext cx="1556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3" name="Line 56"/>
              <p:cNvSpPr>
                <a:spLocks noChangeShapeType="1"/>
              </p:cNvSpPr>
              <p:nvPr/>
            </p:nvSpPr>
            <p:spPr bwMode="auto">
              <a:xfrm flipV="1">
                <a:off x="3101" y="2711"/>
                <a:ext cx="0" cy="108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4" name="Freeform 57"/>
              <p:cNvSpPr>
                <a:spLocks/>
              </p:cNvSpPr>
              <p:nvPr/>
            </p:nvSpPr>
            <p:spPr bwMode="auto">
              <a:xfrm>
                <a:off x="3622" y="2708"/>
                <a:ext cx="43" cy="1044"/>
              </a:xfrm>
              <a:custGeom>
                <a:avLst/>
                <a:gdLst>
                  <a:gd name="T0" fmla="*/ 43 w 43"/>
                  <a:gd name="T1" fmla="*/ 0 h 1044"/>
                  <a:gd name="T2" fmla="*/ 25 w 43"/>
                  <a:gd name="T3" fmla="*/ 126 h 1044"/>
                  <a:gd name="T4" fmla="*/ 7 w 43"/>
                  <a:gd name="T5" fmla="*/ 192 h 1044"/>
                  <a:gd name="T6" fmla="*/ 22 w 43"/>
                  <a:gd name="T7" fmla="*/ 279 h 1044"/>
                  <a:gd name="T8" fmla="*/ 28 w 43"/>
                  <a:gd name="T9" fmla="*/ 384 h 1044"/>
                  <a:gd name="T10" fmla="*/ 28 w 43"/>
                  <a:gd name="T11" fmla="*/ 441 h 1044"/>
                  <a:gd name="T12" fmla="*/ 4 w 43"/>
                  <a:gd name="T13" fmla="*/ 540 h 1044"/>
                  <a:gd name="T14" fmla="*/ 4 w 43"/>
                  <a:gd name="T15" fmla="*/ 609 h 1044"/>
                  <a:gd name="T16" fmla="*/ 16 w 43"/>
                  <a:gd name="T17" fmla="*/ 693 h 1044"/>
                  <a:gd name="T18" fmla="*/ 34 w 43"/>
                  <a:gd name="T19" fmla="*/ 774 h 1044"/>
                  <a:gd name="T20" fmla="*/ 40 w 43"/>
                  <a:gd name="T21" fmla="*/ 876 h 1044"/>
                  <a:gd name="T22" fmla="*/ 43 w 43"/>
                  <a:gd name="T23" fmla="*/ 1044 h 10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" h="1044">
                    <a:moveTo>
                      <a:pt x="43" y="0"/>
                    </a:moveTo>
                    <a:cubicBezTo>
                      <a:pt x="37" y="47"/>
                      <a:pt x="31" y="94"/>
                      <a:pt x="25" y="126"/>
                    </a:cubicBezTo>
                    <a:cubicBezTo>
                      <a:pt x="19" y="158"/>
                      <a:pt x="7" y="167"/>
                      <a:pt x="7" y="192"/>
                    </a:cubicBezTo>
                    <a:cubicBezTo>
                      <a:pt x="7" y="217"/>
                      <a:pt x="19" y="247"/>
                      <a:pt x="22" y="279"/>
                    </a:cubicBezTo>
                    <a:cubicBezTo>
                      <a:pt x="25" y="311"/>
                      <a:pt x="27" y="357"/>
                      <a:pt x="28" y="384"/>
                    </a:cubicBezTo>
                    <a:cubicBezTo>
                      <a:pt x="29" y="411"/>
                      <a:pt x="32" y="415"/>
                      <a:pt x="28" y="441"/>
                    </a:cubicBezTo>
                    <a:cubicBezTo>
                      <a:pt x="24" y="467"/>
                      <a:pt x="8" y="512"/>
                      <a:pt x="4" y="540"/>
                    </a:cubicBezTo>
                    <a:cubicBezTo>
                      <a:pt x="0" y="568"/>
                      <a:pt x="2" y="584"/>
                      <a:pt x="4" y="609"/>
                    </a:cubicBezTo>
                    <a:cubicBezTo>
                      <a:pt x="6" y="634"/>
                      <a:pt x="11" y="666"/>
                      <a:pt x="16" y="693"/>
                    </a:cubicBezTo>
                    <a:cubicBezTo>
                      <a:pt x="21" y="720"/>
                      <a:pt x="30" y="744"/>
                      <a:pt x="34" y="774"/>
                    </a:cubicBezTo>
                    <a:cubicBezTo>
                      <a:pt x="38" y="804"/>
                      <a:pt x="39" y="831"/>
                      <a:pt x="40" y="876"/>
                    </a:cubicBezTo>
                    <a:cubicBezTo>
                      <a:pt x="41" y="921"/>
                      <a:pt x="42" y="982"/>
                      <a:pt x="43" y="1044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87" name="Line 58"/>
            <p:cNvSpPr>
              <a:spLocks noChangeShapeType="1"/>
            </p:cNvSpPr>
            <p:nvPr/>
          </p:nvSpPr>
          <p:spPr bwMode="auto">
            <a:xfrm flipV="1">
              <a:off x="2201" y="3233"/>
              <a:ext cx="0" cy="5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3509963" y="1906588"/>
            <a:ext cx="1789112" cy="860425"/>
            <a:chOff x="2359" y="2163"/>
            <a:chExt cx="1127" cy="542"/>
          </a:xfrm>
        </p:grpSpPr>
        <p:sp>
          <p:nvSpPr>
            <p:cNvPr id="36884" name="Text Box 60"/>
            <p:cNvSpPr txBox="1">
              <a:spLocks noChangeArrowheads="1"/>
            </p:cNvSpPr>
            <p:nvPr/>
          </p:nvSpPr>
          <p:spPr bwMode="auto">
            <a:xfrm>
              <a:off x="2359" y="2163"/>
              <a:ext cx="11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G 1/2 A</a:t>
              </a:r>
            </a:p>
          </p:txBody>
        </p:sp>
        <p:sp>
          <p:nvSpPr>
            <p:cNvPr id="36885" name="Freeform 61"/>
            <p:cNvSpPr>
              <a:spLocks/>
            </p:cNvSpPr>
            <p:nvPr/>
          </p:nvSpPr>
          <p:spPr bwMode="auto">
            <a:xfrm>
              <a:off x="2371" y="2408"/>
              <a:ext cx="737" cy="297"/>
            </a:xfrm>
            <a:custGeom>
              <a:avLst/>
              <a:gdLst>
                <a:gd name="T0" fmla="*/ 1467 w 534"/>
                <a:gd name="T1" fmla="*/ 297 h 297"/>
                <a:gd name="T2" fmla="*/ 0 w 534"/>
                <a:gd name="T3" fmla="*/ 0 h 297"/>
                <a:gd name="T4" fmla="*/ 3692 w 534"/>
                <a:gd name="T5" fmla="*/ 0 h 2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297">
                  <a:moveTo>
                    <a:pt x="212" y="297"/>
                  </a:moveTo>
                  <a:lnTo>
                    <a:pt x="0" y="0"/>
                  </a:lnTo>
                  <a:lnTo>
                    <a:pt x="534" y="0"/>
                  </a:lnTo>
                </a:path>
              </a:pathLst>
            </a:custGeom>
            <a:noFill/>
            <a:ln w="9525" cap="flat" cmpd="sng">
              <a:solidFill>
                <a:srgbClr val="080808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62" name="Text Box 62"/>
          <p:cNvSpPr txBox="1">
            <a:spLocks noChangeArrowheads="1"/>
          </p:cNvSpPr>
          <p:nvPr/>
        </p:nvSpPr>
        <p:spPr bwMode="auto">
          <a:xfrm>
            <a:off x="5711825" y="3171825"/>
            <a:ext cx="3141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ClrTx/>
              <a:buFontTx/>
              <a:buChar char="•"/>
            </a:pPr>
            <a:r>
              <a:rPr lang="en-US" altLang="zh-CN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为管子的通径</a:t>
            </a:r>
          </a:p>
        </p:txBody>
      </p:sp>
      <p:sp>
        <p:nvSpPr>
          <p:cNvPr id="614463" name="Line 63"/>
          <p:cNvSpPr>
            <a:spLocks noChangeShapeType="1"/>
          </p:cNvSpPr>
          <p:nvPr/>
        </p:nvSpPr>
        <p:spPr bwMode="auto">
          <a:xfrm flipH="1">
            <a:off x="5083175" y="3387725"/>
            <a:ext cx="687388" cy="365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14466" name="Text Box 66"/>
          <p:cNvSpPr txBox="1">
            <a:spLocks noChangeArrowheads="1"/>
          </p:cNvSpPr>
          <p:nvPr/>
        </p:nvSpPr>
        <p:spPr bwMode="auto">
          <a:xfrm>
            <a:off x="5715000" y="2487613"/>
            <a:ext cx="313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ClrTx/>
              <a:buFontTx/>
              <a:buChar char="•"/>
            </a:pPr>
            <a:r>
              <a:rPr lang="en-US" altLang="zh-CN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用指引线标注</a:t>
            </a:r>
          </a:p>
        </p:txBody>
      </p:sp>
      <p:sp>
        <p:nvSpPr>
          <p:cNvPr id="614467" name="Text Box 67"/>
          <p:cNvSpPr txBox="1">
            <a:spLocks noChangeArrowheads="1"/>
          </p:cNvSpPr>
          <p:nvPr/>
        </p:nvSpPr>
        <p:spPr bwMode="auto">
          <a:xfrm>
            <a:off x="5715000" y="2847975"/>
            <a:ext cx="313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5000"/>
              </a:spcAft>
              <a:buClrTx/>
              <a:buFontTx/>
              <a:buChar char="•"/>
            </a:pPr>
            <a:r>
              <a:rPr lang="en-US" altLang="zh-CN" sz="20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指引线指在螺纹大径处</a:t>
            </a:r>
          </a:p>
        </p:txBody>
      </p:sp>
      <p:sp>
        <p:nvSpPr>
          <p:cNvPr id="614471" name="Oval 71"/>
          <p:cNvSpPr>
            <a:spLocks noChangeArrowheads="1"/>
          </p:cNvSpPr>
          <p:nvPr/>
        </p:nvSpPr>
        <p:spPr bwMode="auto">
          <a:xfrm>
            <a:off x="3576638" y="2411413"/>
            <a:ext cx="292100" cy="29210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zh-CN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72" name="Oval 72"/>
          <p:cNvSpPr>
            <a:spLocks noChangeArrowheads="1"/>
          </p:cNvSpPr>
          <p:nvPr/>
        </p:nvSpPr>
        <p:spPr bwMode="auto">
          <a:xfrm>
            <a:off x="3868738" y="2652713"/>
            <a:ext cx="250825" cy="250825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zh-CN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1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 autoUpdateAnimBg="0"/>
      <p:bldP spid="614404" grpId="0" build="p" autoUpdateAnimBg="0"/>
      <p:bldP spid="614405" grpId="0" autoUpdateAnimBg="0"/>
      <p:bldP spid="614406" grpId="0" autoUpdateAnimBg="0"/>
      <p:bldP spid="614407" grpId="0" autoUpdateAnimBg="0"/>
      <p:bldP spid="614433" grpId="0" animBg="1"/>
      <p:bldP spid="614434" grpId="0" animBg="1"/>
      <p:bldP spid="614435" grpId="0" animBg="1"/>
      <p:bldP spid="614462" grpId="0" autoUpdateAnimBg="0"/>
      <p:bldP spid="614463" grpId="0" animBg="1"/>
      <p:bldP spid="614466" grpId="0" build="p" autoUpdateAnimBg="0"/>
      <p:bldP spid="614467" grpId="0" build="p" autoUpdateAnimBg="0"/>
      <p:bldP spid="614471" grpId="0" animBg="1"/>
      <p:bldP spid="6144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4E3D81F-C244-4497-9137-7C7F15D36AD7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pic>
        <p:nvPicPr>
          <p:cNvPr id="598018" name="Picture 2" descr="沉头螺钉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D1DED"/>
              </a:clrFrom>
              <a:clrTo>
                <a:srgbClr val="1D1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9" t="1584" r="15555" b="15416"/>
          <a:stretch>
            <a:fillRect/>
          </a:stretch>
        </p:blipFill>
        <p:spPr bwMode="auto">
          <a:xfrm>
            <a:off x="4083050" y="2757488"/>
            <a:ext cx="149701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019" name="Picture 3" descr="六角头螺栓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520EB"/>
              </a:clrFrom>
              <a:clrTo>
                <a:srgbClr val="1520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r="13362" b="11417"/>
          <a:stretch>
            <a:fillRect/>
          </a:stretch>
        </p:blipFill>
        <p:spPr bwMode="auto">
          <a:xfrm>
            <a:off x="279400" y="2571750"/>
            <a:ext cx="1635125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020" name="Picture 4" descr="平垫圈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D12F2"/>
              </a:clrFrom>
              <a:clrTo>
                <a:srgbClr val="1D1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r="20972"/>
          <a:stretch>
            <a:fillRect/>
          </a:stretch>
        </p:blipFill>
        <p:spPr bwMode="auto">
          <a:xfrm>
            <a:off x="7583488" y="2809875"/>
            <a:ext cx="13414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021" name="Picture 5" descr="lm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8EB"/>
              </a:clrFrom>
              <a:clrTo>
                <a:srgbClr val="0008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9" t="10138" r="20692"/>
          <a:stretch>
            <a:fillRect/>
          </a:stretch>
        </p:blipFill>
        <p:spPr bwMode="auto">
          <a:xfrm>
            <a:off x="5897563" y="2595563"/>
            <a:ext cx="134937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022" name="Picture 6" descr="双头螺柱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12EF"/>
              </a:clrFrom>
              <a:clrTo>
                <a:srgbClr val="2212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1353" r="10551" b="10873"/>
          <a:stretch>
            <a:fillRect/>
          </a:stretch>
        </p:blipFill>
        <p:spPr bwMode="auto">
          <a:xfrm>
            <a:off x="2095500" y="2447925"/>
            <a:ext cx="1897063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250825" y="217488"/>
            <a:ext cx="8569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五、螺纹紧固件的画法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比例画法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和规定标记</a:t>
            </a: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1009650" y="842963"/>
            <a:ext cx="71231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常用的螺纹紧固件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螺栓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螺母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、垫圈、双头螺柱、沉头开槽螺钉、圆柱头内六角螺钉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通常按其结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构特点、以一定的比例来绘制的。</a:t>
            </a:r>
          </a:p>
        </p:txBody>
      </p:sp>
      <p:sp>
        <p:nvSpPr>
          <p:cNvPr id="2" name="矩形 1"/>
          <p:cNvSpPr/>
          <p:nvPr/>
        </p:nvSpPr>
        <p:spPr>
          <a:xfrm>
            <a:off x="5796136" y="2571750"/>
            <a:ext cx="144016" cy="2009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4" grpId="0" autoUpdateAnimBg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D8CFF99-ACFF-4191-867E-AD5E9C0C20B3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pic>
        <p:nvPicPr>
          <p:cNvPr id="39939" name="Picture 66" descr="六角头螺栓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520EB"/>
              </a:clrFrom>
              <a:clrTo>
                <a:srgbClr val="1520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36925"/>
            <a:ext cx="25066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9042" name="Oval 2"/>
          <p:cNvSpPr>
            <a:spLocks noChangeArrowheads="1"/>
          </p:cNvSpPr>
          <p:nvPr/>
        </p:nvSpPr>
        <p:spPr bwMode="auto">
          <a:xfrm rot="5400000">
            <a:off x="6773863" y="1817688"/>
            <a:ext cx="823912" cy="823912"/>
          </a:xfrm>
          <a:prstGeom prst="ellipse">
            <a:avLst/>
          </a:prstGeom>
          <a:noFill/>
          <a:ln w="28575" algn="ctr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403225" y="428625"/>
            <a:ext cx="2671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螺栓</a:t>
            </a:r>
            <a:endParaRPr lang="zh-CN" altLang="en-US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1138238" y="4075113"/>
            <a:ext cx="469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GB/T 5782 - M12 </a:t>
            </a:r>
            <a:r>
              <a:rPr lang="en-US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ommercialPi BT" panose="05020102010206080802" pitchFamily="18" charset="2"/>
              </a:rPr>
              <a:t>× 80</a:t>
            </a:r>
            <a:endParaRPr lang="en-US" altLang="zh-CN" sz="280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1233488" y="4616450"/>
            <a:ext cx="6203950" cy="522288"/>
            <a:chOff x="649" y="3491"/>
            <a:chExt cx="3908" cy="329"/>
          </a:xfrm>
        </p:grpSpPr>
        <p:sp>
          <p:nvSpPr>
            <p:cNvPr id="40006" name="Text Box 6"/>
            <p:cNvSpPr txBox="1">
              <a:spLocks noChangeArrowheads="1"/>
            </p:cNvSpPr>
            <p:nvPr/>
          </p:nvSpPr>
          <p:spPr bwMode="auto">
            <a:xfrm>
              <a:off x="839" y="3532"/>
              <a:ext cx="37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标准代号  螺纹规格  公称长度</a:t>
              </a:r>
              <a:r>
                <a:rPr lang="en-US" altLang="zh-CN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 L )</a:t>
              </a:r>
            </a:p>
          </p:txBody>
        </p:sp>
        <p:sp>
          <p:nvSpPr>
            <p:cNvPr id="40007" name="Line 7"/>
            <p:cNvSpPr>
              <a:spLocks noChangeShapeType="1"/>
            </p:cNvSpPr>
            <p:nvPr/>
          </p:nvSpPr>
          <p:spPr bwMode="auto">
            <a:xfrm>
              <a:off x="649" y="3491"/>
              <a:ext cx="1161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8" name="Line 8"/>
            <p:cNvSpPr>
              <a:spLocks noChangeShapeType="1"/>
            </p:cNvSpPr>
            <p:nvPr/>
          </p:nvSpPr>
          <p:spPr bwMode="auto">
            <a:xfrm>
              <a:off x="2032" y="3491"/>
              <a:ext cx="420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9" name="Line 9"/>
            <p:cNvSpPr>
              <a:spLocks noChangeShapeType="1"/>
            </p:cNvSpPr>
            <p:nvPr/>
          </p:nvSpPr>
          <p:spPr bwMode="auto">
            <a:xfrm>
              <a:off x="2838" y="3492"/>
              <a:ext cx="402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5495925" y="1403350"/>
            <a:ext cx="541338" cy="1641475"/>
            <a:chOff x="3169" y="947"/>
            <a:chExt cx="341" cy="1034"/>
          </a:xfrm>
        </p:grpSpPr>
        <p:sp>
          <p:nvSpPr>
            <p:cNvPr id="40002" name="Line 11"/>
            <p:cNvSpPr>
              <a:spLocks noChangeShapeType="1"/>
            </p:cNvSpPr>
            <p:nvPr/>
          </p:nvSpPr>
          <p:spPr bwMode="auto">
            <a:xfrm flipH="1">
              <a:off x="3171" y="947"/>
              <a:ext cx="3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Line 12"/>
            <p:cNvSpPr>
              <a:spLocks noChangeShapeType="1"/>
            </p:cNvSpPr>
            <p:nvPr/>
          </p:nvSpPr>
          <p:spPr bwMode="auto">
            <a:xfrm flipH="1">
              <a:off x="3169" y="1972"/>
              <a:ext cx="34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Line 13"/>
            <p:cNvSpPr>
              <a:spLocks noChangeShapeType="1"/>
            </p:cNvSpPr>
            <p:nvPr/>
          </p:nvSpPr>
          <p:spPr bwMode="auto">
            <a:xfrm>
              <a:off x="3457" y="949"/>
              <a:ext cx="0" cy="103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5" name="Text Box 14"/>
            <p:cNvSpPr txBox="1">
              <a:spLocks noChangeArrowheads="1"/>
            </p:cNvSpPr>
            <p:nvPr/>
          </p:nvSpPr>
          <p:spPr bwMode="auto">
            <a:xfrm rot="-5400000">
              <a:off x="3176" y="1305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2d</a:t>
              </a:r>
              <a:r>
                <a:rPr lang="en-US" altLang="zh-CN" sz="2000" i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 flipH="1">
            <a:off x="2427288" y="1404938"/>
            <a:ext cx="3181350" cy="1633537"/>
            <a:chOff x="1239" y="2061"/>
            <a:chExt cx="2004" cy="1029"/>
          </a:xfrm>
        </p:grpSpPr>
        <p:grpSp>
          <p:nvGrpSpPr>
            <p:cNvPr id="39990" name="Group 16"/>
            <p:cNvGrpSpPr>
              <a:grpSpLocks/>
            </p:cNvGrpSpPr>
            <p:nvPr/>
          </p:nvGrpSpPr>
          <p:grpSpPr bwMode="auto">
            <a:xfrm>
              <a:off x="1239" y="2576"/>
              <a:ext cx="2004" cy="0"/>
              <a:chOff x="1239" y="2576"/>
              <a:chExt cx="2004" cy="0"/>
            </a:xfrm>
          </p:grpSpPr>
          <p:sp>
            <p:nvSpPr>
              <p:cNvPr id="39997" name="Line 17"/>
              <p:cNvSpPr>
                <a:spLocks noChangeShapeType="1"/>
              </p:cNvSpPr>
              <p:nvPr/>
            </p:nvSpPr>
            <p:spPr bwMode="auto">
              <a:xfrm>
                <a:off x="1239" y="2576"/>
                <a:ext cx="61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98" name="Line 18"/>
              <p:cNvSpPr>
                <a:spLocks noChangeShapeType="1"/>
              </p:cNvSpPr>
              <p:nvPr/>
            </p:nvSpPr>
            <p:spPr bwMode="auto">
              <a:xfrm>
                <a:off x="1875" y="2576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99" name="Line 19"/>
              <p:cNvSpPr>
                <a:spLocks noChangeShapeType="1"/>
              </p:cNvSpPr>
              <p:nvPr/>
            </p:nvSpPr>
            <p:spPr bwMode="auto">
              <a:xfrm>
                <a:off x="1947" y="2576"/>
                <a:ext cx="585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00" name="Line 20"/>
              <p:cNvSpPr>
                <a:spLocks noChangeShapeType="1"/>
              </p:cNvSpPr>
              <p:nvPr/>
            </p:nvSpPr>
            <p:spPr bwMode="auto">
              <a:xfrm>
                <a:off x="2568" y="2576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01" name="Line 21"/>
              <p:cNvSpPr>
                <a:spLocks noChangeShapeType="1"/>
              </p:cNvSpPr>
              <p:nvPr/>
            </p:nvSpPr>
            <p:spPr bwMode="auto">
              <a:xfrm>
                <a:off x="2646" y="2576"/>
                <a:ext cx="597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991" name="Rectangle 22"/>
            <p:cNvSpPr>
              <a:spLocks noChangeArrowheads="1"/>
            </p:cNvSpPr>
            <p:nvPr/>
          </p:nvSpPr>
          <p:spPr bwMode="auto">
            <a:xfrm>
              <a:off x="1305" y="2061"/>
              <a:ext cx="336" cy="1029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92" name="Line 23"/>
            <p:cNvSpPr>
              <a:spLocks noChangeShapeType="1"/>
            </p:cNvSpPr>
            <p:nvPr/>
          </p:nvSpPr>
          <p:spPr bwMode="auto">
            <a:xfrm flipV="1">
              <a:off x="3120" y="2315"/>
              <a:ext cx="0" cy="516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3" name="Line 24"/>
            <p:cNvSpPr>
              <a:spLocks noChangeShapeType="1"/>
            </p:cNvSpPr>
            <p:nvPr/>
          </p:nvSpPr>
          <p:spPr bwMode="auto">
            <a:xfrm>
              <a:off x="2147" y="2372"/>
              <a:ext cx="102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4" name="Line 25"/>
            <p:cNvSpPr>
              <a:spLocks noChangeShapeType="1"/>
            </p:cNvSpPr>
            <p:nvPr/>
          </p:nvSpPr>
          <p:spPr bwMode="auto">
            <a:xfrm>
              <a:off x="2147" y="2774"/>
              <a:ext cx="102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5" name="Freeform 26"/>
            <p:cNvSpPr>
              <a:spLocks/>
            </p:cNvSpPr>
            <p:nvPr/>
          </p:nvSpPr>
          <p:spPr bwMode="auto">
            <a:xfrm>
              <a:off x="1302" y="2316"/>
              <a:ext cx="1890" cy="516"/>
            </a:xfrm>
            <a:custGeom>
              <a:avLst/>
              <a:gdLst>
                <a:gd name="T0" fmla="*/ 0 w 1890"/>
                <a:gd name="T1" fmla="*/ 0 h 516"/>
                <a:gd name="T2" fmla="*/ 1818 w 1890"/>
                <a:gd name="T3" fmla="*/ 0 h 516"/>
                <a:gd name="T4" fmla="*/ 1890 w 1890"/>
                <a:gd name="T5" fmla="*/ 72 h 516"/>
                <a:gd name="T6" fmla="*/ 1890 w 1890"/>
                <a:gd name="T7" fmla="*/ 444 h 516"/>
                <a:gd name="T8" fmla="*/ 1818 w 1890"/>
                <a:gd name="T9" fmla="*/ 516 h 516"/>
                <a:gd name="T10" fmla="*/ 3 w 1890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90" h="516">
                  <a:moveTo>
                    <a:pt x="0" y="0"/>
                  </a:moveTo>
                  <a:lnTo>
                    <a:pt x="1818" y="0"/>
                  </a:lnTo>
                  <a:lnTo>
                    <a:pt x="1890" y="72"/>
                  </a:lnTo>
                  <a:lnTo>
                    <a:pt x="1890" y="444"/>
                  </a:lnTo>
                  <a:lnTo>
                    <a:pt x="1818" y="516"/>
                  </a:lnTo>
                  <a:lnTo>
                    <a:pt x="3" y="516"/>
                  </a:lnTo>
                </a:path>
              </a:pathLst>
            </a:custGeom>
            <a:noFill/>
            <a:ln w="2857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6" name="Line 27"/>
            <p:cNvSpPr>
              <a:spLocks noChangeShapeType="1"/>
            </p:cNvSpPr>
            <p:nvPr/>
          </p:nvSpPr>
          <p:spPr bwMode="auto">
            <a:xfrm flipV="1">
              <a:off x="2147" y="2317"/>
              <a:ext cx="0" cy="516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68" name="Group 28"/>
          <p:cNvGrpSpPr>
            <a:grpSpLocks/>
          </p:cNvGrpSpPr>
          <p:nvPr/>
        </p:nvGrpSpPr>
        <p:grpSpPr bwMode="auto">
          <a:xfrm>
            <a:off x="1335088" y="1795463"/>
            <a:ext cx="1328737" cy="828675"/>
            <a:chOff x="548" y="1194"/>
            <a:chExt cx="837" cy="522"/>
          </a:xfrm>
        </p:grpSpPr>
        <p:sp>
          <p:nvSpPr>
            <p:cNvPr id="39986" name="Text Box 29"/>
            <p:cNvSpPr txBox="1">
              <a:spLocks noChangeArrowheads="1"/>
            </p:cNvSpPr>
            <p:nvPr/>
          </p:nvSpPr>
          <p:spPr bwMode="auto">
            <a:xfrm rot="-5400000">
              <a:off x="524" y="1272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39987" name="Line 30"/>
            <p:cNvSpPr>
              <a:spLocks noChangeShapeType="1"/>
            </p:cNvSpPr>
            <p:nvPr/>
          </p:nvSpPr>
          <p:spPr bwMode="auto">
            <a:xfrm>
              <a:off x="713" y="1197"/>
              <a:ext cx="67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8" name="Line 31"/>
            <p:cNvSpPr>
              <a:spLocks noChangeShapeType="1"/>
            </p:cNvSpPr>
            <p:nvPr/>
          </p:nvSpPr>
          <p:spPr bwMode="auto">
            <a:xfrm>
              <a:off x="713" y="1716"/>
              <a:ext cx="67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9" name="Line 32"/>
            <p:cNvSpPr>
              <a:spLocks noChangeShapeType="1"/>
            </p:cNvSpPr>
            <p:nvPr/>
          </p:nvSpPr>
          <p:spPr bwMode="auto">
            <a:xfrm>
              <a:off x="769" y="1194"/>
              <a:ext cx="0" cy="51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1736725" y="1685925"/>
            <a:ext cx="815975" cy="915988"/>
            <a:chOff x="1067" y="1125"/>
            <a:chExt cx="514" cy="577"/>
          </a:xfrm>
        </p:grpSpPr>
        <p:grpSp>
          <p:nvGrpSpPr>
            <p:cNvPr id="39981" name="Group 34"/>
            <p:cNvGrpSpPr>
              <a:grpSpLocks/>
            </p:cNvGrpSpPr>
            <p:nvPr/>
          </p:nvGrpSpPr>
          <p:grpSpPr bwMode="auto">
            <a:xfrm>
              <a:off x="1067" y="1125"/>
              <a:ext cx="514" cy="577"/>
              <a:chOff x="801" y="1125"/>
              <a:chExt cx="514" cy="577"/>
            </a:xfrm>
          </p:grpSpPr>
          <p:sp>
            <p:nvSpPr>
              <p:cNvPr id="39983" name="Text Box 35"/>
              <p:cNvSpPr txBox="1">
                <a:spLocks noChangeArrowheads="1"/>
              </p:cNvSpPr>
              <p:nvPr/>
            </p:nvSpPr>
            <p:spPr bwMode="auto">
              <a:xfrm rot="-5400000">
                <a:off x="637" y="1289"/>
                <a:ext cx="5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A5002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0.85d</a:t>
                </a:r>
              </a:p>
            </p:txBody>
          </p:sp>
          <p:sp>
            <p:nvSpPr>
              <p:cNvPr id="39984" name="Line 36"/>
              <p:cNvSpPr>
                <a:spLocks noChangeShapeType="1"/>
              </p:cNvSpPr>
              <p:nvPr/>
            </p:nvSpPr>
            <p:spPr bwMode="auto">
              <a:xfrm>
                <a:off x="955" y="125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85" name="Line 37"/>
              <p:cNvSpPr>
                <a:spLocks noChangeShapeType="1"/>
              </p:cNvSpPr>
              <p:nvPr/>
            </p:nvSpPr>
            <p:spPr bwMode="auto">
              <a:xfrm>
                <a:off x="955" y="1663"/>
                <a:ext cx="357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982" name="Line 38"/>
            <p:cNvSpPr>
              <a:spLocks noChangeShapeType="1"/>
            </p:cNvSpPr>
            <p:nvPr/>
          </p:nvSpPr>
          <p:spPr bwMode="auto">
            <a:xfrm>
              <a:off x="1284" y="1259"/>
              <a:ext cx="0" cy="40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79" name="Group 39"/>
          <p:cNvGrpSpPr>
            <a:grpSpLocks/>
          </p:cNvGrpSpPr>
          <p:nvPr/>
        </p:nvGrpSpPr>
        <p:grpSpPr bwMode="auto">
          <a:xfrm>
            <a:off x="2027238" y="1096963"/>
            <a:ext cx="1214437" cy="711200"/>
            <a:chOff x="984" y="754"/>
            <a:chExt cx="765" cy="448"/>
          </a:xfrm>
        </p:grpSpPr>
        <p:sp>
          <p:nvSpPr>
            <p:cNvPr id="39979" name="Text Box 40"/>
            <p:cNvSpPr txBox="1">
              <a:spLocks noChangeArrowheads="1"/>
            </p:cNvSpPr>
            <p:nvPr/>
          </p:nvSpPr>
          <p:spPr bwMode="auto">
            <a:xfrm>
              <a:off x="984" y="754"/>
              <a:ext cx="7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0.1dX45</a:t>
              </a: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cs typeface="Arial" panose="020B0604020202020204" pitchFamily="34" charset="0"/>
                </a:rPr>
                <a:t>°</a:t>
              </a:r>
            </a:p>
          </p:txBody>
        </p:sp>
        <p:sp>
          <p:nvSpPr>
            <p:cNvPr id="39980" name="Freeform 41"/>
            <p:cNvSpPr>
              <a:spLocks/>
            </p:cNvSpPr>
            <p:nvPr/>
          </p:nvSpPr>
          <p:spPr bwMode="auto">
            <a:xfrm flipH="1">
              <a:off x="1029" y="965"/>
              <a:ext cx="567" cy="237"/>
            </a:xfrm>
            <a:custGeom>
              <a:avLst/>
              <a:gdLst>
                <a:gd name="T0" fmla="*/ 237 w 567"/>
                <a:gd name="T1" fmla="*/ 237 h 237"/>
                <a:gd name="T2" fmla="*/ 0 w 567"/>
                <a:gd name="T3" fmla="*/ 0 h 237"/>
                <a:gd name="T4" fmla="*/ 567 w 567"/>
                <a:gd name="T5" fmla="*/ 0 h 2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7" h="237">
                  <a:moveTo>
                    <a:pt x="237" y="237"/>
                  </a:moveTo>
                  <a:lnTo>
                    <a:pt x="0" y="0"/>
                  </a:lnTo>
                  <a:lnTo>
                    <a:pt x="567" y="0"/>
                  </a:lnTo>
                </a:path>
              </a:pathLst>
            </a:custGeom>
            <a:noFill/>
            <a:ln w="952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82" name="Group 42"/>
          <p:cNvGrpSpPr>
            <a:grpSpLocks/>
          </p:cNvGrpSpPr>
          <p:nvPr/>
        </p:nvGrpSpPr>
        <p:grpSpPr bwMode="auto">
          <a:xfrm>
            <a:off x="2500313" y="2514600"/>
            <a:ext cx="1665287" cy="604838"/>
            <a:chOff x="1548" y="2463"/>
            <a:chExt cx="1049" cy="381"/>
          </a:xfrm>
        </p:grpSpPr>
        <p:sp>
          <p:nvSpPr>
            <p:cNvPr id="39975" name="Text Box 43"/>
            <p:cNvSpPr txBox="1">
              <a:spLocks noChangeArrowheads="1"/>
            </p:cNvSpPr>
            <p:nvPr/>
          </p:nvSpPr>
          <p:spPr bwMode="auto">
            <a:xfrm>
              <a:off x="1895" y="2578"/>
              <a:ext cx="3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2d</a:t>
              </a:r>
              <a:r>
                <a:rPr lang="en-US" altLang="zh-CN" sz="2000" i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76" name="Line 44"/>
            <p:cNvSpPr>
              <a:spLocks noChangeShapeType="1"/>
            </p:cNvSpPr>
            <p:nvPr/>
          </p:nvSpPr>
          <p:spPr bwMode="auto">
            <a:xfrm>
              <a:off x="1548" y="2463"/>
              <a:ext cx="0" cy="37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7" name="Line 45"/>
            <p:cNvSpPr>
              <a:spLocks noChangeShapeType="1"/>
            </p:cNvSpPr>
            <p:nvPr/>
          </p:nvSpPr>
          <p:spPr bwMode="auto">
            <a:xfrm>
              <a:off x="2597" y="2535"/>
              <a:ext cx="0" cy="30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8" name="Line 46"/>
            <p:cNvSpPr>
              <a:spLocks noChangeShapeType="1"/>
            </p:cNvSpPr>
            <p:nvPr/>
          </p:nvSpPr>
          <p:spPr bwMode="auto">
            <a:xfrm>
              <a:off x="1548" y="2781"/>
              <a:ext cx="104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87" name="Group 47"/>
          <p:cNvGrpSpPr>
            <a:grpSpLocks/>
          </p:cNvGrpSpPr>
          <p:nvPr/>
        </p:nvGrpSpPr>
        <p:grpSpPr bwMode="auto">
          <a:xfrm>
            <a:off x="4911725" y="3022600"/>
            <a:ext cx="817563" cy="484188"/>
            <a:chOff x="1266" y="3084"/>
            <a:chExt cx="515" cy="305"/>
          </a:xfrm>
        </p:grpSpPr>
        <p:sp>
          <p:nvSpPr>
            <p:cNvPr id="39971" name="Text Box 48"/>
            <p:cNvSpPr txBox="1">
              <a:spLocks noChangeArrowheads="1"/>
            </p:cNvSpPr>
            <p:nvPr/>
          </p:nvSpPr>
          <p:spPr bwMode="auto">
            <a:xfrm>
              <a:off x="1266" y="3117"/>
              <a:ext cx="5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0.</a:t>
              </a:r>
              <a:r>
                <a:rPr kumimoji="0" lang="en-US" altLang="zh-CN" sz="2000" i="1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39972" name="Line 49"/>
            <p:cNvSpPr>
              <a:spLocks noChangeShapeType="1"/>
            </p:cNvSpPr>
            <p:nvPr/>
          </p:nvSpPr>
          <p:spPr bwMode="auto">
            <a:xfrm>
              <a:off x="1305" y="3084"/>
              <a:ext cx="0" cy="3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3" name="Line 50"/>
            <p:cNvSpPr>
              <a:spLocks noChangeShapeType="1"/>
            </p:cNvSpPr>
            <p:nvPr/>
          </p:nvSpPr>
          <p:spPr bwMode="auto">
            <a:xfrm>
              <a:off x="1637" y="3089"/>
              <a:ext cx="0" cy="3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4" name="Line 51"/>
            <p:cNvSpPr>
              <a:spLocks noChangeShapeType="1"/>
            </p:cNvSpPr>
            <p:nvPr/>
          </p:nvSpPr>
          <p:spPr bwMode="auto">
            <a:xfrm>
              <a:off x="1305" y="3342"/>
              <a:ext cx="330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92" name="Group 52"/>
          <p:cNvGrpSpPr>
            <a:grpSpLocks/>
          </p:cNvGrpSpPr>
          <p:nvPr/>
        </p:nvGrpSpPr>
        <p:grpSpPr bwMode="auto">
          <a:xfrm>
            <a:off x="2500313" y="3092450"/>
            <a:ext cx="2470150" cy="396875"/>
            <a:chOff x="1285" y="2011"/>
            <a:chExt cx="1556" cy="250"/>
          </a:xfrm>
        </p:grpSpPr>
        <p:sp>
          <p:nvSpPr>
            <p:cNvPr id="39968" name="Text Box 53"/>
            <p:cNvSpPr txBox="1">
              <a:spLocks noChangeArrowheads="1"/>
            </p:cNvSpPr>
            <p:nvPr/>
          </p:nvSpPr>
          <p:spPr bwMode="auto">
            <a:xfrm>
              <a:off x="1505" y="2011"/>
              <a:ext cx="11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L </a:t>
              </a:r>
              <a:r>
                <a:rPr lang="en-US" altLang="zh-CN" sz="2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(</a:t>
              </a:r>
              <a:r>
                <a:rPr lang="zh-CN" altLang="en-US" sz="2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由设计决定</a:t>
              </a:r>
              <a:r>
                <a:rPr lang="en-US" altLang="zh-CN" sz="2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39969" name="Line 54"/>
            <p:cNvSpPr>
              <a:spLocks noChangeShapeType="1"/>
            </p:cNvSpPr>
            <p:nvPr/>
          </p:nvSpPr>
          <p:spPr bwMode="auto">
            <a:xfrm>
              <a:off x="1285" y="2024"/>
              <a:ext cx="0" cy="23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0" name="Line 55"/>
            <p:cNvSpPr>
              <a:spLocks noChangeShapeType="1"/>
            </p:cNvSpPr>
            <p:nvPr/>
          </p:nvSpPr>
          <p:spPr bwMode="auto">
            <a:xfrm>
              <a:off x="1287" y="2224"/>
              <a:ext cx="1554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9096" name="Group 56"/>
          <p:cNvGrpSpPr>
            <a:grpSpLocks/>
          </p:cNvGrpSpPr>
          <p:nvPr/>
        </p:nvGrpSpPr>
        <p:grpSpPr bwMode="auto">
          <a:xfrm rot="5400000">
            <a:off x="6247606" y="2231232"/>
            <a:ext cx="1890713" cy="0"/>
            <a:chOff x="1199" y="1481"/>
            <a:chExt cx="1191" cy="0"/>
          </a:xfrm>
        </p:grpSpPr>
        <p:sp>
          <p:nvSpPr>
            <p:cNvPr id="39965" name="Line 57"/>
            <p:cNvSpPr>
              <a:spLocks noChangeShapeType="1"/>
            </p:cNvSpPr>
            <p:nvPr/>
          </p:nvSpPr>
          <p:spPr bwMode="auto">
            <a:xfrm>
              <a:off x="1199" y="1481"/>
              <a:ext cx="61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6" name="Line 58"/>
            <p:cNvSpPr>
              <a:spLocks noChangeShapeType="1"/>
            </p:cNvSpPr>
            <p:nvPr/>
          </p:nvSpPr>
          <p:spPr bwMode="auto">
            <a:xfrm>
              <a:off x="1835" y="1481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7" name="Line 59"/>
            <p:cNvSpPr>
              <a:spLocks noChangeShapeType="1"/>
            </p:cNvSpPr>
            <p:nvPr/>
          </p:nvSpPr>
          <p:spPr bwMode="auto">
            <a:xfrm>
              <a:off x="1907" y="1481"/>
              <a:ext cx="48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9100" name="AutoShape 60"/>
          <p:cNvSpPr>
            <a:spLocks noChangeArrowheads="1"/>
          </p:cNvSpPr>
          <p:nvPr/>
        </p:nvSpPr>
        <p:spPr bwMode="auto">
          <a:xfrm rot="5400000">
            <a:off x="6364288" y="1522413"/>
            <a:ext cx="1639887" cy="1417637"/>
          </a:xfrm>
          <a:prstGeom prst="hexagon">
            <a:avLst>
              <a:gd name="adj" fmla="val 28919"/>
              <a:gd name="vf" fmla="val 115470"/>
            </a:avLst>
          </a:prstGeom>
          <a:noFill/>
          <a:ln w="28575">
            <a:solidFill>
              <a:srgbClr val="080808"/>
            </a:solidFill>
            <a:miter lim="800000"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99101" name="Group 61"/>
          <p:cNvGrpSpPr>
            <a:grpSpLocks/>
          </p:cNvGrpSpPr>
          <p:nvPr/>
        </p:nvGrpSpPr>
        <p:grpSpPr bwMode="auto">
          <a:xfrm rot="5400000">
            <a:off x="7187407" y="1396206"/>
            <a:ext cx="0" cy="1652587"/>
            <a:chOff x="1792" y="954"/>
            <a:chExt cx="0" cy="1041"/>
          </a:xfrm>
        </p:grpSpPr>
        <p:sp>
          <p:nvSpPr>
            <p:cNvPr id="39962" name="Line 62"/>
            <p:cNvSpPr>
              <a:spLocks noChangeShapeType="1"/>
            </p:cNvSpPr>
            <p:nvPr/>
          </p:nvSpPr>
          <p:spPr bwMode="auto">
            <a:xfrm rot="5400000">
              <a:off x="1484" y="1262"/>
              <a:ext cx="61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3" name="Line 63"/>
            <p:cNvSpPr>
              <a:spLocks noChangeShapeType="1"/>
            </p:cNvSpPr>
            <p:nvPr/>
          </p:nvSpPr>
          <p:spPr bwMode="auto">
            <a:xfrm rot="5400000">
              <a:off x="1772" y="1613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4" name="Line 64"/>
            <p:cNvSpPr>
              <a:spLocks noChangeShapeType="1"/>
            </p:cNvSpPr>
            <p:nvPr/>
          </p:nvSpPr>
          <p:spPr bwMode="auto">
            <a:xfrm rot="5400000">
              <a:off x="1619" y="1823"/>
              <a:ext cx="34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9105" name="Arc 65"/>
          <p:cNvSpPr>
            <a:spLocks/>
          </p:cNvSpPr>
          <p:nvPr/>
        </p:nvSpPr>
        <p:spPr bwMode="auto">
          <a:xfrm rot="5400000" flipH="1">
            <a:off x="6861969" y="1907382"/>
            <a:ext cx="644525" cy="642937"/>
          </a:xfrm>
          <a:custGeom>
            <a:avLst/>
            <a:gdLst>
              <a:gd name="T0" fmla="*/ 1533156593 w 43200"/>
              <a:gd name="T1" fmla="*/ 2147483646 h 43068"/>
              <a:gd name="T2" fmla="*/ 2147483646 w 43200"/>
              <a:gd name="T3" fmla="*/ 2147483646 h 43068"/>
              <a:gd name="T4" fmla="*/ 2147483646 w 43200"/>
              <a:gd name="T5" fmla="*/ 2147483646 h 430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068" fill="none" extrusionOk="0">
                <a:moveTo>
                  <a:pt x="138" y="24046"/>
                </a:moveTo>
                <a:cubicBezTo>
                  <a:pt x="46" y="23233"/>
                  <a:pt x="0" y="2241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2606"/>
                  <a:pt x="34923" y="41853"/>
                  <a:pt x="23984" y="43068"/>
                </a:cubicBezTo>
              </a:path>
              <a:path w="43200" h="43068" stroke="0" extrusionOk="0">
                <a:moveTo>
                  <a:pt x="138" y="24046"/>
                </a:moveTo>
                <a:cubicBezTo>
                  <a:pt x="46" y="23233"/>
                  <a:pt x="0" y="2241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2606"/>
                  <a:pt x="34923" y="41853"/>
                  <a:pt x="23984" y="43068"/>
                </a:cubicBezTo>
                <a:lnTo>
                  <a:pt x="21600" y="21600"/>
                </a:lnTo>
                <a:lnTo>
                  <a:pt x="138" y="24046"/>
                </a:lnTo>
                <a:close/>
              </a:path>
            </a:pathLst>
          </a:custGeom>
          <a:noFill/>
          <a:ln w="952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956" name="Text Box 67"/>
          <p:cNvSpPr txBox="1">
            <a:spLocks noChangeArrowheads="1"/>
          </p:cNvSpPr>
          <p:nvPr/>
        </p:nvSpPr>
        <p:spPr bwMode="auto">
          <a:xfrm>
            <a:off x="7440613" y="5005388"/>
            <a:ext cx="1489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六角头螺栓</a:t>
            </a:r>
          </a:p>
        </p:txBody>
      </p:sp>
      <p:grpSp>
        <p:nvGrpSpPr>
          <p:cNvPr id="599108" name="Group 68"/>
          <p:cNvGrpSpPr>
            <a:grpSpLocks/>
          </p:cNvGrpSpPr>
          <p:nvPr/>
        </p:nvGrpSpPr>
        <p:grpSpPr bwMode="auto">
          <a:xfrm>
            <a:off x="6467475" y="2636838"/>
            <a:ext cx="1428750" cy="966787"/>
            <a:chOff x="4127" y="2205"/>
            <a:chExt cx="900" cy="609"/>
          </a:xfrm>
        </p:grpSpPr>
        <p:sp>
          <p:nvSpPr>
            <p:cNvPr id="39958" name="Text Box 69"/>
            <p:cNvSpPr txBox="1">
              <a:spLocks noChangeArrowheads="1"/>
            </p:cNvSpPr>
            <p:nvPr/>
          </p:nvSpPr>
          <p:spPr bwMode="auto">
            <a:xfrm>
              <a:off x="4247" y="249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绘图决定</a:t>
              </a:r>
            </a:p>
          </p:txBody>
        </p:sp>
        <p:sp>
          <p:nvSpPr>
            <p:cNvPr id="39959" name="Line 70"/>
            <p:cNvSpPr>
              <a:spLocks noChangeShapeType="1"/>
            </p:cNvSpPr>
            <p:nvPr/>
          </p:nvSpPr>
          <p:spPr bwMode="auto">
            <a:xfrm>
              <a:off x="4127" y="2205"/>
              <a:ext cx="0" cy="60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0" name="Line 71"/>
            <p:cNvSpPr>
              <a:spLocks noChangeShapeType="1"/>
            </p:cNvSpPr>
            <p:nvPr/>
          </p:nvSpPr>
          <p:spPr bwMode="auto">
            <a:xfrm>
              <a:off x="4128" y="2755"/>
              <a:ext cx="892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1" name="Line 72"/>
            <p:cNvSpPr>
              <a:spLocks noChangeShapeType="1"/>
            </p:cNvSpPr>
            <p:nvPr/>
          </p:nvSpPr>
          <p:spPr bwMode="auto">
            <a:xfrm>
              <a:off x="5027" y="2207"/>
              <a:ext cx="0" cy="60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3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59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5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500"/>
                                        <p:tgtEl>
                                          <p:spTgt spid="59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9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9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2" grpId="0" animBg="1"/>
      <p:bldP spid="599044" grpId="0" autoUpdateAnimBg="0"/>
      <p:bldP spid="599100" grpId="0" animBg="1"/>
      <p:bldP spid="5991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A0BD8C3-B6A6-488B-833D-F080C79A2375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41988" name="Text Box 9"/>
          <p:cNvSpPr txBox="1">
            <a:spLocks noChangeArrowheads="1"/>
          </p:cNvSpPr>
          <p:nvPr/>
        </p:nvSpPr>
        <p:spPr bwMode="auto">
          <a:xfrm>
            <a:off x="206247" y="684410"/>
            <a:ext cx="165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螺母</a:t>
            </a:r>
            <a:endParaRPr lang="zh-CN" altLang="en-US" sz="2400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79594" name="Group 10"/>
          <p:cNvGrpSpPr>
            <a:grpSpLocks/>
          </p:cNvGrpSpPr>
          <p:nvPr/>
        </p:nvGrpSpPr>
        <p:grpSpPr bwMode="auto">
          <a:xfrm>
            <a:off x="654819" y="5381116"/>
            <a:ext cx="3870325" cy="457200"/>
            <a:chOff x="734" y="3247"/>
            <a:chExt cx="2438" cy="288"/>
          </a:xfrm>
        </p:grpSpPr>
        <p:sp>
          <p:nvSpPr>
            <p:cNvPr id="42038" name="Text Box 11"/>
            <p:cNvSpPr txBox="1">
              <a:spLocks noChangeArrowheads="1"/>
            </p:cNvSpPr>
            <p:nvPr/>
          </p:nvSpPr>
          <p:spPr bwMode="auto">
            <a:xfrm>
              <a:off x="818" y="3247"/>
              <a:ext cx="2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标准件号    规格</a:t>
              </a:r>
            </a:p>
          </p:txBody>
        </p:sp>
        <p:sp>
          <p:nvSpPr>
            <p:cNvPr id="42039" name="Line 12"/>
            <p:cNvSpPr>
              <a:spLocks noChangeShapeType="1"/>
            </p:cNvSpPr>
            <p:nvPr/>
          </p:nvSpPr>
          <p:spPr bwMode="auto">
            <a:xfrm>
              <a:off x="734" y="3247"/>
              <a:ext cx="1034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0" name="Line 13"/>
            <p:cNvSpPr>
              <a:spLocks noChangeShapeType="1"/>
            </p:cNvSpPr>
            <p:nvPr/>
          </p:nvSpPr>
          <p:spPr bwMode="auto">
            <a:xfrm>
              <a:off x="2051" y="3247"/>
              <a:ext cx="420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598" name="Group 14"/>
          <p:cNvGrpSpPr>
            <a:grpSpLocks/>
          </p:cNvGrpSpPr>
          <p:nvPr/>
        </p:nvGrpSpPr>
        <p:grpSpPr bwMode="auto">
          <a:xfrm>
            <a:off x="564331" y="1391728"/>
            <a:ext cx="1690688" cy="633413"/>
            <a:chOff x="616" y="882"/>
            <a:chExt cx="1033" cy="399"/>
          </a:xfrm>
        </p:grpSpPr>
        <p:sp>
          <p:nvSpPr>
            <p:cNvPr id="42034" name="Line 15"/>
            <p:cNvSpPr>
              <a:spLocks noChangeShapeType="1"/>
            </p:cNvSpPr>
            <p:nvPr/>
          </p:nvSpPr>
          <p:spPr bwMode="auto">
            <a:xfrm rot="5400000" flipH="1">
              <a:off x="1527" y="1161"/>
              <a:ext cx="24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Line 16"/>
            <p:cNvSpPr>
              <a:spLocks noChangeShapeType="1"/>
            </p:cNvSpPr>
            <p:nvPr/>
          </p:nvSpPr>
          <p:spPr bwMode="auto">
            <a:xfrm rot="5400000" flipH="1">
              <a:off x="502" y="1158"/>
              <a:ext cx="2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Line 17"/>
            <p:cNvSpPr>
              <a:spLocks noChangeShapeType="1"/>
            </p:cNvSpPr>
            <p:nvPr/>
          </p:nvSpPr>
          <p:spPr bwMode="auto">
            <a:xfrm rot="5400000">
              <a:off x="1133" y="577"/>
              <a:ext cx="0" cy="103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Text Box 18"/>
            <p:cNvSpPr txBox="1">
              <a:spLocks noChangeArrowheads="1"/>
            </p:cNvSpPr>
            <p:nvPr/>
          </p:nvSpPr>
          <p:spPr bwMode="auto">
            <a:xfrm>
              <a:off x="1015" y="88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</a:rPr>
                <a:t>2d</a:t>
              </a:r>
              <a:r>
                <a:rPr lang="en-US" altLang="zh-CN" sz="2000" i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491306" y="3811078"/>
            <a:ext cx="1890713" cy="0"/>
            <a:chOff x="1199" y="1481"/>
            <a:chExt cx="1191" cy="0"/>
          </a:xfrm>
        </p:grpSpPr>
        <p:sp>
          <p:nvSpPr>
            <p:cNvPr id="42031" name="Line 20"/>
            <p:cNvSpPr>
              <a:spLocks noChangeShapeType="1"/>
            </p:cNvSpPr>
            <p:nvPr/>
          </p:nvSpPr>
          <p:spPr bwMode="auto">
            <a:xfrm>
              <a:off x="1199" y="1481"/>
              <a:ext cx="61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2" name="Line 21"/>
            <p:cNvSpPr>
              <a:spLocks noChangeShapeType="1"/>
            </p:cNvSpPr>
            <p:nvPr/>
          </p:nvSpPr>
          <p:spPr bwMode="auto">
            <a:xfrm>
              <a:off x="1835" y="1481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3" name="Line 22"/>
            <p:cNvSpPr>
              <a:spLocks noChangeShapeType="1"/>
            </p:cNvSpPr>
            <p:nvPr/>
          </p:nvSpPr>
          <p:spPr bwMode="auto">
            <a:xfrm>
              <a:off x="1907" y="1481"/>
              <a:ext cx="483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07" name="Group 23"/>
          <p:cNvGrpSpPr>
            <a:grpSpLocks/>
          </p:cNvGrpSpPr>
          <p:nvPr/>
        </p:nvGrpSpPr>
        <p:grpSpPr bwMode="auto">
          <a:xfrm>
            <a:off x="2258194" y="1829878"/>
            <a:ext cx="469900" cy="817563"/>
            <a:chOff x="2647" y="1086"/>
            <a:chExt cx="296" cy="515"/>
          </a:xfrm>
        </p:grpSpPr>
        <p:sp>
          <p:nvSpPr>
            <p:cNvPr id="42027" name="Text Box 24"/>
            <p:cNvSpPr txBox="1">
              <a:spLocks noChangeArrowheads="1"/>
            </p:cNvSpPr>
            <p:nvPr/>
          </p:nvSpPr>
          <p:spPr bwMode="auto">
            <a:xfrm rot="-5400000">
              <a:off x="2528" y="1220"/>
              <a:ext cx="51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0.8d</a:t>
              </a:r>
            </a:p>
          </p:txBody>
        </p:sp>
        <p:sp>
          <p:nvSpPr>
            <p:cNvPr id="42028" name="Line 25"/>
            <p:cNvSpPr>
              <a:spLocks noChangeShapeType="1"/>
            </p:cNvSpPr>
            <p:nvPr/>
          </p:nvSpPr>
          <p:spPr bwMode="auto">
            <a:xfrm rot="5400000" flipV="1">
              <a:off x="2795" y="1443"/>
              <a:ext cx="0" cy="29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9" name="Line 26"/>
            <p:cNvSpPr>
              <a:spLocks noChangeShapeType="1"/>
            </p:cNvSpPr>
            <p:nvPr/>
          </p:nvSpPr>
          <p:spPr bwMode="auto">
            <a:xfrm rot="5400000" flipV="1">
              <a:off x="2792" y="1067"/>
              <a:ext cx="0" cy="28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0" name="Line 27"/>
            <p:cNvSpPr>
              <a:spLocks noChangeShapeType="1"/>
            </p:cNvSpPr>
            <p:nvPr/>
          </p:nvSpPr>
          <p:spPr bwMode="auto">
            <a:xfrm rot="-5400000">
              <a:off x="2698" y="1400"/>
              <a:ext cx="376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12" name="Group 28"/>
          <p:cNvGrpSpPr>
            <a:grpSpLocks/>
          </p:cNvGrpSpPr>
          <p:nvPr/>
        </p:nvGrpSpPr>
        <p:grpSpPr bwMode="auto">
          <a:xfrm>
            <a:off x="575444" y="3120516"/>
            <a:ext cx="1682750" cy="1385887"/>
            <a:chOff x="1587" y="1899"/>
            <a:chExt cx="1060" cy="873"/>
          </a:xfrm>
        </p:grpSpPr>
        <p:sp>
          <p:nvSpPr>
            <p:cNvPr id="42024" name="Oval 29"/>
            <p:cNvSpPr>
              <a:spLocks noChangeArrowheads="1"/>
            </p:cNvSpPr>
            <p:nvPr/>
          </p:nvSpPr>
          <p:spPr bwMode="auto">
            <a:xfrm>
              <a:off x="1911" y="2130"/>
              <a:ext cx="413" cy="402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25" name="AutoShape 30"/>
            <p:cNvSpPr>
              <a:spLocks noChangeArrowheads="1"/>
            </p:cNvSpPr>
            <p:nvPr/>
          </p:nvSpPr>
          <p:spPr bwMode="auto">
            <a:xfrm>
              <a:off x="1587" y="1899"/>
              <a:ext cx="1060" cy="873"/>
            </a:xfrm>
            <a:prstGeom prst="hexagon">
              <a:avLst>
                <a:gd name="adj" fmla="val 30355"/>
                <a:gd name="vf" fmla="val 115470"/>
              </a:avLst>
            </a:prstGeom>
            <a:noFill/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26" name="Arc 31"/>
            <p:cNvSpPr>
              <a:spLocks/>
            </p:cNvSpPr>
            <p:nvPr/>
          </p:nvSpPr>
          <p:spPr bwMode="auto">
            <a:xfrm>
              <a:off x="1852" y="2075"/>
              <a:ext cx="530" cy="507"/>
            </a:xfrm>
            <a:custGeom>
              <a:avLst/>
              <a:gdLst>
                <a:gd name="T0" fmla="*/ 0 w 43200"/>
                <a:gd name="T1" fmla="*/ 0 h 43068"/>
                <a:gd name="T2" fmla="*/ 0 w 43200"/>
                <a:gd name="T3" fmla="*/ 0 h 43068"/>
                <a:gd name="T4" fmla="*/ 0 w 43200"/>
                <a:gd name="T5" fmla="*/ 0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68" fill="none" extrusionOk="0">
                  <a:moveTo>
                    <a:pt x="138" y="24046"/>
                  </a:moveTo>
                  <a:cubicBezTo>
                    <a:pt x="46" y="23233"/>
                    <a:pt x="0" y="2241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606"/>
                    <a:pt x="34923" y="41853"/>
                    <a:pt x="23984" y="43068"/>
                  </a:cubicBezTo>
                </a:path>
                <a:path w="43200" h="43068" stroke="0" extrusionOk="0">
                  <a:moveTo>
                    <a:pt x="138" y="24046"/>
                  </a:moveTo>
                  <a:cubicBezTo>
                    <a:pt x="46" y="23233"/>
                    <a:pt x="0" y="2241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606"/>
                    <a:pt x="34923" y="41853"/>
                    <a:pt x="23984" y="43068"/>
                  </a:cubicBezTo>
                  <a:lnTo>
                    <a:pt x="21600" y="21600"/>
                  </a:lnTo>
                  <a:lnTo>
                    <a:pt x="138" y="24046"/>
                  </a:lnTo>
                  <a:close/>
                </a:path>
              </a:pathLst>
            </a:cu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16" name="Group 32"/>
          <p:cNvGrpSpPr>
            <a:grpSpLocks/>
          </p:cNvGrpSpPr>
          <p:nvPr/>
        </p:nvGrpSpPr>
        <p:grpSpPr bwMode="auto">
          <a:xfrm>
            <a:off x="1419994" y="2971291"/>
            <a:ext cx="0" cy="1652587"/>
            <a:chOff x="1792" y="954"/>
            <a:chExt cx="0" cy="1041"/>
          </a:xfrm>
        </p:grpSpPr>
        <p:sp>
          <p:nvSpPr>
            <p:cNvPr id="42021" name="Line 33"/>
            <p:cNvSpPr>
              <a:spLocks noChangeShapeType="1"/>
            </p:cNvSpPr>
            <p:nvPr/>
          </p:nvSpPr>
          <p:spPr bwMode="auto">
            <a:xfrm rot="5400000">
              <a:off x="1484" y="1262"/>
              <a:ext cx="61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2" name="Line 34"/>
            <p:cNvSpPr>
              <a:spLocks noChangeShapeType="1"/>
            </p:cNvSpPr>
            <p:nvPr/>
          </p:nvSpPr>
          <p:spPr bwMode="auto">
            <a:xfrm rot="5400000">
              <a:off x="1772" y="1613"/>
              <a:ext cx="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3" name="Line 35"/>
            <p:cNvSpPr>
              <a:spLocks noChangeShapeType="1"/>
            </p:cNvSpPr>
            <p:nvPr/>
          </p:nvSpPr>
          <p:spPr bwMode="auto">
            <a:xfrm rot="5400000">
              <a:off x="1619" y="1823"/>
              <a:ext cx="34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20" name="Group 36"/>
          <p:cNvGrpSpPr>
            <a:grpSpLocks/>
          </p:cNvGrpSpPr>
          <p:nvPr/>
        </p:nvGrpSpPr>
        <p:grpSpPr bwMode="auto">
          <a:xfrm>
            <a:off x="578619" y="2025141"/>
            <a:ext cx="1676400" cy="606425"/>
            <a:chOff x="1273" y="956"/>
            <a:chExt cx="1033" cy="382"/>
          </a:xfrm>
        </p:grpSpPr>
        <p:sp>
          <p:nvSpPr>
            <p:cNvPr id="42018" name="Rectangle 37"/>
            <p:cNvSpPr>
              <a:spLocks noChangeArrowheads="1"/>
            </p:cNvSpPr>
            <p:nvPr/>
          </p:nvSpPr>
          <p:spPr bwMode="auto">
            <a:xfrm>
              <a:off x="1273" y="956"/>
              <a:ext cx="1033" cy="382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19" name="Line 38"/>
            <p:cNvSpPr>
              <a:spLocks noChangeShapeType="1"/>
            </p:cNvSpPr>
            <p:nvPr/>
          </p:nvSpPr>
          <p:spPr bwMode="auto">
            <a:xfrm>
              <a:off x="1531" y="956"/>
              <a:ext cx="0" cy="382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0" name="Line 39"/>
            <p:cNvSpPr>
              <a:spLocks noChangeShapeType="1"/>
            </p:cNvSpPr>
            <p:nvPr/>
          </p:nvSpPr>
          <p:spPr bwMode="auto">
            <a:xfrm>
              <a:off x="2051" y="956"/>
              <a:ext cx="0" cy="382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24" name="Group 40"/>
          <p:cNvGrpSpPr>
            <a:grpSpLocks/>
          </p:cNvGrpSpPr>
          <p:nvPr/>
        </p:nvGrpSpPr>
        <p:grpSpPr bwMode="auto">
          <a:xfrm>
            <a:off x="3078931" y="2025141"/>
            <a:ext cx="1392238" cy="606425"/>
            <a:chOff x="2465" y="956"/>
            <a:chExt cx="893" cy="382"/>
          </a:xfrm>
        </p:grpSpPr>
        <p:sp>
          <p:nvSpPr>
            <p:cNvPr id="42016" name="Rectangle 41"/>
            <p:cNvSpPr>
              <a:spLocks noChangeArrowheads="1"/>
            </p:cNvSpPr>
            <p:nvPr/>
          </p:nvSpPr>
          <p:spPr bwMode="auto">
            <a:xfrm rot="5400000">
              <a:off x="2721" y="700"/>
              <a:ext cx="382" cy="893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17" name="Line 42"/>
            <p:cNvSpPr>
              <a:spLocks noChangeShapeType="1"/>
            </p:cNvSpPr>
            <p:nvPr/>
          </p:nvSpPr>
          <p:spPr bwMode="auto">
            <a:xfrm>
              <a:off x="2912" y="956"/>
              <a:ext cx="0" cy="382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27" name="Group 43"/>
          <p:cNvGrpSpPr>
            <a:grpSpLocks/>
          </p:cNvGrpSpPr>
          <p:nvPr/>
        </p:nvGrpSpPr>
        <p:grpSpPr bwMode="auto">
          <a:xfrm>
            <a:off x="1416819" y="1899728"/>
            <a:ext cx="0" cy="812800"/>
            <a:chOff x="1792" y="877"/>
            <a:chExt cx="0" cy="512"/>
          </a:xfrm>
        </p:grpSpPr>
        <p:sp>
          <p:nvSpPr>
            <p:cNvPr id="42013" name="Line 44"/>
            <p:cNvSpPr>
              <a:spLocks noChangeShapeType="1"/>
            </p:cNvSpPr>
            <p:nvPr/>
          </p:nvSpPr>
          <p:spPr bwMode="auto">
            <a:xfrm flipV="1">
              <a:off x="1792" y="1207"/>
              <a:ext cx="0" cy="18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4" name="Line 45"/>
            <p:cNvSpPr>
              <a:spLocks noChangeShapeType="1"/>
            </p:cNvSpPr>
            <p:nvPr/>
          </p:nvSpPr>
          <p:spPr bwMode="auto">
            <a:xfrm flipV="1">
              <a:off x="1792" y="1140"/>
              <a:ext cx="0" cy="3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5" name="Line 46"/>
            <p:cNvSpPr>
              <a:spLocks noChangeShapeType="1"/>
            </p:cNvSpPr>
            <p:nvPr/>
          </p:nvSpPr>
          <p:spPr bwMode="auto">
            <a:xfrm flipV="1">
              <a:off x="1792" y="877"/>
              <a:ext cx="0" cy="22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31" name="Group 47"/>
          <p:cNvGrpSpPr>
            <a:grpSpLocks/>
          </p:cNvGrpSpPr>
          <p:nvPr/>
        </p:nvGrpSpPr>
        <p:grpSpPr bwMode="auto">
          <a:xfrm>
            <a:off x="3775844" y="1907666"/>
            <a:ext cx="0" cy="812800"/>
            <a:chOff x="1792" y="877"/>
            <a:chExt cx="0" cy="512"/>
          </a:xfrm>
        </p:grpSpPr>
        <p:sp>
          <p:nvSpPr>
            <p:cNvPr id="42010" name="Line 48"/>
            <p:cNvSpPr>
              <a:spLocks noChangeShapeType="1"/>
            </p:cNvSpPr>
            <p:nvPr/>
          </p:nvSpPr>
          <p:spPr bwMode="auto">
            <a:xfrm flipV="1">
              <a:off x="1792" y="1207"/>
              <a:ext cx="0" cy="18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1" name="Line 49"/>
            <p:cNvSpPr>
              <a:spLocks noChangeShapeType="1"/>
            </p:cNvSpPr>
            <p:nvPr/>
          </p:nvSpPr>
          <p:spPr bwMode="auto">
            <a:xfrm flipV="1">
              <a:off x="1792" y="1140"/>
              <a:ext cx="0" cy="3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2" name="Line 50"/>
            <p:cNvSpPr>
              <a:spLocks noChangeShapeType="1"/>
            </p:cNvSpPr>
            <p:nvPr/>
          </p:nvSpPr>
          <p:spPr bwMode="auto">
            <a:xfrm flipV="1">
              <a:off x="1792" y="877"/>
              <a:ext cx="0" cy="22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35" name="Group 51"/>
          <p:cNvGrpSpPr>
            <a:grpSpLocks/>
          </p:cNvGrpSpPr>
          <p:nvPr/>
        </p:nvGrpSpPr>
        <p:grpSpPr bwMode="auto">
          <a:xfrm>
            <a:off x="988194" y="3806316"/>
            <a:ext cx="1774825" cy="527050"/>
            <a:chOff x="1849" y="2331"/>
            <a:chExt cx="1118" cy="332"/>
          </a:xfrm>
        </p:grpSpPr>
        <p:sp>
          <p:nvSpPr>
            <p:cNvPr id="42006" name="Text Box 52"/>
            <p:cNvSpPr txBox="1">
              <a:spLocks noChangeArrowheads="1"/>
            </p:cNvSpPr>
            <p:nvPr/>
          </p:nvSpPr>
          <p:spPr bwMode="auto">
            <a:xfrm>
              <a:off x="2669" y="2413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42007" name="Line 53"/>
            <p:cNvSpPr>
              <a:spLocks noChangeShapeType="1"/>
            </p:cNvSpPr>
            <p:nvPr/>
          </p:nvSpPr>
          <p:spPr bwMode="auto">
            <a:xfrm rot="-9093907">
              <a:off x="2328" y="2544"/>
              <a:ext cx="363" cy="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8" name="Line 54"/>
            <p:cNvSpPr>
              <a:spLocks noChangeShapeType="1"/>
            </p:cNvSpPr>
            <p:nvPr/>
          </p:nvSpPr>
          <p:spPr bwMode="auto">
            <a:xfrm rot="7106093">
              <a:off x="2118" y="2062"/>
              <a:ext cx="0" cy="53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9" name="Line 55"/>
            <p:cNvSpPr>
              <a:spLocks noChangeShapeType="1"/>
            </p:cNvSpPr>
            <p:nvPr/>
          </p:nvSpPr>
          <p:spPr bwMode="auto">
            <a:xfrm>
              <a:off x="2669" y="2632"/>
              <a:ext cx="25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9640" name="Group 56"/>
          <p:cNvGrpSpPr>
            <a:grpSpLocks/>
          </p:cNvGrpSpPr>
          <p:nvPr/>
        </p:nvGrpSpPr>
        <p:grpSpPr bwMode="auto">
          <a:xfrm>
            <a:off x="-3994" y="3812666"/>
            <a:ext cx="1751013" cy="762000"/>
            <a:chOff x="1225" y="2335"/>
            <a:chExt cx="1103" cy="480"/>
          </a:xfrm>
        </p:grpSpPr>
        <p:sp>
          <p:nvSpPr>
            <p:cNvPr id="42002" name="Text Box 57"/>
            <p:cNvSpPr txBox="1">
              <a:spLocks noChangeArrowheads="1"/>
            </p:cNvSpPr>
            <p:nvPr/>
          </p:nvSpPr>
          <p:spPr bwMode="auto">
            <a:xfrm>
              <a:off x="1225" y="2565"/>
              <a:ext cx="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0.85d</a:t>
              </a:r>
            </a:p>
          </p:txBody>
        </p:sp>
        <p:sp>
          <p:nvSpPr>
            <p:cNvPr id="42003" name="Line 58"/>
            <p:cNvSpPr>
              <a:spLocks noChangeShapeType="1"/>
            </p:cNvSpPr>
            <p:nvPr/>
          </p:nvSpPr>
          <p:spPr bwMode="auto">
            <a:xfrm rot="18958227" flipV="1">
              <a:off x="1594" y="2630"/>
              <a:ext cx="448" cy="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4" name="Line 59"/>
            <p:cNvSpPr>
              <a:spLocks noChangeShapeType="1"/>
            </p:cNvSpPr>
            <p:nvPr/>
          </p:nvSpPr>
          <p:spPr bwMode="auto">
            <a:xfrm rot="2749129">
              <a:off x="2115" y="2126"/>
              <a:ext cx="4" cy="42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5" name="Line 60"/>
            <p:cNvSpPr>
              <a:spLocks noChangeShapeType="1"/>
            </p:cNvSpPr>
            <p:nvPr/>
          </p:nvSpPr>
          <p:spPr bwMode="auto">
            <a:xfrm flipH="1">
              <a:off x="1261" y="2792"/>
              <a:ext cx="39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9645" name="Text Box 61"/>
          <p:cNvSpPr txBox="1">
            <a:spLocks noChangeArrowheads="1"/>
          </p:cNvSpPr>
          <p:nvPr/>
        </p:nvSpPr>
        <p:spPr bwMode="auto">
          <a:xfrm>
            <a:off x="546869" y="4862003"/>
            <a:ext cx="386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GB/T 6170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- M12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5343731" y="684410"/>
            <a:ext cx="2341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、垫圈</a:t>
            </a:r>
          </a:p>
        </p:txBody>
      </p:sp>
      <p:grpSp>
        <p:nvGrpSpPr>
          <p:cNvPr id="64" name="Group 10"/>
          <p:cNvGrpSpPr>
            <a:grpSpLocks/>
          </p:cNvGrpSpPr>
          <p:nvPr/>
        </p:nvGrpSpPr>
        <p:grpSpPr bwMode="auto">
          <a:xfrm>
            <a:off x="5631297" y="5350806"/>
            <a:ext cx="3673475" cy="457200"/>
            <a:chOff x="734" y="3247"/>
            <a:chExt cx="2314" cy="288"/>
          </a:xfrm>
        </p:grpSpPr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850" y="3247"/>
              <a:ext cx="2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标准件号  </a:t>
              </a:r>
              <a:r>
                <a:rPr lang="zh-CN" altLang="en-US" sz="18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12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规格</a:t>
              </a:r>
            </a:p>
          </p:txBody>
        </p: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>
              <a:off x="734" y="3247"/>
              <a:ext cx="1034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2051" y="3247"/>
              <a:ext cx="420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" name="Group 14"/>
          <p:cNvGrpSpPr>
            <a:grpSpLocks/>
          </p:cNvGrpSpPr>
          <p:nvPr/>
        </p:nvGrpSpPr>
        <p:grpSpPr bwMode="auto">
          <a:xfrm>
            <a:off x="6667934" y="1929744"/>
            <a:ext cx="2725738" cy="1296987"/>
            <a:chOff x="2184" y="999"/>
            <a:chExt cx="1717" cy="817"/>
          </a:xfrm>
        </p:grpSpPr>
        <p:sp>
          <p:nvSpPr>
            <p:cNvPr id="69" name="Text Box 15"/>
            <p:cNvSpPr txBox="1">
              <a:spLocks noChangeArrowheads="1"/>
            </p:cNvSpPr>
            <p:nvPr/>
          </p:nvSpPr>
          <p:spPr bwMode="auto">
            <a:xfrm>
              <a:off x="3324" y="999"/>
              <a:ext cx="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2.2d</a:t>
              </a: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 rot="18958227" flipV="1">
              <a:off x="3118" y="1311"/>
              <a:ext cx="262" cy="4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17"/>
            <p:cNvSpPr>
              <a:spLocks noChangeShapeType="1"/>
            </p:cNvSpPr>
            <p:nvPr/>
          </p:nvSpPr>
          <p:spPr bwMode="auto">
            <a:xfrm rot="2749129">
              <a:off x="2746" y="1238"/>
              <a:ext cx="16" cy="113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H="1">
              <a:off x="3342" y="1220"/>
              <a:ext cx="346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578909" y="4820581"/>
            <a:ext cx="3563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GB/T 97.1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- 12</a:t>
            </a:r>
          </a:p>
        </p:txBody>
      </p:sp>
      <p:grpSp>
        <p:nvGrpSpPr>
          <p:cNvPr id="74" name="Group 20"/>
          <p:cNvGrpSpPr>
            <a:grpSpLocks/>
          </p:cNvGrpSpPr>
          <p:nvPr/>
        </p:nvGrpSpPr>
        <p:grpSpPr bwMode="auto">
          <a:xfrm>
            <a:off x="6542522" y="2167869"/>
            <a:ext cx="2081212" cy="2081212"/>
            <a:chOff x="2808" y="1384"/>
            <a:chExt cx="1191" cy="1239"/>
          </a:xfrm>
        </p:grpSpPr>
        <p:grpSp>
          <p:nvGrpSpPr>
            <p:cNvPr id="75" name="Group 21"/>
            <p:cNvGrpSpPr>
              <a:grpSpLocks/>
            </p:cNvGrpSpPr>
            <p:nvPr/>
          </p:nvGrpSpPr>
          <p:grpSpPr bwMode="auto">
            <a:xfrm>
              <a:off x="2808" y="2004"/>
              <a:ext cx="1191" cy="0"/>
              <a:chOff x="1199" y="1481"/>
              <a:chExt cx="1191" cy="0"/>
            </a:xfrm>
          </p:grpSpPr>
          <p:sp>
            <p:nvSpPr>
              <p:cNvPr id="82" name="Line 22"/>
              <p:cNvSpPr>
                <a:spLocks noChangeShapeType="1"/>
              </p:cNvSpPr>
              <p:nvPr/>
            </p:nvSpPr>
            <p:spPr bwMode="auto">
              <a:xfrm>
                <a:off x="1199" y="1481"/>
                <a:ext cx="61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23"/>
              <p:cNvSpPr>
                <a:spLocks noChangeShapeType="1"/>
              </p:cNvSpPr>
              <p:nvPr/>
            </p:nvSpPr>
            <p:spPr bwMode="auto">
              <a:xfrm>
                <a:off x="1835" y="1481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24"/>
              <p:cNvSpPr>
                <a:spLocks noChangeShapeType="1"/>
              </p:cNvSpPr>
              <p:nvPr/>
            </p:nvSpPr>
            <p:spPr bwMode="auto">
              <a:xfrm>
                <a:off x="1907" y="1481"/>
                <a:ext cx="48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6" name="Group 25"/>
            <p:cNvGrpSpPr>
              <a:grpSpLocks/>
            </p:cNvGrpSpPr>
            <p:nvPr/>
          </p:nvGrpSpPr>
          <p:grpSpPr bwMode="auto">
            <a:xfrm>
              <a:off x="3401" y="1384"/>
              <a:ext cx="0" cy="1239"/>
              <a:chOff x="3401" y="1384"/>
              <a:chExt cx="0" cy="1239"/>
            </a:xfrm>
          </p:grpSpPr>
          <p:sp>
            <p:nvSpPr>
              <p:cNvPr id="79" name="Line 26"/>
              <p:cNvSpPr>
                <a:spLocks noChangeShapeType="1"/>
              </p:cNvSpPr>
              <p:nvPr/>
            </p:nvSpPr>
            <p:spPr bwMode="auto">
              <a:xfrm rot="5400000">
                <a:off x="3047" y="1738"/>
                <a:ext cx="70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27"/>
              <p:cNvSpPr>
                <a:spLocks noChangeShapeType="1"/>
              </p:cNvSpPr>
              <p:nvPr/>
            </p:nvSpPr>
            <p:spPr bwMode="auto">
              <a:xfrm rot="5400000">
                <a:off x="3381" y="2139"/>
                <a:ext cx="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28"/>
              <p:cNvSpPr>
                <a:spLocks noChangeShapeType="1"/>
              </p:cNvSpPr>
              <p:nvPr/>
            </p:nvSpPr>
            <p:spPr bwMode="auto">
              <a:xfrm rot="5400000">
                <a:off x="3179" y="2401"/>
                <a:ext cx="444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" name="Oval 29"/>
            <p:cNvSpPr>
              <a:spLocks noChangeArrowheads="1"/>
            </p:cNvSpPr>
            <p:nvPr/>
          </p:nvSpPr>
          <p:spPr bwMode="auto">
            <a:xfrm>
              <a:off x="2861" y="1465"/>
              <a:ext cx="1076" cy="1076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Oval 30"/>
            <p:cNvSpPr>
              <a:spLocks noChangeArrowheads="1"/>
            </p:cNvSpPr>
            <p:nvPr/>
          </p:nvSpPr>
          <p:spPr bwMode="auto">
            <a:xfrm>
              <a:off x="3115" y="1717"/>
              <a:ext cx="567" cy="567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5" name="Group 31"/>
          <p:cNvGrpSpPr>
            <a:grpSpLocks/>
          </p:cNvGrpSpPr>
          <p:nvPr/>
        </p:nvGrpSpPr>
        <p:grpSpPr bwMode="auto">
          <a:xfrm>
            <a:off x="5570972" y="2294869"/>
            <a:ext cx="515937" cy="1811337"/>
            <a:chOff x="1486" y="1229"/>
            <a:chExt cx="325" cy="1141"/>
          </a:xfrm>
        </p:grpSpPr>
        <p:sp>
          <p:nvSpPr>
            <p:cNvPr id="86" name="Line 32"/>
            <p:cNvSpPr>
              <a:spLocks noChangeShapeType="1"/>
            </p:cNvSpPr>
            <p:nvPr/>
          </p:nvSpPr>
          <p:spPr bwMode="auto">
            <a:xfrm rot="5400000" flipV="1">
              <a:off x="1649" y="1640"/>
              <a:ext cx="0" cy="32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1596" y="1229"/>
              <a:ext cx="90" cy="1141"/>
            </a:xfrm>
            <a:prstGeom prst="rect">
              <a:avLst/>
            </a:prstGeom>
            <a:noFill/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8" name="Group 34"/>
          <p:cNvGrpSpPr>
            <a:grpSpLocks/>
          </p:cNvGrpSpPr>
          <p:nvPr/>
        </p:nvGrpSpPr>
        <p:grpSpPr bwMode="auto">
          <a:xfrm>
            <a:off x="5461434" y="1761469"/>
            <a:ext cx="1258888" cy="657225"/>
            <a:chOff x="1424" y="893"/>
            <a:chExt cx="793" cy="414"/>
          </a:xfrm>
        </p:grpSpPr>
        <p:sp>
          <p:nvSpPr>
            <p:cNvPr id="89" name="Line 35"/>
            <p:cNvSpPr>
              <a:spLocks noChangeShapeType="1"/>
            </p:cNvSpPr>
            <p:nvPr/>
          </p:nvSpPr>
          <p:spPr bwMode="auto">
            <a:xfrm>
              <a:off x="1694" y="1039"/>
              <a:ext cx="0" cy="26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>
              <a:off x="1602" y="1040"/>
              <a:ext cx="0" cy="26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1424" y="1104"/>
              <a:ext cx="18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38"/>
            <p:cNvSpPr>
              <a:spLocks noChangeShapeType="1"/>
            </p:cNvSpPr>
            <p:nvPr/>
          </p:nvSpPr>
          <p:spPr bwMode="auto">
            <a:xfrm>
              <a:off x="1602" y="1105"/>
              <a:ext cx="9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39"/>
            <p:cNvSpPr>
              <a:spLocks noChangeShapeType="1"/>
            </p:cNvSpPr>
            <p:nvPr/>
          </p:nvSpPr>
          <p:spPr bwMode="auto">
            <a:xfrm flipH="1">
              <a:off x="1693" y="1105"/>
              <a:ext cx="47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40"/>
            <p:cNvSpPr txBox="1">
              <a:spLocks noChangeArrowheads="1"/>
            </p:cNvSpPr>
            <p:nvPr/>
          </p:nvSpPr>
          <p:spPr bwMode="auto">
            <a:xfrm>
              <a:off x="1727" y="893"/>
              <a:ext cx="4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latin typeface="ISOCPEUR" panose="020B0604020202020204" pitchFamily="34" charset="0"/>
                  <a:ea typeface="黑体" panose="02010609060101010101" pitchFamily="49" charset="-122"/>
                </a:rPr>
                <a:t>0.15d </a:t>
              </a:r>
              <a:endParaRPr lang="en-US" altLang="zh-CN" sz="2000">
                <a:latin typeface="ISOCPEUR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5" name="Group 41"/>
          <p:cNvGrpSpPr>
            <a:grpSpLocks/>
          </p:cNvGrpSpPr>
          <p:nvPr/>
        </p:nvGrpSpPr>
        <p:grpSpPr bwMode="auto">
          <a:xfrm>
            <a:off x="7082272" y="3196569"/>
            <a:ext cx="2066925" cy="582612"/>
            <a:chOff x="2454" y="1800"/>
            <a:chExt cx="1302" cy="367"/>
          </a:xfrm>
        </p:grpSpPr>
        <p:sp>
          <p:nvSpPr>
            <p:cNvPr id="96" name="Text Box 42"/>
            <p:cNvSpPr txBox="1">
              <a:spLocks noChangeArrowheads="1"/>
            </p:cNvSpPr>
            <p:nvPr/>
          </p:nvSpPr>
          <p:spPr bwMode="auto">
            <a:xfrm>
              <a:off x="3344" y="1917"/>
              <a:ext cx="4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1.1d</a:t>
              </a:r>
            </a:p>
          </p:txBody>
        </p:sp>
        <p:sp>
          <p:nvSpPr>
            <p:cNvPr id="97" name="Line 43"/>
            <p:cNvSpPr>
              <a:spLocks noChangeShapeType="1"/>
            </p:cNvSpPr>
            <p:nvPr/>
          </p:nvSpPr>
          <p:spPr bwMode="auto">
            <a:xfrm rot="-9093907">
              <a:off x="2984" y="2036"/>
              <a:ext cx="42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44"/>
            <p:cNvSpPr>
              <a:spLocks noChangeShapeType="1"/>
            </p:cNvSpPr>
            <p:nvPr/>
          </p:nvSpPr>
          <p:spPr bwMode="auto">
            <a:xfrm rot="7106093">
              <a:off x="2756" y="1498"/>
              <a:ext cx="0" cy="60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45"/>
            <p:cNvSpPr>
              <a:spLocks noChangeShapeType="1"/>
            </p:cNvSpPr>
            <p:nvPr/>
          </p:nvSpPr>
          <p:spPr bwMode="auto">
            <a:xfrm>
              <a:off x="3380" y="2139"/>
              <a:ext cx="292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00" name="Picture 5" descr="lm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8EB"/>
              </a:clrFrom>
              <a:clrTo>
                <a:srgbClr val="0008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8" t="10138" r="20692"/>
          <a:stretch/>
        </p:blipFill>
        <p:spPr bwMode="auto">
          <a:xfrm>
            <a:off x="2411760" y="-7654"/>
            <a:ext cx="1240372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4" descr="平垫圈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D12F2"/>
              </a:clrFrom>
              <a:clrTo>
                <a:srgbClr val="1D1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r="20972"/>
          <a:stretch>
            <a:fillRect/>
          </a:stretch>
        </p:blipFill>
        <p:spPr bwMode="auto">
          <a:xfrm>
            <a:off x="7140808" y="84945"/>
            <a:ext cx="13414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6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7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7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45" grpId="0" autoUpdateAnimBg="0"/>
      <p:bldP spid="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18C5DD0-56DF-431A-9372-F21D9678AA7A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46083" name="Group 2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46232" name="Group 3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89828" name="Rectangle 4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89829" name="Rectangle 5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46237" name="Rectangle 6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233" name="Rectangle 7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234" name="Line 8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9833" name="Group 9"/>
          <p:cNvGrpSpPr>
            <a:grpSpLocks/>
          </p:cNvGrpSpPr>
          <p:nvPr/>
        </p:nvGrpSpPr>
        <p:grpSpPr bwMode="auto">
          <a:xfrm>
            <a:off x="3148013" y="874713"/>
            <a:ext cx="508000" cy="658812"/>
            <a:chOff x="1983" y="551"/>
            <a:chExt cx="320" cy="415"/>
          </a:xfrm>
        </p:grpSpPr>
        <p:sp>
          <p:nvSpPr>
            <p:cNvPr id="46228" name="Line 10"/>
            <p:cNvSpPr>
              <a:spLocks noChangeShapeType="1"/>
            </p:cNvSpPr>
            <p:nvPr/>
          </p:nvSpPr>
          <p:spPr bwMode="auto">
            <a:xfrm flipV="1">
              <a:off x="1983" y="723"/>
              <a:ext cx="0" cy="24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9" name="Line 11"/>
            <p:cNvSpPr>
              <a:spLocks noChangeShapeType="1"/>
            </p:cNvSpPr>
            <p:nvPr/>
          </p:nvSpPr>
          <p:spPr bwMode="auto">
            <a:xfrm flipV="1">
              <a:off x="2303" y="722"/>
              <a:ext cx="0" cy="24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30" name="Line 12"/>
            <p:cNvSpPr>
              <a:spLocks noChangeShapeType="1"/>
            </p:cNvSpPr>
            <p:nvPr/>
          </p:nvSpPr>
          <p:spPr bwMode="auto">
            <a:xfrm>
              <a:off x="1983" y="771"/>
              <a:ext cx="31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31" name="Text Box 13"/>
            <p:cNvSpPr txBox="1">
              <a:spLocks noChangeArrowheads="1"/>
            </p:cNvSpPr>
            <p:nvPr/>
          </p:nvSpPr>
          <p:spPr bwMode="auto">
            <a:xfrm>
              <a:off x="2031" y="551"/>
              <a:ext cx="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d </a:t>
              </a:r>
            </a:p>
          </p:txBody>
        </p:sp>
      </p:grpSp>
      <p:grpSp>
        <p:nvGrpSpPr>
          <p:cNvPr id="589838" name="Group 14"/>
          <p:cNvGrpSpPr>
            <a:grpSpLocks/>
          </p:cNvGrpSpPr>
          <p:nvPr/>
        </p:nvGrpSpPr>
        <p:grpSpPr bwMode="auto">
          <a:xfrm>
            <a:off x="2265363" y="2211388"/>
            <a:ext cx="2271712" cy="1511300"/>
            <a:chOff x="1427" y="1393"/>
            <a:chExt cx="1431" cy="952"/>
          </a:xfrm>
        </p:grpSpPr>
        <p:sp>
          <p:nvSpPr>
            <p:cNvPr id="46198" name="Line 15"/>
            <p:cNvSpPr>
              <a:spLocks noChangeShapeType="1"/>
            </p:cNvSpPr>
            <p:nvPr/>
          </p:nvSpPr>
          <p:spPr bwMode="auto">
            <a:xfrm>
              <a:off x="1430" y="1395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9" name="Line 16"/>
            <p:cNvSpPr>
              <a:spLocks noChangeShapeType="1"/>
            </p:cNvSpPr>
            <p:nvPr/>
          </p:nvSpPr>
          <p:spPr bwMode="auto">
            <a:xfrm>
              <a:off x="1436" y="1823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0" name="Line 17"/>
            <p:cNvSpPr>
              <a:spLocks noChangeShapeType="1"/>
            </p:cNvSpPr>
            <p:nvPr/>
          </p:nvSpPr>
          <p:spPr bwMode="auto">
            <a:xfrm>
              <a:off x="1435" y="2341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1" name="Line 18"/>
            <p:cNvSpPr>
              <a:spLocks noChangeShapeType="1"/>
            </p:cNvSpPr>
            <p:nvPr/>
          </p:nvSpPr>
          <p:spPr bwMode="auto">
            <a:xfrm flipV="1">
              <a:off x="1940" y="1396"/>
              <a:ext cx="0" cy="94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2" name="Line 19"/>
            <p:cNvSpPr>
              <a:spLocks noChangeShapeType="1"/>
            </p:cNvSpPr>
            <p:nvPr/>
          </p:nvSpPr>
          <p:spPr bwMode="auto">
            <a:xfrm flipV="1">
              <a:off x="2349" y="1396"/>
              <a:ext cx="0" cy="94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3" name="Line 20"/>
            <p:cNvSpPr>
              <a:spLocks noChangeShapeType="1"/>
            </p:cNvSpPr>
            <p:nvPr/>
          </p:nvSpPr>
          <p:spPr bwMode="auto">
            <a:xfrm flipV="1">
              <a:off x="1432" y="1397"/>
              <a:ext cx="60" cy="6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4" name="Line 21"/>
            <p:cNvSpPr>
              <a:spLocks noChangeShapeType="1"/>
            </p:cNvSpPr>
            <p:nvPr/>
          </p:nvSpPr>
          <p:spPr bwMode="auto">
            <a:xfrm flipV="1">
              <a:off x="1427" y="1393"/>
              <a:ext cx="214" cy="21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5" name="Line 22"/>
            <p:cNvSpPr>
              <a:spLocks noChangeShapeType="1"/>
            </p:cNvSpPr>
            <p:nvPr/>
          </p:nvSpPr>
          <p:spPr bwMode="auto">
            <a:xfrm flipH="1">
              <a:off x="1431" y="1394"/>
              <a:ext cx="354" cy="35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6" name="Line 23"/>
            <p:cNvSpPr>
              <a:spLocks noChangeShapeType="1"/>
            </p:cNvSpPr>
            <p:nvPr/>
          </p:nvSpPr>
          <p:spPr bwMode="auto">
            <a:xfrm flipH="1">
              <a:off x="1514" y="1400"/>
              <a:ext cx="420" cy="42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7" name="Line 24"/>
            <p:cNvSpPr>
              <a:spLocks noChangeShapeType="1"/>
            </p:cNvSpPr>
            <p:nvPr/>
          </p:nvSpPr>
          <p:spPr bwMode="auto">
            <a:xfrm flipH="1">
              <a:off x="1654" y="1538"/>
              <a:ext cx="285" cy="28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8" name="Line 25"/>
            <p:cNvSpPr>
              <a:spLocks noChangeShapeType="1"/>
            </p:cNvSpPr>
            <p:nvPr/>
          </p:nvSpPr>
          <p:spPr bwMode="auto">
            <a:xfrm flipH="1">
              <a:off x="1798" y="1680"/>
              <a:ext cx="145" cy="14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09" name="Line 26"/>
            <p:cNvSpPr>
              <a:spLocks noChangeShapeType="1"/>
            </p:cNvSpPr>
            <p:nvPr/>
          </p:nvSpPr>
          <p:spPr bwMode="auto">
            <a:xfrm flipH="1">
              <a:off x="2351" y="1395"/>
              <a:ext cx="164" cy="16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0" name="Line 27"/>
            <p:cNvSpPr>
              <a:spLocks noChangeShapeType="1"/>
            </p:cNvSpPr>
            <p:nvPr/>
          </p:nvSpPr>
          <p:spPr bwMode="auto">
            <a:xfrm flipV="1">
              <a:off x="2350" y="1395"/>
              <a:ext cx="309" cy="30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1" name="Line 28"/>
            <p:cNvSpPr>
              <a:spLocks noChangeShapeType="1"/>
            </p:cNvSpPr>
            <p:nvPr/>
          </p:nvSpPr>
          <p:spPr bwMode="auto">
            <a:xfrm flipV="1">
              <a:off x="2377" y="1395"/>
              <a:ext cx="429" cy="42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2" name="Line 29"/>
            <p:cNvSpPr>
              <a:spLocks noChangeShapeType="1"/>
            </p:cNvSpPr>
            <p:nvPr/>
          </p:nvSpPr>
          <p:spPr bwMode="auto">
            <a:xfrm flipV="1">
              <a:off x="2520" y="1488"/>
              <a:ext cx="336" cy="33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3" name="Line 30"/>
            <p:cNvSpPr>
              <a:spLocks noChangeShapeType="1"/>
            </p:cNvSpPr>
            <p:nvPr/>
          </p:nvSpPr>
          <p:spPr bwMode="auto">
            <a:xfrm flipV="1">
              <a:off x="2674" y="1638"/>
              <a:ext cx="183" cy="18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4" name="Line 31"/>
            <p:cNvSpPr>
              <a:spLocks noChangeShapeType="1"/>
            </p:cNvSpPr>
            <p:nvPr/>
          </p:nvSpPr>
          <p:spPr bwMode="auto">
            <a:xfrm flipV="1">
              <a:off x="2819" y="1786"/>
              <a:ext cx="35" cy="3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5" name="Line 32"/>
            <p:cNvSpPr>
              <a:spLocks noChangeShapeType="1"/>
            </p:cNvSpPr>
            <p:nvPr/>
          </p:nvSpPr>
          <p:spPr bwMode="auto">
            <a:xfrm flipH="1" flipV="1">
              <a:off x="1826" y="1824"/>
              <a:ext cx="113" cy="11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6" name="Line 33"/>
            <p:cNvSpPr>
              <a:spLocks noChangeShapeType="1"/>
            </p:cNvSpPr>
            <p:nvPr/>
          </p:nvSpPr>
          <p:spPr bwMode="auto">
            <a:xfrm flipH="1" flipV="1">
              <a:off x="1682" y="1823"/>
              <a:ext cx="258" cy="258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7" name="Line 34"/>
            <p:cNvSpPr>
              <a:spLocks noChangeShapeType="1"/>
            </p:cNvSpPr>
            <p:nvPr/>
          </p:nvSpPr>
          <p:spPr bwMode="auto">
            <a:xfrm flipH="1" flipV="1">
              <a:off x="1529" y="1820"/>
              <a:ext cx="412" cy="41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8" name="Line 35"/>
            <p:cNvSpPr>
              <a:spLocks noChangeShapeType="1"/>
            </p:cNvSpPr>
            <p:nvPr/>
          </p:nvSpPr>
          <p:spPr bwMode="auto">
            <a:xfrm flipH="1" flipV="1">
              <a:off x="1445" y="1880"/>
              <a:ext cx="465" cy="46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19" name="Line 36"/>
            <p:cNvSpPr>
              <a:spLocks noChangeShapeType="1"/>
            </p:cNvSpPr>
            <p:nvPr/>
          </p:nvSpPr>
          <p:spPr bwMode="auto">
            <a:xfrm flipH="1" flipV="1">
              <a:off x="1439" y="2022"/>
              <a:ext cx="320" cy="32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0" name="Line 37"/>
            <p:cNvSpPr>
              <a:spLocks noChangeShapeType="1"/>
            </p:cNvSpPr>
            <p:nvPr/>
          </p:nvSpPr>
          <p:spPr bwMode="auto">
            <a:xfrm flipH="1" flipV="1">
              <a:off x="1433" y="2160"/>
              <a:ext cx="182" cy="18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1" name="Line 38"/>
            <p:cNvSpPr>
              <a:spLocks noChangeShapeType="1"/>
            </p:cNvSpPr>
            <p:nvPr/>
          </p:nvSpPr>
          <p:spPr bwMode="auto">
            <a:xfrm flipH="1" flipV="1">
              <a:off x="1436" y="2302"/>
              <a:ext cx="38" cy="38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2" name="Line 39"/>
            <p:cNvSpPr>
              <a:spLocks noChangeShapeType="1"/>
            </p:cNvSpPr>
            <p:nvPr/>
          </p:nvSpPr>
          <p:spPr bwMode="auto">
            <a:xfrm>
              <a:off x="2720" y="1829"/>
              <a:ext cx="138" cy="138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3" name="Line 40"/>
            <p:cNvSpPr>
              <a:spLocks noChangeShapeType="1"/>
            </p:cNvSpPr>
            <p:nvPr/>
          </p:nvSpPr>
          <p:spPr bwMode="auto">
            <a:xfrm>
              <a:off x="2572" y="1827"/>
              <a:ext cx="285" cy="28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4" name="Line 41"/>
            <p:cNvSpPr>
              <a:spLocks noChangeShapeType="1"/>
            </p:cNvSpPr>
            <p:nvPr/>
          </p:nvSpPr>
          <p:spPr bwMode="auto">
            <a:xfrm>
              <a:off x="2413" y="1826"/>
              <a:ext cx="444" cy="44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5" name="Line 42"/>
            <p:cNvSpPr>
              <a:spLocks noChangeShapeType="1"/>
            </p:cNvSpPr>
            <p:nvPr/>
          </p:nvSpPr>
          <p:spPr bwMode="auto">
            <a:xfrm>
              <a:off x="2348" y="1911"/>
              <a:ext cx="431" cy="431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6" name="Line 43"/>
            <p:cNvSpPr>
              <a:spLocks noChangeShapeType="1"/>
            </p:cNvSpPr>
            <p:nvPr/>
          </p:nvSpPr>
          <p:spPr bwMode="auto">
            <a:xfrm>
              <a:off x="2352" y="2061"/>
              <a:ext cx="275" cy="27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27" name="Line 44"/>
            <p:cNvSpPr>
              <a:spLocks noChangeShapeType="1"/>
            </p:cNvSpPr>
            <p:nvPr/>
          </p:nvSpPr>
          <p:spPr bwMode="auto">
            <a:xfrm>
              <a:off x="2343" y="2193"/>
              <a:ext cx="147" cy="14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86" name="Text Box 45"/>
          <p:cNvSpPr txBox="1">
            <a:spLocks noChangeArrowheads="1"/>
          </p:cNvSpPr>
          <p:nvPr/>
        </p:nvSpPr>
        <p:spPr bwMode="auto">
          <a:xfrm>
            <a:off x="339725" y="192088"/>
            <a:ext cx="7494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六、螺纹紧固件的装配画法</a:t>
            </a:r>
            <a:r>
              <a:rPr lang="en-US" altLang="zh-CN" sz="28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比例画法</a:t>
            </a:r>
            <a:r>
              <a:rPr lang="en-US" altLang="zh-CN" sz="28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6087" name="Text Box 46"/>
          <p:cNvSpPr txBox="1">
            <a:spLocks noChangeArrowheads="1"/>
          </p:cNvSpPr>
          <p:nvPr/>
        </p:nvSpPr>
        <p:spPr bwMode="auto">
          <a:xfrm>
            <a:off x="339725" y="873125"/>
            <a:ext cx="269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、螺栓连接</a:t>
            </a:r>
          </a:p>
        </p:txBody>
      </p:sp>
      <p:sp>
        <p:nvSpPr>
          <p:cNvPr id="589871" name="Oval 47"/>
          <p:cNvSpPr>
            <a:spLocks noChangeArrowheads="1"/>
          </p:cNvSpPr>
          <p:nvPr/>
        </p:nvSpPr>
        <p:spPr bwMode="auto">
          <a:xfrm>
            <a:off x="2806700" y="4473575"/>
            <a:ext cx="1204913" cy="1179513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9872" name="Group 48"/>
          <p:cNvGrpSpPr>
            <a:grpSpLocks/>
          </p:cNvGrpSpPr>
          <p:nvPr/>
        </p:nvGrpSpPr>
        <p:grpSpPr bwMode="auto">
          <a:xfrm>
            <a:off x="2187575" y="4246563"/>
            <a:ext cx="2325688" cy="1609725"/>
            <a:chOff x="1378" y="2901"/>
            <a:chExt cx="1465" cy="1014"/>
          </a:xfrm>
        </p:grpSpPr>
        <p:sp>
          <p:nvSpPr>
            <p:cNvPr id="46194" name="Line 49"/>
            <p:cNvSpPr>
              <a:spLocks noChangeShapeType="1"/>
            </p:cNvSpPr>
            <p:nvPr/>
          </p:nvSpPr>
          <p:spPr bwMode="auto">
            <a:xfrm>
              <a:off x="1398" y="2904"/>
              <a:ext cx="1445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5" name="Line 50"/>
            <p:cNvSpPr>
              <a:spLocks noChangeShapeType="1"/>
            </p:cNvSpPr>
            <p:nvPr/>
          </p:nvSpPr>
          <p:spPr bwMode="auto">
            <a:xfrm>
              <a:off x="1391" y="3915"/>
              <a:ext cx="1444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6" name="Freeform 51"/>
            <p:cNvSpPr>
              <a:spLocks/>
            </p:cNvSpPr>
            <p:nvPr/>
          </p:nvSpPr>
          <p:spPr bwMode="auto">
            <a:xfrm>
              <a:off x="1378" y="2901"/>
              <a:ext cx="61" cy="1014"/>
            </a:xfrm>
            <a:custGeom>
              <a:avLst/>
              <a:gdLst>
                <a:gd name="T0" fmla="*/ 23 w 61"/>
                <a:gd name="T1" fmla="*/ 0 h 1014"/>
                <a:gd name="T2" fmla="*/ 55 w 61"/>
                <a:gd name="T3" fmla="*/ 122 h 1014"/>
                <a:gd name="T4" fmla="*/ 58 w 61"/>
                <a:gd name="T5" fmla="*/ 267 h 1014"/>
                <a:gd name="T6" fmla="*/ 37 w 61"/>
                <a:gd name="T7" fmla="*/ 363 h 1014"/>
                <a:gd name="T8" fmla="*/ 13 w 61"/>
                <a:gd name="T9" fmla="*/ 458 h 1014"/>
                <a:gd name="T10" fmla="*/ 1 w 61"/>
                <a:gd name="T11" fmla="*/ 567 h 1014"/>
                <a:gd name="T12" fmla="*/ 8 w 61"/>
                <a:gd name="T13" fmla="*/ 665 h 1014"/>
                <a:gd name="T14" fmla="*/ 35 w 61"/>
                <a:gd name="T15" fmla="*/ 744 h 1014"/>
                <a:gd name="T16" fmla="*/ 37 w 61"/>
                <a:gd name="T17" fmla="*/ 852 h 1014"/>
                <a:gd name="T18" fmla="*/ 8 w 61"/>
                <a:gd name="T19" fmla="*/ 942 h 1014"/>
                <a:gd name="T20" fmla="*/ 13 w 61"/>
                <a:gd name="T21" fmla="*/ 1014 h 10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" h="1014">
                  <a:moveTo>
                    <a:pt x="23" y="0"/>
                  </a:moveTo>
                  <a:cubicBezTo>
                    <a:pt x="36" y="39"/>
                    <a:pt x="49" y="78"/>
                    <a:pt x="55" y="122"/>
                  </a:cubicBezTo>
                  <a:cubicBezTo>
                    <a:pt x="61" y="166"/>
                    <a:pt x="61" y="227"/>
                    <a:pt x="58" y="267"/>
                  </a:cubicBezTo>
                  <a:cubicBezTo>
                    <a:pt x="55" y="307"/>
                    <a:pt x="44" y="331"/>
                    <a:pt x="37" y="363"/>
                  </a:cubicBezTo>
                  <a:cubicBezTo>
                    <a:pt x="30" y="395"/>
                    <a:pt x="19" y="424"/>
                    <a:pt x="13" y="458"/>
                  </a:cubicBezTo>
                  <a:cubicBezTo>
                    <a:pt x="7" y="492"/>
                    <a:pt x="2" y="533"/>
                    <a:pt x="1" y="567"/>
                  </a:cubicBezTo>
                  <a:cubicBezTo>
                    <a:pt x="0" y="601"/>
                    <a:pt x="2" y="636"/>
                    <a:pt x="8" y="665"/>
                  </a:cubicBezTo>
                  <a:cubicBezTo>
                    <a:pt x="14" y="694"/>
                    <a:pt x="30" y="713"/>
                    <a:pt x="35" y="744"/>
                  </a:cubicBezTo>
                  <a:cubicBezTo>
                    <a:pt x="40" y="775"/>
                    <a:pt x="42" y="819"/>
                    <a:pt x="37" y="852"/>
                  </a:cubicBezTo>
                  <a:cubicBezTo>
                    <a:pt x="32" y="885"/>
                    <a:pt x="12" y="915"/>
                    <a:pt x="8" y="942"/>
                  </a:cubicBezTo>
                  <a:cubicBezTo>
                    <a:pt x="4" y="969"/>
                    <a:pt x="8" y="991"/>
                    <a:pt x="13" y="1014"/>
                  </a:cubicBezTo>
                </a:path>
              </a:pathLst>
            </a:custGeom>
            <a:noFill/>
            <a:ln w="12700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97" name="Freeform 52"/>
            <p:cNvSpPr>
              <a:spLocks/>
            </p:cNvSpPr>
            <p:nvPr/>
          </p:nvSpPr>
          <p:spPr bwMode="auto">
            <a:xfrm>
              <a:off x="2782" y="2906"/>
              <a:ext cx="53" cy="1009"/>
            </a:xfrm>
            <a:custGeom>
              <a:avLst/>
              <a:gdLst>
                <a:gd name="T0" fmla="*/ 53 w 53"/>
                <a:gd name="T1" fmla="*/ 0 h 1009"/>
                <a:gd name="T2" fmla="*/ 43 w 53"/>
                <a:gd name="T3" fmla="*/ 61 h 1009"/>
                <a:gd name="T4" fmla="*/ 28 w 53"/>
                <a:gd name="T5" fmla="*/ 138 h 1009"/>
                <a:gd name="T6" fmla="*/ 25 w 53"/>
                <a:gd name="T7" fmla="*/ 228 h 1009"/>
                <a:gd name="T8" fmla="*/ 25 w 53"/>
                <a:gd name="T9" fmla="*/ 330 h 1009"/>
                <a:gd name="T10" fmla="*/ 38 w 53"/>
                <a:gd name="T11" fmla="*/ 409 h 1009"/>
                <a:gd name="T12" fmla="*/ 26 w 53"/>
                <a:gd name="T13" fmla="*/ 562 h 1009"/>
                <a:gd name="T14" fmla="*/ 29 w 53"/>
                <a:gd name="T15" fmla="*/ 657 h 1009"/>
                <a:gd name="T16" fmla="*/ 29 w 53"/>
                <a:gd name="T17" fmla="*/ 715 h 1009"/>
                <a:gd name="T18" fmla="*/ 11 w 53"/>
                <a:gd name="T19" fmla="*/ 792 h 1009"/>
                <a:gd name="T20" fmla="*/ 2 w 53"/>
                <a:gd name="T21" fmla="*/ 852 h 1009"/>
                <a:gd name="T22" fmla="*/ 22 w 53"/>
                <a:gd name="T23" fmla="*/ 943 h 1009"/>
                <a:gd name="T24" fmla="*/ 52 w 53"/>
                <a:gd name="T25" fmla="*/ 1009 h 10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" h="1009">
                  <a:moveTo>
                    <a:pt x="53" y="0"/>
                  </a:moveTo>
                  <a:cubicBezTo>
                    <a:pt x="50" y="19"/>
                    <a:pt x="47" y="38"/>
                    <a:pt x="43" y="61"/>
                  </a:cubicBezTo>
                  <a:cubicBezTo>
                    <a:pt x="39" y="84"/>
                    <a:pt x="31" y="110"/>
                    <a:pt x="28" y="138"/>
                  </a:cubicBezTo>
                  <a:cubicBezTo>
                    <a:pt x="25" y="166"/>
                    <a:pt x="26" y="196"/>
                    <a:pt x="25" y="228"/>
                  </a:cubicBezTo>
                  <a:cubicBezTo>
                    <a:pt x="24" y="260"/>
                    <a:pt x="23" y="300"/>
                    <a:pt x="25" y="330"/>
                  </a:cubicBezTo>
                  <a:cubicBezTo>
                    <a:pt x="27" y="360"/>
                    <a:pt x="38" y="370"/>
                    <a:pt x="38" y="409"/>
                  </a:cubicBezTo>
                  <a:cubicBezTo>
                    <a:pt x="38" y="448"/>
                    <a:pt x="28" y="521"/>
                    <a:pt x="26" y="562"/>
                  </a:cubicBezTo>
                  <a:cubicBezTo>
                    <a:pt x="24" y="603"/>
                    <a:pt x="29" y="632"/>
                    <a:pt x="29" y="657"/>
                  </a:cubicBezTo>
                  <a:cubicBezTo>
                    <a:pt x="29" y="682"/>
                    <a:pt x="32" y="693"/>
                    <a:pt x="29" y="715"/>
                  </a:cubicBezTo>
                  <a:cubicBezTo>
                    <a:pt x="26" y="737"/>
                    <a:pt x="15" y="769"/>
                    <a:pt x="11" y="792"/>
                  </a:cubicBezTo>
                  <a:cubicBezTo>
                    <a:pt x="7" y="815"/>
                    <a:pt x="0" y="827"/>
                    <a:pt x="2" y="852"/>
                  </a:cubicBezTo>
                  <a:cubicBezTo>
                    <a:pt x="4" y="877"/>
                    <a:pt x="14" y="917"/>
                    <a:pt x="22" y="943"/>
                  </a:cubicBezTo>
                  <a:cubicBezTo>
                    <a:pt x="30" y="969"/>
                    <a:pt x="41" y="989"/>
                    <a:pt x="52" y="1009"/>
                  </a:cubicBezTo>
                </a:path>
              </a:pathLst>
            </a:custGeom>
            <a:noFill/>
            <a:ln w="12700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877" name="Group 53"/>
          <p:cNvGrpSpPr>
            <a:grpSpLocks/>
          </p:cNvGrpSpPr>
          <p:nvPr/>
        </p:nvGrpSpPr>
        <p:grpSpPr bwMode="auto">
          <a:xfrm>
            <a:off x="6423025" y="1520825"/>
            <a:ext cx="887413" cy="2552700"/>
            <a:chOff x="3555" y="958"/>
            <a:chExt cx="559" cy="1608"/>
          </a:xfrm>
        </p:grpSpPr>
        <p:grpSp>
          <p:nvGrpSpPr>
            <p:cNvPr id="46186" name="Group 54"/>
            <p:cNvGrpSpPr>
              <a:grpSpLocks/>
            </p:cNvGrpSpPr>
            <p:nvPr/>
          </p:nvGrpSpPr>
          <p:grpSpPr bwMode="auto">
            <a:xfrm>
              <a:off x="3555" y="961"/>
              <a:ext cx="559" cy="1605"/>
              <a:chOff x="3555" y="961"/>
              <a:chExt cx="559" cy="1605"/>
            </a:xfrm>
          </p:grpSpPr>
          <p:grpSp>
            <p:nvGrpSpPr>
              <p:cNvPr id="46190" name="Group 55"/>
              <p:cNvGrpSpPr>
                <a:grpSpLocks/>
              </p:cNvGrpSpPr>
              <p:nvPr/>
            </p:nvGrpSpPr>
            <p:grpSpPr bwMode="auto">
              <a:xfrm>
                <a:off x="3555" y="2340"/>
                <a:ext cx="559" cy="226"/>
                <a:chOff x="3555" y="2340"/>
                <a:chExt cx="559" cy="226"/>
              </a:xfrm>
            </p:grpSpPr>
            <p:sp>
              <p:nvSpPr>
                <p:cNvPr id="46192" name="Rectangle 56"/>
                <p:cNvSpPr>
                  <a:spLocks noChangeArrowheads="1"/>
                </p:cNvSpPr>
                <p:nvPr/>
              </p:nvSpPr>
              <p:spPr bwMode="auto">
                <a:xfrm rot="5400000">
                  <a:off x="3722" y="2174"/>
                  <a:ext cx="225" cy="559"/>
                </a:xfrm>
                <a:prstGeom prst="rect">
                  <a:avLst/>
                </a:prstGeom>
                <a:noFill/>
                <a:ln w="28575" algn="ctr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zh-CN" altLang="en-US">
                    <a:solidFill>
                      <a:srgbClr val="080808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619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834" y="2340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6191" name="Rectangle 58"/>
              <p:cNvSpPr>
                <a:spLocks noChangeArrowheads="1"/>
              </p:cNvSpPr>
              <p:nvPr/>
            </p:nvSpPr>
            <p:spPr bwMode="auto">
              <a:xfrm>
                <a:off x="3675" y="961"/>
                <a:ext cx="324" cy="1380"/>
              </a:xfrm>
              <a:prstGeom prst="rect">
                <a:avLst/>
              </a:prstGeom>
              <a:noFill/>
              <a:ln w="28575" algn="ctr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187" name="Line 59"/>
            <p:cNvSpPr>
              <a:spLocks noChangeShapeType="1"/>
            </p:cNvSpPr>
            <p:nvPr/>
          </p:nvSpPr>
          <p:spPr bwMode="auto">
            <a:xfrm>
              <a:off x="3675" y="1604"/>
              <a:ext cx="321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8" name="Line 60"/>
            <p:cNvSpPr>
              <a:spLocks noChangeShapeType="1"/>
            </p:cNvSpPr>
            <p:nvPr/>
          </p:nvSpPr>
          <p:spPr bwMode="auto">
            <a:xfrm flipV="1">
              <a:off x="3717" y="962"/>
              <a:ext cx="0" cy="64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9" name="Line 61"/>
            <p:cNvSpPr>
              <a:spLocks noChangeShapeType="1"/>
            </p:cNvSpPr>
            <p:nvPr/>
          </p:nvSpPr>
          <p:spPr bwMode="auto">
            <a:xfrm flipV="1">
              <a:off x="3956" y="958"/>
              <a:ext cx="0" cy="64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886" name="Group 62"/>
          <p:cNvGrpSpPr>
            <a:grpSpLocks/>
          </p:cNvGrpSpPr>
          <p:nvPr/>
        </p:nvGrpSpPr>
        <p:grpSpPr bwMode="auto">
          <a:xfrm>
            <a:off x="6065838" y="2212975"/>
            <a:ext cx="1600200" cy="1503363"/>
            <a:chOff x="3330" y="1394"/>
            <a:chExt cx="1008" cy="947"/>
          </a:xfrm>
        </p:grpSpPr>
        <p:sp>
          <p:nvSpPr>
            <p:cNvPr id="46184" name="Rectangle 63"/>
            <p:cNvSpPr>
              <a:spLocks noChangeArrowheads="1"/>
            </p:cNvSpPr>
            <p:nvPr/>
          </p:nvSpPr>
          <p:spPr bwMode="auto">
            <a:xfrm>
              <a:off x="3330" y="1394"/>
              <a:ext cx="1008" cy="9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85" name="Line 64"/>
            <p:cNvSpPr>
              <a:spLocks noChangeShapeType="1"/>
            </p:cNvSpPr>
            <p:nvPr/>
          </p:nvSpPr>
          <p:spPr bwMode="auto">
            <a:xfrm>
              <a:off x="3330" y="1824"/>
              <a:ext cx="1008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9889" name="Rectangle 65"/>
          <p:cNvSpPr>
            <a:spLocks noChangeArrowheads="1"/>
          </p:cNvSpPr>
          <p:nvPr/>
        </p:nvSpPr>
        <p:spPr bwMode="auto">
          <a:xfrm>
            <a:off x="6269038" y="2125663"/>
            <a:ext cx="1195387" cy="88900"/>
          </a:xfrm>
          <a:prstGeom prst="rect">
            <a:avLst/>
          </a:prstGeom>
          <a:solidFill>
            <a:schemeClr val="bg1"/>
          </a:solidFill>
          <a:ln w="28575">
            <a:solidFill>
              <a:srgbClr val="080808"/>
            </a:solidFill>
            <a:miter lim="800000"/>
            <a:headEnd type="none" w="sm" len="lg"/>
            <a:tailEnd type="none" w="sm" len="lg"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9891" name="AutoShape 67"/>
          <p:cNvSpPr>
            <a:spLocks noChangeArrowheads="1"/>
          </p:cNvSpPr>
          <p:nvPr/>
        </p:nvSpPr>
        <p:spPr bwMode="auto">
          <a:xfrm>
            <a:off x="2886075" y="4621213"/>
            <a:ext cx="1047750" cy="887412"/>
          </a:xfrm>
          <a:prstGeom prst="hexagon">
            <a:avLst>
              <a:gd name="adj" fmla="val 29517"/>
              <a:gd name="vf" fmla="val 115470"/>
            </a:avLst>
          </a:prstGeom>
          <a:solidFill>
            <a:schemeClr val="bg1"/>
          </a:solidFill>
          <a:ln w="28575">
            <a:solidFill>
              <a:srgbClr val="080808"/>
            </a:solidFill>
            <a:miter lim="800000"/>
            <a:headEnd type="none" w="sm" len="lg"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9892" name="Group 68"/>
          <p:cNvGrpSpPr>
            <a:grpSpLocks/>
          </p:cNvGrpSpPr>
          <p:nvPr/>
        </p:nvGrpSpPr>
        <p:grpSpPr bwMode="auto">
          <a:xfrm>
            <a:off x="6424613" y="1703388"/>
            <a:ext cx="887412" cy="423862"/>
            <a:chOff x="3556" y="1073"/>
            <a:chExt cx="559" cy="267"/>
          </a:xfrm>
        </p:grpSpPr>
        <p:sp>
          <p:nvSpPr>
            <p:cNvPr id="46182" name="Rectangle 69"/>
            <p:cNvSpPr>
              <a:spLocks noChangeArrowheads="1"/>
            </p:cNvSpPr>
            <p:nvPr/>
          </p:nvSpPr>
          <p:spPr bwMode="auto">
            <a:xfrm rot="5400000">
              <a:off x="3704" y="926"/>
              <a:ext cx="264" cy="5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83" name="Line 70"/>
            <p:cNvSpPr>
              <a:spLocks noChangeShapeType="1"/>
            </p:cNvSpPr>
            <p:nvPr/>
          </p:nvSpPr>
          <p:spPr bwMode="auto">
            <a:xfrm flipV="1">
              <a:off x="3835" y="1073"/>
              <a:ext cx="0" cy="267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895" name="Group 71"/>
          <p:cNvGrpSpPr>
            <a:grpSpLocks/>
          </p:cNvGrpSpPr>
          <p:nvPr/>
        </p:nvGrpSpPr>
        <p:grpSpPr bwMode="auto">
          <a:xfrm>
            <a:off x="6869113" y="1431925"/>
            <a:ext cx="0" cy="2786063"/>
            <a:chOff x="951" y="909"/>
            <a:chExt cx="0" cy="1755"/>
          </a:xfrm>
        </p:grpSpPr>
        <p:sp>
          <p:nvSpPr>
            <p:cNvPr id="46177" name="Line 72"/>
            <p:cNvSpPr>
              <a:spLocks noChangeShapeType="1"/>
            </p:cNvSpPr>
            <p:nvPr/>
          </p:nvSpPr>
          <p:spPr bwMode="auto">
            <a:xfrm>
              <a:off x="951" y="909"/>
              <a:ext cx="0" cy="53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8" name="Line 73"/>
            <p:cNvSpPr>
              <a:spLocks noChangeShapeType="1"/>
            </p:cNvSpPr>
            <p:nvPr/>
          </p:nvSpPr>
          <p:spPr bwMode="auto">
            <a:xfrm>
              <a:off x="951" y="1473"/>
              <a:ext cx="0" cy="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9" name="Line 74"/>
            <p:cNvSpPr>
              <a:spLocks noChangeShapeType="1"/>
            </p:cNvSpPr>
            <p:nvPr/>
          </p:nvSpPr>
          <p:spPr bwMode="auto">
            <a:xfrm>
              <a:off x="951" y="1533"/>
              <a:ext cx="0" cy="49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0" name="Line 75"/>
            <p:cNvSpPr>
              <a:spLocks noChangeShapeType="1"/>
            </p:cNvSpPr>
            <p:nvPr/>
          </p:nvSpPr>
          <p:spPr bwMode="auto">
            <a:xfrm>
              <a:off x="951" y="2058"/>
              <a:ext cx="0" cy="3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81" name="Line 76"/>
            <p:cNvSpPr>
              <a:spLocks noChangeShapeType="1"/>
            </p:cNvSpPr>
            <p:nvPr/>
          </p:nvSpPr>
          <p:spPr bwMode="auto">
            <a:xfrm>
              <a:off x="951" y="2121"/>
              <a:ext cx="0" cy="54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901" name="Group 77"/>
          <p:cNvGrpSpPr>
            <a:grpSpLocks/>
          </p:cNvGrpSpPr>
          <p:nvPr/>
        </p:nvGrpSpPr>
        <p:grpSpPr bwMode="auto">
          <a:xfrm>
            <a:off x="3403600" y="1411288"/>
            <a:ext cx="0" cy="2786062"/>
            <a:chOff x="951" y="909"/>
            <a:chExt cx="0" cy="1755"/>
          </a:xfrm>
        </p:grpSpPr>
        <p:sp>
          <p:nvSpPr>
            <p:cNvPr id="46172" name="Line 78"/>
            <p:cNvSpPr>
              <a:spLocks noChangeShapeType="1"/>
            </p:cNvSpPr>
            <p:nvPr/>
          </p:nvSpPr>
          <p:spPr bwMode="auto">
            <a:xfrm>
              <a:off x="951" y="909"/>
              <a:ext cx="0" cy="53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3" name="Line 79"/>
            <p:cNvSpPr>
              <a:spLocks noChangeShapeType="1"/>
            </p:cNvSpPr>
            <p:nvPr/>
          </p:nvSpPr>
          <p:spPr bwMode="auto">
            <a:xfrm>
              <a:off x="951" y="1473"/>
              <a:ext cx="0" cy="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4" name="Line 80"/>
            <p:cNvSpPr>
              <a:spLocks noChangeShapeType="1"/>
            </p:cNvSpPr>
            <p:nvPr/>
          </p:nvSpPr>
          <p:spPr bwMode="auto">
            <a:xfrm>
              <a:off x="951" y="1533"/>
              <a:ext cx="0" cy="49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5" name="Line 81"/>
            <p:cNvSpPr>
              <a:spLocks noChangeShapeType="1"/>
            </p:cNvSpPr>
            <p:nvPr/>
          </p:nvSpPr>
          <p:spPr bwMode="auto">
            <a:xfrm>
              <a:off x="951" y="2058"/>
              <a:ext cx="0" cy="3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76" name="Line 82"/>
            <p:cNvSpPr>
              <a:spLocks noChangeShapeType="1"/>
            </p:cNvSpPr>
            <p:nvPr/>
          </p:nvSpPr>
          <p:spPr bwMode="auto">
            <a:xfrm>
              <a:off x="951" y="2121"/>
              <a:ext cx="0" cy="54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907" name="Group 83"/>
          <p:cNvGrpSpPr>
            <a:grpSpLocks/>
          </p:cNvGrpSpPr>
          <p:nvPr/>
        </p:nvGrpSpPr>
        <p:grpSpPr bwMode="auto">
          <a:xfrm>
            <a:off x="3148013" y="4805363"/>
            <a:ext cx="517525" cy="517525"/>
            <a:chOff x="1981" y="3027"/>
            <a:chExt cx="326" cy="326"/>
          </a:xfrm>
        </p:grpSpPr>
        <p:sp>
          <p:nvSpPr>
            <p:cNvPr id="46170" name="Oval 84"/>
            <p:cNvSpPr>
              <a:spLocks noChangeArrowheads="1"/>
            </p:cNvSpPr>
            <p:nvPr/>
          </p:nvSpPr>
          <p:spPr bwMode="auto">
            <a:xfrm>
              <a:off x="1981" y="3027"/>
              <a:ext cx="326" cy="326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71" name="Arc 85"/>
            <p:cNvSpPr>
              <a:spLocks/>
            </p:cNvSpPr>
            <p:nvPr/>
          </p:nvSpPr>
          <p:spPr bwMode="auto">
            <a:xfrm>
              <a:off x="2024" y="3069"/>
              <a:ext cx="240" cy="241"/>
            </a:xfrm>
            <a:custGeom>
              <a:avLst/>
              <a:gdLst>
                <a:gd name="T0" fmla="*/ 0 w 43200"/>
                <a:gd name="T1" fmla="*/ 0 h 42900"/>
                <a:gd name="T2" fmla="*/ 0 w 43200"/>
                <a:gd name="T3" fmla="*/ 0 h 42900"/>
                <a:gd name="T4" fmla="*/ 0 w 43200"/>
                <a:gd name="T5" fmla="*/ 0 h 429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2900" fill="none" extrusionOk="0">
                  <a:moveTo>
                    <a:pt x="293" y="25151"/>
                  </a:moveTo>
                  <a:cubicBezTo>
                    <a:pt x="98" y="23977"/>
                    <a:pt x="0" y="2278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145"/>
                    <a:pt x="35584" y="41150"/>
                    <a:pt x="25185" y="42900"/>
                  </a:cubicBezTo>
                </a:path>
                <a:path w="43200" h="42900" stroke="0" extrusionOk="0">
                  <a:moveTo>
                    <a:pt x="293" y="25151"/>
                  </a:moveTo>
                  <a:cubicBezTo>
                    <a:pt x="98" y="23977"/>
                    <a:pt x="0" y="2278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145"/>
                    <a:pt x="35584" y="41150"/>
                    <a:pt x="25185" y="42900"/>
                  </a:cubicBezTo>
                  <a:lnTo>
                    <a:pt x="21600" y="21600"/>
                  </a:lnTo>
                  <a:lnTo>
                    <a:pt x="293" y="25151"/>
                  </a:lnTo>
                  <a:close/>
                </a:path>
              </a:pathLst>
            </a:cu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910" name="Group 86"/>
          <p:cNvGrpSpPr>
            <a:grpSpLocks/>
          </p:cNvGrpSpPr>
          <p:nvPr/>
        </p:nvGrpSpPr>
        <p:grpSpPr bwMode="auto">
          <a:xfrm>
            <a:off x="3405188" y="4370388"/>
            <a:ext cx="0" cy="1438275"/>
            <a:chOff x="2145" y="2979"/>
            <a:chExt cx="0" cy="906"/>
          </a:xfrm>
        </p:grpSpPr>
        <p:sp>
          <p:nvSpPr>
            <p:cNvPr id="46167" name="Line 87"/>
            <p:cNvSpPr>
              <a:spLocks noChangeShapeType="1"/>
            </p:cNvSpPr>
            <p:nvPr/>
          </p:nvSpPr>
          <p:spPr bwMode="auto">
            <a:xfrm>
              <a:off x="2145" y="2979"/>
              <a:ext cx="0" cy="331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8" name="Line 88"/>
            <p:cNvSpPr>
              <a:spLocks noChangeShapeType="1"/>
            </p:cNvSpPr>
            <p:nvPr/>
          </p:nvSpPr>
          <p:spPr bwMode="auto">
            <a:xfrm>
              <a:off x="2145" y="3334"/>
              <a:ext cx="0" cy="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9" name="Line 89"/>
            <p:cNvSpPr>
              <a:spLocks noChangeShapeType="1"/>
            </p:cNvSpPr>
            <p:nvPr/>
          </p:nvSpPr>
          <p:spPr bwMode="auto">
            <a:xfrm>
              <a:off x="2145" y="3390"/>
              <a:ext cx="0" cy="49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914" name="Group 90"/>
          <p:cNvGrpSpPr>
            <a:grpSpLocks/>
          </p:cNvGrpSpPr>
          <p:nvPr/>
        </p:nvGrpSpPr>
        <p:grpSpPr bwMode="auto">
          <a:xfrm>
            <a:off x="2028825" y="5064125"/>
            <a:ext cx="2592388" cy="0"/>
            <a:chOff x="1278" y="3416"/>
            <a:chExt cx="1633" cy="0"/>
          </a:xfrm>
        </p:grpSpPr>
        <p:sp>
          <p:nvSpPr>
            <p:cNvPr id="46162" name="Line 91"/>
            <p:cNvSpPr>
              <a:spLocks noChangeShapeType="1"/>
            </p:cNvSpPr>
            <p:nvPr/>
          </p:nvSpPr>
          <p:spPr bwMode="auto">
            <a:xfrm rot="5400000" flipH="1">
              <a:off x="2669" y="3173"/>
              <a:ext cx="0" cy="48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3" name="Line 92"/>
            <p:cNvSpPr>
              <a:spLocks noChangeShapeType="1"/>
            </p:cNvSpPr>
            <p:nvPr/>
          </p:nvSpPr>
          <p:spPr bwMode="auto">
            <a:xfrm rot="5400000" flipH="1">
              <a:off x="2384" y="3399"/>
              <a:ext cx="0" cy="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4" name="Line 93"/>
            <p:cNvSpPr>
              <a:spLocks noChangeShapeType="1"/>
            </p:cNvSpPr>
            <p:nvPr/>
          </p:nvSpPr>
          <p:spPr bwMode="auto">
            <a:xfrm rot="5400000" flipH="1">
              <a:off x="2141" y="3214"/>
              <a:ext cx="0" cy="40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5" name="Line 94"/>
            <p:cNvSpPr>
              <a:spLocks noChangeShapeType="1"/>
            </p:cNvSpPr>
            <p:nvPr/>
          </p:nvSpPr>
          <p:spPr bwMode="auto">
            <a:xfrm rot="5400000" flipH="1">
              <a:off x="1894" y="3398"/>
              <a:ext cx="0" cy="3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6" name="Line 95"/>
            <p:cNvSpPr>
              <a:spLocks noChangeShapeType="1"/>
            </p:cNvSpPr>
            <p:nvPr/>
          </p:nvSpPr>
          <p:spPr bwMode="auto">
            <a:xfrm rot="5400000" flipH="1">
              <a:off x="1565" y="3129"/>
              <a:ext cx="0" cy="57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9920" name="Text Box 96"/>
          <p:cNvSpPr txBox="1">
            <a:spLocks noChangeArrowheads="1"/>
          </p:cNvSpPr>
          <p:nvPr/>
        </p:nvSpPr>
        <p:spPr bwMode="auto">
          <a:xfrm>
            <a:off x="333375" y="3887788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80808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>
                <a:solidFill>
                  <a:srgbClr val="CC0000"/>
                </a:solidFill>
                <a:latin typeface="ISOCPEUR" panose="020B0604020202020204" pitchFamily="34" charset="0"/>
                <a:ea typeface="黑体" panose="02010609060101010101" pitchFamily="49" charset="-122"/>
              </a:rPr>
              <a:t>注意</a:t>
            </a:r>
            <a:r>
              <a:rPr kumimoji="0" lang="zh-CN" altLang="en-US" sz="2400">
                <a:solidFill>
                  <a:srgbClr val="080808"/>
                </a:solidFill>
                <a:latin typeface="ISOCPEUR" panose="020B0604020202020204" pitchFamily="34" charset="0"/>
                <a:ea typeface="黑体" panose="02010609060101010101" pitchFamily="49" charset="-122"/>
              </a:rPr>
              <a:t>：有线！</a:t>
            </a:r>
          </a:p>
        </p:txBody>
      </p:sp>
      <p:grpSp>
        <p:nvGrpSpPr>
          <p:cNvPr id="589921" name="Group 97"/>
          <p:cNvGrpSpPr>
            <a:grpSpLocks/>
          </p:cNvGrpSpPr>
          <p:nvPr/>
        </p:nvGrpSpPr>
        <p:grpSpPr bwMode="auto">
          <a:xfrm>
            <a:off x="3636963" y="1522413"/>
            <a:ext cx="1947862" cy="2192337"/>
            <a:chOff x="2291" y="959"/>
            <a:chExt cx="1227" cy="1381"/>
          </a:xfrm>
        </p:grpSpPr>
        <p:sp>
          <p:nvSpPr>
            <p:cNvPr id="46158" name="Line 98"/>
            <p:cNvSpPr>
              <a:spLocks noChangeShapeType="1"/>
            </p:cNvSpPr>
            <p:nvPr/>
          </p:nvSpPr>
          <p:spPr bwMode="auto">
            <a:xfrm>
              <a:off x="2822" y="2340"/>
              <a:ext cx="694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59" name="Line 99"/>
            <p:cNvSpPr>
              <a:spLocks noChangeShapeType="1"/>
            </p:cNvSpPr>
            <p:nvPr/>
          </p:nvSpPr>
          <p:spPr bwMode="auto">
            <a:xfrm flipV="1">
              <a:off x="3456" y="959"/>
              <a:ext cx="0" cy="138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0" name="Line 100"/>
            <p:cNvSpPr>
              <a:spLocks noChangeShapeType="1"/>
            </p:cNvSpPr>
            <p:nvPr/>
          </p:nvSpPr>
          <p:spPr bwMode="auto">
            <a:xfrm>
              <a:off x="2291" y="960"/>
              <a:ext cx="122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1" name="Text Box 101"/>
            <p:cNvSpPr txBox="1">
              <a:spLocks noChangeArrowheads="1"/>
            </p:cNvSpPr>
            <p:nvPr/>
          </p:nvSpPr>
          <p:spPr bwMode="auto">
            <a:xfrm rot="-5400000">
              <a:off x="3261" y="1535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L</a:t>
              </a:r>
            </a:p>
          </p:txBody>
        </p:sp>
      </p:grpSp>
      <p:grpSp>
        <p:nvGrpSpPr>
          <p:cNvPr id="589926" name="Group 102"/>
          <p:cNvGrpSpPr>
            <a:grpSpLocks/>
          </p:cNvGrpSpPr>
          <p:nvPr/>
        </p:nvGrpSpPr>
        <p:grpSpPr bwMode="auto">
          <a:xfrm>
            <a:off x="1665288" y="1479550"/>
            <a:ext cx="1682750" cy="1068388"/>
            <a:chOff x="923" y="929"/>
            <a:chExt cx="1060" cy="675"/>
          </a:xfrm>
        </p:grpSpPr>
        <p:sp>
          <p:nvSpPr>
            <p:cNvPr id="46154" name="Line 103"/>
            <p:cNvSpPr>
              <a:spLocks noChangeShapeType="1"/>
            </p:cNvSpPr>
            <p:nvPr/>
          </p:nvSpPr>
          <p:spPr bwMode="auto">
            <a:xfrm flipH="1">
              <a:off x="1092" y="957"/>
              <a:ext cx="89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55" name="Line 104"/>
            <p:cNvSpPr>
              <a:spLocks noChangeShapeType="1"/>
            </p:cNvSpPr>
            <p:nvPr/>
          </p:nvSpPr>
          <p:spPr bwMode="auto">
            <a:xfrm flipH="1">
              <a:off x="1088" y="1604"/>
              <a:ext cx="89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56" name="Line 105"/>
            <p:cNvSpPr>
              <a:spLocks noChangeShapeType="1"/>
            </p:cNvSpPr>
            <p:nvPr/>
          </p:nvSpPr>
          <p:spPr bwMode="auto">
            <a:xfrm>
              <a:off x="1155" y="957"/>
              <a:ext cx="0" cy="64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57" name="Text Box 106"/>
            <p:cNvSpPr txBox="1">
              <a:spLocks noChangeArrowheads="1"/>
            </p:cNvSpPr>
            <p:nvPr/>
          </p:nvSpPr>
          <p:spPr bwMode="auto">
            <a:xfrm rot="-5400000">
              <a:off x="809" y="1043"/>
              <a:ext cx="4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b=2d </a:t>
              </a:r>
            </a:p>
          </p:txBody>
        </p:sp>
      </p:grpSp>
      <p:grpSp>
        <p:nvGrpSpPr>
          <p:cNvPr id="589931" name="Group 107"/>
          <p:cNvGrpSpPr>
            <a:grpSpLocks/>
          </p:cNvGrpSpPr>
          <p:nvPr/>
        </p:nvGrpSpPr>
        <p:grpSpPr bwMode="auto">
          <a:xfrm>
            <a:off x="3919538" y="846138"/>
            <a:ext cx="633412" cy="1185862"/>
            <a:chOff x="2469" y="533"/>
            <a:chExt cx="399" cy="747"/>
          </a:xfrm>
        </p:grpSpPr>
        <p:sp>
          <p:nvSpPr>
            <p:cNvPr id="46147" name="Line 108"/>
            <p:cNvSpPr>
              <a:spLocks noChangeShapeType="1"/>
            </p:cNvSpPr>
            <p:nvPr/>
          </p:nvSpPr>
          <p:spPr bwMode="auto">
            <a:xfrm>
              <a:off x="2469" y="1071"/>
              <a:ext cx="39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6148" name="Group 109"/>
            <p:cNvGrpSpPr>
              <a:grpSpLocks/>
            </p:cNvGrpSpPr>
            <p:nvPr/>
          </p:nvGrpSpPr>
          <p:grpSpPr bwMode="auto">
            <a:xfrm>
              <a:off x="2544" y="533"/>
              <a:ext cx="250" cy="747"/>
              <a:chOff x="2544" y="533"/>
              <a:chExt cx="250" cy="747"/>
            </a:xfrm>
          </p:grpSpPr>
          <p:grpSp>
            <p:nvGrpSpPr>
              <p:cNvPr id="46149" name="Group 110"/>
              <p:cNvGrpSpPr>
                <a:grpSpLocks/>
              </p:cNvGrpSpPr>
              <p:nvPr/>
            </p:nvGrpSpPr>
            <p:grpSpPr bwMode="auto">
              <a:xfrm>
                <a:off x="2790" y="656"/>
                <a:ext cx="0" cy="624"/>
                <a:chOff x="2790" y="656"/>
                <a:chExt cx="0" cy="624"/>
              </a:xfrm>
            </p:grpSpPr>
            <p:sp>
              <p:nvSpPr>
                <p:cNvPr id="4615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790" y="960"/>
                  <a:ext cx="0" cy="111"/>
                </a:xfrm>
                <a:prstGeom prst="line">
                  <a:avLst/>
                </a:prstGeom>
                <a:noFill/>
                <a:ln w="9525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52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2790" y="1070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rgbClr val="080808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53" name="Line 113"/>
                <p:cNvSpPr>
                  <a:spLocks noChangeShapeType="1"/>
                </p:cNvSpPr>
                <p:nvPr/>
              </p:nvSpPr>
              <p:spPr bwMode="auto">
                <a:xfrm>
                  <a:off x="2790" y="656"/>
                  <a:ext cx="0" cy="303"/>
                </a:xfrm>
                <a:prstGeom prst="line">
                  <a:avLst/>
                </a:prstGeom>
                <a:noFill/>
                <a:ln w="9525">
                  <a:solidFill>
                    <a:srgbClr val="080808"/>
                  </a:solidFill>
                  <a:round/>
                  <a:headEnd type="non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6150" name="Text Box 114"/>
              <p:cNvSpPr txBox="1">
                <a:spLocks noChangeArrowheads="1"/>
              </p:cNvSpPr>
              <p:nvPr/>
            </p:nvSpPr>
            <p:spPr bwMode="auto">
              <a:xfrm rot="-5400000">
                <a:off x="2451" y="62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0.3d </a:t>
                </a:r>
              </a:p>
            </p:txBody>
          </p:sp>
        </p:grpSp>
      </p:grpSp>
      <p:grpSp>
        <p:nvGrpSpPr>
          <p:cNvPr id="589939" name="Group 115"/>
          <p:cNvGrpSpPr>
            <a:grpSpLocks/>
          </p:cNvGrpSpPr>
          <p:nvPr/>
        </p:nvGrpSpPr>
        <p:grpSpPr bwMode="auto">
          <a:xfrm>
            <a:off x="4510088" y="2211388"/>
            <a:ext cx="549275" cy="1497012"/>
            <a:chOff x="2841" y="1393"/>
            <a:chExt cx="346" cy="943"/>
          </a:xfrm>
        </p:grpSpPr>
        <p:sp>
          <p:nvSpPr>
            <p:cNvPr id="46141" name="Line 116"/>
            <p:cNvSpPr>
              <a:spLocks noChangeShapeType="1"/>
            </p:cNvSpPr>
            <p:nvPr/>
          </p:nvSpPr>
          <p:spPr bwMode="auto">
            <a:xfrm>
              <a:off x="2841" y="1393"/>
              <a:ext cx="3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2" name="Line 117"/>
            <p:cNvSpPr>
              <a:spLocks noChangeShapeType="1"/>
            </p:cNvSpPr>
            <p:nvPr/>
          </p:nvSpPr>
          <p:spPr bwMode="auto">
            <a:xfrm>
              <a:off x="2848" y="1823"/>
              <a:ext cx="339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3" name="Line 118"/>
            <p:cNvSpPr>
              <a:spLocks noChangeShapeType="1"/>
            </p:cNvSpPr>
            <p:nvPr/>
          </p:nvSpPr>
          <p:spPr bwMode="auto">
            <a:xfrm>
              <a:off x="3128" y="1394"/>
              <a:ext cx="0" cy="427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4" name="Line 119"/>
            <p:cNvSpPr>
              <a:spLocks noChangeShapeType="1"/>
            </p:cNvSpPr>
            <p:nvPr/>
          </p:nvSpPr>
          <p:spPr bwMode="auto">
            <a:xfrm>
              <a:off x="3128" y="1823"/>
              <a:ext cx="0" cy="513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5" name="Text Box 120"/>
            <p:cNvSpPr txBox="1">
              <a:spLocks noChangeArrowheads="1"/>
            </p:cNvSpPr>
            <p:nvPr/>
          </p:nvSpPr>
          <p:spPr bwMode="auto">
            <a:xfrm rot="-5400000">
              <a:off x="2919" y="1491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2000" i="1" baseline="-10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6146" name="Text Box 121"/>
            <p:cNvSpPr txBox="1">
              <a:spLocks noChangeArrowheads="1"/>
            </p:cNvSpPr>
            <p:nvPr/>
          </p:nvSpPr>
          <p:spPr bwMode="auto">
            <a:xfrm rot="-5400000">
              <a:off x="2895" y="193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2000" i="1" baseline="-10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 </a:t>
              </a:r>
            </a:p>
          </p:txBody>
        </p:sp>
      </p:grpSp>
      <p:sp>
        <p:nvSpPr>
          <p:cNvPr id="589946" name="Text Box 122"/>
          <p:cNvSpPr txBox="1">
            <a:spLocks noChangeArrowheads="1"/>
          </p:cNvSpPr>
          <p:nvPr/>
        </p:nvSpPr>
        <p:spPr bwMode="auto">
          <a:xfrm>
            <a:off x="4794250" y="4197350"/>
            <a:ext cx="36941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当剖切平面通过螺纹紧固件的轴线时，螺纹紧固件按不剖绘制。</a:t>
            </a:r>
          </a:p>
        </p:txBody>
      </p:sp>
      <p:sp>
        <p:nvSpPr>
          <p:cNvPr id="589947" name="Text Box 123"/>
          <p:cNvSpPr txBox="1">
            <a:spLocks noChangeArrowheads="1"/>
          </p:cNvSpPr>
          <p:nvPr/>
        </p:nvSpPr>
        <p:spPr bwMode="auto">
          <a:xfrm>
            <a:off x="4833938" y="5399088"/>
            <a:ext cx="394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L=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t</a:t>
            </a:r>
            <a:r>
              <a:rPr lang="en-US" altLang="zh-CN" sz="2400" baseline="-10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1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+t</a:t>
            </a:r>
            <a:r>
              <a:rPr lang="en-US" altLang="zh-CN" sz="2400" baseline="-10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2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+0.15d+0.8d+0.3d</a:t>
            </a:r>
          </a:p>
        </p:txBody>
      </p:sp>
      <p:grpSp>
        <p:nvGrpSpPr>
          <p:cNvPr id="589948" name="Group 124"/>
          <p:cNvGrpSpPr>
            <a:grpSpLocks/>
          </p:cNvGrpSpPr>
          <p:nvPr/>
        </p:nvGrpSpPr>
        <p:grpSpPr bwMode="auto">
          <a:xfrm>
            <a:off x="2881313" y="1389063"/>
            <a:ext cx="1042987" cy="2786062"/>
            <a:chOff x="1815" y="875"/>
            <a:chExt cx="657" cy="1755"/>
          </a:xfrm>
        </p:grpSpPr>
        <p:grpSp>
          <p:nvGrpSpPr>
            <p:cNvPr id="46127" name="Group 125"/>
            <p:cNvGrpSpPr>
              <a:grpSpLocks/>
            </p:cNvGrpSpPr>
            <p:nvPr/>
          </p:nvGrpSpPr>
          <p:grpSpPr bwMode="auto">
            <a:xfrm>
              <a:off x="1815" y="959"/>
              <a:ext cx="657" cy="1608"/>
              <a:chOff x="1815" y="959"/>
              <a:chExt cx="657" cy="1608"/>
            </a:xfrm>
          </p:grpSpPr>
          <p:sp>
            <p:nvSpPr>
              <p:cNvPr id="46134" name="Rectangle 126"/>
              <p:cNvSpPr>
                <a:spLocks noChangeArrowheads="1"/>
              </p:cNvSpPr>
              <p:nvPr/>
            </p:nvSpPr>
            <p:spPr bwMode="auto">
              <a:xfrm>
                <a:off x="1815" y="2341"/>
                <a:ext cx="657" cy="2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35" name="Rectangle 127"/>
              <p:cNvSpPr>
                <a:spLocks noChangeArrowheads="1"/>
              </p:cNvSpPr>
              <p:nvPr/>
            </p:nvSpPr>
            <p:spPr bwMode="auto">
              <a:xfrm>
                <a:off x="1983" y="962"/>
                <a:ext cx="324" cy="137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36" name="Line 128"/>
              <p:cNvSpPr>
                <a:spLocks noChangeShapeType="1"/>
              </p:cNvSpPr>
              <p:nvPr/>
            </p:nvSpPr>
            <p:spPr bwMode="auto">
              <a:xfrm>
                <a:off x="1983" y="1605"/>
                <a:ext cx="321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7" name="Line 129"/>
              <p:cNvSpPr>
                <a:spLocks noChangeShapeType="1"/>
              </p:cNvSpPr>
              <p:nvPr/>
            </p:nvSpPr>
            <p:spPr bwMode="auto">
              <a:xfrm flipV="1">
                <a:off x="2025" y="963"/>
                <a:ext cx="0" cy="642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8" name="Line 130"/>
              <p:cNvSpPr>
                <a:spLocks noChangeShapeType="1"/>
              </p:cNvSpPr>
              <p:nvPr/>
            </p:nvSpPr>
            <p:spPr bwMode="auto">
              <a:xfrm flipV="1">
                <a:off x="2264" y="959"/>
                <a:ext cx="0" cy="642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9" name="Line 131"/>
              <p:cNvSpPr>
                <a:spLocks noChangeShapeType="1"/>
              </p:cNvSpPr>
              <p:nvPr/>
            </p:nvSpPr>
            <p:spPr bwMode="auto">
              <a:xfrm flipV="1">
                <a:off x="1984" y="2340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40" name="Line 132"/>
              <p:cNvSpPr>
                <a:spLocks noChangeShapeType="1"/>
              </p:cNvSpPr>
              <p:nvPr/>
            </p:nvSpPr>
            <p:spPr bwMode="auto">
              <a:xfrm flipV="1">
                <a:off x="2306" y="2339"/>
                <a:ext cx="0" cy="225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128" name="Group 133"/>
            <p:cNvGrpSpPr>
              <a:grpSpLocks/>
            </p:cNvGrpSpPr>
            <p:nvPr/>
          </p:nvGrpSpPr>
          <p:grpSpPr bwMode="auto">
            <a:xfrm>
              <a:off x="2144" y="875"/>
              <a:ext cx="0" cy="1755"/>
              <a:chOff x="951" y="909"/>
              <a:chExt cx="0" cy="1755"/>
            </a:xfrm>
          </p:grpSpPr>
          <p:sp>
            <p:nvSpPr>
              <p:cNvPr id="46129" name="Line 134"/>
              <p:cNvSpPr>
                <a:spLocks noChangeShapeType="1"/>
              </p:cNvSpPr>
              <p:nvPr/>
            </p:nvSpPr>
            <p:spPr bwMode="auto">
              <a:xfrm>
                <a:off x="951" y="909"/>
                <a:ext cx="0" cy="534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0" name="Line 135"/>
              <p:cNvSpPr>
                <a:spLocks noChangeShapeType="1"/>
              </p:cNvSpPr>
              <p:nvPr/>
            </p:nvSpPr>
            <p:spPr bwMode="auto">
              <a:xfrm>
                <a:off x="951" y="1473"/>
                <a:ext cx="0" cy="33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1" name="Line 136"/>
              <p:cNvSpPr>
                <a:spLocks noChangeShapeType="1"/>
              </p:cNvSpPr>
              <p:nvPr/>
            </p:nvSpPr>
            <p:spPr bwMode="auto">
              <a:xfrm>
                <a:off x="951" y="1533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2" name="Line 137"/>
              <p:cNvSpPr>
                <a:spLocks noChangeShapeType="1"/>
              </p:cNvSpPr>
              <p:nvPr/>
            </p:nvSpPr>
            <p:spPr bwMode="auto">
              <a:xfrm>
                <a:off x="951" y="2058"/>
                <a:ext cx="0" cy="36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3" name="Line 138"/>
              <p:cNvSpPr>
                <a:spLocks noChangeShapeType="1"/>
              </p:cNvSpPr>
              <p:nvPr/>
            </p:nvSpPr>
            <p:spPr bwMode="auto">
              <a:xfrm>
                <a:off x="951" y="2121"/>
                <a:ext cx="0" cy="543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89963" name="Group 139"/>
          <p:cNvGrpSpPr>
            <a:grpSpLocks/>
          </p:cNvGrpSpPr>
          <p:nvPr/>
        </p:nvGrpSpPr>
        <p:grpSpPr bwMode="auto">
          <a:xfrm>
            <a:off x="3078164" y="3121029"/>
            <a:ext cx="657390" cy="401638"/>
            <a:chOff x="1927" y="1966"/>
            <a:chExt cx="429" cy="253"/>
          </a:xfrm>
        </p:grpSpPr>
        <p:sp>
          <p:nvSpPr>
            <p:cNvPr id="46123" name="Rectangle 140"/>
            <p:cNvSpPr>
              <a:spLocks noChangeArrowheads="1"/>
            </p:cNvSpPr>
            <p:nvPr/>
          </p:nvSpPr>
          <p:spPr bwMode="auto">
            <a:xfrm>
              <a:off x="2025" y="2021"/>
              <a:ext cx="239" cy="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6124" name="Group 141"/>
            <p:cNvGrpSpPr>
              <a:grpSpLocks/>
            </p:cNvGrpSpPr>
            <p:nvPr/>
          </p:nvGrpSpPr>
          <p:grpSpPr bwMode="auto">
            <a:xfrm>
              <a:off x="1927" y="1966"/>
              <a:ext cx="429" cy="253"/>
              <a:chOff x="1928" y="1928"/>
              <a:chExt cx="429" cy="253"/>
            </a:xfrm>
          </p:grpSpPr>
          <p:sp>
            <p:nvSpPr>
              <p:cNvPr id="46125" name="Line 142"/>
              <p:cNvSpPr>
                <a:spLocks noChangeShapeType="1"/>
              </p:cNvSpPr>
              <p:nvPr/>
            </p:nvSpPr>
            <p:spPr bwMode="auto">
              <a:xfrm>
                <a:off x="1928" y="2141"/>
                <a:ext cx="42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26" name="Text Box 143"/>
              <p:cNvSpPr txBox="1">
                <a:spLocks noChangeArrowheads="1"/>
              </p:cNvSpPr>
              <p:nvPr/>
            </p:nvSpPr>
            <p:spPr bwMode="auto">
              <a:xfrm>
                <a:off x="1943" y="1928"/>
                <a:ext cx="40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 dirty="0" smtClean="0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1.1d </a:t>
                </a:r>
                <a:endParaRPr kumimoji="0" lang="en-US" altLang="zh-CN" sz="2000" i="1" dirty="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589968" name="Group 144"/>
          <p:cNvGrpSpPr>
            <a:grpSpLocks/>
          </p:cNvGrpSpPr>
          <p:nvPr/>
        </p:nvGrpSpPr>
        <p:grpSpPr bwMode="auto">
          <a:xfrm>
            <a:off x="2805113" y="2090738"/>
            <a:ext cx="1195387" cy="160337"/>
            <a:chOff x="1767" y="1317"/>
            <a:chExt cx="753" cy="101"/>
          </a:xfrm>
        </p:grpSpPr>
        <p:sp>
          <p:nvSpPr>
            <p:cNvPr id="46121" name="Rectangle 145"/>
            <p:cNvSpPr>
              <a:spLocks noChangeArrowheads="1"/>
            </p:cNvSpPr>
            <p:nvPr/>
          </p:nvSpPr>
          <p:spPr bwMode="auto">
            <a:xfrm>
              <a:off x="1767" y="1338"/>
              <a:ext cx="753" cy="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22" name="Line 146"/>
            <p:cNvSpPr>
              <a:spLocks noChangeShapeType="1"/>
            </p:cNvSpPr>
            <p:nvPr/>
          </p:nvSpPr>
          <p:spPr bwMode="auto">
            <a:xfrm>
              <a:off x="2144" y="1317"/>
              <a:ext cx="0" cy="10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9971" name="Group 147"/>
          <p:cNvGrpSpPr>
            <a:grpSpLocks/>
          </p:cNvGrpSpPr>
          <p:nvPr/>
        </p:nvGrpSpPr>
        <p:grpSpPr bwMode="auto">
          <a:xfrm>
            <a:off x="2886075" y="1660525"/>
            <a:ext cx="1038225" cy="506413"/>
            <a:chOff x="1818" y="1046"/>
            <a:chExt cx="654" cy="319"/>
          </a:xfrm>
        </p:grpSpPr>
        <p:grpSp>
          <p:nvGrpSpPr>
            <p:cNvPr id="46116" name="Group 148"/>
            <p:cNvGrpSpPr>
              <a:grpSpLocks/>
            </p:cNvGrpSpPr>
            <p:nvPr/>
          </p:nvGrpSpPr>
          <p:grpSpPr bwMode="auto">
            <a:xfrm>
              <a:off x="1818" y="1073"/>
              <a:ext cx="654" cy="267"/>
              <a:chOff x="1818" y="1073"/>
              <a:chExt cx="654" cy="267"/>
            </a:xfrm>
          </p:grpSpPr>
          <p:sp>
            <p:nvSpPr>
              <p:cNvPr id="46118" name="Rectangle 149"/>
              <p:cNvSpPr>
                <a:spLocks noChangeArrowheads="1"/>
              </p:cNvSpPr>
              <p:nvPr/>
            </p:nvSpPr>
            <p:spPr bwMode="auto">
              <a:xfrm>
                <a:off x="1818" y="1074"/>
                <a:ext cx="654" cy="2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80808"/>
                </a:solidFill>
                <a:miter lim="800000"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19" name="Line 150"/>
              <p:cNvSpPr>
                <a:spLocks noChangeShapeType="1"/>
              </p:cNvSpPr>
              <p:nvPr/>
            </p:nvSpPr>
            <p:spPr bwMode="auto">
              <a:xfrm>
                <a:off x="1982" y="1073"/>
                <a:ext cx="0" cy="267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20" name="Line 151"/>
              <p:cNvSpPr>
                <a:spLocks noChangeShapeType="1"/>
              </p:cNvSpPr>
              <p:nvPr/>
            </p:nvSpPr>
            <p:spPr bwMode="auto">
              <a:xfrm>
                <a:off x="2307" y="1074"/>
                <a:ext cx="0" cy="263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117" name="Line 152"/>
            <p:cNvSpPr>
              <a:spLocks noChangeShapeType="1"/>
            </p:cNvSpPr>
            <p:nvPr/>
          </p:nvSpPr>
          <p:spPr bwMode="auto">
            <a:xfrm>
              <a:off x="2144" y="1046"/>
              <a:ext cx="0" cy="31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9977" name="Line 153"/>
          <p:cNvSpPr>
            <a:spLocks noChangeShapeType="1"/>
          </p:cNvSpPr>
          <p:nvPr/>
        </p:nvSpPr>
        <p:spPr bwMode="auto">
          <a:xfrm flipV="1">
            <a:off x="2062163" y="2903538"/>
            <a:ext cx="1657350" cy="1054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89978" name="Oval 154"/>
          <p:cNvSpPr>
            <a:spLocks noChangeArrowheads="1"/>
          </p:cNvSpPr>
          <p:nvPr/>
        </p:nvSpPr>
        <p:spPr bwMode="auto">
          <a:xfrm>
            <a:off x="3552825" y="2733675"/>
            <a:ext cx="325438" cy="3254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9979" name="Oval 155"/>
          <p:cNvSpPr>
            <a:spLocks noChangeArrowheads="1"/>
          </p:cNvSpPr>
          <p:nvPr/>
        </p:nvSpPr>
        <p:spPr bwMode="auto">
          <a:xfrm>
            <a:off x="2928938" y="2743200"/>
            <a:ext cx="325437" cy="3254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9980" name="Line 156"/>
          <p:cNvSpPr>
            <a:spLocks noChangeShapeType="1"/>
          </p:cNvSpPr>
          <p:nvPr/>
        </p:nvSpPr>
        <p:spPr bwMode="auto">
          <a:xfrm flipV="1">
            <a:off x="2062163" y="2908300"/>
            <a:ext cx="1033462" cy="1049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8" name="Text Box 128"/>
          <p:cNvSpPr txBox="1">
            <a:spLocks noChangeArrowheads="1"/>
          </p:cNvSpPr>
          <p:nvPr/>
        </p:nvSpPr>
        <p:spPr bwMode="auto">
          <a:xfrm>
            <a:off x="5013325" y="5813425"/>
            <a:ext cx="34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计算后查表取标准值</a:t>
            </a:r>
          </a:p>
        </p:txBody>
      </p:sp>
    </p:spTree>
    <p:extLst>
      <p:ext uri="{BB962C8B-B14F-4D97-AF65-F5344CB8AC3E}">
        <p14:creationId xmlns:p14="http://schemas.microsoft.com/office/powerpoint/2010/main" val="23822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8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8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58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8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8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8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8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8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7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71" grpId="0" animBg="1"/>
      <p:bldP spid="589889" grpId="0" animBg="1"/>
      <p:bldP spid="589891" grpId="0" animBg="1"/>
      <p:bldP spid="589920" grpId="0" autoUpdateAnimBg="0"/>
      <p:bldP spid="589946" grpId="0" autoUpdateAnimBg="0"/>
      <p:bldP spid="589947" grpId="0" autoUpdateAnimBg="0"/>
      <p:bldP spid="589977" grpId="0" animBg="1"/>
      <p:bldP spid="589978" grpId="0" animBg="1"/>
      <p:bldP spid="589979" grpId="0" animBg="1"/>
      <p:bldP spid="589980" grpId="0" animBg="1"/>
      <p:bldP spid="15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03A26C4-8760-4A78-AA0E-50B3CF94C5A3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14338" y="441325"/>
            <a:ext cx="320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、螺钉连接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1641475" y="4332288"/>
            <a:ext cx="2325688" cy="1609725"/>
            <a:chOff x="1034" y="2813"/>
            <a:chExt cx="1465" cy="1014"/>
          </a:xfrm>
        </p:grpSpPr>
        <p:grpSp>
          <p:nvGrpSpPr>
            <p:cNvPr id="48245" name="Group 4"/>
            <p:cNvGrpSpPr>
              <a:grpSpLocks/>
            </p:cNvGrpSpPr>
            <p:nvPr/>
          </p:nvGrpSpPr>
          <p:grpSpPr bwMode="auto">
            <a:xfrm>
              <a:off x="1034" y="2813"/>
              <a:ext cx="1465" cy="1014"/>
              <a:chOff x="1378" y="2901"/>
              <a:chExt cx="1465" cy="1014"/>
            </a:xfrm>
          </p:grpSpPr>
          <p:sp>
            <p:nvSpPr>
              <p:cNvPr id="48255" name="Line 5"/>
              <p:cNvSpPr>
                <a:spLocks noChangeShapeType="1"/>
              </p:cNvSpPr>
              <p:nvPr/>
            </p:nvSpPr>
            <p:spPr bwMode="auto">
              <a:xfrm>
                <a:off x="1398" y="2904"/>
                <a:ext cx="1445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56" name="Line 6"/>
              <p:cNvSpPr>
                <a:spLocks noChangeShapeType="1"/>
              </p:cNvSpPr>
              <p:nvPr/>
            </p:nvSpPr>
            <p:spPr bwMode="auto">
              <a:xfrm>
                <a:off x="1391" y="3915"/>
                <a:ext cx="1444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57" name="Freeform 7"/>
              <p:cNvSpPr>
                <a:spLocks/>
              </p:cNvSpPr>
              <p:nvPr/>
            </p:nvSpPr>
            <p:spPr bwMode="auto">
              <a:xfrm>
                <a:off x="1378" y="2901"/>
                <a:ext cx="61" cy="1014"/>
              </a:xfrm>
              <a:custGeom>
                <a:avLst/>
                <a:gdLst>
                  <a:gd name="T0" fmla="*/ 23 w 61"/>
                  <a:gd name="T1" fmla="*/ 0 h 1014"/>
                  <a:gd name="T2" fmla="*/ 55 w 61"/>
                  <a:gd name="T3" fmla="*/ 122 h 1014"/>
                  <a:gd name="T4" fmla="*/ 58 w 61"/>
                  <a:gd name="T5" fmla="*/ 267 h 1014"/>
                  <a:gd name="T6" fmla="*/ 37 w 61"/>
                  <a:gd name="T7" fmla="*/ 363 h 1014"/>
                  <a:gd name="T8" fmla="*/ 13 w 61"/>
                  <a:gd name="T9" fmla="*/ 458 h 1014"/>
                  <a:gd name="T10" fmla="*/ 1 w 61"/>
                  <a:gd name="T11" fmla="*/ 567 h 1014"/>
                  <a:gd name="T12" fmla="*/ 8 w 61"/>
                  <a:gd name="T13" fmla="*/ 665 h 1014"/>
                  <a:gd name="T14" fmla="*/ 35 w 61"/>
                  <a:gd name="T15" fmla="*/ 744 h 1014"/>
                  <a:gd name="T16" fmla="*/ 37 w 61"/>
                  <a:gd name="T17" fmla="*/ 852 h 1014"/>
                  <a:gd name="T18" fmla="*/ 8 w 61"/>
                  <a:gd name="T19" fmla="*/ 942 h 1014"/>
                  <a:gd name="T20" fmla="*/ 13 w 61"/>
                  <a:gd name="T21" fmla="*/ 1014 h 10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1" h="1014">
                    <a:moveTo>
                      <a:pt x="23" y="0"/>
                    </a:moveTo>
                    <a:cubicBezTo>
                      <a:pt x="36" y="39"/>
                      <a:pt x="49" y="78"/>
                      <a:pt x="55" y="122"/>
                    </a:cubicBezTo>
                    <a:cubicBezTo>
                      <a:pt x="61" y="166"/>
                      <a:pt x="61" y="227"/>
                      <a:pt x="58" y="267"/>
                    </a:cubicBezTo>
                    <a:cubicBezTo>
                      <a:pt x="55" y="307"/>
                      <a:pt x="44" y="331"/>
                      <a:pt x="37" y="363"/>
                    </a:cubicBezTo>
                    <a:cubicBezTo>
                      <a:pt x="30" y="395"/>
                      <a:pt x="19" y="424"/>
                      <a:pt x="13" y="458"/>
                    </a:cubicBezTo>
                    <a:cubicBezTo>
                      <a:pt x="7" y="492"/>
                      <a:pt x="2" y="533"/>
                      <a:pt x="1" y="567"/>
                    </a:cubicBezTo>
                    <a:cubicBezTo>
                      <a:pt x="0" y="601"/>
                      <a:pt x="2" y="636"/>
                      <a:pt x="8" y="665"/>
                    </a:cubicBezTo>
                    <a:cubicBezTo>
                      <a:pt x="14" y="694"/>
                      <a:pt x="30" y="713"/>
                      <a:pt x="35" y="744"/>
                    </a:cubicBezTo>
                    <a:cubicBezTo>
                      <a:pt x="40" y="775"/>
                      <a:pt x="42" y="819"/>
                      <a:pt x="37" y="852"/>
                    </a:cubicBezTo>
                    <a:cubicBezTo>
                      <a:pt x="32" y="885"/>
                      <a:pt x="12" y="915"/>
                      <a:pt x="8" y="942"/>
                    </a:cubicBezTo>
                    <a:cubicBezTo>
                      <a:pt x="4" y="969"/>
                      <a:pt x="8" y="991"/>
                      <a:pt x="13" y="1014"/>
                    </a:cubicBezTo>
                  </a:path>
                </a:pathLst>
              </a:custGeom>
              <a:noFill/>
              <a:ln w="12700" cap="flat" cmpd="sng">
                <a:solidFill>
                  <a:srgbClr val="080808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58" name="Freeform 8"/>
              <p:cNvSpPr>
                <a:spLocks/>
              </p:cNvSpPr>
              <p:nvPr/>
            </p:nvSpPr>
            <p:spPr bwMode="auto">
              <a:xfrm>
                <a:off x="2782" y="2906"/>
                <a:ext cx="53" cy="1009"/>
              </a:xfrm>
              <a:custGeom>
                <a:avLst/>
                <a:gdLst>
                  <a:gd name="T0" fmla="*/ 53 w 53"/>
                  <a:gd name="T1" fmla="*/ 0 h 1009"/>
                  <a:gd name="T2" fmla="*/ 43 w 53"/>
                  <a:gd name="T3" fmla="*/ 61 h 1009"/>
                  <a:gd name="T4" fmla="*/ 28 w 53"/>
                  <a:gd name="T5" fmla="*/ 138 h 1009"/>
                  <a:gd name="T6" fmla="*/ 25 w 53"/>
                  <a:gd name="T7" fmla="*/ 228 h 1009"/>
                  <a:gd name="T8" fmla="*/ 25 w 53"/>
                  <a:gd name="T9" fmla="*/ 330 h 1009"/>
                  <a:gd name="T10" fmla="*/ 38 w 53"/>
                  <a:gd name="T11" fmla="*/ 409 h 1009"/>
                  <a:gd name="T12" fmla="*/ 26 w 53"/>
                  <a:gd name="T13" fmla="*/ 562 h 1009"/>
                  <a:gd name="T14" fmla="*/ 29 w 53"/>
                  <a:gd name="T15" fmla="*/ 657 h 1009"/>
                  <a:gd name="T16" fmla="*/ 29 w 53"/>
                  <a:gd name="T17" fmla="*/ 715 h 1009"/>
                  <a:gd name="T18" fmla="*/ 11 w 53"/>
                  <a:gd name="T19" fmla="*/ 792 h 1009"/>
                  <a:gd name="T20" fmla="*/ 2 w 53"/>
                  <a:gd name="T21" fmla="*/ 852 h 1009"/>
                  <a:gd name="T22" fmla="*/ 22 w 53"/>
                  <a:gd name="T23" fmla="*/ 943 h 1009"/>
                  <a:gd name="T24" fmla="*/ 52 w 53"/>
                  <a:gd name="T25" fmla="*/ 1009 h 10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3" h="1009">
                    <a:moveTo>
                      <a:pt x="53" y="0"/>
                    </a:moveTo>
                    <a:cubicBezTo>
                      <a:pt x="50" y="19"/>
                      <a:pt x="47" y="38"/>
                      <a:pt x="43" y="61"/>
                    </a:cubicBezTo>
                    <a:cubicBezTo>
                      <a:pt x="39" y="84"/>
                      <a:pt x="31" y="110"/>
                      <a:pt x="28" y="138"/>
                    </a:cubicBezTo>
                    <a:cubicBezTo>
                      <a:pt x="25" y="166"/>
                      <a:pt x="26" y="196"/>
                      <a:pt x="25" y="228"/>
                    </a:cubicBezTo>
                    <a:cubicBezTo>
                      <a:pt x="24" y="260"/>
                      <a:pt x="23" y="300"/>
                      <a:pt x="25" y="330"/>
                    </a:cubicBezTo>
                    <a:cubicBezTo>
                      <a:pt x="27" y="360"/>
                      <a:pt x="38" y="370"/>
                      <a:pt x="38" y="409"/>
                    </a:cubicBezTo>
                    <a:cubicBezTo>
                      <a:pt x="38" y="448"/>
                      <a:pt x="28" y="521"/>
                      <a:pt x="26" y="562"/>
                    </a:cubicBezTo>
                    <a:cubicBezTo>
                      <a:pt x="24" y="603"/>
                      <a:pt x="29" y="632"/>
                      <a:pt x="29" y="657"/>
                    </a:cubicBezTo>
                    <a:cubicBezTo>
                      <a:pt x="29" y="682"/>
                      <a:pt x="32" y="693"/>
                      <a:pt x="29" y="715"/>
                    </a:cubicBezTo>
                    <a:cubicBezTo>
                      <a:pt x="26" y="737"/>
                      <a:pt x="15" y="769"/>
                      <a:pt x="11" y="792"/>
                    </a:cubicBezTo>
                    <a:cubicBezTo>
                      <a:pt x="7" y="815"/>
                      <a:pt x="0" y="827"/>
                      <a:pt x="2" y="852"/>
                    </a:cubicBezTo>
                    <a:cubicBezTo>
                      <a:pt x="4" y="877"/>
                      <a:pt x="14" y="917"/>
                      <a:pt x="22" y="943"/>
                    </a:cubicBezTo>
                    <a:cubicBezTo>
                      <a:pt x="30" y="969"/>
                      <a:pt x="41" y="989"/>
                      <a:pt x="52" y="1009"/>
                    </a:cubicBezTo>
                  </a:path>
                </a:pathLst>
              </a:custGeom>
              <a:noFill/>
              <a:ln w="12700" cap="flat" cmpd="sng">
                <a:solidFill>
                  <a:srgbClr val="080808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246" name="Group 9"/>
            <p:cNvGrpSpPr>
              <a:grpSpLocks/>
            </p:cNvGrpSpPr>
            <p:nvPr/>
          </p:nvGrpSpPr>
          <p:grpSpPr bwMode="auto">
            <a:xfrm>
              <a:off x="1102" y="2877"/>
              <a:ext cx="1311" cy="906"/>
              <a:chOff x="1102" y="2849"/>
              <a:chExt cx="1311" cy="906"/>
            </a:xfrm>
          </p:grpSpPr>
          <p:grpSp>
            <p:nvGrpSpPr>
              <p:cNvPr id="48247" name="Group 10"/>
              <p:cNvGrpSpPr>
                <a:grpSpLocks/>
              </p:cNvGrpSpPr>
              <p:nvPr/>
            </p:nvGrpSpPr>
            <p:grpSpPr bwMode="auto">
              <a:xfrm>
                <a:off x="1801" y="2849"/>
                <a:ext cx="0" cy="906"/>
                <a:chOff x="2145" y="2979"/>
                <a:chExt cx="0" cy="906"/>
              </a:xfrm>
            </p:grpSpPr>
            <p:sp>
              <p:nvSpPr>
                <p:cNvPr id="48252" name="Line 11"/>
                <p:cNvSpPr>
                  <a:spLocks noChangeShapeType="1"/>
                </p:cNvSpPr>
                <p:nvPr/>
              </p:nvSpPr>
              <p:spPr bwMode="auto">
                <a:xfrm>
                  <a:off x="2145" y="2979"/>
                  <a:ext cx="0" cy="331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53" name="Line 12"/>
                <p:cNvSpPr>
                  <a:spLocks noChangeShapeType="1"/>
                </p:cNvSpPr>
                <p:nvPr/>
              </p:nvSpPr>
              <p:spPr bwMode="auto">
                <a:xfrm>
                  <a:off x="2145" y="3334"/>
                  <a:ext cx="0" cy="33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54" name="Line 13"/>
                <p:cNvSpPr>
                  <a:spLocks noChangeShapeType="1"/>
                </p:cNvSpPr>
                <p:nvPr/>
              </p:nvSpPr>
              <p:spPr bwMode="auto">
                <a:xfrm>
                  <a:off x="2145" y="3390"/>
                  <a:ext cx="0" cy="495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48" name="Group 14"/>
              <p:cNvGrpSpPr>
                <a:grpSpLocks/>
              </p:cNvGrpSpPr>
              <p:nvPr/>
            </p:nvGrpSpPr>
            <p:grpSpPr bwMode="auto">
              <a:xfrm>
                <a:off x="1102" y="3302"/>
                <a:ext cx="1311" cy="27"/>
                <a:chOff x="1446" y="3106"/>
                <a:chExt cx="1311" cy="0"/>
              </a:xfrm>
            </p:grpSpPr>
            <p:sp>
              <p:nvSpPr>
                <p:cNvPr id="48249" name="Line 1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2432" y="2781"/>
                  <a:ext cx="0" cy="650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50" name="Line 1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2062" y="3088"/>
                  <a:ext cx="0" cy="36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51" name="Line 1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733" y="2819"/>
                  <a:ext cx="0" cy="574"/>
                </a:xfrm>
                <a:prstGeom prst="line">
                  <a:avLst/>
                </a:prstGeom>
                <a:noFill/>
                <a:ln w="12700">
                  <a:solidFill>
                    <a:srgbClr val="080808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12370" name="Oval 18"/>
          <p:cNvSpPr>
            <a:spLocks noChangeArrowheads="1"/>
          </p:cNvSpPr>
          <p:nvPr/>
        </p:nvSpPr>
        <p:spPr bwMode="auto">
          <a:xfrm>
            <a:off x="2312988" y="4625975"/>
            <a:ext cx="1084262" cy="1041400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12371" name="Group 19"/>
          <p:cNvGrpSpPr>
            <a:grpSpLocks/>
          </p:cNvGrpSpPr>
          <p:nvPr/>
        </p:nvGrpSpPr>
        <p:grpSpPr bwMode="auto">
          <a:xfrm>
            <a:off x="2422525" y="4730750"/>
            <a:ext cx="869950" cy="841375"/>
            <a:chOff x="1877" y="2839"/>
            <a:chExt cx="534" cy="534"/>
          </a:xfrm>
        </p:grpSpPr>
        <p:sp>
          <p:nvSpPr>
            <p:cNvPr id="48243" name="Oval 20"/>
            <p:cNvSpPr>
              <a:spLocks noChangeArrowheads="1"/>
            </p:cNvSpPr>
            <p:nvPr/>
          </p:nvSpPr>
          <p:spPr bwMode="auto">
            <a:xfrm>
              <a:off x="1877" y="2839"/>
              <a:ext cx="534" cy="534"/>
            </a:xfrm>
            <a:prstGeom prst="ellips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244" name="Line 21"/>
            <p:cNvSpPr>
              <a:spLocks noChangeShapeType="1"/>
            </p:cNvSpPr>
            <p:nvPr/>
          </p:nvSpPr>
          <p:spPr bwMode="auto">
            <a:xfrm flipV="1">
              <a:off x="1955" y="2919"/>
              <a:ext cx="378" cy="378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2374" name="Group 22"/>
          <p:cNvGrpSpPr>
            <a:grpSpLocks/>
          </p:cNvGrpSpPr>
          <p:nvPr/>
        </p:nvGrpSpPr>
        <p:grpSpPr bwMode="auto">
          <a:xfrm>
            <a:off x="3105150" y="1465263"/>
            <a:ext cx="1900238" cy="1571625"/>
            <a:chOff x="2300" y="923"/>
            <a:chExt cx="1197" cy="990"/>
          </a:xfrm>
        </p:grpSpPr>
        <p:sp>
          <p:nvSpPr>
            <p:cNvPr id="48233" name="Line 23"/>
            <p:cNvSpPr>
              <a:spLocks noChangeShapeType="1"/>
            </p:cNvSpPr>
            <p:nvPr/>
          </p:nvSpPr>
          <p:spPr bwMode="auto">
            <a:xfrm>
              <a:off x="2300" y="1911"/>
              <a:ext cx="1195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8234" name="Group 24"/>
            <p:cNvGrpSpPr>
              <a:grpSpLocks/>
            </p:cNvGrpSpPr>
            <p:nvPr/>
          </p:nvGrpSpPr>
          <p:grpSpPr bwMode="auto">
            <a:xfrm>
              <a:off x="2831" y="923"/>
              <a:ext cx="666" cy="990"/>
              <a:chOff x="2831" y="923"/>
              <a:chExt cx="666" cy="990"/>
            </a:xfrm>
          </p:grpSpPr>
          <p:sp>
            <p:nvSpPr>
              <p:cNvPr id="48235" name="Line 25"/>
              <p:cNvSpPr>
                <a:spLocks noChangeShapeType="1"/>
              </p:cNvSpPr>
              <p:nvPr/>
            </p:nvSpPr>
            <p:spPr bwMode="auto">
              <a:xfrm flipV="1">
                <a:off x="3435" y="923"/>
                <a:ext cx="0" cy="985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36" name="Line 26"/>
              <p:cNvSpPr>
                <a:spLocks noChangeShapeType="1"/>
              </p:cNvSpPr>
              <p:nvPr/>
            </p:nvSpPr>
            <p:spPr bwMode="auto">
              <a:xfrm>
                <a:off x="2831" y="927"/>
                <a:ext cx="666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37" name="Text Box 27"/>
              <p:cNvSpPr txBox="1">
                <a:spLocks noChangeArrowheads="1"/>
              </p:cNvSpPr>
              <p:nvPr/>
            </p:nvSpPr>
            <p:spPr bwMode="auto">
              <a:xfrm rot="-5400000">
                <a:off x="3240" y="1232"/>
                <a:ext cx="1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L</a:t>
                </a:r>
              </a:p>
            </p:txBody>
          </p:sp>
          <p:sp>
            <p:nvSpPr>
              <p:cNvPr id="48238" name="Line 28"/>
              <p:cNvSpPr>
                <a:spLocks noChangeShapeType="1"/>
              </p:cNvSpPr>
              <p:nvPr/>
            </p:nvSpPr>
            <p:spPr bwMode="auto">
              <a:xfrm>
                <a:off x="2845" y="1355"/>
                <a:ext cx="33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39" name="Line 29"/>
              <p:cNvSpPr>
                <a:spLocks noChangeShapeType="1"/>
              </p:cNvSpPr>
              <p:nvPr/>
            </p:nvSpPr>
            <p:spPr bwMode="auto">
              <a:xfrm>
                <a:off x="3125" y="926"/>
                <a:ext cx="0" cy="42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40" name="Line 30"/>
              <p:cNvSpPr>
                <a:spLocks noChangeShapeType="1"/>
              </p:cNvSpPr>
              <p:nvPr/>
            </p:nvSpPr>
            <p:spPr bwMode="auto">
              <a:xfrm>
                <a:off x="3125" y="1355"/>
                <a:ext cx="0" cy="558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41" name="Text Box 31"/>
              <p:cNvSpPr txBox="1">
                <a:spLocks noChangeArrowheads="1"/>
              </p:cNvSpPr>
              <p:nvPr/>
            </p:nvSpPr>
            <p:spPr bwMode="auto">
              <a:xfrm rot="-5400000">
                <a:off x="2923" y="1032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t</a:t>
                </a:r>
                <a:r>
                  <a:rPr kumimoji="0" lang="en-US" altLang="zh-CN" sz="2000" i="1" baseline="-10000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8242" name="Text Box 32"/>
              <p:cNvSpPr txBox="1">
                <a:spLocks noChangeArrowheads="1"/>
              </p:cNvSpPr>
              <p:nvPr/>
            </p:nvSpPr>
            <p:spPr bwMode="auto">
              <a:xfrm rot="-5400000">
                <a:off x="2873" y="1445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b</a:t>
                </a:r>
                <a:r>
                  <a:rPr kumimoji="0" lang="en-US" altLang="zh-CN" sz="2000" i="1" baseline="-10000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m</a:t>
                </a:r>
                <a:r>
                  <a:rPr kumimoji="0" lang="en-US" altLang="zh-CN" sz="2000" i="1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 </a:t>
                </a:r>
              </a:p>
            </p:txBody>
          </p:sp>
        </p:grpSp>
      </p:grpSp>
      <p:grpSp>
        <p:nvGrpSpPr>
          <p:cNvPr id="612385" name="Group 33"/>
          <p:cNvGrpSpPr>
            <a:grpSpLocks/>
          </p:cNvGrpSpPr>
          <p:nvPr/>
        </p:nvGrpSpPr>
        <p:grpSpPr bwMode="auto">
          <a:xfrm>
            <a:off x="4416425" y="3108329"/>
            <a:ext cx="1180169" cy="401638"/>
            <a:chOff x="3126" y="1967"/>
            <a:chExt cx="667" cy="253"/>
          </a:xfrm>
        </p:grpSpPr>
        <p:sp>
          <p:nvSpPr>
            <p:cNvPr id="48231" name="Text Box 34"/>
            <p:cNvSpPr txBox="1">
              <a:spLocks noChangeArrowheads="1"/>
            </p:cNvSpPr>
            <p:nvPr/>
          </p:nvSpPr>
          <p:spPr bwMode="auto">
            <a:xfrm>
              <a:off x="3270" y="1967"/>
              <a:ext cx="52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33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 dirty="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0.5d</a:t>
              </a:r>
            </a:p>
          </p:txBody>
        </p:sp>
        <p:sp>
          <p:nvSpPr>
            <p:cNvPr id="48232" name="Freeform 35"/>
            <p:cNvSpPr>
              <a:spLocks/>
            </p:cNvSpPr>
            <p:nvPr/>
          </p:nvSpPr>
          <p:spPr bwMode="auto">
            <a:xfrm>
              <a:off x="3126" y="1980"/>
              <a:ext cx="486" cy="201"/>
            </a:xfrm>
            <a:custGeom>
              <a:avLst/>
              <a:gdLst>
                <a:gd name="T0" fmla="*/ 0 w 486"/>
                <a:gd name="T1" fmla="*/ 0 h 201"/>
                <a:gd name="T2" fmla="*/ 210 w 486"/>
                <a:gd name="T3" fmla="*/ 201 h 201"/>
                <a:gd name="T4" fmla="*/ 486 w 486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6" h="201">
                  <a:moveTo>
                    <a:pt x="0" y="0"/>
                  </a:moveTo>
                  <a:lnTo>
                    <a:pt x="210" y="201"/>
                  </a:lnTo>
                  <a:lnTo>
                    <a:pt x="486" y="201"/>
                  </a:lnTo>
                </a:path>
              </a:pathLst>
            </a:custGeom>
            <a:noFill/>
            <a:ln w="952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2388" name="Group 36"/>
          <p:cNvGrpSpPr>
            <a:grpSpLocks/>
          </p:cNvGrpSpPr>
          <p:nvPr/>
        </p:nvGrpSpPr>
        <p:grpSpPr bwMode="auto">
          <a:xfrm>
            <a:off x="2855913" y="4540250"/>
            <a:ext cx="1282700" cy="625475"/>
            <a:chOff x="2143" y="2714"/>
            <a:chExt cx="808" cy="394"/>
          </a:xfrm>
        </p:grpSpPr>
        <p:sp>
          <p:nvSpPr>
            <p:cNvPr id="48228" name="Line 37"/>
            <p:cNvSpPr>
              <a:spLocks noChangeShapeType="1"/>
            </p:cNvSpPr>
            <p:nvPr/>
          </p:nvSpPr>
          <p:spPr bwMode="auto">
            <a:xfrm flipV="1">
              <a:off x="2338" y="2740"/>
              <a:ext cx="170" cy="17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29" name="Arc 38"/>
            <p:cNvSpPr>
              <a:spLocks/>
            </p:cNvSpPr>
            <p:nvPr/>
          </p:nvSpPr>
          <p:spPr bwMode="auto">
            <a:xfrm>
              <a:off x="2143" y="2762"/>
              <a:ext cx="491" cy="346"/>
            </a:xfrm>
            <a:custGeom>
              <a:avLst/>
              <a:gdLst>
                <a:gd name="T0" fmla="*/ 0 w 21599"/>
                <a:gd name="T1" fmla="*/ 0 h 15188"/>
                <a:gd name="T2" fmla="*/ 0 w 21599"/>
                <a:gd name="T3" fmla="*/ 0 h 15188"/>
                <a:gd name="T4" fmla="*/ 0 w 21599"/>
                <a:gd name="T5" fmla="*/ 0 h 15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15188" fill="none" extrusionOk="0">
                  <a:moveTo>
                    <a:pt x="15358" y="0"/>
                  </a:moveTo>
                  <a:cubicBezTo>
                    <a:pt x="19315" y="4001"/>
                    <a:pt x="21553" y="9387"/>
                    <a:pt x="21599" y="15013"/>
                  </a:cubicBezTo>
                </a:path>
                <a:path w="21599" h="15188" stroke="0" extrusionOk="0">
                  <a:moveTo>
                    <a:pt x="15358" y="0"/>
                  </a:moveTo>
                  <a:cubicBezTo>
                    <a:pt x="19315" y="4001"/>
                    <a:pt x="21553" y="9387"/>
                    <a:pt x="21599" y="15013"/>
                  </a:cubicBezTo>
                  <a:lnTo>
                    <a:pt x="0" y="15188"/>
                  </a:lnTo>
                  <a:lnTo>
                    <a:pt x="15358" y="0"/>
                  </a:lnTo>
                  <a:close/>
                </a:path>
              </a:pathLst>
            </a:custGeom>
            <a:noFill/>
            <a:ln w="9525">
              <a:solidFill>
                <a:srgbClr val="080808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0" name="Text Box 39"/>
            <p:cNvSpPr txBox="1">
              <a:spLocks noChangeArrowheads="1"/>
            </p:cNvSpPr>
            <p:nvPr/>
          </p:nvSpPr>
          <p:spPr bwMode="auto">
            <a:xfrm>
              <a:off x="2516" y="2714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45</a:t>
              </a:r>
              <a:r>
                <a:rPr kumimoji="0" lang="en-US" altLang="zh-CN" sz="2000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°</a:t>
              </a:r>
            </a:p>
          </p:txBody>
        </p:sp>
      </p:grp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1719263" y="1468438"/>
            <a:ext cx="2268537" cy="2598737"/>
            <a:chOff x="1083" y="925"/>
            <a:chExt cx="1429" cy="1637"/>
          </a:xfrm>
        </p:grpSpPr>
        <p:sp>
          <p:nvSpPr>
            <p:cNvPr id="48180" name="Line 41"/>
            <p:cNvSpPr>
              <a:spLocks noChangeShapeType="1"/>
            </p:cNvSpPr>
            <p:nvPr/>
          </p:nvSpPr>
          <p:spPr bwMode="auto">
            <a:xfrm>
              <a:off x="1086" y="927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1" name="Line 42"/>
            <p:cNvSpPr>
              <a:spLocks noChangeShapeType="1"/>
            </p:cNvSpPr>
            <p:nvPr/>
          </p:nvSpPr>
          <p:spPr bwMode="auto">
            <a:xfrm flipV="1">
              <a:off x="1593" y="1047"/>
              <a:ext cx="0" cy="305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2" name="Line 43"/>
            <p:cNvSpPr>
              <a:spLocks noChangeShapeType="1"/>
            </p:cNvSpPr>
            <p:nvPr/>
          </p:nvSpPr>
          <p:spPr bwMode="auto">
            <a:xfrm flipV="1">
              <a:off x="2010" y="1045"/>
              <a:ext cx="0" cy="307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3" name="Line 44"/>
            <p:cNvSpPr>
              <a:spLocks noChangeShapeType="1"/>
            </p:cNvSpPr>
            <p:nvPr/>
          </p:nvSpPr>
          <p:spPr bwMode="auto">
            <a:xfrm flipV="1">
              <a:off x="1088" y="929"/>
              <a:ext cx="60" cy="6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4" name="Line 45"/>
            <p:cNvSpPr>
              <a:spLocks noChangeShapeType="1"/>
            </p:cNvSpPr>
            <p:nvPr/>
          </p:nvSpPr>
          <p:spPr bwMode="auto">
            <a:xfrm flipV="1">
              <a:off x="1083" y="925"/>
              <a:ext cx="214" cy="21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5" name="Line 46"/>
            <p:cNvSpPr>
              <a:spLocks noChangeShapeType="1"/>
            </p:cNvSpPr>
            <p:nvPr/>
          </p:nvSpPr>
          <p:spPr bwMode="auto">
            <a:xfrm flipH="1">
              <a:off x="1087" y="926"/>
              <a:ext cx="354" cy="35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6" name="Line 47"/>
            <p:cNvSpPr>
              <a:spLocks noChangeShapeType="1"/>
            </p:cNvSpPr>
            <p:nvPr/>
          </p:nvSpPr>
          <p:spPr bwMode="auto">
            <a:xfrm flipH="1">
              <a:off x="1170" y="993"/>
              <a:ext cx="359" cy="35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7" name="Line 48"/>
            <p:cNvSpPr>
              <a:spLocks noChangeShapeType="1"/>
            </p:cNvSpPr>
            <p:nvPr/>
          </p:nvSpPr>
          <p:spPr bwMode="auto">
            <a:xfrm flipH="1">
              <a:off x="1310" y="1076"/>
              <a:ext cx="279" cy="27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8" name="Line 49"/>
            <p:cNvSpPr>
              <a:spLocks noChangeShapeType="1"/>
            </p:cNvSpPr>
            <p:nvPr/>
          </p:nvSpPr>
          <p:spPr bwMode="auto">
            <a:xfrm flipH="1">
              <a:off x="1456" y="1221"/>
              <a:ext cx="134" cy="13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9" name="Line 50"/>
            <p:cNvSpPr>
              <a:spLocks noChangeShapeType="1"/>
            </p:cNvSpPr>
            <p:nvPr/>
          </p:nvSpPr>
          <p:spPr bwMode="auto">
            <a:xfrm flipV="1">
              <a:off x="2010" y="927"/>
              <a:ext cx="272" cy="27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0" name="Line 51"/>
            <p:cNvSpPr>
              <a:spLocks noChangeShapeType="1"/>
            </p:cNvSpPr>
            <p:nvPr/>
          </p:nvSpPr>
          <p:spPr bwMode="auto">
            <a:xfrm flipV="1">
              <a:off x="2000" y="927"/>
              <a:ext cx="429" cy="42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1" name="Line 52"/>
            <p:cNvSpPr>
              <a:spLocks noChangeShapeType="1"/>
            </p:cNvSpPr>
            <p:nvPr/>
          </p:nvSpPr>
          <p:spPr bwMode="auto">
            <a:xfrm flipV="1">
              <a:off x="2143" y="997"/>
              <a:ext cx="359" cy="35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2" name="Line 53"/>
            <p:cNvSpPr>
              <a:spLocks noChangeShapeType="1"/>
            </p:cNvSpPr>
            <p:nvPr/>
          </p:nvSpPr>
          <p:spPr bwMode="auto">
            <a:xfrm flipV="1">
              <a:off x="2297" y="1139"/>
              <a:ext cx="214" cy="214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3" name="Line 54"/>
            <p:cNvSpPr>
              <a:spLocks noChangeShapeType="1"/>
            </p:cNvSpPr>
            <p:nvPr/>
          </p:nvSpPr>
          <p:spPr bwMode="auto">
            <a:xfrm flipV="1">
              <a:off x="2442" y="1294"/>
              <a:ext cx="59" cy="5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4" name="Line 55"/>
            <p:cNvSpPr>
              <a:spLocks noChangeShapeType="1"/>
            </p:cNvSpPr>
            <p:nvPr/>
          </p:nvSpPr>
          <p:spPr bwMode="auto">
            <a:xfrm flipH="1" flipV="1">
              <a:off x="1580" y="1356"/>
              <a:ext cx="95" cy="9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5" name="Line 56"/>
            <p:cNvSpPr>
              <a:spLocks noChangeShapeType="1"/>
            </p:cNvSpPr>
            <p:nvPr/>
          </p:nvSpPr>
          <p:spPr bwMode="auto">
            <a:xfrm flipH="1" flipV="1">
              <a:off x="1436" y="1355"/>
              <a:ext cx="246" cy="24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6" name="Line 57"/>
            <p:cNvSpPr>
              <a:spLocks noChangeShapeType="1"/>
            </p:cNvSpPr>
            <p:nvPr/>
          </p:nvSpPr>
          <p:spPr bwMode="auto">
            <a:xfrm flipH="1" flipV="1">
              <a:off x="1285" y="1354"/>
              <a:ext cx="392" cy="39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7" name="Line 58"/>
            <p:cNvSpPr>
              <a:spLocks noChangeShapeType="1"/>
            </p:cNvSpPr>
            <p:nvPr/>
          </p:nvSpPr>
          <p:spPr bwMode="auto">
            <a:xfrm flipH="1" flipV="1">
              <a:off x="1147" y="1360"/>
              <a:ext cx="529" cy="52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8" name="Line 59"/>
            <p:cNvSpPr>
              <a:spLocks noChangeShapeType="1"/>
            </p:cNvSpPr>
            <p:nvPr/>
          </p:nvSpPr>
          <p:spPr bwMode="auto">
            <a:xfrm flipH="1" flipV="1">
              <a:off x="1095" y="1456"/>
              <a:ext cx="583" cy="58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99" name="Line 60"/>
            <p:cNvSpPr>
              <a:spLocks noChangeShapeType="1"/>
            </p:cNvSpPr>
            <p:nvPr/>
          </p:nvSpPr>
          <p:spPr bwMode="auto">
            <a:xfrm flipH="1" flipV="1">
              <a:off x="1097" y="1602"/>
              <a:ext cx="577" cy="57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0" name="Line 61"/>
            <p:cNvSpPr>
              <a:spLocks noChangeShapeType="1"/>
            </p:cNvSpPr>
            <p:nvPr/>
          </p:nvSpPr>
          <p:spPr bwMode="auto">
            <a:xfrm flipH="1" flipV="1">
              <a:off x="1093" y="1737"/>
              <a:ext cx="822" cy="82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1" name="Line 62"/>
            <p:cNvSpPr>
              <a:spLocks noChangeShapeType="1"/>
            </p:cNvSpPr>
            <p:nvPr/>
          </p:nvSpPr>
          <p:spPr bwMode="auto">
            <a:xfrm>
              <a:off x="2326" y="1359"/>
              <a:ext cx="180" cy="18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2" name="Line 63"/>
            <p:cNvSpPr>
              <a:spLocks noChangeShapeType="1"/>
            </p:cNvSpPr>
            <p:nvPr/>
          </p:nvSpPr>
          <p:spPr bwMode="auto">
            <a:xfrm>
              <a:off x="2172" y="1351"/>
              <a:ext cx="333" cy="3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3" name="Line 64"/>
            <p:cNvSpPr>
              <a:spLocks noChangeShapeType="1"/>
            </p:cNvSpPr>
            <p:nvPr/>
          </p:nvSpPr>
          <p:spPr bwMode="auto">
            <a:xfrm>
              <a:off x="2020" y="1357"/>
              <a:ext cx="485" cy="48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4" name="Line 65"/>
            <p:cNvSpPr>
              <a:spLocks noChangeShapeType="1"/>
            </p:cNvSpPr>
            <p:nvPr/>
          </p:nvSpPr>
          <p:spPr bwMode="auto">
            <a:xfrm>
              <a:off x="1922" y="1409"/>
              <a:ext cx="587" cy="58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5" name="Line 66"/>
            <p:cNvSpPr>
              <a:spLocks noChangeShapeType="1"/>
            </p:cNvSpPr>
            <p:nvPr/>
          </p:nvSpPr>
          <p:spPr bwMode="auto">
            <a:xfrm>
              <a:off x="1922" y="1555"/>
              <a:ext cx="590" cy="59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6" name="Line 67"/>
            <p:cNvSpPr>
              <a:spLocks noChangeShapeType="1"/>
            </p:cNvSpPr>
            <p:nvPr/>
          </p:nvSpPr>
          <p:spPr bwMode="auto">
            <a:xfrm>
              <a:off x="1921" y="1695"/>
              <a:ext cx="582" cy="58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7" name="Line 68"/>
            <p:cNvSpPr>
              <a:spLocks noChangeShapeType="1"/>
            </p:cNvSpPr>
            <p:nvPr/>
          </p:nvSpPr>
          <p:spPr bwMode="auto">
            <a:xfrm flipV="1">
              <a:off x="2006" y="925"/>
              <a:ext cx="130" cy="13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8" name="Line 69"/>
            <p:cNvSpPr>
              <a:spLocks noChangeShapeType="1"/>
            </p:cNvSpPr>
            <p:nvPr/>
          </p:nvSpPr>
          <p:spPr bwMode="auto">
            <a:xfrm flipH="1" flipV="1">
              <a:off x="1465" y="926"/>
              <a:ext cx="125" cy="125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09" name="Line 70"/>
            <p:cNvSpPr>
              <a:spLocks noChangeShapeType="1"/>
            </p:cNvSpPr>
            <p:nvPr/>
          </p:nvSpPr>
          <p:spPr bwMode="auto">
            <a:xfrm>
              <a:off x="1092" y="1355"/>
              <a:ext cx="1417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0" name="Freeform 71"/>
            <p:cNvSpPr>
              <a:spLocks/>
            </p:cNvSpPr>
            <p:nvPr/>
          </p:nvSpPr>
          <p:spPr bwMode="auto">
            <a:xfrm>
              <a:off x="1679" y="1512"/>
              <a:ext cx="243" cy="786"/>
            </a:xfrm>
            <a:custGeom>
              <a:avLst/>
              <a:gdLst>
                <a:gd name="T0" fmla="*/ 0 w 243"/>
                <a:gd name="T1" fmla="*/ 0 h 786"/>
                <a:gd name="T2" fmla="*/ 0 w 243"/>
                <a:gd name="T3" fmla="*/ 717 h 786"/>
                <a:gd name="T4" fmla="*/ 120 w 243"/>
                <a:gd name="T5" fmla="*/ 786 h 786"/>
                <a:gd name="T6" fmla="*/ 243 w 243"/>
                <a:gd name="T7" fmla="*/ 715 h 786"/>
                <a:gd name="T8" fmla="*/ 243 w 243"/>
                <a:gd name="T9" fmla="*/ 0 h 7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786">
                  <a:moveTo>
                    <a:pt x="0" y="0"/>
                  </a:moveTo>
                  <a:lnTo>
                    <a:pt x="0" y="717"/>
                  </a:lnTo>
                  <a:lnTo>
                    <a:pt x="120" y="786"/>
                  </a:lnTo>
                  <a:lnTo>
                    <a:pt x="243" y="715"/>
                  </a:lnTo>
                  <a:lnTo>
                    <a:pt x="243" y="0"/>
                  </a:lnTo>
                </a:path>
              </a:pathLst>
            </a:custGeom>
            <a:noFill/>
            <a:ln w="317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1" name="Line 72"/>
            <p:cNvSpPr>
              <a:spLocks noChangeShapeType="1"/>
            </p:cNvSpPr>
            <p:nvPr/>
          </p:nvSpPr>
          <p:spPr bwMode="auto">
            <a:xfrm>
              <a:off x="1587" y="1050"/>
              <a:ext cx="423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2" name="Line 73"/>
            <p:cNvSpPr>
              <a:spLocks noChangeShapeType="1"/>
            </p:cNvSpPr>
            <p:nvPr/>
          </p:nvSpPr>
          <p:spPr bwMode="auto">
            <a:xfrm flipH="1" flipV="1">
              <a:off x="1095" y="1886"/>
              <a:ext cx="671" cy="671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3" name="Line 74"/>
            <p:cNvSpPr>
              <a:spLocks noChangeShapeType="1"/>
            </p:cNvSpPr>
            <p:nvPr/>
          </p:nvSpPr>
          <p:spPr bwMode="auto">
            <a:xfrm flipH="1" flipV="1">
              <a:off x="1099" y="2038"/>
              <a:ext cx="523" cy="52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4" name="Line 75"/>
            <p:cNvSpPr>
              <a:spLocks noChangeShapeType="1"/>
            </p:cNvSpPr>
            <p:nvPr/>
          </p:nvSpPr>
          <p:spPr bwMode="auto">
            <a:xfrm flipH="1" flipV="1">
              <a:off x="1101" y="2184"/>
              <a:ext cx="375" cy="37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5" name="Line 76"/>
            <p:cNvSpPr>
              <a:spLocks noChangeShapeType="1"/>
            </p:cNvSpPr>
            <p:nvPr/>
          </p:nvSpPr>
          <p:spPr bwMode="auto">
            <a:xfrm>
              <a:off x="1886" y="2246"/>
              <a:ext cx="312" cy="312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6" name="Line 77"/>
            <p:cNvSpPr>
              <a:spLocks noChangeShapeType="1"/>
            </p:cNvSpPr>
            <p:nvPr/>
          </p:nvSpPr>
          <p:spPr bwMode="auto">
            <a:xfrm>
              <a:off x="1921" y="2133"/>
              <a:ext cx="427" cy="42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7" name="Line 78"/>
            <p:cNvSpPr>
              <a:spLocks noChangeShapeType="1"/>
            </p:cNvSpPr>
            <p:nvPr/>
          </p:nvSpPr>
          <p:spPr bwMode="auto">
            <a:xfrm>
              <a:off x="1924" y="1993"/>
              <a:ext cx="563" cy="56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18" name="Line 79"/>
            <p:cNvSpPr>
              <a:spLocks noChangeShapeType="1"/>
            </p:cNvSpPr>
            <p:nvPr/>
          </p:nvSpPr>
          <p:spPr bwMode="auto">
            <a:xfrm>
              <a:off x="1923" y="1839"/>
              <a:ext cx="577" cy="57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8219" name="Group 80"/>
            <p:cNvGrpSpPr>
              <a:grpSpLocks/>
            </p:cNvGrpSpPr>
            <p:nvPr/>
          </p:nvGrpSpPr>
          <p:grpSpPr bwMode="auto">
            <a:xfrm>
              <a:off x="1636" y="1352"/>
              <a:ext cx="328" cy="946"/>
              <a:chOff x="1636" y="1352"/>
              <a:chExt cx="328" cy="946"/>
            </a:xfrm>
          </p:grpSpPr>
          <p:sp>
            <p:nvSpPr>
              <p:cNvPr id="48223" name="Line 81"/>
              <p:cNvSpPr>
                <a:spLocks noChangeShapeType="1"/>
              </p:cNvSpPr>
              <p:nvPr/>
            </p:nvSpPr>
            <p:spPr bwMode="auto">
              <a:xfrm>
                <a:off x="1639" y="1352"/>
                <a:ext cx="0" cy="718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24" name="Line 82"/>
              <p:cNvSpPr>
                <a:spLocks noChangeShapeType="1"/>
              </p:cNvSpPr>
              <p:nvPr/>
            </p:nvSpPr>
            <p:spPr bwMode="auto">
              <a:xfrm flipH="1">
                <a:off x="1961" y="1352"/>
                <a:ext cx="2" cy="718"/>
              </a:xfrm>
              <a:prstGeom prst="line">
                <a:avLst/>
              </a:prstGeom>
              <a:noFill/>
              <a:ln w="12700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25" name="Line 83"/>
              <p:cNvSpPr>
                <a:spLocks noChangeShapeType="1"/>
              </p:cNvSpPr>
              <p:nvPr/>
            </p:nvSpPr>
            <p:spPr bwMode="auto">
              <a:xfrm>
                <a:off x="1636" y="2068"/>
                <a:ext cx="328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26" name="Line 84"/>
              <p:cNvSpPr>
                <a:spLocks noChangeShapeType="1"/>
              </p:cNvSpPr>
              <p:nvPr/>
            </p:nvSpPr>
            <p:spPr bwMode="auto">
              <a:xfrm>
                <a:off x="1678" y="2228"/>
                <a:ext cx="243" cy="0"/>
              </a:xfrm>
              <a:prstGeom prst="line">
                <a:avLst/>
              </a:prstGeom>
              <a:noFill/>
              <a:ln w="285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27" name="Freeform 85"/>
              <p:cNvSpPr>
                <a:spLocks/>
              </p:cNvSpPr>
              <p:nvPr/>
            </p:nvSpPr>
            <p:spPr bwMode="auto">
              <a:xfrm>
                <a:off x="1677" y="1355"/>
                <a:ext cx="244" cy="943"/>
              </a:xfrm>
              <a:custGeom>
                <a:avLst/>
                <a:gdLst>
                  <a:gd name="T0" fmla="*/ 0 w 244"/>
                  <a:gd name="T1" fmla="*/ 0 h 943"/>
                  <a:gd name="T2" fmla="*/ 0 w 244"/>
                  <a:gd name="T3" fmla="*/ 873 h 943"/>
                  <a:gd name="T4" fmla="*/ 122 w 244"/>
                  <a:gd name="T5" fmla="*/ 943 h 943"/>
                  <a:gd name="T6" fmla="*/ 244 w 244"/>
                  <a:gd name="T7" fmla="*/ 873 h 943"/>
                  <a:gd name="T8" fmla="*/ 244 w 244"/>
                  <a:gd name="T9" fmla="*/ 1 h 9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943">
                    <a:moveTo>
                      <a:pt x="0" y="0"/>
                    </a:moveTo>
                    <a:lnTo>
                      <a:pt x="0" y="873"/>
                    </a:lnTo>
                    <a:lnTo>
                      <a:pt x="122" y="943"/>
                    </a:lnTo>
                    <a:lnTo>
                      <a:pt x="244" y="873"/>
                    </a:lnTo>
                    <a:lnTo>
                      <a:pt x="244" y="1"/>
                    </a:lnTo>
                  </a:path>
                </a:pathLst>
              </a:custGeom>
              <a:noFill/>
              <a:ln w="28575" cap="flat" cmpd="sng">
                <a:solidFill>
                  <a:srgbClr val="080808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220" name="Line 86"/>
            <p:cNvSpPr>
              <a:spLocks noChangeShapeType="1"/>
            </p:cNvSpPr>
            <p:nvPr/>
          </p:nvSpPr>
          <p:spPr bwMode="auto">
            <a:xfrm flipH="1" flipV="1">
              <a:off x="1096" y="2318"/>
              <a:ext cx="243" cy="24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21" name="Line 87"/>
            <p:cNvSpPr>
              <a:spLocks noChangeShapeType="1"/>
            </p:cNvSpPr>
            <p:nvPr/>
          </p:nvSpPr>
          <p:spPr bwMode="auto">
            <a:xfrm flipH="1" flipV="1">
              <a:off x="1092" y="2453"/>
              <a:ext cx="109" cy="10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22" name="Line 88"/>
            <p:cNvSpPr>
              <a:spLocks noChangeShapeType="1"/>
            </p:cNvSpPr>
            <p:nvPr/>
          </p:nvSpPr>
          <p:spPr bwMode="auto">
            <a:xfrm>
              <a:off x="1790" y="2294"/>
              <a:ext cx="267" cy="26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2441" name="Group 89"/>
          <p:cNvGrpSpPr>
            <a:grpSpLocks/>
          </p:cNvGrpSpPr>
          <p:nvPr/>
        </p:nvGrpSpPr>
        <p:grpSpPr bwMode="auto">
          <a:xfrm>
            <a:off x="4416425" y="3406775"/>
            <a:ext cx="911225" cy="396875"/>
            <a:chOff x="3126" y="1967"/>
            <a:chExt cx="515" cy="250"/>
          </a:xfrm>
        </p:grpSpPr>
        <p:sp>
          <p:nvSpPr>
            <p:cNvPr id="48178" name="Text Box 90"/>
            <p:cNvSpPr txBox="1">
              <a:spLocks noChangeArrowheads="1"/>
            </p:cNvSpPr>
            <p:nvPr/>
          </p:nvSpPr>
          <p:spPr bwMode="auto">
            <a:xfrm>
              <a:off x="3270" y="1967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33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solidFill>
                    <a:srgbClr val="080808"/>
                  </a:solidFill>
                  <a:latin typeface="ISOCPEUR" panose="020B0604020202020204" pitchFamily="34" charset="0"/>
                  <a:ea typeface="黑体" panose="02010609060101010101" pitchFamily="49" charset="-122"/>
                </a:rPr>
                <a:t>0.5d</a:t>
              </a:r>
            </a:p>
          </p:txBody>
        </p:sp>
        <p:sp>
          <p:nvSpPr>
            <p:cNvPr id="48179" name="Freeform 91"/>
            <p:cNvSpPr>
              <a:spLocks/>
            </p:cNvSpPr>
            <p:nvPr/>
          </p:nvSpPr>
          <p:spPr bwMode="auto">
            <a:xfrm>
              <a:off x="3126" y="1980"/>
              <a:ext cx="486" cy="201"/>
            </a:xfrm>
            <a:custGeom>
              <a:avLst/>
              <a:gdLst>
                <a:gd name="T0" fmla="*/ 0 w 486"/>
                <a:gd name="T1" fmla="*/ 0 h 201"/>
                <a:gd name="T2" fmla="*/ 210 w 486"/>
                <a:gd name="T3" fmla="*/ 201 h 201"/>
                <a:gd name="T4" fmla="*/ 486 w 486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6" h="201">
                  <a:moveTo>
                    <a:pt x="0" y="0"/>
                  </a:moveTo>
                  <a:lnTo>
                    <a:pt x="210" y="201"/>
                  </a:lnTo>
                  <a:lnTo>
                    <a:pt x="486" y="201"/>
                  </a:lnTo>
                </a:path>
              </a:pathLst>
            </a:custGeom>
            <a:noFill/>
            <a:ln w="952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2444" name="Group 92"/>
          <p:cNvGrpSpPr>
            <a:grpSpLocks/>
          </p:cNvGrpSpPr>
          <p:nvPr/>
        </p:nvGrpSpPr>
        <p:grpSpPr bwMode="auto">
          <a:xfrm>
            <a:off x="3049588" y="3032125"/>
            <a:ext cx="1444625" cy="920750"/>
            <a:chOff x="1921" y="1910"/>
            <a:chExt cx="910" cy="580"/>
          </a:xfrm>
        </p:grpSpPr>
        <p:grpSp>
          <p:nvGrpSpPr>
            <p:cNvPr id="48171" name="Group 93"/>
            <p:cNvGrpSpPr>
              <a:grpSpLocks/>
            </p:cNvGrpSpPr>
            <p:nvPr/>
          </p:nvGrpSpPr>
          <p:grpSpPr bwMode="auto">
            <a:xfrm>
              <a:off x="1943" y="1910"/>
              <a:ext cx="888" cy="580"/>
              <a:chOff x="1945" y="1910"/>
              <a:chExt cx="888" cy="580"/>
            </a:xfrm>
          </p:grpSpPr>
          <p:sp>
            <p:nvSpPr>
              <p:cNvPr id="48175" name="Line 94"/>
              <p:cNvSpPr>
                <a:spLocks noChangeShapeType="1"/>
              </p:cNvSpPr>
              <p:nvPr/>
            </p:nvSpPr>
            <p:spPr bwMode="auto">
              <a:xfrm>
                <a:off x="1945" y="2067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76" name="Line 95"/>
              <p:cNvSpPr>
                <a:spLocks noChangeShapeType="1"/>
              </p:cNvSpPr>
              <p:nvPr/>
            </p:nvSpPr>
            <p:spPr bwMode="auto">
              <a:xfrm>
                <a:off x="2783" y="1910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77" name="Line 96"/>
              <p:cNvSpPr>
                <a:spLocks noChangeShapeType="1"/>
              </p:cNvSpPr>
              <p:nvPr/>
            </p:nvSpPr>
            <p:spPr bwMode="auto">
              <a:xfrm>
                <a:off x="2781" y="2226"/>
                <a:ext cx="0" cy="264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172" name="Group 97"/>
            <p:cNvGrpSpPr>
              <a:grpSpLocks/>
            </p:cNvGrpSpPr>
            <p:nvPr/>
          </p:nvGrpSpPr>
          <p:grpSpPr bwMode="auto">
            <a:xfrm>
              <a:off x="1921" y="2054"/>
              <a:ext cx="903" cy="177"/>
              <a:chOff x="1921" y="2054"/>
              <a:chExt cx="903" cy="177"/>
            </a:xfrm>
          </p:grpSpPr>
          <p:sp>
            <p:nvSpPr>
              <p:cNvPr id="48173" name="Line 98"/>
              <p:cNvSpPr>
                <a:spLocks noChangeShapeType="1"/>
              </p:cNvSpPr>
              <p:nvPr/>
            </p:nvSpPr>
            <p:spPr bwMode="auto">
              <a:xfrm>
                <a:off x="1921" y="2231"/>
                <a:ext cx="903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74" name="Oval 99"/>
              <p:cNvSpPr>
                <a:spLocks noChangeArrowheads="1"/>
              </p:cNvSpPr>
              <p:nvPr/>
            </p:nvSpPr>
            <p:spPr bwMode="auto">
              <a:xfrm>
                <a:off x="2768" y="2054"/>
                <a:ext cx="27" cy="27"/>
              </a:xfrm>
              <a:prstGeom prst="ellipse">
                <a:avLst/>
              </a:prstGeom>
              <a:solidFill>
                <a:srgbClr val="080808"/>
              </a:solidFill>
              <a:ln w="3175">
                <a:solidFill>
                  <a:srgbClr val="080808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612452" name="Group 100"/>
          <p:cNvGrpSpPr>
            <a:grpSpLocks/>
          </p:cNvGrpSpPr>
          <p:nvPr/>
        </p:nvGrpSpPr>
        <p:grpSpPr bwMode="auto">
          <a:xfrm>
            <a:off x="2428875" y="1471613"/>
            <a:ext cx="854075" cy="1557337"/>
            <a:chOff x="1874" y="-326"/>
            <a:chExt cx="538" cy="981"/>
          </a:xfrm>
        </p:grpSpPr>
        <p:sp>
          <p:nvSpPr>
            <p:cNvPr id="48165" name="Rectangle 101"/>
            <p:cNvSpPr>
              <a:spLocks noChangeArrowheads="1"/>
            </p:cNvSpPr>
            <p:nvPr/>
          </p:nvSpPr>
          <p:spPr bwMode="auto">
            <a:xfrm>
              <a:off x="1983" y="-158"/>
              <a:ext cx="324" cy="8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80808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166" name="Line 102"/>
            <p:cNvSpPr>
              <a:spLocks noChangeShapeType="1"/>
            </p:cNvSpPr>
            <p:nvPr/>
          </p:nvSpPr>
          <p:spPr bwMode="auto">
            <a:xfrm>
              <a:off x="2023" y="-160"/>
              <a:ext cx="0" cy="811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7" name="Line 103"/>
            <p:cNvSpPr>
              <a:spLocks noChangeShapeType="1"/>
            </p:cNvSpPr>
            <p:nvPr/>
          </p:nvSpPr>
          <p:spPr bwMode="auto">
            <a:xfrm>
              <a:off x="2266" y="-160"/>
              <a:ext cx="0" cy="815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8" name="Freeform 104"/>
            <p:cNvSpPr>
              <a:spLocks/>
            </p:cNvSpPr>
            <p:nvPr/>
          </p:nvSpPr>
          <p:spPr bwMode="auto">
            <a:xfrm>
              <a:off x="1874" y="-326"/>
              <a:ext cx="537" cy="168"/>
            </a:xfrm>
            <a:custGeom>
              <a:avLst/>
              <a:gdLst>
                <a:gd name="T0" fmla="*/ 0 w 537"/>
                <a:gd name="T1" fmla="*/ 0 h 168"/>
                <a:gd name="T2" fmla="*/ 0 w 537"/>
                <a:gd name="T3" fmla="*/ 64 h 168"/>
                <a:gd name="T4" fmla="*/ 104 w 537"/>
                <a:gd name="T5" fmla="*/ 168 h 168"/>
                <a:gd name="T6" fmla="*/ 435 w 537"/>
                <a:gd name="T7" fmla="*/ 168 h 168"/>
                <a:gd name="T8" fmla="*/ 537 w 537"/>
                <a:gd name="T9" fmla="*/ 66 h 168"/>
                <a:gd name="T10" fmla="*/ 537 w 537"/>
                <a:gd name="T11" fmla="*/ 1 h 168"/>
                <a:gd name="T12" fmla="*/ 0 w 537"/>
                <a:gd name="T13" fmla="*/ 0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7" h="168">
                  <a:moveTo>
                    <a:pt x="0" y="0"/>
                  </a:moveTo>
                  <a:lnTo>
                    <a:pt x="0" y="64"/>
                  </a:lnTo>
                  <a:lnTo>
                    <a:pt x="104" y="168"/>
                  </a:lnTo>
                  <a:lnTo>
                    <a:pt x="435" y="168"/>
                  </a:lnTo>
                  <a:lnTo>
                    <a:pt x="537" y="66"/>
                  </a:lnTo>
                  <a:lnTo>
                    <a:pt x="53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080808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9" name="Line 105"/>
            <p:cNvSpPr>
              <a:spLocks noChangeShapeType="1"/>
            </p:cNvSpPr>
            <p:nvPr/>
          </p:nvSpPr>
          <p:spPr bwMode="auto">
            <a:xfrm>
              <a:off x="1874" y="-263"/>
              <a:ext cx="538" cy="0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0" name="Line 106"/>
            <p:cNvSpPr>
              <a:spLocks noChangeShapeType="1"/>
            </p:cNvSpPr>
            <p:nvPr/>
          </p:nvSpPr>
          <p:spPr bwMode="auto">
            <a:xfrm flipV="1">
              <a:off x="2143" y="-325"/>
              <a:ext cx="0" cy="114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2459" name="Text Box 107"/>
          <p:cNvSpPr txBox="1">
            <a:spLocks noChangeArrowheads="1"/>
          </p:cNvSpPr>
          <p:nvPr/>
        </p:nvSpPr>
        <p:spPr bwMode="auto">
          <a:xfrm>
            <a:off x="5573713" y="1393825"/>
            <a:ext cx="3024187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b</a:t>
            </a:r>
            <a:r>
              <a:rPr lang="en-US" altLang="zh-CN" sz="2400" baseline="-11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取决于被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旋入零件的材料</a:t>
            </a:r>
          </a:p>
          <a:p>
            <a:pPr eaLnBrk="1" hangingPunct="1">
              <a:spcBef>
                <a:spcPct val="25000"/>
              </a:spcBef>
              <a:buClrTx/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钢  ：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baseline="-11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铸铁：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baseline="-11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=1.25d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铝  ：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baseline="-11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=2d </a:t>
            </a:r>
          </a:p>
        </p:txBody>
      </p:sp>
      <p:sp>
        <p:nvSpPr>
          <p:cNvPr id="612460" name="Text Box 108"/>
          <p:cNvSpPr txBox="1">
            <a:spLocks noChangeArrowheads="1"/>
          </p:cNvSpPr>
          <p:nvPr/>
        </p:nvSpPr>
        <p:spPr bwMode="auto">
          <a:xfrm>
            <a:off x="5649913" y="3475038"/>
            <a:ext cx="29479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ea typeface="黑体" panose="02010609060101010101" pitchFamily="49" charset="-122"/>
              </a:rPr>
              <a:t>简化画法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ea typeface="黑体" panose="02010609060101010101" pitchFamily="49" charset="-122"/>
              </a:rPr>
              <a:t>可省略钻孔深度</a:t>
            </a:r>
          </a:p>
        </p:txBody>
      </p:sp>
      <p:sp>
        <p:nvSpPr>
          <p:cNvPr id="612461" name="Text Box 109"/>
          <p:cNvSpPr txBox="1">
            <a:spLocks noChangeArrowheads="1"/>
          </p:cNvSpPr>
          <p:nvPr/>
        </p:nvSpPr>
        <p:spPr bwMode="auto">
          <a:xfrm>
            <a:off x="5764213" y="4468813"/>
            <a:ext cx="282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L=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b</a:t>
            </a:r>
            <a:r>
              <a:rPr lang="en-US" altLang="zh-CN" sz="2400" baseline="-10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m</a:t>
            </a:r>
            <a:r>
              <a:rPr lang="en-US" altLang="zh-CN" sz="24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+t</a:t>
            </a:r>
            <a:r>
              <a:rPr lang="en-US" altLang="zh-CN" sz="2400" baseline="-10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UniversalMath1 BT" panose="05050102010205020602" pitchFamily="18" charset="2"/>
              </a:rPr>
              <a:t>1</a:t>
            </a:r>
            <a:endParaRPr lang="en-US" altLang="zh-CN" sz="240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  <a:sym typeface="UniversalMath1 BT" panose="05050102010205020602" pitchFamily="18" charset="2"/>
            </a:endParaRPr>
          </a:p>
        </p:txBody>
      </p:sp>
      <p:grpSp>
        <p:nvGrpSpPr>
          <p:cNvPr id="612462" name="Group 110"/>
          <p:cNvGrpSpPr>
            <a:grpSpLocks/>
          </p:cNvGrpSpPr>
          <p:nvPr/>
        </p:nvGrpSpPr>
        <p:grpSpPr bwMode="auto">
          <a:xfrm>
            <a:off x="2857500" y="1349375"/>
            <a:ext cx="0" cy="2419350"/>
            <a:chOff x="2144" y="850"/>
            <a:chExt cx="0" cy="1524"/>
          </a:xfrm>
        </p:grpSpPr>
        <p:sp>
          <p:nvSpPr>
            <p:cNvPr id="48160" name="Line 111"/>
            <p:cNvSpPr>
              <a:spLocks noChangeShapeType="1"/>
            </p:cNvSpPr>
            <p:nvPr/>
          </p:nvSpPr>
          <p:spPr bwMode="auto">
            <a:xfrm>
              <a:off x="2144" y="850"/>
              <a:ext cx="0" cy="48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1" name="Line 112"/>
            <p:cNvSpPr>
              <a:spLocks noChangeShapeType="1"/>
            </p:cNvSpPr>
            <p:nvPr/>
          </p:nvSpPr>
          <p:spPr bwMode="auto">
            <a:xfrm>
              <a:off x="2144" y="1369"/>
              <a:ext cx="0" cy="33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2" name="Line 113"/>
            <p:cNvSpPr>
              <a:spLocks noChangeShapeType="1"/>
            </p:cNvSpPr>
            <p:nvPr/>
          </p:nvSpPr>
          <p:spPr bwMode="auto">
            <a:xfrm>
              <a:off x="2144" y="1429"/>
              <a:ext cx="0" cy="357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3" name="Line 114"/>
            <p:cNvSpPr>
              <a:spLocks noChangeShapeType="1"/>
            </p:cNvSpPr>
            <p:nvPr/>
          </p:nvSpPr>
          <p:spPr bwMode="auto">
            <a:xfrm>
              <a:off x="2144" y="1822"/>
              <a:ext cx="0" cy="36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4" name="Line 115"/>
            <p:cNvSpPr>
              <a:spLocks noChangeShapeType="1"/>
            </p:cNvSpPr>
            <p:nvPr/>
          </p:nvSpPr>
          <p:spPr bwMode="auto">
            <a:xfrm>
              <a:off x="2144" y="1885"/>
              <a:ext cx="0" cy="489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2468" name="Group 116"/>
          <p:cNvGrpSpPr>
            <a:grpSpLocks/>
          </p:cNvGrpSpPr>
          <p:nvPr/>
        </p:nvGrpSpPr>
        <p:grpSpPr bwMode="auto">
          <a:xfrm>
            <a:off x="2601913" y="2327276"/>
            <a:ext cx="504825" cy="396875"/>
            <a:chOff x="1639" y="1466"/>
            <a:chExt cx="318" cy="250"/>
          </a:xfrm>
        </p:grpSpPr>
        <p:sp>
          <p:nvSpPr>
            <p:cNvPr id="48156" name="Oval 117"/>
            <p:cNvSpPr>
              <a:spLocks noChangeArrowheads="1"/>
            </p:cNvSpPr>
            <p:nvPr/>
          </p:nvSpPr>
          <p:spPr bwMode="auto">
            <a:xfrm>
              <a:off x="1723" y="1533"/>
              <a:ext cx="159" cy="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3300"/>
                  </a:solidFill>
                  <a:round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8157" name="Group 118"/>
            <p:cNvGrpSpPr>
              <a:grpSpLocks/>
            </p:cNvGrpSpPr>
            <p:nvPr/>
          </p:nvGrpSpPr>
          <p:grpSpPr bwMode="auto">
            <a:xfrm>
              <a:off x="1639" y="1466"/>
              <a:ext cx="318" cy="250"/>
              <a:chOff x="1980" y="443"/>
              <a:chExt cx="318" cy="250"/>
            </a:xfrm>
          </p:grpSpPr>
          <p:sp>
            <p:nvSpPr>
              <p:cNvPr id="48158" name="Line 119"/>
              <p:cNvSpPr>
                <a:spLocks noChangeShapeType="1"/>
              </p:cNvSpPr>
              <p:nvPr/>
            </p:nvSpPr>
            <p:spPr bwMode="auto">
              <a:xfrm>
                <a:off x="1980" y="666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59" name="Text Box 120"/>
              <p:cNvSpPr txBox="1">
                <a:spLocks noChangeArrowheads="1"/>
              </p:cNvSpPr>
              <p:nvPr/>
            </p:nvSpPr>
            <p:spPr bwMode="auto">
              <a:xfrm>
                <a:off x="2038" y="443"/>
                <a:ext cx="2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 dirty="0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d </a:t>
                </a:r>
              </a:p>
            </p:txBody>
          </p:sp>
        </p:grpSp>
      </p:grpSp>
      <p:grpSp>
        <p:nvGrpSpPr>
          <p:cNvPr id="612473" name="Group 121"/>
          <p:cNvGrpSpPr>
            <a:grpSpLocks/>
          </p:cNvGrpSpPr>
          <p:nvPr/>
        </p:nvGrpSpPr>
        <p:grpSpPr bwMode="auto">
          <a:xfrm>
            <a:off x="2519361" y="1693863"/>
            <a:ext cx="676274" cy="396875"/>
            <a:chOff x="1587" y="1067"/>
            <a:chExt cx="426" cy="250"/>
          </a:xfrm>
        </p:grpSpPr>
        <p:sp>
          <p:nvSpPr>
            <p:cNvPr id="48152" name="Rectangle 122"/>
            <p:cNvSpPr>
              <a:spLocks noChangeArrowheads="1"/>
            </p:cNvSpPr>
            <p:nvPr/>
          </p:nvSpPr>
          <p:spPr bwMode="auto">
            <a:xfrm>
              <a:off x="1750" y="1123"/>
              <a:ext cx="98" cy="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8153" name="Group 123"/>
            <p:cNvGrpSpPr>
              <a:grpSpLocks/>
            </p:cNvGrpSpPr>
            <p:nvPr/>
          </p:nvGrpSpPr>
          <p:grpSpPr bwMode="auto">
            <a:xfrm>
              <a:off x="1587" y="1067"/>
              <a:ext cx="426" cy="250"/>
              <a:chOff x="1928" y="1927"/>
              <a:chExt cx="430" cy="250"/>
            </a:xfrm>
          </p:grpSpPr>
          <p:sp>
            <p:nvSpPr>
              <p:cNvPr id="48154" name="Line 124"/>
              <p:cNvSpPr>
                <a:spLocks noChangeShapeType="1"/>
              </p:cNvSpPr>
              <p:nvPr/>
            </p:nvSpPr>
            <p:spPr bwMode="auto">
              <a:xfrm>
                <a:off x="1928" y="2141"/>
                <a:ext cx="429" cy="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55" name="Text Box 125"/>
              <p:cNvSpPr txBox="1">
                <a:spLocks noChangeArrowheads="1"/>
              </p:cNvSpPr>
              <p:nvPr/>
            </p:nvSpPr>
            <p:spPr bwMode="auto">
              <a:xfrm>
                <a:off x="1963" y="1927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80808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i="1" dirty="0">
                    <a:solidFill>
                      <a:srgbClr val="080808"/>
                    </a:solidFill>
                    <a:latin typeface="ISOCPEUR" panose="020B0604020202020204" pitchFamily="34" charset="0"/>
                    <a:ea typeface="黑体" panose="02010609060101010101" pitchFamily="49" charset="-122"/>
                  </a:rPr>
                  <a:t>1.1d </a:t>
                </a:r>
              </a:p>
            </p:txBody>
          </p:sp>
        </p:grpSp>
      </p:grpSp>
      <p:sp>
        <p:nvSpPr>
          <p:cNvPr id="612478" name="Rectangle 126"/>
          <p:cNvSpPr>
            <a:spLocks noChangeArrowheads="1"/>
          </p:cNvSpPr>
          <p:nvPr/>
        </p:nvSpPr>
        <p:spPr bwMode="auto">
          <a:xfrm>
            <a:off x="4760913" y="3490913"/>
            <a:ext cx="743738" cy="234950"/>
          </a:xfrm>
          <a:prstGeom prst="rect">
            <a:avLst/>
          </a:prstGeom>
          <a:solidFill>
            <a:srgbClr val="FF7C8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2480" name="Text Box 128"/>
          <p:cNvSpPr txBox="1">
            <a:spLocks noChangeArrowheads="1"/>
          </p:cNvSpPr>
          <p:nvPr/>
        </p:nvSpPr>
        <p:spPr bwMode="auto">
          <a:xfrm>
            <a:off x="5241925" y="5033963"/>
            <a:ext cx="34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计算后查表取标准值</a:t>
            </a:r>
          </a:p>
        </p:txBody>
      </p:sp>
      <p:pic>
        <p:nvPicPr>
          <p:cNvPr id="48151" name="Picture 129" descr="沉头螺钉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D1DED"/>
              </a:clrFrom>
              <a:clrTo>
                <a:srgbClr val="1D1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9" t="1584" r="15555" b="15416"/>
          <a:stretch>
            <a:fillRect/>
          </a:stretch>
        </p:blipFill>
        <p:spPr bwMode="auto">
          <a:xfrm>
            <a:off x="7480300" y="0"/>
            <a:ext cx="149701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6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1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500"/>
                                        <p:tgtEl>
                                          <p:spTgt spid="61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75"/>
                                        <p:tgtEl>
                                          <p:spTgt spid="61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0" grpId="0" animBg="1"/>
      <p:bldP spid="612459" grpId="0" autoUpdateAnimBg="0"/>
      <p:bldP spid="612460" grpId="0" autoUpdateAnimBg="0"/>
      <p:bldP spid="612461" grpId="0" autoUpdateAnimBg="0"/>
      <p:bldP spid="612478" grpId="0" animBg="1"/>
      <p:bldP spid="6124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934B576-4911-4CFF-9343-0EA84E596783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3167335" y="233557"/>
            <a:ext cx="2244725" cy="5847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bg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bg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654322" y="1074542"/>
            <a:ext cx="2159000" cy="877888"/>
            <a:chOff x="8354779" y="2147611"/>
            <a:chExt cx="2158916" cy="878186"/>
          </a:xfrm>
        </p:grpSpPr>
        <p:sp>
          <p:nvSpPr>
            <p:cNvPr id="6" name="圆角矩形 5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442089" y="2246069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重点掌握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10172" y="1071367"/>
            <a:ext cx="52451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螺纹的种类、标记方法</a:t>
            </a: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内、外螺纹的画法及螺纹连接的画法</a:t>
            </a:r>
          </a:p>
        </p:txBody>
      </p:sp>
      <p:sp>
        <p:nvSpPr>
          <p:cNvPr id="9" name="矩形 28"/>
          <p:cNvSpPr>
            <a:spLocks noChangeArrowheads="1"/>
          </p:cNvSpPr>
          <p:nvPr/>
        </p:nvSpPr>
        <p:spPr bwMode="auto">
          <a:xfrm>
            <a:off x="3542952" y="2228107"/>
            <a:ext cx="54197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螺纹紧固件的类型</a:t>
            </a: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典型螺栓、螺钉的连接画法（不用记比例）</a:t>
            </a:r>
          </a:p>
        </p:txBody>
      </p: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1095647" y="2233540"/>
            <a:ext cx="2159000" cy="877887"/>
            <a:chOff x="8354779" y="2147611"/>
            <a:chExt cx="2158916" cy="878186"/>
          </a:xfrm>
        </p:grpSpPr>
        <p:sp>
          <p:nvSpPr>
            <p:cNvPr id="11" name="圆角矩形 10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442089" y="2246070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基本掌握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3" name="组合 7"/>
          <p:cNvGrpSpPr>
            <a:grpSpLocks/>
          </p:cNvGrpSpPr>
          <p:nvPr/>
        </p:nvGrpSpPr>
        <p:grpSpPr bwMode="auto">
          <a:xfrm>
            <a:off x="1646510" y="3392538"/>
            <a:ext cx="2159000" cy="877887"/>
            <a:chOff x="8354779" y="2147611"/>
            <a:chExt cx="2158916" cy="878186"/>
          </a:xfrm>
        </p:grpSpPr>
        <p:sp>
          <p:nvSpPr>
            <p:cNvPr id="14" name="圆角矩形 13"/>
            <p:cNvSpPr/>
            <p:nvPr/>
          </p:nvSpPr>
          <p:spPr>
            <a:xfrm>
              <a:off x="8354779" y="2147611"/>
              <a:ext cx="2158916" cy="878186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442088" y="2246070"/>
              <a:ext cx="1984298" cy="668565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一般了解</a:t>
              </a:r>
              <a:endPara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3917176" y="3510310"/>
            <a:ext cx="5214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键、齿轮、弹簧，能在图中读懂常用件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162226" y="4422032"/>
            <a:ext cx="2181176" cy="20027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kumimoji="1" sz="2400" b="1">
                <a:latin typeface="黑体" pitchFamily="2" charset="-122"/>
                <a:ea typeface="黑体" pitchFamily="2" charset="-122"/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  <a:lvl6pPr>
              <a:defRPr sz="3200" b="1"/>
            </a:lvl6pPr>
            <a:lvl7pPr>
              <a:defRPr sz="3200" b="1"/>
            </a:lvl7pPr>
            <a:lvl8pPr>
              <a:defRPr sz="3200" b="1"/>
            </a:lvl8pPr>
            <a:lvl9pPr>
              <a:defRPr sz="3200" b="1"/>
            </a:lvl9pPr>
          </a:lstStyle>
          <a:p>
            <a:r>
              <a:rPr lang="zh-CN" altLang="en-US" dirty="0"/>
              <a:t>作业：</a:t>
            </a:r>
          </a:p>
          <a:p>
            <a:r>
              <a:rPr lang="en-US" altLang="zh-CN" dirty="0"/>
              <a:t>P77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P78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P79</a:t>
            </a:r>
            <a:r>
              <a:rPr lang="zh-CN" altLang="zh-CN" dirty="0"/>
              <a:t>：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补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0091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87B1DC8-7EAB-40EC-B25F-B4452FF758F2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141288" y="155575"/>
            <a:ext cx="8640762" cy="3808413"/>
            <a:chOff x="140" y="1463"/>
            <a:chExt cx="5443" cy="2399"/>
          </a:xfrm>
        </p:grpSpPr>
        <p:sp>
          <p:nvSpPr>
            <p:cNvPr id="8234" name="Rectangle 3"/>
            <p:cNvSpPr>
              <a:spLocks noChangeArrowheads="1"/>
            </p:cNvSpPr>
            <p:nvPr/>
          </p:nvSpPr>
          <p:spPr bwMode="auto">
            <a:xfrm>
              <a:off x="140" y="1846"/>
              <a:ext cx="5443" cy="2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80808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35" name="Text Box 4"/>
            <p:cNvSpPr txBox="1">
              <a:spLocks noChangeArrowheads="1"/>
            </p:cNvSpPr>
            <p:nvPr/>
          </p:nvSpPr>
          <p:spPr bwMode="auto">
            <a:xfrm>
              <a:off x="274" y="1463"/>
              <a:ext cx="1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车削加工方法 </a:t>
              </a:r>
            </a:p>
          </p:txBody>
        </p:sp>
      </p:grpSp>
      <p:pic>
        <p:nvPicPr>
          <p:cNvPr id="5427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4"/>
          <a:stretch>
            <a:fillRect/>
          </a:stretch>
        </p:blipFill>
        <p:spPr bwMode="auto">
          <a:xfrm>
            <a:off x="1012825" y="1452563"/>
            <a:ext cx="2252663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2"/>
          <a:stretch>
            <a:fillRect/>
          </a:stretch>
        </p:blipFill>
        <p:spPr bwMode="auto">
          <a:xfrm>
            <a:off x="4975225" y="1452563"/>
            <a:ext cx="2724150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29" name="Text Box 9"/>
          <p:cNvSpPr txBox="1">
            <a:spLocks noChangeArrowheads="1"/>
          </p:cNvSpPr>
          <p:nvPr/>
        </p:nvSpPr>
        <p:spPr bwMode="auto">
          <a:xfrm>
            <a:off x="258763" y="876300"/>
            <a:ext cx="425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外螺纹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30" name="Text Box 10"/>
          <p:cNvSpPr txBox="1">
            <a:spLocks noChangeArrowheads="1"/>
          </p:cNvSpPr>
          <p:nvPr/>
        </p:nvSpPr>
        <p:spPr bwMode="auto">
          <a:xfrm>
            <a:off x="4514850" y="882650"/>
            <a:ext cx="436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内螺纹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347663" y="28194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zh-CN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42732" name="Group 12"/>
          <p:cNvGrpSpPr>
            <a:grpSpLocks/>
          </p:cNvGrpSpPr>
          <p:nvPr/>
        </p:nvGrpSpPr>
        <p:grpSpPr bwMode="auto">
          <a:xfrm>
            <a:off x="258763" y="2449513"/>
            <a:ext cx="841375" cy="630237"/>
            <a:chOff x="214" y="3317"/>
            <a:chExt cx="530" cy="397"/>
          </a:xfrm>
        </p:grpSpPr>
        <p:sp>
          <p:nvSpPr>
            <p:cNvPr id="8232" name="Text Box 13"/>
            <p:cNvSpPr txBox="1">
              <a:spLocks noChangeArrowheads="1"/>
            </p:cNvSpPr>
            <p:nvPr/>
          </p:nvSpPr>
          <p:spPr bwMode="auto">
            <a:xfrm>
              <a:off x="214" y="3483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卡盘</a:t>
              </a:r>
            </a:p>
          </p:txBody>
        </p:sp>
        <p:sp>
          <p:nvSpPr>
            <p:cNvPr id="8233" name="Line 14"/>
            <p:cNvSpPr>
              <a:spLocks noChangeShapeType="1"/>
            </p:cNvSpPr>
            <p:nvPr/>
          </p:nvSpPr>
          <p:spPr bwMode="auto">
            <a:xfrm flipV="1">
              <a:off x="489" y="3317"/>
              <a:ext cx="255" cy="16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35" name="Group 15"/>
          <p:cNvGrpSpPr>
            <a:grpSpLocks/>
          </p:cNvGrpSpPr>
          <p:nvPr/>
        </p:nvGrpSpPr>
        <p:grpSpPr bwMode="auto">
          <a:xfrm>
            <a:off x="1516063" y="2730500"/>
            <a:ext cx="857250" cy="366713"/>
            <a:chOff x="1006" y="3494"/>
            <a:chExt cx="540" cy="231"/>
          </a:xfrm>
        </p:grpSpPr>
        <p:sp>
          <p:nvSpPr>
            <p:cNvPr id="8230" name="Text Box 16"/>
            <p:cNvSpPr txBox="1">
              <a:spLocks noChangeArrowheads="1"/>
            </p:cNvSpPr>
            <p:nvPr/>
          </p:nvSpPr>
          <p:spPr bwMode="auto">
            <a:xfrm>
              <a:off x="1006" y="349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车刀</a:t>
              </a:r>
            </a:p>
          </p:txBody>
        </p:sp>
        <p:sp>
          <p:nvSpPr>
            <p:cNvPr id="8231" name="Line 17"/>
            <p:cNvSpPr>
              <a:spLocks noChangeShapeType="1"/>
            </p:cNvSpPr>
            <p:nvPr/>
          </p:nvSpPr>
          <p:spPr bwMode="auto">
            <a:xfrm flipV="1">
              <a:off x="1407" y="3565"/>
              <a:ext cx="139" cy="1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38" name="Group 18"/>
          <p:cNvGrpSpPr>
            <a:grpSpLocks/>
          </p:cNvGrpSpPr>
          <p:nvPr/>
        </p:nvGrpSpPr>
        <p:grpSpPr bwMode="auto">
          <a:xfrm>
            <a:off x="2700338" y="1730375"/>
            <a:ext cx="1803400" cy="485775"/>
            <a:chOff x="1728" y="2760"/>
            <a:chExt cx="521" cy="404"/>
          </a:xfrm>
        </p:grpSpPr>
        <p:sp>
          <p:nvSpPr>
            <p:cNvPr id="8228" name="Text Box 19"/>
            <p:cNvSpPr txBox="1">
              <a:spLocks noChangeArrowheads="1"/>
            </p:cNvSpPr>
            <p:nvPr/>
          </p:nvSpPr>
          <p:spPr bwMode="auto">
            <a:xfrm>
              <a:off x="1885" y="2760"/>
              <a:ext cx="36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螺旋线</a:t>
              </a:r>
            </a:p>
          </p:txBody>
        </p:sp>
        <p:sp>
          <p:nvSpPr>
            <p:cNvPr id="8229" name="Line 20"/>
            <p:cNvSpPr>
              <a:spLocks noChangeShapeType="1"/>
            </p:cNvSpPr>
            <p:nvPr/>
          </p:nvSpPr>
          <p:spPr bwMode="auto">
            <a:xfrm flipH="1">
              <a:off x="1728" y="2975"/>
              <a:ext cx="197" cy="18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41" name="Group 21"/>
          <p:cNvGrpSpPr>
            <a:grpSpLocks/>
          </p:cNvGrpSpPr>
          <p:nvPr/>
        </p:nvGrpSpPr>
        <p:grpSpPr bwMode="auto">
          <a:xfrm>
            <a:off x="2066925" y="1450975"/>
            <a:ext cx="641350" cy="687388"/>
            <a:chOff x="1353" y="2688"/>
            <a:chExt cx="404" cy="433"/>
          </a:xfrm>
        </p:grpSpPr>
        <p:sp>
          <p:nvSpPr>
            <p:cNvPr id="8226" name="Text Box 22"/>
            <p:cNvSpPr txBox="1">
              <a:spLocks noChangeArrowheads="1"/>
            </p:cNvSpPr>
            <p:nvPr/>
          </p:nvSpPr>
          <p:spPr bwMode="auto">
            <a:xfrm>
              <a:off x="1353" y="268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工件</a:t>
              </a:r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 flipH="1">
              <a:off x="1371" y="2924"/>
              <a:ext cx="73" cy="19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44" name="Group 24"/>
          <p:cNvGrpSpPr>
            <a:grpSpLocks/>
          </p:cNvGrpSpPr>
          <p:nvPr/>
        </p:nvGrpSpPr>
        <p:grpSpPr bwMode="auto">
          <a:xfrm>
            <a:off x="2541588" y="1366838"/>
            <a:ext cx="1349375" cy="592137"/>
            <a:chOff x="1652" y="2635"/>
            <a:chExt cx="850" cy="373"/>
          </a:xfrm>
        </p:grpSpPr>
        <p:sp>
          <p:nvSpPr>
            <p:cNvPr id="8224" name="Text Box 25"/>
            <p:cNvSpPr txBox="1">
              <a:spLocks noChangeArrowheads="1"/>
            </p:cNvSpPr>
            <p:nvPr/>
          </p:nvSpPr>
          <p:spPr bwMode="auto">
            <a:xfrm>
              <a:off x="1810" y="2635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旋转方向</a:t>
              </a:r>
            </a:p>
          </p:txBody>
        </p:sp>
        <p:sp>
          <p:nvSpPr>
            <p:cNvPr id="8225" name="Line 26"/>
            <p:cNvSpPr>
              <a:spLocks noChangeShapeType="1"/>
            </p:cNvSpPr>
            <p:nvPr/>
          </p:nvSpPr>
          <p:spPr bwMode="auto">
            <a:xfrm flipH="1">
              <a:off x="1652" y="2861"/>
              <a:ext cx="257" cy="14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47" name="Group 27"/>
          <p:cNvGrpSpPr>
            <a:grpSpLocks/>
          </p:cNvGrpSpPr>
          <p:nvPr/>
        </p:nvGrpSpPr>
        <p:grpSpPr bwMode="auto">
          <a:xfrm>
            <a:off x="2905125" y="2181225"/>
            <a:ext cx="1349375" cy="592138"/>
            <a:chOff x="1652" y="2635"/>
            <a:chExt cx="850" cy="373"/>
          </a:xfrm>
        </p:grpSpPr>
        <p:sp>
          <p:nvSpPr>
            <p:cNvPr id="8222" name="Text Box 28"/>
            <p:cNvSpPr txBox="1">
              <a:spLocks noChangeArrowheads="1"/>
            </p:cNvSpPr>
            <p:nvPr/>
          </p:nvSpPr>
          <p:spPr bwMode="auto">
            <a:xfrm>
              <a:off x="1810" y="2635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移动方向</a:t>
              </a:r>
            </a:p>
          </p:txBody>
        </p:sp>
        <p:sp>
          <p:nvSpPr>
            <p:cNvPr id="8223" name="Line 29"/>
            <p:cNvSpPr>
              <a:spLocks noChangeShapeType="1"/>
            </p:cNvSpPr>
            <p:nvPr/>
          </p:nvSpPr>
          <p:spPr bwMode="auto">
            <a:xfrm flipH="1">
              <a:off x="1652" y="2861"/>
              <a:ext cx="257" cy="14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07" name="Group 30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8216" name="Group 31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42752" name="Rectangle 32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42753" name="Rectangle 33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221" name="Rectangle 34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217" name="Rectangle 35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18" name="Line 36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5675313" y="2239963"/>
            <a:ext cx="1033462" cy="969962"/>
            <a:chOff x="3626" y="3065"/>
            <a:chExt cx="651" cy="611"/>
          </a:xfrm>
        </p:grpSpPr>
        <p:sp>
          <p:nvSpPr>
            <p:cNvPr id="8214" name="Text Box 38"/>
            <p:cNvSpPr txBox="1">
              <a:spLocks noChangeArrowheads="1"/>
            </p:cNvSpPr>
            <p:nvPr/>
          </p:nvSpPr>
          <p:spPr bwMode="auto">
            <a:xfrm>
              <a:off x="3626" y="3445"/>
              <a:ext cx="6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螺旋线</a:t>
              </a:r>
            </a:p>
          </p:txBody>
        </p:sp>
        <p:sp>
          <p:nvSpPr>
            <p:cNvPr id="8215" name="Line 39"/>
            <p:cNvSpPr>
              <a:spLocks noChangeShapeType="1"/>
            </p:cNvSpPr>
            <p:nvPr/>
          </p:nvSpPr>
          <p:spPr bwMode="auto">
            <a:xfrm flipV="1">
              <a:off x="3904" y="3065"/>
              <a:ext cx="373" cy="404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60" name="Group 40"/>
          <p:cNvGrpSpPr>
            <a:grpSpLocks/>
          </p:cNvGrpSpPr>
          <p:nvPr/>
        </p:nvGrpSpPr>
        <p:grpSpPr bwMode="auto">
          <a:xfrm>
            <a:off x="6923088" y="2360613"/>
            <a:ext cx="641350" cy="747712"/>
            <a:chOff x="4412" y="3141"/>
            <a:chExt cx="404" cy="471"/>
          </a:xfrm>
        </p:grpSpPr>
        <p:sp>
          <p:nvSpPr>
            <p:cNvPr id="8212" name="Text Box 41"/>
            <p:cNvSpPr txBox="1">
              <a:spLocks noChangeArrowheads="1"/>
            </p:cNvSpPr>
            <p:nvPr/>
          </p:nvSpPr>
          <p:spPr bwMode="auto">
            <a:xfrm>
              <a:off x="4412" y="3381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车刀</a:t>
              </a:r>
            </a:p>
          </p:txBody>
        </p:sp>
        <p:sp>
          <p:nvSpPr>
            <p:cNvPr id="8213" name="Line 42"/>
            <p:cNvSpPr>
              <a:spLocks noChangeShapeType="1"/>
            </p:cNvSpPr>
            <p:nvPr/>
          </p:nvSpPr>
          <p:spPr bwMode="auto">
            <a:xfrm flipH="1" flipV="1">
              <a:off x="4455" y="3141"/>
              <a:ext cx="164" cy="25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1车外螺纹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432175"/>
            <a:ext cx="3352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车内螺纹.MPG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3352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44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5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6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542729" grpId="0" autoUpdateAnimBg="0"/>
      <p:bldP spid="5427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6862C34-1ACE-4CD1-9371-2D6FA95A74BB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141288" y="842963"/>
            <a:ext cx="31750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、螺纹的牙型</a:t>
            </a:r>
          </a:p>
        </p:txBody>
      </p:sp>
      <p:grpSp>
        <p:nvGrpSpPr>
          <p:cNvPr id="603139" name="Group 3"/>
          <p:cNvGrpSpPr>
            <a:grpSpLocks/>
          </p:cNvGrpSpPr>
          <p:nvPr/>
        </p:nvGrpSpPr>
        <p:grpSpPr bwMode="auto">
          <a:xfrm>
            <a:off x="896938" y="4327525"/>
            <a:ext cx="2089150" cy="1377950"/>
            <a:chOff x="873" y="3134"/>
            <a:chExt cx="1222" cy="868"/>
          </a:xfrm>
        </p:grpSpPr>
        <p:sp>
          <p:nvSpPr>
            <p:cNvPr id="10329" name="Text Box 4"/>
            <p:cNvSpPr txBox="1">
              <a:spLocks noChangeArrowheads="1"/>
            </p:cNvSpPr>
            <p:nvPr/>
          </p:nvSpPr>
          <p:spPr bwMode="auto">
            <a:xfrm>
              <a:off x="1120" y="3134"/>
              <a:ext cx="7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rPr>
                <a:t>三角形</a:t>
              </a:r>
            </a:p>
          </p:txBody>
        </p:sp>
        <p:grpSp>
          <p:nvGrpSpPr>
            <p:cNvPr id="10330" name="Group 5"/>
            <p:cNvGrpSpPr>
              <a:grpSpLocks/>
            </p:cNvGrpSpPr>
            <p:nvPr/>
          </p:nvGrpSpPr>
          <p:grpSpPr bwMode="auto">
            <a:xfrm>
              <a:off x="873" y="3434"/>
              <a:ext cx="1222" cy="568"/>
              <a:chOff x="873" y="3434"/>
              <a:chExt cx="1222" cy="568"/>
            </a:xfrm>
          </p:grpSpPr>
          <p:sp>
            <p:nvSpPr>
              <p:cNvPr id="10331" name="Line 6"/>
              <p:cNvSpPr>
                <a:spLocks noChangeShapeType="1"/>
              </p:cNvSpPr>
              <p:nvPr/>
            </p:nvSpPr>
            <p:spPr bwMode="auto">
              <a:xfrm flipV="1">
                <a:off x="913" y="3434"/>
                <a:ext cx="236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2" name="Line 7"/>
              <p:cNvSpPr>
                <a:spLocks noChangeShapeType="1"/>
              </p:cNvSpPr>
              <p:nvPr/>
            </p:nvSpPr>
            <p:spPr bwMode="auto">
              <a:xfrm>
                <a:off x="1226" y="3436"/>
                <a:ext cx="234" cy="4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3" name="Line 8"/>
              <p:cNvSpPr>
                <a:spLocks noChangeShapeType="1"/>
              </p:cNvSpPr>
              <p:nvPr/>
            </p:nvSpPr>
            <p:spPr bwMode="auto">
              <a:xfrm flipV="1">
                <a:off x="1528" y="3437"/>
                <a:ext cx="234" cy="4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4" name="Line 9"/>
              <p:cNvSpPr>
                <a:spLocks noChangeShapeType="1"/>
              </p:cNvSpPr>
              <p:nvPr/>
            </p:nvSpPr>
            <p:spPr bwMode="auto">
              <a:xfrm>
                <a:off x="1840" y="3437"/>
                <a:ext cx="234" cy="4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5" name="Line 10"/>
              <p:cNvSpPr>
                <a:spLocks noChangeShapeType="1"/>
              </p:cNvSpPr>
              <p:nvPr/>
            </p:nvSpPr>
            <p:spPr bwMode="auto">
              <a:xfrm>
                <a:off x="1142" y="3442"/>
                <a:ext cx="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6" name="Line 11"/>
              <p:cNvSpPr>
                <a:spLocks noChangeShapeType="1"/>
              </p:cNvSpPr>
              <p:nvPr/>
            </p:nvSpPr>
            <p:spPr bwMode="auto">
              <a:xfrm>
                <a:off x="1760" y="3442"/>
                <a:ext cx="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7" name="Line 12"/>
              <p:cNvSpPr>
                <a:spLocks noChangeShapeType="1"/>
              </p:cNvSpPr>
              <p:nvPr/>
            </p:nvSpPr>
            <p:spPr bwMode="auto">
              <a:xfrm>
                <a:off x="1468" y="3835"/>
                <a:ext cx="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8" name="Line 13"/>
              <p:cNvSpPr>
                <a:spLocks noChangeShapeType="1"/>
              </p:cNvSpPr>
              <p:nvPr/>
            </p:nvSpPr>
            <p:spPr bwMode="auto">
              <a:xfrm>
                <a:off x="2073" y="3836"/>
                <a:ext cx="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9" name="Line 14"/>
              <p:cNvSpPr>
                <a:spLocks noChangeShapeType="1"/>
              </p:cNvSpPr>
              <p:nvPr/>
            </p:nvSpPr>
            <p:spPr bwMode="auto">
              <a:xfrm flipH="1">
                <a:off x="879" y="3843"/>
                <a:ext cx="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0" name="Line 15"/>
              <p:cNvSpPr>
                <a:spLocks noChangeShapeType="1"/>
              </p:cNvSpPr>
              <p:nvPr/>
            </p:nvSpPr>
            <p:spPr bwMode="auto">
              <a:xfrm flipV="1">
                <a:off x="924" y="3595"/>
                <a:ext cx="392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1" name="Line 16"/>
              <p:cNvSpPr>
                <a:spLocks noChangeShapeType="1"/>
              </p:cNvSpPr>
              <p:nvPr/>
            </p:nvSpPr>
            <p:spPr bwMode="auto">
              <a:xfrm flipV="1">
                <a:off x="873" y="3501"/>
                <a:ext cx="392" cy="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2" name="Line 17"/>
              <p:cNvSpPr>
                <a:spLocks noChangeShapeType="1"/>
              </p:cNvSpPr>
              <p:nvPr/>
            </p:nvSpPr>
            <p:spPr bwMode="auto">
              <a:xfrm flipV="1">
                <a:off x="1098" y="3435"/>
                <a:ext cx="94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3" name="Freeform 18"/>
              <p:cNvSpPr>
                <a:spLocks/>
              </p:cNvSpPr>
              <p:nvPr/>
            </p:nvSpPr>
            <p:spPr bwMode="auto">
              <a:xfrm>
                <a:off x="1054" y="3689"/>
                <a:ext cx="312" cy="313"/>
              </a:xfrm>
              <a:custGeom>
                <a:avLst/>
                <a:gdLst>
                  <a:gd name="T0" fmla="*/ 0 w 312"/>
                  <a:gd name="T1" fmla="*/ 313 h 313"/>
                  <a:gd name="T2" fmla="*/ 312 w 312"/>
                  <a:gd name="T3" fmla="*/ 0 h 31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2" h="313">
                    <a:moveTo>
                      <a:pt x="0" y="313"/>
                    </a:moveTo>
                    <a:lnTo>
                      <a:pt x="31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4" name="Freeform 19"/>
              <p:cNvSpPr>
                <a:spLocks/>
              </p:cNvSpPr>
              <p:nvPr/>
            </p:nvSpPr>
            <p:spPr bwMode="auto">
              <a:xfrm>
                <a:off x="1200" y="3777"/>
                <a:ext cx="217" cy="218"/>
              </a:xfrm>
              <a:custGeom>
                <a:avLst/>
                <a:gdLst>
                  <a:gd name="T0" fmla="*/ 0 w 217"/>
                  <a:gd name="T1" fmla="*/ 218 h 218"/>
                  <a:gd name="T2" fmla="*/ 217 w 217"/>
                  <a:gd name="T3" fmla="*/ 0 h 2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7" h="218">
                    <a:moveTo>
                      <a:pt x="0" y="218"/>
                    </a:moveTo>
                    <a:lnTo>
                      <a:pt x="217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" name="Line 20"/>
              <p:cNvSpPr>
                <a:spLocks noChangeShapeType="1"/>
              </p:cNvSpPr>
              <p:nvPr/>
            </p:nvSpPr>
            <p:spPr bwMode="auto">
              <a:xfrm flipV="1">
                <a:off x="1360" y="3835"/>
                <a:ext cx="152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" name="Freeform 21"/>
              <p:cNvSpPr>
                <a:spLocks/>
              </p:cNvSpPr>
              <p:nvPr/>
            </p:nvSpPr>
            <p:spPr bwMode="auto">
              <a:xfrm>
                <a:off x="1534" y="3478"/>
                <a:ext cx="335" cy="343"/>
              </a:xfrm>
              <a:custGeom>
                <a:avLst/>
                <a:gdLst>
                  <a:gd name="T0" fmla="*/ 0 w 335"/>
                  <a:gd name="T1" fmla="*/ 343 h 343"/>
                  <a:gd name="T2" fmla="*/ 335 w 335"/>
                  <a:gd name="T3" fmla="*/ 0 h 34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5" h="343">
                    <a:moveTo>
                      <a:pt x="0" y="343"/>
                    </a:moveTo>
                    <a:lnTo>
                      <a:pt x="33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7" name="Line 22"/>
              <p:cNvSpPr>
                <a:spLocks noChangeShapeType="1"/>
              </p:cNvSpPr>
              <p:nvPr/>
            </p:nvSpPr>
            <p:spPr bwMode="auto">
              <a:xfrm flipV="1">
                <a:off x="1505" y="3580"/>
                <a:ext cx="407" cy="4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" name="Line 23"/>
              <p:cNvSpPr>
                <a:spLocks noChangeShapeType="1"/>
              </p:cNvSpPr>
              <p:nvPr/>
            </p:nvSpPr>
            <p:spPr bwMode="auto">
              <a:xfrm flipV="1">
                <a:off x="1658" y="3675"/>
                <a:ext cx="312" cy="3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9" name="Line 24"/>
              <p:cNvSpPr>
                <a:spLocks noChangeShapeType="1"/>
              </p:cNvSpPr>
              <p:nvPr/>
            </p:nvSpPr>
            <p:spPr bwMode="auto">
              <a:xfrm flipV="1">
                <a:off x="1803" y="3768"/>
                <a:ext cx="219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0" name="Freeform 25"/>
              <p:cNvSpPr>
                <a:spLocks/>
              </p:cNvSpPr>
              <p:nvPr/>
            </p:nvSpPr>
            <p:spPr bwMode="auto">
              <a:xfrm>
                <a:off x="1927" y="3843"/>
                <a:ext cx="159" cy="152"/>
              </a:xfrm>
              <a:custGeom>
                <a:avLst/>
                <a:gdLst>
                  <a:gd name="T0" fmla="*/ 0 w 159"/>
                  <a:gd name="T1" fmla="*/ 152 h 152"/>
                  <a:gd name="T2" fmla="*/ 159 w 159"/>
                  <a:gd name="T3" fmla="*/ 0 h 15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9" h="152">
                    <a:moveTo>
                      <a:pt x="0" y="152"/>
                    </a:moveTo>
                    <a:lnTo>
                      <a:pt x="15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03162" name="Text Box 26"/>
          <p:cNvSpPr txBox="1">
            <a:spLocks noChangeArrowheads="1"/>
          </p:cNvSpPr>
          <p:nvPr/>
        </p:nvSpPr>
        <p:spPr bwMode="auto">
          <a:xfrm>
            <a:off x="396875" y="1322388"/>
            <a:ext cx="78819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在通过螺纹轴线的剖面上，螺纹的轮廓形状。</a:t>
            </a:r>
          </a:p>
        </p:txBody>
      </p:sp>
      <p:grpSp>
        <p:nvGrpSpPr>
          <p:cNvPr id="603163" name="Group 27"/>
          <p:cNvGrpSpPr>
            <a:grpSpLocks/>
          </p:cNvGrpSpPr>
          <p:nvPr/>
        </p:nvGrpSpPr>
        <p:grpSpPr bwMode="auto">
          <a:xfrm>
            <a:off x="3609975" y="4327525"/>
            <a:ext cx="1657350" cy="1379538"/>
            <a:chOff x="2582" y="3134"/>
            <a:chExt cx="763" cy="869"/>
          </a:xfrm>
        </p:grpSpPr>
        <p:grpSp>
          <p:nvGrpSpPr>
            <p:cNvPr id="10308" name="Group 28"/>
            <p:cNvGrpSpPr>
              <a:grpSpLocks/>
            </p:cNvGrpSpPr>
            <p:nvPr/>
          </p:nvGrpSpPr>
          <p:grpSpPr bwMode="auto">
            <a:xfrm>
              <a:off x="2582" y="3442"/>
              <a:ext cx="763" cy="561"/>
              <a:chOff x="2582" y="3442"/>
              <a:chExt cx="763" cy="561"/>
            </a:xfrm>
          </p:grpSpPr>
          <p:sp>
            <p:nvSpPr>
              <p:cNvPr id="10310" name="Line 29"/>
              <p:cNvSpPr>
                <a:spLocks noChangeShapeType="1"/>
              </p:cNvSpPr>
              <p:nvPr/>
            </p:nvSpPr>
            <p:spPr bwMode="auto">
              <a:xfrm>
                <a:off x="2712" y="3449"/>
                <a:ext cx="1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1" name="Line 30"/>
              <p:cNvSpPr>
                <a:spLocks noChangeShapeType="1"/>
              </p:cNvSpPr>
              <p:nvPr/>
            </p:nvSpPr>
            <p:spPr bwMode="auto">
              <a:xfrm flipV="1">
                <a:off x="2633" y="3449"/>
                <a:ext cx="79" cy="2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2" name="Line 31"/>
              <p:cNvSpPr>
                <a:spLocks noChangeShapeType="1"/>
              </p:cNvSpPr>
              <p:nvPr/>
            </p:nvSpPr>
            <p:spPr bwMode="auto">
              <a:xfrm>
                <a:off x="2829" y="3449"/>
                <a:ext cx="77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3" name="Line 32"/>
              <p:cNvSpPr>
                <a:spLocks noChangeShapeType="1"/>
              </p:cNvSpPr>
              <p:nvPr/>
            </p:nvSpPr>
            <p:spPr bwMode="auto">
              <a:xfrm>
                <a:off x="2902" y="3734"/>
                <a:ext cx="1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4" name="Line 33"/>
              <p:cNvSpPr>
                <a:spLocks noChangeShapeType="1"/>
              </p:cNvSpPr>
              <p:nvPr/>
            </p:nvSpPr>
            <p:spPr bwMode="auto">
              <a:xfrm flipV="1">
                <a:off x="3018" y="3446"/>
                <a:ext cx="79" cy="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5" name="Line 34"/>
              <p:cNvSpPr>
                <a:spLocks noChangeShapeType="1"/>
              </p:cNvSpPr>
              <p:nvPr/>
            </p:nvSpPr>
            <p:spPr bwMode="auto">
              <a:xfrm>
                <a:off x="3092" y="3459"/>
                <a:ext cx="1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6" name="Line 35"/>
              <p:cNvSpPr>
                <a:spLocks noChangeShapeType="1"/>
              </p:cNvSpPr>
              <p:nvPr/>
            </p:nvSpPr>
            <p:spPr bwMode="auto">
              <a:xfrm>
                <a:off x="3202" y="3444"/>
                <a:ext cx="77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7" name="Line 36"/>
              <p:cNvSpPr>
                <a:spLocks noChangeShapeType="1"/>
              </p:cNvSpPr>
              <p:nvPr/>
            </p:nvSpPr>
            <p:spPr bwMode="auto">
              <a:xfrm>
                <a:off x="3272" y="3725"/>
                <a:ext cx="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8" name="Line 37"/>
              <p:cNvSpPr>
                <a:spLocks noChangeShapeType="1"/>
              </p:cNvSpPr>
              <p:nvPr/>
            </p:nvSpPr>
            <p:spPr bwMode="auto">
              <a:xfrm flipH="1">
                <a:off x="2596" y="3726"/>
                <a:ext cx="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9" name="Freeform 38"/>
              <p:cNvSpPr>
                <a:spLocks/>
              </p:cNvSpPr>
              <p:nvPr/>
            </p:nvSpPr>
            <p:spPr bwMode="auto">
              <a:xfrm>
                <a:off x="2582" y="3617"/>
                <a:ext cx="298" cy="290"/>
              </a:xfrm>
              <a:custGeom>
                <a:avLst/>
                <a:gdLst>
                  <a:gd name="T0" fmla="*/ 0 w 298"/>
                  <a:gd name="T1" fmla="*/ 290 h 290"/>
                  <a:gd name="T2" fmla="*/ 298 w 298"/>
                  <a:gd name="T3" fmla="*/ 0 h 2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8" h="290">
                    <a:moveTo>
                      <a:pt x="0" y="290"/>
                    </a:moveTo>
                    <a:lnTo>
                      <a:pt x="298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0" name="Freeform 39"/>
              <p:cNvSpPr>
                <a:spLocks/>
              </p:cNvSpPr>
              <p:nvPr/>
            </p:nvSpPr>
            <p:spPr bwMode="auto">
              <a:xfrm>
                <a:off x="2596" y="3522"/>
                <a:ext cx="247" cy="247"/>
              </a:xfrm>
              <a:custGeom>
                <a:avLst/>
                <a:gdLst>
                  <a:gd name="T0" fmla="*/ 0 w 247"/>
                  <a:gd name="T1" fmla="*/ 247 h 247"/>
                  <a:gd name="T2" fmla="*/ 247 w 247"/>
                  <a:gd name="T3" fmla="*/ 0 h 24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7" h="247">
                    <a:moveTo>
                      <a:pt x="0" y="247"/>
                    </a:moveTo>
                    <a:lnTo>
                      <a:pt x="247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1" name="Line 40"/>
              <p:cNvSpPr>
                <a:spLocks noChangeShapeType="1"/>
              </p:cNvSpPr>
              <p:nvPr/>
            </p:nvSpPr>
            <p:spPr bwMode="auto">
              <a:xfrm flipV="1">
                <a:off x="2691" y="3442"/>
                <a:ext cx="102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2" name="Line 41"/>
              <p:cNvSpPr>
                <a:spLocks noChangeShapeType="1"/>
              </p:cNvSpPr>
              <p:nvPr/>
            </p:nvSpPr>
            <p:spPr bwMode="auto">
              <a:xfrm flipV="1">
                <a:off x="2626" y="3726"/>
                <a:ext cx="276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3" name="Line 42"/>
              <p:cNvSpPr>
                <a:spLocks noChangeShapeType="1"/>
              </p:cNvSpPr>
              <p:nvPr/>
            </p:nvSpPr>
            <p:spPr bwMode="auto">
              <a:xfrm flipV="1">
                <a:off x="2771" y="3545"/>
                <a:ext cx="450" cy="4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4" name="Line 43"/>
              <p:cNvSpPr>
                <a:spLocks noChangeShapeType="1"/>
              </p:cNvSpPr>
              <p:nvPr/>
            </p:nvSpPr>
            <p:spPr bwMode="auto">
              <a:xfrm flipV="1">
                <a:off x="3069" y="3451"/>
                <a:ext cx="116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5" name="Freeform 44"/>
              <p:cNvSpPr>
                <a:spLocks/>
              </p:cNvSpPr>
              <p:nvPr/>
            </p:nvSpPr>
            <p:spPr bwMode="auto">
              <a:xfrm>
                <a:off x="2909" y="3653"/>
                <a:ext cx="349" cy="350"/>
              </a:xfrm>
              <a:custGeom>
                <a:avLst/>
                <a:gdLst>
                  <a:gd name="T0" fmla="*/ 0 w 349"/>
                  <a:gd name="T1" fmla="*/ 350 h 350"/>
                  <a:gd name="T2" fmla="*/ 349 w 349"/>
                  <a:gd name="T3" fmla="*/ 0 h 3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9" h="350">
                    <a:moveTo>
                      <a:pt x="0" y="350"/>
                    </a:moveTo>
                    <a:lnTo>
                      <a:pt x="34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6" name="Line 45"/>
              <p:cNvSpPr>
                <a:spLocks noChangeShapeType="1"/>
              </p:cNvSpPr>
              <p:nvPr/>
            </p:nvSpPr>
            <p:spPr bwMode="auto">
              <a:xfrm flipV="1">
                <a:off x="3054" y="3726"/>
                <a:ext cx="276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7" name="Line 46"/>
              <p:cNvSpPr>
                <a:spLocks noChangeShapeType="1"/>
              </p:cNvSpPr>
              <p:nvPr/>
            </p:nvSpPr>
            <p:spPr bwMode="auto">
              <a:xfrm flipV="1">
                <a:off x="3192" y="3856"/>
                <a:ext cx="146" cy="1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8" name="Line 47"/>
              <p:cNvSpPr>
                <a:spLocks noChangeShapeType="1"/>
              </p:cNvSpPr>
              <p:nvPr/>
            </p:nvSpPr>
            <p:spPr bwMode="auto">
              <a:xfrm flipV="1">
                <a:off x="3316" y="3973"/>
                <a:ext cx="29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09" name="Text Box 48"/>
            <p:cNvSpPr txBox="1">
              <a:spLocks noChangeArrowheads="1"/>
            </p:cNvSpPr>
            <p:nvPr/>
          </p:nvSpPr>
          <p:spPr bwMode="auto">
            <a:xfrm>
              <a:off x="2734" y="3134"/>
              <a:ext cx="4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rPr>
                <a:t>梯形</a:t>
              </a:r>
            </a:p>
          </p:txBody>
        </p:sp>
      </p:grpSp>
      <p:grpSp>
        <p:nvGrpSpPr>
          <p:cNvPr id="603185" name="Group 49"/>
          <p:cNvGrpSpPr>
            <a:grpSpLocks/>
          </p:cNvGrpSpPr>
          <p:nvPr/>
        </p:nvGrpSpPr>
        <p:grpSpPr bwMode="auto">
          <a:xfrm>
            <a:off x="5857875" y="4298950"/>
            <a:ext cx="1481138" cy="1389063"/>
            <a:chOff x="3832" y="3134"/>
            <a:chExt cx="832" cy="875"/>
          </a:xfrm>
        </p:grpSpPr>
        <p:grpSp>
          <p:nvGrpSpPr>
            <p:cNvPr id="10288" name="Group 50"/>
            <p:cNvGrpSpPr>
              <a:grpSpLocks/>
            </p:cNvGrpSpPr>
            <p:nvPr/>
          </p:nvGrpSpPr>
          <p:grpSpPr bwMode="auto">
            <a:xfrm>
              <a:off x="3832" y="3456"/>
              <a:ext cx="822" cy="553"/>
              <a:chOff x="3832" y="3456"/>
              <a:chExt cx="822" cy="553"/>
            </a:xfrm>
          </p:grpSpPr>
          <p:sp>
            <p:nvSpPr>
              <p:cNvPr id="10290" name="Line 51"/>
              <p:cNvSpPr>
                <a:spLocks noChangeShapeType="1"/>
              </p:cNvSpPr>
              <p:nvPr/>
            </p:nvSpPr>
            <p:spPr bwMode="auto">
              <a:xfrm>
                <a:off x="4158" y="3456"/>
                <a:ext cx="15" cy="2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1" name="Line 52"/>
              <p:cNvSpPr>
                <a:spLocks noChangeShapeType="1"/>
              </p:cNvSpPr>
              <p:nvPr/>
            </p:nvSpPr>
            <p:spPr bwMode="auto">
              <a:xfrm flipH="1">
                <a:off x="4045" y="3456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2" name="Line 53"/>
              <p:cNvSpPr>
                <a:spLocks noChangeShapeType="1"/>
              </p:cNvSpPr>
              <p:nvPr/>
            </p:nvSpPr>
            <p:spPr bwMode="auto">
              <a:xfrm flipH="1">
                <a:off x="3893" y="3456"/>
                <a:ext cx="160" cy="2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3" name="Line 54"/>
              <p:cNvSpPr>
                <a:spLocks noChangeShapeType="1"/>
              </p:cNvSpPr>
              <p:nvPr/>
            </p:nvSpPr>
            <p:spPr bwMode="auto">
              <a:xfrm>
                <a:off x="4566" y="3458"/>
                <a:ext cx="15" cy="2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4" name="Line 55"/>
              <p:cNvSpPr>
                <a:spLocks noChangeShapeType="1"/>
              </p:cNvSpPr>
              <p:nvPr/>
            </p:nvSpPr>
            <p:spPr bwMode="auto">
              <a:xfrm flipH="1">
                <a:off x="4453" y="3458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5" name="Line 56"/>
              <p:cNvSpPr>
                <a:spLocks noChangeShapeType="1"/>
              </p:cNvSpPr>
              <p:nvPr/>
            </p:nvSpPr>
            <p:spPr bwMode="auto">
              <a:xfrm flipH="1">
                <a:off x="4301" y="3458"/>
                <a:ext cx="160" cy="2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6" name="Line 57"/>
              <p:cNvSpPr>
                <a:spLocks noChangeShapeType="1"/>
              </p:cNvSpPr>
              <p:nvPr/>
            </p:nvSpPr>
            <p:spPr bwMode="auto">
              <a:xfrm>
                <a:off x="4162" y="3726"/>
                <a:ext cx="153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7" name="Line 58"/>
              <p:cNvSpPr>
                <a:spLocks noChangeShapeType="1"/>
              </p:cNvSpPr>
              <p:nvPr/>
            </p:nvSpPr>
            <p:spPr bwMode="auto">
              <a:xfrm>
                <a:off x="4583" y="3733"/>
                <a:ext cx="6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8" name="Line 59"/>
              <p:cNvSpPr>
                <a:spLocks noChangeShapeType="1"/>
              </p:cNvSpPr>
              <p:nvPr/>
            </p:nvSpPr>
            <p:spPr bwMode="auto">
              <a:xfrm flipH="1">
                <a:off x="3834" y="3733"/>
                <a:ext cx="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9" name="Freeform 60"/>
              <p:cNvSpPr>
                <a:spLocks/>
              </p:cNvSpPr>
              <p:nvPr/>
            </p:nvSpPr>
            <p:spPr bwMode="auto">
              <a:xfrm>
                <a:off x="3832" y="3602"/>
                <a:ext cx="342" cy="335"/>
              </a:xfrm>
              <a:custGeom>
                <a:avLst/>
                <a:gdLst>
                  <a:gd name="T0" fmla="*/ 0 w 342"/>
                  <a:gd name="T1" fmla="*/ 335 h 335"/>
                  <a:gd name="T2" fmla="*/ 342 w 342"/>
                  <a:gd name="T3" fmla="*/ 0 h 3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2" h="335">
                    <a:moveTo>
                      <a:pt x="0" y="335"/>
                    </a:moveTo>
                    <a:lnTo>
                      <a:pt x="34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0" name="Freeform 61"/>
              <p:cNvSpPr>
                <a:spLocks/>
              </p:cNvSpPr>
              <p:nvPr/>
            </p:nvSpPr>
            <p:spPr bwMode="auto">
              <a:xfrm>
                <a:off x="3840" y="3471"/>
                <a:ext cx="334" cy="336"/>
              </a:xfrm>
              <a:custGeom>
                <a:avLst/>
                <a:gdLst>
                  <a:gd name="T0" fmla="*/ 0 w 334"/>
                  <a:gd name="T1" fmla="*/ 336 h 336"/>
                  <a:gd name="T2" fmla="*/ 334 w 334"/>
                  <a:gd name="T3" fmla="*/ 0 h 33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4" h="336">
                    <a:moveTo>
                      <a:pt x="0" y="336"/>
                    </a:moveTo>
                    <a:lnTo>
                      <a:pt x="33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1" name="Freeform 62"/>
              <p:cNvSpPr>
                <a:spLocks/>
              </p:cNvSpPr>
              <p:nvPr/>
            </p:nvSpPr>
            <p:spPr bwMode="auto">
              <a:xfrm>
                <a:off x="3890" y="3727"/>
                <a:ext cx="284" cy="282"/>
              </a:xfrm>
              <a:custGeom>
                <a:avLst/>
                <a:gdLst>
                  <a:gd name="T0" fmla="*/ 0 w 284"/>
                  <a:gd name="T1" fmla="*/ 282 h 282"/>
                  <a:gd name="T2" fmla="*/ 284 w 284"/>
                  <a:gd name="T3" fmla="*/ 0 h 28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4" h="282">
                    <a:moveTo>
                      <a:pt x="0" y="282"/>
                    </a:moveTo>
                    <a:lnTo>
                      <a:pt x="28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2" name="Line 63"/>
              <p:cNvSpPr>
                <a:spLocks noChangeShapeType="1"/>
              </p:cNvSpPr>
              <p:nvPr/>
            </p:nvSpPr>
            <p:spPr bwMode="auto">
              <a:xfrm flipV="1">
                <a:off x="4022" y="3457"/>
                <a:ext cx="545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3" name="Line 64"/>
              <p:cNvSpPr>
                <a:spLocks noChangeShapeType="1"/>
              </p:cNvSpPr>
              <p:nvPr/>
            </p:nvSpPr>
            <p:spPr bwMode="auto">
              <a:xfrm flipV="1">
                <a:off x="4145" y="3573"/>
                <a:ext cx="429" cy="4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4" name="Freeform 65"/>
              <p:cNvSpPr>
                <a:spLocks/>
              </p:cNvSpPr>
              <p:nvPr/>
            </p:nvSpPr>
            <p:spPr bwMode="auto">
              <a:xfrm>
                <a:off x="4261" y="3689"/>
                <a:ext cx="313" cy="320"/>
              </a:xfrm>
              <a:custGeom>
                <a:avLst/>
                <a:gdLst>
                  <a:gd name="T0" fmla="*/ 0 w 313"/>
                  <a:gd name="T1" fmla="*/ 320 h 320"/>
                  <a:gd name="T2" fmla="*/ 313 w 313"/>
                  <a:gd name="T3" fmla="*/ 0 h 3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13" h="320">
                    <a:moveTo>
                      <a:pt x="0" y="320"/>
                    </a:moveTo>
                    <a:lnTo>
                      <a:pt x="313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5" name="Line 66"/>
              <p:cNvSpPr>
                <a:spLocks noChangeShapeType="1"/>
              </p:cNvSpPr>
              <p:nvPr/>
            </p:nvSpPr>
            <p:spPr bwMode="auto">
              <a:xfrm flipV="1">
                <a:off x="4385" y="3747"/>
                <a:ext cx="255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6" name="Freeform 67"/>
              <p:cNvSpPr>
                <a:spLocks/>
              </p:cNvSpPr>
              <p:nvPr/>
            </p:nvSpPr>
            <p:spPr bwMode="auto">
              <a:xfrm>
                <a:off x="4509" y="3871"/>
                <a:ext cx="131" cy="131"/>
              </a:xfrm>
              <a:custGeom>
                <a:avLst/>
                <a:gdLst>
                  <a:gd name="T0" fmla="*/ 0 w 131"/>
                  <a:gd name="T1" fmla="*/ 131 h 131"/>
                  <a:gd name="T2" fmla="*/ 131 w 131"/>
                  <a:gd name="T3" fmla="*/ 0 h 13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13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7" name="Line 68"/>
              <p:cNvSpPr>
                <a:spLocks noChangeShapeType="1"/>
              </p:cNvSpPr>
              <p:nvPr/>
            </p:nvSpPr>
            <p:spPr bwMode="auto">
              <a:xfrm flipV="1">
                <a:off x="4625" y="3980"/>
                <a:ext cx="29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9" name="Text Box 69"/>
            <p:cNvSpPr txBox="1">
              <a:spLocks noChangeArrowheads="1"/>
            </p:cNvSpPr>
            <p:nvPr/>
          </p:nvSpPr>
          <p:spPr bwMode="auto">
            <a:xfrm>
              <a:off x="3875" y="3134"/>
              <a:ext cx="7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rPr>
                <a:t>锯齿形</a:t>
              </a:r>
            </a:p>
          </p:txBody>
        </p:sp>
      </p:grpSp>
      <p:sp>
        <p:nvSpPr>
          <p:cNvPr id="603206" name="Text Box 70"/>
          <p:cNvSpPr txBox="1">
            <a:spLocks noChangeArrowheads="1"/>
          </p:cNvSpPr>
          <p:nvPr/>
        </p:nvSpPr>
        <p:spPr bwMode="auto">
          <a:xfrm>
            <a:off x="609600" y="3806825"/>
            <a:ext cx="1731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常用的有：</a:t>
            </a:r>
          </a:p>
        </p:txBody>
      </p:sp>
      <p:grpSp>
        <p:nvGrpSpPr>
          <p:cNvPr id="603207" name="Group 71"/>
          <p:cNvGrpSpPr>
            <a:grpSpLocks/>
          </p:cNvGrpSpPr>
          <p:nvPr/>
        </p:nvGrpSpPr>
        <p:grpSpPr bwMode="auto">
          <a:xfrm>
            <a:off x="5529263" y="1825625"/>
            <a:ext cx="1190625" cy="801688"/>
            <a:chOff x="3077" y="1174"/>
            <a:chExt cx="537" cy="405"/>
          </a:xfrm>
        </p:grpSpPr>
        <p:sp>
          <p:nvSpPr>
            <p:cNvPr id="10285" name="Line 72"/>
            <p:cNvSpPr>
              <a:spLocks noChangeShapeType="1"/>
            </p:cNvSpPr>
            <p:nvPr/>
          </p:nvSpPr>
          <p:spPr bwMode="auto">
            <a:xfrm flipV="1">
              <a:off x="3077" y="1431"/>
              <a:ext cx="148" cy="1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6" name="Text Box 73"/>
            <p:cNvSpPr txBox="1">
              <a:spLocks noChangeArrowheads="1"/>
            </p:cNvSpPr>
            <p:nvPr/>
          </p:nvSpPr>
          <p:spPr bwMode="auto">
            <a:xfrm>
              <a:off x="3156" y="1174"/>
              <a:ext cx="45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FF3300"/>
                  </a:solidFill>
                  <a:ea typeface="黑体" panose="02010609060101010101" pitchFamily="49" charset="-122"/>
                </a:rPr>
                <a:t>牙型</a:t>
              </a:r>
            </a:p>
          </p:txBody>
        </p:sp>
        <p:sp>
          <p:nvSpPr>
            <p:cNvPr id="10287" name="Line 74"/>
            <p:cNvSpPr>
              <a:spLocks noChangeShapeType="1"/>
            </p:cNvSpPr>
            <p:nvPr/>
          </p:nvSpPr>
          <p:spPr bwMode="auto">
            <a:xfrm>
              <a:off x="3221" y="1433"/>
              <a:ext cx="39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3211" name="Group 75"/>
          <p:cNvGrpSpPr>
            <a:grpSpLocks/>
          </p:cNvGrpSpPr>
          <p:nvPr/>
        </p:nvGrpSpPr>
        <p:grpSpPr bwMode="auto">
          <a:xfrm>
            <a:off x="3152775" y="2524125"/>
            <a:ext cx="2562225" cy="1484313"/>
            <a:chOff x="1986" y="1590"/>
            <a:chExt cx="1614" cy="935"/>
          </a:xfrm>
        </p:grpSpPr>
        <p:sp>
          <p:nvSpPr>
            <p:cNvPr id="10252" name="Freeform 76"/>
            <p:cNvSpPr>
              <a:spLocks/>
            </p:cNvSpPr>
            <p:nvPr/>
          </p:nvSpPr>
          <p:spPr bwMode="auto">
            <a:xfrm>
              <a:off x="3435" y="1602"/>
              <a:ext cx="112" cy="920"/>
            </a:xfrm>
            <a:custGeom>
              <a:avLst/>
              <a:gdLst>
                <a:gd name="T0" fmla="*/ 4 w 144"/>
                <a:gd name="T1" fmla="*/ 3 h 1184"/>
                <a:gd name="T2" fmla="*/ 2 w 144"/>
                <a:gd name="T3" fmla="*/ 0 h 1184"/>
                <a:gd name="T4" fmla="*/ 0 w 144"/>
                <a:gd name="T5" fmla="*/ 35 h 1184"/>
                <a:gd name="T6" fmla="*/ 2 w 144"/>
                <a:gd name="T7" fmla="*/ 31 h 1184"/>
                <a:gd name="T8" fmla="*/ 4 w 144"/>
                <a:gd name="T9" fmla="*/ 3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1184">
                  <a:moveTo>
                    <a:pt x="144" y="120"/>
                  </a:moveTo>
                  <a:lnTo>
                    <a:pt x="84" y="0"/>
                  </a:lnTo>
                  <a:lnTo>
                    <a:pt x="0" y="1184"/>
                  </a:lnTo>
                  <a:lnTo>
                    <a:pt x="80" y="1060"/>
                  </a:lnTo>
                  <a:lnTo>
                    <a:pt x="144" y="12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Freeform 77"/>
            <p:cNvSpPr>
              <a:spLocks/>
            </p:cNvSpPr>
            <p:nvPr/>
          </p:nvSpPr>
          <p:spPr bwMode="auto">
            <a:xfrm>
              <a:off x="3376" y="1596"/>
              <a:ext cx="128" cy="926"/>
            </a:xfrm>
            <a:custGeom>
              <a:avLst/>
              <a:gdLst>
                <a:gd name="T0" fmla="*/ 2 w 164"/>
                <a:gd name="T1" fmla="*/ 35 h 1192"/>
                <a:gd name="T2" fmla="*/ 5 w 164"/>
                <a:gd name="T3" fmla="*/ 0 h 1192"/>
                <a:gd name="T4" fmla="*/ 2 w 164"/>
                <a:gd name="T5" fmla="*/ 4 h 1192"/>
                <a:gd name="T6" fmla="*/ 0 w 164"/>
                <a:gd name="T7" fmla="*/ 31 h 1192"/>
                <a:gd name="T8" fmla="*/ 2 w 164"/>
                <a:gd name="T9" fmla="*/ 35 h 1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92">
                  <a:moveTo>
                    <a:pt x="76" y="1192"/>
                  </a:moveTo>
                  <a:lnTo>
                    <a:pt x="164" y="0"/>
                  </a:lnTo>
                  <a:lnTo>
                    <a:pt x="69" y="136"/>
                  </a:lnTo>
                  <a:lnTo>
                    <a:pt x="0" y="1072"/>
                  </a:lnTo>
                  <a:lnTo>
                    <a:pt x="76" y="1192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Freeform 78"/>
            <p:cNvSpPr>
              <a:spLocks/>
            </p:cNvSpPr>
            <p:nvPr/>
          </p:nvSpPr>
          <p:spPr bwMode="auto">
            <a:xfrm>
              <a:off x="3317" y="1605"/>
              <a:ext cx="118" cy="920"/>
            </a:xfrm>
            <a:custGeom>
              <a:avLst/>
              <a:gdLst>
                <a:gd name="T0" fmla="*/ 2 w 152"/>
                <a:gd name="T1" fmla="*/ 0 h 1184"/>
                <a:gd name="T2" fmla="*/ 4 w 152"/>
                <a:gd name="T3" fmla="*/ 3 h 1184"/>
                <a:gd name="T4" fmla="*/ 2 w 152"/>
                <a:gd name="T5" fmla="*/ 31 h 1184"/>
                <a:gd name="T6" fmla="*/ 0 w 152"/>
                <a:gd name="T7" fmla="*/ 35 h 1184"/>
                <a:gd name="T8" fmla="*/ 2 w 15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1184">
                  <a:moveTo>
                    <a:pt x="76" y="0"/>
                  </a:moveTo>
                  <a:lnTo>
                    <a:pt x="152" y="120"/>
                  </a:lnTo>
                  <a:lnTo>
                    <a:pt x="76" y="1064"/>
                  </a:lnTo>
                  <a:lnTo>
                    <a:pt x="0" y="1184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Freeform 79"/>
            <p:cNvSpPr>
              <a:spLocks/>
            </p:cNvSpPr>
            <p:nvPr/>
          </p:nvSpPr>
          <p:spPr bwMode="auto">
            <a:xfrm>
              <a:off x="3255" y="1605"/>
              <a:ext cx="125" cy="920"/>
            </a:xfrm>
            <a:custGeom>
              <a:avLst/>
              <a:gdLst>
                <a:gd name="T0" fmla="*/ 3 w 160"/>
                <a:gd name="T1" fmla="*/ 35 h 1184"/>
                <a:gd name="T2" fmla="*/ 5 w 160"/>
                <a:gd name="T3" fmla="*/ 0 h 1184"/>
                <a:gd name="T4" fmla="*/ 2 w 160"/>
                <a:gd name="T5" fmla="*/ 3 h 1184"/>
                <a:gd name="T6" fmla="*/ 0 w 160"/>
                <a:gd name="T7" fmla="*/ 31 h 1184"/>
                <a:gd name="T8" fmla="*/ 3 w 160"/>
                <a:gd name="T9" fmla="*/ 35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84" y="1184"/>
                  </a:moveTo>
                  <a:lnTo>
                    <a:pt x="160" y="0"/>
                  </a:lnTo>
                  <a:lnTo>
                    <a:pt x="69" y="124"/>
                  </a:lnTo>
                  <a:lnTo>
                    <a:pt x="0" y="1060"/>
                  </a:lnTo>
                  <a:lnTo>
                    <a:pt x="84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Freeform 80"/>
            <p:cNvSpPr>
              <a:spLocks/>
            </p:cNvSpPr>
            <p:nvPr/>
          </p:nvSpPr>
          <p:spPr bwMode="auto">
            <a:xfrm>
              <a:off x="3190" y="1605"/>
              <a:ext cx="124" cy="914"/>
            </a:xfrm>
            <a:custGeom>
              <a:avLst/>
              <a:gdLst>
                <a:gd name="T0" fmla="*/ 2 w 160"/>
                <a:gd name="T1" fmla="*/ 0 h 1176"/>
                <a:gd name="T2" fmla="*/ 4 w 160"/>
                <a:gd name="T3" fmla="*/ 3 h 1176"/>
                <a:gd name="T4" fmla="*/ 2 w 160"/>
                <a:gd name="T5" fmla="*/ 31 h 1176"/>
                <a:gd name="T6" fmla="*/ 0 w 160"/>
                <a:gd name="T7" fmla="*/ 34 h 1176"/>
                <a:gd name="T8" fmla="*/ 2 w 160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76">
                  <a:moveTo>
                    <a:pt x="84" y="0"/>
                  </a:moveTo>
                  <a:lnTo>
                    <a:pt x="160" y="120"/>
                  </a:lnTo>
                  <a:lnTo>
                    <a:pt x="84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Freeform 81"/>
            <p:cNvSpPr>
              <a:spLocks/>
            </p:cNvSpPr>
            <p:nvPr/>
          </p:nvSpPr>
          <p:spPr bwMode="auto">
            <a:xfrm>
              <a:off x="3131" y="1605"/>
              <a:ext cx="127" cy="917"/>
            </a:xfrm>
            <a:custGeom>
              <a:avLst/>
              <a:gdLst>
                <a:gd name="T0" fmla="*/ 2 w 164"/>
                <a:gd name="T1" fmla="*/ 35 h 1180"/>
                <a:gd name="T2" fmla="*/ 5 w 164"/>
                <a:gd name="T3" fmla="*/ 0 h 1180"/>
                <a:gd name="T4" fmla="*/ 2 w 164"/>
                <a:gd name="T5" fmla="*/ 3 h 1180"/>
                <a:gd name="T6" fmla="*/ 0 w 164"/>
                <a:gd name="T7" fmla="*/ 31 h 1180"/>
                <a:gd name="T8" fmla="*/ 2 w 164"/>
                <a:gd name="T9" fmla="*/ 35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0">
                  <a:moveTo>
                    <a:pt x="80" y="1180"/>
                  </a:moveTo>
                  <a:lnTo>
                    <a:pt x="164" y="0"/>
                  </a:lnTo>
                  <a:lnTo>
                    <a:pt x="73" y="120"/>
                  </a:lnTo>
                  <a:lnTo>
                    <a:pt x="0" y="1060"/>
                  </a:lnTo>
                  <a:lnTo>
                    <a:pt x="80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Freeform 82"/>
            <p:cNvSpPr>
              <a:spLocks/>
            </p:cNvSpPr>
            <p:nvPr/>
          </p:nvSpPr>
          <p:spPr bwMode="auto">
            <a:xfrm>
              <a:off x="3072" y="1605"/>
              <a:ext cx="121" cy="914"/>
            </a:xfrm>
            <a:custGeom>
              <a:avLst/>
              <a:gdLst>
                <a:gd name="T0" fmla="*/ 2 w 156"/>
                <a:gd name="T1" fmla="*/ 0 h 1176"/>
                <a:gd name="T2" fmla="*/ 4 w 156"/>
                <a:gd name="T3" fmla="*/ 3 h 1176"/>
                <a:gd name="T4" fmla="*/ 2 w 156"/>
                <a:gd name="T5" fmla="*/ 31 h 1176"/>
                <a:gd name="T6" fmla="*/ 0 w 156"/>
                <a:gd name="T7" fmla="*/ 34 h 1176"/>
                <a:gd name="T8" fmla="*/ 2 w 156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76">
                  <a:moveTo>
                    <a:pt x="84" y="0"/>
                  </a:moveTo>
                  <a:lnTo>
                    <a:pt x="156" y="116"/>
                  </a:lnTo>
                  <a:lnTo>
                    <a:pt x="80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Freeform 83"/>
            <p:cNvSpPr>
              <a:spLocks/>
            </p:cNvSpPr>
            <p:nvPr/>
          </p:nvSpPr>
          <p:spPr bwMode="auto">
            <a:xfrm>
              <a:off x="3013" y="1599"/>
              <a:ext cx="127" cy="920"/>
            </a:xfrm>
            <a:custGeom>
              <a:avLst/>
              <a:gdLst>
                <a:gd name="T0" fmla="*/ 2 w 164"/>
                <a:gd name="T1" fmla="*/ 35 h 1184"/>
                <a:gd name="T2" fmla="*/ 5 w 164"/>
                <a:gd name="T3" fmla="*/ 0 h 1184"/>
                <a:gd name="T4" fmla="*/ 2 w 164"/>
                <a:gd name="T5" fmla="*/ 4 h 1184"/>
                <a:gd name="T6" fmla="*/ 0 w 164"/>
                <a:gd name="T7" fmla="*/ 31 h 1184"/>
                <a:gd name="T8" fmla="*/ 2 w 164"/>
                <a:gd name="T9" fmla="*/ 35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4">
                  <a:moveTo>
                    <a:pt x="80" y="1184"/>
                  </a:moveTo>
                  <a:lnTo>
                    <a:pt x="164" y="0"/>
                  </a:lnTo>
                  <a:lnTo>
                    <a:pt x="69" y="136"/>
                  </a:lnTo>
                  <a:lnTo>
                    <a:pt x="0" y="1072"/>
                  </a:lnTo>
                  <a:lnTo>
                    <a:pt x="80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Freeform 84"/>
            <p:cNvSpPr>
              <a:spLocks/>
            </p:cNvSpPr>
            <p:nvPr/>
          </p:nvSpPr>
          <p:spPr bwMode="auto">
            <a:xfrm>
              <a:off x="2951" y="1596"/>
              <a:ext cx="121" cy="926"/>
            </a:xfrm>
            <a:custGeom>
              <a:avLst/>
              <a:gdLst>
                <a:gd name="T0" fmla="*/ 2 w 156"/>
                <a:gd name="T1" fmla="*/ 0 h 1192"/>
                <a:gd name="T2" fmla="*/ 4 w 156"/>
                <a:gd name="T3" fmla="*/ 4 h 1192"/>
                <a:gd name="T4" fmla="*/ 2 w 156"/>
                <a:gd name="T5" fmla="*/ 32 h 1192"/>
                <a:gd name="T6" fmla="*/ 0 w 156"/>
                <a:gd name="T7" fmla="*/ 35 h 1192"/>
                <a:gd name="T8" fmla="*/ 2 w 156"/>
                <a:gd name="T9" fmla="*/ 0 h 1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92">
                  <a:moveTo>
                    <a:pt x="80" y="0"/>
                  </a:moveTo>
                  <a:lnTo>
                    <a:pt x="156" y="136"/>
                  </a:lnTo>
                  <a:lnTo>
                    <a:pt x="80" y="1080"/>
                  </a:lnTo>
                  <a:lnTo>
                    <a:pt x="0" y="1192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Freeform 85"/>
            <p:cNvSpPr>
              <a:spLocks/>
            </p:cNvSpPr>
            <p:nvPr/>
          </p:nvSpPr>
          <p:spPr bwMode="auto">
            <a:xfrm>
              <a:off x="2892" y="1602"/>
              <a:ext cx="124" cy="920"/>
            </a:xfrm>
            <a:custGeom>
              <a:avLst/>
              <a:gdLst>
                <a:gd name="T0" fmla="*/ 2 w 160"/>
                <a:gd name="T1" fmla="*/ 35 h 1184"/>
                <a:gd name="T2" fmla="*/ 4 w 160"/>
                <a:gd name="T3" fmla="*/ 0 h 1184"/>
                <a:gd name="T4" fmla="*/ 2 w 160"/>
                <a:gd name="T5" fmla="*/ 4 h 1184"/>
                <a:gd name="T6" fmla="*/ 0 w 160"/>
                <a:gd name="T7" fmla="*/ 31 h 1184"/>
                <a:gd name="T8" fmla="*/ 2 w 160"/>
                <a:gd name="T9" fmla="*/ 35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76" y="1184"/>
                  </a:moveTo>
                  <a:lnTo>
                    <a:pt x="160" y="0"/>
                  </a:lnTo>
                  <a:lnTo>
                    <a:pt x="69" y="132"/>
                  </a:lnTo>
                  <a:lnTo>
                    <a:pt x="0" y="1068"/>
                  </a:lnTo>
                  <a:lnTo>
                    <a:pt x="76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Freeform 86"/>
            <p:cNvSpPr>
              <a:spLocks/>
            </p:cNvSpPr>
            <p:nvPr/>
          </p:nvSpPr>
          <p:spPr bwMode="auto">
            <a:xfrm>
              <a:off x="2833" y="1605"/>
              <a:ext cx="118" cy="917"/>
            </a:xfrm>
            <a:custGeom>
              <a:avLst/>
              <a:gdLst>
                <a:gd name="T0" fmla="*/ 2 w 152"/>
                <a:gd name="T1" fmla="*/ 0 h 1180"/>
                <a:gd name="T2" fmla="*/ 4 w 152"/>
                <a:gd name="T3" fmla="*/ 3 h 1180"/>
                <a:gd name="T4" fmla="*/ 2 w 152"/>
                <a:gd name="T5" fmla="*/ 31 h 1180"/>
                <a:gd name="T6" fmla="*/ 0 w 152"/>
                <a:gd name="T7" fmla="*/ 35 h 1180"/>
                <a:gd name="T8" fmla="*/ 2 w 152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1180">
                  <a:moveTo>
                    <a:pt x="80" y="0"/>
                  </a:moveTo>
                  <a:lnTo>
                    <a:pt x="152" y="124"/>
                  </a:lnTo>
                  <a:lnTo>
                    <a:pt x="76" y="1068"/>
                  </a:lnTo>
                  <a:lnTo>
                    <a:pt x="0" y="1180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Freeform 87"/>
            <p:cNvSpPr>
              <a:spLocks/>
            </p:cNvSpPr>
            <p:nvPr/>
          </p:nvSpPr>
          <p:spPr bwMode="auto">
            <a:xfrm>
              <a:off x="2783" y="1602"/>
              <a:ext cx="115" cy="917"/>
            </a:xfrm>
            <a:custGeom>
              <a:avLst/>
              <a:gdLst>
                <a:gd name="T0" fmla="*/ 2 w 148"/>
                <a:gd name="T1" fmla="*/ 35 h 1180"/>
                <a:gd name="T2" fmla="*/ 4 w 148"/>
                <a:gd name="T3" fmla="*/ 0 h 1180"/>
                <a:gd name="T4" fmla="*/ 2 w 148"/>
                <a:gd name="T5" fmla="*/ 3 h 1180"/>
                <a:gd name="T6" fmla="*/ 0 w 148"/>
                <a:gd name="T7" fmla="*/ 32 h 1180"/>
                <a:gd name="T8" fmla="*/ 2 w 148"/>
                <a:gd name="T9" fmla="*/ 35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1180">
                  <a:moveTo>
                    <a:pt x="68" y="1180"/>
                  </a:moveTo>
                  <a:lnTo>
                    <a:pt x="148" y="0"/>
                  </a:lnTo>
                  <a:lnTo>
                    <a:pt x="72" y="100"/>
                  </a:lnTo>
                  <a:lnTo>
                    <a:pt x="0" y="1088"/>
                  </a:lnTo>
                  <a:lnTo>
                    <a:pt x="68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Freeform 88"/>
            <p:cNvSpPr>
              <a:spLocks/>
            </p:cNvSpPr>
            <p:nvPr/>
          </p:nvSpPr>
          <p:spPr bwMode="auto">
            <a:xfrm>
              <a:off x="2743" y="1599"/>
              <a:ext cx="102" cy="920"/>
            </a:xfrm>
            <a:custGeom>
              <a:avLst/>
              <a:gdLst>
                <a:gd name="T0" fmla="*/ 2 w 132"/>
                <a:gd name="T1" fmla="*/ 0 h 1184"/>
                <a:gd name="T2" fmla="*/ 4 w 132"/>
                <a:gd name="T3" fmla="*/ 3 h 1184"/>
                <a:gd name="T4" fmla="*/ 2 w 132"/>
                <a:gd name="T5" fmla="*/ 32 h 1184"/>
                <a:gd name="T6" fmla="*/ 0 w 132"/>
                <a:gd name="T7" fmla="*/ 35 h 1184"/>
                <a:gd name="T8" fmla="*/ 2 w 13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76" y="0"/>
                  </a:moveTo>
                  <a:lnTo>
                    <a:pt x="132" y="108"/>
                  </a:lnTo>
                  <a:lnTo>
                    <a:pt x="52" y="1096"/>
                  </a:lnTo>
                  <a:lnTo>
                    <a:pt x="0" y="1184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Freeform 89"/>
            <p:cNvSpPr>
              <a:spLocks/>
            </p:cNvSpPr>
            <p:nvPr/>
          </p:nvSpPr>
          <p:spPr bwMode="auto">
            <a:xfrm>
              <a:off x="2690" y="1602"/>
              <a:ext cx="103" cy="923"/>
            </a:xfrm>
            <a:custGeom>
              <a:avLst/>
              <a:gdLst>
                <a:gd name="T0" fmla="*/ 4 w 132"/>
                <a:gd name="T1" fmla="*/ 0 h 1188"/>
                <a:gd name="T2" fmla="*/ 2 w 132"/>
                <a:gd name="T3" fmla="*/ 2 h 1188"/>
                <a:gd name="T4" fmla="*/ 0 w 132"/>
                <a:gd name="T5" fmla="*/ 33 h 1188"/>
                <a:gd name="T6" fmla="*/ 2 w 132"/>
                <a:gd name="T7" fmla="*/ 35 h 1188"/>
                <a:gd name="T8" fmla="*/ 4 w 132"/>
                <a:gd name="T9" fmla="*/ 0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8">
                  <a:moveTo>
                    <a:pt x="132" y="0"/>
                  </a:moveTo>
                  <a:lnTo>
                    <a:pt x="84" y="60"/>
                  </a:lnTo>
                  <a:lnTo>
                    <a:pt x="0" y="1120"/>
                  </a:lnTo>
                  <a:lnTo>
                    <a:pt x="40" y="1188"/>
                  </a:lnTo>
                  <a:lnTo>
                    <a:pt x="13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Freeform 90"/>
            <p:cNvSpPr>
              <a:spLocks/>
            </p:cNvSpPr>
            <p:nvPr/>
          </p:nvSpPr>
          <p:spPr bwMode="auto">
            <a:xfrm>
              <a:off x="2721" y="1602"/>
              <a:ext cx="87" cy="920"/>
            </a:xfrm>
            <a:custGeom>
              <a:avLst/>
              <a:gdLst>
                <a:gd name="T0" fmla="*/ 2 w 112"/>
                <a:gd name="T1" fmla="*/ 0 h 1184"/>
                <a:gd name="T2" fmla="*/ 3 w 112"/>
                <a:gd name="T3" fmla="*/ 0 h 1184"/>
                <a:gd name="T4" fmla="*/ 2 w 112"/>
                <a:gd name="T5" fmla="*/ 35 h 1184"/>
                <a:gd name="T6" fmla="*/ 0 w 112"/>
                <a:gd name="T7" fmla="*/ 34 h 1184"/>
                <a:gd name="T8" fmla="*/ 2 w 11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1184">
                  <a:moveTo>
                    <a:pt x="80" y="0"/>
                  </a:moveTo>
                  <a:lnTo>
                    <a:pt x="112" y="0"/>
                  </a:lnTo>
                  <a:lnTo>
                    <a:pt x="28" y="1184"/>
                  </a:lnTo>
                  <a:lnTo>
                    <a:pt x="0" y="1180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8E8E8E"/>
                </a:gs>
                <a:gs pos="50000">
                  <a:srgbClr val="B2B2B2"/>
                </a:gs>
                <a:gs pos="100000">
                  <a:srgbClr val="8E8E8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Freeform 91"/>
            <p:cNvSpPr>
              <a:spLocks/>
            </p:cNvSpPr>
            <p:nvPr/>
          </p:nvSpPr>
          <p:spPr bwMode="auto">
            <a:xfrm>
              <a:off x="2650" y="1605"/>
              <a:ext cx="109" cy="914"/>
            </a:xfrm>
            <a:custGeom>
              <a:avLst/>
              <a:gdLst>
                <a:gd name="T0" fmla="*/ 4 w 140"/>
                <a:gd name="T1" fmla="*/ 2 h 1176"/>
                <a:gd name="T2" fmla="*/ 2 w 140"/>
                <a:gd name="T3" fmla="*/ 0 h 1176"/>
                <a:gd name="T4" fmla="*/ 0 w 140"/>
                <a:gd name="T5" fmla="*/ 34 h 1176"/>
                <a:gd name="T6" fmla="*/ 2 w 140"/>
                <a:gd name="T7" fmla="*/ 33 h 1176"/>
                <a:gd name="T8" fmla="*/ 4 w 140"/>
                <a:gd name="T9" fmla="*/ 2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176">
                  <a:moveTo>
                    <a:pt x="140" y="60"/>
                  </a:moveTo>
                  <a:lnTo>
                    <a:pt x="92" y="0"/>
                  </a:lnTo>
                  <a:lnTo>
                    <a:pt x="0" y="1176"/>
                  </a:lnTo>
                  <a:lnTo>
                    <a:pt x="52" y="1124"/>
                  </a:lnTo>
                  <a:lnTo>
                    <a:pt x="140" y="6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Freeform 92"/>
            <p:cNvSpPr>
              <a:spLocks/>
            </p:cNvSpPr>
            <p:nvPr/>
          </p:nvSpPr>
          <p:spPr bwMode="auto">
            <a:xfrm>
              <a:off x="2577" y="1593"/>
              <a:ext cx="125" cy="917"/>
            </a:xfrm>
            <a:custGeom>
              <a:avLst/>
              <a:gdLst>
                <a:gd name="T0" fmla="*/ 2 w 160"/>
                <a:gd name="T1" fmla="*/ 33 h 1180"/>
                <a:gd name="T2" fmla="*/ 2 w 160"/>
                <a:gd name="T3" fmla="*/ 34 h 1180"/>
                <a:gd name="T4" fmla="*/ 0 w 160"/>
                <a:gd name="T5" fmla="*/ 35 h 1180"/>
                <a:gd name="T6" fmla="*/ 5 w 160"/>
                <a:gd name="T7" fmla="*/ 0 h 1180"/>
                <a:gd name="T8" fmla="*/ 2 w 160"/>
                <a:gd name="T9" fmla="*/ 33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0">
                  <a:moveTo>
                    <a:pt x="76" y="1136"/>
                  </a:moveTo>
                  <a:lnTo>
                    <a:pt x="52" y="1176"/>
                  </a:lnTo>
                  <a:lnTo>
                    <a:pt x="0" y="1180"/>
                  </a:lnTo>
                  <a:lnTo>
                    <a:pt x="160" y="0"/>
                  </a:lnTo>
                  <a:lnTo>
                    <a:pt x="76" y="1136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Freeform 93"/>
            <p:cNvSpPr>
              <a:spLocks/>
            </p:cNvSpPr>
            <p:nvPr/>
          </p:nvSpPr>
          <p:spPr bwMode="auto">
            <a:xfrm>
              <a:off x="2523" y="1925"/>
              <a:ext cx="105" cy="591"/>
            </a:xfrm>
            <a:custGeom>
              <a:avLst/>
              <a:gdLst>
                <a:gd name="T0" fmla="*/ 2 w 136"/>
                <a:gd name="T1" fmla="*/ 23 h 760"/>
                <a:gd name="T2" fmla="*/ 0 w 136"/>
                <a:gd name="T3" fmla="*/ 22 h 760"/>
                <a:gd name="T4" fmla="*/ 4 w 136"/>
                <a:gd name="T5" fmla="*/ 0 h 760"/>
                <a:gd name="T6" fmla="*/ 2 w 136"/>
                <a:gd name="T7" fmla="*/ 23 h 7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" h="760">
                  <a:moveTo>
                    <a:pt x="40" y="760"/>
                  </a:moveTo>
                  <a:lnTo>
                    <a:pt x="0" y="732"/>
                  </a:lnTo>
                  <a:lnTo>
                    <a:pt x="136" y="0"/>
                  </a:lnTo>
                  <a:lnTo>
                    <a:pt x="40" y="760"/>
                  </a:lnTo>
                  <a:close/>
                </a:path>
              </a:pathLst>
            </a:custGeom>
            <a:gradFill rotWithShape="0">
              <a:gsLst>
                <a:gs pos="0">
                  <a:srgbClr val="696969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Freeform 94"/>
            <p:cNvSpPr>
              <a:spLocks/>
            </p:cNvSpPr>
            <p:nvPr/>
          </p:nvSpPr>
          <p:spPr bwMode="auto">
            <a:xfrm>
              <a:off x="2021" y="1602"/>
              <a:ext cx="711" cy="914"/>
            </a:xfrm>
            <a:custGeom>
              <a:avLst/>
              <a:gdLst>
                <a:gd name="T0" fmla="*/ 711 w 711"/>
                <a:gd name="T1" fmla="*/ 3 h 914"/>
                <a:gd name="T2" fmla="*/ 43 w 711"/>
                <a:gd name="T3" fmla="*/ 0 h 914"/>
                <a:gd name="T4" fmla="*/ 28 w 711"/>
                <a:gd name="T5" fmla="*/ 50 h 914"/>
                <a:gd name="T6" fmla="*/ 0 w 711"/>
                <a:gd name="T7" fmla="*/ 199 h 914"/>
                <a:gd name="T8" fmla="*/ 12 w 711"/>
                <a:gd name="T9" fmla="*/ 404 h 914"/>
                <a:gd name="T10" fmla="*/ 68 w 711"/>
                <a:gd name="T11" fmla="*/ 519 h 914"/>
                <a:gd name="T12" fmla="*/ 109 w 711"/>
                <a:gd name="T13" fmla="*/ 672 h 914"/>
                <a:gd name="T14" fmla="*/ 102 w 711"/>
                <a:gd name="T15" fmla="*/ 830 h 914"/>
                <a:gd name="T16" fmla="*/ 67 w 711"/>
                <a:gd name="T17" fmla="*/ 882 h 914"/>
                <a:gd name="T18" fmla="*/ 79 w 711"/>
                <a:gd name="T19" fmla="*/ 906 h 914"/>
                <a:gd name="T20" fmla="*/ 556 w 711"/>
                <a:gd name="T21" fmla="*/ 914 h 914"/>
                <a:gd name="T22" fmla="*/ 633 w 711"/>
                <a:gd name="T23" fmla="*/ 485 h 914"/>
                <a:gd name="T24" fmla="*/ 711 w 711"/>
                <a:gd name="T25" fmla="*/ 3 h 9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1" h="914">
                  <a:moveTo>
                    <a:pt x="711" y="3"/>
                  </a:moveTo>
                  <a:lnTo>
                    <a:pt x="43" y="0"/>
                  </a:lnTo>
                  <a:lnTo>
                    <a:pt x="28" y="50"/>
                  </a:lnTo>
                  <a:lnTo>
                    <a:pt x="0" y="199"/>
                  </a:lnTo>
                  <a:lnTo>
                    <a:pt x="12" y="404"/>
                  </a:lnTo>
                  <a:lnTo>
                    <a:pt x="68" y="519"/>
                  </a:lnTo>
                  <a:lnTo>
                    <a:pt x="109" y="672"/>
                  </a:lnTo>
                  <a:lnTo>
                    <a:pt x="102" y="830"/>
                  </a:lnTo>
                  <a:lnTo>
                    <a:pt x="67" y="882"/>
                  </a:lnTo>
                  <a:lnTo>
                    <a:pt x="79" y="906"/>
                  </a:lnTo>
                  <a:lnTo>
                    <a:pt x="556" y="914"/>
                  </a:lnTo>
                  <a:lnTo>
                    <a:pt x="633" y="485"/>
                  </a:lnTo>
                  <a:lnTo>
                    <a:pt x="711" y="3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Freeform 95"/>
            <p:cNvSpPr>
              <a:spLocks/>
            </p:cNvSpPr>
            <p:nvPr/>
          </p:nvSpPr>
          <p:spPr bwMode="auto">
            <a:xfrm>
              <a:off x="3498" y="1667"/>
              <a:ext cx="102" cy="818"/>
            </a:xfrm>
            <a:custGeom>
              <a:avLst/>
              <a:gdLst>
                <a:gd name="T0" fmla="*/ 0 w 132"/>
                <a:gd name="T1" fmla="*/ 29 h 1052"/>
                <a:gd name="T2" fmla="*/ 2 w 132"/>
                <a:gd name="T3" fmla="*/ 31 h 1052"/>
                <a:gd name="T4" fmla="*/ 4 w 132"/>
                <a:gd name="T5" fmla="*/ 2 h 1052"/>
                <a:gd name="T6" fmla="*/ 2 w 132"/>
                <a:gd name="T7" fmla="*/ 0 h 1052"/>
                <a:gd name="T8" fmla="*/ 2 w 132"/>
                <a:gd name="T9" fmla="*/ 2 h 1052"/>
                <a:gd name="T10" fmla="*/ 0 w 132"/>
                <a:gd name="T11" fmla="*/ 29 h 10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2" h="1052">
                  <a:moveTo>
                    <a:pt x="0" y="976"/>
                  </a:moveTo>
                  <a:lnTo>
                    <a:pt x="52" y="1052"/>
                  </a:lnTo>
                  <a:lnTo>
                    <a:pt x="132" y="36"/>
                  </a:lnTo>
                  <a:lnTo>
                    <a:pt x="92" y="0"/>
                  </a:lnTo>
                  <a:lnTo>
                    <a:pt x="60" y="40"/>
                  </a:lnTo>
                  <a:lnTo>
                    <a:pt x="0" y="976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Freeform 96"/>
            <p:cNvSpPr>
              <a:spLocks/>
            </p:cNvSpPr>
            <p:nvPr/>
          </p:nvSpPr>
          <p:spPr bwMode="auto">
            <a:xfrm>
              <a:off x="3538" y="1695"/>
              <a:ext cx="62" cy="793"/>
            </a:xfrm>
            <a:custGeom>
              <a:avLst/>
              <a:gdLst>
                <a:gd name="T0" fmla="*/ 0 w 80"/>
                <a:gd name="T1" fmla="*/ 30 h 1020"/>
                <a:gd name="T2" fmla="*/ 2 w 80"/>
                <a:gd name="T3" fmla="*/ 27 h 1020"/>
                <a:gd name="T4" fmla="*/ 2 w 80"/>
                <a:gd name="T5" fmla="*/ 0 h 1020"/>
                <a:gd name="T6" fmla="*/ 0 w 80"/>
                <a:gd name="T7" fmla="*/ 30 h 10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020">
                  <a:moveTo>
                    <a:pt x="0" y="1020"/>
                  </a:moveTo>
                  <a:lnTo>
                    <a:pt x="80" y="936"/>
                  </a:lnTo>
                  <a:lnTo>
                    <a:pt x="80" y="0"/>
                  </a:lnTo>
                  <a:lnTo>
                    <a:pt x="0" y="102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Freeform 97"/>
            <p:cNvSpPr>
              <a:spLocks/>
            </p:cNvSpPr>
            <p:nvPr/>
          </p:nvSpPr>
          <p:spPr bwMode="auto">
            <a:xfrm>
              <a:off x="2619" y="1602"/>
              <a:ext cx="102" cy="920"/>
            </a:xfrm>
            <a:custGeom>
              <a:avLst/>
              <a:gdLst>
                <a:gd name="T0" fmla="*/ 4 w 132"/>
                <a:gd name="T1" fmla="*/ 2 h 1184"/>
                <a:gd name="T2" fmla="*/ 2 w 132"/>
                <a:gd name="T3" fmla="*/ 35 h 1184"/>
                <a:gd name="T4" fmla="*/ 0 w 132"/>
                <a:gd name="T5" fmla="*/ 35 h 1184"/>
                <a:gd name="T6" fmla="*/ 2 w 132"/>
                <a:gd name="T7" fmla="*/ 0 h 1184"/>
                <a:gd name="T8" fmla="*/ 4 w 132"/>
                <a:gd name="T9" fmla="*/ 2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132" y="4"/>
                  </a:moveTo>
                  <a:lnTo>
                    <a:pt x="48" y="1184"/>
                  </a:lnTo>
                  <a:lnTo>
                    <a:pt x="0" y="1184"/>
                  </a:lnTo>
                  <a:lnTo>
                    <a:pt x="92" y="0"/>
                  </a:lnTo>
                  <a:lnTo>
                    <a:pt x="132" y="4"/>
                  </a:lnTo>
                  <a:close/>
                </a:path>
              </a:pathLst>
            </a:custGeom>
            <a:gradFill rotWithShape="0">
              <a:gsLst>
                <a:gs pos="0">
                  <a:srgbClr val="797979"/>
                </a:gs>
                <a:gs pos="50000">
                  <a:srgbClr val="B2B2B2"/>
                </a:gs>
                <a:gs pos="100000">
                  <a:srgbClr val="79797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Freeform 98"/>
            <p:cNvSpPr>
              <a:spLocks/>
            </p:cNvSpPr>
            <p:nvPr/>
          </p:nvSpPr>
          <p:spPr bwMode="auto">
            <a:xfrm>
              <a:off x="2624" y="1590"/>
              <a:ext cx="99" cy="923"/>
            </a:xfrm>
            <a:custGeom>
              <a:avLst/>
              <a:gdLst>
                <a:gd name="T0" fmla="*/ 4 w 128"/>
                <a:gd name="T1" fmla="*/ 2 h 1188"/>
                <a:gd name="T2" fmla="*/ 3 w 128"/>
                <a:gd name="T3" fmla="*/ 0 h 1188"/>
                <a:gd name="T4" fmla="*/ 0 w 128"/>
                <a:gd name="T5" fmla="*/ 33 h 1188"/>
                <a:gd name="T6" fmla="*/ 2 w 128"/>
                <a:gd name="T7" fmla="*/ 35 h 1188"/>
                <a:gd name="T8" fmla="*/ 4 w 128"/>
                <a:gd name="T9" fmla="*/ 2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1188">
                  <a:moveTo>
                    <a:pt x="128" y="28"/>
                  </a:moveTo>
                  <a:lnTo>
                    <a:pt x="100" y="0"/>
                  </a:lnTo>
                  <a:lnTo>
                    <a:pt x="0" y="1144"/>
                  </a:lnTo>
                  <a:lnTo>
                    <a:pt x="40" y="1188"/>
                  </a:lnTo>
                  <a:lnTo>
                    <a:pt x="128" y="28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Freeform 99"/>
            <p:cNvSpPr>
              <a:spLocks/>
            </p:cNvSpPr>
            <p:nvPr/>
          </p:nvSpPr>
          <p:spPr bwMode="auto">
            <a:xfrm>
              <a:off x="3090" y="1606"/>
              <a:ext cx="507" cy="267"/>
            </a:xfrm>
            <a:custGeom>
              <a:avLst/>
              <a:gdLst>
                <a:gd name="T0" fmla="*/ 2 w 652"/>
                <a:gd name="T1" fmla="*/ 2 h 344"/>
                <a:gd name="T2" fmla="*/ 4 w 652"/>
                <a:gd name="T3" fmla="*/ 3 h 344"/>
                <a:gd name="T4" fmla="*/ 7 w 652"/>
                <a:gd name="T5" fmla="*/ 2 h 344"/>
                <a:gd name="T6" fmla="*/ 9 w 652"/>
                <a:gd name="T7" fmla="*/ 3 h 344"/>
                <a:gd name="T8" fmla="*/ 11 w 652"/>
                <a:gd name="T9" fmla="*/ 2 h 344"/>
                <a:gd name="T10" fmla="*/ 13 w 652"/>
                <a:gd name="T11" fmla="*/ 3 h 344"/>
                <a:gd name="T12" fmla="*/ 16 w 652"/>
                <a:gd name="T13" fmla="*/ 0 h 344"/>
                <a:gd name="T14" fmla="*/ 18 w 652"/>
                <a:gd name="T15" fmla="*/ 3 h 344"/>
                <a:gd name="T16" fmla="*/ 18 w 652"/>
                <a:gd name="T17" fmla="*/ 2 h 344"/>
                <a:gd name="T18" fmla="*/ 19 w 652"/>
                <a:gd name="T19" fmla="*/ 3 h 344"/>
                <a:gd name="T20" fmla="*/ 19 w 652"/>
                <a:gd name="T21" fmla="*/ 5 h 344"/>
                <a:gd name="T22" fmla="*/ 18 w 652"/>
                <a:gd name="T23" fmla="*/ 7 h 344"/>
                <a:gd name="T24" fmla="*/ 16 w 652"/>
                <a:gd name="T25" fmla="*/ 9 h 344"/>
                <a:gd name="T26" fmla="*/ 12 w 652"/>
                <a:gd name="T27" fmla="*/ 9 h 344"/>
                <a:gd name="T28" fmla="*/ 7 w 652"/>
                <a:gd name="T29" fmla="*/ 9 h 344"/>
                <a:gd name="T30" fmla="*/ 4 w 652"/>
                <a:gd name="T31" fmla="*/ 7 h 344"/>
                <a:gd name="T32" fmla="*/ 2 w 652"/>
                <a:gd name="T33" fmla="*/ 5 h 344"/>
                <a:gd name="T34" fmla="*/ 0 w 652"/>
                <a:gd name="T35" fmla="*/ 2 h 344"/>
                <a:gd name="T36" fmla="*/ 2 w 652"/>
                <a:gd name="T37" fmla="*/ 2 h 34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2" h="344">
                  <a:moveTo>
                    <a:pt x="56" y="8"/>
                  </a:moveTo>
                  <a:lnTo>
                    <a:pt x="128" y="120"/>
                  </a:lnTo>
                  <a:lnTo>
                    <a:pt x="212" y="8"/>
                  </a:lnTo>
                  <a:lnTo>
                    <a:pt x="284" y="116"/>
                  </a:lnTo>
                  <a:lnTo>
                    <a:pt x="372" y="12"/>
                  </a:lnTo>
                  <a:lnTo>
                    <a:pt x="444" y="116"/>
                  </a:lnTo>
                  <a:lnTo>
                    <a:pt x="524" y="0"/>
                  </a:lnTo>
                  <a:lnTo>
                    <a:pt x="592" y="124"/>
                  </a:lnTo>
                  <a:lnTo>
                    <a:pt x="612" y="80"/>
                  </a:lnTo>
                  <a:lnTo>
                    <a:pt x="652" y="116"/>
                  </a:lnTo>
                  <a:lnTo>
                    <a:pt x="652" y="204"/>
                  </a:lnTo>
                  <a:lnTo>
                    <a:pt x="592" y="252"/>
                  </a:lnTo>
                  <a:lnTo>
                    <a:pt x="516" y="328"/>
                  </a:lnTo>
                  <a:lnTo>
                    <a:pt x="380" y="320"/>
                  </a:lnTo>
                  <a:lnTo>
                    <a:pt x="244" y="344"/>
                  </a:lnTo>
                  <a:lnTo>
                    <a:pt x="160" y="256"/>
                  </a:lnTo>
                  <a:lnTo>
                    <a:pt x="52" y="196"/>
                  </a:lnTo>
                  <a:lnTo>
                    <a:pt x="0" y="76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rgbClr val="DDDDD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100"/>
            <p:cNvSpPr>
              <a:spLocks noChangeShapeType="1"/>
            </p:cNvSpPr>
            <p:nvPr/>
          </p:nvSpPr>
          <p:spPr bwMode="auto">
            <a:xfrm flipV="1">
              <a:off x="3103" y="1641"/>
              <a:ext cx="54" cy="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Freeform 101"/>
            <p:cNvSpPr>
              <a:spLocks/>
            </p:cNvSpPr>
            <p:nvPr/>
          </p:nvSpPr>
          <p:spPr bwMode="auto">
            <a:xfrm>
              <a:off x="3127" y="1688"/>
              <a:ext cx="57" cy="58"/>
            </a:xfrm>
            <a:custGeom>
              <a:avLst/>
              <a:gdLst>
                <a:gd name="T0" fmla="*/ 0 w 68"/>
                <a:gd name="T1" fmla="*/ 8 h 68"/>
                <a:gd name="T2" fmla="*/ 6 w 68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" h="68">
                  <a:moveTo>
                    <a:pt x="0" y="68"/>
                  </a:moveTo>
                  <a:lnTo>
                    <a:pt x="68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Freeform 102"/>
            <p:cNvSpPr>
              <a:spLocks/>
            </p:cNvSpPr>
            <p:nvPr/>
          </p:nvSpPr>
          <p:spPr bwMode="auto">
            <a:xfrm>
              <a:off x="3170" y="1665"/>
              <a:ext cx="113" cy="111"/>
            </a:xfrm>
            <a:custGeom>
              <a:avLst/>
              <a:gdLst>
                <a:gd name="T0" fmla="*/ 0 w 134"/>
                <a:gd name="T1" fmla="*/ 12 h 132"/>
                <a:gd name="T2" fmla="*/ 12 w 134"/>
                <a:gd name="T3" fmla="*/ 0 h 1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4" h="132">
                  <a:moveTo>
                    <a:pt x="0" y="132"/>
                  </a:moveTo>
                  <a:lnTo>
                    <a:pt x="13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Freeform 103"/>
            <p:cNvSpPr>
              <a:spLocks/>
            </p:cNvSpPr>
            <p:nvPr/>
          </p:nvSpPr>
          <p:spPr bwMode="auto">
            <a:xfrm>
              <a:off x="3211" y="1635"/>
              <a:ext cx="178" cy="175"/>
            </a:xfrm>
            <a:custGeom>
              <a:avLst/>
              <a:gdLst>
                <a:gd name="T0" fmla="*/ 0 w 212"/>
                <a:gd name="T1" fmla="*/ 19 h 208"/>
                <a:gd name="T2" fmla="*/ 18 w 212"/>
                <a:gd name="T3" fmla="*/ 0 h 2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2" h="208">
                  <a:moveTo>
                    <a:pt x="0" y="208"/>
                  </a:moveTo>
                  <a:lnTo>
                    <a:pt x="212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Freeform 104"/>
            <p:cNvSpPr>
              <a:spLocks/>
            </p:cNvSpPr>
            <p:nvPr/>
          </p:nvSpPr>
          <p:spPr bwMode="auto">
            <a:xfrm>
              <a:off x="3258" y="1675"/>
              <a:ext cx="168" cy="168"/>
            </a:xfrm>
            <a:custGeom>
              <a:avLst/>
              <a:gdLst>
                <a:gd name="T0" fmla="*/ 0 w 200"/>
                <a:gd name="T1" fmla="*/ 17 h 200"/>
                <a:gd name="T2" fmla="*/ 17 w 200"/>
                <a:gd name="T3" fmla="*/ 0 h 2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lnTo>
                    <a:pt x="20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Freeform 105"/>
            <p:cNvSpPr>
              <a:spLocks/>
            </p:cNvSpPr>
            <p:nvPr/>
          </p:nvSpPr>
          <p:spPr bwMode="auto">
            <a:xfrm>
              <a:off x="3312" y="1655"/>
              <a:ext cx="218" cy="215"/>
            </a:xfrm>
            <a:custGeom>
              <a:avLst/>
              <a:gdLst>
                <a:gd name="T0" fmla="*/ 0 w 260"/>
                <a:gd name="T1" fmla="*/ 23 h 256"/>
                <a:gd name="T2" fmla="*/ 22 w 260"/>
                <a:gd name="T3" fmla="*/ 0 h 2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0" h="256">
                  <a:moveTo>
                    <a:pt x="0" y="256"/>
                  </a:moveTo>
                  <a:lnTo>
                    <a:pt x="26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Freeform 106"/>
            <p:cNvSpPr>
              <a:spLocks/>
            </p:cNvSpPr>
            <p:nvPr/>
          </p:nvSpPr>
          <p:spPr bwMode="auto">
            <a:xfrm>
              <a:off x="3389" y="1682"/>
              <a:ext cx="188" cy="185"/>
            </a:xfrm>
            <a:custGeom>
              <a:avLst/>
              <a:gdLst>
                <a:gd name="T0" fmla="*/ 0 w 224"/>
                <a:gd name="T1" fmla="*/ 20 h 220"/>
                <a:gd name="T2" fmla="*/ 20 w 224"/>
                <a:gd name="T3" fmla="*/ 0 h 2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4" h="220">
                  <a:moveTo>
                    <a:pt x="0" y="220"/>
                  </a:moveTo>
                  <a:lnTo>
                    <a:pt x="22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Freeform 107"/>
            <p:cNvSpPr>
              <a:spLocks/>
            </p:cNvSpPr>
            <p:nvPr/>
          </p:nvSpPr>
          <p:spPr bwMode="auto">
            <a:xfrm>
              <a:off x="3466" y="1732"/>
              <a:ext cx="131" cy="131"/>
            </a:xfrm>
            <a:custGeom>
              <a:avLst/>
              <a:gdLst>
                <a:gd name="T0" fmla="*/ 0 w 156"/>
                <a:gd name="T1" fmla="*/ 14 h 156"/>
                <a:gd name="T2" fmla="*/ 14 w 156"/>
                <a:gd name="T3" fmla="*/ 0 h 1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6" h="156">
                  <a:moveTo>
                    <a:pt x="0" y="156"/>
                  </a:moveTo>
                  <a:lnTo>
                    <a:pt x="156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Freeform 108"/>
            <p:cNvSpPr>
              <a:spLocks/>
            </p:cNvSpPr>
            <p:nvPr/>
          </p:nvSpPr>
          <p:spPr bwMode="auto">
            <a:xfrm>
              <a:off x="1986" y="2046"/>
              <a:ext cx="156" cy="468"/>
            </a:xfrm>
            <a:custGeom>
              <a:avLst/>
              <a:gdLst>
                <a:gd name="T0" fmla="*/ 66 w 156"/>
                <a:gd name="T1" fmla="*/ 0 h 468"/>
                <a:gd name="T2" fmla="*/ 126 w 156"/>
                <a:gd name="T3" fmla="*/ 102 h 468"/>
                <a:gd name="T4" fmla="*/ 156 w 156"/>
                <a:gd name="T5" fmla="*/ 234 h 468"/>
                <a:gd name="T6" fmla="*/ 156 w 156"/>
                <a:gd name="T7" fmla="*/ 330 h 468"/>
                <a:gd name="T8" fmla="*/ 150 w 156"/>
                <a:gd name="T9" fmla="*/ 420 h 468"/>
                <a:gd name="T10" fmla="*/ 120 w 156"/>
                <a:gd name="T11" fmla="*/ 462 h 468"/>
                <a:gd name="T12" fmla="*/ 84 w 156"/>
                <a:gd name="T13" fmla="*/ 468 h 468"/>
                <a:gd name="T14" fmla="*/ 48 w 156"/>
                <a:gd name="T15" fmla="*/ 450 h 468"/>
                <a:gd name="T16" fmla="*/ 18 w 156"/>
                <a:gd name="T17" fmla="*/ 414 h 468"/>
                <a:gd name="T18" fmla="*/ 0 w 156"/>
                <a:gd name="T19" fmla="*/ 330 h 468"/>
                <a:gd name="T20" fmla="*/ 0 w 156"/>
                <a:gd name="T21" fmla="*/ 216 h 468"/>
                <a:gd name="T22" fmla="*/ 24 w 156"/>
                <a:gd name="T23" fmla="*/ 120 h 468"/>
                <a:gd name="T24" fmla="*/ 66 w 156"/>
                <a:gd name="T25" fmla="*/ 0 h 4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6" h="468">
                  <a:moveTo>
                    <a:pt x="66" y="0"/>
                  </a:moveTo>
                  <a:lnTo>
                    <a:pt x="126" y="102"/>
                  </a:lnTo>
                  <a:lnTo>
                    <a:pt x="156" y="234"/>
                  </a:lnTo>
                  <a:lnTo>
                    <a:pt x="156" y="330"/>
                  </a:lnTo>
                  <a:lnTo>
                    <a:pt x="150" y="420"/>
                  </a:lnTo>
                  <a:lnTo>
                    <a:pt x="120" y="462"/>
                  </a:lnTo>
                  <a:lnTo>
                    <a:pt x="84" y="468"/>
                  </a:lnTo>
                  <a:lnTo>
                    <a:pt x="48" y="450"/>
                  </a:lnTo>
                  <a:lnTo>
                    <a:pt x="18" y="414"/>
                  </a:lnTo>
                  <a:lnTo>
                    <a:pt x="0" y="330"/>
                  </a:lnTo>
                  <a:lnTo>
                    <a:pt x="0" y="216"/>
                  </a:lnTo>
                  <a:lnTo>
                    <a:pt x="24" y="12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1" name="Text Box 109"/>
          <p:cNvSpPr txBox="1">
            <a:spLocks noChangeArrowheads="1"/>
          </p:cNvSpPr>
          <p:nvPr/>
        </p:nvSpPr>
        <p:spPr bwMode="auto">
          <a:xfrm>
            <a:off x="239713" y="288925"/>
            <a:ext cx="62007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二、螺纹的结构要素</a:t>
            </a:r>
          </a:p>
        </p:txBody>
      </p:sp>
    </p:spTree>
    <p:extLst>
      <p:ext uri="{BB962C8B-B14F-4D97-AF65-F5344CB8AC3E}">
        <p14:creationId xmlns:p14="http://schemas.microsoft.com/office/powerpoint/2010/main" val="3745110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0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0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0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build="p" autoUpdateAnimBg="0"/>
      <p:bldP spid="603162" grpId="0" autoUpdateAnimBg="0"/>
      <p:bldP spid="6032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A9758F8-AF10-4F60-BE68-55B60AA972F1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grpSp>
        <p:nvGrpSpPr>
          <p:cNvPr id="605186" name="Group 2"/>
          <p:cNvGrpSpPr>
            <a:grpSpLocks/>
          </p:cNvGrpSpPr>
          <p:nvPr/>
        </p:nvGrpSpPr>
        <p:grpSpPr bwMode="auto">
          <a:xfrm>
            <a:off x="50800" y="3986213"/>
            <a:ext cx="3354388" cy="1908175"/>
            <a:chOff x="486" y="2238"/>
            <a:chExt cx="2113" cy="1202"/>
          </a:xfrm>
        </p:grpSpPr>
        <p:sp>
          <p:nvSpPr>
            <p:cNvPr id="12432" name="Freeform 3"/>
            <p:cNvSpPr>
              <a:spLocks/>
            </p:cNvSpPr>
            <p:nvPr/>
          </p:nvSpPr>
          <p:spPr bwMode="auto">
            <a:xfrm>
              <a:off x="2387" y="2238"/>
              <a:ext cx="144" cy="1198"/>
            </a:xfrm>
            <a:custGeom>
              <a:avLst/>
              <a:gdLst>
                <a:gd name="T0" fmla="*/ 144 w 144"/>
                <a:gd name="T1" fmla="*/ 134 h 1198"/>
                <a:gd name="T2" fmla="*/ 91 w 144"/>
                <a:gd name="T3" fmla="*/ 0 h 1198"/>
                <a:gd name="T4" fmla="*/ 0 w 144"/>
                <a:gd name="T5" fmla="*/ 1198 h 1198"/>
                <a:gd name="T6" fmla="*/ 80 w 144"/>
                <a:gd name="T7" fmla="*/ 1074 h 1198"/>
                <a:gd name="T8" fmla="*/ 144 w 144"/>
                <a:gd name="T9" fmla="*/ 134 h 1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1198">
                  <a:moveTo>
                    <a:pt x="144" y="134"/>
                  </a:moveTo>
                  <a:lnTo>
                    <a:pt x="91" y="0"/>
                  </a:lnTo>
                  <a:lnTo>
                    <a:pt x="0" y="1198"/>
                  </a:lnTo>
                  <a:lnTo>
                    <a:pt x="80" y="1074"/>
                  </a:lnTo>
                  <a:lnTo>
                    <a:pt x="144" y="134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Freeform 4"/>
            <p:cNvSpPr>
              <a:spLocks/>
            </p:cNvSpPr>
            <p:nvPr/>
          </p:nvSpPr>
          <p:spPr bwMode="auto">
            <a:xfrm>
              <a:off x="2322" y="2244"/>
              <a:ext cx="164" cy="1192"/>
            </a:xfrm>
            <a:custGeom>
              <a:avLst/>
              <a:gdLst>
                <a:gd name="T0" fmla="*/ 76 w 164"/>
                <a:gd name="T1" fmla="*/ 1192 h 1192"/>
                <a:gd name="T2" fmla="*/ 164 w 164"/>
                <a:gd name="T3" fmla="*/ 0 h 1192"/>
                <a:gd name="T4" fmla="*/ 69 w 164"/>
                <a:gd name="T5" fmla="*/ 136 h 1192"/>
                <a:gd name="T6" fmla="*/ 0 w 164"/>
                <a:gd name="T7" fmla="*/ 1072 h 1192"/>
                <a:gd name="T8" fmla="*/ 76 w 164"/>
                <a:gd name="T9" fmla="*/ 1192 h 1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92">
                  <a:moveTo>
                    <a:pt x="76" y="1192"/>
                  </a:moveTo>
                  <a:lnTo>
                    <a:pt x="164" y="0"/>
                  </a:lnTo>
                  <a:lnTo>
                    <a:pt x="69" y="136"/>
                  </a:lnTo>
                  <a:lnTo>
                    <a:pt x="0" y="1072"/>
                  </a:lnTo>
                  <a:lnTo>
                    <a:pt x="76" y="1192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4" name="Freeform 5"/>
            <p:cNvSpPr>
              <a:spLocks/>
            </p:cNvSpPr>
            <p:nvPr/>
          </p:nvSpPr>
          <p:spPr bwMode="auto">
            <a:xfrm>
              <a:off x="2246" y="2256"/>
              <a:ext cx="152" cy="1184"/>
            </a:xfrm>
            <a:custGeom>
              <a:avLst/>
              <a:gdLst>
                <a:gd name="T0" fmla="*/ 76 w 152"/>
                <a:gd name="T1" fmla="*/ 0 h 1184"/>
                <a:gd name="T2" fmla="*/ 152 w 152"/>
                <a:gd name="T3" fmla="*/ 120 h 1184"/>
                <a:gd name="T4" fmla="*/ 76 w 152"/>
                <a:gd name="T5" fmla="*/ 1064 h 1184"/>
                <a:gd name="T6" fmla="*/ 0 w 152"/>
                <a:gd name="T7" fmla="*/ 1184 h 1184"/>
                <a:gd name="T8" fmla="*/ 76 w 15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1184">
                  <a:moveTo>
                    <a:pt x="76" y="0"/>
                  </a:moveTo>
                  <a:lnTo>
                    <a:pt x="152" y="120"/>
                  </a:lnTo>
                  <a:lnTo>
                    <a:pt x="76" y="1064"/>
                  </a:lnTo>
                  <a:lnTo>
                    <a:pt x="0" y="1184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5" name="Freeform 6"/>
            <p:cNvSpPr>
              <a:spLocks/>
            </p:cNvSpPr>
            <p:nvPr/>
          </p:nvSpPr>
          <p:spPr bwMode="auto">
            <a:xfrm>
              <a:off x="2166" y="2256"/>
              <a:ext cx="160" cy="1184"/>
            </a:xfrm>
            <a:custGeom>
              <a:avLst/>
              <a:gdLst>
                <a:gd name="T0" fmla="*/ 84 w 160"/>
                <a:gd name="T1" fmla="*/ 1184 h 1184"/>
                <a:gd name="T2" fmla="*/ 160 w 160"/>
                <a:gd name="T3" fmla="*/ 0 h 1184"/>
                <a:gd name="T4" fmla="*/ 69 w 160"/>
                <a:gd name="T5" fmla="*/ 124 h 1184"/>
                <a:gd name="T6" fmla="*/ 0 w 160"/>
                <a:gd name="T7" fmla="*/ 1060 h 1184"/>
                <a:gd name="T8" fmla="*/ 84 w 160"/>
                <a:gd name="T9" fmla="*/ 118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84" y="1184"/>
                  </a:moveTo>
                  <a:lnTo>
                    <a:pt x="160" y="0"/>
                  </a:lnTo>
                  <a:lnTo>
                    <a:pt x="69" y="124"/>
                  </a:lnTo>
                  <a:lnTo>
                    <a:pt x="0" y="1060"/>
                  </a:lnTo>
                  <a:lnTo>
                    <a:pt x="84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6" name="Freeform 7"/>
            <p:cNvSpPr>
              <a:spLocks/>
            </p:cNvSpPr>
            <p:nvPr/>
          </p:nvSpPr>
          <p:spPr bwMode="auto">
            <a:xfrm>
              <a:off x="2082" y="2256"/>
              <a:ext cx="160" cy="1176"/>
            </a:xfrm>
            <a:custGeom>
              <a:avLst/>
              <a:gdLst>
                <a:gd name="T0" fmla="*/ 84 w 160"/>
                <a:gd name="T1" fmla="*/ 0 h 1176"/>
                <a:gd name="T2" fmla="*/ 160 w 160"/>
                <a:gd name="T3" fmla="*/ 120 h 1176"/>
                <a:gd name="T4" fmla="*/ 84 w 160"/>
                <a:gd name="T5" fmla="*/ 1064 h 1176"/>
                <a:gd name="T6" fmla="*/ 0 w 160"/>
                <a:gd name="T7" fmla="*/ 1176 h 1176"/>
                <a:gd name="T8" fmla="*/ 84 w 160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76">
                  <a:moveTo>
                    <a:pt x="84" y="0"/>
                  </a:moveTo>
                  <a:lnTo>
                    <a:pt x="160" y="120"/>
                  </a:lnTo>
                  <a:lnTo>
                    <a:pt x="84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7" name="Freeform 8"/>
            <p:cNvSpPr>
              <a:spLocks/>
            </p:cNvSpPr>
            <p:nvPr/>
          </p:nvSpPr>
          <p:spPr bwMode="auto">
            <a:xfrm>
              <a:off x="2006" y="2256"/>
              <a:ext cx="164" cy="1180"/>
            </a:xfrm>
            <a:custGeom>
              <a:avLst/>
              <a:gdLst>
                <a:gd name="T0" fmla="*/ 80 w 164"/>
                <a:gd name="T1" fmla="*/ 1180 h 1180"/>
                <a:gd name="T2" fmla="*/ 164 w 164"/>
                <a:gd name="T3" fmla="*/ 0 h 1180"/>
                <a:gd name="T4" fmla="*/ 73 w 164"/>
                <a:gd name="T5" fmla="*/ 120 h 1180"/>
                <a:gd name="T6" fmla="*/ 0 w 164"/>
                <a:gd name="T7" fmla="*/ 1060 h 1180"/>
                <a:gd name="T8" fmla="*/ 80 w 164"/>
                <a:gd name="T9" fmla="*/ 118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0">
                  <a:moveTo>
                    <a:pt x="80" y="1180"/>
                  </a:moveTo>
                  <a:lnTo>
                    <a:pt x="164" y="0"/>
                  </a:lnTo>
                  <a:lnTo>
                    <a:pt x="73" y="120"/>
                  </a:lnTo>
                  <a:lnTo>
                    <a:pt x="0" y="1060"/>
                  </a:lnTo>
                  <a:lnTo>
                    <a:pt x="80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8" name="Freeform 9"/>
            <p:cNvSpPr>
              <a:spLocks/>
            </p:cNvSpPr>
            <p:nvPr/>
          </p:nvSpPr>
          <p:spPr bwMode="auto">
            <a:xfrm>
              <a:off x="1930" y="2256"/>
              <a:ext cx="156" cy="1176"/>
            </a:xfrm>
            <a:custGeom>
              <a:avLst/>
              <a:gdLst>
                <a:gd name="T0" fmla="*/ 84 w 156"/>
                <a:gd name="T1" fmla="*/ 0 h 1176"/>
                <a:gd name="T2" fmla="*/ 156 w 156"/>
                <a:gd name="T3" fmla="*/ 116 h 1176"/>
                <a:gd name="T4" fmla="*/ 80 w 156"/>
                <a:gd name="T5" fmla="*/ 1064 h 1176"/>
                <a:gd name="T6" fmla="*/ 0 w 156"/>
                <a:gd name="T7" fmla="*/ 1176 h 1176"/>
                <a:gd name="T8" fmla="*/ 84 w 156"/>
                <a:gd name="T9" fmla="*/ 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76">
                  <a:moveTo>
                    <a:pt x="84" y="0"/>
                  </a:moveTo>
                  <a:lnTo>
                    <a:pt x="156" y="116"/>
                  </a:lnTo>
                  <a:lnTo>
                    <a:pt x="80" y="1064"/>
                  </a:lnTo>
                  <a:lnTo>
                    <a:pt x="0" y="1176"/>
                  </a:lnTo>
                  <a:lnTo>
                    <a:pt x="84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9" name="Freeform 10"/>
            <p:cNvSpPr>
              <a:spLocks/>
            </p:cNvSpPr>
            <p:nvPr/>
          </p:nvSpPr>
          <p:spPr bwMode="auto">
            <a:xfrm>
              <a:off x="1854" y="2248"/>
              <a:ext cx="164" cy="1184"/>
            </a:xfrm>
            <a:custGeom>
              <a:avLst/>
              <a:gdLst>
                <a:gd name="T0" fmla="*/ 80 w 164"/>
                <a:gd name="T1" fmla="*/ 1184 h 1184"/>
                <a:gd name="T2" fmla="*/ 164 w 164"/>
                <a:gd name="T3" fmla="*/ 0 h 1184"/>
                <a:gd name="T4" fmla="*/ 69 w 164"/>
                <a:gd name="T5" fmla="*/ 136 h 1184"/>
                <a:gd name="T6" fmla="*/ 0 w 164"/>
                <a:gd name="T7" fmla="*/ 1072 h 1184"/>
                <a:gd name="T8" fmla="*/ 80 w 164"/>
                <a:gd name="T9" fmla="*/ 118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" h="1184">
                  <a:moveTo>
                    <a:pt x="80" y="1184"/>
                  </a:moveTo>
                  <a:lnTo>
                    <a:pt x="164" y="0"/>
                  </a:lnTo>
                  <a:lnTo>
                    <a:pt x="69" y="136"/>
                  </a:lnTo>
                  <a:lnTo>
                    <a:pt x="0" y="1072"/>
                  </a:lnTo>
                  <a:lnTo>
                    <a:pt x="80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0" name="Freeform 11"/>
            <p:cNvSpPr>
              <a:spLocks/>
            </p:cNvSpPr>
            <p:nvPr/>
          </p:nvSpPr>
          <p:spPr bwMode="auto">
            <a:xfrm>
              <a:off x="1774" y="2244"/>
              <a:ext cx="156" cy="1192"/>
            </a:xfrm>
            <a:custGeom>
              <a:avLst/>
              <a:gdLst>
                <a:gd name="T0" fmla="*/ 80 w 156"/>
                <a:gd name="T1" fmla="*/ 0 h 1192"/>
                <a:gd name="T2" fmla="*/ 156 w 156"/>
                <a:gd name="T3" fmla="*/ 136 h 1192"/>
                <a:gd name="T4" fmla="*/ 80 w 156"/>
                <a:gd name="T5" fmla="*/ 1080 h 1192"/>
                <a:gd name="T6" fmla="*/ 0 w 156"/>
                <a:gd name="T7" fmla="*/ 1192 h 1192"/>
                <a:gd name="T8" fmla="*/ 80 w 156"/>
                <a:gd name="T9" fmla="*/ 0 h 1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192">
                  <a:moveTo>
                    <a:pt x="80" y="0"/>
                  </a:moveTo>
                  <a:lnTo>
                    <a:pt x="156" y="136"/>
                  </a:lnTo>
                  <a:lnTo>
                    <a:pt x="80" y="1080"/>
                  </a:lnTo>
                  <a:lnTo>
                    <a:pt x="0" y="1192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1" name="Freeform 12"/>
            <p:cNvSpPr>
              <a:spLocks/>
            </p:cNvSpPr>
            <p:nvPr/>
          </p:nvSpPr>
          <p:spPr bwMode="auto">
            <a:xfrm>
              <a:off x="1698" y="2252"/>
              <a:ext cx="160" cy="1184"/>
            </a:xfrm>
            <a:custGeom>
              <a:avLst/>
              <a:gdLst>
                <a:gd name="T0" fmla="*/ 76 w 160"/>
                <a:gd name="T1" fmla="*/ 1184 h 1184"/>
                <a:gd name="T2" fmla="*/ 160 w 160"/>
                <a:gd name="T3" fmla="*/ 0 h 1184"/>
                <a:gd name="T4" fmla="*/ 69 w 160"/>
                <a:gd name="T5" fmla="*/ 132 h 1184"/>
                <a:gd name="T6" fmla="*/ 0 w 160"/>
                <a:gd name="T7" fmla="*/ 1068 h 1184"/>
                <a:gd name="T8" fmla="*/ 76 w 160"/>
                <a:gd name="T9" fmla="*/ 118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4">
                  <a:moveTo>
                    <a:pt x="76" y="1184"/>
                  </a:moveTo>
                  <a:lnTo>
                    <a:pt x="160" y="0"/>
                  </a:lnTo>
                  <a:lnTo>
                    <a:pt x="69" y="132"/>
                  </a:lnTo>
                  <a:lnTo>
                    <a:pt x="0" y="1068"/>
                  </a:lnTo>
                  <a:lnTo>
                    <a:pt x="76" y="118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2" name="Freeform 13"/>
            <p:cNvSpPr>
              <a:spLocks/>
            </p:cNvSpPr>
            <p:nvPr/>
          </p:nvSpPr>
          <p:spPr bwMode="auto">
            <a:xfrm>
              <a:off x="1622" y="2256"/>
              <a:ext cx="152" cy="1180"/>
            </a:xfrm>
            <a:custGeom>
              <a:avLst/>
              <a:gdLst>
                <a:gd name="T0" fmla="*/ 80 w 152"/>
                <a:gd name="T1" fmla="*/ 0 h 1180"/>
                <a:gd name="T2" fmla="*/ 152 w 152"/>
                <a:gd name="T3" fmla="*/ 124 h 1180"/>
                <a:gd name="T4" fmla="*/ 76 w 152"/>
                <a:gd name="T5" fmla="*/ 1068 h 1180"/>
                <a:gd name="T6" fmla="*/ 0 w 152"/>
                <a:gd name="T7" fmla="*/ 1180 h 1180"/>
                <a:gd name="T8" fmla="*/ 80 w 152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1180">
                  <a:moveTo>
                    <a:pt x="80" y="0"/>
                  </a:moveTo>
                  <a:lnTo>
                    <a:pt x="152" y="124"/>
                  </a:lnTo>
                  <a:lnTo>
                    <a:pt x="76" y="1068"/>
                  </a:lnTo>
                  <a:lnTo>
                    <a:pt x="0" y="1180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3" name="Freeform 14"/>
            <p:cNvSpPr>
              <a:spLocks/>
            </p:cNvSpPr>
            <p:nvPr/>
          </p:nvSpPr>
          <p:spPr bwMode="auto">
            <a:xfrm>
              <a:off x="1558" y="2252"/>
              <a:ext cx="148" cy="1180"/>
            </a:xfrm>
            <a:custGeom>
              <a:avLst/>
              <a:gdLst>
                <a:gd name="T0" fmla="*/ 68 w 148"/>
                <a:gd name="T1" fmla="*/ 1180 h 1180"/>
                <a:gd name="T2" fmla="*/ 148 w 148"/>
                <a:gd name="T3" fmla="*/ 0 h 1180"/>
                <a:gd name="T4" fmla="*/ 72 w 148"/>
                <a:gd name="T5" fmla="*/ 100 h 1180"/>
                <a:gd name="T6" fmla="*/ 0 w 148"/>
                <a:gd name="T7" fmla="*/ 1088 h 1180"/>
                <a:gd name="T8" fmla="*/ 68 w 148"/>
                <a:gd name="T9" fmla="*/ 118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" h="1180">
                  <a:moveTo>
                    <a:pt x="68" y="1180"/>
                  </a:moveTo>
                  <a:lnTo>
                    <a:pt x="148" y="0"/>
                  </a:lnTo>
                  <a:lnTo>
                    <a:pt x="72" y="100"/>
                  </a:lnTo>
                  <a:lnTo>
                    <a:pt x="0" y="1088"/>
                  </a:lnTo>
                  <a:lnTo>
                    <a:pt x="68" y="118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4" name="Freeform 15"/>
            <p:cNvSpPr>
              <a:spLocks/>
            </p:cNvSpPr>
            <p:nvPr/>
          </p:nvSpPr>
          <p:spPr bwMode="auto">
            <a:xfrm>
              <a:off x="1506" y="2248"/>
              <a:ext cx="132" cy="1184"/>
            </a:xfrm>
            <a:custGeom>
              <a:avLst/>
              <a:gdLst>
                <a:gd name="T0" fmla="*/ 76 w 132"/>
                <a:gd name="T1" fmla="*/ 0 h 1184"/>
                <a:gd name="T2" fmla="*/ 132 w 132"/>
                <a:gd name="T3" fmla="*/ 108 h 1184"/>
                <a:gd name="T4" fmla="*/ 52 w 132"/>
                <a:gd name="T5" fmla="*/ 1096 h 1184"/>
                <a:gd name="T6" fmla="*/ 0 w 132"/>
                <a:gd name="T7" fmla="*/ 1184 h 1184"/>
                <a:gd name="T8" fmla="*/ 76 w 13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76" y="0"/>
                  </a:moveTo>
                  <a:lnTo>
                    <a:pt x="132" y="108"/>
                  </a:lnTo>
                  <a:lnTo>
                    <a:pt x="52" y="1096"/>
                  </a:lnTo>
                  <a:lnTo>
                    <a:pt x="0" y="1184"/>
                  </a:lnTo>
                  <a:lnTo>
                    <a:pt x="76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5" name="Freeform 16"/>
            <p:cNvSpPr>
              <a:spLocks/>
            </p:cNvSpPr>
            <p:nvPr/>
          </p:nvSpPr>
          <p:spPr bwMode="auto">
            <a:xfrm>
              <a:off x="1438" y="2252"/>
              <a:ext cx="132" cy="1188"/>
            </a:xfrm>
            <a:custGeom>
              <a:avLst/>
              <a:gdLst>
                <a:gd name="T0" fmla="*/ 132 w 132"/>
                <a:gd name="T1" fmla="*/ 0 h 1188"/>
                <a:gd name="T2" fmla="*/ 84 w 132"/>
                <a:gd name="T3" fmla="*/ 60 h 1188"/>
                <a:gd name="T4" fmla="*/ 0 w 132"/>
                <a:gd name="T5" fmla="*/ 1120 h 1188"/>
                <a:gd name="T6" fmla="*/ 40 w 132"/>
                <a:gd name="T7" fmla="*/ 1188 h 1188"/>
                <a:gd name="T8" fmla="*/ 132 w 132"/>
                <a:gd name="T9" fmla="*/ 0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8">
                  <a:moveTo>
                    <a:pt x="132" y="0"/>
                  </a:moveTo>
                  <a:lnTo>
                    <a:pt x="84" y="60"/>
                  </a:lnTo>
                  <a:lnTo>
                    <a:pt x="0" y="1120"/>
                  </a:lnTo>
                  <a:lnTo>
                    <a:pt x="40" y="1188"/>
                  </a:lnTo>
                  <a:lnTo>
                    <a:pt x="132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6" name="Freeform 17"/>
            <p:cNvSpPr>
              <a:spLocks/>
            </p:cNvSpPr>
            <p:nvPr/>
          </p:nvSpPr>
          <p:spPr bwMode="auto">
            <a:xfrm>
              <a:off x="1478" y="2252"/>
              <a:ext cx="112" cy="1184"/>
            </a:xfrm>
            <a:custGeom>
              <a:avLst/>
              <a:gdLst>
                <a:gd name="T0" fmla="*/ 80 w 112"/>
                <a:gd name="T1" fmla="*/ 0 h 1184"/>
                <a:gd name="T2" fmla="*/ 112 w 112"/>
                <a:gd name="T3" fmla="*/ 0 h 1184"/>
                <a:gd name="T4" fmla="*/ 28 w 112"/>
                <a:gd name="T5" fmla="*/ 1184 h 1184"/>
                <a:gd name="T6" fmla="*/ 0 w 112"/>
                <a:gd name="T7" fmla="*/ 1180 h 1184"/>
                <a:gd name="T8" fmla="*/ 80 w 112"/>
                <a:gd name="T9" fmla="*/ 0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1184">
                  <a:moveTo>
                    <a:pt x="80" y="0"/>
                  </a:moveTo>
                  <a:lnTo>
                    <a:pt x="112" y="0"/>
                  </a:lnTo>
                  <a:lnTo>
                    <a:pt x="28" y="1184"/>
                  </a:lnTo>
                  <a:lnTo>
                    <a:pt x="0" y="1180"/>
                  </a:lnTo>
                  <a:lnTo>
                    <a:pt x="80" y="0"/>
                  </a:lnTo>
                  <a:close/>
                </a:path>
              </a:pathLst>
            </a:custGeom>
            <a:gradFill rotWithShape="0">
              <a:gsLst>
                <a:gs pos="0">
                  <a:srgbClr val="8E8E8E"/>
                </a:gs>
                <a:gs pos="50000">
                  <a:srgbClr val="B2B2B2"/>
                </a:gs>
                <a:gs pos="100000">
                  <a:srgbClr val="8E8E8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7" name="Freeform 18"/>
            <p:cNvSpPr>
              <a:spLocks/>
            </p:cNvSpPr>
            <p:nvPr/>
          </p:nvSpPr>
          <p:spPr bwMode="auto">
            <a:xfrm>
              <a:off x="1386" y="2256"/>
              <a:ext cx="140" cy="1176"/>
            </a:xfrm>
            <a:custGeom>
              <a:avLst/>
              <a:gdLst>
                <a:gd name="T0" fmla="*/ 140 w 140"/>
                <a:gd name="T1" fmla="*/ 60 h 1176"/>
                <a:gd name="T2" fmla="*/ 92 w 140"/>
                <a:gd name="T3" fmla="*/ 0 h 1176"/>
                <a:gd name="T4" fmla="*/ 0 w 140"/>
                <a:gd name="T5" fmla="*/ 1176 h 1176"/>
                <a:gd name="T6" fmla="*/ 52 w 140"/>
                <a:gd name="T7" fmla="*/ 1124 h 1176"/>
                <a:gd name="T8" fmla="*/ 140 w 140"/>
                <a:gd name="T9" fmla="*/ 60 h 1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176">
                  <a:moveTo>
                    <a:pt x="140" y="60"/>
                  </a:moveTo>
                  <a:lnTo>
                    <a:pt x="92" y="0"/>
                  </a:lnTo>
                  <a:lnTo>
                    <a:pt x="0" y="1176"/>
                  </a:lnTo>
                  <a:lnTo>
                    <a:pt x="52" y="1124"/>
                  </a:lnTo>
                  <a:lnTo>
                    <a:pt x="140" y="6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8" name="Freeform 19"/>
            <p:cNvSpPr>
              <a:spLocks/>
            </p:cNvSpPr>
            <p:nvPr/>
          </p:nvSpPr>
          <p:spPr bwMode="auto">
            <a:xfrm>
              <a:off x="1254" y="2256"/>
              <a:ext cx="160" cy="1180"/>
            </a:xfrm>
            <a:custGeom>
              <a:avLst/>
              <a:gdLst>
                <a:gd name="T0" fmla="*/ 76 w 160"/>
                <a:gd name="T1" fmla="*/ 1136 h 1180"/>
                <a:gd name="T2" fmla="*/ 52 w 160"/>
                <a:gd name="T3" fmla="*/ 1176 h 1180"/>
                <a:gd name="T4" fmla="*/ 0 w 160"/>
                <a:gd name="T5" fmla="*/ 1180 h 1180"/>
                <a:gd name="T6" fmla="*/ 160 w 160"/>
                <a:gd name="T7" fmla="*/ 0 h 1180"/>
                <a:gd name="T8" fmla="*/ 76 w 160"/>
                <a:gd name="T9" fmla="*/ 1136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180">
                  <a:moveTo>
                    <a:pt x="76" y="1136"/>
                  </a:moveTo>
                  <a:lnTo>
                    <a:pt x="52" y="1176"/>
                  </a:lnTo>
                  <a:lnTo>
                    <a:pt x="0" y="1180"/>
                  </a:lnTo>
                  <a:lnTo>
                    <a:pt x="160" y="0"/>
                  </a:lnTo>
                  <a:lnTo>
                    <a:pt x="76" y="1136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49" name="Freeform 20"/>
            <p:cNvSpPr>
              <a:spLocks/>
            </p:cNvSpPr>
            <p:nvPr/>
          </p:nvSpPr>
          <p:spPr bwMode="auto">
            <a:xfrm>
              <a:off x="1222" y="2668"/>
              <a:ext cx="136" cy="760"/>
            </a:xfrm>
            <a:custGeom>
              <a:avLst/>
              <a:gdLst>
                <a:gd name="T0" fmla="*/ 40 w 136"/>
                <a:gd name="T1" fmla="*/ 760 h 760"/>
                <a:gd name="T2" fmla="*/ 0 w 136"/>
                <a:gd name="T3" fmla="*/ 732 h 760"/>
                <a:gd name="T4" fmla="*/ 136 w 136"/>
                <a:gd name="T5" fmla="*/ 0 h 760"/>
                <a:gd name="T6" fmla="*/ 40 w 136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" h="760">
                  <a:moveTo>
                    <a:pt x="40" y="760"/>
                  </a:moveTo>
                  <a:lnTo>
                    <a:pt x="0" y="732"/>
                  </a:lnTo>
                  <a:lnTo>
                    <a:pt x="136" y="0"/>
                  </a:lnTo>
                  <a:lnTo>
                    <a:pt x="40" y="760"/>
                  </a:lnTo>
                  <a:close/>
                </a:path>
              </a:pathLst>
            </a:custGeom>
            <a:gradFill rotWithShape="0">
              <a:gsLst>
                <a:gs pos="0">
                  <a:srgbClr val="696969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0" name="Freeform 21"/>
            <p:cNvSpPr>
              <a:spLocks/>
            </p:cNvSpPr>
            <p:nvPr/>
          </p:nvSpPr>
          <p:spPr bwMode="auto">
            <a:xfrm>
              <a:off x="514" y="2252"/>
              <a:ext cx="916" cy="1176"/>
            </a:xfrm>
            <a:custGeom>
              <a:avLst/>
              <a:gdLst>
                <a:gd name="T0" fmla="*/ 916 w 916"/>
                <a:gd name="T1" fmla="*/ 4 h 1176"/>
                <a:gd name="T2" fmla="*/ 56 w 916"/>
                <a:gd name="T3" fmla="*/ 0 h 1176"/>
                <a:gd name="T4" fmla="*/ 36 w 916"/>
                <a:gd name="T5" fmla="*/ 64 h 1176"/>
                <a:gd name="T6" fmla="*/ 0 w 916"/>
                <a:gd name="T7" fmla="*/ 256 h 1176"/>
                <a:gd name="T8" fmla="*/ 16 w 916"/>
                <a:gd name="T9" fmla="*/ 520 h 1176"/>
                <a:gd name="T10" fmla="*/ 88 w 916"/>
                <a:gd name="T11" fmla="*/ 668 h 1176"/>
                <a:gd name="T12" fmla="*/ 140 w 916"/>
                <a:gd name="T13" fmla="*/ 864 h 1176"/>
                <a:gd name="T14" fmla="*/ 132 w 916"/>
                <a:gd name="T15" fmla="*/ 1068 h 1176"/>
                <a:gd name="T16" fmla="*/ 74 w 916"/>
                <a:gd name="T17" fmla="*/ 1168 h 1176"/>
                <a:gd name="T18" fmla="*/ 132 w 916"/>
                <a:gd name="T19" fmla="*/ 1176 h 1176"/>
                <a:gd name="T20" fmla="*/ 716 w 916"/>
                <a:gd name="T21" fmla="*/ 1176 h 1176"/>
                <a:gd name="T22" fmla="*/ 816 w 916"/>
                <a:gd name="T23" fmla="*/ 624 h 1176"/>
                <a:gd name="T24" fmla="*/ 916 w 916"/>
                <a:gd name="T25" fmla="*/ 4 h 11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16" h="1176">
                  <a:moveTo>
                    <a:pt x="916" y="4"/>
                  </a:moveTo>
                  <a:lnTo>
                    <a:pt x="56" y="0"/>
                  </a:lnTo>
                  <a:lnTo>
                    <a:pt x="36" y="64"/>
                  </a:lnTo>
                  <a:lnTo>
                    <a:pt x="0" y="256"/>
                  </a:lnTo>
                  <a:lnTo>
                    <a:pt x="16" y="520"/>
                  </a:lnTo>
                  <a:lnTo>
                    <a:pt x="88" y="668"/>
                  </a:lnTo>
                  <a:lnTo>
                    <a:pt x="140" y="864"/>
                  </a:lnTo>
                  <a:lnTo>
                    <a:pt x="132" y="1068"/>
                  </a:lnTo>
                  <a:lnTo>
                    <a:pt x="74" y="1168"/>
                  </a:lnTo>
                  <a:lnTo>
                    <a:pt x="132" y="1176"/>
                  </a:lnTo>
                  <a:lnTo>
                    <a:pt x="716" y="1176"/>
                  </a:lnTo>
                  <a:lnTo>
                    <a:pt x="816" y="624"/>
                  </a:lnTo>
                  <a:lnTo>
                    <a:pt x="916" y="4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1" name="Freeform 22"/>
            <p:cNvSpPr>
              <a:spLocks/>
            </p:cNvSpPr>
            <p:nvPr/>
          </p:nvSpPr>
          <p:spPr bwMode="auto">
            <a:xfrm>
              <a:off x="2467" y="2336"/>
              <a:ext cx="132" cy="1052"/>
            </a:xfrm>
            <a:custGeom>
              <a:avLst/>
              <a:gdLst>
                <a:gd name="T0" fmla="*/ 0 w 132"/>
                <a:gd name="T1" fmla="*/ 976 h 1052"/>
                <a:gd name="T2" fmla="*/ 52 w 132"/>
                <a:gd name="T3" fmla="*/ 1052 h 1052"/>
                <a:gd name="T4" fmla="*/ 132 w 132"/>
                <a:gd name="T5" fmla="*/ 36 h 1052"/>
                <a:gd name="T6" fmla="*/ 92 w 132"/>
                <a:gd name="T7" fmla="*/ 0 h 1052"/>
                <a:gd name="T8" fmla="*/ 60 w 132"/>
                <a:gd name="T9" fmla="*/ 40 h 1052"/>
                <a:gd name="T10" fmla="*/ 0 w 132"/>
                <a:gd name="T11" fmla="*/ 976 h 10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2" h="1052">
                  <a:moveTo>
                    <a:pt x="0" y="976"/>
                  </a:moveTo>
                  <a:lnTo>
                    <a:pt x="52" y="1052"/>
                  </a:lnTo>
                  <a:lnTo>
                    <a:pt x="132" y="36"/>
                  </a:lnTo>
                  <a:lnTo>
                    <a:pt x="92" y="0"/>
                  </a:lnTo>
                  <a:lnTo>
                    <a:pt x="60" y="40"/>
                  </a:lnTo>
                  <a:lnTo>
                    <a:pt x="0" y="976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2" name="Freeform 23"/>
            <p:cNvSpPr>
              <a:spLocks/>
            </p:cNvSpPr>
            <p:nvPr/>
          </p:nvSpPr>
          <p:spPr bwMode="auto">
            <a:xfrm>
              <a:off x="2519" y="2372"/>
              <a:ext cx="80" cy="1020"/>
            </a:xfrm>
            <a:custGeom>
              <a:avLst/>
              <a:gdLst>
                <a:gd name="T0" fmla="*/ 0 w 80"/>
                <a:gd name="T1" fmla="*/ 1020 h 1020"/>
                <a:gd name="T2" fmla="*/ 80 w 80"/>
                <a:gd name="T3" fmla="*/ 936 h 1020"/>
                <a:gd name="T4" fmla="*/ 80 w 80"/>
                <a:gd name="T5" fmla="*/ 0 h 1020"/>
                <a:gd name="T6" fmla="*/ 0 w 80"/>
                <a:gd name="T7" fmla="*/ 1020 h 10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020">
                  <a:moveTo>
                    <a:pt x="0" y="1020"/>
                  </a:moveTo>
                  <a:lnTo>
                    <a:pt x="80" y="936"/>
                  </a:lnTo>
                  <a:lnTo>
                    <a:pt x="80" y="0"/>
                  </a:lnTo>
                  <a:lnTo>
                    <a:pt x="0" y="102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3" name="Freeform 24"/>
            <p:cNvSpPr>
              <a:spLocks/>
            </p:cNvSpPr>
            <p:nvPr/>
          </p:nvSpPr>
          <p:spPr bwMode="auto">
            <a:xfrm>
              <a:off x="1346" y="2252"/>
              <a:ext cx="132" cy="1184"/>
            </a:xfrm>
            <a:custGeom>
              <a:avLst/>
              <a:gdLst>
                <a:gd name="T0" fmla="*/ 132 w 132"/>
                <a:gd name="T1" fmla="*/ 4 h 1184"/>
                <a:gd name="T2" fmla="*/ 48 w 132"/>
                <a:gd name="T3" fmla="*/ 1184 h 1184"/>
                <a:gd name="T4" fmla="*/ 0 w 132"/>
                <a:gd name="T5" fmla="*/ 1184 h 1184"/>
                <a:gd name="T6" fmla="*/ 92 w 132"/>
                <a:gd name="T7" fmla="*/ 0 h 1184"/>
                <a:gd name="T8" fmla="*/ 132 w 132"/>
                <a:gd name="T9" fmla="*/ 4 h 1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84">
                  <a:moveTo>
                    <a:pt x="132" y="4"/>
                  </a:moveTo>
                  <a:lnTo>
                    <a:pt x="48" y="1184"/>
                  </a:lnTo>
                  <a:lnTo>
                    <a:pt x="0" y="1184"/>
                  </a:lnTo>
                  <a:lnTo>
                    <a:pt x="92" y="0"/>
                  </a:lnTo>
                  <a:lnTo>
                    <a:pt x="132" y="4"/>
                  </a:lnTo>
                  <a:close/>
                </a:path>
              </a:pathLst>
            </a:custGeom>
            <a:gradFill rotWithShape="0">
              <a:gsLst>
                <a:gs pos="0">
                  <a:srgbClr val="797979"/>
                </a:gs>
                <a:gs pos="50000">
                  <a:srgbClr val="B2B2B2"/>
                </a:gs>
                <a:gs pos="100000">
                  <a:srgbClr val="79797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4" name="Freeform 25"/>
            <p:cNvSpPr>
              <a:spLocks/>
            </p:cNvSpPr>
            <p:nvPr/>
          </p:nvSpPr>
          <p:spPr bwMode="auto">
            <a:xfrm>
              <a:off x="1314" y="2252"/>
              <a:ext cx="128" cy="1188"/>
            </a:xfrm>
            <a:custGeom>
              <a:avLst/>
              <a:gdLst>
                <a:gd name="T0" fmla="*/ 128 w 128"/>
                <a:gd name="T1" fmla="*/ 28 h 1188"/>
                <a:gd name="T2" fmla="*/ 100 w 128"/>
                <a:gd name="T3" fmla="*/ 0 h 1188"/>
                <a:gd name="T4" fmla="*/ 0 w 128"/>
                <a:gd name="T5" fmla="*/ 1144 h 1188"/>
                <a:gd name="T6" fmla="*/ 40 w 128"/>
                <a:gd name="T7" fmla="*/ 1188 h 1188"/>
                <a:gd name="T8" fmla="*/ 128 w 128"/>
                <a:gd name="T9" fmla="*/ 28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1188">
                  <a:moveTo>
                    <a:pt x="128" y="28"/>
                  </a:moveTo>
                  <a:lnTo>
                    <a:pt x="100" y="0"/>
                  </a:lnTo>
                  <a:lnTo>
                    <a:pt x="0" y="1144"/>
                  </a:lnTo>
                  <a:lnTo>
                    <a:pt x="40" y="1188"/>
                  </a:lnTo>
                  <a:lnTo>
                    <a:pt x="128" y="28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55" name="Freeform 26"/>
            <p:cNvSpPr>
              <a:spLocks/>
            </p:cNvSpPr>
            <p:nvPr/>
          </p:nvSpPr>
          <p:spPr bwMode="auto">
            <a:xfrm>
              <a:off x="486" y="2826"/>
              <a:ext cx="192" cy="600"/>
            </a:xfrm>
            <a:custGeom>
              <a:avLst/>
              <a:gdLst>
                <a:gd name="T0" fmla="*/ 72 w 192"/>
                <a:gd name="T1" fmla="*/ 0 h 600"/>
                <a:gd name="T2" fmla="*/ 144 w 192"/>
                <a:gd name="T3" fmla="*/ 120 h 600"/>
                <a:gd name="T4" fmla="*/ 186 w 192"/>
                <a:gd name="T5" fmla="*/ 270 h 600"/>
                <a:gd name="T6" fmla="*/ 192 w 192"/>
                <a:gd name="T7" fmla="*/ 426 h 600"/>
                <a:gd name="T8" fmla="*/ 174 w 192"/>
                <a:gd name="T9" fmla="*/ 528 h 600"/>
                <a:gd name="T10" fmla="*/ 144 w 192"/>
                <a:gd name="T11" fmla="*/ 588 h 600"/>
                <a:gd name="T12" fmla="*/ 102 w 192"/>
                <a:gd name="T13" fmla="*/ 600 h 600"/>
                <a:gd name="T14" fmla="*/ 54 w 192"/>
                <a:gd name="T15" fmla="*/ 558 h 600"/>
                <a:gd name="T16" fmla="*/ 18 w 192"/>
                <a:gd name="T17" fmla="*/ 486 h 600"/>
                <a:gd name="T18" fmla="*/ 6 w 192"/>
                <a:gd name="T19" fmla="*/ 402 h 600"/>
                <a:gd name="T20" fmla="*/ 0 w 192"/>
                <a:gd name="T21" fmla="*/ 318 h 600"/>
                <a:gd name="T22" fmla="*/ 6 w 192"/>
                <a:gd name="T23" fmla="*/ 234 h 600"/>
                <a:gd name="T24" fmla="*/ 24 w 192"/>
                <a:gd name="T25" fmla="*/ 114 h 600"/>
                <a:gd name="T26" fmla="*/ 72 w 192"/>
                <a:gd name="T27" fmla="*/ 0 h 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2" h="600">
                  <a:moveTo>
                    <a:pt x="72" y="0"/>
                  </a:moveTo>
                  <a:lnTo>
                    <a:pt x="144" y="120"/>
                  </a:lnTo>
                  <a:lnTo>
                    <a:pt x="186" y="270"/>
                  </a:lnTo>
                  <a:lnTo>
                    <a:pt x="192" y="426"/>
                  </a:lnTo>
                  <a:lnTo>
                    <a:pt x="174" y="528"/>
                  </a:lnTo>
                  <a:lnTo>
                    <a:pt x="144" y="588"/>
                  </a:lnTo>
                  <a:lnTo>
                    <a:pt x="102" y="600"/>
                  </a:lnTo>
                  <a:lnTo>
                    <a:pt x="54" y="558"/>
                  </a:lnTo>
                  <a:lnTo>
                    <a:pt x="18" y="486"/>
                  </a:lnTo>
                  <a:lnTo>
                    <a:pt x="6" y="402"/>
                  </a:lnTo>
                  <a:lnTo>
                    <a:pt x="0" y="318"/>
                  </a:lnTo>
                  <a:lnTo>
                    <a:pt x="6" y="234"/>
                  </a:lnTo>
                  <a:lnTo>
                    <a:pt x="24" y="11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5211" name="Group 27"/>
          <p:cNvGrpSpPr>
            <a:grpSpLocks/>
          </p:cNvGrpSpPr>
          <p:nvPr/>
        </p:nvGrpSpPr>
        <p:grpSpPr bwMode="auto">
          <a:xfrm flipH="1">
            <a:off x="5232400" y="3713163"/>
            <a:ext cx="2425700" cy="2413000"/>
            <a:chOff x="3882" y="2082"/>
            <a:chExt cx="1528" cy="1520"/>
          </a:xfrm>
        </p:grpSpPr>
        <p:sp>
          <p:nvSpPr>
            <p:cNvPr id="12392" name="Rectangle 28"/>
            <p:cNvSpPr>
              <a:spLocks noChangeArrowheads="1"/>
            </p:cNvSpPr>
            <p:nvPr/>
          </p:nvSpPr>
          <p:spPr bwMode="auto">
            <a:xfrm>
              <a:off x="3882" y="2082"/>
              <a:ext cx="1524" cy="1520"/>
            </a:xfrm>
            <a:prstGeom prst="rect">
              <a:avLst/>
            </a:prstGeom>
            <a:solidFill>
              <a:srgbClr val="FFCC66">
                <a:alpha val="6980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2393" name="Group 29"/>
            <p:cNvGrpSpPr>
              <a:grpSpLocks/>
            </p:cNvGrpSpPr>
            <p:nvPr/>
          </p:nvGrpSpPr>
          <p:grpSpPr bwMode="auto">
            <a:xfrm>
              <a:off x="3882" y="2082"/>
              <a:ext cx="1528" cy="1520"/>
              <a:chOff x="3882" y="2082"/>
              <a:chExt cx="1528" cy="1520"/>
            </a:xfrm>
          </p:grpSpPr>
          <p:sp>
            <p:nvSpPr>
              <p:cNvPr id="12394" name="Line 30"/>
              <p:cNvSpPr>
                <a:spLocks noChangeShapeType="1"/>
              </p:cNvSpPr>
              <p:nvPr/>
            </p:nvSpPr>
            <p:spPr bwMode="auto">
              <a:xfrm flipV="1">
                <a:off x="3887" y="2083"/>
                <a:ext cx="163" cy="1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5" name="Freeform 31"/>
              <p:cNvSpPr>
                <a:spLocks/>
              </p:cNvSpPr>
              <p:nvPr/>
            </p:nvSpPr>
            <p:spPr bwMode="auto">
              <a:xfrm>
                <a:off x="4040" y="2086"/>
                <a:ext cx="250" cy="250"/>
              </a:xfrm>
              <a:custGeom>
                <a:avLst/>
                <a:gdLst>
                  <a:gd name="T0" fmla="*/ 0 w 250"/>
                  <a:gd name="T1" fmla="*/ 250 h 250"/>
                  <a:gd name="T2" fmla="*/ 250 w 250"/>
                  <a:gd name="T3" fmla="*/ 0 h 2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50" h="250">
                    <a:moveTo>
                      <a:pt x="0" y="250"/>
                    </a:moveTo>
                    <a:lnTo>
                      <a:pt x="25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6" name="Freeform 32"/>
              <p:cNvSpPr>
                <a:spLocks/>
              </p:cNvSpPr>
              <p:nvPr/>
            </p:nvSpPr>
            <p:spPr bwMode="auto">
              <a:xfrm>
                <a:off x="4334" y="2082"/>
                <a:ext cx="196" cy="197"/>
              </a:xfrm>
              <a:custGeom>
                <a:avLst/>
                <a:gdLst>
                  <a:gd name="T0" fmla="*/ 0 w 196"/>
                  <a:gd name="T1" fmla="*/ 197 h 197"/>
                  <a:gd name="T2" fmla="*/ 196 w 196"/>
                  <a:gd name="T3" fmla="*/ 0 h 19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6" h="197">
                    <a:moveTo>
                      <a:pt x="0" y="197"/>
                    </a:moveTo>
                    <a:lnTo>
                      <a:pt x="196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7" name="Freeform 33"/>
              <p:cNvSpPr>
                <a:spLocks/>
              </p:cNvSpPr>
              <p:nvPr/>
            </p:nvSpPr>
            <p:spPr bwMode="auto">
              <a:xfrm>
                <a:off x="4527" y="2086"/>
                <a:ext cx="239" cy="239"/>
              </a:xfrm>
              <a:custGeom>
                <a:avLst/>
                <a:gdLst>
                  <a:gd name="T0" fmla="*/ 0 w 239"/>
                  <a:gd name="T1" fmla="*/ 239 h 239"/>
                  <a:gd name="T2" fmla="*/ 239 w 239"/>
                  <a:gd name="T3" fmla="*/ 0 h 23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9" h="239">
                    <a:moveTo>
                      <a:pt x="0" y="239"/>
                    </a:moveTo>
                    <a:lnTo>
                      <a:pt x="23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8" name="Freeform 34"/>
              <p:cNvSpPr>
                <a:spLocks/>
              </p:cNvSpPr>
              <p:nvPr/>
            </p:nvSpPr>
            <p:spPr bwMode="auto">
              <a:xfrm>
                <a:off x="4808" y="2086"/>
                <a:ext cx="190" cy="190"/>
              </a:xfrm>
              <a:custGeom>
                <a:avLst/>
                <a:gdLst>
                  <a:gd name="T0" fmla="*/ 0 w 190"/>
                  <a:gd name="T1" fmla="*/ 190 h 190"/>
                  <a:gd name="T2" fmla="*/ 190 w 190"/>
                  <a:gd name="T3" fmla="*/ 0 h 1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0" h="190">
                    <a:moveTo>
                      <a:pt x="0" y="190"/>
                    </a:moveTo>
                    <a:lnTo>
                      <a:pt x="19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9" name="Freeform 35"/>
              <p:cNvSpPr>
                <a:spLocks/>
              </p:cNvSpPr>
              <p:nvPr/>
            </p:nvSpPr>
            <p:spPr bwMode="auto">
              <a:xfrm>
                <a:off x="4994" y="2086"/>
                <a:ext cx="240" cy="238"/>
              </a:xfrm>
              <a:custGeom>
                <a:avLst/>
                <a:gdLst>
                  <a:gd name="T0" fmla="*/ 0 w 240"/>
                  <a:gd name="T1" fmla="*/ 238 h 238"/>
                  <a:gd name="T2" fmla="*/ 240 w 240"/>
                  <a:gd name="T3" fmla="*/ 0 h 23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40" h="238">
                    <a:moveTo>
                      <a:pt x="0" y="238"/>
                    </a:moveTo>
                    <a:lnTo>
                      <a:pt x="24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0" name="Freeform 36"/>
              <p:cNvSpPr>
                <a:spLocks/>
              </p:cNvSpPr>
              <p:nvPr/>
            </p:nvSpPr>
            <p:spPr bwMode="auto">
              <a:xfrm>
                <a:off x="5186" y="2142"/>
                <a:ext cx="220" cy="224"/>
              </a:xfrm>
              <a:custGeom>
                <a:avLst/>
                <a:gdLst>
                  <a:gd name="T0" fmla="*/ 0 w 220"/>
                  <a:gd name="T1" fmla="*/ 224 h 224"/>
                  <a:gd name="T2" fmla="*/ 220 w 220"/>
                  <a:gd name="T3" fmla="*/ 0 h 22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0" h="224">
                    <a:moveTo>
                      <a:pt x="0" y="224"/>
                    </a:moveTo>
                    <a:lnTo>
                      <a:pt x="22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1" name="Line 37"/>
              <p:cNvSpPr>
                <a:spLocks noChangeShapeType="1"/>
              </p:cNvSpPr>
              <p:nvPr/>
            </p:nvSpPr>
            <p:spPr bwMode="auto">
              <a:xfrm>
                <a:off x="3882" y="3602"/>
                <a:ext cx="15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402" name="Group 38"/>
              <p:cNvGrpSpPr>
                <a:grpSpLocks/>
              </p:cNvGrpSpPr>
              <p:nvPr/>
            </p:nvGrpSpPr>
            <p:grpSpPr bwMode="auto">
              <a:xfrm>
                <a:off x="3882" y="2246"/>
                <a:ext cx="1528" cy="1206"/>
                <a:chOff x="3532" y="2100"/>
                <a:chExt cx="1528" cy="1206"/>
              </a:xfrm>
            </p:grpSpPr>
            <p:sp>
              <p:nvSpPr>
                <p:cNvPr id="12411" name="Freeform 39"/>
                <p:cNvSpPr>
                  <a:spLocks/>
                </p:cNvSpPr>
                <p:nvPr/>
              </p:nvSpPr>
              <p:spPr bwMode="auto">
                <a:xfrm>
                  <a:off x="3537" y="2100"/>
                  <a:ext cx="183" cy="1192"/>
                </a:xfrm>
                <a:custGeom>
                  <a:avLst/>
                  <a:gdLst>
                    <a:gd name="T0" fmla="*/ 107 w 183"/>
                    <a:gd name="T1" fmla="*/ 0 h 1192"/>
                    <a:gd name="T2" fmla="*/ 183 w 183"/>
                    <a:gd name="T3" fmla="*/ 128 h 1192"/>
                    <a:gd name="T4" fmla="*/ 95 w 183"/>
                    <a:gd name="T5" fmla="*/ 1068 h 1192"/>
                    <a:gd name="T6" fmla="*/ 0 w 183"/>
                    <a:gd name="T7" fmla="*/ 1192 h 1192"/>
                    <a:gd name="T8" fmla="*/ 107 w 18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92">
                      <a:moveTo>
                        <a:pt x="107" y="0"/>
                      </a:moveTo>
                      <a:lnTo>
                        <a:pt x="183" y="128"/>
                      </a:lnTo>
                      <a:lnTo>
                        <a:pt x="95" y="1068"/>
                      </a:lnTo>
                      <a:lnTo>
                        <a:pt x="0" y="1192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2" name="Freeform 40"/>
                <p:cNvSpPr>
                  <a:spLocks/>
                </p:cNvSpPr>
                <p:nvPr/>
              </p:nvSpPr>
              <p:spPr bwMode="auto">
                <a:xfrm>
                  <a:off x="3632" y="2108"/>
                  <a:ext cx="176" cy="1180"/>
                </a:xfrm>
                <a:custGeom>
                  <a:avLst/>
                  <a:gdLst>
                    <a:gd name="T0" fmla="*/ 84 w 176"/>
                    <a:gd name="T1" fmla="*/ 120 h 1180"/>
                    <a:gd name="T2" fmla="*/ 176 w 176"/>
                    <a:gd name="T3" fmla="*/ 0 h 1180"/>
                    <a:gd name="T4" fmla="*/ 76 w 176"/>
                    <a:gd name="T5" fmla="*/ 1180 h 1180"/>
                    <a:gd name="T6" fmla="*/ 0 w 176"/>
                    <a:gd name="T7" fmla="*/ 1052 h 1180"/>
                    <a:gd name="T8" fmla="*/ 84 w 176"/>
                    <a:gd name="T9" fmla="*/ 120 h 11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80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76" y="1180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3" name="Freeform 41"/>
                <p:cNvSpPr>
                  <a:spLocks/>
                </p:cNvSpPr>
                <p:nvPr/>
              </p:nvSpPr>
              <p:spPr bwMode="auto">
                <a:xfrm>
                  <a:off x="3700" y="2104"/>
                  <a:ext cx="184" cy="1188"/>
                </a:xfrm>
                <a:custGeom>
                  <a:avLst/>
                  <a:gdLst>
                    <a:gd name="T0" fmla="*/ 108 w 184"/>
                    <a:gd name="T1" fmla="*/ 0 h 1188"/>
                    <a:gd name="T2" fmla="*/ 184 w 184"/>
                    <a:gd name="T3" fmla="*/ 128 h 1188"/>
                    <a:gd name="T4" fmla="*/ 96 w 184"/>
                    <a:gd name="T5" fmla="*/ 1068 h 1188"/>
                    <a:gd name="T6" fmla="*/ 0 w 184"/>
                    <a:gd name="T7" fmla="*/ 1188 h 1188"/>
                    <a:gd name="T8" fmla="*/ 108 w 184"/>
                    <a:gd name="T9" fmla="*/ 0 h 11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" h="1188">
                      <a:moveTo>
                        <a:pt x="108" y="0"/>
                      </a:moveTo>
                      <a:lnTo>
                        <a:pt x="184" y="128"/>
                      </a:lnTo>
                      <a:lnTo>
                        <a:pt x="96" y="1068"/>
                      </a:lnTo>
                      <a:lnTo>
                        <a:pt x="0" y="118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4" name="Freeform 42"/>
                <p:cNvSpPr>
                  <a:spLocks/>
                </p:cNvSpPr>
                <p:nvPr/>
              </p:nvSpPr>
              <p:spPr bwMode="auto">
                <a:xfrm>
                  <a:off x="3796" y="2112"/>
                  <a:ext cx="176" cy="1176"/>
                </a:xfrm>
                <a:custGeom>
                  <a:avLst/>
                  <a:gdLst>
                    <a:gd name="T0" fmla="*/ 84 w 176"/>
                    <a:gd name="T1" fmla="*/ 120 h 1176"/>
                    <a:gd name="T2" fmla="*/ 176 w 176"/>
                    <a:gd name="T3" fmla="*/ 0 h 1176"/>
                    <a:gd name="T4" fmla="*/ 77 w 176"/>
                    <a:gd name="T5" fmla="*/ 1176 h 1176"/>
                    <a:gd name="T6" fmla="*/ 0 w 176"/>
                    <a:gd name="T7" fmla="*/ 1052 h 1176"/>
                    <a:gd name="T8" fmla="*/ 84 w 176"/>
                    <a:gd name="T9" fmla="*/ 120 h 1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76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77" y="1176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5" name="Freeform 43"/>
                <p:cNvSpPr>
                  <a:spLocks/>
                </p:cNvSpPr>
                <p:nvPr/>
              </p:nvSpPr>
              <p:spPr bwMode="auto">
                <a:xfrm>
                  <a:off x="3868" y="2100"/>
                  <a:ext cx="180" cy="1188"/>
                </a:xfrm>
                <a:custGeom>
                  <a:avLst/>
                  <a:gdLst>
                    <a:gd name="T0" fmla="*/ 104 w 180"/>
                    <a:gd name="T1" fmla="*/ 0 h 1188"/>
                    <a:gd name="T2" fmla="*/ 180 w 180"/>
                    <a:gd name="T3" fmla="*/ 128 h 1188"/>
                    <a:gd name="T4" fmla="*/ 92 w 180"/>
                    <a:gd name="T5" fmla="*/ 1068 h 1188"/>
                    <a:gd name="T6" fmla="*/ 0 w 180"/>
                    <a:gd name="T7" fmla="*/ 1188 h 1188"/>
                    <a:gd name="T8" fmla="*/ 104 w 180"/>
                    <a:gd name="T9" fmla="*/ 0 h 11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1188">
                      <a:moveTo>
                        <a:pt x="104" y="0"/>
                      </a:moveTo>
                      <a:lnTo>
                        <a:pt x="180" y="128"/>
                      </a:lnTo>
                      <a:lnTo>
                        <a:pt x="92" y="1068"/>
                      </a:lnTo>
                      <a:lnTo>
                        <a:pt x="0" y="1188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6" name="Freeform 44"/>
                <p:cNvSpPr>
                  <a:spLocks/>
                </p:cNvSpPr>
                <p:nvPr/>
              </p:nvSpPr>
              <p:spPr bwMode="auto">
                <a:xfrm>
                  <a:off x="3960" y="2108"/>
                  <a:ext cx="176" cy="1176"/>
                </a:xfrm>
                <a:custGeom>
                  <a:avLst/>
                  <a:gdLst>
                    <a:gd name="T0" fmla="*/ 84 w 176"/>
                    <a:gd name="T1" fmla="*/ 120 h 1176"/>
                    <a:gd name="T2" fmla="*/ 176 w 176"/>
                    <a:gd name="T3" fmla="*/ 0 h 1176"/>
                    <a:gd name="T4" fmla="*/ 77 w 176"/>
                    <a:gd name="T5" fmla="*/ 1176 h 1176"/>
                    <a:gd name="T6" fmla="*/ 0 w 176"/>
                    <a:gd name="T7" fmla="*/ 1052 h 1176"/>
                    <a:gd name="T8" fmla="*/ 84 w 176"/>
                    <a:gd name="T9" fmla="*/ 120 h 1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76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77" y="1176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7" name="Freeform 45"/>
                <p:cNvSpPr>
                  <a:spLocks/>
                </p:cNvSpPr>
                <p:nvPr/>
              </p:nvSpPr>
              <p:spPr bwMode="auto">
                <a:xfrm>
                  <a:off x="4032" y="2100"/>
                  <a:ext cx="180" cy="1184"/>
                </a:xfrm>
                <a:custGeom>
                  <a:avLst/>
                  <a:gdLst>
                    <a:gd name="T0" fmla="*/ 104 w 180"/>
                    <a:gd name="T1" fmla="*/ 0 h 1184"/>
                    <a:gd name="T2" fmla="*/ 180 w 180"/>
                    <a:gd name="T3" fmla="*/ 128 h 1184"/>
                    <a:gd name="T4" fmla="*/ 92 w 180"/>
                    <a:gd name="T5" fmla="*/ 1068 h 1184"/>
                    <a:gd name="T6" fmla="*/ 0 w 180"/>
                    <a:gd name="T7" fmla="*/ 1184 h 1184"/>
                    <a:gd name="T8" fmla="*/ 104 w 180"/>
                    <a:gd name="T9" fmla="*/ 0 h 1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1184">
                      <a:moveTo>
                        <a:pt x="104" y="0"/>
                      </a:moveTo>
                      <a:lnTo>
                        <a:pt x="180" y="128"/>
                      </a:lnTo>
                      <a:lnTo>
                        <a:pt x="92" y="1068"/>
                      </a:lnTo>
                      <a:lnTo>
                        <a:pt x="0" y="1184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8" name="Freeform 46"/>
                <p:cNvSpPr>
                  <a:spLocks/>
                </p:cNvSpPr>
                <p:nvPr/>
              </p:nvSpPr>
              <p:spPr bwMode="auto">
                <a:xfrm>
                  <a:off x="4124" y="2108"/>
                  <a:ext cx="176" cy="1186"/>
                </a:xfrm>
                <a:custGeom>
                  <a:avLst/>
                  <a:gdLst>
                    <a:gd name="T0" fmla="*/ 84 w 176"/>
                    <a:gd name="T1" fmla="*/ 120 h 1186"/>
                    <a:gd name="T2" fmla="*/ 176 w 176"/>
                    <a:gd name="T3" fmla="*/ 0 h 1186"/>
                    <a:gd name="T4" fmla="*/ 88 w 176"/>
                    <a:gd name="T5" fmla="*/ 1186 h 1186"/>
                    <a:gd name="T6" fmla="*/ 0 w 176"/>
                    <a:gd name="T7" fmla="*/ 1052 h 1186"/>
                    <a:gd name="T8" fmla="*/ 84 w 176"/>
                    <a:gd name="T9" fmla="*/ 120 h 1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86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88" y="1186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19" name="Freeform 47"/>
                <p:cNvSpPr>
                  <a:spLocks/>
                </p:cNvSpPr>
                <p:nvPr/>
              </p:nvSpPr>
              <p:spPr bwMode="auto">
                <a:xfrm>
                  <a:off x="4193" y="2100"/>
                  <a:ext cx="183" cy="1192"/>
                </a:xfrm>
                <a:custGeom>
                  <a:avLst/>
                  <a:gdLst>
                    <a:gd name="T0" fmla="*/ 107 w 183"/>
                    <a:gd name="T1" fmla="*/ 0 h 1192"/>
                    <a:gd name="T2" fmla="*/ 183 w 183"/>
                    <a:gd name="T3" fmla="*/ 128 h 1192"/>
                    <a:gd name="T4" fmla="*/ 95 w 183"/>
                    <a:gd name="T5" fmla="*/ 1068 h 1192"/>
                    <a:gd name="T6" fmla="*/ 0 w 183"/>
                    <a:gd name="T7" fmla="*/ 1192 h 1192"/>
                    <a:gd name="T8" fmla="*/ 107 w 18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92">
                      <a:moveTo>
                        <a:pt x="107" y="0"/>
                      </a:moveTo>
                      <a:lnTo>
                        <a:pt x="183" y="128"/>
                      </a:lnTo>
                      <a:lnTo>
                        <a:pt x="95" y="1068"/>
                      </a:lnTo>
                      <a:lnTo>
                        <a:pt x="0" y="1192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0" name="Freeform 48"/>
                <p:cNvSpPr>
                  <a:spLocks/>
                </p:cNvSpPr>
                <p:nvPr/>
              </p:nvSpPr>
              <p:spPr bwMode="auto">
                <a:xfrm>
                  <a:off x="4288" y="2108"/>
                  <a:ext cx="176" cy="1198"/>
                </a:xfrm>
                <a:custGeom>
                  <a:avLst/>
                  <a:gdLst>
                    <a:gd name="T0" fmla="*/ 84 w 176"/>
                    <a:gd name="T1" fmla="*/ 120 h 1198"/>
                    <a:gd name="T2" fmla="*/ 176 w 176"/>
                    <a:gd name="T3" fmla="*/ 0 h 1198"/>
                    <a:gd name="T4" fmla="*/ 80 w 176"/>
                    <a:gd name="T5" fmla="*/ 1198 h 1198"/>
                    <a:gd name="T6" fmla="*/ 0 w 176"/>
                    <a:gd name="T7" fmla="*/ 1052 h 1198"/>
                    <a:gd name="T8" fmla="*/ 84 w 176"/>
                    <a:gd name="T9" fmla="*/ 120 h 1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98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80" y="1198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1" name="Freeform 49"/>
                <p:cNvSpPr>
                  <a:spLocks/>
                </p:cNvSpPr>
                <p:nvPr/>
              </p:nvSpPr>
              <p:spPr bwMode="auto">
                <a:xfrm>
                  <a:off x="4357" y="2104"/>
                  <a:ext cx="183" cy="1192"/>
                </a:xfrm>
                <a:custGeom>
                  <a:avLst/>
                  <a:gdLst>
                    <a:gd name="T0" fmla="*/ 107 w 183"/>
                    <a:gd name="T1" fmla="*/ 0 h 1192"/>
                    <a:gd name="T2" fmla="*/ 183 w 183"/>
                    <a:gd name="T3" fmla="*/ 128 h 1192"/>
                    <a:gd name="T4" fmla="*/ 95 w 183"/>
                    <a:gd name="T5" fmla="*/ 1068 h 1192"/>
                    <a:gd name="T6" fmla="*/ 0 w 183"/>
                    <a:gd name="T7" fmla="*/ 1192 h 1192"/>
                    <a:gd name="T8" fmla="*/ 107 w 18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92">
                      <a:moveTo>
                        <a:pt x="107" y="0"/>
                      </a:moveTo>
                      <a:lnTo>
                        <a:pt x="183" y="128"/>
                      </a:lnTo>
                      <a:lnTo>
                        <a:pt x="95" y="1068"/>
                      </a:lnTo>
                      <a:lnTo>
                        <a:pt x="0" y="1192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2" name="Freeform 50"/>
                <p:cNvSpPr>
                  <a:spLocks/>
                </p:cNvSpPr>
                <p:nvPr/>
              </p:nvSpPr>
              <p:spPr bwMode="auto">
                <a:xfrm>
                  <a:off x="4452" y="2112"/>
                  <a:ext cx="176" cy="1172"/>
                </a:xfrm>
                <a:custGeom>
                  <a:avLst/>
                  <a:gdLst>
                    <a:gd name="T0" fmla="*/ 84 w 176"/>
                    <a:gd name="T1" fmla="*/ 120 h 1172"/>
                    <a:gd name="T2" fmla="*/ 176 w 176"/>
                    <a:gd name="T3" fmla="*/ 0 h 1172"/>
                    <a:gd name="T4" fmla="*/ 72 w 176"/>
                    <a:gd name="T5" fmla="*/ 1172 h 1172"/>
                    <a:gd name="T6" fmla="*/ 0 w 176"/>
                    <a:gd name="T7" fmla="*/ 1052 h 1172"/>
                    <a:gd name="T8" fmla="*/ 84 w 176"/>
                    <a:gd name="T9" fmla="*/ 120 h 11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72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72" y="1172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3" name="Freeform 51"/>
                <p:cNvSpPr>
                  <a:spLocks/>
                </p:cNvSpPr>
                <p:nvPr/>
              </p:nvSpPr>
              <p:spPr bwMode="auto">
                <a:xfrm>
                  <a:off x="4521" y="2104"/>
                  <a:ext cx="183" cy="1192"/>
                </a:xfrm>
                <a:custGeom>
                  <a:avLst/>
                  <a:gdLst>
                    <a:gd name="T0" fmla="*/ 107 w 183"/>
                    <a:gd name="T1" fmla="*/ 0 h 1192"/>
                    <a:gd name="T2" fmla="*/ 183 w 183"/>
                    <a:gd name="T3" fmla="*/ 128 h 1192"/>
                    <a:gd name="T4" fmla="*/ 95 w 183"/>
                    <a:gd name="T5" fmla="*/ 1068 h 1192"/>
                    <a:gd name="T6" fmla="*/ 0 w 183"/>
                    <a:gd name="T7" fmla="*/ 1192 h 1192"/>
                    <a:gd name="T8" fmla="*/ 107 w 18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92">
                      <a:moveTo>
                        <a:pt x="107" y="0"/>
                      </a:moveTo>
                      <a:lnTo>
                        <a:pt x="183" y="128"/>
                      </a:lnTo>
                      <a:lnTo>
                        <a:pt x="95" y="1068"/>
                      </a:lnTo>
                      <a:lnTo>
                        <a:pt x="0" y="1192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4" name="Freeform 52"/>
                <p:cNvSpPr>
                  <a:spLocks/>
                </p:cNvSpPr>
                <p:nvPr/>
              </p:nvSpPr>
              <p:spPr bwMode="auto">
                <a:xfrm>
                  <a:off x="4616" y="2112"/>
                  <a:ext cx="176" cy="1180"/>
                </a:xfrm>
                <a:custGeom>
                  <a:avLst/>
                  <a:gdLst>
                    <a:gd name="T0" fmla="*/ 84 w 176"/>
                    <a:gd name="T1" fmla="*/ 120 h 1180"/>
                    <a:gd name="T2" fmla="*/ 176 w 176"/>
                    <a:gd name="T3" fmla="*/ 0 h 1180"/>
                    <a:gd name="T4" fmla="*/ 72 w 176"/>
                    <a:gd name="T5" fmla="*/ 1180 h 1180"/>
                    <a:gd name="T6" fmla="*/ 0 w 176"/>
                    <a:gd name="T7" fmla="*/ 1052 h 1180"/>
                    <a:gd name="T8" fmla="*/ 84 w 176"/>
                    <a:gd name="T9" fmla="*/ 120 h 11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6" h="1180">
                      <a:moveTo>
                        <a:pt x="84" y="120"/>
                      </a:moveTo>
                      <a:lnTo>
                        <a:pt x="176" y="0"/>
                      </a:lnTo>
                      <a:lnTo>
                        <a:pt x="72" y="1180"/>
                      </a:lnTo>
                      <a:lnTo>
                        <a:pt x="0" y="1052"/>
                      </a:lnTo>
                      <a:lnTo>
                        <a:pt x="84" y="1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5" name="Freeform 53"/>
                <p:cNvSpPr>
                  <a:spLocks/>
                </p:cNvSpPr>
                <p:nvPr/>
              </p:nvSpPr>
              <p:spPr bwMode="auto">
                <a:xfrm>
                  <a:off x="4685" y="2104"/>
                  <a:ext cx="183" cy="1192"/>
                </a:xfrm>
                <a:custGeom>
                  <a:avLst/>
                  <a:gdLst>
                    <a:gd name="T0" fmla="*/ 107 w 183"/>
                    <a:gd name="T1" fmla="*/ 0 h 1192"/>
                    <a:gd name="T2" fmla="*/ 183 w 183"/>
                    <a:gd name="T3" fmla="*/ 128 h 1192"/>
                    <a:gd name="T4" fmla="*/ 95 w 183"/>
                    <a:gd name="T5" fmla="*/ 1068 h 1192"/>
                    <a:gd name="T6" fmla="*/ 0 w 183"/>
                    <a:gd name="T7" fmla="*/ 1192 h 1192"/>
                    <a:gd name="T8" fmla="*/ 107 w 18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92">
                      <a:moveTo>
                        <a:pt x="107" y="0"/>
                      </a:moveTo>
                      <a:lnTo>
                        <a:pt x="183" y="128"/>
                      </a:lnTo>
                      <a:lnTo>
                        <a:pt x="95" y="1068"/>
                      </a:lnTo>
                      <a:lnTo>
                        <a:pt x="0" y="1192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6" name="Freeform 54"/>
                <p:cNvSpPr>
                  <a:spLocks/>
                </p:cNvSpPr>
                <p:nvPr/>
              </p:nvSpPr>
              <p:spPr bwMode="auto">
                <a:xfrm>
                  <a:off x="4780" y="2104"/>
                  <a:ext cx="172" cy="1184"/>
                </a:xfrm>
                <a:custGeom>
                  <a:avLst/>
                  <a:gdLst>
                    <a:gd name="T0" fmla="*/ 84 w 172"/>
                    <a:gd name="T1" fmla="*/ 128 h 1184"/>
                    <a:gd name="T2" fmla="*/ 172 w 172"/>
                    <a:gd name="T3" fmla="*/ 0 h 1184"/>
                    <a:gd name="T4" fmla="*/ 77 w 172"/>
                    <a:gd name="T5" fmla="*/ 1184 h 1184"/>
                    <a:gd name="T6" fmla="*/ 0 w 172"/>
                    <a:gd name="T7" fmla="*/ 1060 h 1184"/>
                    <a:gd name="T8" fmla="*/ 84 w 172"/>
                    <a:gd name="T9" fmla="*/ 128 h 1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2" h="1184">
                      <a:moveTo>
                        <a:pt x="84" y="128"/>
                      </a:moveTo>
                      <a:lnTo>
                        <a:pt x="172" y="0"/>
                      </a:lnTo>
                      <a:lnTo>
                        <a:pt x="77" y="1184"/>
                      </a:lnTo>
                      <a:lnTo>
                        <a:pt x="0" y="1060"/>
                      </a:lnTo>
                      <a:lnTo>
                        <a:pt x="84" y="12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7" name="Freeform 55"/>
                <p:cNvSpPr>
                  <a:spLocks/>
                </p:cNvSpPr>
                <p:nvPr/>
              </p:nvSpPr>
              <p:spPr bwMode="auto">
                <a:xfrm>
                  <a:off x="4853" y="2104"/>
                  <a:ext cx="183" cy="1184"/>
                </a:xfrm>
                <a:custGeom>
                  <a:avLst/>
                  <a:gdLst>
                    <a:gd name="T0" fmla="*/ 99 w 183"/>
                    <a:gd name="T1" fmla="*/ 0 h 1184"/>
                    <a:gd name="T2" fmla="*/ 183 w 183"/>
                    <a:gd name="T3" fmla="*/ 120 h 1184"/>
                    <a:gd name="T4" fmla="*/ 99 w 183"/>
                    <a:gd name="T5" fmla="*/ 1060 h 1184"/>
                    <a:gd name="T6" fmla="*/ 0 w 183"/>
                    <a:gd name="T7" fmla="*/ 1184 h 1184"/>
                    <a:gd name="T8" fmla="*/ 99 w 183"/>
                    <a:gd name="T9" fmla="*/ 0 h 1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3" h="1184">
                      <a:moveTo>
                        <a:pt x="99" y="0"/>
                      </a:moveTo>
                      <a:lnTo>
                        <a:pt x="183" y="120"/>
                      </a:lnTo>
                      <a:lnTo>
                        <a:pt x="99" y="1060"/>
                      </a:lnTo>
                      <a:lnTo>
                        <a:pt x="0" y="1184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8" name="Freeform 56"/>
                <p:cNvSpPr>
                  <a:spLocks/>
                </p:cNvSpPr>
                <p:nvPr/>
              </p:nvSpPr>
              <p:spPr bwMode="auto">
                <a:xfrm>
                  <a:off x="4944" y="2184"/>
                  <a:ext cx="116" cy="1108"/>
                </a:xfrm>
                <a:custGeom>
                  <a:avLst/>
                  <a:gdLst>
                    <a:gd name="T0" fmla="*/ 88 w 116"/>
                    <a:gd name="T1" fmla="*/ 52 h 1108"/>
                    <a:gd name="T2" fmla="*/ 116 w 116"/>
                    <a:gd name="T3" fmla="*/ 0 h 1108"/>
                    <a:gd name="T4" fmla="*/ 81 w 116"/>
                    <a:gd name="T5" fmla="*/ 1108 h 1108"/>
                    <a:gd name="T6" fmla="*/ 0 w 116"/>
                    <a:gd name="T7" fmla="*/ 978 h 1108"/>
                    <a:gd name="T8" fmla="*/ 88 w 116"/>
                    <a:gd name="T9" fmla="*/ 52 h 1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108">
                      <a:moveTo>
                        <a:pt x="88" y="52"/>
                      </a:moveTo>
                      <a:lnTo>
                        <a:pt x="116" y="0"/>
                      </a:lnTo>
                      <a:lnTo>
                        <a:pt x="81" y="1108"/>
                      </a:lnTo>
                      <a:lnTo>
                        <a:pt x="0" y="978"/>
                      </a:lnTo>
                      <a:lnTo>
                        <a:pt x="88" y="5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29" name="Freeform 57"/>
                <p:cNvSpPr>
                  <a:spLocks/>
                </p:cNvSpPr>
                <p:nvPr/>
              </p:nvSpPr>
              <p:spPr bwMode="auto">
                <a:xfrm>
                  <a:off x="5016" y="2176"/>
                  <a:ext cx="44" cy="1108"/>
                </a:xfrm>
                <a:custGeom>
                  <a:avLst/>
                  <a:gdLst>
                    <a:gd name="T0" fmla="*/ 0 w 44"/>
                    <a:gd name="T1" fmla="*/ 1108 h 1108"/>
                    <a:gd name="T2" fmla="*/ 43 w 44"/>
                    <a:gd name="T3" fmla="*/ 1044 h 1108"/>
                    <a:gd name="T4" fmla="*/ 44 w 44"/>
                    <a:gd name="T5" fmla="*/ 0 h 1108"/>
                    <a:gd name="T6" fmla="*/ 0 w 44"/>
                    <a:gd name="T7" fmla="*/ 1108 h 110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108">
                      <a:moveTo>
                        <a:pt x="0" y="1108"/>
                      </a:moveTo>
                      <a:lnTo>
                        <a:pt x="43" y="1044"/>
                      </a:lnTo>
                      <a:lnTo>
                        <a:pt x="44" y="0"/>
                      </a:lnTo>
                      <a:lnTo>
                        <a:pt x="0" y="110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30" name="Freeform 58"/>
                <p:cNvSpPr>
                  <a:spLocks/>
                </p:cNvSpPr>
                <p:nvPr/>
              </p:nvSpPr>
              <p:spPr bwMode="auto">
                <a:xfrm>
                  <a:off x="3532" y="2100"/>
                  <a:ext cx="112" cy="1176"/>
                </a:xfrm>
                <a:custGeom>
                  <a:avLst/>
                  <a:gdLst>
                    <a:gd name="T0" fmla="*/ 112 w 112"/>
                    <a:gd name="T1" fmla="*/ 0 h 1176"/>
                    <a:gd name="T2" fmla="*/ 36 w 112"/>
                    <a:gd name="T3" fmla="*/ 132 h 1176"/>
                    <a:gd name="T4" fmla="*/ 0 w 112"/>
                    <a:gd name="T5" fmla="*/ 580 h 1176"/>
                    <a:gd name="T6" fmla="*/ 8 w 112"/>
                    <a:gd name="T7" fmla="*/ 1176 h 1176"/>
                    <a:gd name="T8" fmla="*/ 112 w 112"/>
                    <a:gd name="T9" fmla="*/ 0 h 1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2" h="1176">
                      <a:moveTo>
                        <a:pt x="112" y="0"/>
                      </a:moveTo>
                      <a:lnTo>
                        <a:pt x="36" y="132"/>
                      </a:lnTo>
                      <a:lnTo>
                        <a:pt x="0" y="580"/>
                      </a:lnTo>
                      <a:lnTo>
                        <a:pt x="8" y="117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52525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31" name="Freeform 59"/>
                <p:cNvSpPr>
                  <a:spLocks/>
                </p:cNvSpPr>
                <p:nvPr/>
              </p:nvSpPr>
              <p:spPr bwMode="auto">
                <a:xfrm>
                  <a:off x="3532" y="2166"/>
                  <a:ext cx="44" cy="534"/>
                </a:xfrm>
                <a:custGeom>
                  <a:avLst/>
                  <a:gdLst>
                    <a:gd name="T0" fmla="*/ 44 w 44"/>
                    <a:gd name="T1" fmla="*/ 62 h 534"/>
                    <a:gd name="T2" fmla="*/ 0 w 44"/>
                    <a:gd name="T3" fmla="*/ 0 h 534"/>
                    <a:gd name="T4" fmla="*/ 0 w 44"/>
                    <a:gd name="T5" fmla="*/ 534 h 534"/>
                    <a:gd name="T6" fmla="*/ 44 w 44"/>
                    <a:gd name="T7" fmla="*/ 62 h 53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34">
                      <a:moveTo>
                        <a:pt x="44" y="62"/>
                      </a:moveTo>
                      <a:lnTo>
                        <a:pt x="0" y="0"/>
                      </a:lnTo>
                      <a:lnTo>
                        <a:pt x="0" y="534"/>
                      </a:lnTo>
                      <a:lnTo>
                        <a:pt x="44" y="6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25252"/>
                    </a:gs>
                    <a:gs pos="100000">
                      <a:srgbClr val="B2B2B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403" name="Rectangle 60"/>
              <p:cNvSpPr>
                <a:spLocks noChangeArrowheads="1"/>
              </p:cNvSpPr>
              <p:nvPr/>
            </p:nvSpPr>
            <p:spPr bwMode="auto">
              <a:xfrm>
                <a:off x="3882" y="2082"/>
                <a:ext cx="1528" cy="152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404" name="Line 61"/>
              <p:cNvSpPr>
                <a:spLocks noChangeShapeType="1"/>
              </p:cNvSpPr>
              <p:nvPr/>
            </p:nvSpPr>
            <p:spPr bwMode="auto">
              <a:xfrm flipV="1">
                <a:off x="3887" y="3387"/>
                <a:ext cx="159" cy="1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5" name="Line 62"/>
              <p:cNvSpPr>
                <a:spLocks noChangeShapeType="1"/>
              </p:cNvSpPr>
              <p:nvPr/>
            </p:nvSpPr>
            <p:spPr bwMode="auto">
              <a:xfrm flipV="1">
                <a:off x="4062" y="3338"/>
                <a:ext cx="264" cy="2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6" name="Line 63"/>
              <p:cNvSpPr>
                <a:spLocks noChangeShapeType="1"/>
              </p:cNvSpPr>
              <p:nvPr/>
            </p:nvSpPr>
            <p:spPr bwMode="auto">
              <a:xfrm flipV="1">
                <a:off x="4302" y="3385"/>
                <a:ext cx="217" cy="2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7" name="Line 64"/>
              <p:cNvSpPr>
                <a:spLocks noChangeShapeType="1"/>
              </p:cNvSpPr>
              <p:nvPr/>
            </p:nvSpPr>
            <p:spPr bwMode="auto">
              <a:xfrm flipV="1">
                <a:off x="4543" y="3331"/>
                <a:ext cx="271" cy="27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8" name="Freeform 65"/>
              <p:cNvSpPr>
                <a:spLocks/>
              </p:cNvSpPr>
              <p:nvPr/>
            </p:nvSpPr>
            <p:spPr bwMode="auto">
              <a:xfrm>
                <a:off x="4766" y="3370"/>
                <a:ext cx="236" cy="232"/>
              </a:xfrm>
              <a:custGeom>
                <a:avLst/>
                <a:gdLst>
                  <a:gd name="T0" fmla="*/ 0 w 236"/>
                  <a:gd name="T1" fmla="*/ 232 h 232"/>
                  <a:gd name="T2" fmla="*/ 236 w 236"/>
                  <a:gd name="T3" fmla="*/ 0 h 2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6" h="232">
                    <a:moveTo>
                      <a:pt x="0" y="232"/>
                    </a:moveTo>
                    <a:lnTo>
                      <a:pt x="236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9" name="Line 66"/>
              <p:cNvSpPr>
                <a:spLocks noChangeShapeType="1"/>
              </p:cNvSpPr>
              <p:nvPr/>
            </p:nvSpPr>
            <p:spPr bwMode="auto">
              <a:xfrm flipV="1">
                <a:off x="4998" y="3397"/>
                <a:ext cx="205" cy="2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10" name="Line 67"/>
              <p:cNvSpPr>
                <a:spLocks noChangeShapeType="1"/>
              </p:cNvSpPr>
              <p:nvPr/>
            </p:nvSpPr>
            <p:spPr bwMode="auto">
              <a:xfrm flipV="1">
                <a:off x="5223" y="3419"/>
                <a:ext cx="183" cy="1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293" name="Text Box 68"/>
          <p:cNvSpPr txBox="1">
            <a:spLocks noChangeArrowheads="1"/>
          </p:cNvSpPr>
          <p:nvPr/>
        </p:nvSpPr>
        <p:spPr bwMode="auto">
          <a:xfrm>
            <a:off x="417513" y="76200"/>
            <a:ext cx="6227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、螺纹的大径、小径和中径</a:t>
            </a:r>
          </a:p>
        </p:txBody>
      </p:sp>
      <p:sp>
        <p:nvSpPr>
          <p:cNvPr id="605253" name="Text Box 69"/>
          <p:cNvSpPr txBox="1">
            <a:spLocks noChangeArrowheads="1"/>
          </p:cNvSpPr>
          <p:nvPr/>
        </p:nvSpPr>
        <p:spPr bwMode="auto">
          <a:xfrm>
            <a:off x="76200" y="703263"/>
            <a:ext cx="8856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外螺纹牙顶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内螺纹牙底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相切的假想圆柱面的直径。</a:t>
            </a:r>
          </a:p>
        </p:txBody>
      </p:sp>
      <p:sp>
        <p:nvSpPr>
          <p:cNvPr id="605254" name="Text Box 70"/>
          <p:cNvSpPr txBox="1">
            <a:spLocks noChangeArrowheads="1"/>
          </p:cNvSpPr>
          <p:nvPr/>
        </p:nvSpPr>
        <p:spPr bwMode="auto">
          <a:xfrm>
            <a:off x="76200" y="1184275"/>
            <a:ext cx="9067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外螺纹牙底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内螺纹牙顶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相切的假想圆柱面的直径。</a:t>
            </a:r>
          </a:p>
        </p:txBody>
      </p:sp>
      <p:grpSp>
        <p:nvGrpSpPr>
          <p:cNvPr id="605255" name="Group 71"/>
          <p:cNvGrpSpPr>
            <a:grpSpLocks/>
          </p:cNvGrpSpPr>
          <p:nvPr/>
        </p:nvGrpSpPr>
        <p:grpSpPr bwMode="auto">
          <a:xfrm>
            <a:off x="1027113" y="3373438"/>
            <a:ext cx="1900237" cy="831850"/>
            <a:chOff x="1579" y="1788"/>
            <a:chExt cx="712" cy="401"/>
          </a:xfrm>
        </p:grpSpPr>
        <p:sp>
          <p:nvSpPr>
            <p:cNvPr id="12390" name="Text Box 72"/>
            <p:cNvSpPr txBox="1">
              <a:spLocks noChangeArrowheads="1"/>
            </p:cNvSpPr>
            <p:nvPr/>
          </p:nvSpPr>
          <p:spPr bwMode="auto">
            <a:xfrm>
              <a:off x="1579" y="1788"/>
              <a:ext cx="71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2060"/>
                  </a:solidFill>
                  <a:ea typeface="黑体" panose="02010609060101010101" pitchFamily="49" charset="-122"/>
                </a:rPr>
                <a:t>牙底</a:t>
              </a:r>
            </a:p>
          </p:txBody>
        </p:sp>
        <p:sp>
          <p:nvSpPr>
            <p:cNvPr id="12391" name="Line 73"/>
            <p:cNvSpPr>
              <a:spLocks noChangeShapeType="1"/>
            </p:cNvSpPr>
            <p:nvPr/>
          </p:nvSpPr>
          <p:spPr bwMode="auto">
            <a:xfrm flipH="1" flipV="1">
              <a:off x="2032" y="1998"/>
              <a:ext cx="40" cy="191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5258" name="Group 74"/>
          <p:cNvGrpSpPr>
            <a:grpSpLocks/>
          </p:cNvGrpSpPr>
          <p:nvPr/>
        </p:nvGrpSpPr>
        <p:grpSpPr bwMode="auto">
          <a:xfrm>
            <a:off x="5287963" y="3184525"/>
            <a:ext cx="1538287" cy="814388"/>
            <a:chOff x="3600" y="1894"/>
            <a:chExt cx="969" cy="513"/>
          </a:xfrm>
        </p:grpSpPr>
        <p:sp>
          <p:nvSpPr>
            <p:cNvPr id="12388" name="Text Box 75"/>
            <p:cNvSpPr txBox="1">
              <a:spLocks noChangeArrowheads="1"/>
            </p:cNvSpPr>
            <p:nvPr/>
          </p:nvSpPr>
          <p:spPr bwMode="auto">
            <a:xfrm>
              <a:off x="3600" y="1894"/>
              <a:ext cx="9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2060"/>
                  </a:solidFill>
                  <a:ea typeface="黑体" panose="02010609060101010101" pitchFamily="49" charset="-122"/>
                </a:rPr>
                <a:t>牙底</a:t>
              </a:r>
            </a:p>
          </p:txBody>
        </p:sp>
        <p:sp>
          <p:nvSpPr>
            <p:cNvPr id="12389" name="Line 76"/>
            <p:cNvSpPr>
              <a:spLocks noChangeShapeType="1"/>
            </p:cNvSpPr>
            <p:nvPr/>
          </p:nvSpPr>
          <p:spPr bwMode="auto">
            <a:xfrm flipV="1">
              <a:off x="3832" y="2172"/>
              <a:ext cx="210" cy="23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5261" name="Group 77"/>
          <p:cNvGrpSpPr>
            <a:grpSpLocks/>
          </p:cNvGrpSpPr>
          <p:nvPr/>
        </p:nvGrpSpPr>
        <p:grpSpPr bwMode="auto">
          <a:xfrm>
            <a:off x="4502150" y="3043238"/>
            <a:ext cx="1052513" cy="1141412"/>
            <a:chOff x="4346" y="1740"/>
            <a:chExt cx="944" cy="518"/>
          </a:xfrm>
        </p:grpSpPr>
        <p:sp>
          <p:nvSpPr>
            <p:cNvPr id="12386" name="Text Box 78"/>
            <p:cNvSpPr txBox="1">
              <a:spLocks noChangeArrowheads="1"/>
            </p:cNvSpPr>
            <p:nvPr/>
          </p:nvSpPr>
          <p:spPr bwMode="auto">
            <a:xfrm>
              <a:off x="4346" y="1740"/>
              <a:ext cx="82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2060"/>
                  </a:solidFill>
                  <a:ea typeface="黑体" panose="02010609060101010101" pitchFamily="49" charset="-122"/>
                </a:rPr>
                <a:t>牙顶</a:t>
              </a:r>
            </a:p>
          </p:txBody>
        </p:sp>
        <p:sp>
          <p:nvSpPr>
            <p:cNvPr id="12387" name="Line 79"/>
            <p:cNvSpPr>
              <a:spLocks noChangeShapeType="1"/>
            </p:cNvSpPr>
            <p:nvPr/>
          </p:nvSpPr>
          <p:spPr bwMode="auto">
            <a:xfrm>
              <a:off x="5165" y="1910"/>
              <a:ext cx="125" cy="34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5264" name="Group 80"/>
          <p:cNvGrpSpPr>
            <a:grpSpLocks/>
          </p:cNvGrpSpPr>
          <p:nvPr/>
        </p:nvGrpSpPr>
        <p:grpSpPr bwMode="auto">
          <a:xfrm>
            <a:off x="-139700" y="3433763"/>
            <a:ext cx="2111375" cy="581025"/>
            <a:chOff x="1298" y="3715"/>
            <a:chExt cx="1220" cy="314"/>
          </a:xfrm>
        </p:grpSpPr>
        <p:sp>
          <p:nvSpPr>
            <p:cNvPr id="12384" name="Text Box 81"/>
            <p:cNvSpPr txBox="1">
              <a:spLocks noChangeArrowheads="1"/>
            </p:cNvSpPr>
            <p:nvPr/>
          </p:nvSpPr>
          <p:spPr bwMode="auto">
            <a:xfrm>
              <a:off x="1298" y="3715"/>
              <a:ext cx="84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2060"/>
                  </a:solidFill>
                  <a:ea typeface="黑体" panose="02010609060101010101" pitchFamily="49" charset="-122"/>
                </a:rPr>
                <a:t>牙顶</a:t>
              </a:r>
            </a:p>
          </p:txBody>
        </p:sp>
        <p:sp>
          <p:nvSpPr>
            <p:cNvPr id="12385" name="Line 82"/>
            <p:cNvSpPr>
              <a:spLocks noChangeShapeType="1"/>
            </p:cNvSpPr>
            <p:nvPr/>
          </p:nvSpPr>
          <p:spPr bwMode="auto">
            <a:xfrm>
              <a:off x="1952" y="3880"/>
              <a:ext cx="566" cy="149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5267" name="Group 83"/>
          <p:cNvGrpSpPr>
            <a:grpSpLocks/>
          </p:cNvGrpSpPr>
          <p:nvPr/>
        </p:nvGrpSpPr>
        <p:grpSpPr bwMode="auto">
          <a:xfrm>
            <a:off x="2798763" y="4165600"/>
            <a:ext cx="1125537" cy="1566863"/>
            <a:chOff x="2272" y="2192"/>
            <a:chExt cx="1038" cy="1018"/>
          </a:xfrm>
        </p:grpSpPr>
        <p:sp>
          <p:nvSpPr>
            <p:cNvPr id="12380" name="Line 84"/>
            <p:cNvSpPr>
              <a:spLocks noChangeShapeType="1"/>
            </p:cNvSpPr>
            <p:nvPr/>
          </p:nvSpPr>
          <p:spPr bwMode="auto">
            <a:xfrm flipV="1">
              <a:off x="2272" y="2214"/>
              <a:ext cx="1038" cy="5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1" name="Line 85"/>
            <p:cNvSpPr>
              <a:spLocks noChangeShapeType="1"/>
            </p:cNvSpPr>
            <p:nvPr/>
          </p:nvSpPr>
          <p:spPr bwMode="auto">
            <a:xfrm>
              <a:off x="2395" y="3183"/>
              <a:ext cx="898" cy="1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2" name="Line 86"/>
            <p:cNvSpPr>
              <a:spLocks noChangeShapeType="1"/>
            </p:cNvSpPr>
            <p:nvPr/>
          </p:nvSpPr>
          <p:spPr bwMode="auto">
            <a:xfrm flipH="1">
              <a:off x="3151" y="2192"/>
              <a:ext cx="0" cy="101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3" name="Text Box 87"/>
            <p:cNvSpPr txBox="1">
              <a:spLocks noChangeArrowheads="1"/>
            </p:cNvSpPr>
            <p:nvPr/>
          </p:nvSpPr>
          <p:spPr bwMode="auto">
            <a:xfrm rot="-5400000">
              <a:off x="2613" y="2423"/>
              <a:ext cx="714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小径</a:t>
              </a:r>
              <a:r>
                <a:rPr lang="en-US" altLang="zh-CN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05272" name="Group 88"/>
          <p:cNvGrpSpPr>
            <a:grpSpLocks/>
          </p:cNvGrpSpPr>
          <p:nvPr/>
        </p:nvGrpSpPr>
        <p:grpSpPr bwMode="auto">
          <a:xfrm>
            <a:off x="2422525" y="4000500"/>
            <a:ext cx="2517775" cy="1870075"/>
            <a:chOff x="2328" y="2102"/>
            <a:chExt cx="1586" cy="1178"/>
          </a:xfrm>
        </p:grpSpPr>
        <p:sp>
          <p:nvSpPr>
            <p:cNvPr id="12376" name="Line 89"/>
            <p:cNvSpPr>
              <a:spLocks noChangeShapeType="1"/>
            </p:cNvSpPr>
            <p:nvPr/>
          </p:nvSpPr>
          <p:spPr bwMode="auto">
            <a:xfrm>
              <a:off x="2375" y="2109"/>
              <a:ext cx="148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7" name="Line 90"/>
            <p:cNvSpPr>
              <a:spLocks noChangeShapeType="1"/>
            </p:cNvSpPr>
            <p:nvPr/>
          </p:nvSpPr>
          <p:spPr bwMode="auto">
            <a:xfrm>
              <a:off x="2328" y="3273"/>
              <a:ext cx="1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8" name="Line 91"/>
            <p:cNvSpPr>
              <a:spLocks noChangeShapeType="1"/>
            </p:cNvSpPr>
            <p:nvPr/>
          </p:nvSpPr>
          <p:spPr bwMode="auto">
            <a:xfrm>
              <a:off x="3827" y="2102"/>
              <a:ext cx="0" cy="1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9" name="Text Box 92"/>
            <p:cNvSpPr txBox="1">
              <a:spLocks noChangeArrowheads="1"/>
            </p:cNvSpPr>
            <p:nvPr/>
          </p:nvSpPr>
          <p:spPr bwMode="auto">
            <a:xfrm rot="-5400000">
              <a:off x="3365" y="2563"/>
              <a:ext cx="6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大径</a:t>
              </a:r>
              <a:r>
                <a:rPr lang="en-US" altLang="zh-CN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4" name="Text Box 67"/>
          <p:cNvSpPr txBox="1">
            <a:spLocks noChangeArrowheads="1"/>
          </p:cNvSpPr>
          <p:nvPr/>
        </p:nvSpPr>
        <p:spPr bwMode="auto">
          <a:xfrm>
            <a:off x="61913" y="1687513"/>
            <a:ext cx="91265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kumimoji="0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：假想圆柱的直径，牙型上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沟槽</a:t>
            </a:r>
            <a:r>
              <a:rPr kumimoji="0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凸起</a:t>
            </a:r>
            <a:r>
              <a:rPr kumimoji="0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宽度相等。</a:t>
            </a:r>
          </a:p>
        </p:txBody>
      </p:sp>
      <p:grpSp>
        <p:nvGrpSpPr>
          <p:cNvPr id="95" name="Group 83"/>
          <p:cNvGrpSpPr>
            <a:grpSpLocks/>
          </p:cNvGrpSpPr>
          <p:nvPr/>
        </p:nvGrpSpPr>
        <p:grpSpPr bwMode="auto">
          <a:xfrm>
            <a:off x="2595563" y="4098925"/>
            <a:ext cx="2085975" cy="1684338"/>
            <a:chOff x="2287" y="2217"/>
            <a:chExt cx="1088" cy="966"/>
          </a:xfrm>
        </p:grpSpPr>
        <p:sp>
          <p:nvSpPr>
            <p:cNvPr id="12372" name="Line 84"/>
            <p:cNvSpPr>
              <a:spLocks noChangeShapeType="1"/>
            </p:cNvSpPr>
            <p:nvPr/>
          </p:nvSpPr>
          <p:spPr bwMode="auto">
            <a:xfrm>
              <a:off x="2287" y="2219"/>
              <a:ext cx="996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3" name="Line 85"/>
            <p:cNvSpPr>
              <a:spLocks noChangeShapeType="1"/>
            </p:cNvSpPr>
            <p:nvPr/>
          </p:nvSpPr>
          <p:spPr bwMode="auto">
            <a:xfrm>
              <a:off x="2402" y="3183"/>
              <a:ext cx="973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4" name="Line 86"/>
            <p:cNvSpPr>
              <a:spLocks noChangeShapeType="1"/>
            </p:cNvSpPr>
            <p:nvPr/>
          </p:nvSpPr>
          <p:spPr bwMode="auto">
            <a:xfrm>
              <a:off x="3149" y="2217"/>
              <a:ext cx="4" cy="957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5" name="Text Box 87"/>
            <p:cNvSpPr txBox="1">
              <a:spLocks noChangeArrowheads="1"/>
            </p:cNvSpPr>
            <p:nvPr/>
          </p:nvSpPr>
          <p:spPr bwMode="auto">
            <a:xfrm rot="-5400000">
              <a:off x="2698" y="2554"/>
              <a:ext cx="63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中径</a:t>
              </a:r>
              <a:r>
                <a:rPr lang="en-US" altLang="zh-CN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1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0" name="Group 83"/>
          <p:cNvGrpSpPr>
            <a:grpSpLocks/>
          </p:cNvGrpSpPr>
          <p:nvPr/>
        </p:nvGrpSpPr>
        <p:grpSpPr bwMode="auto">
          <a:xfrm>
            <a:off x="7048500" y="4143375"/>
            <a:ext cx="1123950" cy="1566863"/>
            <a:chOff x="2272" y="2192"/>
            <a:chExt cx="1038" cy="1018"/>
          </a:xfrm>
        </p:grpSpPr>
        <p:sp>
          <p:nvSpPr>
            <p:cNvPr id="12368" name="Line 84"/>
            <p:cNvSpPr>
              <a:spLocks noChangeShapeType="1"/>
            </p:cNvSpPr>
            <p:nvPr/>
          </p:nvSpPr>
          <p:spPr bwMode="auto">
            <a:xfrm flipV="1">
              <a:off x="2272" y="2214"/>
              <a:ext cx="1038" cy="5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9" name="Line 85"/>
            <p:cNvSpPr>
              <a:spLocks noChangeShapeType="1"/>
            </p:cNvSpPr>
            <p:nvPr/>
          </p:nvSpPr>
          <p:spPr bwMode="auto">
            <a:xfrm>
              <a:off x="2395" y="3183"/>
              <a:ext cx="898" cy="1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0" name="Line 86"/>
            <p:cNvSpPr>
              <a:spLocks noChangeShapeType="1"/>
            </p:cNvSpPr>
            <p:nvPr/>
          </p:nvSpPr>
          <p:spPr bwMode="auto">
            <a:xfrm flipH="1">
              <a:off x="3151" y="2192"/>
              <a:ext cx="0" cy="101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Text Box 87"/>
            <p:cNvSpPr txBox="1">
              <a:spLocks noChangeArrowheads="1"/>
            </p:cNvSpPr>
            <p:nvPr/>
          </p:nvSpPr>
          <p:spPr bwMode="auto">
            <a:xfrm rot="-5400000">
              <a:off x="2613" y="2423"/>
              <a:ext cx="714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小径</a:t>
              </a:r>
              <a:r>
                <a:rPr lang="en-US" altLang="zh-CN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5" name="Group 88"/>
          <p:cNvGrpSpPr>
            <a:grpSpLocks/>
          </p:cNvGrpSpPr>
          <p:nvPr/>
        </p:nvGrpSpPr>
        <p:grpSpPr bwMode="auto">
          <a:xfrm>
            <a:off x="6672263" y="3995738"/>
            <a:ext cx="2517775" cy="1882775"/>
            <a:chOff x="2328" y="2094"/>
            <a:chExt cx="1586" cy="1186"/>
          </a:xfrm>
        </p:grpSpPr>
        <p:sp>
          <p:nvSpPr>
            <p:cNvPr id="12364" name="Line 89"/>
            <p:cNvSpPr>
              <a:spLocks noChangeShapeType="1"/>
            </p:cNvSpPr>
            <p:nvPr/>
          </p:nvSpPr>
          <p:spPr bwMode="auto">
            <a:xfrm>
              <a:off x="2375" y="2094"/>
              <a:ext cx="148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5" name="Line 90"/>
            <p:cNvSpPr>
              <a:spLocks noChangeShapeType="1"/>
            </p:cNvSpPr>
            <p:nvPr/>
          </p:nvSpPr>
          <p:spPr bwMode="auto">
            <a:xfrm>
              <a:off x="2328" y="3273"/>
              <a:ext cx="1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6" name="Line 91"/>
            <p:cNvSpPr>
              <a:spLocks noChangeShapeType="1"/>
            </p:cNvSpPr>
            <p:nvPr/>
          </p:nvSpPr>
          <p:spPr bwMode="auto">
            <a:xfrm>
              <a:off x="3827" y="2102"/>
              <a:ext cx="0" cy="1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7" name="Text Box 92"/>
            <p:cNvSpPr txBox="1">
              <a:spLocks noChangeArrowheads="1"/>
            </p:cNvSpPr>
            <p:nvPr/>
          </p:nvSpPr>
          <p:spPr bwMode="auto">
            <a:xfrm rot="-5400000">
              <a:off x="3365" y="2563"/>
              <a:ext cx="6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大径</a:t>
              </a:r>
              <a:r>
                <a:rPr lang="en-US" altLang="zh-CN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0" name="Group 83"/>
          <p:cNvGrpSpPr>
            <a:grpSpLocks/>
          </p:cNvGrpSpPr>
          <p:nvPr/>
        </p:nvGrpSpPr>
        <p:grpSpPr bwMode="auto">
          <a:xfrm>
            <a:off x="6845300" y="4087813"/>
            <a:ext cx="2085975" cy="1684337"/>
            <a:chOff x="2287" y="2217"/>
            <a:chExt cx="1088" cy="966"/>
          </a:xfrm>
        </p:grpSpPr>
        <p:sp>
          <p:nvSpPr>
            <p:cNvPr id="12360" name="Line 84"/>
            <p:cNvSpPr>
              <a:spLocks noChangeShapeType="1"/>
            </p:cNvSpPr>
            <p:nvPr/>
          </p:nvSpPr>
          <p:spPr bwMode="auto">
            <a:xfrm>
              <a:off x="2287" y="2219"/>
              <a:ext cx="996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1" name="Line 85"/>
            <p:cNvSpPr>
              <a:spLocks noChangeShapeType="1"/>
            </p:cNvSpPr>
            <p:nvPr/>
          </p:nvSpPr>
          <p:spPr bwMode="auto">
            <a:xfrm>
              <a:off x="2402" y="3183"/>
              <a:ext cx="973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Line 86"/>
            <p:cNvSpPr>
              <a:spLocks noChangeShapeType="1"/>
            </p:cNvSpPr>
            <p:nvPr/>
          </p:nvSpPr>
          <p:spPr bwMode="auto">
            <a:xfrm>
              <a:off x="3149" y="2217"/>
              <a:ext cx="4" cy="957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3" name="Text Box 87"/>
            <p:cNvSpPr txBox="1">
              <a:spLocks noChangeArrowheads="1"/>
            </p:cNvSpPr>
            <p:nvPr/>
          </p:nvSpPr>
          <p:spPr bwMode="auto">
            <a:xfrm rot="-5400000">
              <a:off x="2698" y="2554"/>
              <a:ext cx="63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中径</a:t>
              </a:r>
              <a:r>
                <a:rPr lang="en-US" altLang="zh-CN" sz="2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1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2578100" y="3895725"/>
            <a:ext cx="752475" cy="463550"/>
          </a:xfrm>
          <a:prstGeom prst="ellips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209675" y="2138363"/>
            <a:ext cx="3016250" cy="1219200"/>
            <a:chOff x="311746" y="2206258"/>
            <a:chExt cx="3016247" cy="1219612"/>
          </a:xfrm>
        </p:grpSpPr>
        <p:grpSp>
          <p:nvGrpSpPr>
            <p:cNvPr id="12340" name="组合 4"/>
            <p:cNvGrpSpPr>
              <a:grpSpLocks/>
            </p:cNvGrpSpPr>
            <p:nvPr/>
          </p:nvGrpSpPr>
          <p:grpSpPr bwMode="auto">
            <a:xfrm>
              <a:off x="663279" y="2461038"/>
              <a:ext cx="2396238" cy="805341"/>
              <a:chOff x="4594416" y="2501989"/>
              <a:chExt cx="2396238" cy="805341"/>
            </a:xfrm>
          </p:grpSpPr>
          <p:grpSp>
            <p:nvGrpSpPr>
              <p:cNvPr id="12342" name="组合 1"/>
              <p:cNvGrpSpPr>
                <a:grpSpLocks/>
              </p:cNvGrpSpPr>
              <p:nvPr/>
            </p:nvGrpSpPr>
            <p:grpSpPr bwMode="auto">
              <a:xfrm>
                <a:off x="4682093" y="2501989"/>
                <a:ext cx="1978948" cy="805341"/>
                <a:chOff x="2714425" y="2285701"/>
                <a:chExt cx="3241675" cy="1319213"/>
              </a:xfrm>
            </p:grpSpPr>
            <p:grpSp>
              <p:nvGrpSpPr>
                <p:cNvPr id="12344" name="Group 4"/>
                <p:cNvGrpSpPr>
                  <a:grpSpLocks/>
                </p:cNvGrpSpPr>
                <p:nvPr/>
              </p:nvGrpSpPr>
              <p:grpSpPr bwMode="auto">
                <a:xfrm>
                  <a:off x="2747762" y="2398414"/>
                  <a:ext cx="3098800" cy="1206500"/>
                  <a:chOff x="2608" y="2078"/>
                  <a:chExt cx="1952" cy="760"/>
                </a:xfrm>
              </p:grpSpPr>
              <p:sp>
                <p:nvSpPr>
                  <p:cNvPr id="12346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0" y="2616"/>
                    <a:ext cx="205" cy="205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7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1" y="2717"/>
                    <a:ext cx="121" cy="121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8" name="Freeform 7"/>
                  <p:cNvSpPr>
                    <a:spLocks/>
                  </p:cNvSpPr>
                  <p:nvPr/>
                </p:nvSpPr>
                <p:spPr bwMode="auto">
                  <a:xfrm>
                    <a:off x="3860" y="2078"/>
                    <a:ext cx="332" cy="340"/>
                  </a:xfrm>
                  <a:custGeom>
                    <a:avLst/>
                    <a:gdLst>
                      <a:gd name="T0" fmla="*/ 0 w 475"/>
                      <a:gd name="T1" fmla="*/ 4 h 485"/>
                      <a:gd name="T2" fmla="*/ 3 w 475"/>
                      <a:gd name="T3" fmla="*/ 0 h 48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75" h="485">
                        <a:moveTo>
                          <a:pt x="0" y="485"/>
                        </a:moveTo>
                        <a:lnTo>
                          <a:pt x="475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9" name="Freeform 8"/>
                  <p:cNvSpPr>
                    <a:spLocks/>
                  </p:cNvSpPr>
                  <p:nvPr/>
                </p:nvSpPr>
                <p:spPr bwMode="auto">
                  <a:xfrm>
                    <a:off x="3613" y="2196"/>
                    <a:ext cx="638" cy="639"/>
                  </a:xfrm>
                  <a:custGeom>
                    <a:avLst/>
                    <a:gdLst>
                      <a:gd name="T0" fmla="*/ 0 w 888"/>
                      <a:gd name="T1" fmla="*/ 9 h 888"/>
                      <a:gd name="T2" fmla="*/ 9 w 888"/>
                      <a:gd name="T3" fmla="*/ 0 h 88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88" h="888">
                        <a:moveTo>
                          <a:pt x="0" y="888"/>
                        </a:moveTo>
                        <a:lnTo>
                          <a:pt x="888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0" name="Freeform 9"/>
                  <p:cNvSpPr>
                    <a:spLocks/>
                  </p:cNvSpPr>
                  <p:nvPr/>
                </p:nvSpPr>
                <p:spPr bwMode="auto">
                  <a:xfrm>
                    <a:off x="3780" y="2297"/>
                    <a:ext cx="538" cy="538"/>
                  </a:xfrm>
                  <a:custGeom>
                    <a:avLst/>
                    <a:gdLst>
                      <a:gd name="T0" fmla="*/ 0 w 744"/>
                      <a:gd name="T1" fmla="*/ 8 h 744"/>
                      <a:gd name="T2" fmla="*/ 8 w 744"/>
                      <a:gd name="T3" fmla="*/ 0 h 74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44" h="744">
                        <a:moveTo>
                          <a:pt x="0" y="744"/>
                        </a:moveTo>
                        <a:lnTo>
                          <a:pt x="744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1" name="Freeform 10"/>
                  <p:cNvSpPr>
                    <a:spLocks/>
                  </p:cNvSpPr>
                  <p:nvPr/>
                </p:nvSpPr>
                <p:spPr bwMode="auto">
                  <a:xfrm>
                    <a:off x="3949" y="2405"/>
                    <a:ext cx="426" cy="430"/>
                  </a:xfrm>
                  <a:custGeom>
                    <a:avLst/>
                    <a:gdLst>
                      <a:gd name="T0" fmla="*/ 0 w 489"/>
                      <a:gd name="T1" fmla="*/ 73 h 493"/>
                      <a:gd name="T2" fmla="*/ 71 w 489"/>
                      <a:gd name="T3" fmla="*/ 0 h 49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89" h="493">
                        <a:moveTo>
                          <a:pt x="0" y="493"/>
                        </a:moveTo>
                        <a:lnTo>
                          <a:pt x="489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2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12" y="2515"/>
                    <a:ext cx="323" cy="323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3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87" y="2616"/>
                    <a:ext cx="216" cy="215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4" name="Freeform 13"/>
                  <p:cNvSpPr>
                    <a:spLocks/>
                  </p:cNvSpPr>
                  <p:nvPr/>
                </p:nvSpPr>
                <p:spPr bwMode="auto">
                  <a:xfrm>
                    <a:off x="4459" y="2726"/>
                    <a:ext cx="101" cy="104"/>
                  </a:xfrm>
                  <a:custGeom>
                    <a:avLst/>
                    <a:gdLst>
                      <a:gd name="T0" fmla="*/ 0 w 134"/>
                      <a:gd name="T1" fmla="*/ 3 h 137"/>
                      <a:gd name="T2" fmla="*/ 3 w 134"/>
                      <a:gd name="T3" fmla="*/ 0 h 13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4" h="137">
                        <a:moveTo>
                          <a:pt x="0" y="137"/>
                        </a:moveTo>
                        <a:lnTo>
                          <a:pt x="134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5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2" y="2503"/>
                    <a:ext cx="326" cy="328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6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0" y="2403"/>
                    <a:ext cx="432" cy="432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7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83" y="2291"/>
                    <a:ext cx="532" cy="533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08" y="2178"/>
                    <a:ext cx="652" cy="653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9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7" y="2078"/>
                    <a:ext cx="355" cy="355"/>
                  </a:xfrm>
                  <a:prstGeom prst="line">
                    <a:avLst/>
                  </a:prstGeom>
                  <a:noFill/>
                  <a:ln w="1905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45" name="Freeform 19"/>
                <p:cNvSpPr>
                  <a:spLocks/>
                </p:cNvSpPr>
                <p:nvPr/>
              </p:nvSpPr>
              <p:spPr bwMode="auto">
                <a:xfrm>
                  <a:off x="2714425" y="2285701"/>
                  <a:ext cx="3241675" cy="1195388"/>
                </a:xfrm>
                <a:custGeom>
                  <a:avLst/>
                  <a:gdLst>
                    <a:gd name="T0" fmla="*/ 0 w 2042"/>
                    <a:gd name="T1" fmla="*/ 2147483646 h 753"/>
                    <a:gd name="T2" fmla="*/ 2147483646 w 2042"/>
                    <a:gd name="T3" fmla="*/ 2147483646 h 753"/>
                    <a:gd name="T4" fmla="*/ 2147483646 w 2042"/>
                    <a:gd name="T5" fmla="*/ 2147483646 h 753"/>
                    <a:gd name="T6" fmla="*/ 2147483646 w 2042"/>
                    <a:gd name="T7" fmla="*/ 0 h 753"/>
                    <a:gd name="T8" fmla="*/ 2147483646 w 2042"/>
                    <a:gd name="T9" fmla="*/ 2147483646 h 753"/>
                    <a:gd name="T10" fmla="*/ 2147483646 w 2042"/>
                    <a:gd name="T11" fmla="*/ 2147483646 h 753"/>
                    <a:gd name="T12" fmla="*/ 2147483646 w 2042"/>
                    <a:gd name="T13" fmla="*/ 2147483646 h 753"/>
                    <a:gd name="T14" fmla="*/ 2147483646 w 2042"/>
                    <a:gd name="T15" fmla="*/ 2147483646 h 753"/>
                    <a:gd name="T16" fmla="*/ 2147483646 w 2042"/>
                    <a:gd name="T17" fmla="*/ 0 h 753"/>
                    <a:gd name="T18" fmla="*/ 2147483646 w 2042"/>
                    <a:gd name="T19" fmla="*/ 0 h 753"/>
                    <a:gd name="T20" fmla="*/ 2147483646 w 2042"/>
                    <a:gd name="T21" fmla="*/ 2147483646 h 753"/>
                    <a:gd name="T22" fmla="*/ 2147483646 w 2042"/>
                    <a:gd name="T23" fmla="*/ 2147483646 h 753"/>
                    <a:gd name="T24" fmla="*/ 2147483646 w 2042"/>
                    <a:gd name="T25" fmla="*/ 2147483646 h 75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042" h="753">
                      <a:moveTo>
                        <a:pt x="0" y="753"/>
                      </a:moveTo>
                      <a:lnTo>
                        <a:pt x="35" y="742"/>
                      </a:lnTo>
                      <a:lnTo>
                        <a:pt x="64" y="733"/>
                      </a:lnTo>
                      <a:lnTo>
                        <a:pt x="497" y="0"/>
                      </a:lnTo>
                      <a:lnTo>
                        <a:pt x="562" y="4"/>
                      </a:lnTo>
                      <a:lnTo>
                        <a:pt x="981" y="742"/>
                      </a:lnTo>
                      <a:lnTo>
                        <a:pt x="1029" y="752"/>
                      </a:lnTo>
                      <a:lnTo>
                        <a:pt x="1072" y="737"/>
                      </a:lnTo>
                      <a:lnTo>
                        <a:pt x="1499" y="0"/>
                      </a:lnTo>
                      <a:lnTo>
                        <a:pt x="1559" y="0"/>
                      </a:lnTo>
                      <a:lnTo>
                        <a:pt x="1975" y="728"/>
                      </a:lnTo>
                      <a:lnTo>
                        <a:pt x="2008" y="747"/>
                      </a:lnTo>
                      <a:lnTo>
                        <a:pt x="2042" y="747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43" name="Freeform 63"/>
              <p:cNvSpPr>
                <a:spLocks/>
              </p:cNvSpPr>
              <p:nvPr/>
            </p:nvSpPr>
            <p:spPr bwMode="auto">
              <a:xfrm>
                <a:off x="4594416" y="2884175"/>
                <a:ext cx="2396238" cy="1587"/>
              </a:xfrm>
              <a:custGeom>
                <a:avLst/>
                <a:gdLst>
                  <a:gd name="T0" fmla="*/ 0 w 5211"/>
                  <a:gd name="T1" fmla="*/ 0 h 1"/>
                  <a:gd name="T2" fmla="*/ 2147483646 w 5211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11" h="1">
                    <a:moveTo>
                      <a:pt x="0" y="0"/>
                    </a:moveTo>
                    <a:lnTo>
                      <a:pt x="521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41" name="椭圆 172"/>
            <p:cNvSpPr>
              <a:spLocks noChangeArrowheads="1"/>
            </p:cNvSpPr>
            <p:nvPr/>
          </p:nvSpPr>
          <p:spPr bwMode="auto">
            <a:xfrm>
              <a:off x="311746" y="2206258"/>
              <a:ext cx="3016247" cy="1219612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4" name="椭圆 173"/>
          <p:cNvSpPr>
            <a:spLocks noChangeArrowheads="1"/>
          </p:cNvSpPr>
          <p:nvPr/>
        </p:nvSpPr>
        <p:spPr bwMode="auto">
          <a:xfrm>
            <a:off x="6884988" y="3808413"/>
            <a:ext cx="752475" cy="46355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CN" altLang="en-US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26150" y="2141538"/>
            <a:ext cx="3043238" cy="1212850"/>
            <a:chOff x="6025795" y="2142056"/>
            <a:chExt cx="3044289" cy="1213117"/>
          </a:xfrm>
        </p:grpSpPr>
        <p:grpSp>
          <p:nvGrpSpPr>
            <p:cNvPr id="12311" name="组合 3"/>
            <p:cNvGrpSpPr>
              <a:grpSpLocks/>
            </p:cNvGrpSpPr>
            <p:nvPr/>
          </p:nvGrpSpPr>
          <p:grpSpPr bwMode="auto">
            <a:xfrm>
              <a:off x="6412370" y="2308061"/>
              <a:ext cx="2396238" cy="934088"/>
              <a:chOff x="740088" y="2358245"/>
              <a:chExt cx="2396238" cy="934088"/>
            </a:xfrm>
          </p:grpSpPr>
          <p:sp>
            <p:nvSpPr>
              <p:cNvPr id="12313" name="Freeform 63"/>
              <p:cNvSpPr>
                <a:spLocks/>
              </p:cNvSpPr>
              <p:nvPr/>
            </p:nvSpPr>
            <p:spPr bwMode="auto">
              <a:xfrm>
                <a:off x="740088" y="2917701"/>
                <a:ext cx="2396238" cy="1587"/>
              </a:xfrm>
              <a:custGeom>
                <a:avLst/>
                <a:gdLst>
                  <a:gd name="T0" fmla="*/ 0 w 5211"/>
                  <a:gd name="T1" fmla="*/ 0 h 1"/>
                  <a:gd name="T2" fmla="*/ 2147483646 w 5211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11" h="1">
                    <a:moveTo>
                      <a:pt x="0" y="0"/>
                    </a:moveTo>
                    <a:lnTo>
                      <a:pt x="521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14" name="组合 2"/>
              <p:cNvGrpSpPr>
                <a:grpSpLocks/>
              </p:cNvGrpSpPr>
              <p:nvPr/>
            </p:nvGrpSpPr>
            <p:grpSpPr bwMode="auto">
              <a:xfrm>
                <a:off x="839873" y="2358245"/>
                <a:ext cx="2196668" cy="934088"/>
                <a:chOff x="141288" y="2667000"/>
                <a:chExt cx="3460750" cy="1471613"/>
              </a:xfrm>
            </p:grpSpPr>
            <p:grpSp>
              <p:nvGrpSpPr>
                <p:cNvPr id="12315" name="Group 22"/>
                <p:cNvGrpSpPr>
                  <a:grpSpLocks/>
                </p:cNvGrpSpPr>
                <p:nvPr/>
              </p:nvGrpSpPr>
              <p:grpSpPr bwMode="auto">
                <a:xfrm>
                  <a:off x="157163" y="2938463"/>
                  <a:ext cx="3444875" cy="1200150"/>
                  <a:chOff x="475" y="2467"/>
                  <a:chExt cx="2170" cy="756"/>
                </a:xfrm>
              </p:grpSpPr>
              <p:sp>
                <p:nvSpPr>
                  <p:cNvPr id="1233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36" y="2493"/>
                    <a:ext cx="440" cy="73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2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82" y="2493"/>
                    <a:ext cx="434" cy="727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618" y="2484"/>
                    <a:ext cx="450" cy="73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4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2498"/>
                    <a:ext cx="435" cy="723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3216"/>
                    <a:ext cx="125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054" y="3216"/>
                    <a:ext cx="11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7" name="Freeform 29"/>
                  <p:cNvSpPr>
                    <a:spLocks/>
                  </p:cNvSpPr>
                  <p:nvPr/>
                </p:nvSpPr>
                <p:spPr bwMode="auto">
                  <a:xfrm>
                    <a:off x="1512" y="2467"/>
                    <a:ext cx="120" cy="34"/>
                  </a:xfrm>
                  <a:custGeom>
                    <a:avLst/>
                    <a:gdLst>
                      <a:gd name="T0" fmla="*/ 0 w 120"/>
                      <a:gd name="T1" fmla="*/ 29 h 34"/>
                      <a:gd name="T2" fmla="*/ 43 w 120"/>
                      <a:gd name="T3" fmla="*/ 5 h 34"/>
                      <a:gd name="T4" fmla="*/ 82 w 120"/>
                      <a:gd name="T5" fmla="*/ 5 h 34"/>
                      <a:gd name="T6" fmla="*/ 120 w 120"/>
                      <a:gd name="T7" fmla="*/ 34 h 3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0" h="34">
                        <a:moveTo>
                          <a:pt x="0" y="29"/>
                        </a:moveTo>
                        <a:cubicBezTo>
                          <a:pt x="7" y="26"/>
                          <a:pt x="29" y="9"/>
                          <a:pt x="43" y="5"/>
                        </a:cubicBezTo>
                        <a:cubicBezTo>
                          <a:pt x="57" y="1"/>
                          <a:pt x="69" y="0"/>
                          <a:pt x="82" y="5"/>
                        </a:cubicBezTo>
                        <a:cubicBezTo>
                          <a:pt x="95" y="10"/>
                          <a:pt x="112" y="28"/>
                          <a:pt x="120" y="34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8" name="Freeform 30"/>
                  <p:cNvSpPr>
                    <a:spLocks/>
                  </p:cNvSpPr>
                  <p:nvPr/>
                </p:nvSpPr>
                <p:spPr bwMode="auto">
                  <a:xfrm>
                    <a:off x="475" y="2467"/>
                    <a:ext cx="63" cy="39"/>
                  </a:xfrm>
                  <a:custGeom>
                    <a:avLst/>
                    <a:gdLst>
                      <a:gd name="T0" fmla="*/ 63 w 63"/>
                      <a:gd name="T1" fmla="*/ 39 h 39"/>
                      <a:gd name="T2" fmla="*/ 43 w 63"/>
                      <a:gd name="T3" fmla="*/ 15 h 39"/>
                      <a:gd name="T4" fmla="*/ 0 w 63"/>
                      <a:gd name="T5" fmla="*/ 0 h 3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3" h="39">
                        <a:moveTo>
                          <a:pt x="63" y="39"/>
                        </a:moveTo>
                        <a:cubicBezTo>
                          <a:pt x="60" y="35"/>
                          <a:pt x="53" y="21"/>
                          <a:pt x="43" y="15"/>
                        </a:cubicBezTo>
                        <a:cubicBezTo>
                          <a:pt x="33" y="9"/>
                          <a:pt x="9" y="3"/>
                          <a:pt x="0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9" name="Freeform 31"/>
                  <p:cNvSpPr>
                    <a:spLocks/>
                  </p:cNvSpPr>
                  <p:nvPr/>
                </p:nvSpPr>
                <p:spPr bwMode="auto">
                  <a:xfrm>
                    <a:off x="2592" y="2467"/>
                    <a:ext cx="53" cy="34"/>
                  </a:xfrm>
                  <a:custGeom>
                    <a:avLst/>
                    <a:gdLst>
                      <a:gd name="T0" fmla="*/ 0 w 53"/>
                      <a:gd name="T1" fmla="*/ 34 h 34"/>
                      <a:gd name="T2" fmla="*/ 24 w 53"/>
                      <a:gd name="T3" fmla="*/ 10 h 34"/>
                      <a:gd name="T4" fmla="*/ 53 w 53"/>
                      <a:gd name="T5" fmla="*/ 0 h 3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3" h="34">
                        <a:moveTo>
                          <a:pt x="0" y="34"/>
                        </a:moveTo>
                        <a:cubicBezTo>
                          <a:pt x="4" y="30"/>
                          <a:pt x="15" y="16"/>
                          <a:pt x="24" y="10"/>
                        </a:cubicBezTo>
                        <a:cubicBezTo>
                          <a:pt x="33" y="4"/>
                          <a:pt x="47" y="2"/>
                          <a:pt x="53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316" name="Group 32"/>
                <p:cNvGrpSpPr>
                  <a:grpSpLocks/>
                </p:cNvGrpSpPr>
                <p:nvPr/>
              </p:nvGrpSpPr>
              <p:grpSpPr bwMode="auto">
                <a:xfrm>
                  <a:off x="141288" y="2667000"/>
                  <a:ext cx="3460750" cy="1357313"/>
                  <a:chOff x="465" y="1847"/>
                  <a:chExt cx="2180" cy="855"/>
                </a:xfrm>
              </p:grpSpPr>
              <p:sp>
                <p:nvSpPr>
                  <p:cNvPr id="1231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638" y="1866"/>
                    <a:ext cx="610" cy="6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856"/>
                    <a:ext cx="503" cy="50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65" y="1885"/>
                    <a:ext cx="711" cy="71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686" y="2284"/>
                    <a:ext cx="418" cy="41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998" y="1847"/>
                    <a:ext cx="394" cy="39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195" y="1847"/>
                    <a:ext cx="269" cy="2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397" y="1847"/>
                    <a:ext cx="158" cy="15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135"/>
                    <a:ext cx="533" cy="53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94" y="1852"/>
                    <a:ext cx="695" cy="69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786" y="1852"/>
                    <a:ext cx="576" cy="57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82" y="1852"/>
                    <a:ext cx="452" cy="45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189" y="1847"/>
                    <a:ext cx="326" cy="32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386" y="1852"/>
                    <a:ext cx="196" cy="19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573" y="1847"/>
                    <a:ext cx="72" cy="7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2312" name="椭圆 174"/>
            <p:cNvSpPr>
              <a:spLocks noChangeArrowheads="1"/>
            </p:cNvSpPr>
            <p:nvPr/>
          </p:nvSpPr>
          <p:spPr bwMode="auto">
            <a:xfrm>
              <a:off x="6025795" y="2142056"/>
              <a:ext cx="3044289" cy="121311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73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0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75"/>
                                        <p:tgtEl>
                                          <p:spTgt spid="60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0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75"/>
                                        <p:tgtEl>
                                          <p:spTgt spid="60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6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53" grpId="0" autoUpdateAnimBg="0"/>
      <p:bldP spid="605254" grpId="0" autoUpdateAnimBg="0"/>
      <p:bldP spid="94" grpId="0" autoUpdateAnimBg="0"/>
      <p:bldP spid="6" grpId="0" animBg="1"/>
      <p:bldP spid="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0EA1F8F-D39B-466B-903E-24BDD179555A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715963" y="592138"/>
            <a:ext cx="2687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线数(n)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14579" name="Group 4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46821" name="Rectangle 5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46822" name="Rectangle 6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4584" name="Rectangle 7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4580" name="Rectangle 8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581" name="Line 9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6826" name="Group 10"/>
          <p:cNvGrpSpPr>
            <a:grpSpLocks/>
          </p:cNvGrpSpPr>
          <p:nvPr/>
        </p:nvGrpSpPr>
        <p:grpSpPr bwMode="auto">
          <a:xfrm>
            <a:off x="2576513" y="3386138"/>
            <a:ext cx="336550" cy="803275"/>
            <a:chOff x="1623" y="2133"/>
            <a:chExt cx="212" cy="506"/>
          </a:xfrm>
        </p:grpSpPr>
        <p:sp>
          <p:nvSpPr>
            <p:cNvPr id="14577" name="Line 11"/>
            <p:cNvSpPr>
              <a:spLocks noChangeShapeType="1"/>
            </p:cNvSpPr>
            <p:nvPr/>
          </p:nvSpPr>
          <p:spPr bwMode="auto">
            <a:xfrm>
              <a:off x="1623" y="2133"/>
              <a:ext cx="0" cy="5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78" name="Line 12"/>
            <p:cNvSpPr>
              <a:spLocks noChangeShapeType="1"/>
            </p:cNvSpPr>
            <p:nvPr/>
          </p:nvSpPr>
          <p:spPr bwMode="auto">
            <a:xfrm flipH="1">
              <a:off x="1834" y="2133"/>
              <a:ext cx="1" cy="5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6829" name="Text Box 13"/>
          <p:cNvSpPr txBox="1">
            <a:spLocks noChangeArrowheads="1"/>
          </p:cNvSpPr>
          <p:nvPr/>
        </p:nvSpPr>
        <p:spPr bwMode="auto">
          <a:xfrm>
            <a:off x="2916238" y="3643313"/>
            <a:ext cx="2027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螺距 </a:t>
            </a:r>
            <a:r>
              <a:rPr kumimoji="1" lang="en-US" altLang="zh-CN" sz="20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= </a:t>
            </a:r>
            <a:r>
              <a:rPr kumimoji="1" lang="zh-CN" altLang="en-US" sz="20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导程</a:t>
            </a:r>
            <a:endParaRPr kumimoji="1" lang="zh-CN" altLang="en-US" sz="2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546830" name="Group 14"/>
          <p:cNvGrpSpPr>
            <a:grpSpLocks/>
          </p:cNvGrpSpPr>
          <p:nvPr/>
        </p:nvGrpSpPr>
        <p:grpSpPr bwMode="auto">
          <a:xfrm>
            <a:off x="2274888" y="4033838"/>
            <a:ext cx="1435100" cy="3175"/>
            <a:chOff x="1433" y="2541"/>
            <a:chExt cx="904" cy="2"/>
          </a:xfrm>
        </p:grpSpPr>
        <p:sp>
          <p:nvSpPr>
            <p:cNvPr id="14574" name="Line 15"/>
            <p:cNvSpPr>
              <a:spLocks noChangeShapeType="1"/>
            </p:cNvSpPr>
            <p:nvPr/>
          </p:nvSpPr>
          <p:spPr bwMode="auto">
            <a:xfrm>
              <a:off x="1433" y="2542"/>
              <a:ext cx="19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75" name="Line 16"/>
            <p:cNvSpPr>
              <a:spLocks noChangeShapeType="1"/>
            </p:cNvSpPr>
            <p:nvPr/>
          </p:nvSpPr>
          <p:spPr bwMode="auto">
            <a:xfrm flipH="1">
              <a:off x="1832" y="2541"/>
              <a:ext cx="50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76" name="Line 17"/>
            <p:cNvSpPr>
              <a:spLocks noChangeShapeType="1"/>
            </p:cNvSpPr>
            <p:nvPr/>
          </p:nvSpPr>
          <p:spPr bwMode="auto">
            <a:xfrm flipV="1">
              <a:off x="1622" y="2542"/>
              <a:ext cx="21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6837" name="Group 21"/>
          <p:cNvGrpSpPr>
            <a:grpSpLocks/>
          </p:cNvGrpSpPr>
          <p:nvPr/>
        </p:nvGrpSpPr>
        <p:grpSpPr bwMode="auto">
          <a:xfrm>
            <a:off x="830263" y="2406650"/>
            <a:ext cx="2382837" cy="1100138"/>
            <a:chOff x="92" y="3370"/>
            <a:chExt cx="1501" cy="693"/>
          </a:xfrm>
        </p:grpSpPr>
        <p:sp>
          <p:nvSpPr>
            <p:cNvPr id="14476" name="Freeform 22"/>
            <p:cNvSpPr>
              <a:spLocks/>
            </p:cNvSpPr>
            <p:nvPr/>
          </p:nvSpPr>
          <p:spPr bwMode="auto">
            <a:xfrm flipH="1" flipV="1">
              <a:off x="394" y="3711"/>
              <a:ext cx="73" cy="346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3 w 108"/>
                <a:gd name="T5" fmla="*/ 0 h 742"/>
                <a:gd name="T6" fmla="*/ 3 w 108"/>
                <a:gd name="T7" fmla="*/ 1 h 742"/>
                <a:gd name="T8" fmla="*/ 5 w 108"/>
                <a:gd name="T9" fmla="*/ 1 h 742"/>
                <a:gd name="T10" fmla="*/ 5 w 108"/>
                <a:gd name="T11" fmla="*/ 2 h 742"/>
                <a:gd name="T12" fmla="*/ 6 w 108"/>
                <a:gd name="T13" fmla="*/ 3 h 742"/>
                <a:gd name="T14" fmla="*/ 7 w 108"/>
                <a:gd name="T15" fmla="*/ 3 h 742"/>
                <a:gd name="T16" fmla="*/ 7 w 108"/>
                <a:gd name="T17" fmla="*/ 4 h 742"/>
                <a:gd name="T18" fmla="*/ 7 w 108"/>
                <a:gd name="T19" fmla="*/ 5 h 742"/>
                <a:gd name="T20" fmla="*/ 9 w 108"/>
                <a:gd name="T21" fmla="*/ 6 h 742"/>
                <a:gd name="T22" fmla="*/ 9 w 108"/>
                <a:gd name="T23" fmla="*/ 7 h 742"/>
                <a:gd name="T24" fmla="*/ 10 w 108"/>
                <a:gd name="T25" fmla="*/ 7 h 742"/>
                <a:gd name="T26" fmla="*/ 10 w 108"/>
                <a:gd name="T27" fmla="*/ 7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7" name="Freeform 23"/>
            <p:cNvSpPr>
              <a:spLocks/>
            </p:cNvSpPr>
            <p:nvPr/>
          </p:nvSpPr>
          <p:spPr bwMode="auto">
            <a:xfrm>
              <a:off x="433" y="3370"/>
              <a:ext cx="92" cy="348"/>
            </a:xfrm>
            <a:custGeom>
              <a:avLst/>
              <a:gdLst>
                <a:gd name="T0" fmla="*/ 5 w 166"/>
                <a:gd name="T1" fmla="*/ 13 h 669"/>
                <a:gd name="T2" fmla="*/ 4 w 166"/>
                <a:gd name="T3" fmla="*/ 11 h 669"/>
                <a:gd name="T4" fmla="*/ 4 w 166"/>
                <a:gd name="T5" fmla="*/ 10 h 669"/>
                <a:gd name="T6" fmla="*/ 3 w 166"/>
                <a:gd name="T7" fmla="*/ 8 h 669"/>
                <a:gd name="T8" fmla="*/ 3 w 166"/>
                <a:gd name="T9" fmla="*/ 6 h 669"/>
                <a:gd name="T10" fmla="*/ 2 w 166"/>
                <a:gd name="T11" fmla="*/ 5 h 669"/>
                <a:gd name="T12" fmla="*/ 1 w 166"/>
                <a:gd name="T13" fmla="*/ 3 h 669"/>
                <a:gd name="T14" fmla="*/ 1 w 166"/>
                <a:gd name="T15" fmla="*/ 1 h 669"/>
                <a:gd name="T16" fmla="*/ 0 w 166"/>
                <a:gd name="T17" fmla="*/ 0 h 6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669">
                  <a:moveTo>
                    <a:pt x="166" y="669"/>
                  </a:moveTo>
                  <a:cubicBezTo>
                    <a:pt x="160" y="637"/>
                    <a:pt x="155" y="606"/>
                    <a:pt x="150" y="577"/>
                  </a:cubicBezTo>
                  <a:cubicBezTo>
                    <a:pt x="145" y="548"/>
                    <a:pt x="140" y="524"/>
                    <a:pt x="135" y="495"/>
                  </a:cubicBezTo>
                  <a:cubicBezTo>
                    <a:pt x="130" y="466"/>
                    <a:pt x="123" y="432"/>
                    <a:pt x="118" y="403"/>
                  </a:cubicBezTo>
                  <a:cubicBezTo>
                    <a:pt x="113" y="374"/>
                    <a:pt x="109" y="348"/>
                    <a:pt x="102" y="319"/>
                  </a:cubicBezTo>
                  <a:cubicBezTo>
                    <a:pt x="95" y="290"/>
                    <a:pt x="82" y="255"/>
                    <a:pt x="73" y="226"/>
                  </a:cubicBezTo>
                  <a:cubicBezTo>
                    <a:pt x="64" y="197"/>
                    <a:pt x="56" y="175"/>
                    <a:pt x="46" y="145"/>
                  </a:cubicBezTo>
                  <a:cubicBezTo>
                    <a:pt x="36" y="115"/>
                    <a:pt x="23" y="66"/>
                    <a:pt x="15" y="42"/>
                  </a:cubicBezTo>
                  <a:cubicBezTo>
                    <a:pt x="7" y="18"/>
                    <a:pt x="3" y="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78" name="Group 24"/>
            <p:cNvGrpSpPr>
              <a:grpSpLocks/>
            </p:cNvGrpSpPr>
            <p:nvPr/>
          </p:nvGrpSpPr>
          <p:grpSpPr bwMode="auto">
            <a:xfrm>
              <a:off x="429" y="3373"/>
              <a:ext cx="97" cy="684"/>
              <a:chOff x="575" y="3377"/>
              <a:chExt cx="97" cy="681"/>
            </a:xfrm>
          </p:grpSpPr>
          <p:sp>
            <p:nvSpPr>
              <p:cNvPr id="14572" name="Freeform 25"/>
              <p:cNvSpPr>
                <a:spLocks/>
              </p:cNvSpPr>
              <p:nvPr/>
            </p:nvSpPr>
            <p:spPr bwMode="auto">
              <a:xfrm flipH="1" flipV="1">
                <a:off x="625" y="3714"/>
                <a:ext cx="47" cy="344"/>
              </a:xfrm>
              <a:custGeom>
                <a:avLst/>
                <a:gdLst>
                  <a:gd name="T0" fmla="*/ 0 w 108"/>
                  <a:gd name="T1" fmla="*/ 0 h 742"/>
                  <a:gd name="T2" fmla="*/ 0 w 108"/>
                  <a:gd name="T3" fmla="*/ 0 h 742"/>
                  <a:gd name="T4" fmla="*/ 0 w 108"/>
                  <a:gd name="T5" fmla="*/ 0 h 742"/>
                  <a:gd name="T6" fmla="*/ 0 w 108"/>
                  <a:gd name="T7" fmla="*/ 1 h 742"/>
                  <a:gd name="T8" fmla="*/ 0 w 108"/>
                  <a:gd name="T9" fmla="*/ 1 h 742"/>
                  <a:gd name="T10" fmla="*/ 0 w 108"/>
                  <a:gd name="T11" fmla="*/ 2 h 742"/>
                  <a:gd name="T12" fmla="*/ 0 w 108"/>
                  <a:gd name="T13" fmla="*/ 3 h 742"/>
                  <a:gd name="T14" fmla="*/ 0 w 108"/>
                  <a:gd name="T15" fmla="*/ 3 h 742"/>
                  <a:gd name="T16" fmla="*/ 0 w 108"/>
                  <a:gd name="T17" fmla="*/ 4 h 742"/>
                  <a:gd name="T18" fmla="*/ 0 w 108"/>
                  <a:gd name="T19" fmla="*/ 4 h 742"/>
                  <a:gd name="T20" fmla="*/ 0 w 108"/>
                  <a:gd name="T21" fmla="*/ 6 h 742"/>
                  <a:gd name="T22" fmla="*/ 0 w 108"/>
                  <a:gd name="T23" fmla="*/ 6 h 742"/>
                  <a:gd name="T24" fmla="*/ 1 w 108"/>
                  <a:gd name="T25" fmla="*/ 7 h 742"/>
                  <a:gd name="T26" fmla="*/ 1 w 108"/>
                  <a:gd name="T27" fmla="*/ 7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73" name="Freeform 26"/>
              <p:cNvSpPr>
                <a:spLocks/>
              </p:cNvSpPr>
              <p:nvPr/>
            </p:nvSpPr>
            <p:spPr bwMode="auto">
              <a:xfrm>
                <a:off x="575" y="3377"/>
                <a:ext cx="50" cy="338"/>
              </a:xfrm>
              <a:custGeom>
                <a:avLst/>
                <a:gdLst>
                  <a:gd name="T0" fmla="*/ 0 w 107"/>
                  <a:gd name="T1" fmla="*/ 0 h 744"/>
                  <a:gd name="T2" fmla="*/ 0 w 107"/>
                  <a:gd name="T3" fmla="*/ 0 h 744"/>
                  <a:gd name="T4" fmla="*/ 0 w 107"/>
                  <a:gd name="T5" fmla="*/ 0 h 744"/>
                  <a:gd name="T6" fmla="*/ 0 w 107"/>
                  <a:gd name="T7" fmla="*/ 1 h 744"/>
                  <a:gd name="T8" fmla="*/ 0 w 107"/>
                  <a:gd name="T9" fmla="*/ 2 h 744"/>
                  <a:gd name="T10" fmla="*/ 1 w 107"/>
                  <a:gd name="T11" fmla="*/ 3 h 744"/>
                  <a:gd name="T12" fmla="*/ 1 w 107"/>
                  <a:gd name="T13" fmla="*/ 4 h 744"/>
                  <a:gd name="T14" fmla="*/ 1 w 107"/>
                  <a:gd name="T15" fmla="*/ 5 h 744"/>
                  <a:gd name="T16" fmla="*/ 1 w 107"/>
                  <a:gd name="T17" fmla="*/ 7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744">
                    <a:moveTo>
                      <a:pt x="0" y="0"/>
                    </a:moveTo>
                    <a:cubicBezTo>
                      <a:pt x="5" y="3"/>
                      <a:pt x="10" y="6"/>
                      <a:pt x="14" y="15"/>
                    </a:cubicBezTo>
                    <a:cubicBezTo>
                      <a:pt x="18" y="24"/>
                      <a:pt x="19" y="34"/>
                      <a:pt x="24" y="52"/>
                    </a:cubicBezTo>
                    <a:cubicBezTo>
                      <a:pt x="29" y="70"/>
                      <a:pt x="38" y="97"/>
                      <a:pt x="44" y="126"/>
                    </a:cubicBezTo>
                    <a:cubicBezTo>
                      <a:pt x="50" y="155"/>
                      <a:pt x="55" y="193"/>
                      <a:pt x="60" y="229"/>
                    </a:cubicBezTo>
                    <a:cubicBezTo>
                      <a:pt x="65" y="265"/>
                      <a:pt x="73" y="308"/>
                      <a:pt x="77" y="345"/>
                    </a:cubicBezTo>
                    <a:cubicBezTo>
                      <a:pt x="81" y="382"/>
                      <a:pt x="83" y="414"/>
                      <a:pt x="86" y="454"/>
                    </a:cubicBezTo>
                    <a:cubicBezTo>
                      <a:pt x="89" y="494"/>
                      <a:pt x="93" y="538"/>
                      <a:pt x="96" y="586"/>
                    </a:cubicBezTo>
                    <a:cubicBezTo>
                      <a:pt x="99" y="634"/>
                      <a:pt x="103" y="689"/>
                      <a:pt x="107" y="744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79" name="Line 27"/>
            <p:cNvSpPr>
              <a:spLocks noChangeShapeType="1"/>
            </p:cNvSpPr>
            <p:nvPr/>
          </p:nvSpPr>
          <p:spPr bwMode="auto">
            <a:xfrm>
              <a:off x="108" y="3376"/>
              <a:ext cx="33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0" name="Line 28"/>
            <p:cNvSpPr>
              <a:spLocks noChangeShapeType="1"/>
            </p:cNvSpPr>
            <p:nvPr/>
          </p:nvSpPr>
          <p:spPr bwMode="auto">
            <a:xfrm>
              <a:off x="461" y="4053"/>
              <a:ext cx="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1" name="Line 29"/>
            <p:cNvSpPr>
              <a:spLocks noChangeShapeType="1"/>
            </p:cNvSpPr>
            <p:nvPr/>
          </p:nvSpPr>
          <p:spPr bwMode="auto">
            <a:xfrm>
              <a:off x="489" y="3515"/>
              <a:ext cx="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2" name="Freeform 30"/>
            <p:cNvSpPr>
              <a:spLocks/>
            </p:cNvSpPr>
            <p:nvPr/>
          </p:nvSpPr>
          <p:spPr bwMode="auto">
            <a:xfrm>
              <a:off x="730" y="3513"/>
              <a:ext cx="59" cy="204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1 w 108"/>
                <a:gd name="T5" fmla="*/ 0 h 742"/>
                <a:gd name="T6" fmla="*/ 1 w 108"/>
                <a:gd name="T7" fmla="*/ 0 h 742"/>
                <a:gd name="T8" fmla="*/ 1 w 108"/>
                <a:gd name="T9" fmla="*/ 0 h 742"/>
                <a:gd name="T10" fmla="*/ 2 w 108"/>
                <a:gd name="T11" fmla="*/ 0 h 742"/>
                <a:gd name="T12" fmla="*/ 2 w 108"/>
                <a:gd name="T13" fmla="*/ 0 h 742"/>
                <a:gd name="T14" fmla="*/ 2 w 108"/>
                <a:gd name="T15" fmla="*/ 0 h 742"/>
                <a:gd name="T16" fmla="*/ 2 w 108"/>
                <a:gd name="T17" fmla="*/ 0 h 742"/>
                <a:gd name="T18" fmla="*/ 2 w 108"/>
                <a:gd name="T19" fmla="*/ 0 h 742"/>
                <a:gd name="T20" fmla="*/ 2 w 108"/>
                <a:gd name="T21" fmla="*/ 0 h 742"/>
                <a:gd name="T22" fmla="*/ 3 w 108"/>
                <a:gd name="T23" fmla="*/ 0 h 742"/>
                <a:gd name="T24" fmla="*/ 3 w 108"/>
                <a:gd name="T25" fmla="*/ 0 h 742"/>
                <a:gd name="T26" fmla="*/ 3 w 108"/>
                <a:gd name="T27" fmla="*/ 0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83" name="Group 31"/>
            <p:cNvGrpSpPr>
              <a:grpSpLocks/>
            </p:cNvGrpSpPr>
            <p:nvPr/>
          </p:nvGrpSpPr>
          <p:grpSpPr bwMode="auto">
            <a:xfrm>
              <a:off x="577" y="3377"/>
              <a:ext cx="97" cy="681"/>
              <a:chOff x="575" y="3377"/>
              <a:chExt cx="97" cy="681"/>
            </a:xfrm>
          </p:grpSpPr>
          <p:sp>
            <p:nvSpPr>
              <p:cNvPr id="14570" name="Freeform 32"/>
              <p:cNvSpPr>
                <a:spLocks/>
              </p:cNvSpPr>
              <p:nvPr/>
            </p:nvSpPr>
            <p:spPr bwMode="auto">
              <a:xfrm flipH="1" flipV="1">
                <a:off x="625" y="3714"/>
                <a:ext cx="47" cy="344"/>
              </a:xfrm>
              <a:custGeom>
                <a:avLst/>
                <a:gdLst>
                  <a:gd name="T0" fmla="*/ 0 w 108"/>
                  <a:gd name="T1" fmla="*/ 0 h 742"/>
                  <a:gd name="T2" fmla="*/ 0 w 108"/>
                  <a:gd name="T3" fmla="*/ 0 h 742"/>
                  <a:gd name="T4" fmla="*/ 0 w 108"/>
                  <a:gd name="T5" fmla="*/ 0 h 742"/>
                  <a:gd name="T6" fmla="*/ 0 w 108"/>
                  <a:gd name="T7" fmla="*/ 1 h 742"/>
                  <a:gd name="T8" fmla="*/ 0 w 108"/>
                  <a:gd name="T9" fmla="*/ 1 h 742"/>
                  <a:gd name="T10" fmla="*/ 0 w 108"/>
                  <a:gd name="T11" fmla="*/ 2 h 742"/>
                  <a:gd name="T12" fmla="*/ 0 w 108"/>
                  <a:gd name="T13" fmla="*/ 3 h 742"/>
                  <a:gd name="T14" fmla="*/ 0 w 108"/>
                  <a:gd name="T15" fmla="*/ 3 h 742"/>
                  <a:gd name="T16" fmla="*/ 0 w 108"/>
                  <a:gd name="T17" fmla="*/ 4 h 742"/>
                  <a:gd name="T18" fmla="*/ 0 w 108"/>
                  <a:gd name="T19" fmla="*/ 4 h 742"/>
                  <a:gd name="T20" fmla="*/ 0 w 108"/>
                  <a:gd name="T21" fmla="*/ 6 h 742"/>
                  <a:gd name="T22" fmla="*/ 0 w 108"/>
                  <a:gd name="T23" fmla="*/ 6 h 742"/>
                  <a:gd name="T24" fmla="*/ 1 w 108"/>
                  <a:gd name="T25" fmla="*/ 7 h 742"/>
                  <a:gd name="T26" fmla="*/ 1 w 108"/>
                  <a:gd name="T27" fmla="*/ 7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71" name="Freeform 33"/>
              <p:cNvSpPr>
                <a:spLocks/>
              </p:cNvSpPr>
              <p:nvPr/>
            </p:nvSpPr>
            <p:spPr bwMode="auto">
              <a:xfrm>
                <a:off x="575" y="3377"/>
                <a:ext cx="50" cy="338"/>
              </a:xfrm>
              <a:custGeom>
                <a:avLst/>
                <a:gdLst>
                  <a:gd name="T0" fmla="*/ 0 w 107"/>
                  <a:gd name="T1" fmla="*/ 0 h 744"/>
                  <a:gd name="T2" fmla="*/ 0 w 107"/>
                  <a:gd name="T3" fmla="*/ 0 h 744"/>
                  <a:gd name="T4" fmla="*/ 0 w 107"/>
                  <a:gd name="T5" fmla="*/ 0 h 744"/>
                  <a:gd name="T6" fmla="*/ 0 w 107"/>
                  <a:gd name="T7" fmla="*/ 1 h 744"/>
                  <a:gd name="T8" fmla="*/ 0 w 107"/>
                  <a:gd name="T9" fmla="*/ 2 h 744"/>
                  <a:gd name="T10" fmla="*/ 1 w 107"/>
                  <a:gd name="T11" fmla="*/ 3 h 744"/>
                  <a:gd name="T12" fmla="*/ 1 w 107"/>
                  <a:gd name="T13" fmla="*/ 4 h 744"/>
                  <a:gd name="T14" fmla="*/ 1 w 107"/>
                  <a:gd name="T15" fmla="*/ 5 h 744"/>
                  <a:gd name="T16" fmla="*/ 1 w 107"/>
                  <a:gd name="T17" fmla="*/ 7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744">
                    <a:moveTo>
                      <a:pt x="0" y="0"/>
                    </a:moveTo>
                    <a:cubicBezTo>
                      <a:pt x="5" y="3"/>
                      <a:pt x="10" y="6"/>
                      <a:pt x="14" y="15"/>
                    </a:cubicBezTo>
                    <a:cubicBezTo>
                      <a:pt x="18" y="24"/>
                      <a:pt x="19" y="34"/>
                      <a:pt x="24" y="52"/>
                    </a:cubicBezTo>
                    <a:cubicBezTo>
                      <a:pt x="29" y="70"/>
                      <a:pt x="38" y="97"/>
                      <a:pt x="44" y="126"/>
                    </a:cubicBezTo>
                    <a:cubicBezTo>
                      <a:pt x="50" y="155"/>
                      <a:pt x="55" y="193"/>
                      <a:pt x="60" y="229"/>
                    </a:cubicBezTo>
                    <a:cubicBezTo>
                      <a:pt x="65" y="265"/>
                      <a:pt x="73" y="308"/>
                      <a:pt x="77" y="345"/>
                    </a:cubicBezTo>
                    <a:cubicBezTo>
                      <a:pt x="81" y="382"/>
                      <a:pt x="83" y="414"/>
                      <a:pt x="86" y="454"/>
                    </a:cubicBezTo>
                    <a:cubicBezTo>
                      <a:pt x="89" y="494"/>
                      <a:pt x="93" y="538"/>
                      <a:pt x="96" y="586"/>
                    </a:cubicBezTo>
                    <a:cubicBezTo>
                      <a:pt x="99" y="634"/>
                      <a:pt x="103" y="689"/>
                      <a:pt x="107" y="744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84" name="Freeform 34"/>
            <p:cNvSpPr>
              <a:spLocks/>
            </p:cNvSpPr>
            <p:nvPr/>
          </p:nvSpPr>
          <p:spPr bwMode="auto">
            <a:xfrm>
              <a:off x="638" y="3375"/>
              <a:ext cx="92" cy="344"/>
            </a:xfrm>
            <a:custGeom>
              <a:avLst/>
              <a:gdLst>
                <a:gd name="T0" fmla="*/ 5 w 166"/>
                <a:gd name="T1" fmla="*/ 12 h 669"/>
                <a:gd name="T2" fmla="*/ 4 w 166"/>
                <a:gd name="T3" fmla="*/ 11 h 669"/>
                <a:gd name="T4" fmla="*/ 4 w 166"/>
                <a:gd name="T5" fmla="*/ 9 h 669"/>
                <a:gd name="T6" fmla="*/ 3 w 166"/>
                <a:gd name="T7" fmla="*/ 7 h 669"/>
                <a:gd name="T8" fmla="*/ 3 w 166"/>
                <a:gd name="T9" fmla="*/ 6 h 669"/>
                <a:gd name="T10" fmla="*/ 2 w 166"/>
                <a:gd name="T11" fmla="*/ 4 h 669"/>
                <a:gd name="T12" fmla="*/ 1 w 166"/>
                <a:gd name="T13" fmla="*/ 3 h 669"/>
                <a:gd name="T14" fmla="*/ 1 w 166"/>
                <a:gd name="T15" fmla="*/ 1 h 669"/>
                <a:gd name="T16" fmla="*/ 0 w 166"/>
                <a:gd name="T17" fmla="*/ 0 h 6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669">
                  <a:moveTo>
                    <a:pt x="166" y="669"/>
                  </a:moveTo>
                  <a:cubicBezTo>
                    <a:pt x="160" y="637"/>
                    <a:pt x="155" y="606"/>
                    <a:pt x="150" y="577"/>
                  </a:cubicBezTo>
                  <a:cubicBezTo>
                    <a:pt x="145" y="548"/>
                    <a:pt x="140" y="524"/>
                    <a:pt x="135" y="495"/>
                  </a:cubicBezTo>
                  <a:cubicBezTo>
                    <a:pt x="130" y="466"/>
                    <a:pt x="123" y="432"/>
                    <a:pt x="118" y="403"/>
                  </a:cubicBezTo>
                  <a:cubicBezTo>
                    <a:pt x="113" y="374"/>
                    <a:pt x="109" y="348"/>
                    <a:pt x="102" y="319"/>
                  </a:cubicBezTo>
                  <a:cubicBezTo>
                    <a:pt x="95" y="290"/>
                    <a:pt x="82" y="255"/>
                    <a:pt x="73" y="226"/>
                  </a:cubicBezTo>
                  <a:cubicBezTo>
                    <a:pt x="64" y="197"/>
                    <a:pt x="56" y="175"/>
                    <a:pt x="46" y="145"/>
                  </a:cubicBezTo>
                  <a:cubicBezTo>
                    <a:pt x="36" y="115"/>
                    <a:pt x="23" y="66"/>
                    <a:pt x="15" y="42"/>
                  </a:cubicBezTo>
                  <a:cubicBezTo>
                    <a:pt x="7" y="18"/>
                    <a:pt x="3" y="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5" name="Freeform 35"/>
            <p:cNvSpPr>
              <a:spLocks/>
            </p:cNvSpPr>
            <p:nvPr/>
          </p:nvSpPr>
          <p:spPr bwMode="auto">
            <a:xfrm rot="10800000">
              <a:off x="789" y="3716"/>
              <a:ext cx="92" cy="342"/>
            </a:xfrm>
            <a:custGeom>
              <a:avLst/>
              <a:gdLst>
                <a:gd name="T0" fmla="*/ 5 w 166"/>
                <a:gd name="T1" fmla="*/ 12 h 669"/>
                <a:gd name="T2" fmla="*/ 4 w 166"/>
                <a:gd name="T3" fmla="*/ 10 h 669"/>
                <a:gd name="T4" fmla="*/ 4 w 166"/>
                <a:gd name="T5" fmla="*/ 9 h 669"/>
                <a:gd name="T6" fmla="*/ 3 w 166"/>
                <a:gd name="T7" fmla="*/ 7 h 669"/>
                <a:gd name="T8" fmla="*/ 3 w 166"/>
                <a:gd name="T9" fmla="*/ 6 h 669"/>
                <a:gd name="T10" fmla="*/ 2 w 166"/>
                <a:gd name="T11" fmla="*/ 4 h 669"/>
                <a:gd name="T12" fmla="*/ 1 w 166"/>
                <a:gd name="T13" fmla="*/ 3 h 669"/>
                <a:gd name="T14" fmla="*/ 1 w 166"/>
                <a:gd name="T15" fmla="*/ 1 h 669"/>
                <a:gd name="T16" fmla="*/ 0 w 166"/>
                <a:gd name="T17" fmla="*/ 0 h 6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669">
                  <a:moveTo>
                    <a:pt x="166" y="669"/>
                  </a:moveTo>
                  <a:cubicBezTo>
                    <a:pt x="160" y="637"/>
                    <a:pt x="155" y="606"/>
                    <a:pt x="150" y="577"/>
                  </a:cubicBezTo>
                  <a:cubicBezTo>
                    <a:pt x="145" y="548"/>
                    <a:pt x="140" y="524"/>
                    <a:pt x="135" y="495"/>
                  </a:cubicBezTo>
                  <a:cubicBezTo>
                    <a:pt x="130" y="466"/>
                    <a:pt x="123" y="432"/>
                    <a:pt x="118" y="403"/>
                  </a:cubicBezTo>
                  <a:cubicBezTo>
                    <a:pt x="113" y="374"/>
                    <a:pt x="109" y="348"/>
                    <a:pt x="102" y="319"/>
                  </a:cubicBezTo>
                  <a:cubicBezTo>
                    <a:pt x="95" y="290"/>
                    <a:pt x="82" y="255"/>
                    <a:pt x="73" y="226"/>
                  </a:cubicBezTo>
                  <a:cubicBezTo>
                    <a:pt x="64" y="197"/>
                    <a:pt x="56" y="175"/>
                    <a:pt x="46" y="145"/>
                  </a:cubicBezTo>
                  <a:cubicBezTo>
                    <a:pt x="36" y="115"/>
                    <a:pt x="23" y="66"/>
                    <a:pt x="15" y="42"/>
                  </a:cubicBezTo>
                  <a:cubicBezTo>
                    <a:pt x="7" y="18"/>
                    <a:pt x="3" y="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86" name="Group 36"/>
            <p:cNvGrpSpPr>
              <a:grpSpLocks/>
            </p:cNvGrpSpPr>
            <p:nvPr/>
          </p:nvGrpSpPr>
          <p:grpSpPr bwMode="auto">
            <a:xfrm>
              <a:off x="634" y="3374"/>
              <a:ext cx="97" cy="684"/>
              <a:chOff x="575" y="3377"/>
              <a:chExt cx="97" cy="681"/>
            </a:xfrm>
          </p:grpSpPr>
          <p:sp>
            <p:nvSpPr>
              <p:cNvPr id="14568" name="Freeform 37"/>
              <p:cNvSpPr>
                <a:spLocks/>
              </p:cNvSpPr>
              <p:nvPr/>
            </p:nvSpPr>
            <p:spPr bwMode="auto">
              <a:xfrm flipH="1" flipV="1">
                <a:off x="625" y="3714"/>
                <a:ext cx="47" cy="344"/>
              </a:xfrm>
              <a:custGeom>
                <a:avLst/>
                <a:gdLst>
                  <a:gd name="T0" fmla="*/ 0 w 108"/>
                  <a:gd name="T1" fmla="*/ 0 h 742"/>
                  <a:gd name="T2" fmla="*/ 0 w 108"/>
                  <a:gd name="T3" fmla="*/ 0 h 742"/>
                  <a:gd name="T4" fmla="*/ 0 w 108"/>
                  <a:gd name="T5" fmla="*/ 0 h 742"/>
                  <a:gd name="T6" fmla="*/ 0 w 108"/>
                  <a:gd name="T7" fmla="*/ 1 h 742"/>
                  <a:gd name="T8" fmla="*/ 0 w 108"/>
                  <a:gd name="T9" fmla="*/ 1 h 742"/>
                  <a:gd name="T10" fmla="*/ 0 w 108"/>
                  <a:gd name="T11" fmla="*/ 2 h 742"/>
                  <a:gd name="T12" fmla="*/ 0 w 108"/>
                  <a:gd name="T13" fmla="*/ 3 h 742"/>
                  <a:gd name="T14" fmla="*/ 0 w 108"/>
                  <a:gd name="T15" fmla="*/ 3 h 742"/>
                  <a:gd name="T16" fmla="*/ 0 w 108"/>
                  <a:gd name="T17" fmla="*/ 4 h 742"/>
                  <a:gd name="T18" fmla="*/ 0 w 108"/>
                  <a:gd name="T19" fmla="*/ 4 h 742"/>
                  <a:gd name="T20" fmla="*/ 0 w 108"/>
                  <a:gd name="T21" fmla="*/ 6 h 742"/>
                  <a:gd name="T22" fmla="*/ 0 w 108"/>
                  <a:gd name="T23" fmla="*/ 6 h 742"/>
                  <a:gd name="T24" fmla="*/ 1 w 108"/>
                  <a:gd name="T25" fmla="*/ 7 h 742"/>
                  <a:gd name="T26" fmla="*/ 1 w 108"/>
                  <a:gd name="T27" fmla="*/ 7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9" name="Freeform 38"/>
              <p:cNvSpPr>
                <a:spLocks/>
              </p:cNvSpPr>
              <p:nvPr/>
            </p:nvSpPr>
            <p:spPr bwMode="auto">
              <a:xfrm>
                <a:off x="575" y="3377"/>
                <a:ext cx="50" cy="338"/>
              </a:xfrm>
              <a:custGeom>
                <a:avLst/>
                <a:gdLst>
                  <a:gd name="T0" fmla="*/ 0 w 107"/>
                  <a:gd name="T1" fmla="*/ 0 h 744"/>
                  <a:gd name="T2" fmla="*/ 0 w 107"/>
                  <a:gd name="T3" fmla="*/ 0 h 744"/>
                  <a:gd name="T4" fmla="*/ 0 w 107"/>
                  <a:gd name="T5" fmla="*/ 0 h 744"/>
                  <a:gd name="T6" fmla="*/ 0 w 107"/>
                  <a:gd name="T7" fmla="*/ 1 h 744"/>
                  <a:gd name="T8" fmla="*/ 0 w 107"/>
                  <a:gd name="T9" fmla="*/ 2 h 744"/>
                  <a:gd name="T10" fmla="*/ 1 w 107"/>
                  <a:gd name="T11" fmla="*/ 3 h 744"/>
                  <a:gd name="T12" fmla="*/ 1 w 107"/>
                  <a:gd name="T13" fmla="*/ 4 h 744"/>
                  <a:gd name="T14" fmla="*/ 1 w 107"/>
                  <a:gd name="T15" fmla="*/ 5 h 744"/>
                  <a:gd name="T16" fmla="*/ 1 w 107"/>
                  <a:gd name="T17" fmla="*/ 7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744">
                    <a:moveTo>
                      <a:pt x="0" y="0"/>
                    </a:moveTo>
                    <a:cubicBezTo>
                      <a:pt x="5" y="3"/>
                      <a:pt x="10" y="6"/>
                      <a:pt x="14" y="15"/>
                    </a:cubicBezTo>
                    <a:cubicBezTo>
                      <a:pt x="18" y="24"/>
                      <a:pt x="19" y="34"/>
                      <a:pt x="24" y="52"/>
                    </a:cubicBezTo>
                    <a:cubicBezTo>
                      <a:pt x="29" y="70"/>
                      <a:pt x="38" y="97"/>
                      <a:pt x="44" y="126"/>
                    </a:cubicBezTo>
                    <a:cubicBezTo>
                      <a:pt x="50" y="155"/>
                      <a:pt x="55" y="193"/>
                      <a:pt x="60" y="229"/>
                    </a:cubicBezTo>
                    <a:cubicBezTo>
                      <a:pt x="65" y="265"/>
                      <a:pt x="73" y="308"/>
                      <a:pt x="77" y="345"/>
                    </a:cubicBezTo>
                    <a:cubicBezTo>
                      <a:pt x="81" y="382"/>
                      <a:pt x="83" y="414"/>
                      <a:pt x="86" y="454"/>
                    </a:cubicBezTo>
                    <a:cubicBezTo>
                      <a:pt x="89" y="494"/>
                      <a:pt x="93" y="538"/>
                      <a:pt x="96" y="586"/>
                    </a:cubicBezTo>
                    <a:cubicBezTo>
                      <a:pt x="99" y="634"/>
                      <a:pt x="103" y="689"/>
                      <a:pt x="107" y="744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87" name="Line 39"/>
            <p:cNvSpPr>
              <a:spLocks noChangeShapeType="1"/>
            </p:cNvSpPr>
            <p:nvPr/>
          </p:nvSpPr>
          <p:spPr bwMode="auto">
            <a:xfrm>
              <a:off x="575" y="3377"/>
              <a:ext cx="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8" name="Line 40"/>
            <p:cNvSpPr>
              <a:spLocks noChangeShapeType="1"/>
            </p:cNvSpPr>
            <p:nvPr/>
          </p:nvSpPr>
          <p:spPr bwMode="auto">
            <a:xfrm>
              <a:off x="666" y="4054"/>
              <a:ext cx="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9" name="Freeform 41"/>
            <p:cNvSpPr>
              <a:spLocks/>
            </p:cNvSpPr>
            <p:nvPr/>
          </p:nvSpPr>
          <p:spPr bwMode="auto">
            <a:xfrm rot="10800000">
              <a:off x="728" y="3713"/>
              <a:ext cx="59" cy="204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1 w 108"/>
                <a:gd name="T5" fmla="*/ 0 h 742"/>
                <a:gd name="T6" fmla="*/ 1 w 108"/>
                <a:gd name="T7" fmla="*/ 0 h 742"/>
                <a:gd name="T8" fmla="*/ 1 w 108"/>
                <a:gd name="T9" fmla="*/ 0 h 742"/>
                <a:gd name="T10" fmla="*/ 2 w 108"/>
                <a:gd name="T11" fmla="*/ 0 h 742"/>
                <a:gd name="T12" fmla="*/ 2 w 108"/>
                <a:gd name="T13" fmla="*/ 0 h 742"/>
                <a:gd name="T14" fmla="*/ 2 w 108"/>
                <a:gd name="T15" fmla="*/ 0 h 742"/>
                <a:gd name="T16" fmla="*/ 2 w 108"/>
                <a:gd name="T17" fmla="*/ 0 h 742"/>
                <a:gd name="T18" fmla="*/ 2 w 108"/>
                <a:gd name="T19" fmla="*/ 0 h 742"/>
                <a:gd name="T20" fmla="*/ 2 w 108"/>
                <a:gd name="T21" fmla="*/ 0 h 742"/>
                <a:gd name="T22" fmla="*/ 3 w 108"/>
                <a:gd name="T23" fmla="*/ 0 h 742"/>
                <a:gd name="T24" fmla="*/ 3 w 108"/>
                <a:gd name="T25" fmla="*/ 0 h 742"/>
                <a:gd name="T26" fmla="*/ 3 w 108"/>
                <a:gd name="T27" fmla="*/ 0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0" name="Freeform 42"/>
            <p:cNvSpPr>
              <a:spLocks/>
            </p:cNvSpPr>
            <p:nvPr/>
          </p:nvSpPr>
          <p:spPr bwMode="auto">
            <a:xfrm>
              <a:off x="732" y="3911"/>
              <a:ext cx="53" cy="142"/>
            </a:xfrm>
            <a:custGeom>
              <a:avLst/>
              <a:gdLst>
                <a:gd name="T0" fmla="*/ 0 w 53"/>
                <a:gd name="T1" fmla="*/ 142 h 142"/>
                <a:gd name="T2" fmla="*/ 11 w 53"/>
                <a:gd name="T3" fmla="*/ 136 h 142"/>
                <a:gd name="T4" fmla="*/ 18 w 53"/>
                <a:gd name="T5" fmla="*/ 115 h 142"/>
                <a:gd name="T6" fmla="*/ 53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1" name="Line 43"/>
            <p:cNvSpPr>
              <a:spLocks noChangeShapeType="1"/>
            </p:cNvSpPr>
            <p:nvPr/>
          </p:nvSpPr>
          <p:spPr bwMode="auto">
            <a:xfrm>
              <a:off x="694" y="3516"/>
              <a:ext cx="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2" name="Freeform 44"/>
            <p:cNvSpPr>
              <a:spLocks/>
            </p:cNvSpPr>
            <p:nvPr/>
          </p:nvSpPr>
          <p:spPr bwMode="auto">
            <a:xfrm>
              <a:off x="521" y="3514"/>
              <a:ext cx="59" cy="204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1 w 108"/>
                <a:gd name="T5" fmla="*/ 0 h 742"/>
                <a:gd name="T6" fmla="*/ 1 w 108"/>
                <a:gd name="T7" fmla="*/ 0 h 742"/>
                <a:gd name="T8" fmla="*/ 1 w 108"/>
                <a:gd name="T9" fmla="*/ 0 h 742"/>
                <a:gd name="T10" fmla="*/ 2 w 108"/>
                <a:gd name="T11" fmla="*/ 0 h 742"/>
                <a:gd name="T12" fmla="*/ 2 w 108"/>
                <a:gd name="T13" fmla="*/ 0 h 742"/>
                <a:gd name="T14" fmla="*/ 2 w 108"/>
                <a:gd name="T15" fmla="*/ 0 h 742"/>
                <a:gd name="T16" fmla="*/ 2 w 108"/>
                <a:gd name="T17" fmla="*/ 0 h 742"/>
                <a:gd name="T18" fmla="*/ 2 w 108"/>
                <a:gd name="T19" fmla="*/ 0 h 742"/>
                <a:gd name="T20" fmla="*/ 2 w 108"/>
                <a:gd name="T21" fmla="*/ 0 h 742"/>
                <a:gd name="T22" fmla="*/ 3 w 108"/>
                <a:gd name="T23" fmla="*/ 0 h 742"/>
                <a:gd name="T24" fmla="*/ 3 w 108"/>
                <a:gd name="T25" fmla="*/ 0 h 742"/>
                <a:gd name="T26" fmla="*/ 3 w 108"/>
                <a:gd name="T27" fmla="*/ 0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3" name="Freeform 45"/>
            <p:cNvSpPr>
              <a:spLocks/>
            </p:cNvSpPr>
            <p:nvPr/>
          </p:nvSpPr>
          <p:spPr bwMode="auto">
            <a:xfrm rot="10800000">
              <a:off x="578" y="3715"/>
              <a:ext cx="94" cy="344"/>
            </a:xfrm>
            <a:custGeom>
              <a:avLst/>
              <a:gdLst>
                <a:gd name="T0" fmla="*/ 6 w 166"/>
                <a:gd name="T1" fmla="*/ 12 h 669"/>
                <a:gd name="T2" fmla="*/ 5 w 166"/>
                <a:gd name="T3" fmla="*/ 11 h 669"/>
                <a:gd name="T4" fmla="*/ 5 w 166"/>
                <a:gd name="T5" fmla="*/ 9 h 669"/>
                <a:gd name="T6" fmla="*/ 4 w 166"/>
                <a:gd name="T7" fmla="*/ 7 h 669"/>
                <a:gd name="T8" fmla="*/ 3 w 166"/>
                <a:gd name="T9" fmla="*/ 6 h 669"/>
                <a:gd name="T10" fmla="*/ 2 w 166"/>
                <a:gd name="T11" fmla="*/ 4 h 669"/>
                <a:gd name="T12" fmla="*/ 2 w 166"/>
                <a:gd name="T13" fmla="*/ 3 h 669"/>
                <a:gd name="T14" fmla="*/ 1 w 166"/>
                <a:gd name="T15" fmla="*/ 1 h 669"/>
                <a:gd name="T16" fmla="*/ 0 w 166"/>
                <a:gd name="T17" fmla="*/ 0 h 6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669">
                  <a:moveTo>
                    <a:pt x="166" y="669"/>
                  </a:moveTo>
                  <a:cubicBezTo>
                    <a:pt x="160" y="637"/>
                    <a:pt x="155" y="606"/>
                    <a:pt x="150" y="577"/>
                  </a:cubicBezTo>
                  <a:cubicBezTo>
                    <a:pt x="145" y="548"/>
                    <a:pt x="140" y="524"/>
                    <a:pt x="135" y="495"/>
                  </a:cubicBezTo>
                  <a:cubicBezTo>
                    <a:pt x="130" y="466"/>
                    <a:pt x="123" y="432"/>
                    <a:pt x="118" y="403"/>
                  </a:cubicBezTo>
                  <a:cubicBezTo>
                    <a:pt x="113" y="374"/>
                    <a:pt x="109" y="348"/>
                    <a:pt x="102" y="319"/>
                  </a:cubicBezTo>
                  <a:cubicBezTo>
                    <a:pt x="95" y="290"/>
                    <a:pt x="82" y="255"/>
                    <a:pt x="73" y="226"/>
                  </a:cubicBezTo>
                  <a:cubicBezTo>
                    <a:pt x="64" y="197"/>
                    <a:pt x="56" y="175"/>
                    <a:pt x="46" y="145"/>
                  </a:cubicBezTo>
                  <a:cubicBezTo>
                    <a:pt x="36" y="115"/>
                    <a:pt x="23" y="66"/>
                    <a:pt x="15" y="42"/>
                  </a:cubicBezTo>
                  <a:cubicBezTo>
                    <a:pt x="7" y="18"/>
                    <a:pt x="3" y="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4" name="Freeform 46"/>
            <p:cNvSpPr>
              <a:spLocks/>
            </p:cNvSpPr>
            <p:nvPr/>
          </p:nvSpPr>
          <p:spPr bwMode="auto">
            <a:xfrm rot="10800000">
              <a:off x="523" y="3712"/>
              <a:ext cx="59" cy="204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1 w 108"/>
                <a:gd name="T5" fmla="*/ 0 h 742"/>
                <a:gd name="T6" fmla="*/ 1 w 108"/>
                <a:gd name="T7" fmla="*/ 0 h 742"/>
                <a:gd name="T8" fmla="*/ 1 w 108"/>
                <a:gd name="T9" fmla="*/ 0 h 742"/>
                <a:gd name="T10" fmla="*/ 2 w 108"/>
                <a:gd name="T11" fmla="*/ 0 h 742"/>
                <a:gd name="T12" fmla="*/ 2 w 108"/>
                <a:gd name="T13" fmla="*/ 0 h 742"/>
                <a:gd name="T14" fmla="*/ 2 w 108"/>
                <a:gd name="T15" fmla="*/ 0 h 742"/>
                <a:gd name="T16" fmla="*/ 2 w 108"/>
                <a:gd name="T17" fmla="*/ 0 h 742"/>
                <a:gd name="T18" fmla="*/ 2 w 108"/>
                <a:gd name="T19" fmla="*/ 0 h 742"/>
                <a:gd name="T20" fmla="*/ 2 w 108"/>
                <a:gd name="T21" fmla="*/ 0 h 742"/>
                <a:gd name="T22" fmla="*/ 3 w 108"/>
                <a:gd name="T23" fmla="*/ 0 h 742"/>
                <a:gd name="T24" fmla="*/ 3 w 108"/>
                <a:gd name="T25" fmla="*/ 0 h 742"/>
                <a:gd name="T26" fmla="*/ 3 w 108"/>
                <a:gd name="T27" fmla="*/ 0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5" name="Freeform 47"/>
            <p:cNvSpPr>
              <a:spLocks/>
            </p:cNvSpPr>
            <p:nvPr/>
          </p:nvSpPr>
          <p:spPr bwMode="auto">
            <a:xfrm>
              <a:off x="527" y="3910"/>
              <a:ext cx="53" cy="142"/>
            </a:xfrm>
            <a:custGeom>
              <a:avLst/>
              <a:gdLst>
                <a:gd name="T0" fmla="*/ 0 w 53"/>
                <a:gd name="T1" fmla="*/ 142 h 142"/>
                <a:gd name="T2" fmla="*/ 11 w 53"/>
                <a:gd name="T3" fmla="*/ 136 h 142"/>
                <a:gd name="T4" fmla="*/ 18 w 53"/>
                <a:gd name="T5" fmla="*/ 115 h 142"/>
                <a:gd name="T6" fmla="*/ 53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6" name="Line 48"/>
            <p:cNvSpPr>
              <a:spLocks noChangeShapeType="1"/>
            </p:cNvSpPr>
            <p:nvPr/>
          </p:nvSpPr>
          <p:spPr bwMode="auto">
            <a:xfrm>
              <a:off x="579" y="3913"/>
              <a:ext cx="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7" name="Line 49"/>
            <p:cNvSpPr>
              <a:spLocks noChangeShapeType="1"/>
            </p:cNvSpPr>
            <p:nvPr/>
          </p:nvSpPr>
          <p:spPr bwMode="auto">
            <a:xfrm>
              <a:off x="784" y="3912"/>
              <a:ext cx="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8" name="Freeform 50"/>
            <p:cNvSpPr>
              <a:spLocks/>
            </p:cNvSpPr>
            <p:nvPr/>
          </p:nvSpPr>
          <p:spPr bwMode="auto">
            <a:xfrm rot="10800000">
              <a:off x="526" y="3377"/>
              <a:ext cx="53" cy="142"/>
            </a:xfrm>
            <a:custGeom>
              <a:avLst/>
              <a:gdLst>
                <a:gd name="T0" fmla="*/ 0 w 53"/>
                <a:gd name="T1" fmla="*/ 142 h 142"/>
                <a:gd name="T2" fmla="*/ 11 w 53"/>
                <a:gd name="T3" fmla="*/ 136 h 142"/>
                <a:gd name="T4" fmla="*/ 18 w 53"/>
                <a:gd name="T5" fmla="*/ 115 h 142"/>
                <a:gd name="T6" fmla="*/ 53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9" name="Freeform 51"/>
            <p:cNvSpPr>
              <a:spLocks/>
            </p:cNvSpPr>
            <p:nvPr/>
          </p:nvSpPr>
          <p:spPr bwMode="auto">
            <a:xfrm flipH="1" flipV="1">
              <a:off x="318" y="3717"/>
              <a:ext cx="27" cy="340"/>
            </a:xfrm>
            <a:custGeom>
              <a:avLst/>
              <a:gdLst>
                <a:gd name="T0" fmla="*/ 0 w 108"/>
                <a:gd name="T1" fmla="*/ 0 h 742"/>
                <a:gd name="T2" fmla="*/ 0 w 108"/>
                <a:gd name="T3" fmla="*/ 0 h 742"/>
                <a:gd name="T4" fmla="*/ 0 w 108"/>
                <a:gd name="T5" fmla="*/ 0 h 742"/>
                <a:gd name="T6" fmla="*/ 0 w 108"/>
                <a:gd name="T7" fmla="*/ 1 h 742"/>
                <a:gd name="T8" fmla="*/ 0 w 108"/>
                <a:gd name="T9" fmla="*/ 1 h 742"/>
                <a:gd name="T10" fmla="*/ 0 w 108"/>
                <a:gd name="T11" fmla="*/ 2 h 742"/>
                <a:gd name="T12" fmla="*/ 0 w 108"/>
                <a:gd name="T13" fmla="*/ 2 h 742"/>
                <a:gd name="T14" fmla="*/ 0 w 108"/>
                <a:gd name="T15" fmla="*/ 3 h 742"/>
                <a:gd name="T16" fmla="*/ 0 w 108"/>
                <a:gd name="T17" fmla="*/ 3 h 742"/>
                <a:gd name="T18" fmla="*/ 0 w 108"/>
                <a:gd name="T19" fmla="*/ 4 h 742"/>
                <a:gd name="T20" fmla="*/ 0 w 108"/>
                <a:gd name="T21" fmla="*/ 5 h 742"/>
                <a:gd name="T22" fmla="*/ 0 w 108"/>
                <a:gd name="T23" fmla="*/ 6 h 742"/>
                <a:gd name="T24" fmla="*/ 0 w 108"/>
                <a:gd name="T25" fmla="*/ 7 h 742"/>
                <a:gd name="T26" fmla="*/ 0 w 108"/>
                <a:gd name="T27" fmla="*/ 7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00" name="Freeform 52"/>
            <p:cNvSpPr>
              <a:spLocks/>
            </p:cNvSpPr>
            <p:nvPr/>
          </p:nvSpPr>
          <p:spPr bwMode="auto">
            <a:xfrm rot="10800000">
              <a:off x="319" y="3714"/>
              <a:ext cx="68" cy="241"/>
            </a:xfrm>
            <a:custGeom>
              <a:avLst/>
              <a:gdLst>
                <a:gd name="T0" fmla="*/ 0 w 108"/>
                <a:gd name="T1" fmla="*/ 0 h 742"/>
                <a:gd name="T2" fmla="*/ 1 w 108"/>
                <a:gd name="T3" fmla="*/ 0 h 742"/>
                <a:gd name="T4" fmla="*/ 2 w 108"/>
                <a:gd name="T5" fmla="*/ 0 h 742"/>
                <a:gd name="T6" fmla="*/ 3 w 108"/>
                <a:gd name="T7" fmla="*/ 0 h 742"/>
                <a:gd name="T8" fmla="*/ 3 w 108"/>
                <a:gd name="T9" fmla="*/ 0 h 742"/>
                <a:gd name="T10" fmla="*/ 4 w 108"/>
                <a:gd name="T11" fmla="*/ 0 h 742"/>
                <a:gd name="T12" fmla="*/ 4 w 108"/>
                <a:gd name="T13" fmla="*/ 0 h 742"/>
                <a:gd name="T14" fmla="*/ 4 w 108"/>
                <a:gd name="T15" fmla="*/ 0 h 742"/>
                <a:gd name="T16" fmla="*/ 5 w 108"/>
                <a:gd name="T17" fmla="*/ 0 h 742"/>
                <a:gd name="T18" fmla="*/ 5 w 108"/>
                <a:gd name="T19" fmla="*/ 1 h 742"/>
                <a:gd name="T20" fmla="*/ 6 w 108"/>
                <a:gd name="T21" fmla="*/ 1 h 742"/>
                <a:gd name="T22" fmla="*/ 6 w 108"/>
                <a:gd name="T23" fmla="*/ 1 h 742"/>
                <a:gd name="T24" fmla="*/ 6 w 108"/>
                <a:gd name="T25" fmla="*/ 1 h 742"/>
                <a:gd name="T26" fmla="*/ 7 w 108"/>
                <a:gd name="T27" fmla="*/ 1 h 7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8" h="742">
                  <a:moveTo>
                    <a:pt x="0" y="0"/>
                  </a:moveTo>
                  <a:lnTo>
                    <a:pt x="18" y="28"/>
                  </a:lnTo>
                  <a:lnTo>
                    <a:pt x="30" y="76"/>
                  </a:lnTo>
                  <a:lnTo>
                    <a:pt x="40" y="110"/>
                  </a:lnTo>
                  <a:lnTo>
                    <a:pt x="48" y="152"/>
                  </a:lnTo>
                  <a:lnTo>
                    <a:pt x="56" y="196"/>
                  </a:lnTo>
                  <a:lnTo>
                    <a:pt x="66" y="254"/>
                  </a:lnTo>
                  <a:lnTo>
                    <a:pt x="70" y="310"/>
                  </a:lnTo>
                  <a:lnTo>
                    <a:pt x="76" y="362"/>
                  </a:lnTo>
                  <a:lnTo>
                    <a:pt x="80" y="430"/>
                  </a:lnTo>
                  <a:lnTo>
                    <a:pt x="92" y="544"/>
                  </a:lnTo>
                  <a:lnTo>
                    <a:pt x="100" y="662"/>
                  </a:lnTo>
                  <a:lnTo>
                    <a:pt x="106" y="714"/>
                  </a:lnTo>
                  <a:lnTo>
                    <a:pt x="108" y="74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01" name="Freeform 53"/>
            <p:cNvSpPr>
              <a:spLocks/>
            </p:cNvSpPr>
            <p:nvPr/>
          </p:nvSpPr>
          <p:spPr bwMode="auto">
            <a:xfrm>
              <a:off x="342" y="3953"/>
              <a:ext cx="47" cy="103"/>
            </a:xfrm>
            <a:custGeom>
              <a:avLst/>
              <a:gdLst>
                <a:gd name="T0" fmla="*/ 0 w 47"/>
                <a:gd name="T1" fmla="*/ 96 h 103"/>
                <a:gd name="T2" fmla="*/ 8 w 47"/>
                <a:gd name="T3" fmla="*/ 102 h 103"/>
                <a:gd name="T4" fmla="*/ 15 w 47"/>
                <a:gd name="T5" fmla="*/ 91 h 103"/>
                <a:gd name="T6" fmla="*/ 26 w 47"/>
                <a:gd name="T7" fmla="*/ 64 h 103"/>
                <a:gd name="T8" fmla="*/ 47 w 47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03">
                  <a:moveTo>
                    <a:pt x="0" y="96"/>
                  </a:moveTo>
                  <a:cubicBezTo>
                    <a:pt x="3" y="99"/>
                    <a:pt x="6" y="103"/>
                    <a:pt x="8" y="102"/>
                  </a:cubicBezTo>
                  <a:cubicBezTo>
                    <a:pt x="10" y="101"/>
                    <a:pt x="12" y="97"/>
                    <a:pt x="15" y="91"/>
                  </a:cubicBezTo>
                  <a:cubicBezTo>
                    <a:pt x="18" y="85"/>
                    <a:pt x="21" y="79"/>
                    <a:pt x="26" y="64"/>
                  </a:cubicBezTo>
                  <a:cubicBezTo>
                    <a:pt x="31" y="49"/>
                    <a:pt x="39" y="24"/>
                    <a:pt x="47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02" name="Line 54"/>
            <p:cNvSpPr>
              <a:spLocks noChangeShapeType="1"/>
            </p:cNvSpPr>
            <p:nvPr/>
          </p:nvSpPr>
          <p:spPr bwMode="auto">
            <a:xfrm>
              <a:off x="385" y="3955"/>
              <a:ext cx="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03" name="Line 55"/>
            <p:cNvSpPr>
              <a:spLocks noChangeShapeType="1"/>
            </p:cNvSpPr>
            <p:nvPr/>
          </p:nvSpPr>
          <p:spPr bwMode="auto">
            <a:xfrm flipH="1">
              <a:off x="102" y="4055"/>
              <a:ext cx="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504" name="Group 56"/>
            <p:cNvGrpSpPr>
              <a:grpSpLocks/>
            </p:cNvGrpSpPr>
            <p:nvPr/>
          </p:nvGrpSpPr>
          <p:grpSpPr bwMode="auto">
            <a:xfrm>
              <a:off x="738" y="3374"/>
              <a:ext cx="355" cy="684"/>
              <a:chOff x="1124" y="3349"/>
              <a:chExt cx="355" cy="684"/>
            </a:xfrm>
          </p:grpSpPr>
          <p:sp>
            <p:nvSpPr>
              <p:cNvPr id="14552" name="Freeform 57"/>
              <p:cNvSpPr>
                <a:spLocks/>
              </p:cNvSpPr>
              <p:nvPr/>
            </p:nvSpPr>
            <p:spPr bwMode="auto">
              <a:xfrm>
                <a:off x="1328" y="34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53" name="Group 58"/>
              <p:cNvGrpSpPr>
                <a:grpSpLocks/>
              </p:cNvGrpSpPr>
              <p:nvPr/>
            </p:nvGrpSpPr>
            <p:grpSpPr bwMode="auto">
              <a:xfrm>
                <a:off x="1173" y="3352"/>
                <a:ext cx="97" cy="681"/>
                <a:chOff x="575" y="3377"/>
                <a:chExt cx="97" cy="681"/>
              </a:xfrm>
            </p:grpSpPr>
            <p:sp>
              <p:nvSpPr>
                <p:cNvPr id="14566" name="Freeform 59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7" name="Freeform 60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54" name="Freeform 61"/>
              <p:cNvSpPr>
                <a:spLocks/>
              </p:cNvSpPr>
              <p:nvPr/>
            </p:nvSpPr>
            <p:spPr bwMode="auto">
              <a:xfrm>
                <a:off x="1236" y="3350"/>
                <a:ext cx="92" cy="344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1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5" name="Freeform 62"/>
              <p:cNvSpPr>
                <a:spLocks/>
              </p:cNvSpPr>
              <p:nvPr/>
            </p:nvSpPr>
            <p:spPr bwMode="auto">
              <a:xfrm rot="10800000">
                <a:off x="1387" y="3691"/>
                <a:ext cx="92" cy="342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0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56" name="Group 63"/>
              <p:cNvGrpSpPr>
                <a:grpSpLocks/>
              </p:cNvGrpSpPr>
              <p:nvPr/>
            </p:nvGrpSpPr>
            <p:grpSpPr bwMode="auto">
              <a:xfrm>
                <a:off x="1232" y="3349"/>
                <a:ext cx="97" cy="684"/>
                <a:chOff x="575" y="3377"/>
                <a:chExt cx="97" cy="681"/>
              </a:xfrm>
            </p:grpSpPr>
            <p:sp>
              <p:nvSpPr>
                <p:cNvPr id="14564" name="Freeform 64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5" name="Freeform 65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57" name="Line 66"/>
              <p:cNvSpPr>
                <a:spLocks noChangeShapeType="1"/>
              </p:cNvSpPr>
              <p:nvPr/>
            </p:nvSpPr>
            <p:spPr bwMode="auto">
              <a:xfrm>
                <a:off x="1173" y="3352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8" name="Line 67"/>
              <p:cNvSpPr>
                <a:spLocks noChangeShapeType="1"/>
              </p:cNvSpPr>
              <p:nvPr/>
            </p:nvSpPr>
            <p:spPr bwMode="auto">
              <a:xfrm>
                <a:off x="1264" y="4029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9" name="Freeform 68"/>
              <p:cNvSpPr>
                <a:spLocks/>
              </p:cNvSpPr>
              <p:nvPr/>
            </p:nvSpPr>
            <p:spPr bwMode="auto">
              <a:xfrm rot="10800000">
                <a:off x="1326" y="36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0" name="Freeform 69"/>
              <p:cNvSpPr>
                <a:spLocks/>
              </p:cNvSpPr>
              <p:nvPr/>
            </p:nvSpPr>
            <p:spPr bwMode="auto">
              <a:xfrm>
                <a:off x="1330" y="3886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1" name="Line 70"/>
              <p:cNvSpPr>
                <a:spLocks noChangeShapeType="1"/>
              </p:cNvSpPr>
              <p:nvPr/>
            </p:nvSpPr>
            <p:spPr bwMode="auto">
              <a:xfrm>
                <a:off x="1292" y="3491"/>
                <a:ext cx="4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2" name="Line 71"/>
              <p:cNvSpPr>
                <a:spLocks noChangeShapeType="1"/>
              </p:cNvSpPr>
              <p:nvPr/>
            </p:nvSpPr>
            <p:spPr bwMode="auto">
              <a:xfrm>
                <a:off x="1382" y="3887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63" name="Freeform 72"/>
              <p:cNvSpPr>
                <a:spLocks/>
              </p:cNvSpPr>
              <p:nvPr/>
            </p:nvSpPr>
            <p:spPr bwMode="auto">
              <a:xfrm rot="10800000">
                <a:off x="1124" y="3352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505" name="Group 73"/>
            <p:cNvGrpSpPr>
              <a:grpSpLocks/>
            </p:cNvGrpSpPr>
            <p:nvPr/>
          </p:nvGrpSpPr>
          <p:grpSpPr bwMode="auto">
            <a:xfrm>
              <a:off x="951" y="3376"/>
              <a:ext cx="355" cy="684"/>
              <a:chOff x="1124" y="3349"/>
              <a:chExt cx="355" cy="684"/>
            </a:xfrm>
          </p:grpSpPr>
          <p:sp>
            <p:nvSpPr>
              <p:cNvPr id="14536" name="Freeform 74"/>
              <p:cNvSpPr>
                <a:spLocks/>
              </p:cNvSpPr>
              <p:nvPr/>
            </p:nvSpPr>
            <p:spPr bwMode="auto">
              <a:xfrm>
                <a:off x="1328" y="34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37" name="Group 75"/>
              <p:cNvGrpSpPr>
                <a:grpSpLocks/>
              </p:cNvGrpSpPr>
              <p:nvPr/>
            </p:nvGrpSpPr>
            <p:grpSpPr bwMode="auto">
              <a:xfrm>
                <a:off x="1173" y="3352"/>
                <a:ext cx="97" cy="681"/>
                <a:chOff x="575" y="3377"/>
                <a:chExt cx="97" cy="681"/>
              </a:xfrm>
            </p:grpSpPr>
            <p:sp>
              <p:nvSpPr>
                <p:cNvPr id="14550" name="Freeform 76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51" name="Freeform 77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38" name="Freeform 78"/>
              <p:cNvSpPr>
                <a:spLocks/>
              </p:cNvSpPr>
              <p:nvPr/>
            </p:nvSpPr>
            <p:spPr bwMode="auto">
              <a:xfrm>
                <a:off x="1236" y="3350"/>
                <a:ext cx="92" cy="344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1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39" name="Freeform 79"/>
              <p:cNvSpPr>
                <a:spLocks/>
              </p:cNvSpPr>
              <p:nvPr/>
            </p:nvSpPr>
            <p:spPr bwMode="auto">
              <a:xfrm rot="10800000">
                <a:off x="1387" y="3691"/>
                <a:ext cx="92" cy="342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0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40" name="Group 80"/>
              <p:cNvGrpSpPr>
                <a:grpSpLocks/>
              </p:cNvGrpSpPr>
              <p:nvPr/>
            </p:nvGrpSpPr>
            <p:grpSpPr bwMode="auto">
              <a:xfrm>
                <a:off x="1232" y="3349"/>
                <a:ext cx="97" cy="684"/>
                <a:chOff x="575" y="3377"/>
                <a:chExt cx="97" cy="681"/>
              </a:xfrm>
            </p:grpSpPr>
            <p:sp>
              <p:nvSpPr>
                <p:cNvPr id="14548" name="Freeform 81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49" name="Freeform 82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41" name="Line 83"/>
              <p:cNvSpPr>
                <a:spLocks noChangeShapeType="1"/>
              </p:cNvSpPr>
              <p:nvPr/>
            </p:nvSpPr>
            <p:spPr bwMode="auto">
              <a:xfrm>
                <a:off x="1173" y="3352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" name="Line 84"/>
              <p:cNvSpPr>
                <a:spLocks noChangeShapeType="1"/>
              </p:cNvSpPr>
              <p:nvPr/>
            </p:nvSpPr>
            <p:spPr bwMode="auto">
              <a:xfrm>
                <a:off x="1264" y="4029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3" name="Freeform 85"/>
              <p:cNvSpPr>
                <a:spLocks/>
              </p:cNvSpPr>
              <p:nvPr/>
            </p:nvSpPr>
            <p:spPr bwMode="auto">
              <a:xfrm rot="10800000">
                <a:off x="1326" y="36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4" name="Freeform 86"/>
              <p:cNvSpPr>
                <a:spLocks/>
              </p:cNvSpPr>
              <p:nvPr/>
            </p:nvSpPr>
            <p:spPr bwMode="auto">
              <a:xfrm>
                <a:off x="1330" y="3886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5" name="Line 87"/>
              <p:cNvSpPr>
                <a:spLocks noChangeShapeType="1"/>
              </p:cNvSpPr>
              <p:nvPr/>
            </p:nvSpPr>
            <p:spPr bwMode="auto">
              <a:xfrm>
                <a:off x="1292" y="3491"/>
                <a:ext cx="4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6" name="Line 88"/>
              <p:cNvSpPr>
                <a:spLocks noChangeShapeType="1"/>
              </p:cNvSpPr>
              <p:nvPr/>
            </p:nvSpPr>
            <p:spPr bwMode="auto">
              <a:xfrm>
                <a:off x="1382" y="3887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7" name="Freeform 89"/>
              <p:cNvSpPr>
                <a:spLocks/>
              </p:cNvSpPr>
              <p:nvPr/>
            </p:nvSpPr>
            <p:spPr bwMode="auto">
              <a:xfrm rot="10800000">
                <a:off x="1124" y="3352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506" name="Group 90"/>
            <p:cNvGrpSpPr>
              <a:grpSpLocks/>
            </p:cNvGrpSpPr>
            <p:nvPr/>
          </p:nvGrpSpPr>
          <p:grpSpPr bwMode="auto">
            <a:xfrm>
              <a:off x="1161" y="3376"/>
              <a:ext cx="355" cy="684"/>
              <a:chOff x="1124" y="3349"/>
              <a:chExt cx="355" cy="684"/>
            </a:xfrm>
          </p:grpSpPr>
          <p:sp>
            <p:nvSpPr>
              <p:cNvPr id="14520" name="Freeform 91"/>
              <p:cNvSpPr>
                <a:spLocks/>
              </p:cNvSpPr>
              <p:nvPr/>
            </p:nvSpPr>
            <p:spPr bwMode="auto">
              <a:xfrm>
                <a:off x="1328" y="34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21" name="Group 92"/>
              <p:cNvGrpSpPr>
                <a:grpSpLocks/>
              </p:cNvGrpSpPr>
              <p:nvPr/>
            </p:nvGrpSpPr>
            <p:grpSpPr bwMode="auto">
              <a:xfrm>
                <a:off x="1173" y="3352"/>
                <a:ext cx="97" cy="681"/>
                <a:chOff x="575" y="3377"/>
                <a:chExt cx="97" cy="681"/>
              </a:xfrm>
            </p:grpSpPr>
            <p:sp>
              <p:nvSpPr>
                <p:cNvPr id="14534" name="Freeform 93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35" name="Freeform 94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22" name="Freeform 95"/>
              <p:cNvSpPr>
                <a:spLocks/>
              </p:cNvSpPr>
              <p:nvPr/>
            </p:nvSpPr>
            <p:spPr bwMode="auto">
              <a:xfrm>
                <a:off x="1236" y="3350"/>
                <a:ext cx="92" cy="344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1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23" name="Freeform 96"/>
              <p:cNvSpPr>
                <a:spLocks/>
              </p:cNvSpPr>
              <p:nvPr/>
            </p:nvSpPr>
            <p:spPr bwMode="auto">
              <a:xfrm rot="10800000">
                <a:off x="1387" y="3691"/>
                <a:ext cx="92" cy="342"/>
              </a:xfrm>
              <a:custGeom>
                <a:avLst/>
                <a:gdLst>
                  <a:gd name="T0" fmla="*/ 5 w 166"/>
                  <a:gd name="T1" fmla="*/ 12 h 669"/>
                  <a:gd name="T2" fmla="*/ 4 w 166"/>
                  <a:gd name="T3" fmla="*/ 10 h 669"/>
                  <a:gd name="T4" fmla="*/ 4 w 166"/>
                  <a:gd name="T5" fmla="*/ 9 h 669"/>
                  <a:gd name="T6" fmla="*/ 3 w 166"/>
                  <a:gd name="T7" fmla="*/ 7 h 669"/>
                  <a:gd name="T8" fmla="*/ 3 w 166"/>
                  <a:gd name="T9" fmla="*/ 6 h 669"/>
                  <a:gd name="T10" fmla="*/ 2 w 166"/>
                  <a:gd name="T11" fmla="*/ 4 h 669"/>
                  <a:gd name="T12" fmla="*/ 1 w 166"/>
                  <a:gd name="T13" fmla="*/ 3 h 669"/>
                  <a:gd name="T14" fmla="*/ 1 w 166"/>
                  <a:gd name="T15" fmla="*/ 1 h 669"/>
                  <a:gd name="T16" fmla="*/ 0 w 166"/>
                  <a:gd name="T17" fmla="*/ 0 h 6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6" h="669">
                    <a:moveTo>
                      <a:pt x="166" y="669"/>
                    </a:moveTo>
                    <a:cubicBezTo>
                      <a:pt x="160" y="637"/>
                      <a:pt x="155" y="606"/>
                      <a:pt x="150" y="577"/>
                    </a:cubicBezTo>
                    <a:cubicBezTo>
                      <a:pt x="145" y="548"/>
                      <a:pt x="140" y="524"/>
                      <a:pt x="135" y="495"/>
                    </a:cubicBezTo>
                    <a:cubicBezTo>
                      <a:pt x="130" y="466"/>
                      <a:pt x="123" y="432"/>
                      <a:pt x="118" y="403"/>
                    </a:cubicBezTo>
                    <a:cubicBezTo>
                      <a:pt x="113" y="374"/>
                      <a:pt x="109" y="348"/>
                      <a:pt x="102" y="319"/>
                    </a:cubicBezTo>
                    <a:cubicBezTo>
                      <a:pt x="95" y="290"/>
                      <a:pt x="82" y="255"/>
                      <a:pt x="73" y="226"/>
                    </a:cubicBezTo>
                    <a:cubicBezTo>
                      <a:pt x="64" y="197"/>
                      <a:pt x="56" y="175"/>
                      <a:pt x="46" y="145"/>
                    </a:cubicBezTo>
                    <a:cubicBezTo>
                      <a:pt x="36" y="115"/>
                      <a:pt x="23" y="66"/>
                      <a:pt x="15" y="42"/>
                    </a:cubicBezTo>
                    <a:cubicBezTo>
                      <a:pt x="7" y="18"/>
                      <a:pt x="3" y="7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524" name="Group 97"/>
              <p:cNvGrpSpPr>
                <a:grpSpLocks/>
              </p:cNvGrpSpPr>
              <p:nvPr/>
            </p:nvGrpSpPr>
            <p:grpSpPr bwMode="auto">
              <a:xfrm>
                <a:off x="1232" y="3349"/>
                <a:ext cx="97" cy="684"/>
                <a:chOff x="575" y="3377"/>
                <a:chExt cx="97" cy="681"/>
              </a:xfrm>
            </p:grpSpPr>
            <p:sp>
              <p:nvSpPr>
                <p:cNvPr id="14532" name="Freeform 98"/>
                <p:cNvSpPr>
                  <a:spLocks/>
                </p:cNvSpPr>
                <p:nvPr/>
              </p:nvSpPr>
              <p:spPr bwMode="auto">
                <a:xfrm flipH="1" flipV="1">
                  <a:off x="625" y="3714"/>
                  <a:ext cx="47" cy="344"/>
                </a:xfrm>
                <a:custGeom>
                  <a:avLst/>
                  <a:gdLst>
                    <a:gd name="T0" fmla="*/ 0 w 108"/>
                    <a:gd name="T1" fmla="*/ 0 h 742"/>
                    <a:gd name="T2" fmla="*/ 0 w 108"/>
                    <a:gd name="T3" fmla="*/ 0 h 742"/>
                    <a:gd name="T4" fmla="*/ 0 w 108"/>
                    <a:gd name="T5" fmla="*/ 0 h 742"/>
                    <a:gd name="T6" fmla="*/ 0 w 108"/>
                    <a:gd name="T7" fmla="*/ 1 h 742"/>
                    <a:gd name="T8" fmla="*/ 0 w 108"/>
                    <a:gd name="T9" fmla="*/ 1 h 742"/>
                    <a:gd name="T10" fmla="*/ 0 w 108"/>
                    <a:gd name="T11" fmla="*/ 2 h 742"/>
                    <a:gd name="T12" fmla="*/ 0 w 108"/>
                    <a:gd name="T13" fmla="*/ 3 h 742"/>
                    <a:gd name="T14" fmla="*/ 0 w 108"/>
                    <a:gd name="T15" fmla="*/ 3 h 742"/>
                    <a:gd name="T16" fmla="*/ 0 w 108"/>
                    <a:gd name="T17" fmla="*/ 4 h 742"/>
                    <a:gd name="T18" fmla="*/ 0 w 108"/>
                    <a:gd name="T19" fmla="*/ 4 h 742"/>
                    <a:gd name="T20" fmla="*/ 0 w 108"/>
                    <a:gd name="T21" fmla="*/ 6 h 742"/>
                    <a:gd name="T22" fmla="*/ 0 w 108"/>
                    <a:gd name="T23" fmla="*/ 6 h 742"/>
                    <a:gd name="T24" fmla="*/ 1 w 108"/>
                    <a:gd name="T25" fmla="*/ 7 h 742"/>
                    <a:gd name="T26" fmla="*/ 1 w 108"/>
                    <a:gd name="T27" fmla="*/ 7 h 74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8" h="742">
                      <a:moveTo>
                        <a:pt x="0" y="0"/>
                      </a:moveTo>
                      <a:lnTo>
                        <a:pt x="18" y="28"/>
                      </a:lnTo>
                      <a:lnTo>
                        <a:pt x="30" y="76"/>
                      </a:lnTo>
                      <a:lnTo>
                        <a:pt x="40" y="110"/>
                      </a:lnTo>
                      <a:lnTo>
                        <a:pt x="48" y="152"/>
                      </a:lnTo>
                      <a:lnTo>
                        <a:pt x="56" y="196"/>
                      </a:lnTo>
                      <a:lnTo>
                        <a:pt x="66" y="254"/>
                      </a:lnTo>
                      <a:lnTo>
                        <a:pt x="70" y="310"/>
                      </a:lnTo>
                      <a:lnTo>
                        <a:pt x="76" y="362"/>
                      </a:lnTo>
                      <a:lnTo>
                        <a:pt x="80" y="430"/>
                      </a:lnTo>
                      <a:lnTo>
                        <a:pt x="92" y="544"/>
                      </a:lnTo>
                      <a:lnTo>
                        <a:pt x="100" y="662"/>
                      </a:lnTo>
                      <a:lnTo>
                        <a:pt x="106" y="714"/>
                      </a:lnTo>
                      <a:lnTo>
                        <a:pt x="108" y="74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33" name="Freeform 99"/>
                <p:cNvSpPr>
                  <a:spLocks/>
                </p:cNvSpPr>
                <p:nvPr/>
              </p:nvSpPr>
              <p:spPr bwMode="auto">
                <a:xfrm>
                  <a:off x="575" y="3377"/>
                  <a:ext cx="50" cy="338"/>
                </a:xfrm>
                <a:custGeom>
                  <a:avLst/>
                  <a:gdLst>
                    <a:gd name="T0" fmla="*/ 0 w 107"/>
                    <a:gd name="T1" fmla="*/ 0 h 744"/>
                    <a:gd name="T2" fmla="*/ 0 w 107"/>
                    <a:gd name="T3" fmla="*/ 0 h 744"/>
                    <a:gd name="T4" fmla="*/ 0 w 107"/>
                    <a:gd name="T5" fmla="*/ 0 h 744"/>
                    <a:gd name="T6" fmla="*/ 0 w 107"/>
                    <a:gd name="T7" fmla="*/ 1 h 744"/>
                    <a:gd name="T8" fmla="*/ 0 w 107"/>
                    <a:gd name="T9" fmla="*/ 2 h 744"/>
                    <a:gd name="T10" fmla="*/ 1 w 107"/>
                    <a:gd name="T11" fmla="*/ 3 h 744"/>
                    <a:gd name="T12" fmla="*/ 1 w 107"/>
                    <a:gd name="T13" fmla="*/ 4 h 744"/>
                    <a:gd name="T14" fmla="*/ 1 w 107"/>
                    <a:gd name="T15" fmla="*/ 5 h 744"/>
                    <a:gd name="T16" fmla="*/ 1 w 107"/>
                    <a:gd name="T17" fmla="*/ 7 h 7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744">
                      <a:moveTo>
                        <a:pt x="0" y="0"/>
                      </a:moveTo>
                      <a:cubicBezTo>
                        <a:pt x="5" y="3"/>
                        <a:pt x="10" y="6"/>
                        <a:pt x="14" y="15"/>
                      </a:cubicBezTo>
                      <a:cubicBezTo>
                        <a:pt x="18" y="24"/>
                        <a:pt x="19" y="34"/>
                        <a:pt x="24" y="52"/>
                      </a:cubicBezTo>
                      <a:cubicBezTo>
                        <a:pt x="29" y="70"/>
                        <a:pt x="38" y="97"/>
                        <a:pt x="44" y="126"/>
                      </a:cubicBezTo>
                      <a:cubicBezTo>
                        <a:pt x="50" y="155"/>
                        <a:pt x="55" y="193"/>
                        <a:pt x="60" y="229"/>
                      </a:cubicBezTo>
                      <a:cubicBezTo>
                        <a:pt x="65" y="265"/>
                        <a:pt x="73" y="308"/>
                        <a:pt x="77" y="345"/>
                      </a:cubicBezTo>
                      <a:cubicBezTo>
                        <a:pt x="81" y="382"/>
                        <a:pt x="83" y="414"/>
                        <a:pt x="86" y="454"/>
                      </a:cubicBezTo>
                      <a:cubicBezTo>
                        <a:pt x="89" y="494"/>
                        <a:pt x="93" y="538"/>
                        <a:pt x="96" y="586"/>
                      </a:cubicBezTo>
                      <a:cubicBezTo>
                        <a:pt x="99" y="634"/>
                        <a:pt x="103" y="689"/>
                        <a:pt x="107" y="7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25" name="Line 100"/>
              <p:cNvSpPr>
                <a:spLocks noChangeShapeType="1"/>
              </p:cNvSpPr>
              <p:nvPr/>
            </p:nvSpPr>
            <p:spPr bwMode="auto">
              <a:xfrm>
                <a:off x="1173" y="3352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26" name="Line 101"/>
              <p:cNvSpPr>
                <a:spLocks noChangeShapeType="1"/>
              </p:cNvSpPr>
              <p:nvPr/>
            </p:nvSpPr>
            <p:spPr bwMode="auto">
              <a:xfrm>
                <a:off x="1264" y="4029"/>
                <a:ext cx="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27" name="Freeform 102"/>
              <p:cNvSpPr>
                <a:spLocks/>
              </p:cNvSpPr>
              <p:nvPr/>
            </p:nvSpPr>
            <p:spPr bwMode="auto">
              <a:xfrm rot="10800000">
                <a:off x="1326" y="3688"/>
                <a:ext cx="59" cy="204"/>
              </a:xfrm>
              <a:custGeom>
                <a:avLst/>
                <a:gdLst>
                  <a:gd name="T0" fmla="*/ 0 w 108"/>
                  <a:gd name="T1" fmla="*/ 0 h 742"/>
                  <a:gd name="T2" fmla="*/ 1 w 108"/>
                  <a:gd name="T3" fmla="*/ 0 h 742"/>
                  <a:gd name="T4" fmla="*/ 1 w 108"/>
                  <a:gd name="T5" fmla="*/ 0 h 742"/>
                  <a:gd name="T6" fmla="*/ 1 w 108"/>
                  <a:gd name="T7" fmla="*/ 0 h 742"/>
                  <a:gd name="T8" fmla="*/ 1 w 108"/>
                  <a:gd name="T9" fmla="*/ 0 h 742"/>
                  <a:gd name="T10" fmla="*/ 2 w 108"/>
                  <a:gd name="T11" fmla="*/ 0 h 742"/>
                  <a:gd name="T12" fmla="*/ 2 w 108"/>
                  <a:gd name="T13" fmla="*/ 0 h 742"/>
                  <a:gd name="T14" fmla="*/ 2 w 108"/>
                  <a:gd name="T15" fmla="*/ 0 h 742"/>
                  <a:gd name="T16" fmla="*/ 2 w 108"/>
                  <a:gd name="T17" fmla="*/ 0 h 742"/>
                  <a:gd name="T18" fmla="*/ 2 w 108"/>
                  <a:gd name="T19" fmla="*/ 0 h 742"/>
                  <a:gd name="T20" fmla="*/ 2 w 108"/>
                  <a:gd name="T21" fmla="*/ 0 h 742"/>
                  <a:gd name="T22" fmla="*/ 3 w 108"/>
                  <a:gd name="T23" fmla="*/ 0 h 742"/>
                  <a:gd name="T24" fmla="*/ 3 w 108"/>
                  <a:gd name="T25" fmla="*/ 0 h 742"/>
                  <a:gd name="T26" fmla="*/ 3 w 108"/>
                  <a:gd name="T27" fmla="*/ 0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28" name="Freeform 103"/>
              <p:cNvSpPr>
                <a:spLocks/>
              </p:cNvSpPr>
              <p:nvPr/>
            </p:nvSpPr>
            <p:spPr bwMode="auto">
              <a:xfrm>
                <a:off x="1330" y="3886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29" name="Line 104"/>
              <p:cNvSpPr>
                <a:spLocks noChangeShapeType="1"/>
              </p:cNvSpPr>
              <p:nvPr/>
            </p:nvSpPr>
            <p:spPr bwMode="auto">
              <a:xfrm>
                <a:off x="1292" y="3491"/>
                <a:ext cx="4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30" name="Line 105"/>
              <p:cNvSpPr>
                <a:spLocks noChangeShapeType="1"/>
              </p:cNvSpPr>
              <p:nvPr/>
            </p:nvSpPr>
            <p:spPr bwMode="auto">
              <a:xfrm>
                <a:off x="1382" y="3887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31" name="Freeform 106"/>
              <p:cNvSpPr>
                <a:spLocks/>
              </p:cNvSpPr>
              <p:nvPr/>
            </p:nvSpPr>
            <p:spPr bwMode="auto">
              <a:xfrm rot="10800000">
                <a:off x="1124" y="3352"/>
                <a:ext cx="53" cy="142"/>
              </a:xfrm>
              <a:custGeom>
                <a:avLst/>
                <a:gdLst>
                  <a:gd name="T0" fmla="*/ 0 w 53"/>
                  <a:gd name="T1" fmla="*/ 142 h 142"/>
                  <a:gd name="T2" fmla="*/ 11 w 53"/>
                  <a:gd name="T3" fmla="*/ 136 h 142"/>
                  <a:gd name="T4" fmla="*/ 18 w 53"/>
                  <a:gd name="T5" fmla="*/ 115 h 142"/>
                  <a:gd name="T6" fmla="*/ 53 w 53"/>
                  <a:gd name="T7" fmla="*/ 0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" h="142">
                    <a:moveTo>
                      <a:pt x="0" y="142"/>
                    </a:moveTo>
                    <a:cubicBezTo>
                      <a:pt x="4" y="141"/>
                      <a:pt x="8" y="140"/>
                      <a:pt x="11" y="136"/>
                    </a:cubicBezTo>
                    <a:cubicBezTo>
                      <a:pt x="14" y="132"/>
                      <a:pt x="11" y="138"/>
                      <a:pt x="18" y="115"/>
                    </a:cubicBezTo>
                    <a:cubicBezTo>
                      <a:pt x="25" y="92"/>
                      <a:pt x="39" y="46"/>
                      <a:pt x="53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507" name="Group 107"/>
            <p:cNvGrpSpPr>
              <a:grpSpLocks/>
            </p:cNvGrpSpPr>
            <p:nvPr/>
          </p:nvGrpSpPr>
          <p:grpSpPr bwMode="auto">
            <a:xfrm>
              <a:off x="1423" y="3379"/>
              <a:ext cx="97" cy="681"/>
              <a:chOff x="575" y="3377"/>
              <a:chExt cx="97" cy="681"/>
            </a:xfrm>
          </p:grpSpPr>
          <p:sp>
            <p:nvSpPr>
              <p:cNvPr id="14518" name="Freeform 108"/>
              <p:cNvSpPr>
                <a:spLocks/>
              </p:cNvSpPr>
              <p:nvPr/>
            </p:nvSpPr>
            <p:spPr bwMode="auto">
              <a:xfrm flipH="1" flipV="1">
                <a:off x="625" y="3714"/>
                <a:ext cx="47" cy="344"/>
              </a:xfrm>
              <a:custGeom>
                <a:avLst/>
                <a:gdLst>
                  <a:gd name="T0" fmla="*/ 0 w 108"/>
                  <a:gd name="T1" fmla="*/ 0 h 742"/>
                  <a:gd name="T2" fmla="*/ 0 w 108"/>
                  <a:gd name="T3" fmla="*/ 0 h 742"/>
                  <a:gd name="T4" fmla="*/ 0 w 108"/>
                  <a:gd name="T5" fmla="*/ 0 h 742"/>
                  <a:gd name="T6" fmla="*/ 0 w 108"/>
                  <a:gd name="T7" fmla="*/ 1 h 742"/>
                  <a:gd name="T8" fmla="*/ 0 w 108"/>
                  <a:gd name="T9" fmla="*/ 1 h 742"/>
                  <a:gd name="T10" fmla="*/ 0 w 108"/>
                  <a:gd name="T11" fmla="*/ 2 h 742"/>
                  <a:gd name="T12" fmla="*/ 0 w 108"/>
                  <a:gd name="T13" fmla="*/ 3 h 742"/>
                  <a:gd name="T14" fmla="*/ 0 w 108"/>
                  <a:gd name="T15" fmla="*/ 3 h 742"/>
                  <a:gd name="T16" fmla="*/ 0 w 108"/>
                  <a:gd name="T17" fmla="*/ 4 h 742"/>
                  <a:gd name="T18" fmla="*/ 0 w 108"/>
                  <a:gd name="T19" fmla="*/ 4 h 742"/>
                  <a:gd name="T20" fmla="*/ 0 w 108"/>
                  <a:gd name="T21" fmla="*/ 6 h 742"/>
                  <a:gd name="T22" fmla="*/ 0 w 108"/>
                  <a:gd name="T23" fmla="*/ 6 h 742"/>
                  <a:gd name="T24" fmla="*/ 1 w 108"/>
                  <a:gd name="T25" fmla="*/ 7 h 742"/>
                  <a:gd name="T26" fmla="*/ 1 w 108"/>
                  <a:gd name="T27" fmla="*/ 7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19" name="Freeform 109"/>
              <p:cNvSpPr>
                <a:spLocks/>
              </p:cNvSpPr>
              <p:nvPr/>
            </p:nvSpPr>
            <p:spPr bwMode="auto">
              <a:xfrm>
                <a:off x="575" y="3377"/>
                <a:ext cx="50" cy="338"/>
              </a:xfrm>
              <a:custGeom>
                <a:avLst/>
                <a:gdLst>
                  <a:gd name="T0" fmla="*/ 0 w 107"/>
                  <a:gd name="T1" fmla="*/ 0 h 744"/>
                  <a:gd name="T2" fmla="*/ 0 w 107"/>
                  <a:gd name="T3" fmla="*/ 0 h 744"/>
                  <a:gd name="T4" fmla="*/ 0 w 107"/>
                  <a:gd name="T5" fmla="*/ 0 h 744"/>
                  <a:gd name="T6" fmla="*/ 0 w 107"/>
                  <a:gd name="T7" fmla="*/ 1 h 744"/>
                  <a:gd name="T8" fmla="*/ 0 w 107"/>
                  <a:gd name="T9" fmla="*/ 2 h 744"/>
                  <a:gd name="T10" fmla="*/ 1 w 107"/>
                  <a:gd name="T11" fmla="*/ 3 h 744"/>
                  <a:gd name="T12" fmla="*/ 1 w 107"/>
                  <a:gd name="T13" fmla="*/ 4 h 744"/>
                  <a:gd name="T14" fmla="*/ 1 w 107"/>
                  <a:gd name="T15" fmla="*/ 5 h 744"/>
                  <a:gd name="T16" fmla="*/ 1 w 107"/>
                  <a:gd name="T17" fmla="*/ 7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744">
                    <a:moveTo>
                      <a:pt x="0" y="0"/>
                    </a:moveTo>
                    <a:cubicBezTo>
                      <a:pt x="5" y="3"/>
                      <a:pt x="10" y="6"/>
                      <a:pt x="14" y="15"/>
                    </a:cubicBezTo>
                    <a:cubicBezTo>
                      <a:pt x="18" y="24"/>
                      <a:pt x="19" y="34"/>
                      <a:pt x="24" y="52"/>
                    </a:cubicBezTo>
                    <a:cubicBezTo>
                      <a:pt x="29" y="70"/>
                      <a:pt x="38" y="97"/>
                      <a:pt x="44" y="126"/>
                    </a:cubicBezTo>
                    <a:cubicBezTo>
                      <a:pt x="50" y="155"/>
                      <a:pt x="55" y="193"/>
                      <a:pt x="60" y="229"/>
                    </a:cubicBezTo>
                    <a:cubicBezTo>
                      <a:pt x="65" y="265"/>
                      <a:pt x="73" y="308"/>
                      <a:pt x="77" y="345"/>
                    </a:cubicBezTo>
                    <a:cubicBezTo>
                      <a:pt x="81" y="382"/>
                      <a:pt x="83" y="414"/>
                      <a:pt x="86" y="454"/>
                    </a:cubicBezTo>
                    <a:cubicBezTo>
                      <a:pt x="89" y="494"/>
                      <a:pt x="93" y="538"/>
                      <a:pt x="96" y="586"/>
                    </a:cubicBezTo>
                    <a:cubicBezTo>
                      <a:pt x="99" y="634"/>
                      <a:pt x="103" y="689"/>
                      <a:pt x="107" y="744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508" name="Freeform 110"/>
            <p:cNvSpPr>
              <a:spLocks/>
            </p:cNvSpPr>
            <p:nvPr/>
          </p:nvSpPr>
          <p:spPr bwMode="auto">
            <a:xfrm>
              <a:off x="1492" y="3377"/>
              <a:ext cx="92" cy="344"/>
            </a:xfrm>
            <a:custGeom>
              <a:avLst/>
              <a:gdLst>
                <a:gd name="T0" fmla="*/ 5 w 166"/>
                <a:gd name="T1" fmla="*/ 12 h 669"/>
                <a:gd name="T2" fmla="*/ 4 w 166"/>
                <a:gd name="T3" fmla="*/ 11 h 669"/>
                <a:gd name="T4" fmla="*/ 4 w 166"/>
                <a:gd name="T5" fmla="*/ 9 h 669"/>
                <a:gd name="T6" fmla="*/ 3 w 166"/>
                <a:gd name="T7" fmla="*/ 7 h 669"/>
                <a:gd name="T8" fmla="*/ 3 w 166"/>
                <a:gd name="T9" fmla="*/ 6 h 669"/>
                <a:gd name="T10" fmla="*/ 2 w 166"/>
                <a:gd name="T11" fmla="*/ 4 h 669"/>
                <a:gd name="T12" fmla="*/ 1 w 166"/>
                <a:gd name="T13" fmla="*/ 3 h 669"/>
                <a:gd name="T14" fmla="*/ 1 w 166"/>
                <a:gd name="T15" fmla="*/ 1 h 669"/>
                <a:gd name="T16" fmla="*/ 0 w 166"/>
                <a:gd name="T17" fmla="*/ 0 h 6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669">
                  <a:moveTo>
                    <a:pt x="166" y="669"/>
                  </a:moveTo>
                  <a:cubicBezTo>
                    <a:pt x="160" y="637"/>
                    <a:pt x="155" y="606"/>
                    <a:pt x="150" y="577"/>
                  </a:cubicBezTo>
                  <a:cubicBezTo>
                    <a:pt x="145" y="548"/>
                    <a:pt x="140" y="524"/>
                    <a:pt x="135" y="495"/>
                  </a:cubicBezTo>
                  <a:cubicBezTo>
                    <a:pt x="130" y="466"/>
                    <a:pt x="123" y="432"/>
                    <a:pt x="118" y="403"/>
                  </a:cubicBezTo>
                  <a:cubicBezTo>
                    <a:pt x="113" y="374"/>
                    <a:pt x="109" y="348"/>
                    <a:pt x="102" y="319"/>
                  </a:cubicBezTo>
                  <a:cubicBezTo>
                    <a:pt x="95" y="290"/>
                    <a:pt x="82" y="255"/>
                    <a:pt x="73" y="226"/>
                  </a:cubicBezTo>
                  <a:cubicBezTo>
                    <a:pt x="64" y="197"/>
                    <a:pt x="56" y="175"/>
                    <a:pt x="46" y="145"/>
                  </a:cubicBezTo>
                  <a:cubicBezTo>
                    <a:pt x="36" y="115"/>
                    <a:pt x="23" y="66"/>
                    <a:pt x="15" y="42"/>
                  </a:cubicBezTo>
                  <a:cubicBezTo>
                    <a:pt x="7" y="18"/>
                    <a:pt x="3" y="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509" name="Group 111"/>
            <p:cNvGrpSpPr>
              <a:grpSpLocks/>
            </p:cNvGrpSpPr>
            <p:nvPr/>
          </p:nvGrpSpPr>
          <p:grpSpPr bwMode="auto">
            <a:xfrm>
              <a:off x="1486" y="3378"/>
              <a:ext cx="99" cy="681"/>
              <a:chOff x="575" y="3377"/>
              <a:chExt cx="97" cy="681"/>
            </a:xfrm>
          </p:grpSpPr>
          <p:sp>
            <p:nvSpPr>
              <p:cNvPr id="14516" name="Freeform 112"/>
              <p:cNvSpPr>
                <a:spLocks/>
              </p:cNvSpPr>
              <p:nvPr/>
            </p:nvSpPr>
            <p:spPr bwMode="auto">
              <a:xfrm flipH="1" flipV="1">
                <a:off x="625" y="3714"/>
                <a:ext cx="47" cy="344"/>
              </a:xfrm>
              <a:custGeom>
                <a:avLst/>
                <a:gdLst>
                  <a:gd name="T0" fmla="*/ 0 w 108"/>
                  <a:gd name="T1" fmla="*/ 0 h 742"/>
                  <a:gd name="T2" fmla="*/ 0 w 108"/>
                  <a:gd name="T3" fmla="*/ 0 h 742"/>
                  <a:gd name="T4" fmla="*/ 0 w 108"/>
                  <a:gd name="T5" fmla="*/ 0 h 742"/>
                  <a:gd name="T6" fmla="*/ 0 w 108"/>
                  <a:gd name="T7" fmla="*/ 1 h 742"/>
                  <a:gd name="T8" fmla="*/ 0 w 108"/>
                  <a:gd name="T9" fmla="*/ 1 h 742"/>
                  <a:gd name="T10" fmla="*/ 0 w 108"/>
                  <a:gd name="T11" fmla="*/ 2 h 742"/>
                  <a:gd name="T12" fmla="*/ 0 w 108"/>
                  <a:gd name="T13" fmla="*/ 3 h 742"/>
                  <a:gd name="T14" fmla="*/ 0 w 108"/>
                  <a:gd name="T15" fmla="*/ 3 h 742"/>
                  <a:gd name="T16" fmla="*/ 0 w 108"/>
                  <a:gd name="T17" fmla="*/ 4 h 742"/>
                  <a:gd name="T18" fmla="*/ 0 w 108"/>
                  <a:gd name="T19" fmla="*/ 4 h 742"/>
                  <a:gd name="T20" fmla="*/ 0 w 108"/>
                  <a:gd name="T21" fmla="*/ 6 h 742"/>
                  <a:gd name="T22" fmla="*/ 0 w 108"/>
                  <a:gd name="T23" fmla="*/ 6 h 742"/>
                  <a:gd name="T24" fmla="*/ 1 w 108"/>
                  <a:gd name="T25" fmla="*/ 7 h 742"/>
                  <a:gd name="T26" fmla="*/ 1 w 108"/>
                  <a:gd name="T27" fmla="*/ 7 h 7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742">
                    <a:moveTo>
                      <a:pt x="0" y="0"/>
                    </a:moveTo>
                    <a:lnTo>
                      <a:pt x="18" y="28"/>
                    </a:lnTo>
                    <a:lnTo>
                      <a:pt x="30" y="76"/>
                    </a:lnTo>
                    <a:lnTo>
                      <a:pt x="40" y="110"/>
                    </a:lnTo>
                    <a:lnTo>
                      <a:pt x="48" y="152"/>
                    </a:lnTo>
                    <a:lnTo>
                      <a:pt x="56" y="196"/>
                    </a:lnTo>
                    <a:lnTo>
                      <a:pt x="66" y="254"/>
                    </a:lnTo>
                    <a:lnTo>
                      <a:pt x="70" y="310"/>
                    </a:lnTo>
                    <a:lnTo>
                      <a:pt x="76" y="362"/>
                    </a:lnTo>
                    <a:lnTo>
                      <a:pt x="80" y="430"/>
                    </a:lnTo>
                    <a:lnTo>
                      <a:pt x="92" y="544"/>
                    </a:lnTo>
                    <a:lnTo>
                      <a:pt x="100" y="662"/>
                    </a:lnTo>
                    <a:lnTo>
                      <a:pt x="106" y="714"/>
                    </a:lnTo>
                    <a:lnTo>
                      <a:pt x="108" y="74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17" name="Freeform 113"/>
              <p:cNvSpPr>
                <a:spLocks/>
              </p:cNvSpPr>
              <p:nvPr/>
            </p:nvSpPr>
            <p:spPr bwMode="auto">
              <a:xfrm>
                <a:off x="575" y="3377"/>
                <a:ext cx="50" cy="338"/>
              </a:xfrm>
              <a:custGeom>
                <a:avLst/>
                <a:gdLst>
                  <a:gd name="T0" fmla="*/ 0 w 107"/>
                  <a:gd name="T1" fmla="*/ 0 h 744"/>
                  <a:gd name="T2" fmla="*/ 0 w 107"/>
                  <a:gd name="T3" fmla="*/ 0 h 744"/>
                  <a:gd name="T4" fmla="*/ 0 w 107"/>
                  <a:gd name="T5" fmla="*/ 0 h 744"/>
                  <a:gd name="T6" fmla="*/ 0 w 107"/>
                  <a:gd name="T7" fmla="*/ 1 h 744"/>
                  <a:gd name="T8" fmla="*/ 0 w 107"/>
                  <a:gd name="T9" fmla="*/ 2 h 744"/>
                  <a:gd name="T10" fmla="*/ 1 w 107"/>
                  <a:gd name="T11" fmla="*/ 3 h 744"/>
                  <a:gd name="T12" fmla="*/ 1 w 107"/>
                  <a:gd name="T13" fmla="*/ 4 h 744"/>
                  <a:gd name="T14" fmla="*/ 1 w 107"/>
                  <a:gd name="T15" fmla="*/ 5 h 744"/>
                  <a:gd name="T16" fmla="*/ 1 w 107"/>
                  <a:gd name="T17" fmla="*/ 7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744">
                    <a:moveTo>
                      <a:pt x="0" y="0"/>
                    </a:moveTo>
                    <a:cubicBezTo>
                      <a:pt x="5" y="3"/>
                      <a:pt x="10" y="6"/>
                      <a:pt x="14" y="15"/>
                    </a:cubicBezTo>
                    <a:cubicBezTo>
                      <a:pt x="18" y="24"/>
                      <a:pt x="19" y="34"/>
                      <a:pt x="24" y="52"/>
                    </a:cubicBezTo>
                    <a:cubicBezTo>
                      <a:pt x="29" y="70"/>
                      <a:pt x="38" y="97"/>
                      <a:pt x="44" y="126"/>
                    </a:cubicBezTo>
                    <a:cubicBezTo>
                      <a:pt x="50" y="155"/>
                      <a:pt x="55" y="193"/>
                      <a:pt x="60" y="229"/>
                    </a:cubicBezTo>
                    <a:cubicBezTo>
                      <a:pt x="65" y="265"/>
                      <a:pt x="73" y="308"/>
                      <a:pt x="77" y="345"/>
                    </a:cubicBezTo>
                    <a:cubicBezTo>
                      <a:pt x="81" y="382"/>
                      <a:pt x="83" y="414"/>
                      <a:pt x="86" y="454"/>
                    </a:cubicBezTo>
                    <a:cubicBezTo>
                      <a:pt x="89" y="494"/>
                      <a:pt x="93" y="538"/>
                      <a:pt x="96" y="586"/>
                    </a:cubicBezTo>
                    <a:cubicBezTo>
                      <a:pt x="99" y="634"/>
                      <a:pt x="103" y="689"/>
                      <a:pt x="107" y="744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510" name="Line 114"/>
            <p:cNvSpPr>
              <a:spLocks noChangeShapeType="1"/>
            </p:cNvSpPr>
            <p:nvPr/>
          </p:nvSpPr>
          <p:spPr bwMode="auto">
            <a:xfrm>
              <a:off x="1421" y="3381"/>
              <a:ext cx="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1" name="Line 115"/>
            <p:cNvSpPr>
              <a:spLocks noChangeShapeType="1"/>
            </p:cNvSpPr>
            <p:nvPr/>
          </p:nvSpPr>
          <p:spPr bwMode="auto">
            <a:xfrm>
              <a:off x="1510" y="4056"/>
              <a:ext cx="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2" name="Line 116"/>
            <p:cNvSpPr>
              <a:spLocks noChangeShapeType="1"/>
            </p:cNvSpPr>
            <p:nvPr/>
          </p:nvSpPr>
          <p:spPr bwMode="auto">
            <a:xfrm>
              <a:off x="1546" y="3520"/>
              <a:ext cx="4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3" name="Freeform 117"/>
            <p:cNvSpPr>
              <a:spLocks/>
            </p:cNvSpPr>
            <p:nvPr/>
          </p:nvSpPr>
          <p:spPr bwMode="auto">
            <a:xfrm rot="10800000">
              <a:off x="1372" y="3381"/>
              <a:ext cx="53" cy="142"/>
            </a:xfrm>
            <a:custGeom>
              <a:avLst/>
              <a:gdLst>
                <a:gd name="T0" fmla="*/ 0 w 53"/>
                <a:gd name="T1" fmla="*/ 142 h 142"/>
                <a:gd name="T2" fmla="*/ 11 w 53"/>
                <a:gd name="T3" fmla="*/ 136 h 142"/>
                <a:gd name="T4" fmla="*/ 18 w 53"/>
                <a:gd name="T5" fmla="*/ 115 h 142"/>
                <a:gd name="T6" fmla="*/ 53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4" name="Line 118"/>
            <p:cNvSpPr>
              <a:spLocks noChangeShapeType="1"/>
            </p:cNvSpPr>
            <p:nvPr/>
          </p:nvSpPr>
          <p:spPr bwMode="auto">
            <a:xfrm>
              <a:off x="1585" y="3512"/>
              <a:ext cx="0" cy="5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15" name="Freeform 119"/>
            <p:cNvSpPr>
              <a:spLocks/>
            </p:cNvSpPr>
            <p:nvPr/>
          </p:nvSpPr>
          <p:spPr bwMode="auto">
            <a:xfrm>
              <a:off x="92" y="3370"/>
              <a:ext cx="27" cy="692"/>
            </a:xfrm>
            <a:custGeom>
              <a:avLst/>
              <a:gdLst>
                <a:gd name="T0" fmla="*/ 29 w 24"/>
                <a:gd name="T1" fmla="*/ 0 h 679"/>
                <a:gd name="T2" fmla="*/ 42 w 24"/>
                <a:gd name="T3" fmla="*/ 78 h 679"/>
                <a:gd name="T4" fmla="*/ 33 w 24"/>
                <a:gd name="T5" fmla="*/ 130 h 679"/>
                <a:gd name="T6" fmla="*/ 11 w 24"/>
                <a:gd name="T7" fmla="*/ 219 h 679"/>
                <a:gd name="T8" fmla="*/ 11 w 24"/>
                <a:gd name="T9" fmla="*/ 273 h 679"/>
                <a:gd name="T10" fmla="*/ 23 w 24"/>
                <a:gd name="T11" fmla="*/ 320 h 679"/>
                <a:gd name="T12" fmla="*/ 34 w 24"/>
                <a:gd name="T13" fmla="*/ 380 h 679"/>
                <a:gd name="T14" fmla="*/ 47 w 24"/>
                <a:gd name="T15" fmla="*/ 467 h 679"/>
                <a:gd name="T16" fmla="*/ 29 w 24"/>
                <a:gd name="T17" fmla="*/ 554 h 679"/>
                <a:gd name="T18" fmla="*/ 10 w 24"/>
                <a:gd name="T19" fmla="*/ 630 h 679"/>
                <a:gd name="T20" fmla="*/ 1 w 24"/>
                <a:gd name="T21" fmla="*/ 696 h 679"/>
                <a:gd name="T22" fmla="*/ 23 w 24"/>
                <a:gd name="T23" fmla="*/ 760 h 6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" h="679">
                  <a:moveTo>
                    <a:pt x="14" y="0"/>
                  </a:moveTo>
                  <a:cubicBezTo>
                    <a:pt x="17" y="26"/>
                    <a:pt x="20" y="52"/>
                    <a:pt x="20" y="72"/>
                  </a:cubicBezTo>
                  <a:cubicBezTo>
                    <a:pt x="20" y="92"/>
                    <a:pt x="18" y="98"/>
                    <a:pt x="16" y="118"/>
                  </a:cubicBezTo>
                  <a:cubicBezTo>
                    <a:pt x="14" y="138"/>
                    <a:pt x="7" y="174"/>
                    <a:pt x="5" y="195"/>
                  </a:cubicBezTo>
                  <a:cubicBezTo>
                    <a:pt x="3" y="216"/>
                    <a:pt x="4" y="228"/>
                    <a:pt x="5" y="243"/>
                  </a:cubicBezTo>
                  <a:cubicBezTo>
                    <a:pt x="6" y="258"/>
                    <a:pt x="9" y="269"/>
                    <a:pt x="11" y="285"/>
                  </a:cubicBezTo>
                  <a:cubicBezTo>
                    <a:pt x="13" y="301"/>
                    <a:pt x="15" y="317"/>
                    <a:pt x="17" y="339"/>
                  </a:cubicBezTo>
                  <a:cubicBezTo>
                    <a:pt x="19" y="361"/>
                    <a:pt x="24" y="391"/>
                    <a:pt x="23" y="417"/>
                  </a:cubicBezTo>
                  <a:cubicBezTo>
                    <a:pt x="22" y="443"/>
                    <a:pt x="17" y="471"/>
                    <a:pt x="14" y="495"/>
                  </a:cubicBezTo>
                  <a:cubicBezTo>
                    <a:pt x="11" y="519"/>
                    <a:pt x="6" y="541"/>
                    <a:pt x="4" y="562"/>
                  </a:cubicBezTo>
                  <a:cubicBezTo>
                    <a:pt x="2" y="583"/>
                    <a:pt x="0" y="602"/>
                    <a:pt x="1" y="621"/>
                  </a:cubicBezTo>
                  <a:cubicBezTo>
                    <a:pt x="2" y="640"/>
                    <a:pt x="6" y="659"/>
                    <a:pt x="11" y="679"/>
                  </a:cubicBez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6938" name="Text Box 122"/>
          <p:cNvSpPr txBox="1">
            <a:spLocks noChangeArrowheads="1"/>
          </p:cNvSpPr>
          <p:nvPr/>
        </p:nvSpPr>
        <p:spPr bwMode="auto">
          <a:xfrm>
            <a:off x="466725" y="433070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沿一条螺旋线形成螺纹</a:t>
            </a:r>
          </a:p>
        </p:txBody>
      </p:sp>
      <p:sp>
        <p:nvSpPr>
          <p:cNvPr id="546939" name="Text Box 123"/>
          <p:cNvSpPr txBox="1">
            <a:spLocks noChangeArrowheads="1"/>
          </p:cNvSpPr>
          <p:nvPr/>
        </p:nvSpPr>
        <p:spPr bwMode="auto">
          <a:xfrm>
            <a:off x="4595813" y="4316413"/>
            <a:ext cx="3554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沿两条以上、在轴向等距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分布的螺旋线形成螺纹</a:t>
            </a:r>
          </a:p>
        </p:txBody>
      </p:sp>
      <p:sp>
        <p:nvSpPr>
          <p:cNvPr id="546940" name="Text Box 124"/>
          <p:cNvSpPr txBox="1">
            <a:spLocks noChangeArrowheads="1"/>
          </p:cNvSpPr>
          <p:nvPr/>
        </p:nvSpPr>
        <p:spPr bwMode="auto">
          <a:xfrm>
            <a:off x="455613" y="5383213"/>
            <a:ext cx="525145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导程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与螺距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 = L / n</a:t>
            </a:r>
          </a:p>
        </p:txBody>
      </p:sp>
      <p:sp>
        <p:nvSpPr>
          <p:cNvPr id="546941" name="Text Box 125" descr="蓝色砂纸"/>
          <p:cNvSpPr txBox="1">
            <a:spLocks noChangeArrowheads="1"/>
          </p:cNvSpPr>
          <p:nvPr/>
        </p:nvSpPr>
        <p:spPr bwMode="auto">
          <a:xfrm>
            <a:off x="1108075" y="15589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单线螺纹</a:t>
            </a:r>
          </a:p>
        </p:txBody>
      </p:sp>
      <p:grpSp>
        <p:nvGrpSpPr>
          <p:cNvPr id="546942" name="Group 126"/>
          <p:cNvGrpSpPr>
            <a:grpSpLocks/>
          </p:cNvGrpSpPr>
          <p:nvPr/>
        </p:nvGrpSpPr>
        <p:grpSpPr bwMode="auto">
          <a:xfrm>
            <a:off x="754063" y="2952750"/>
            <a:ext cx="2530475" cy="0"/>
            <a:chOff x="475" y="1860"/>
            <a:chExt cx="1594" cy="0"/>
          </a:xfrm>
        </p:grpSpPr>
        <p:sp>
          <p:nvSpPr>
            <p:cNvPr id="14471" name="Line 127"/>
            <p:cNvSpPr>
              <a:spLocks noChangeShapeType="1"/>
            </p:cNvSpPr>
            <p:nvPr/>
          </p:nvSpPr>
          <p:spPr bwMode="auto">
            <a:xfrm>
              <a:off x="475" y="1860"/>
              <a:ext cx="3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2" name="Line 128"/>
            <p:cNvSpPr>
              <a:spLocks noChangeShapeType="1"/>
            </p:cNvSpPr>
            <p:nvPr/>
          </p:nvSpPr>
          <p:spPr bwMode="auto">
            <a:xfrm>
              <a:off x="939" y="1860"/>
              <a:ext cx="5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3" name="Line 129"/>
            <p:cNvSpPr>
              <a:spLocks noChangeShapeType="1"/>
            </p:cNvSpPr>
            <p:nvPr/>
          </p:nvSpPr>
          <p:spPr bwMode="auto">
            <a:xfrm>
              <a:off x="879" y="1860"/>
              <a:ext cx="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4" name="Line 130"/>
            <p:cNvSpPr>
              <a:spLocks noChangeShapeType="1"/>
            </p:cNvSpPr>
            <p:nvPr/>
          </p:nvSpPr>
          <p:spPr bwMode="auto">
            <a:xfrm flipH="1">
              <a:off x="1565" y="1860"/>
              <a:ext cx="5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5" name="Line 131"/>
            <p:cNvSpPr>
              <a:spLocks noChangeShapeType="1"/>
            </p:cNvSpPr>
            <p:nvPr/>
          </p:nvSpPr>
          <p:spPr bwMode="auto">
            <a:xfrm>
              <a:off x="1512" y="1860"/>
              <a:ext cx="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6948" name="Group 132"/>
          <p:cNvGrpSpPr>
            <a:grpSpLocks/>
          </p:cNvGrpSpPr>
          <p:nvPr/>
        </p:nvGrpSpPr>
        <p:grpSpPr bwMode="auto">
          <a:xfrm>
            <a:off x="4732338" y="2414588"/>
            <a:ext cx="2614612" cy="1079500"/>
            <a:chOff x="2097" y="3372"/>
            <a:chExt cx="1668" cy="689"/>
          </a:xfrm>
        </p:grpSpPr>
        <p:sp>
          <p:nvSpPr>
            <p:cNvPr id="14372" name="Line 133"/>
            <p:cNvSpPr>
              <a:spLocks noChangeShapeType="1"/>
            </p:cNvSpPr>
            <p:nvPr/>
          </p:nvSpPr>
          <p:spPr bwMode="auto">
            <a:xfrm>
              <a:off x="2618" y="3373"/>
              <a:ext cx="78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Freeform 134"/>
            <p:cNvSpPr>
              <a:spLocks/>
            </p:cNvSpPr>
            <p:nvPr/>
          </p:nvSpPr>
          <p:spPr bwMode="auto">
            <a:xfrm rot="10800000">
              <a:off x="2559" y="3372"/>
              <a:ext cx="67" cy="139"/>
            </a:xfrm>
            <a:custGeom>
              <a:avLst/>
              <a:gdLst>
                <a:gd name="T0" fmla="*/ 0 w 53"/>
                <a:gd name="T1" fmla="*/ 124 h 142"/>
                <a:gd name="T2" fmla="*/ 47 w 53"/>
                <a:gd name="T3" fmla="*/ 118 h 142"/>
                <a:gd name="T4" fmla="*/ 75 w 53"/>
                <a:gd name="T5" fmla="*/ 103 h 142"/>
                <a:gd name="T6" fmla="*/ 216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135"/>
            <p:cNvSpPr>
              <a:spLocks noChangeShapeType="1"/>
            </p:cNvSpPr>
            <p:nvPr/>
          </p:nvSpPr>
          <p:spPr bwMode="auto">
            <a:xfrm>
              <a:off x="2820" y="4055"/>
              <a:ext cx="7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Freeform 136"/>
            <p:cNvSpPr>
              <a:spLocks/>
            </p:cNvSpPr>
            <p:nvPr/>
          </p:nvSpPr>
          <p:spPr bwMode="auto">
            <a:xfrm>
              <a:off x="2481" y="3372"/>
              <a:ext cx="50" cy="73"/>
            </a:xfrm>
            <a:custGeom>
              <a:avLst/>
              <a:gdLst>
                <a:gd name="T0" fmla="*/ 0 w 48"/>
                <a:gd name="T1" fmla="*/ 0 h 72"/>
                <a:gd name="T2" fmla="*/ 23 w 48"/>
                <a:gd name="T3" fmla="*/ 6 h 72"/>
                <a:gd name="T4" fmla="*/ 40 w 48"/>
                <a:gd name="T5" fmla="*/ 27 h 72"/>
                <a:gd name="T6" fmla="*/ 60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6" name="Freeform 137"/>
            <p:cNvSpPr>
              <a:spLocks/>
            </p:cNvSpPr>
            <p:nvPr/>
          </p:nvSpPr>
          <p:spPr bwMode="auto">
            <a:xfrm rot="10800000">
              <a:off x="2645" y="3987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Freeform 138"/>
            <p:cNvSpPr>
              <a:spLocks/>
            </p:cNvSpPr>
            <p:nvPr/>
          </p:nvSpPr>
          <p:spPr bwMode="auto">
            <a:xfrm>
              <a:off x="2531" y="3444"/>
              <a:ext cx="114" cy="545"/>
            </a:xfrm>
            <a:custGeom>
              <a:avLst/>
              <a:gdLst>
                <a:gd name="T0" fmla="*/ 0 w 114"/>
                <a:gd name="T1" fmla="*/ 0 h 541"/>
                <a:gd name="T2" fmla="*/ 16 w 114"/>
                <a:gd name="T3" fmla="*/ 79 h 541"/>
                <a:gd name="T4" fmla="*/ 57 w 114"/>
                <a:gd name="T5" fmla="*/ 282 h 541"/>
                <a:gd name="T6" fmla="*/ 96 w 114"/>
                <a:gd name="T7" fmla="*/ 498 h 541"/>
                <a:gd name="T8" fmla="*/ 114 w 114"/>
                <a:gd name="T9" fmla="*/ 565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541">
                  <a:moveTo>
                    <a:pt x="0" y="0"/>
                  </a:moveTo>
                  <a:cubicBezTo>
                    <a:pt x="3" y="14"/>
                    <a:pt x="7" y="28"/>
                    <a:pt x="16" y="73"/>
                  </a:cubicBezTo>
                  <a:cubicBezTo>
                    <a:pt x="25" y="118"/>
                    <a:pt x="44" y="203"/>
                    <a:pt x="57" y="270"/>
                  </a:cubicBezTo>
                  <a:cubicBezTo>
                    <a:pt x="70" y="337"/>
                    <a:pt x="87" y="429"/>
                    <a:pt x="96" y="474"/>
                  </a:cubicBezTo>
                  <a:cubicBezTo>
                    <a:pt x="105" y="519"/>
                    <a:pt x="111" y="530"/>
                    <a:pt x="114" y="541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Freeform 139"/>
            <p:cNvSpPr>
              <a:spLocks/>
            </p:cNvSpPr>
            <p:nvPr/>
          </p:nvSpPr>
          <p:spPr bwMode="auto">
            <a:xfrm rot="10800000" flipH="1">
              <a:off x="2685" y="3988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9" name="Line 140"/>
            <p:cNvSpPr>
              <a:spLocks noChangeShapeType="1"/>
            </p:cNvSpPr>
            <p:nvPr/>
          </p:nvSpPr>
          <p:spPr bwMode="auto">
            <a:xfrm flipV="1">
              <a:off x="2730" y="3906"/>
              <a:ext cx="29" cy="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0" name="Freeform 141"/>
            <p:cNvSpPr>
              <a:spLocks/>
            </p:cNvSpPr>
            <p:nvPr/>
          </p:nvSpPr>
          <p:spPr bwMode="auto">
            <a:xfrm rot="10800000">
              <a:off x="2579" y="3985"/>
              <a:ext cx="53" cy="73"/>
            </a:xfrm>
            <a:custGeom>
              <a:avLst/>
              <a:gdLst>
                <a:gd name="T0" fmla="*/ 0 w 48"/>
                <a:gd name="T1" fmla="*/ 0 h 72"/>
                <a:gd name="T2" fmla="*/ 31 w 48"/>
                <a:gd name="T3" fmla="*/ 6 h 72"/>
                <a:gd name="T4" fmla="*/ 57 w 48"/>
                <a:gd name="T5" fmla="*/ 27 h 72"/>
                <a:gd name="T6" fmla="*/ 8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Line 142"/>
            <p:cNvSpPr>
              <a:spLocks noChangeShapeType="1"/>
            </p:cNvSpPr>
            <p:nvPr/>
          </p:nvSpPr>
          <p:spPr bwMode="auto">
            <a:xfrm flipH="1">
              <a:off x="2625" y="4059"/>
              <a:ext cx="5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" name="Line 143"/>
            <p:cNvSpPr>
              <a:spLocks noChangeShapeType="1"/>
            </p:cNvSpPr>
            <p:nvPr/>
          </p:nvSpPr>
          <p:spPr bwMode="auto">
            <a:xfrm flipH="1" flipV="1">
              <a:off x="2487" y="3713"/>
              <a:ext cx="93" cy="2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Freeform 144"/>
            <p:cNvSpPr>
              <a:spLocks/>
            </p:cNvSpPr>
            <p:nvPr/>
          </p:nvSpPr>
          <p:spPr bwMode="auto">
            <a:xfrm rot="10800000">
              <a:off x="2446" y="3985"/>
              <a:ext cx="45" cy="73"/>
            </a:xfrm>
            <a:custGeom>
              <a:avLst/>
              <a:gdLst>
                <a:gd name="T0" fmla="*/ 0 w 48"/>
                <a:gd name="T1" fmla="*/ 0 h 72"/>
                <a:gd name="T2" fmla="*/ 11 w 48"/>
                <a:gd name="T3" fmla="*/ 6 h 72"/>
                <a:gd name="T4" fmla="*/ 22 w 48"/>
                <a:gd name="T5" fmla="*/ 27 h 72"/>
                <a:gd name="T6" fmla="*/ 33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Freeform 145"/>
            <p:cNvSpPr>
              <a:spLocks/>
            </p:cNvSpPr>
            <p:nvPr/>
          </p:nvSpPr>
          <p:spPr bwMode="auto">
            <a:xfrm rot="10800000" flipH="1">
              <a:off x="2483" y="3986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5" name="Line 146"/>
            <p:cNvSpPr>
              <a:spLocks noChangeShapeType="1"/>
            </p:cNvSpPr>
            <p:nvPr/>
          </p:nvSpPr>
          <p:spPr bwMode="auto">
            <a:xfrm flipV="1">
              <a:off x="2529" y="3954"/>
              <a:ext cx="11" cy="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Freeform 147"/>
            <p:cNvSpPr>
              <a:spLocks/>
            </p:cNvSpPr>
            <p:nvPr/>
          </p:nvSpPr>
          <p:spPr bwMode="auto">
            <a:xfrm>
              <a:off x="2421" y="3711"/>
              <a:ext cx="27" cy="278"/>
            </a:xfrm>
            <a:custGeom>
              <a:avLst/>
              <a:gdLst>
                <a:gd name="T0" fmla="*/ 48 w 24"/>
                <a:gd name="T1" fmla="*/ 316 h 271"/>
                <a:gd name="T2" fmla="*/ 29 w 24"/>
                <a:gd name="T3" fmla="*/ 245 h 271"/>
                <a:gd name="T4" fmla="*/ 11 w 24"/>
                <a:gd name="T5" fmla="*/ 136 h 271"/>
                <a:gd name="T6" fmla="*/ 0 w 24"/>
                <a:gd name="T7" fmla="*/ 0 h 2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71">
                  <a:moveTo>
                    <a:pt x="24" y="271"/>
                  </a:moveTo>
                  <a:cubicBezTo>
                    <a:pt x="20" y="253"/>
                    <a:pt x="17" y="235"/>
                    <a:pt x="14" y="210"/>
                  </a:cubicBezTo>
                  <a:cubicBezTo>
                    <a:pt x="11" y="185"/>
                    <a:pt x="7" y="153"/>
                    <a:pt x="5" y="118"/>
                  </a:cubicBezTo>
                  <a:cubicBezTo>
                    <a:pt x="3" y="83"/>
                    <a:pt x="1" y="4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Freeform 148"/>
            <p:cNvSpPr>
              <a:spLocks/>
            </p:cNvSpPr>
            <p:nvPr/>
          </p:nvSpPr>
          <p:spPr bwMode="auto">
            <a:xfrm>
              <a:off x="2427" y="3713"/>
              <a:ext cx="135" cy="244"/>
            </a:xfrm>
            <a:custGeom>
              <a:avLst/>
              <a:gdLst>
                <a:gd name="T0" fmla="*/ 0 w 127"/>
                <a:gd name="T1" fmla="*/ 0 h 244"/>
                <a:gd name="T2" fmla="*/ 55 w 127"/>
                <a:gd name="T3" fmla="*/ 150 h 244"/>
                <a:gd name="T4" fmla="*/ 94 w 127"/>
                <a:gd name="T5" fmla="*/ 208 h 244"/>
                <a:gd name="T6" fmla="*/ 129 w 127"/>
                <a:gd name="T7" fmla="*/ 238 h 244"/>
                <a:gd name="T8" fmla="*/ 156 w 127"/>
                <a:gd name="T9" fmla="*/ 243 h 244"/>
                <a:gd name="T10" fmla="*/ 184 w 127"/>
                <a:gd name="T11" fmla="*/ 238 h 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7" h="244">
                  <a:moveTo>
                    <a:pt x="0" y="0"/>
                  </a:moveTo>
                  <a:cubicBezTo>
                    <a:pt x="13" y="57"/>
                    <a:pt x="27" y="115"/>
                    <a:pt x="38" y="150"/>
                  </a:cubicBezTo>
                  <a:cubicBezTo>
                    <a:pt x="49" y="185"/>
                    <a:pt x="57" y="193"/>
                    <a:pt x="65" y="208"/>
                  </a:cubicBezTo>
                  <a:cubicBezTo>
                    <a:pt x="73" y="223"/>
                    <a:pt x="82" y="232"/>
                    <a:pt x="89" y="238"/>
                  </a:cubicBezTo>
                  <a:cubicBezTo>
                    <a:pt x="96" y="244"/>
                    <a:pt x="102" y="243"/>
                    <a:pt x="108" y="243"/>
                  </a:cubicBezTo>
                  <a:cubicBezTo>
                    <a:pt x="114" y="243"/>
                    <a:pt x="120" y="240"/>
                    <a:pt x="127" y="23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Line 149"/>
            <p:cNvSpPr>
              <a:spLocks noChangeShapeType="1"/>
            </p:cNvSpPr>
            <p:nvPr/>
          </p:nvSpPr>
          <p:spPr bwMode="auto">
            <a:xfrm>
              <a:off x="2817" y="3373"/>
              <a:ext cx="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9" name="Freeform 150"/>
            <p:cNvSpPr>
              <a:spLocks/>
            </p:cNvSpPr>
            <p:nvPr/>
          </p:nvSpPr>
          <p:spPr bwMode="auto">
            <a:xfrm rot="10800000">
              <a:off x="2758" y="3372"/>
              <a:ext cx="67" cy="139"/>
            </a:xfrm>
            <a:custGeom>
              <a:avLst/>
              <a:gdLst>
                <a:gd name="T0" fmla="*/ 0 w 53"/>
                <a:gd name="T1" fmla="*/ 124 h 142"/>
                <a:gd name="T2" fmla="*/ 47 w 53"/>
                <a:gd name="T3" fmla="*/ 118 h 142"/>
                <a:gd name="T4" fmla="*/ 75 w 53"/>
                <a:gd name="T5" fmla="*/ 103 h 142"/>
                <a:gd name="T6" fmla="*/ 216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0" name="Freeform 151"/>
            <p:cNvSpPr>
              <a:spLocks/>
            </p:cNvSpPr>
            <p:nvPr/>
          </p:nvSpPr>
          <p:spPr bwMode="auto">
            <a:xfrm>
              <a:off x="2748" y="3516"/>
              <a:ext cx="216" cy="397"/>
            </a:xfrm>
            <a:custGeom>
              <a:avLst/>
              <a:gdLst>
                <a:gd name="T0" fmla="*/ 0 w 234"/>
                <a:gd name="T1" fmla="*/ 0 h 470"/>
                <a:gd name="T2" fmla="*/ 18 w 234"/>
                <a:gd name="T3" fmla="*/ 26 h 470"/>
                <a:gd name="T4" fmla="*/ 38 w 234"/>
                <a:gd name="T5" fmla="*/ 57 h 470"/>
                <a:gd name="T6" fmla="*/ 57 w 234"/>
                <a:gd name="T7" fmla="*/ 90 h 470"/>
                <a:gd name="T8" fmla="*/ 82 w 234"/>
                <a:gd name="T9" fmla="*/ 132 h 470"/>
                <a:gd name="T10" fmla="*/ 99 w 234"/>
                <a:gd name="T11" fmla="*/ 158 h 470"/>
                <a:gd name="T12" fmla="*/ 114 w 234"/>
                <a:gd name="T13" fmla="*/ 168 h 470"/>
                <a:gd name="T14" fmla="*/ 127 w 234"/>
                <a:gd name="T15" fmla="*/ 170 h 470"/>
                <a:gd name="T16" fmla="*/ 145 w 234"/>
                <a:gd name="T17" fmla="*/ 170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1" name="Freeform 152"/>
            <p:cNvSpPr>
              <a:spLocks/>
            </p:cNvSpPr>
            <p:nvPr/>
          </p:nvSpPr>
          <p:spPr bwMode="auto">
            <a:xfrm rot="10800000" flipH="1">
              <a:off x="2886" y="3985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2" name="Line 153"/>
            <p:cNvSpPr>
              <a:spLocks noChangeShapeType="1"/>
            </p:cNvSpPr>
            <p:nvPr/>
          </p:nvSpPr>
          <p:spPr bwMode="auto">
            <a:xfrm flipV="1">
              <a:off x="2931" y="3906"/>
              <a:ext cx="31" cy="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3" name="Freeform 154"/>
            <p:cNvSpPr>
              <a:spLocks/>
            </p:cNvSpPr>
            <p:nvPr/>
          </p:nvSpPr>
          <p:spPr bwMode="auto">
            <a:xfrm rot="10800000" flipH="1">
              <a:off x="3092" y="3985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4" name="Line 155"/>
            <p:cNvSpPr>
              <a:spLocks noChangeShapeType="1"/>
            </p:cNvSpPr>
            <p:nvPr/>
          </p:nvSpPr>
          <p:spPr bwMode="auto">
            <a:xfrm>
              <a:off x="3026" y="4057"/>
              <a:ext cx="7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95" name="Group 156"/>
            <p:cNvGrpSpPr>
              <a:grpSpLocks/>
            </p:cNvGrpSpPr>
            <p:nvPr/>
          </p:nvGrpSpPr>
          <p:grpSpPr bwMode="auto">
            <a:xfrm>
              <a:off x="2683" y="3373"/>
              <a:ext cx="212" cy="684"/>
              <a:chOff x="2481" y="3372"/>
              <a:chExt cx="212" cy="682"/>
            </a:xfrm>
          </p:grpSpPr>
          <p:sp>
            <p:nvSpPr>
              <p:cNvPr id="14468" name="Freeform 157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9" name="Freeform 158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70" name="Freeform 159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96" name="Group 160"/>
            <p:cNvGrpSpPr>
              <a:grpSpLocks/>
            </p:cNvGrpSpPr>
            <p:nvPr/>
          </p:nvGrpSpPr>
          <p:grpSpPr bwMode="auto">
            <a:xfrm>
              <a:off x="2823" y="3372"/>
              <a:ext cx="212" cy="685"/>
              <a:chOff x="2481" y="3372"/>
              <a:chExt cx="212" cy="682"/>
            </a:xfrm>
          </p:grpSpPr>
          <p:sp>
            <p:nvSpPr>
              <p:cNvPr id="14465" name="Freeform 161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6" name="Freeform 162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7" name="Freeform 163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97" name="Group 164"/>
            <p:cNvGrpSpPr>
              <a:grpSpLocks/>
            </p:cNvGrpSpPr>
            <p:nvPr/>
          </p:nvGrpSpPr>
          <p:grpSpPr bwMode="auto">
            <a:xfrm>
              <a:off x="2624" y="3372"/>
              <a:ext cx="212" cy="685"/>
              <a:chOff x="2481" y="3372"/>
              <a:chExt cx="212" cy="682"/>
            </a:xfrm>
          </p:grpSpPr>
          <p:sp>
            <p:nvSpPr>
              <p:cNvPr id="14462" name="Freeform 165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3" name="Freeform 166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4" name="Freeform 167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98" name="Line 168"/>
            <p:cNvSpPr>
              <a:spLocks noChangeShapeType="1"/>
            </p:cNvSpPr>
            <p:nvPr/>
          </p:nvSpPr>
          <p:spPr bwMode="auto">
            <a:xfrm>
              <a:off x="3017" y="3374"/>
              <a:ext cx="78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9" name="Freeform 169"/>
            <p:cNvSpPr>
              <a:spLocks/>
            </p:cNvSpPr>
            <p:nvPr/>
          </p:nvSpPr>
          <p:spPr bwMode="auto">
            <a:xfrm rot="10800000">
              <a:off x="2958" y="3373"/>
              <a:ext cx="67" cy="139"/>
            </a:xfrm>
            <a:custGeom>
              <a:avLst/>
              <a:gdLst>
                <a:gd name="T0" fmla="*/ 0 w 53"/>
                <a:gd name="T1" fmla="*/ 124 h 142"/>
                <a:gd name="T2" fmla="*/ 47 w 53"/>
                <a:gd name="T3" fmla="*/ 118 h 142"/>
                <a:gd name="T4" fmla="*/ 75 w 53"/>
                <a:gd name="T5" fmla="*/ 103 h 142"/>
                <a:gd name="T6" fmla="*/ 216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0" name="Line 170"/>
            <p:cNvSpPr>
              <a:spLocks noChangeShapeType="1"/>
            </p:cNvSpPr>
            <p:nvPr/>
          </p:nvSpPr>
          <p:spPr bwMode="auto">
            <a:xfrm>
              <a:off x="3219" y="4058"/>
              <a:ext cx="7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1" name="Line 171"/>
            <p:cNvSpPr>
              <a:spLocks noChangeShapeType="1"/>
            </p:cNvSpPr>
            <p:nvPr/>
          </p:nvSpPr>
          <p:spPr bwMode="auto">
            <a:xfrm>
              <a:off x="3216" y="3374"/>
              <a:ext cx="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2" name="Freeform 172"/>
            <p:cNvSpPr>
              <a:spLocks/>
            </p:cNvSpPr>
            <p:nvPr/>
          </p:nvSpPr>
          <p:spPr bwMode="auto">
            <a:xfrm rot="10800000">
              <a:off x="3157" y="3373"/>
              <a:ext cx="67" cy="139"/>
            </a:xfrm>
            <a:custGeom>
              <a:avLst/>
              <a:gdLst>
                <a:gd name="T0" fmla="*/ 0 w 53"/>
                <a:gd name="T1" fmla="*/ 124 h 142"/>
                <a:gd name="T2" fmla="*/ 47 w 53"/>
                <a:gd name="T3" fmla="*/ 118 h 142"/>
                <a:gd name="T4" fmla="*/ 75 w 53"/>
                <a:gd name="T5" fmla="*/ 103 h 142"/>
                <a:gd name="T6" fmla="*/ 216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3" name="Freeform 173"/>
            <p:cNvSpPr>
              <a:spLocks/>
            </p:cNvSpPr>
            <p:nvPr/>
          </p:nvSpPr>
          <p:spPr bwMode="auto">
            <a:xfrm>
              <a:off x="3157" y="3513"/>
              <a:ext cx="205" cy="387"/>
            </a:xfrm>
            <a:custGeom>
              <a:avLst/>
              <a:gdLst>
                <a:gd name="T0" fmla="*/ 0 w 196"/>
                <a:gd name="T1" fmla="*/ 2 h 384"/>
                <a:gd name="T2" fmla="*/ 49 w 196"/>
                <a:gd name="T3" fmla="*/ 2 h 384"/>
                <a:gd name="T4" fmla="*/ 73 w 196"/>
                <a:gd name="T5" fmla="*/ 15 h 384"/>
                <a:gd name="T6" fmla="*/ 104 w 196"/>
                <a:gd name="T7" fmla="*/ 59 h 384"/>
                <a:gd name="T8" fmla="*/ 139 w 196"/>
                <a:gd name="T9" fmla="*/ 132 h 384"/>
                <a:gd name="T10" fmla="*/ 182 w 196"/>
                <a:gd name="T11" fmla="*/ 245 h 384"/>
                <a:gd name="T12" fmla="*/ 218 w 196"/>
                <a:gd name="T13" fmla="*/ 326 h 384"/>
                <a:gd name="T14" fmla="*/ 256 w 196"/>
                <a:gd name="T15" fmla="*/ 40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4" name="Freeform 174"/>
            <p:cNvSpPr>
              <a:spLocks/>
            </p:cNvSpPr>
            <p:nvPr/>
          </p:nvSpPr>
          <p:spPr bwMode="auto">
            <a:xfrm>
              <a:off x="3147" y="3517"/>
              <a:ext cx="216" cy="397"/>
            </a:xfrm>
            <a:custGeom>
              <a:avLst/>
              <a:gdLst>
                <a:gd name="T0" fmla="*/ 0 w 234"/>
                <a:gd name="T1" fmla="*/ 0 h 470"/>
                <a:gd name="T2" fmla="*/ 18 w 234"/>
                <a:gd name="T3" fmla="*/ 26 h 470"/>
                <a:gd name="T4" fmla="*/ 38 w 234"/>
                <a:gd name="T5" fmla="*/ 57 h 470"/>
                <a:gd name="T6" fmla="*/ 57 w 234"/>
                <a:gd name="T7" fmla="*/ 90 h 470"/>
                <a:gd name="T8" fmla="*/ 82 w 234"/>
                <a:gd name="T9" fmla="*/ 132 h 470"/>
                <a:gd name="T10" fmla="*/ 99 w 234"/>
                <a:gd name="T11" fmla="*/ 158 h 470"/>
                <a:gd name="T12" fmla="*/ 114 w 234"/>
                <a:gd name="T13" fmla="*/ 168 h 470"/>
                <a:gd name="T14" fmla="*/ 127 w 234"/>
                <a:gd name="T15" fmla="*/ 170 h 470"/>
                <a:gd name="T16" fmla="*/ 145 w 234"/>
                <a:gd name="T17" fmla="*/ 170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5" name="Freeform 175"/>
            <p:cNvSpPr>
              <a:spLocks/>
            </p:cNvSpPr>
            <p:nvPr/>
          </p:nvSpPr>
          <p:spPr bwMode="auto">
            <a:xfrm rot="10800000" flipH="1">
              <a:off x="3285" y="3986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6" name="Line 176"/>
            <p:cNvSpPr>
              <a:spLocks noChangeShapeType="1"/>
            </p:cNvSpPr>
            <p:nvPr/>
          </p:nvSpPr>
          <p:spPr bwMode="auto">
            <a:xfrm flipV="1">
              <a:off x="3330" y="3907"/>
              <a:ext cx="30" cy="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7" name="Freeform 177"/>
            <p:cNvSpPr>
              <a:spLocks/>
            </p:cNvSpPr>
            <p:nvPr/>
          </p:nvSpPr>
          <p:spPr bwMode="auto">
            <a:xfrm rot="10800000" flipH="1">
              <a:off x="3491" y="3988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8" name="Line 178"/>
            <p:cNvSpPr>
              <a:spLocks noChangeShapeType="1"/>
            </p:cNvSpPr>
            <p:nvPr/>
          </p:nvSpPr>
          <p:spPr bwMode="auto">
            <a:xfrm flipV="1">
              <a:off x="3537" y="3903"/>
              <a:ext cx="29" cy="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9" name="Line 179"/>
            <p:cNvSpPr>
              <a:spLocks noChangeShapeType="1"/>
            </p:cNvSpPr>
            <p:nvPr/>
          </p:nvSpPr>
          <p:spPr bwMode="auto">
            <a:xfrm>
              <a:off x="3425" y="4058"/>
              <a:ext cx="7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10" name="Group 180"/>
            <p:cNvGrpSpPr>
              <a:grpSpLocks/>
            </p:cNvGrpSpPr>
            <p:nvPr/>
          </p:nvGrpSpPr>
          <p:grpSpPr bwMode="auto">
            <a:xfrm>
              <a:off x="3082" y="3374"/>
              <a:ext cx="212" cy="684"/>
              <a:chOff x="2481" y="3372"/>
              <a:chExt cx="212" cy="682"/>
            </a:xfrm>
          </p:grpSpPr>
          <p:sp>
            <p:nvSpPr>
              <p:cNvPr id="14459" name="Freeform 181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0" name="Freeform 182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1" name="Freeform 183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11" name="Group 184"/>
            <p:cNvGrpSpPr>
              <a:grpSpLocks/>
            </p:cNvGrpSpPr>
            <p:nvPr/>
          </p:nvGrpSpPr>
          <p:grpSpPr bwMode="auto">
            <a:xfrm>
              <a:off x="3222" y="3373"/>
              <a:ext cx="212" cy="685"/>
              <a:chOff x="2481" y="3372"/>
              <a:chExt cx="212" cy="682"/>
            </a:xfrm>
          </p:grpSpPr>
          <p:sp>
            <p:nvSpPr>
              <p:cNvPr id="14456" name="Freeform 185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7" name="Freeform 186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8" name="Freeform 187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12" name="Line 188"/>
            <p:cNvSpPr>
              <a:spLocks noChangeShapeType="1"/>
            </p:cNvSpPr>
            <p:nvPr/>
          </p:nvSpPr>
          <p:spPr bwMode="auto">
            <a:xfrm>
              <a:off x="3419" y="3374"/>
              <a:ext cx="78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3" name="Freeform 189"/>
            <p:cNvSpPr>
              <a:spLocks/>
            </p:cNvSpPr>
            <p:nvPr/>
          </p:nvSpPr>
          <p:spPr bwMode="auto">
            <a:xfrm rot="10800000">
              <a:off x="3357" y="3373"/>
              <a:ext cx="70" cy="143"/>
            </a:xfrm>
            <a:custGeom>
              <a:avLst/>
              <a:gdLst>
                <a:gd name="T0" fmla="*/ 0 w 53"/>
                <a:gd name="T1" fmla="*/ 148 h 142"/>
                <a:gd name="T2" fmla="*/ 59 w 53"/>
                <a:gd name="T3" fmla="*/ 142 h 142"/>
                <a:gd name="T4" fmla="*/ 96 w 53"/>
                <a:gd name="T5" fmla="*/ 121 h 142"/>
                <a:gd name="T6" fmla="*/ 281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4" name="Line 190"/>
            <p:cNvSpPr>
              <a:spLocks noChangeShapeType="1"/>
            </p:cNvSpPr>
            <p:nvPr/>
          </p:nvSpPr>
          <p:spPr bwMode="auto">
            <a:xfrm>
              <a:off x="3621" y="4058"/>
              <a:ext cx="7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5" name="Freeform 191"/>
            <p:cNvSpPr>
              <a:spLocks/>
            </p:cNvSpPr>
            <p:nvPr/>
          </p:nvSpPr>
          <p:spPr bwMode="auto">
            <a:xfrm>
              <a:off x="3359" y="3514"/>
              <a:ext cx="201" cy="387"/>
            </a:xfrm>
            <a:custGeom>
              <a:avLst/>
              <a:gdLst>
                <a:gd name="T0" fmla="*/ 0 w 196"/>
                <a:gd name="T1" fmla="*/ 2 h 384"/>
                <a:gd name="T2" fmla="*/ 43 w 196"/>
                <a:gd name="T3" fmla="*/ 2 h 384"/>
                <a:gd name="T4" fmla="*/ 63 w 196"/>
                <a:gd name="T5" fmla="*/ 15 h 384"/>
                <a:gd name="T6" fmla="*/ 91 w 196"/>
                <a:gd name="T7" fmla="*/ 59 h 384"/>
                <a:gd name="T8" fmla="*/ 124 w 196"/>
                <a:gd name="T9" fmla="*/ 132 h 384"/>
                <a:gd name="T10" fmla="*/ 163 w 196"/>
                <a:gd name="T11" fmla="*/ 245 h 384"/>
                <a:gd name="T12" fmla="*/ 193 w 196"/>
                <a:gd name="T13" fmla="*/ 326 h 384"/>
                <a:gd name="T14" fmla="*/ 228 w 196"/>
                <a:gd name="T15" fmla="*/ 40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6" name="Freeform 192"/>
            <p:cNvSpPr>
              <a:spLocks/>
            </p:cNvSpPr>
            <p:nvPr/>
          </p:nvSpPr>
          <p:spPr bwMode="auto">
            <a:xfrm>
              <a:off x="3347" y="3514"/>
              <a:ext cx="218" cy="401"/>
            </a:xfrm>
            <a:custGeom>
              <a:avLst/>
              <a:gdLst>
                <a:gd name="T0" fmla="*/ 0 w 234"/>
                <a:gd name="T1" fmla="*/ 0 h 470"/>
                <a:gd name="T2" fmla="*/ 19 w 234"/>
                <a:gd name="T3" fmla="*/ 27 h 470"/>
                <a:gd name="T4" fmla="*/ 40 w 234"/>
                <a:gd name="T5" fmla="*/ 60 h 470"/>
                <a:gd name="T6" fmla="*/ 61 w 234"/>
                <a:gd name="T7" fmla="*/ 96 h 470"/>
                <a:gd name="T8" fmla="*/ 87 w 234"/>
                <a:gd name="T9" fmla="*/ 141 h 470"/>
                <a:gd name="T10" fmla="*/ 104 w 234"/>
                <a:gd name="T11" fmla="*/ 167 h 470"/>
                <a:gd name="T12" fmla="*/ 120 w 234"/>
                <a:gd name="T13" fmla="*/ 179 h 470"/>
                <a:gd name="T14" fmla="*/ 136 w 234"/>
                <a:gd name="T15" fmla="*/ 181 h 470"/>
                <a:gd name="T16" fmla="*/ 153 w 234"/>
                <a:gd name="T17" fmla="*/ 181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7" name="Line 193"/>
            <p:cNvSpPr>
              <a:spLocks noChangeShapeType="1"/>
            </p:cNvSpPr>
            <p:nvPr/>
          </p:nvSpPr>
          <p:spPr bwMode="auto">
            <a:xfrm>
              <a:off x="3618" y="3374"/>
              <a:ext cx="7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8" name="Freeform 194"/>
            <p:cNvSpPr>
              <a:spLocks/>
            </p:cNvSpPr>
            <p:nvPr/>
          </p:nvSpPr>
          <p:spPr bwMode="auto">
            <a:xfrm rot="10800000">
              <a:off x="3559" y="3373"/>
              <a:ext cx="67" cy="139"/>
            </a:xfrm>
            <a:custGeom>
              <a:avLst/>
              <a:gdLst>
                <a:gd name="T0" fmla="*/ 0 w 53"/>
                <a:gd name="T1" fmla="*/ 124 h 142"/>
                <a:gd name="T2" fmla="*/ 47 w 53"/>
                <a:gd name="T3" fmla="*/ 118 h 142"/>
                <a:gd name="T4" fmla="*/ 75 w 53"/>
                <a:gd name="T5" fmla="*/ 103 h 142"/>
                <a:gd name="T6" fmla="*/ 216 w 53"/>
                <a:gd name="T7" fmla="*/ 0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42">
                  <a:moveTo>
                    <a:pt x="0" y="142"/>
                  </a:moveTo>
                  <a:cubicBezTo>
                    <a:pt x="4" y="141"/>
                    <a:pt x="8" y="140"/>
                    <a:pt x="11" y="136"/>
                  </a:cubicBezTo>
                  <a:cubicBezTo>
                    <a:pt x="14" y="132"/>
                    <a:pt x="11" y="138"/>
                    <a:pt x="18" y="115"/>
                  </a:cubicBezTo>
                  <a:cubicBezTo>
                    <a:pt x="25" y="92"/>
                    <a:pt x="39" y="46"/>
                    <a:pt x="5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9" name="Freeform 195"/>
            <p:cNvSpPr>
              <a:spLocks/>
            </p:cNvSpPr>
            <p:nvPr/>
          </p:nvSpPr>
          <p:spPr bwMode="auto">
            <a:xfrm>
              <a:off x="3559" y="3513"/>
              <a:ext cx="201" cy="387"/>
            </a:xfrm>
            <a:custGeom>
              <a:avLst/>
              <a:gdLst>
                <a:gd name="T0" fmla="*/ 0 w 196"/>
                <a:gd name="T1" fmla="*/ 2 h 384"/>
                <a:gd name="T2" fmla="*/ 43 w 196"/>
                <a:gd name="T3" fmla="*/ 2 h 384"/>
                <a:gd name="T4" fmla="*/ 63 w 196"/>
                <a:gd name="T5" fmla="*/ 15 h 384"/>
                <a:gd name="T6" fmla="*/ 91 w 196"/>
                <a:gd name="T7" fmla="*/ 59 h 384"/>
                <a:gd name="T8" fmla="*/ 124 w 196"/>
                <a:gd name="T9" fmla="*/ 132 h 384"/>
                <a:gd name="T10" fmla="*/ 163 w 196"/>
                <a:gd name="T11" fmla="*/ 245 h 384"/>
                <a:gd name="T12" fmla="*/ 193 w 196"/>
                <a:gd name="T13" fmla="*/ 326 h 384"/>
                <a:gd name="T14" fmla="*/ 228 w 196"/>
                <a:gd name="T15" fmla="*/ 40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0" name="Freeform 196"/>
            <p:cNvSpPr>
              <a:spLocks/>
            </p:cNvSpPr>
            <p:nvPr/>
          </p:nvSpPr>
          <p:spPr bwMode="auto">
            <a:xfrm>
              <a:off x="3549" y="3517"/>
              <a:ext cx="216" cy="397"/>
            </a:xfrm>
            <a:custGeom>
              <a:avLst/>
              <a:gdLst>
                <a:gd name="T0" fmla="*/ 0 w 234"/>
                <a:gd name="T1" fmla="*/ 0 h 470"/>
                <a:gd name="T2" fmla="*/ 18 w 234"/>
                <a:gd name="T3" fmla="*/ 26 h 470"/>
                <a:gd name="T4" fmla="*/ 38 w 234"/>
                <a:gd name="T5" fmla="*/ 57 h 470"/>
                <a:gd name="T6" fmla="*/ 57 w 234"/>
                <a:gd name="T7" fmla="*/ 90 h 470"/>
                <a:gd name="T8" fmla="*/ 82 w 234"/>
                <a:gd name="T9" fmla="*/ 132 h 470"/>
                <a:gd name="T10" fmla="*/ 99 w 234"/>
                <a:gd name="T11" fmla="*/ 158 h 470"/>
                <a:gd name="T12" fmla="*/ 114 w 234"/>
                <a:gd name="T13" fmla="*/ 168 h 470"/>
                <a:gd name="T14" fmla="*/ 127 w 234"/>
                <a:gd name="T15" fmla="*/ 170 h 470"/>
                <a:gd name="T16" fmla="*/ 145 w 234"/>
                <a:gd name="T17" fmla="*/ 170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1" name="Freeform 197"/>
            <p:cNvSpPr>
              <a:spLocks/>
            </p:cNvSpPr>
            <p:nvPr/>
          </p:nvSpPr>
          <p:spPr bwMode="auto">
            <a:xfrm rot="10800000" flipH="1">
              <a:off x="3687" y="3986"/>
              <a:ext cx="48" cy="73"/>
            </a:xfrm>
            <a:custGeom>
              <a:avLst/>
              <a:gdLst>
                <a:gd name="T0" fmla="*/ 0 w 48"/>
                <a:gd name="T1" fmla="*/ 0 h 72"/>
                <a:gd name="T2" fmla="*/ 17 w 48"/>
                <a:gd name="T3" fmla="*/ 6 h 72"/>
                <a:gd name="T4" fmla="*/ 32 w 48"/>
                <a:gd name="T5" fmla="*/ 27 h 72"/>
                <a:gd name="T6" fmla="*/ 48 w 48"/>
                <a:gd name="T7" fmla="*/ 78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2" name="Line 198"/>
            <p:cNvSpPr>
              <a:spLocks noChangeShapeType="1"/>
            </p:cNvSpPr>
            <p:nvPr/>
          </p:nvSpPr>
          <p:spPr bwMode="auto">
            <a:xfrm flipV="1">
              <a:off x="3732" y="3904"/>
              <a:ext cx="29" cy="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23" name="Group 199"/>
            <p:cNvGrpSpPr>
              <a:grpSpLocks/>
            </p:cNvGrpSpPr>
            <p:nvPr/>
          </p:nvGrpSpPr>
          <p:grpSpPr bwMode="auto">
            <a:xfrm>
              <a:off x="3484" y="3374"/>
              <a:ext cx="212" cy="684"/>
              <a:chOff x="2481" y="3372"/>
              <a:chExt cx="212" cy="682"/>
            </a:xfrm>
          </p:grpSpPr>
          <p:sp>
            <p:nvSpPr>
              <p:cNvPr id="14453" name="Freeform 200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4" name="Freeform 201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5" name="Freeform 202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24" name="Freeform 203"/>
            <p:cNvSpPr>
              <a:spLocks/>
            </p:cNvSpPr>
            <p:nvPr/>
          </p:nvSpPr>
          <p:spPr bwMode="auto">
            <a:xfrm>
              <a:off x="3624" y="3373"/>
              <a:ext cx="50" cy="72"/>
            </a:xfrm>
            <a:custGeom>
              <a:avLst/>
              <a:gdLst>
                <a:gd name="T0" fmla="*/ 0 w 48"/>
                <a:gd name="T1" fmla="*/ 0 h 72"/>
                <a:gd name="T2" fmla="*/ 23 w 48"/>
                <a:gd name="T3" fmla="*/ 6 h 72"/>
                <a:gd name="T4" fmla="*/ 40 w 48"/>
                <a:gd name="T5" fmla="*/ 27 h 72"/>
                <a:gd name="T6" fmla="*/ 60 w 48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72">
                  <a:moveTo>
                    <a:pt x="0" y="0"/>
                  </a:moveTo>
                  <a:cubicBezTo>
                    <a:pt x="6" y="1"/>
                    <a:pt x="12" y="2"/>
                    <a:pt x="17" y="6"/>
                  </a:cubicBezTo>
                  <a:cubicBezTo>
                    <a:pt x="22" y="10"/>
                    <a:pt x="27" y="16"/>
                    <a:pt x="32" y="27"/>
                  </a:cubicBezTo>
                  <a:cubicBezTo>
                    <a:pt x="37" y="38"/>
                    <a:pt x="45" y="65"/>
                    <a:pt x="48" y="7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25" name="Group 204"/>
            <p:cNvGrpSpPr>
              <a:grpSpLocks/>
            </p:cNvGrpSpPr>
            <p:nvPr/>
          </p:nvGrpSpPr>
          <p:grpSpPr bwMode="auto">
            <a:xfrm>
              <a:off x="3425" y="3373"/>
              <a:ext cx="212" cy="685"/>
              <a:chOff x="2481" y="3372"/>
              <a:chExt cx="212" cy="682"/>
            </a:xfrm>
          </p:grpSpPr>
          <p:sp>
            <p:nvSpPr>
              <p:cNvPr id="14450" name="Freeform 205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1" name="Freeform 206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2" name="Freeform 207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26" name="Group 208"/>
            <p:cNvGrpSpPr>
              <a:grpSpLocks/>
            </p:cNvGrpSpPr>
            <p:nvPr/>
          </p:nvGrpSpPr>
          <p:grpSpPr bwMode="auto">
            <a:xfrm>
              <a:off x="2882" y="3373"/>
              <a:ext cx="212" cy="684"/>
              <a:chOff x="2481" y="3372"/>
              <a:chExt cx="212" cy="682"/>
            </a:xfrm>
          </p:grpSpPr>
          <p:sp>
            <p:nvSpPr>
              <p:cNvPr id="14447" name="Freeform 209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8" name="Freeform 210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9" name="Freeform 211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27" name="Line 212"/>
            <p:cNvSpPr>
              <a:spLocks noChangeShapeType="1"/>
            </p:cNvSpPr>
            <p:nvPr/>
          </p:nvSpPr>
          <p:spPr bwMode="auto">
            <a:xfrm>
              <a:off x="3759" y="3532"/>
              <a:ext cx="0" cy="3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8" name="Freeform 213"/>
            <p:cNvSpPr>
              <a:spLocks/>
            </p:cNvSpPr>
            <p:nvPr/>
          </p:nvSpPr>
          <p:spPr bwMode="auto">
            <a:xfrm>
              <a:off x="3692" y="3374"/>
              <a:ext cx="67" cy="160"/>
            </a:xfrm>
            <a:custGeom>
              <a:avLst/>
              <a:gdLst>
                <a:gd name="T0" fmla="*/ 0 w 67"/>
                <a:gd name="T1" fmla="*/ 2 h 160"/>
                <a:gd name="T2" fmla="*/ 12 w 67"/>
                <a:gd name="T3" fmla="*/ 4 h 160"/>
                <a:gd name="T4" fmla="*/ 28 w 67"/>
                <a:gd name="T5" fmla="*/ 28 h 160"/>
                <a:gd name="T6" fmla="*/ 46 w 67"/>
                <a:gd name="T7" fmla="*/ 76 h 160"/>
                <a:gd name="T8" fmla="*/ 67 w 67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160">
                  <a:moveTo>
                    <a:pt x="0" y="2"/>
                  </a:moveTo>
                  <a:cubicBezTo>
                    <a:pt x="3" y="1"/>
                    <a:pt x="7" y="0"/>
                    <a:pt x="12" y="4"/>
                  </a:cubicBezTo>
                  <a:cubicBezTo>
                    <a:pt x="17" y="8"/>
                    <a:pt x="22" y="16"/>
                    <a:pt x="28" y="28"/>
                  </a:cubicBezTo>
                  <a:cubicBezTo>
                    <a:pt x="34" y="40"/>
                    <a:pt x="40" y="54"/>
                    <a:pt x="46" y="76"/>
                  </a:cubicBezTo>
                  <a:cubicBezTo>
                    <a:pt x="52" y="98"/>
                    <a:pt x="59" y="129"/>
                    <a:pt x="67" y="16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9" name="Freeform 214"/>
            <p:cNvSpPr>
              <a:spLocks/>
            </p:cNvSpPr>
            <p:nvPr/>
          </p:nvSpPr>
          <p:spPr bwMode="auto">
            <a:xfrm>
              <a:off x="3674" y="3441"/>
              <a:ext cx="84" cy="365"/>
            </a:xfrm>
            <a:custGeom>
              <a:avLst/>
              <a:gdLst>
                <a:gd name="T0" fmla="*/ 0 w 84"/>
                <a:gd name="T1" fmla="*/ 0 h 365"/>
                <a:gd name="T2" fmla="*/ 24 w 84"/>
                <a:gd name="T3" fmla="*/ 108 h 365"/>
                <a:gd name="T4" fmla="*/ 58 w 84"/>
                <a:gd name="T5" fmla="*/ 242 h 365"/>
                <a:gd name="T6" fmla="*/ 84 w 84"/>
                <a:gd name="T7" fmla="*/ 365 h 3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365">
                  <a:moveTo>
                    <a:pt x="0" y="0"/>
                  </a:moveTo>
                  <a:cubicBezTo>
                    <a:pt x="7" y="34"/>
                    <a:pt x="14" y="68"/>
                    <a:pt x="24" y="108"/>
                  </a:cubicBezTo>
                  <a:cubicBezTo>
                    <a:pt x="34" y="148"/>
                    <a:pt x="48" y="199"/>
                    <a:pt x="58" y="242"/>
                  </a:cubicBezTo>
                  <a:cubicBezTo>
                    <a:pt x="68" y="285"/>
                    <a:pt x="76" y="325"/>
                    <a:pt x="84" y="365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0" name="Freeform 215"/>
            <p:cNvSpPr>
              <a:spLocks/>
            </p:cNvSpPr>
            <p:nvPr/>
          </p:nvSpPr>
          <p:spPr bwMode="auto">
            <a:xfrm>
              <a:off x="2097" y="3377"/>
              <a:ext cx="41" cy="678"/>
            </a:xfrm>
            <a:custGeom>
              <a:avLst/>
              <a:gdLst>
                <a:gd name="T0" fmla="*/ 28 w 41"/>
                <a:gd name="T1" fmla="*/ 794 h 657"/>
                <a:gd name="T2" fmla="*/ 23 w 41"/>
                <a:gd name="T3" fmla="*/ 619 h 657"/>
                <a:gd name="T4" fmla="*/ 40 w 41"/>
                <a:gd name="T5" fmla="*/ 439 h 657"/>
                <a:gd name="T6" fmla="*/ 28 w 41"/>
                <a:gd name="T7" fmla="*/ 252 h 657"/>
                <a:gd name="T8" fmla="*/ 11 w 41"/>
                <a:gd name="T9" fmla="*/ 168 h 657"/>
                <a:gd name="T10" fmla="*/ 0 w 41"/>
                <a:gd name="T11" fmla="*/ 91 h 657"/>
                <a:gd name="T12" fmla="*/ 11 w 41"/>
                <a:gd name="T13" fmla="*/ 0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657">
                  <a:moveTo>
                    <a:pt x="28" y="657"/>
                  </a:moveTo>
                  <a:cubicBezTo>
                    <a:pt x="24" y="609"/>
                    <a:pt x="21" y="562"/>
                    <a:pt x="23" y="513"/>
                  </a:cubicBezTo>
                  <a:cubicBezTo>
                    <a:pt x="25" y="464"/>
                    <a:pt x="39" y="414"/>
                    <a:pt x="40" y="363"/>
                  </a:cubicBezTo>
                  <a:cubicBezTo>
                    <a:pt x="41" y="312"/>
                    <a:pt x="33" y="245"/>
                    <a:pt x="28" y="208"/>
                  </a:cubicBezTo>
                  <a:cubicBezTo>
                    <a:pt x="23" y="171"/>
                    <a:pt x="16" y="161"/>
                    <a:pt x="11" y="139"/>
                  </a:cubicBezTo>
                  <a:cubicBezTo>
                    <a:pt x="6" y="117"/>
                    <a:pt x="0" y="98"/>
                    <a:pt x="0" y="75"/>
                  </a:cubicBezTo>
                  <a:cubicBezTo>
                    <a:pt x="0" y="52"/>
                    <a:pt x="9" y="17"/>
                    <a:pt x="11" y="0"/>
                  </a:cubicBez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31" name="Group 216"/>
            <p:cNvGrpSpPr>
              <a:grpSpLocks/>
            </p:cNvGrpSpPr>
            <p:nvPr/>
          </p:nvGrpSpPr>
          <p:grpSpPr bwMode="auto">
            <a:xfrm>
              <a:off x="3281" y="3374"/>
              <a:ext cx="212" cy="684"/>
              <a:chOff x="2481" y="3372"/>
              <a:chExt cx="212" cy="682"/>
            </a:xfrm>
          </p:grpSpPr>
          <p:sp>
            <p:nvSpPr>
              <p:cNvPr id="14444" name="Freeform 217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5" name="Freeform 218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6" name="Freeform 219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32" name="Line 220"/>
            <p:cNvSpPr>
              <a:spLocks noChangeShapeType="1"/>
            </p:cNvSpPr>
            <p:nvPr/>
          </p:nvSpPr>
          <p:spPr bwMode="auto">
            <a:xfrm flipV="1">
              <a:off x="3138" y="3901"/>
              <a:ext cx="29" cy="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3" name="Freeform 221"/>
            <p:cNvSpPr>
              <a:spLocks/>
            </p:cNvSpPr>
            <p:nvPr/>
          </p:nvSpPr>
          <p:spPr bwMode="auto">
            <a:xfrm>
              <a:off x="2957" y="3514"/>
              <a:ext cx="208" cy="396"/>
            </a:xfrm>
            <a:custGeom>
              <a:avLst/>
              <a:gdLst>
                <a:gd name="T0" fmla="*/ 0 w 196"/>
                <a:gd name="T1" fmla="*/ 2 h 384"/>
                <a:gd name="T2" fmla="*/ 53 w 196"/>
                <a:gd name="T3" fmla="*/ 2 h 384"/>
                <a:gd name="T4" fmla="*/ 79 w 196"/>
                <a:gd name="T5" fmla="*/ 15 h 384"/>
                <a:gd name="T6" fmla="*/ 112 w 196"/>
                <a:gd name="T7" fmla="*/ 71 h 384"/>
                <a:gd name="T8" fmla="*/ 151 w 196"/>
                <a:gd name="T9" fmla="*/ 151 h 384"/>
                <a:gd name="T10" fmla="*/ 200 w 196"/>
                <a:gd name="T11" fmla="*/ 281 h 384"/>
                <a:gd name="T12" fmla="*/ 237 w 196"/>
                <a:gd name="T13" fmla="*/ 375 h 384"/>
                <a:gd name="T14" fmla="*/ 280 w 196"/>
                <a:gd name="T15" fmla="*/ 46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34" name="Group 222"/>
            <p:cNvGrpSpPr>
              <a:grpSpLocks/>
            </p:cNvGrpSpPr>
            <p:nvPr/>
          </p:nvGrpSpPr>
          <p:grpSpPr bwMode="auto">
            <a:xfrm>
              <a:off x="3023" y="3375"/>
              <a:ext cx="212" cy="685"/>
              <a:chOff x="2481" y="3372"/>
              <a:chExt cx="212" cy="682"/>
            </a:xfrm>
          </p:grpSpPr>
          <p:sp>
            <p:nvSpPr>
              <p:cNvPr id="14441" name="Freeform 223"/>
              <p:cNvSpPr>
                <a:spLocks/>
              </p:cNvSpPr>
              <p:nvPr/>
            </p:nvSpPr>
            <p:spPr bwMode="auto">
              <a:xfrm>
                <a:off x="2481" y="3372"/>
                <a:ext cx="50" cy="72"/>
              </a:xfrm>
              <a:custGeom>
                <a:avLst/>
                <a:gdLst>
                  <a:gd name="T0" fmla="*/ 0 w 48"/>
                  <a:gd name="T1" fmla="*/ 0 h 72"/>
                  <a:gd name="T2" fmla="*/ 23 w 48"/>
                  <a:gd name="T3" fmla="*/ 6 h 72"/>
                  <a:gd name="T4" fmla="*/ 40 w 48"/>
                  <a:gd name="T5" fmla="*/ 27 h 72"/>
                  <a:gd name="T6" fmla="*/ 60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2" name="Freeform 224"/>
              <p:cNvSpPr>
                <a:spLocks/>
              </p:cNvSpPr>
              <p:nvPr/>
            </p:nvSpPr>
            <p:spPr bwMode="auto">
              <a:xfrm rot="10800000">
                <a:off x="2645" y="3982"/>
                <a:ext cx="48" cy="72"/>
              </a:xfrm>
              <a:custGeom>
                <a:avLst/>
                <a:gdLst>
                  <a:gd name="T0" fmla="*/ 0 w 48"/>
                  <a:gd name="T1" fmla="*/ 0 h 72"/>
                  <a:gd name="T2" fmla="*/ 17 w 48"/>
                  <a:gd name="T3" fmla="*/ 6 h 72"/>
                  <a:gd name="T4" fmla="*/ 32 w 48"/>
                  <a:gd name="T5" fmla="*/ 27 h 72"/>
                  <a:gd name="T6" fmla="*/ 48 w 48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72">
                    <a:moveTo>
                      <a:pt x="0" y="0"/>
                    </a:moveTo>
                    <a:cubicBezTo>
                      <a:pt x="6" y="1"/>
                      <a:pt x="12" y="2"/>
                      <a:pt x="17" y="6"/>
                    </a:cubicBezTo>
                    <a:cubicBezTo>
                      <a:pt x="22" y="10"/>
                      <a:pt x="27" y="16"/>
                      <a:pt x="32" y="27"/>
                    </a:cubicBezTo>
                    <a:cubicBezTo>
                      <a:pt x="37" y="38"/>
                      <a:pt x="45" y="65"/>
                      <a:pt x="48" y="7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3" name="Freeform 225"/>
              <p:cNvSpPr>
                <a:spLocks/>
              </p:cNvSpPr>
              <p:nvPr/>
            </p:nvSpPr>
            <p:spPr bwMode="auto">
              <a:xfrm>
                <a:off x="2531" y="3443"/>
                <a:ext cx="114" cy="541"/>
              </a:xfrm>
              <a:custGeom>
                <a:avLst/>
                <a:gdLst>
                  <a:gd name="T0" fmla="*/ 0 w 114"/>
                  <a:gd name="T1" fmla="*/ 0 h 541"/>
                  <a:gd name="T2" fmla="*/ 16 w 114"/>
                  <a:gd name="T3" fmla="*/ 73 h 541"/>
                  <a:gd name="T4" fmla="*/ 57 w 114"/>
                  <a:gd name="T5" fmla="*/ 270 h 541"/>
                  <a:gd name="T6" fmla="*/ 96 w 114"/>
                  <a:gd name="T7" fmla="*/ 474 h 541"/>
                  <a:gd name="T8" fmla="*/ 114 w 114"/>
                  <a:gd name="T9" fmla="*/ 541 h 5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541">
                    <a:moveTo>
                      <a:pt x="0" y="0"/>
                    </a:moveTo>
                    <a:cubicBezTo>
                      <a:pt x="3" y="14"/>
                      <a:pt x="7" y="28"/>
                      <a:pt x="16" y="73"/>
                    </a:cubicBezTo>
                    <a:cubicBezTo>
                      <a:pt x="25" y="118"/>
                      <a:pt x="44" y="203"/>
                      <a:pt x="57" y="270"/>
                    </a:cubicBezTo>
                    <a:cubicBezTo>
                      <a:pt x="70" y="337"/>
                      <a:pt x="87" y="429"/>
                      <a:pt x="96" y="474"/>
                    </a:cubicBezTo>
                    <a:cubicBezTo>
                      <a:pt x="105" y="519"/>
                      <a:pt x="111" y="530"/>
                      <a:pt x="114" y="54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35" name="Freeform 226"/>
            <p:cNvSpPr>
              <a:spLocks/>
            </p:cNvSpPr>
            <p:nvPr/>
          </p:nvSpPr>
          <p:spPr bwMode="auto">
            <a:xfrm>
              <a:off x="2758" y="3512"/>
              <a:ext cx="204" cy="387"/>
            </a:xfrm>
            <a:custGeom>
              <a:avLst/>
              <a:gdLst>
                <a:gd name="T0" fmla="*/ 0 w 196"/>
                <a:gd name="T1" fmla="*/ 2 h 384"/>
                <a:gd name="T2" fmla="*/ 49 w 196"/>
                <a:gd name="T3" fmla="*/ 2 h 384"/>
                <a:gd name="T4" fmla="*/ 69 w 196"/>
                <a:gd name="T5" fmla="*/ 15 h 384"/>
                <a:gd name="T6" fmla="*/ 100 w 196"/>
                <a:gd name="T7" fmla="*/ 59 h 384"/>
                <a:gd name="T8" fmla="*/ 134 w 196"/>
                <a:gd name="T9" fmla="*/ 132 h 384"/>
                <a:gd name="T10" fmla="*/ 177 w 196"/>
                <a:gd name="T11" fmla="*/ 245 h 384"/>
                <a:gd name="T12" fmla="*/ 211 w 196"/>
                <a:gd name="T13" fmla="*/ 326 h 384"/>
                <a:gd name="T14" fmla="*/ 249 w 196"/>
                <a:gd name="T15" fmla="*/ 40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6" name="Freeform 227"/>
            <p:cNvSpPr>
              <a:spLocks/>
            </p:cNvSpPr>
            <p:nvPr/>
          </p:nvSpPr>
          <p:spPr bwMode="auto">
            <a:xfrm>
              <a:off x="2555" y="3513"/>
              <a:ext cx="215" cy="400"/>
            </a:xfrm>
            <a:custGeom>
              <a:avLst/>
              <a:gdLst>
                <a:gd name="T0" fmla="*/ 0 w 196"/>
                <a:gd name="T1" fmla="*/ 2 h 384"/>
                <a:gd name="T2" fmla="*/ 65 w 196"/>
                <a:gd name="T3" fmla="*/ 2 h 384"/>
                <a:gd name="T4" fmla="*/ 95 w 196"/>
                <a:gd name="T5" fmla="*/ 21 h 384"/>
                <a:gd name="T6" fmla="*/ 137 w 196"/>
                <a:gd name="T7" fmla="*/ 76 h 384"/>
                <a:gd name="T8" fmla="*/ 183 w 196"/>
                <a:gd name="T9" fmla="*/ 160 h 384"/>
                <a:gd name="T10" fmla="*/ 241 w 196"/>
                <a:gd name="T11" fmla="*/ 298 h 384"/>
                <a:gd name="T12" fmla="*/ 288 w 196"/>
                <a:gd name="T13" fmla="*/ 399 h 384"/>
                <a:gd name="T14" fmla="*/ 342 w 196"/>
                <a:gd name="T15" fmla="*/ 491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" h="384">
                  <a:moveTo>
                    <a:pt x="0" y="2"/>
                  </a:moveTo>
                  <a:cubicBezTo>
                    <a:pt x="14" y="1"/>
                    <a:pt x="28" y="0"/>
                    <a:pt x="37" y="2"/>
                  </a:cubicBezTo>
                  <a:cubicBezTo>
                    <a:pt x="46" y="4"/>
                    <a:pt x="48" y="6"/>
                    <a:pt x="55" y="15"/>
                  </a:cubicBezTo>
                  <a:cubicBezTo>
                    <a:pt x="62" y="24"/>
                    <a:pt x="71" y="41"/>
                    <a:pt x="79" y="59"/>
                  </a:cubicBezTo>
                  <a:cubicBezTo>
                    <a:pt x="87" y="77"/>
                    <a:pt x="96" y="97"/>
                    <a:pt x="106" y="126"/>
                  </a:cubicBezTo>
                  <a:cubicBezTo>
                    <a:pt x="116" y="155"/>
                    <a:pt x="129" y="202"/>
                    <a:pt x="139" y="233"/>
                  </a:cubicBezTo>
                  <a:cubicBezTo>
                    <a:pt x="149" y="264"/>
                    <a:pt x="156" y="287"/>
                    <a:pt x="166" y="312"/>
                  </a:cubicBezTo>
                  <a:cubicBezTo>
                    <a:pt x="176" y="337"/>
                    <a:pt x="186" y="360"/>
                    <a:pt x="196" y="38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7" name="Freeform 228"/>
            <p:cNvSpPr>
              <a:spLocks/>
            </p:cNvSpPr>
            <p:nvPr/>
          </p:nvSpPr>
          <p:spPr bwMode="auto">
            <a:xfrm>
              <a:off x="2947" y="3514"/>
              <a:ext cx="218" cy="401"/>
            </a:xfrm>
            <a:custGeom>
              <a:avLst/>
              <a:gdLst>
                <a:gd name="T0" fmla="*/ 0 w 234"/>
                <a:gd name="T1" fmla="*/ 0 h 470"/>
                <a:gd name="T2" fmla="*/ 19 w 234"/>
                <a:gd name="T3" fmla="*/ 27 h 470"/>
                <a:gd name="T4" fmla="*/ 40 w 234"/>
                <a:gd name="T5" fmla="*/ 60 h 470"/>
                <a:gd name="T6" fmla="*/ 61 w 234"/>
                <a:gd name="T7" fmla="*/ 96 h 470"/>
                <a:gd name="T8" fmla="*/ 87 w 234"/>
                <a:gd name="T9" fmla="*/ 141 h 470"/>
                <a:gd name="T10" fmla="*/ 104 w 234"/>
                <a:gd name="T11" fmla="*/ 167 h 470"/>
                <a:gd name="T12" fmla="*/ 120 w 234"/>
                <a:gd name="T13" fmla="*/ 179 h 470"/>
                <a:gd name="T14" fmla="*/ 136 w 234"/>
                <a:gd name="T15" fmla="*/ 181 h 470"/>
                <a:gd name="T16" fmla="*/ 153 w 234"/>
                <a:gd name="T17" fmla="*/ 181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8" name="Freeform 229"/>
            <p:cNvSpPr>
              <a:spLocks/>
            </p:cNvSpPr>
            <p:nvPr/>
          </p:nvSpPr>
          <p:spPr bwMode="auto">
            <a:xfrm>
              <a:off x="2546" y="3513"/>
              <a:ext cx="218" cy="401"/>
            </a:xfrm>
            <a:custGeom>
              <a:avLst/>
              <a:gdLst>
                <a:gd name="T0" fmla="*/ 0 w 234"/>
                <a:gd name="T1" fmla="*/ 0 h 470"/>
                <a:gd name="T2" fmla="*/ 19 w 234"/>
                <a:gd name="T3" fmla="*/ 27 h 470"/>
                <a:gd name="T4" fmla="*/ 40 w 234"/>
                <a:gd name="T5" fmla="*/ 60 h 470"/>
                <a:gd name="T6" fmla="*/ 61 w 234"/>
                <a:gd name="T7" fmla="*/ 96 h 470"/>
                <a:gd name="T8" fmla="*/ 87 w 234"/>
                <a:gd name="T9" fmla="*/ 141 h 470"/>
                <a:gd name="T10" fmla="*/ 104 w 234"/>
                <a:gd name="T11" fmla="*/ 167 h 470"/>
                <a:gd name="T12" fmla="*/ 120 w 234"/>
                <a:gd name="T13" fmla="*/ 179 h 470"/>
                <a:gd name="T14" fmla="*/ 136 w 234"/>
                <a:gd name="T15" fmla="*/ 181 h 470"/>
                <a:gd name="T16" fmla="*/ 153 w 234"/>
                <a:gd name="T17" fmla="*/ 181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" h="470">
                  <a:moveTo>
                    <a:pt x="0" y="0"/>
                  </a:moveTo>
                  <a:cubicBezTo>
                    <a:pt x="10" y="23"/>
                    <a:pt x="20" y="46"/>
                    <a:pt x="30" y="72"/>
                  </a:cubicBezTo>
                  <a:cubicBezTo>
                    <a:pt x="40" y="98"/>
                    <a:pt x="51" y="127"/>
                    <a:pt x="61" y="156"/>
                  </a:cubicBezTo>
                  <a:cubicBezTo>
                    <a:pt x="71" y="185"/>
                    <a:pt x="81" y="212"/>
                    <a:pt x="93" y="247"/>
                  </a:cubicBezTo>
                  <a:cubicBezTo>
                    <a:pt x="105" y="282"/>
                    <a:pt x="121" y="333"/>
                    <a:pt x="132" y="364"/>
                  </a:cubicBezTo>
                  <a:cubicBezTo>
                    <a:pt x="143" y="395"/>
                    <a:pt x="151" y="419"/>
                    <a:pt x="160" y="435"/>
                  </a:cubicBezTo>
                  <a:cubicBezTo>
                    <a:pt x="169" y="451"/>
                    <a:pt x="176" y="457"/>
                    <a:pt x="184" y="463"/>
                  </a:cubicBezTo>
                  <a:cubicBezTo>
                    <a:pt x="192" y="469"/>
                    <a:pt x="199" y="468"/>
                    <a:pt x="207" y="469"/>
                  </a:cubicBezTo>
                  <a:cubicBezTo>
                    <a:pt x="215" y="470"/>
                    <a:pt x="224" y="469"/>
                    <a:pt x="234" y="469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" name="Line 230"/>
            <p:cNvSpPr>
              <a:spLocks noChangeShapeType="1"/>
            </p:cNvSpPr>
            <p:nvPr/>
          </p:nvSpPr>
          <p:spPr bwMode="auto">
            <a:xfrm flipH="1">
              <a:off x="2110" y="3373"/>
              <a:ext cx="3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" name="Line 231"/>
            <p:cNvSpPr>
              <a:spLocks noChangeShapeType="1"/>
            </p:cNvSpPr>
            <p:nvPr/>
          </p:nvSpPr>
          <p:spPr bwMode="auto">
            <a:xfrm>
              <a:off x="2123" y="4058"/>
              <a:ext cx="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7051" name="Text Box 235"/>
          <p:cNvSpPr txBox="1">
            <a:spLocks noChangeArrowheads="1"/>
          </p:cNvSpPr>
          <p:nvPr/>
        </p:nvSpPr>
        <p:spPr bwMode="auto">
          <a:xfrm>
            <a:off x="7234238" y="1573213"/>
            <a:ext cx="113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螺距</a:t>
            </a:r>
            <a:endParaRPr kumimoji="1" lang="zh-CN" altLang="en-US" sz="2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7052" name="Text Box 236"/>
          <p:cNvSpPr txBox="1">
            <a:spLocks noChangeArrowheads="1"/>
          </p:cNvSpPr>
          <p:nvPr/>
        </p:nvSpPr>
        <p:spPr bwMode="auto">
          <a:xfrm>
            <a:off x="7235825" y="1030288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导程</a:t>
            </a:r>
            <a:endParaRPr kumimoji="1" lang="zh-CN" altLang="en-US" sz="2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47053" name="Group 237"/>
          <p:cNvGrpSpPr>
            <a:grpSpLocks/>
          </p:cNvGrpSpPr>
          <p:nvPr/>
        </p:nvGrpSpPr>
        <p:grpSpPr bwMode="auto">
          <a:xfrm>
            <a:off x="6267450" y="1270000"/>
            <a:ext cx="1778000" cy="1254125"/>
            <a:chOff x="3961" y="437"/>
            <a:chExt cx="1134" cy="800"/>
          </a:xfrm>
        </p:grpSpPr>
        <p:sp>
          <p:nvSpPr>
            <p:cNvPr id="14362" name="Line 238"/>
            <p:cNvSpPr>
              <a:spLocks noChangeShapeType="1"/>
            </p:cNvSpPr>
            <p:nvPr/>
          </p:nvSpPr>
          <p:spPr bwMode="auto">
            <a:xfrm>
              <a:off x="3961" y="541"/>
              <a:ext cx="19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63" name="Group 239"/>
            <p:cNvGrpSpPr>
              <a:grpSpLocks/>
            </p:cNvGrpSpPr>
            <p:nvPr/>
          </p:nvGrpSpPr>
          <p:grpSpPr bwMode="auto">
            <a:xfrm>
              <a:off x="4150" y="437"/>
              <a:ext cx="945" cy="800"/>
              <a:chOff x="4150" y="437"/>
              <a:chExt cx="945" cy="800"/>
            </a:xfrm>
          </p:grpSpPr>
          <p:sp>
            <p:nvSpPr>
              <p:cNvPr id="14364" name="Line 240"/>
              <p:cNvSpPr>
                <a:spLocks noChangeShapeType="1"/>
              </p:cNvSpPr>
              <p:nvPr/>
            </p:nvSpPr>
            <p:spPr bwMode="auto">
              <a:xfrm>
                <a:off x="4361" y="798"/>
                <a:ext cx="0" cy="43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5" name="Line 241"/>
              <p:cNvSpPr>
                <a:spLocks noChangeShapeType="1"/>
              </p:cNvSpPr>
              <p:nvPr/>
            </p:nvSpPr>
            <p:spPr bwMode="auto">
              <a:xfrm>
                <a:off x="4209" y="887"/>
                <a:ext cx="153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6" name="Line 242"/>
              <p:cNvSpPr>
                <a:spLocks noChangeShapeType="1"/>
              </p:cNvSpPr>
              <p:nvPr/>
            </p:nvSpPr>
            <p:spPr bwMode="auto">
              <a:xfrm flipH="1">
                <a:off x="4555" y="887"/>
                <a:ext cx="53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Line 243"/>
              <p:cNvSpPr>
                <a:spLocks noChangeShapeType="1"/>
              </p:cNvSpPr>
              <p:nvPr/>
            </p:nvSpPr>
            <p:spPr bwMode="auto">
              <a:xfrm>
                <a:off x="4360" y="887"/>
                <a:ext cx="19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8" name="Line 244"/>
              <p:cNvSpPr>
                <a:spLocks noChangeShapeType="1"/>
              </p:cNvSpPr>
              <p:nvPr/>
            </p:nvSpPr>
            <p:spPr bwMode="auto">
              <a:xfrm>
                <a:off x="4153" y="437"/>
                <a:ext cx="0" cy="79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9" name="Line 245"/>
              <p:cNvSpPr>
                <a:spLocks noChangeShapeType="1"/>
              </p:cNvSpPr>
              <p:nvPr/>
            </p:nvSpPr>
            <p:spPr bwMode="auto">
              <a:xfrm>
                <a:off x="4558" y="442"/>
                <a:ext cx="0" cy="79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0" name="Line 246"/>
              <p:cNvSpPr>
                <a:spLocks noChangeShapeType="1"/>
              </p:cNvSpPr>
              <p:nvPr/>
            </p:nvSpPr>
            <p:spPr bwMode="auto">
              <a:xfrm flipH="1">
                <a:off x="4556" y="541"/>
                <a:ext cx="53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1" name="Line 247"/>
              <p:cNvSpPr>
                <a:spLocks noChangeShapeType="1"/>
              </p:cNvSpPr>
              <p:nvPr/>
            </p:nvSpPr>
            <p:spPr bwMode="auto">
              <a:xfrm>
                <a:off x="4150" y="541"/>
                <a:ext cx="40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7066" name="Text Box 250" descr="蓝色砂纸"/>
          <p:cNvSpPr txBox="1">
            <a:spLocks noChangeArrowheads="1"/>
          </p:cNvSpPr>
          <p:nvPr/>
        </p:nvSpPr>
        <p:spPr bwMode="auto">
          <a:xfrm>
            <a:off x="4649788" y="15652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多线螺纹</a:t>
            </a:r>
          </a:p>
        </p:txBody>
      </p:sp>
      <p:grpSp>
        <p:nvGrpSpPr>
          <p:cNvPr id="547067" name="Group 251"/>
          <p:cNvGrpSpPr>
            <a:grpSpLocks/>
          </p:cNvGrpSpPr>
          <p:nvPr/>
        </p:nvGrpSpPr>
        <p:grpSpPr bwMode="auto">
          <a:xfrm>
            <a:off x="4689475" y="2949575"/>
            <a:ext cx="2765425" cy="1588"/>
            <a:chOff x="2954" y="1861"/>
            <a:chExt cx="1765" cy="1"/>
          </a:xfrm>
        </p:grpSpPr>
        <p:sp>
          <p:nvSpPr>
            <p:cNvPr id="14357" name="Line 252"/>
            <p:cNvSpPr>
              <a:spLocks noChangeShapeType="1"/>
            </p:cNvSpPr>
            <p:nvPr/>
          </p:nvSpPr>
          <p:spPr bwMode="auto">
            <a:xfrm>
              <a:off x="2954" y="1861"/>
              <a:ext cx="3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253"/>
            <p:cNvSpPr>
              <a:spLocks noChangeShapeType="1"/>
            </p:cNvSpPr>
            <p:nvPr/>
          </p:nvSpPr>
          <p:spPr bwMode="auto">
            <a:xfrm>
              <a:off x="3417" y="1861"/>
              <a:ext cx="5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254"/>
            <p:cNvSpPr>
              <a:spLocks noChangeShapeType="1"/>
            </p:cNvSpPr>
            <p:nvPr/>
          </p:nvSpPr>
          <p:spPr bwMode="auto">
            <a:xfrm>
              <a:off x="3358" y="1862"/>
              <a:ext cx="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255"/>
            <p:cNvSpPr>
              <a:spLocks noChangeShapeType="1"/>
            </p:cNvSpPr>
            <p:nvPr/>
          </p:nvSpPr>
          <p:spPr bwMode="auto">
            <a:xfrm flipH="1">
              <a:off x="4044" y="1861"/>
              <a:ext cx="67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256"/>
            <p:cNvSpPr>
              <a:spLocks noChangeShapeType="1"/>
            </p:cNvSpPr>
            <p:nvPr/>
          </p:nvSpPr>
          <p:spPr bwMode="auto">
            <a:xfrm>
              <a:off x="3986" y="1862"/>
              <a:ext cx="3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6" name="Text Box 257"/>
          <p:cNvSpPr txBox="1">
            <a:spLocks noChangeArrowheads="1"/>
          </p:cNvSpPr>
          <p:nvPr/>
        </p:nvSpPr>
        <p:spPr bwMode="auto">
          <a:xfrm>
            <a:off x="3459163" y="592138"/>
            <a:ext cx="4075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、螺距和导程 </a:t>
            </a:r>
          </a:p>
        </p:txBody>
      </p:sp>
    </p:spTree>
    <p:extLst>
      <p:ext uri="{BB962C8B-B14F-4D97-AF65-F5344CB8AC3E}">
        <p14:creationId xmlns:p14="http://schemas.microsoft.com/office/powerpoint/2010/main" val="136829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4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4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9" grpId="0" autoUpdateAnimBg="0"/>
      <p:bldP spid="546938" grpId="0" autoUpdateAnimBg="0"/>
      <p:bldP spid="546939" grpId="0" autoUpdateAnimBg="0"/>
      <p:bldP spid="546940" grpId="0" animBg="1" autoUpdateAnimBg="0"/>
      <p:bldP spid="546941" grpId="0" build="p" autoUpdateAnimBg="0"/>
      <p:bldP spid="547051" grpId="0" autoUpdateAnimBg="0"/>
      <p:bldP spid="547052" grpId="0" autoUpdateAnimBg="0"/>
      <p:bldP spid="54706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6EDEBCB-1208-4D52-B6C8-167E3ACE6B93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803275" y="354013"/>
            <a:ext cx="2322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、旋向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417513" y="6149975"/>
            <a:ext cx="8540750" cy="514350"/>
            <a:chOff x="200" y="3784"/>
            <a:chExt cx="5380" cy="324"/>
          </a:xfrm>
        </p:grpSpPr>
        <p:grpSp>
          <p:nvGrpSpPr>
            <p:cNvPr id="16527" name="Group 4"/>
            <p:cNvGrpSpPr>
              <a:grpSpLocks/>
            </p:cNvGrpSpPr>
            <p:nvPr/>
          </p:nvGrpSpPr>
          <p:grpSpPr bwMode="auto">
            <a:xfrm>
              <a:off x="5283" y="3860"/>
              <a:ext cx="230" cy="224"/>
              <a:chOff x="5397" y="3881"/>
              <a:chExt cx="272" cy="257"/>
            </a:xfrm>
          </p:grpSpPr>
          <p:sp>
            <p:nvSpPr>
              <p:cNvPr id="548869" name="Rectangle 5"/>
              <p:cNvSpPr>
                <a:spLocks noChangeArrowheads="1"/>
              </p:cNvSpPr>
              <p:nvPr/>
            </p:nvSpPr>
            <p:spPr bwMode="auto">
              <a:xfrm flipH="1">
                <a:off x="5436" y="3881"/>
                <a:ext cx="162" cy="127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10980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48870" name="Rectangle 6"/>
              <p:cNvSpPr>
                <a:spLocks noChangeArrowheads="1"/>
              </p:cNvSpPr>
              <p:nvPr/>
            </p:nvSpPr>
            <p:spPr bwMode="auto">
              <a:xfrm flipH="1">
                <a:off x="5397" y="4008"/>
                <a:ext cx="151" cy="13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gamma/>
                      <a:tint val="823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6532" name="Rectangle 7"/>
              <p:cNvSpPr>
                <a:spLocks noChangeArrowheads="1"/>
              </p:cNvSpPr>
              <p:nvPr/>
            </p:nvSpPr>
            <p:spPr bwMode="auto">
              <a:xfrm flipH="1">
                <a:off x="5502" y="3979"/>
                <a:ext cx="167" cy="139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E3E3F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528" name="Rectangle 8"/>
            <p:cNvSpPr>
              <a:spLocks noChangeArrowheads="1"/>
            </p:cNvSpPr>
            <p:nvPr/>
          </p:nvSpPr>
          <p:spPr bwMode="auto">
            <a:xfrm flipV="1">
              <a:off x="200" y="4002"/>
              <a:ext cx="5380" cy="27"/>
            </a:xfrm>
            <a:prstGeom prst="rect">
              <a:avLst/>
            </a:prstGeom>
            <a:gradFill rotWithShape="0">
              <a:gsLst>
                <a:gs pos="0">
                  <a:srgbClr val="E3E3EE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529" name="Line 9"/>
            <p:cNvSpPr>
              <a:spLocks noChangeShapeType="1"/>
            </p:cNvSpPr>
            <p:nvPr/>
          </p:nvSpPr>
          <p:spPr bwMode="auto">
            <a:xfrm>
              <a:off x="5469" y="3784"/>
              <a:ext cx="0" cy="3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8874" name="Group 10"/>
          <p:cNvGrpSpPr>
            <a:grpSpLocks/>
          </p:cNvGrpSpPr>
          <p:nvPr/>
        </p:nvGrpSpPr>
        <p:grpSpPr bwMode="auto">
          <a:xfrm>
            <a:off x="2581275" y="1789113"/>
            <a:ext cx="1246188" cy="2978150"/>
            <a:chOff x="584" y="1097"/>
            <a:chExt cx="918" cy="2193"/>
          </a:xfrm>
        </p:grpSpPr>
        <p:grpSp>
          <p:nvGrpSpPr>
            <p:cNvPr id="16495" name="Group 11"/>
            <p:cNvGrpSpPr>
              <a:grpSpLocks/>
            </p:cNvGrpSpPr>
            <p:nvPr/>
          </p:nvGrpSpPr>
          <p:grpSpPr bwMode="auto">
            <a:xfrm rot="-5400000">
              <a:off x="-54" y="1735"/>
              <a:ext cx="2193" cy="918"/>
              <a:chOff x="729" y="1449"/>
              <a:chExt cx="2193" cy="918"/>
            </a:xfrm>
          </p:grpSpPr>
          <p:sp>
            <p:nvSpPr>
              <p:cNvPr id="16497" name="Rectangle 12"/>
              <p:cNvSpPr>
                <a:spLocks noChangeArrowheads="1"/>
              </p:cNvSpPr>
              <p:nvPr/>
            </p:nvSpPr>
            <p:spPr bwMode="auto">
              <a:xfrm>
                <a:off x="729" y="1449"/>
                <a:ext cx="2193" cy="9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16498" name="Group 13"/>
              <p:cNvGrpSpPr>
                <a:grpSpLocks/>
              </p:cNvGrpSpPr>
              <p:nvPr/>
            </p:nvGrpSpPr>
            <p:grpSpPr bwMode="auto">
              <a:xfrm>
                <a:off x="825" y="1507"/>
                <a:ext cx="2015" cy="783"/>
                <a:chOff x="825" y="1507"/>
                <a:chExt cx="2015" cy="783"/>
              </a:xfrm>
            </p:grpSpPr>
            <p:sp>
              <p:nvSpPr>
                <p:cNvPr id="16499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1119" y="1907"/>
                  <a:ext cx="33" cy="32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0" name="Freeform 15"/>
                <p:cNvSpPr>
                  <a:spLocks/>
                </p:cNvSpPr>
                <p:nvPr/>
              </p:nvSpPr>
              <p:spPr bwMode="auto">
                <a:xfrm>
                  <a:off x="1198" y="1507"/>
                  <a:ext cx="1639" cy="160"/>
                </a:xfrm>
                <a:custGeom>
                  <a:avLst/>
                  <a:gdLst>
                    <a:gd name="T0" fmla="*/ 0 w 1639"/>
                    <a:gd name="T1" fmla="*/ 2 h 160"/>
                    <a:gd name="T2" fmla="*/ 48 w 1639"/>
                    <a:gd name="T3" fmla="*/ 85 h 160"/>
                    <a:gd name="T4" fmla="*/ 96 w 1639"/>
                    <a:gd name="T5" fmla="*/ 2 h 160"/>
                    <a:gd name="T6" fmla="*/ 138 w 1639"/>
                    <a:gd name="T7" fmla="*/ 2 h 160"/>
                    <a:gd name="T8" fmla="*/ 226 w 1639"/>
                    <a:gd name="T9" fmla="*/ 154 h 160"/>
                    <a:gd name="T10" fmla="*/ 313 w 1639"/>
                    <a:gd name="T11" fmla="*/ 4 h 160"/>
                    <a:gd name="T12" fmla="*/ 400 w 1639"/>
                    <a:gd name="T13" fmla="*/ 154 h 160"/>
                    <a:gd name="T14" fmla="*/ 487 w 1639"/>
                    <a:gd name="T15" fmla="*/ 4 h 160"/>
                    <a:gd name="T16" fmla="*/ 576 w 1639"/>
                    <a:gd name="T17" fmla="*/ 158 h 160"/>
                    <a:gd name="T18" fmla="*/ 666 w 1639"/>
                    <a:gd name="T19" fmla="*/ 2 h 160"/>
                    <a:gd name="T20" fmla="*/ 755 w 1639"/>
                    <a:gd name="T21" fmla="*/ 156 h 160"/>
                    <a:gd name="T22" fmla="*/ 845 w 1639"/>
                    <a:gd name="T23" fmla="*/ 0 h 160"/>
                    <a:gd name="T24" fmla="*/ 936 w 1639"/>
                    <a:gd name="T25" fmla="*/ 158 h 160"/>
                    <a:gd name="T26" fmla="*/ 1026 w 1639"/>
                    <a:gd name="T27" fmla="*/ 2 h 160"/>
                    <a:gd name="T28" fmla="*/ 1115 w 1639"/>
                    <a:gd name="T29" fmla="*/ 156 h 160"/>
                    <a:gd name="T30" fmla="*/ 1200 w 1639"/>
                    <a:gd name="T31" fmla="*/ 9 h 160"/>
                    <a:gd name="T32" fmla="*/ 1283 w 1639"/>
                    <a:gd name="T33" fmla="*/ 152 h 160"/>
                    <a:gd name="T34" fmla="*/ 1370 w 1639"/>
                    <a:gd name="T35" fmla="*/ 2 h 160"/>
                    <a:gd name="T36" fmla="*/ 1460 w 1639"/>
                    <a:gd name="T37" fmla="*/ 158 h 160"/>
                    <a:gd name="T38" fmla="*/ 1549 w 1639"/>
                    <a:gd name="T39" fmla="*/ 4 h 160"/>
                    <a:gd name="T40" fmla="*/ 1639 w 1639"/>
                    <a:gd name="T41" fmla="*/ 160 h 16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639" h="160">
                      <a:moveTo>
                        <a:pt x="0" y="2"/>
                      </a:moveTo>
                      <a:lnTo>
                        <a:pt x="48" y="85"/>
                      </a:lnTo>
                      <a:lnTo>
                        <a:pt x="96" y="2"/>
                      </a:lnTo>
                      <a:lnTo>
                        <a:pt x="138" y="2"/>
                      </a:lnTo>
                      <a:lnTo>
                        <a:pt x="226" y="154"/>
                      </a:lnTo>
                      <a:lnTo>
                        <a:pt x="313" y="4"/>
                      </a:lnTo>
                      <a:lnTo>
                        <a:pt x="400" y="154"/>
                      </a:lnTo>
                      <a:lnTo>
                        <a:pt x="487" y="4"/>
                      </a:lnTo>
                      <a:lnTo>
                        <a:pt x="576" y="158"/>
                      </a:lnTo>
                      <a:lnTo>
                        <a:pt x="666" y="2"/>
                      </a:lnTo>
                      <a:lnTo>
                        <a:pt x="755" y="156"/>
                      </a:lnTo>
                      <a:lnTo>
                        <a:pt x="845" y="0"/>
                      </a:lnTo>
                      <a:lnTo>
                        <a:pt x="936" y="158"/>
                      </a:lnTo>
                      <a:lnTo>
                        <a:pt x="1026" y="2"/>
                      </a:lnTo>
                      <a:lnTo>
                        <a:pt x="1115" y="156"/>
                      </a:lnTo>
                      <a:lnTo>
                        <a:pt x="1200" y="9"/>
                      </a:lnTo>
                      <a:lnTo>
                        <a:pt x="1283" y="152"/>
                      </a:lnTo>
                      <a:lnTo>
                        <a:pt x="1370" y="2"/>
                      </a:lnTo>
                      <a:lnTo>
                        <a:pt x="1460" y="158"/>
                      </a:lnTo>
                      <a:lnTo>
                        <a:pt x="1549" y="4"/>
                      </a:lnTo>
                      <a:lnTo>
                        <a:pt x="1639" y="16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117" y="1905"/>
                  <a:ext cx="2" cy="3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2" name="Line 17"/>
                <p:cNvSpPr>
                  <a:spLocks noChangeShapeType="1"/>
                </p:cNvSpPr>
                <p:nvPr/>
              </p:nvSpPr>
              <p:spPr bwMode="auto">
                <a:xfrm>
                  <a:off x="1121" y="1904"/>
                  <a:ext cx="71" cy="3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3" name="Freeform 18"/>
                <p:cNvSpPr>
                  <a:spLocks/>
                </p:cNvSpPr>
                <p:nvPr/>
              </p:nvSpPr>
              <p:spPr bwMode="auto">
                <a:xfrm>
                  <a:off x="1114" y="2131"/>
                  <a:ext cx="1717" cy="156"/>
                </a:xfrm>
                <a:custGeom>
                  <a:avLst/>
                  <a:gdLst>
                    <a:gd name="T0" fmla="*/ 0 w 1714"/>
                    <a:gd name="T1" fmla="*/ 156 h 156"/>
                    <a:gd name="T2" fmla="*/ 40 w 1714"/>
                    <a:gd name="T3" fmla="*/ 98 h 156"/>
                    <a:gd name="T4" fmla="*/ 76 w 1714"/>
                    <a:gd name="T5" fmla="*/ 154 h 156"/>
                    <a:gd name="T6" fmla="*/ 126 w 1714"/>
                    <a:gd name="T7" fmla="*/ 154 h 156"/>
                    <a:gd name="T8" fmla="*/ 214 w 1714"/>
                    <a:gd name="T9" fmla="*/ 0 h 156"/>
                    <a:gd name="T10" fmla="*/ 310 w 1714"/>
                    <a:gd name="T11" fmla="*/ 156 h 156"/>
                    <a:gd name="T12" fmla="*/ 402 w 1714"/>
                    <a:gd name="T13" fmla="*/ 0 h 156"/>
                    <a:gd name="T14" fmla="*/ 488 w 1714"/>
                    <a:gd name="T15" fmla="*/ 156 h 156"/>
                    <a:gd name="T16" fmla="*/ 580 w 1714"/>
                    <a:gd name="T17" fmla="*/ 2 h 156"/>
                    <a:gd name="T18" fmla="*/ 662 w 1714"/>
                    <a:gd name="T19" fmla="*/ 152 h 156"/>
                    <a:gd name="T20" fmla="*/ 754 w 1714"/>
                    <a:gd name="T21" fmla="*/ 2 h 156"/>
                    <a:gd name="T22" fmla="*/ 842 w 1714"/>
                    <a:gd name="T23" fmla="*/ 154 h 156"/>
                    <a:gd name="T24" fmla="*/ 938 w 1714"/>
                    <a:gd name="T25" fmla="*/ 2 h 156"/>
                    <a:gd name="T26" fmla="*/ 1026 w 1714"/>
                    <a:gd name="T27" fmla="*/ 152 h 156"/>
                    <a:gd name="T28" fmla="*/ 1120 w 1714"/>
                    <a:gd name="T29" fmla="*/ 0 h 156"/>
                    <a:gd name="T30" fmla="*/ 1206 w 1714"/>
                    <a:gd name="T31" fmla="*/ 154 h 156"/>
                    <a:gd name="T32" fmla="*/ 1300 w 1714"/>
                    <a:gd name="T33" fmla="*/ 2 h 156"/>
                    <a:gd name="T34" fmla="*/ 1382 w 1714"/>
                    <a:gd name="T35" fmla="*/ 152 h 156"/>
                    <a:gd name="T36" fmla="*/ 1476 w 1714"/>
                    <a:gd name="T37" fmla="*/ 0 h 156"/>
                    <a:gd name="T38" fmla="*/ 1562 w 1714"/>
                    <a:gd name="T39" fmla="*/ 154 h 156"/>
                    <a:gd name="T40" fmla="*/ 1650 w 1714"/>
                    <a:gd name="T41" fmla="*/ 0 h 156"/>
                    <a:gd name="T42" fmla="*/ 1696 w 1714"/>
                    <a:gd name="T43" fmla="*/ 90 h 156"/>
                    <a:gd name="T44" fmla="*/ 1732 w 1714"/>
                    <a:gd name="T45" fmla="*/ 54 h 15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714" h="156">
                      <a:moveTo>
                        <a:pt x="0" y="156"/>
                      </a:moveTo>
                      <a:lnTo>
                        <a:pt x="40" y="98"/>
                      </a:lnTo>
                      <a:lnTo>
                        <a:pt x="76" y="154"/>
                      </a:lnTo>
                      <a:lnTo>
                        <a:pt x="126" y="154"/>
                      </a:lnTo>
                      <a:lnTo>
                        <a:pt x="214" y="0"/>
                      </a:lnTo>
                      <a:lnTo>
                        <a:pt x="304" y="156"/>
                      </a:lnTo>
                      <a:lnTo>
                        <a:pt x="396" y="0"/>
                      </a:lnTo>
                      <a:lnTo>
                        <a:pt x="482" y="156"/>
                      </a:lnTo>
                      <a:lnTo>
                        <a:pt x="574" y="2"/>
                      </a:lnTo>
                      <a:lnTo>
                        <a:pt x="656" y="152"/>
                      </a:lnTo>
                      <a:lnTo>
                        <a:pt x="748" y="2"/>
                      </a:lnTo>
                      <a:lnTo>
                        <a:pt x="836" y="154"/>
                      </a:lnTo>
                      <a:lnTo>
                        <a:pt x="926" y="2"/>
                      </a:lnTo>
                      <a:lnTo>
                        <a:pt x="1014" y="152"/>
                      </a:lnTo>
                      <a:lnTo>
                        <a:pt x="1108" y="0"/>
                      </a:lnTo>
                      <a:lnTo>
                        <a:pt x="1194" y="154"/>
                      </a:lnTo>
                      <a:lnTo>
                        <a:pt x="1288" y="2"/>
                      </a:lnTo>
                      <a:lnTo>
                        <a:pt x="1370" y="152"/>
                      </a:lnTo>
                      <a:lnTo>
                        <a:pt x="1458" y="0"/>
                      </a:lnTo>
                      <a:lnTo>
                        <a:pt x="1544" y="154"/>
                      </a:lnTo>
                      <a:lnTo>
                        <a:pt x="1632" y="0"/>
                      </a:lnTo>
                      <a:lnTo>
                        <a:pt x="1678" y="90"/>
                      </a:lnTo>
                      <a:lnTo>
                        <a:pt x="1714" y="5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4" name="Freeform 19"/>
                <p:cNvSpPr>
                  <a:spLocks/>
                </p:cNvSpPr>
                <p:nvPr/>
              </p:nvSpPr>
              <p:spPr bwMode="auto">
                <a:xfrm>
                  <a:off x="1682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5" name="Freeform 20"/>
                <p:cNvSpPr>
                  <a:spLocks/>
                </p:cNvSpPr>
                <p:nvPr/>
              </p:nvSpPr>
              <p:spPr bwMode="auto">
                <a:xfrm>
                  <a:off x="1598" y="1663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6" name="Freeform 21"/>
                <p:cNvSpPr>
                  <a:spLocks/>
                </p:cNvSpPr>
                <p:nvPr/>
              </p:nvSpPr>
              <p:spPr bwMode="auto">
                <a:xfrm>
                  <a:off x="1507" y="1511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7" name="Freeform 22"/>
                <p:cNvSpPr>
                  <a:spLocks/>
                </p:cNvSpPr>
                <p:nvPr/>
              </p:nvSpPr>
              <p:spPr bwMode="auto">
                <a:xfrm>
                  <a:off x="1426" y="1664"/>
                  <a:ext cx="86" cy="470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8" name="Freeform 23"/>
                <p:cNvSpPr>
                  <a:spLocks/>
                </p:cNvSpPr>
                <p:nvPr/>
              </p:nvSpPr>
              <p:spPr bwMode="auto">
                <a:xfrm>
                  <a:off x="2036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09" name="Freeform 24"/>
                <p:cNvSpPr>
                  <a:spLocks/>
                </p:cNvSpPr>
                <p:nvPr/>
              </p:nvSpPr>
              <p:spPr bwMode="auto">
                <a:xfrm>
                  <a:off x="1952" y="1662"/>
                  <a:ext cx="87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0" name="Freeform 25"/>
                <p:cNvSpPr>
                  <a:spLocks/>
                </p:cNvSpPr>
                <p:nvPr/>
              </p:nvSpPr>
              <p:spPr bwMode="auto">
                <a:xfrm>
                  <a:off x="1861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1" name="Freeform 26"/>
                <p:cNvSpPr>
                  <a:spLocks/>
                </p:cNvSpPr>
                <p:nvPr/>
              </p:nvSpPr>
              <p:spPr bwMode="auto">
                <a:xfrm>
                  <a:off x="1775" y="1665"/>
                  <a:ext cx="86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2" name="Freeform 27"/>
                <p:cNvSpPr>
                  <a:spLocks/>
                </p:cNvSpPr>
                <p:nvPr/>
              </p:nvSpPr>
              <p:spPr bwMode="auto">
                <a:xfrm>
                  <a:off x="2394" y="1512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3" name="Freeform 28"/>
                <p:cNvSpPr>
                  <a:spLocks/>
                </p:cNvSpPr>
                <p:nvPr/>
              </p:nvSpPr>
              <p:spPr bwMode="auto">
                <a:xfrm>
                  <a:off x="2312" y="1662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4" name="Freeform 29"/>
                <p:cNvSpPr>
                  <a:spLocks/>
                </p:cNvSpPr>
                <p:nvPr/>
              </p:nvSpPr>
              <p:spPr bwMode="auto">
                <a:xfrm>
                  <a:off x="2217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5" name="Freeform 30"/>
                <p:cNvSpPr>
                  <a:spLocks/>
                </p:cNvSpPr>
                <p:nvPr/>
              </p:nvSpPr>
              <p:spPr bwMode="auto">
                <a:xfrm>
                  <a:off x="2132" y="1663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6" name="Freeform 31"/>
                <p:cNvSpPr>
                  <a:spLocks/>
                </p:cNvSpPr>
                <p:nvPr/>
              </p:nvSpPr>
              <p:spPr bwMode="auto">
                <a:xfrm>
                  <a:off x="2742" y="1508"/>
                  <a:ext cx="75" cy="688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7" name="Freeform 32"/>
                <p:cNvSpPr>
                  <a:spLocks/>
                </p:cNvSpPr>
                <p:nvPr/>
              </p:nvSpPr>
              <p:spPr bwMode="auto">
                <a:xfrm>
                  <a:off x="2656" y="1661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8" name="Freeform 33"/>
                <p:cNvSpPr>
                  <a:spLocks/>
                </p:cNvSpPr>
                <p:nvPr/>
              </p:nvSpPr>
              <p:spPr bwMode="auto">
                <a:xfrm>
                  <a:off x="2565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19" name="Freeform 34"/>
                <p:cNvSpPr>
                  <a:spLocks/>
                </p:cNvSpPr>
                <p:nvPr/>
              </p:nvSpPr>
              <p:spPr bwMode="auto">
                <a:xfrm>
                  <a:off x="2481" y="1662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0" name="Freeform 35"/>
                <p:cNvSpPr>
                  <a:spLocks/>
                </p:cNvSpPr>
                <p:nvPr/>
              </p:nvSpPr>
              <p:spPr bwMode="auto">
                <a:xfrm>
                  <a:off x="1327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1" name="Freeform 36"/>
                <p:cNvSpPr>
                  <a:spLocks/>
                </p:cNvSpPr>
                <p:nvPr/>
              </p:nvSpPr>
              <p:spPr bwMode="auto">
                <a:xfrm>
                  <a:off x="1245" y="1590"/>
                  <a:ext cx="85" cy="542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2" name="Freeform 37"/>
                <p:cNvSpPr>
                  <a:spLocks/>
                </p:cNvSpPr>
                <p:nvPr/>
              </p:nvSpPr>
              <p:spPr bwMode="auto">
                <a:xfrm rot="231346">
                  <a:off x="1166" y="1514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830" y="1513"/>
                  <a:ext cx="37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839" y="2282"/>
                  <a:ext cx="28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5" name="Freeform 40"/>
                <p:cNvSpPr>
                  <a:spLocks/>
                </p:cNvSpPr>
                <p:nvPr/>
              </p:nvSpPr>
              <p:spPr bwMode="auto">
                <a:xfrm>
                  <a:off x="825" y="1509"/>
                  <a:ext cx="23" cy="773"/>
                </a:xfrm>
                <a:custGeom>
                  <a:avLst/>
                  <a:gdLst>
                    <a:gd name="T0" fmla="*/ 5 w 23"/>
                    <a:gd name="T1" fmla="*/ 0 h 774"/>
                    <a:gd name="T2" fmla="*/ 7 w 23"/>
                    <a:gd name="T3" fmla="*/ 21 h 774"/>
                    <a:gd name="T4" fmla="*/ 11 w 23"/>
                    <a:gd name="T5" fmla="*/ 47 h 774"/>
                    <a:gd name="T6" fmla="*/ 8 w 23"/>
                    <a:gd name="T7" fmla="*/ 81 h 774"/>
                    <a:gd name="T8" fmla="*/ 5 w 23"/>
                    <a:gd name="T9" fmla="*/ 105 h 774"/>
                    <a:gd name="T10" fmla="*/ 1 w 23"/>
                    <a:gd name="T11" fmla="*/ 135 h 774"/>
                    <a:gd name="T12" fmla="*/ 1 w 23"/>
                    <a:gd name="T13" fmla="*/ 167 h 774"/>
                    <a:gd name="T14" fmla="*/ 7 w 23"/>
                    <a:gd name="T15" fmla="*/ 207 h 774"/>
                    <a:gd name="T16" fmla="*/ 14 w 23"/>
                    <a:gd name="T17" fmla="*/ 243 h 774"/>
                    <a:gd name="T18" fmla="*/ 11 w 23"/>
                    <a:gd name="T19" fmla="*/ 317 h 774"/>
                    <a:gd name="T20" fmla="*/ 14 w 23"/>
                    <a:gd name="T21" fmla="*/ 386 h 774"/>
                    <a:gd name="T22" fmla="*/ 14 w 23"/>
                    <a:gd name="T23" fmla="*/ 432 h 774"/>
                    <a:gd name="T24" fmla="*/ 13 w 23"/>
                    <a:gd name="T25" fmla="*/ 473 h 774"/>
                    <a:gd name="T26" fmla="*/ 8 w 23"/>
                    <a:gd name="T27" fmla="*/ 527 h 774"/>
                    <a:gd name="T28" fmla="*/ 5 w 23"/>
                    <a:gd name="T29" fmla="*/ 560 h 774"/>
                    <a:gd name="T30" fmla="*/ 17 w 23"/>
                    <a:gd name="T31" fmla="*/ 605 h 774"/>
                    <a:gd name="T32" fmla="*/ 23 w 23"/>
                    <a:gd name="T33" fmla="*/ 647 h 774"/>
                    <a:gd name="T34" fmla="*/ 19 w 23"/>
                    <a:gd name="T35" fmla="*/ 684 h 774"/>
                    <a:gd name="T36" fmla="*/ 14 w 23"/>
                    <a:gd name="T37" fmla="*/ 723 h 774"/>
                    <a:gd name="T38" fmla="*/ 14 w 23"/>
                    <a:gd name="T39" fmla="*/ 755 h 774"/>
                    <a:gd name="T40" fmla="*/ 17 w 23"/>
                    <a:gd name="T41" fmla="*/ 768 h 7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3" h="774">
                      <a:moveTo>
                        <a:pt x="5" y="0"/>
                      </a:moveTo>
                      <a:cubicBezTo>
                        <a:pt x="5" y="6"/>
                        <a:pt x="6" y="13"/>
                        <a:pt x="7" y="21"/>
                      </a:cubicBezTo>
                      <a:cubicBezTo>
                        <a:pt x="8" y="29"/>
                        <a:pt x="11" y="37"/>
                        <a:pt x="11" y="47"/>
                      </a:cubicBezTo>
                      <a:cubicBezTo>
                        <a:pt x="11" y="57"/>
                        <a:pt x="9" y="71"/>
                        <a:pt x="8" y="81"/>
                      </a:cubicBezTo>
                      <a:cubicBezTo>
                        <a:pt x="7" y="91"/>
                        <a:pt x="6" y="96"/>
                        <a:pt x="5" y="105"/>
                      </a:cubicBezTo>
                      <a:cubicBezTo>
                        <a:pt x="4" y="114"/>
                        <a:pt x="2" y="125"/>
                        <a:pt x="1" y="135"/>
                      </a:cubicBezTo>
                      <a:cubicBezTo>
                        <a:pt x="0" y="145"/>
                        <a:pt x="0" y="155"/>
                        <a:pt x="1" y="167"/>
                      </a:cubicBezTo>
                      <a:cubicBezTo>
                        <a:pt x="2" y="179"/>
                        <a:pt x="5" y="194"/>
                        <a:pt x="7" y="207"/>
                      </a:cubicBezTo>
                      <a:cubicBezTo>
                        <a:pt x="9" y="220"/>
                        <a:pt x="13" y="225"/>
                        <a:pt x="14" y="243"/>
                      </a:cubicBezTo>
                      <a:cubicBezTo>
                        <a:pt x="15" y="261"/>
                        <a:pt x="11" y="293"/>
                        <a:pt x="11" y="317"/>
                      </a:cubicBezTo>
                      <a:cubicBezTo>
                        <a:pt x="11" y="341"/>
                        <a:pt x="14" y="366"/>
                        <a:pt x="14" y="386"/>
                      </a:cubicBezTo>
                      <a:cubicBezTo>
                        <a:pt x="14" y="406"/>
                        <a:pt x="14" y="423"/>
                        <a:pt x="14" y="438"/>
                      </a:cubicBezTo>
                      <a:cubicBezTo>
                        <a:pt x="14" y="453"/>
                        <a:pt x="14" y="463"/>
                        <a:pt x="13" y="479"/>
                      </a:cubicBezTo>
                      <a:cubicBezTo>
                        <a:pt x="12" y="495"/>
                        <a:pt x="9" y="519"/>
                        <a:pt x="8" y="533"/>
                      </a:cubicBezTo>
                      <a:cubicBezTo>
                        <a:pt x="7" y="547"/>
                        <a:pt x="4" y="553"/>
                        <a:pt x="5" y="566"/>
                      </a:cubicBezTo>
                      <a:cubicBezTo>
                        <a:pt x="6" y="579"/>
                        <a:pt x="14" y="597"/>
                        <a:pt x="17" y="611"/>
                      </a:cubicBezTo>
                      <a:cubicBezTo>
                        <a:pt x="20" y="625"/>
                        <a:pt x="23" y="640"/>
                        <a:pt x="23" y="653"/>
                      </a:cubicBezTo>
                      <a:cubicBezTo>
                        <a:pt x="23" y="666"/>
                        <a:pt x="20" y="677"/>
                        <a:pt x="19" y="690"/>
                      </a:cubicBezTo>
                      <a:cubicBezTo>
                        <a:pt x="18" y="703"/>
                        <a:pt x="15" y="717"/>
                        <a:pt x="14" y="729"/>
                      </a:cubicBezTo>
                      <a:cubicBezTo>
                        <a:pt x="13" y="741"/>
                        <a:pt x="14" y="754"/>
                        <a:pt x="14" y="761"/>
                      </a:cubicBezTo>
                      <a:cubicBezTo>
                        <a:pt x="14" y="768"/>
                        <a:pt x="15" y="771"/>
                        <a:pt x="17" y="77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26" name="Freeform 41"/>
                <p:cNvSpPr>
                  <a:spLocks/>
                </p:cNvSpPr>
                <p:nvPr/>
              </p:nvSpPr>
              <p:spPr bwMode="auto">
                <a:xfrm>
                  <a:off x="2830" y="1663"/>
                  <a:ext cx="10" cy="523"/>
                </a:xfrm>
                <a:custGeom>
                  <a:avLst/>
                  <a:gdLst>
                    <a:gd name="T0" fmla="*/ 0 w 10"/>
                    <a:gd name="T1" fmla="*/ 523 h 523"/>
                    <a:gd name="T2" fmla="*/ 10 w 10"/>
                    <a:gd name="T3" fmla="*/ 513 h 523"/>
                    <a:gd name="T4" fmla="*/ 10 w 10"/>
                    <a:gd name="T5" fmla="*/ 0 h 5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" h="523">
                      <a:moveTo>
                        <a:pt x="0" y="523"/>
                      </a:moveTo>
                      <a:lnTo>
                        <a:pt x="10" y="513"/>
                      </a:lnTo>
                      <a:lnTo>
                        <a:pt x="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D2EEFF"/>
                    </a:gs>
                    <a:gs pos="100000">
                      <a:srgbClr val="E0F3FF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96" name="Freeform 42"/>
            <p:cNvSpPr>
              <a:spLocks/>
            </p:cNvSpPr>
            <p:nvPr/>
          </p:nvSpPr>
          <p:spPr bwMode="auto">
            <a:xfrm rot="-5400000">
              <a:off x="828" y="2455"/>
              <a:ext cx="82" cy="450"/>
            </a:xfrm>
            <a:custGeom>
              <a:avLst/>
              <a:gdLst>
                <a:gd name="T0" fmla="*/ 0 w 77"/>
                <a:gd name="T1" fmla="*/ 0 h 409"/>
                <a:gd name="T2" fmla="*/ 24 w 77"/>
                <a:gd name="T3" fmla="*/ 144 h 409"/>
                <a:gd name="T4" fmla="*/ 64 w 77"/>
                <a:gd name="T5" fmla="*/ 430 h 409"/>
                <a:gd name="T6" fmla="*/ 112 w 77"/>
                <a:gd name="T7" fmla="*/ 726 h 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409">
                  <a:moveTo>
                    <a:pt x="0" y="0"/>
                  </a:moveTo>
                  <a:lnTo>
                    <a:pt x="18" y="81"/>
                  </a:lnTo>
                  <a:lnTo>
                    <a:pt x="44" y="243"/>
                  </a:lnTo>
                  <a:lnTo>
                    <a:pt x="77" y="40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8907" name="Group 43"/>
          <p:cNvGrpSpPr>
            <a:grpSpLocks/>
          </p:cNvGrpSpPr>
          <p:nvPr/>
        </p:nvGrpSpPr>
        <p:grpSpPr bwMode="auto">
          <a:xfrm>
            <a:off x="3206750" y="1801813"/>
            <a:ext cx="1588" cy="2933700"/>
            <a:chOff x="1045" y="1106"/>
            <a:chExt cx="1" cy="2161"/>
          </a:xfrm>
        </p:grpSpPr>
        <p:sp>
          <p:nvSpPr>
            <p:cNvPr id="16490" name="Line 44"/>
            <p:cNvSpPr>
              <a:spLocks noChangeShapeType="1"/>
            </p:cNvSpPr>
            <p:nvPr/>
          </p:nvSpPr>
          <p:spPr bwMode="auto">
            <a:xfrm rot="-5400000">
              <a:off x="801" y="3022"/>
              <a:ext cx="49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" name="Line 45"/>
            <p:cNvSpPr>
              <a:spLocks noChangeShapeType="1"/>
            </p:cNvSpPr>
            <p:nvPr/>
          </p:nvSpPr>
          <p:spPr bwMode="auto">
            <a:xfrm rot="-5400000">
              <a:off x="1027" y="2726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2" name="Line 46"/>
            <p:cNvSpPr>
              <a:spLocks noChangeShapeType="1"/>
            </p:cNvSpPr>
            <p:nvPr/>
          </p:nvSpPr>
          <p:spPr bwMode="auto">
            <a:xfrm rot="-5400000">
              <a:off x="764" y="2391"/>
              <a:ext cx="5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3" name="Line 47"/>
            <p:cNvSpPr>
              <a:spLocks noChangeShapeType="1"/>
            </p:cNvSpPr>
            <p:nvPr/>
          </p:nvSpPr>
          <p:spPr bwMode="auto">
            <a:xfrm rot="-5400000">
              <a:off x="1027" y="2058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4" name="Line 48"/>
            <p:cNvSpPr>
              <a:spLocks noChangeShapeType="1"/>
            </p:cNvSpPr>
            <p:nvPr/>
          </p:nvSpPr>
          <p:spPr bwMode="auto">
            <a:xfrm rot="-5400000">
              <a:off x="596" y="1555"/>
              <a:ext cx="89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5375161" y="5329237"/>
            <a:ext cx="223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逆时针旋进</a:t>
            </a:r>
          </a:p>
        </p:txBody>
      </p: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2339975" y="5241925"/>
            <a:ext cx="250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顺时针旋进</a:t>
            </a:r>
          </a:p>
        </p:txBody>
      </p:sp>
      <p:grpSp>
        <p:nvGrpSpPr>
          <p:cNvPr id="548917" name="Group 53"/>
          <p:cNvGrpSpPr>
            <a:grpSpLocks/>
          </p:cNvGrpSpPr>
          <p:nvPr/>
        </p:nvGrpSpPr>
        <p:grpSpPr bwMode="auto">
          <a:xfrm>
            <a:off x="3106738" y="2987675"/>
            <a:ext cx="984250" cy="2146300"/>
            <a:chOff x="950" y="1882"/>
            <a:chExt cx="620" cy="1352"/>
          </a:xfrm>
        </p:grpSpPr>
        <p:sp>
          <p:nvSpPr>
            <p:cNvPr id="16488" name="AutoShape 54"/>
            <p:cNvSpPr>
              <a:spLocks noChangeArrowheads="1"/>
            </p:cNvSpPr>
            <p:nvPr/>
          </p:nvSpPr>
          <p:spPr bwMode="auto">
            <a:xfrm>
              <a:off x="1490" y="1882"/>
              <a:ext cx="80" cy="318"/>
            </a:xfrm>
            <a:prstGeom prst="upArrow">
              <a:avLst>
                <a:gd name="adj1" fmla="val 40000"/>
                <a:gd name="adj2" fmla="val 179998"/>
              </a:avLst>
            </a:prstGeom>
            <a:noFill/>
            <a:ln w="6350">
              <a:solidFill>
                <a:srgbClr val="CC0000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9" name="AutoShape 55"/>
            <p:cNvSpPr>
              <a:spLocks noChangeArrowheads="1"/>
            </p:cNvSpPr>
            <p:nvPr/>
          </p:nvSpPr>
          <p:spPr bwMode="auto">
            <a:xfrm flipV="1">
              <a:off x="950" y="3053"/>
              <a:ext cx="199" cy="181"/>
            </a:xfrm>
            <a:prstGeom prst="curvedLeftArrow">
              <a:avLst>
                <a:gd name="adj1" fmla="val 20000"/>
                <a:gd name="adj2" fmla="val 40000"/>
                <a:gd name="adj3" fmla="val 48065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48920" name="Text Box 56"/>
          <p:cNvSpPr txBox="1">
            <a:spLocks noChangeArrowheads="1"/>
          </p:cNvSpPr>
          <p:nvPr/>
        </p:nvSpPr>
        <p:spPr bwMode="auto">
          <a:xfrm>
            <a:off x="2335213" y="10953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右旋螺纹</a:t>
            </a:r>
          </a:p>
        </p:txBody>
      </p:sp>
      <p:sp>
        <p:nvSpPr>
          <p:cNvPr id="548921" name="Text Box 57"/>
          <p:cNvSpPr txBox="1">
            <a:spLocks noChangeArrowheads="1"/>
          </p:cNvSpPr>
          <p:nvPr/>
        </p:nvSpPr>
        <p:spPr bwMode="auto">
          <a:xfrm>
            <a:off x="5305311" y="11493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左旋螺纹</a:t>
            </a:r>
          </a:p>
        </p:txBody>
      </p:sp>
      <p:grpSp>
        <p:nvGrpSpPr>
          <p:cNvPr id="548922" name="Group 58"/>
          <p:cNvGrpSpPr>
            <a:grpSpLocks/>
          </p:cNvGrpSpPr>
          <p:nvPr/>
        </p:nvGrpSpPr>
        <p:grpSpPr bwMode="auto">
          <a:xfrm>
            <a:off x="5473586" y="1830387"/>
            <a:ext cx="1249362" cy="2984500"/>
            <a:chOff x="2061" y="1095"/>
            <a:chExt cx="918" cy="2193"/>
          </a:xfrm>
        </p:grpSpPr>
        <p:grpSp>
          <p:nvGrpSpPr>
            <p:cNvPr id="16456" name="Group 59"/>
            <p:cNvGrpSpPr>
              <a:grpSpLocks/>
            </p:cNvGrpSpPr>
            <p:nvPr/>
          </p:nvGrpSpPr>
          <p:grpSpPr bwMode="auto">
            <a:xfrm rot="5400000" flipH="1">
              <a:off x="1423" y="1733"/>
              <a:ext cx="2193" cy="918"/>
              <a:chOff x="729" y="1449"/>
              <a:chExt cx="2193" cy="918"/>
            </a:xfrm>
          </p:grpSpPr>
          <p:sp>
            <p:nvSpPr>
              <p:cNvPr id="16458" name="Rectangle 60"/>
              <p:cNvSpPr>
                <a:spLocks noChangeArrowheads="1"/>
              </p:cNvSpPr>
              <p:nvPr/>
            </p:nvSpPr>
            <p:spPr bwMode="auto">
              <a:xfrm>
                <a:off x="729" y="1449"/>
                <a:ext cx="2193" cy="9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16459" name="Group 61"/>
              <p:cNvGrpSpPr>
                <a:grpSpLocks/>
              </p:cNvGrpSpPr>
              <p:nvPr/>
            </p:nvGrpSpPr>
            <p:grpSpPr bwMode="auto">
              <a:xfrm>
                <a:off x="825" y="1507"/>
                <a:ext cx="2015" cy="783"/>
                <a:chOff x="825" y="1507"/>
                <a:chExt cx="2015" cy="783"/>
              </a:xfrm>
            </p:grpSpPr>
            <p:sp>
              <p:nvSpPr>
                <p:cNvPr id="16460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1119" y="1907"/>
                  <a:ext cx="33" cy="32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1" name="Freeform 63"/>
                <p:cNvSpPr>
                  <a:spLocks/>
                </p:cNvSpPr>
                <p:nvPr/>
              </p:nvSpPr>
              <p:spPr bwMode="auto">
                <a:xfrm>
                  <a:off x="1198" y="1507"/>
                  <a:ext cx="1639" cy="160"/>
                </a:xfrm>
                <a:custGeom>
                  <a:avLst/>
                  <a:gdLst>
                    <a:gd name="T0" fmla="*/ 0 w 1639"/>
                    <a:gd name="T1" fmla="*/ 2 h 160"/>
                    <a:gd name="T2" fmla="*/ 48 w 1639"/>
                    <a:gd name="T3" fmla="*/ 85 h 160"/>
                    <a:gd name="T4" fmla="*/ 96 w 1639"/>
                    <a:gd name="T5" fmla="*/ 2 h 160"/>
                    <a:gd name="T6" fmla="*/ 138 w 1639"/>
                    <a:gd name="T7" fmla="*/ 2 h 160"/>
                    <a:gd name="T8" fmla="*/ 226 w 1639"/>
                    <a:gd name="T9" fmla="*/ 154 h 160"/>
                    <a:gd name="T10" fmla="*/ 313 w 1639"/>
                    <a:gd name="T11" fmla="*/ 4 h 160"/>
                    <a:gd name="T12" fmla="*/ 400 w 1639"/>
                    <a:gd name="T13" fmla="*/ 154 h 160"/>
                    <a:gd name="T14" fmla="*/ 487 w 1639"/>
                    <a:gd name="T15" fmla="*/ 4 h 160"/>
                    <a:gd name="T16" fmla="*/ 576 w 1639"/>
                    <a:gd name="T17" fmla="*/ 158 h 160"/>
                    <a:gd name="T18" fmla="*/ 666 w 1639"/>
                    <a:gd name="T19" fmla="*/ 2 h 160"/>
                    <a:gd name="T20" fmla="*/ 755 w 1639"/>
                    <a:gd name="T21" fmla="*/ 156 h 160"/>
                    <a:gd name="T22" fmla="*/ 845 w 1639"/>
                    <a:gd name="T23" fmla="*/ 0 h 160"/>
                    <a:gd name="T24" fmla="*/ 936 w 1639"/>
                    <a:gd name="T25" fmla="*/ 158 h 160"/>
                    <a:gd name="T26" fmla="*/ 1026 w 1639"/>
                    <a:gd name="T27" fmla="*/ 2 h 160"/>
                    <a:gd name="T28" fmla="*/ 1115 w 1639"/>
                    <a:gd name="T29" fmla="*/ 156 h 160"/>
                    <a:gd name="T30" fmla="*/ 1200 w 1639"/>
                    <a:gd name="T31" fmla="*/ 9 h 160"/>
                    <a:gd name="T32" fmla="*/ 1283 w 1639"/>
                    <a:gd name="T33" fmla="*/ 152 h 160"/>
                    <a:gd name="T34" fmla="*/ 1370 w 1639"/>
                    <a:gd name="T35" fmla="*/ 2 h 160"/>
                    <a:gd name="T36" fmla="*/ 1460 w 1639"/>
                    <a:gd name="T37" fmla="*/ 158 h 160"/>
                    <a:gd name="T38" fmla="*/ 1549 w 1639"/>
                    <a:gd name="T39" fmla="*/ 4 h 160"/>
                    <a:gd name="T40" fmla="*/ 1639 w 1639"/>
                    <a:gd name="T41" fmla="*/ 160 h 16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639" h="160">
                      <a:moveTo>
                        <a:pt x="0" y="2"/>
                      </a:moveTo>
                      <a:lnTo>
                        <a:pt x="48" y="85"/>
                      </a:lnTo>
                      <a:lnTo>
                        <a:pt x="96" y="2"/>
                      </a:lnTo>
                      <a:lnTo>
                        <a:pt x="138" y="2"/>
                      </a:lnTo>
                      <a:lnTo>
                        <a:pt x="226" y="154"/>
                      </a:lnTo>
                      <a:lnTo>
                        <a:pt x="313" y="4"/>
                      </a:lnTo>
                      <a:lnTo>
                        <a:pt x="400" y="154"/>
                      </a:lnTo>
                      <a:lnTo>
                        <a:pt x="487" y="4"/>
                      </a:lnTo>
                      <a:lnTo>
                        <a:pt x="576" y="158"/>
                      </a:lnTo>
                      <a:lnTo>
                        <a:pt x="666" y="2"/>
                      </a:lnTo>
                      <a:lnTo>
                        <a:pt x="755" y="156"/>
                      </a:lnTo>
                      <a:lnTo>
                        <a:pt x="845" y="0"/>
                      </a:lnTo>
                      <a:lnTo>
                        <a:pt x="936" y="158"/>
                      </a:lnTo>
                      <a:lnTo>
                        <a:pt x="1026" y="2"/>
                      </a:lnTo>
                      <a:lnTo>
                        <a:pt x="1115" y="156"/>
                      </a:lnTo>
                      <a:lnTo>
                        <a:pt x="1200" y="9"/>
                      </a:lnTo>
                      <a:lnTo>
                        <a:pt x="1283" y="152"/>
                      </a:lnTo>
                      <a:lnTo>
                        <a:pt x="1370" y="2"/>
                      </a:lnTo>
                      <a:lnTo>
                        <a:pt x="1460" y="158"/>
                      </a:lnTo>
                      <a:lnTo>
                        <a:pt x="1549" y="4"/>
                      </a:lnTo>
                      <a:lnTo>
                        <a:pt x="1639" y="16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117" y="1905"/>
                  <a:ext cx="2" cy="3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3" name="Line 65"/>
                <p:cNvSpPr>
                  <a:spLocks noChangeShapeType="1"/>
                </p:cNvSpPr>
                <p:nvPr/>
              </p:nvSpPr>
              <p:spPr bwMode="auto">
                <a:xfrm>
                  <a:off x="1121" y="1904"/>
                  <a:ext cx="71" cy="38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4" name="Freeform 66"/>
                <p:cNvSpPr>
                  <a:spLocks/>
                </p:cNvSpPr>
                <p:nvPr/>
              </p:nvSpPr>
              <p:spPr bwMode="auto">
                <a:xfrm>
                  <a:off x="1114" y="2131"/>
                  <a:ext cx="1717" cy="156"/>
                </a:xfrm>
                <a:custGeom>
                  <a:avLst/>
                  <a:gdLst>
                    <a:gd name="T0" fmla="*/ 0 w 1714"/>
                    <a:gd name="T1" fmla="*/ 156 h 156"/>
                    <a:gd name="T2" fmla="*/ 40 w 1714"/>
                    <a:gd name="T3" fmla="*/ 98 h 156"/>
                    <a:gd name="T4" fmla="*/ 76 w 1714"/>
                    <a:gd name="T5" fmla="*/ 154 h 156"/>
                    <a:gd name="T6" fmla="*/ 126 w 1714"/>
                    <a:gd name="T7" fmla="*/ 154 h 156"/>
                    <a:gd name="T8" fmla="*/ 214 w 1714"/>
                    <a:gd name="T9" fmla="*/ 0 h 156"/>
                    <a:gd name="T10" fmla="*/ 310 w 1714"/>
                    <a:gd name="T11" fmla="*/ 156 h 156"/>
                    <a:gd name="T12" fmla="*/ 402 w 1714"/>
                    <a:gd name="T13" fmla="*/ 0 h 156"/>
                    <a:gd name="T14" fmla="*/ 488 w 1714"/>
                    <a:gd name="T15" fmla="*/ 156 h 156"/>
                    <a:gd name="T16" fmla="*/ 580 w 1714"/>
                    <a:gd name="T17" fmla="*/ 2 h 156"/>
                    <a:gd name="T18" fmla="*/ 662 w 1714"/>
                    <a:gd name="T19" fmla="*/ 152 h 156"/>
                    <a:gd name="T20" fmla="*/ 754 w 1714"/>
                    <a:gd name="T21" fmla="*/ 2 h 156"/>
                    <a:gd name="T22" fmla="*/ 842 w 1714"/>
                    <a:gd name="T23" fmla="*/ 154 h 156"/>
                    <a:gd name="T24" fmla="*/ 938 w 1714"/>
                    <a:gd name="T25" fmla="*/ 2 h 156"/>
                    <a:gd name="T26" fmla="*/ 1026 w 1714"/>
                    <a:gd name="T27" fmla="*/ 152 h 156"/>
                    <a:gd name="T28" fmla="*/ 1120 w 1714"/>
                    <a:gd name="T29" fmla="*/ 0 h 156"/>
                    <a:gd name="T30" fmla="*/ 1206 w 1714"/>
                    <a:gd name="T31" fmla="*/ 154 h 156"/>
                    <a:gd name="T32" fmla="*/ 1300 w 1714"/>
                    <a:gd name="T33" fmla="*/ 2 h 156"/>
                    <a:gd name="T34" fmla="*/ 1382 w 1714"/>
                    <a:gd name="T35" fmla="*/ 152 h 156"/>
                    <a:gd name="T36" fmla="*/ 1476 w 1714"/>
                    <a:gd name="T37" fmla="*/ 0 h 156"/>
                    <a:gd name="T38" fmla="*/ 1562 w 1714"/>
                    <a:gd name="T39" fmla="*/ 154 h 156"/>
                    <a:gd name="T40" fmla="*/ 1650 w 1714"/>
                    <a:gd name="T41" fmla="*/ 0 h 156"/>
                    <a:gd name="T42" fmla="*/ 1696 w 1714"/>
                    <a:gd name="T43" fmla="*/ 90 h 156"/>
                    <a:gd name="T44" fmla="*/ 1732 w 1714"/>
                    <a:gd name="T45" fmla="*/ 54 h 15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714" h="156">
                      <a:moveTo>
                        <a:pt x="0" y="156"/>
                      </a:moveTo>
                      <a:lnTo>
                        <a:pt x="40" y="98"/>
                      </a:lnTo>
                      <a:lnTo>
                        <a:pt x="76" y="154"/>
                      </a:lnTo>
                      <a:lnTo>
                        <a:pt x="126" y="154"/>
                      </a:lnTo>
                      <a:lnTo>
                        <a:pt x="214" y="0"/>
                      </a:lnTo>
                      <a:lnTo>
                        <a:pt x="304" y="156"/>
                      </a:lnTo>
                      <a:lnTo>
                        <a:pt x="396" y="0"/>
                      </a:lnTo>
                      <a:lnTo>
                        <a:pt x="482" y="156"/>
                      </a:lnTo>
                      <a:lnTo>
                        <a:pt x="574" y="2"/>
                      </a:lnTo>
                      <a:lnTo>
                        <a:pt x="656" y="152"/>
                      </a:lnTo>
                      <a:lnTo>
                        <a:pt x="748" y="2"/>
                      </a:lnTo>
                      <a:lnTo>
                        <a:pt x="836" y="154"/>
                      </a:lnTo>
                      <a:lnTo>
                        <a:pt x="926" y="2"/>
                      </a:lnTo>
                      <a:lnTo>
                        <a:pt x="1014" y="152"/>
                      </a:lnTo>
                      <a:lnTo>
                        <a:pt x="1108" y="0"/>
                      </a:lnTo>
                      <a:lnTo>
                        <a:pt x="1194" y="154"/>
                      </a:lnTo>
                      <a:lnTo>
                        <a:pt x="1288" y="2"/>
                      </a:lnTo>
                      <a:lnTo>
                        <a:pt x="1370" y="152"/>
                      </a:lnTo>
                      <a:lnTo>
                        <a:pt x="1458" y="0"/>
                      </a:lnTo>
                      <a:lnTo>
                        <a:pt x="1544" y="154"/>
                      </a:lnTo>
                      <a:lnTo>
                        <a:pt x="1632" y="0"/>
                      </a:lnTo>
                      <a:lnTo>
                        <a:pt x="1678" y="90"/>
                      </a:lnTo>
                      <a:lnTo>
                        <a:pt x="1714" y="5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5" name="Freeform 67"/>
                <p:cNvSpPr>
                  <a:spLocks/>
                </p:cNvSpPr>
                <p:nvPr/>
              </p:nvSpPr>
              <p:spPr bwMode="auto">
                <a:xfrm>
                  <a:off x="1682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6" name="Freeform 68"/>
                <p:cNvSpPr>
                  <a:spLocks/>
                </p:cNvSpPr>
                <p:nvPr/>
              </p:nvSpPr>
              <p:spPr bwMode="auto">
                <a:xfrm>
                  <a:off x="1598" y="1663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7" name="Freeform 69"/>
                <p:cNvSpPr>
                  <a:spLocks/>
                </p:cNvSpPr>
                <p:nvPr/>
              </p:nvSpPr>
              <p:spPr bwMode="auto">
                <a:xfrm>
                  <a:off x="1507" y="1511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8" name="Freeform 70"/>
                <p:cNvSpPr>
                  <a:spLocks/>
                </p:cNvSpPr>
                <p:nvPr/>
              </p:nvSpPr>
              <p:spPr bwMode="auto">
                <a:xfrm>
                  <a:off x="1426" y="1664"/>
                  <a:ext cx="86" cy="470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69" name="Freeform 71"/>
                <p:cNvSpPr>
                  <a:spLocks/>
                </p:cNvSpPr>
                <p:nvPr/>
              </p:nvSpPr>
              <p:spPr bwMode="auto">
                <a:xfrm>
                  <a:off x="2036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0" name="Freeform 72"/>
                <p:cNvSpPr>
                  <a:spLocks/>
                </p:cNvSpPr>
                <p:nvPr/>
              </p:nvSpPr>
              <p:spPr bwMode="auto">
                <a:xfrm>
                  <a:off x="1952" y="1662"/>
                  <a:ext cx="87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1" name="Freeform 73"/>
                <p:cNvSpPr>
                  <a:spLocks/>
                </p:cNvSpPr>
                <p:nvPr/>
              </p:nvSpPr>
              <p:spPr bwMode="auto">
                <a:xfrm>
                  <a:off x="1861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2" name="Freeform 74"/>
                <p:cNvSpPr>
                  <a:spLocks/>
                </p:cNvSpPr>
                <p:nvPr/>
              </p:nvSpPr>
              <p:spPr bwMode="auto">
                <a:xfrm>
                  <a:off x="1775" y="1665"/>
                  <a:ext cx="86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3" name="Freeform 75"/>
                <p:cNvSpPr>
                  <a:spLocks/>
                </p:cNvSpPr>
                <p:nvPr/>
              </p:nvSpPr>
              <p:spPr bwMode="auto">
                <a:xfrm>
                  <a:off x="2394" y="1512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4" name="Freeform 76"/>
                <p:cNvSpPr>
                  <a:spLocks/>
                </p:cNvSpPr>
                <p:nvPr/>
              </p:nvSpPr>
              <p:spPr bwMode="auto">
                <a:xfrm>
                  <a:off x="2312" y="1662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5" name="Freeform 77"/>
                <p:cNvSpPr>
                  <a:spLocks/>
                </p:cNvSpPr>
                <p:nvPr/>
              </p:nvSpPr>
              <p:spPr bwMode="auto">
                <a:xfrm>
                  <a:off x="2217" y="1510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6" name="Freeform 78"/>
                <p:cNvSpPr>
                  <a:spLocks/>
                </p:cNvSpPr>
                <p:nvPr/>
              </p:nvSpPr>
              <p:spPr bwMode="auto">
                <a:xfrm>
                  <a:off x="2132" y="1663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7" name="Freeform 79"/>
                <p:cNvSpPr>
                  <a:spLocks/>
                </p:cNvSpPr>
                <p:nvPr/>
              </p:nvSpPr>
              <p:spPr bwMode="auto">
                <a:xfrm>
                  <a:off x="2742" y="1508"/>
                  <a:ext cx="75" cy="688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8" name="Freeform 80"/>
                <p:cNvSpPr>
                  <a:spLocks/>
                </p:cNvSpPr>
                <p:nvPr/>
              </p:nvSpPr>
              <p:spPr bwMode="auto">
                <a:xfrm>
                  <a:off x="2656" y="1661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79" name="Freeform 81"/>
                <p:cNvSpPr>
                  <a:spLocks/>
                </p:cNvSpPr>
                <p:nvPr/>
              </p:nvSpPr>
              <p:spPr bwMode="auto">
                <a:xfrm>
                  <a:off x="2565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0" name="Freeform 82"/>
                <p:cNvSpPr>
                  <a:spLocks/>
                </p:cNvSpPr>
                <p:nvPr/>
              </p:nvSpPr>
              <p:spPr bwMode="auto">
                <a:xfrm>
                  <a:off x="2481" y="1662"/>
                  <a:ext cx="89" cy="467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1" name="Freeform 83"/>
                <p:cNvSpPr>
                  <a:spLocks/>
                </p:cNvSpPr>
                <p:nvPr/>
              </p:nvSpPr>
              <p:spPr bwMode="auto">
                <a:xfrm>
                  <a:off x="1327" y="1509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2" name="Freeform 84"/>
                <p:cNvSpPr>
                  <a:spLocks/>
                </p:cNvSpPr>
                <p:nvPr/>
              </p:nvSpPr>
              <p:spPr bwMode="auto">
                <a:xfrm>
                  <a:off x="1245" y="1590"/>
                  <a:ext cx="85" cy="542"/>
                </a:xfrm>
                <a:custGeom>
                  <a:avLst/>
                  <a:gdLst>
                    <a:gd name="T0" fmla="*/ 0 w 455"/>
                    <a:gd name="T1" fmla="*/ 0 h 2379"/>
                    <a:gd name="T2" fmla="*/ 0 w 455"/>
                    <a:gd name="T3" fmla="*/ 0 h 2379"/>
                    <a:gd name="T4" fmla="*/ 0 w 455"/>
                    <a:gd name="T5" fmla="*/ 0 h 2379"/>
                    <a:gd name="T6" fmla="*/ 0 w 455"/>
                    <a:gd name="T7" fmla="*/ 0 h 2379"/>
                    <a:gd name="T8" fmla="*/ 0 w 455"/>
                    <a:gd name="T9" fmla="*/ 0 h 2379"/>
                    <a:gd name="T10" fmla="*/ 0 w 455"/>
                    <a:gd name="T11" fmla="*/ 0 h 2379"/>
                    <a:gd name="T12" fmla="*/ 0 w 455"/>
                    <a:gd name="T13" fmla="*/ 0 h 2379"/>
                    <a:gd name="T14" fmla="*/ 0 w 455"/>
                    <a:gd name="T15" fmla="*/ 0 h 2379"/>
                    <a:gd name="T16" fmla="*/ 0 w 455"/>
                    <a:gd name="T17" fmla="*/ 0 h 2379"/>
                    <a:gd name="T18" fmla="*/ 0 w 455"/>
                    <a:gd name="T19" fmla="*/ 0 h 2379"/>
                    <a:gd name="T20" fmla="*/ 0 w 455"/>
                    <a:gd name="T21" fmla="*/ 0 h 23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5" h="2379">
                      <a:moveTo>
                        <a:pt x="0" y="0"/>
                      </a:moveTo>
                      <a:lnTo>
                        <a:pt x="29" y="46"/>
                      </a:lnTo>
                      <a:lnTo>
                        <a:pt x="75" y="126"/>
                      </a:lnTo>
                      <a:lnTo>
                        <a:pt x="121" y="397"/>
                      </a:lnTo>
                      <a:lnTo>
                        <a:pt x="173" y="737"/>
                      </a:lnTo>
                      <a:lnTo>
                        <a:pt x="230" y="1192"/>
                      </a:lnTo>
                      <a:lnTo>
                        <a:pt x="271" y="1555"/>
                      </a:lnTo>
                      <a:lnTo>
                        <a:pt x="317" y="1854"/>
                      </a:lnTo>
                      <a:lnTo>
                        <a:pt x="374" y="2165"/>
                      </a:lnTo>
                      <a:lnTo>
                        <a:pt x="403" y="2292"/>
                      </a:lnTo>
                      <a:lnTo>
                        <a:pt x="455" y="2379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3" name="Freeform 85"/>
                <p:cNvSpPr>
                  <a:spLocks/>
                </p:cNvSpPr>
                <p:nvPr/>
              </p:nvSpPr>
              <p:spPr bwMode="auto">
                <a:xfrm rot="231346">
                  <a:off x="1166" y="1514"/>
                  <a:ext cx="93" cy="772"/>
                </a:xfrm>
                <a:custGeom>
                  <a:avLst/>
                  <a:gdLst>
                    <a:gd name="T0" fmla="*/ 0 w 444"/>
                    <a:gd name="T1" fmla="*/ 0 h 3928"/>
                    <a:gd name="T2" fmla="*/ 0 w 444"/>
                    <a:gd name="T3" fmla="*/ 0 h 3928"/>
                    <a:gd name="T4" fmla="*/ 0 w 444"/>
                    <a:gd name="T5" fmla="*/ 0 h 3928"/>
                    <a:gd name="T6" fmla="*/ 0 w 444"/>
                    <a:gd name="T7" fmla="*/ 0 h 3928"/>
                    <a:gd name="T8" fmla="*/ 0 w 444"/>
                    <a:gd name="T9" fmla="*/ 0 h 3928"/>
                    <a:gd name="T10" fmla="*/ 0 w 444"/>
                    <a:gd name="T11" fmla="*/ 0 h 3928"/>
                    <a:gd name="T12" fmla="*/ 0 w 444"/>
                    <a:gd name="T13" fmla="*/ 0 h 3928"/>
                    <a:gd name="T14" fmla="*/ 0 w 444"/>
                    <a:gd name="T15" fmla="*/ 0 h 3928"/>
                    <a:gd name="T16" fmla="*/ 0 w 444"/>
                    <a:gd name="T17" fmla="*/ 0 h 3928"/>
                    <a:gd name="T18" fmla="*/ 0 w 444"/>
                    <a:gd name="T19" fmla="*/ 0 h 3928"/>
                    <a:gd name="T20" fmla="*/ 0 w 444"/>
                    <a:gd name="T21" fmla="*/ 0 h 39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4" h="3928">
                      <a:moveTo>
                        <a:pt x="0" y="0"/>
                      </a:moveTo>
                      <a:lnTo>
                        <a:pt x="46" y="75"/>
                      </a:lnTo>
                      <a:lnTo>
                        <a:pt x="92" y="392"/>
                      </a:lnTo>
                      <a:lnTo>
                        <a:pt x="156" y="945"/>
                      </a:lnTo>
                      <a:lnTo>
                        <a:pt x="190" y="1480"/>
                      </a:lnTo>
                      <a:lnTo>
                        <a:pt x="230" y="1970"/>
                      </a:lnTo>
                      <a:lnTo>
                        <a:pt x="265" y="2483"/>
                      </a:lnTo>
                      <a:lnTo>
                        <a:pt x="311" y="2995"/>
                      </a:lnTo>
                      <a:lnTo>
                        <a:pt x="363" y="3543"/>
                      </a:lnTo>
                      <a:lnTo>
                        <a:pt x="403" y="3790"/>
                      </a:lnTo>
                      <a:lnTo>
                        <a:pt x="444" y="3928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4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830" y="1513"/>
                  <a:ext cx="37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5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839" y="2282"/>
                  <a:ext cx="28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6" name="Freeform 88"/>
                <p:cNvSpPr>
                  <a:spLocks/>
                </p:cNvSpPr>
                <p:nvPr/>
              </p:nvSpPr>
              <p:spPr bwMode="auto">
                <a:xfrm>
                  <a:off x="825" y="1509"/>
                  <a:ext cx="23" cy="773"/>
                </a:xfrm>
                <a:custGeom>
                  <a:avLst/>
                  <a:gdLst>
                    <a:gd name="T0" fmla="*/ 5 w 23"/>
                    <a:gd name="T1" fmla="*/ 0 h 774"/>
                    <a:gd name="T2" fmla="*/ 7 w 23"/>
                    <a:gd name="T3" fmla="*/ 21 h 774"/>
                    <a:gd name="T4" fmla="*/ 11 w 23"/>
                    <a:gd name="T5" fmla="*/ 47 h 774"/>
                    <a:gd name="T6" fmla="*/ 8 w 23"/>
                    <a:gd name="T7" fmla="*/ 81 h 774"/>
                    <a:gd name="T8" fmla="*/ 5 w 23"/>
                    <a:gd name="T9" fmla="*/ 105 h 774"/>
                    <a:gd name="T10" fmla="*/ 1 w 23"/>
                    <a:gd name="T11" fmla="*/ 135 h 774"/>
                    <a:gd name="T12" fmla="*/ 1 w 23"/>
                    <a:gd name="T13" fmla="*/ 167 h 774"/>
                    <a:gd name="T14" fmla="*/ 7 w 23"/>
                    <a:gd name="T15" fmla="*/ 207 h 774"/>
                    <a:gd name="T16" fmla="*/ 14 w 23"/>
                    <a:gd name="T17" fmla="*/ 243 h 774"/>
                    <a:gd name="T18" fmla="*/ 11 w 23"/>
                    <a:gd name="T19" fmla="*/ 317 h 774"/>
                    <a:gd name="T20" fmla="*/ 14 w 23"/>
                    <a:gd name="T21" fmla="*/ 386 h 774"/>
                    <a:gd name="T22" fmla="*/ 14 w 23"/>
                    <a:gd name="T23" fmla="*/ 432 h 774"/>
                    <a:gd name="T24" fmla="*/ 13 w 23"/>
                    <a:gd name="T25" fmla="*/ 473 h 774"/>
                    <a:gd name="T26" fmla="*/ 8 w 23"/>
                    <a:gd name="T27" fmla="*/ 527 h 774"/>
                    <a:gd name="T28" fmla="*/ 5 w 23"/>
                    <a:gd name="T29" fmla="*/ 560 h 774"/>
                    <a:gd name="T30" fmla="*/ 17 w 23"/>
                    <a:gd name="T31" fmla="*/ 605 h 774"/>
                    <a:gd name="T32" fmla="*/ 23 w 23"/>
                    <a:gd name="T33" fmla="*/ 647 h 774"/>
                    <a:gd name="T34" fmla="*/ 19 w 23"/>
                    <a:gd name="T35" fmla="*/ 684 h 774"/>
                    <a:gd name="T36" fmla="*/ 14 w 23"/>
                    <a:gd name="T37" fmla="*/ 723 h 774"/>
                    <a:gd name="T38" fmla="*/ 14 w 23"/>
                    <a:gd name="T39" fmla="*/ 755 h 774"/>
                    <a:gd name="T40" fmla="*/ 17 w 23"/>
                    <a:gd name="T41" fmla="*/ 768 h 7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3" h="774">
                      <a:moveTo>
                        <a:pt x="5" y="0"/>
                      </a:moveTo>
                      <a:cubicBezTo>
                        <a:pt x="5" y="6"/>
                        <a:pt x="6" y="13"/>
                        <a:pt x="7" y="21"/>
                      </a:cubicBezTo>
                      <a:cubicBezTo>
                        <a:pt x="8" y="29"/>
                        <a:pt x="11" y="37"/>
                        <a:pt x="11" y="47"/>
                      </a:cubicBezTo>
                      <a:cubicBezTo>
                        <a:pt x="11" y="57"/>
                        <a:pt x="9" y="71"/>
                        <a:pt x="8" y="81"/>
                      </a:cubicBezTo>
                      <a:cubicBezTo>
                        <a:pt x="7" y="91"/>
                        <a:pt x="6" y="96"/>
                        <a:pt x="5" y="105"/>
                      </a:cubicBezTo>
                      <a:cubicBezTo>
                        <a:pt x="4" y="114"/>
                        <a:pt x="2" y="125"/>
                        <a:pt x="1" y="135"/>
                      </a:cubicBezTo>
                      <a:cubicBezTo>
                        <a:pt x="0" y="145"/>
                        <a:pt x="0" y="155"/>
                        <a:pt x="1" y="167"/>
                      </a:cubicBezTo>
                      <a:cubicBezTo>
                        <a:pt x="2" y="179"/>
                        <a:pt x="5" y="194"/>
                        <a:pt x="7" y="207"/>
                      </a:cubicBezTo>
                      <a:cubicBezTo>
                        <a:pt x="9" y="220"/>
                        <a:pt x="13" y="225"/>
                        <a:pt x="14" y="243"/>
                      </a:cubicBezTo>
                      <a:cubicBezTo>
                        <a:pt x="15" y="261"/>
                        <a:pt x="11" y="293"/>
                        <a:pt x="11" y="317"/>
                      </a:cubicBezTo>
                      <a:cubicBezTo>
                        <a:pt x="11" y="341"/>
                        <a:pt x="14" y="366"/>
                        <a:pt x="14" y="386"/>
                      </a:cubicBezTo>
                      <a:cubicBezTo>
                        <a:pt x="14" y="406"/>
                        <a:pt x="14" y="423"/>
                        <a:pt x="14" y="438"/>
                      </a:cubicBezTo>
                      <a:cubicBezTo>
                        <a:pt x="14" y="453"/>
                        <a:pt x="14" y="463"/>
                        <a:pt x="13" y="479"/>
                      </a:cubicBezTo>
                      <a:cubicBezTo>
                        <a:pt x="12" y="495"/>
                        <a:pt x="9" y="519"/>
                        <a:pt x="8" y="533"/>
                      </a:cubicBezTo>
                      <a:cubicBezTo>
                        <a:pt x="7" y="547"/>
                        <a:pt x="4" y="553"/>
                        <a:pt x="5" y="566"/>
                      </a:cubicBezTo>
                      <a:cubicBezTo>
                        <a:pt x="6" y="579"/>
                        <a:pt x="14" y="597"/>
                        <a:pt x="17" y="611"/>
                      </a:cubicBezTo>
                      <a:cubicBezTo>
                        <a:pt x="20" y="625"/>
                        <a:pt x="23" y="640"/>
                        <a:pt x="23" y="653"/>
                      </a:cubicBezTo>
                      <a:cubicBezTo>
                        <a:pt x="23" y="666"/>
                        <a:pt x="20" y="677"/>
                        <a:pt x="19" y="690"/>
                      </a:cubicBezTo>
                      <a:cubicBezTo>
                        <a:pt x="18" y="703"/>
                        <a:pt x="15" y="717"/>
                        <a:pt x="14" y="729"/>
                      </a:cubicBezTo>
                      <a:cubicBezTo>
                        <a:pt x="13" y="741"/>
                        <a:pt x="14" y="754"/>
                        <a:pt x="14" y="761"/>
                      </a:cubicBezTo>
                      <a:cubicBezTo>
                        <a:pt x="14" y="768"/>
                        <a:pt x="15" y="771"/>
                        <a:pt x="17" y="77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7" name="Freeform 89"/>
                <p:cNvSpPr>
                  <a:spLocks/>
                </p:cNvSpPr>
                <p:nvPr/>
              </p:nvSpPr>
              <p:spPr bwMode="auto">
                <a:xfrm>
                  <a:off x="2830" y="1663"/>
                  <a:ext cx="10" cy="523"/>
                </a:xfrm>
                <a:custGeom>
                  <a:avLst/>
                  <a:gdLst>
                    <a:gd name="T0" fmla="*/ 0 w 10"/>
                    <a:gd name="T1" fmla="*/ 523 h 523"/>
                    <a:gd name="T2" fmla="*/ 10 w 10"/>
                    <a:gd name="T3" fmla="*/ 513 h 523"/>
                    <a:gd name="T4" fmla="*/ 10 w 10"/>
                    <a:gd name="T5" fmla="*/ 0 h 52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" h="523">
                      <a:moveTo>
                        <a:pt x="0" y="523"/>
                      </a:moveTo>
                      <a:lnTo>
                        <a:pt x="10" y="513"/>
                      </a:lnTo>
                      <a:lnTo>
                        <a:pt x="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DCF0FC"/>
                    </a:gs>
                    <a:gs pos="100000">
                      <a:srgbClr val="E9F5FD"/>
                    </a:gs>
                  </a:gsLst>
                  <a:lin ang="2700000" scaled="1"/>
                </a:gra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57" name="Freeform 90"/>
            <p:cNvSpPr>
              <a:spLocks/>
            </p:cNvSpPr>
            <p:nvPr/>
          </p:nvSpPr>
          <p:spPr bwMode="auto">
            <a:xfrm rot="5400000" flipH="1">
              <a:off x="2651" y="2452"/>
              <a:ext cx="82" cy="450"/>
            </a:xfrm>
            <a:custGeom>
              <a:avLst/>
              <a:gdLst>
                <a:gd name="T0" fmla="*/ 0 w 77"/>
                <a:gd name="T1" fmla="*/ 0 h 409"/>
                <a:gd name="T2" fmla="*/ 24 w 77"/>
                <a:gd name="T3" fmla="*/ 144 h 409"/>
                <a:gd name="T4" fmla="*/ 64 w 77"/>
                <a:gd name="T5" fmla="*/ 430 h 409"/>
                <a:gd name="T6" fmla="*/ 112 w 77"/>
                <a:gd name="T7" fmla="*/ 726 h 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409">
                  <a:moveTo>
                    <a:pt x="0" y="0"/>
                  </a:moveTo>
                  <a:lnTo>
                    <a:pt x="18" y="81"/>
                  </a:lnTo>
                  <a:lnTo>
                    <a:pt x="44" y="243"/>
                  </a:lnTo>
                  <a:lnTo>
                    <a:pt x="77" y="40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8955" name="Group 91"/>
          <p:cNvGrpSpPr>
            <a:grpSpLocks/>
          </p:cNvGrpSpPr>
          <p:nvPr/>
        </p:nvGrpSpPr>
        <p:grpSpPr bwMode="auto">
          <a:xfrm>
            <a:off x="6119698" y="1806575"/>
            <a:ext cx="1588" cy="2940050"/>
            <a:chOff x="1045" y="1106"/>
            <a:chExt cx="1" cy="2161"/>
          </a:xfrm>
        </p:grpSpPr>
        <p:sp>
          <p:nvSpPr>
            <p:cNvPr id="16451" name="Line 92"/>
            <p:cNvSpPr>
              <a:spLocks noChangeShapeType="1"/>
            </p:cNvSpPr>
            <p:nvPr/>
          </p:nvSpPr>
          <p:spPr bwMode="auto">
            <a:xfrm rot="-5400000">
              <a:off x="801" y="3022"/>
              <a:ext cx="49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Line 93"/>
            <p:cNvSpPr>
              <a:spLocks noChangeShapeType="1"/>
            </p:cNvSpPr>
            <p:nvPr/>
          </p:nvSpPr>
          <p:spPr bwMode="auto">
            <a:xfrm rot="-5400000">
              <a:off x="1027" y="2726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3" name="Line 94"/>
            <p:cNvSpPr>
              <a:spLocks noChangeShapeType="1"/>
            </p:cNvSpPr>
            <p:nvPr/>
          </p:nvSpPr>
          <p:spPr bwMode="auto">
            <a:xfrm rot="-5400000">
              <a:off x="764" y="2391"/>
              <a:ext cx="56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4" name="Line 95"/>
            <p:cNvSpPr>
              <a:spLocks noChangeShapeType="1"/>
            </p:cNvSpPr>
            <p:nvPr/>
          </p:nvSpPr>
          <p:spPr bwMode="auto">
            <a:xfrm rot="-5400000">
              <a:off x="1027" y="2058"/>
              <a:ext cx="3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5" name="Line 96"/>
            <p:cNvSpPr>
              <a:spLocks noChangeShapeType="1"/>
            </p:cNvSpPr>
            <p:nvPr/>
          </p:nvSpPr>
          <p:spPr bwMode="auto">
            <a:xfrm rot="-5400000">
              <a:off x="596" y="1555"/>
              <a:ext cx="89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8961" name="Group 97"/>
          <p:cNvGrpSpPr>
            <a:grpSpLocks/>
          </p:cNvGrpSpPr>
          <p:nvPr/>
        </p:nvGrpSpPr>
        <p:grpSpPr bwMode="auto">
          <a:xfrm>
            <a:off x="5251336" y="3057525"/>
            <a:ext cx="1050925" cy="2159000"/>
            <a:chOff x="1886" y="1883"/>
            <a:chExt cx="662" cy="1360"/>
          </a:xfrm>
        </p:grpSpPr>
        <p:sp>
          <p:nvSpPr>
            <p:cNvPr id="16449" name="AutoShape 98"/>
            <p:cNvSpPr>
              <a:spLocks noChangeArrowheads="1"/>
            </p:cNvSpPr>
            <p:nvPr/>
          </p:nvSpPr>
          <p:spPr bwMode="auto">
            <a:xfrm flipH="1" flipV="1">
              <a:off x="2349" y="3062"/>
              <a:ext cx="199" cy="181"/>
            </a:xfrm>
            <a:prstGeom prst="curvedLeftArrow">
              <a:avLst>
                <a:gd name="adj1" fmla="val 20000"/>
                <a:gd name="adj2" fmla="val 40000"/>
                <a:gd name="adj3" fmla="val 49719"/>
              </a:avLst>
            </a:prstGeom>
            <a:noFill/>
            <a:ln w="6350">
              <a:solidFill>
                <a:srgbClr val="CC0000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50" name="AutoShape 99"/>
            <p:cNvSpPr>
              <a:spLocks noChangeArrowheads="1"/>
            </p:cNvSpPr>
            <p:nvPr/>
          </p:nvSpPr>
          <p:spPr bwMode="auto">
            <a:xfrm>
              <a:off x="1886" y="1883"/>
              <a:ext cx="80" cy="318"/>
            </a:xfrm>
            <a:prstGeom prst="upArrow">
              <a:avLst>
                <a:gd name="adj1" fmla="val 40000"/>
                <a:gd name="adj2" fmla="val 179998"/>
              </a:avLst>
            </a:prstGeom>
            <a:noFill/>
            <a:ln w="6350">
              <a:solidFill>
                <a:srgbClr val="CC0000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48964" name="Group 100"/>
          <p:cNvGrpSpPr>
            <a:grpSpLocks/>
          </p:cNvGrpSpPr>
          <p:nvPr/>
        </p:nvGrpSpPr>
        <p:grpSpPr bwMode="auto">
          <a:xfrm>
            <a:off x="6638811" y="4241800"/>
            <a:ext cx="1141412" cy="1146175"/>
            <a:chOff x="2084" y="1730"/>
            <a:chExt cx="414" cy="416"/>
          </a:xfrm>
        </p:grpSpPr>
        <p:sp>
          <p:nvSpPr>
            <p:cNvPr id="16425" name="Freeform 101"/>
            <p:cNvSpPr>
              <a:spLocks/>
            </p:cNvSpPr>
            <p:nvPr/>
          </p:nvSpPr>
          <p:spPr bwMode="auto">
            <a:xfrm>
              <a:off x="2084" y="1740"/>
              <a:ext cx="414" cy="406"/>
            </a:xfrm>
            <a:custGeom>
              <a:avLst/>
              <a:gdLst>
                <a:gd name="T0" fmla="*/ 8 w 414"/>
                <a:gd name="T1" fmla="*/ 236 h 406"/>
                <a:gd name="T2" fmla="*/ 64 w 414"/>
                <a:gd name="T3" fmla="*/ 234 h 406"/>
                <a:gd name="T4" fmla="*/ 96 w 414"/>
                <a:gd name="T5" fmla="*/ 234 h 406"/>
                <a:gd name="T6" fmla="*/ 122 w 414"/>
                <a:gd name="T7" fmla="*/ 220 h 406"/>
                <a:gd name="T8" fmla="*/ 138 w 414"/>
                <a:gd name="T9" fmla="*/ 198 h 406"/>
                <a:gd name="T10" fmla="*/ 150 w 414"/>
                <a:gd name="T11" fmla="*/ 172 h 406"/>
                <a:gd name="T12" fmla="*/ 168 w 414"/>
                <a:gd name="T13" fmla="*/ 154 h 406"/>
                <a:gd name="T14" fmla="*/ 198 w 414"/>
                <a:gd name="T15" fmla="*/ 134 h 406"/>
                <a:gd name="T16" fmla="*/ 232 w 414"/>
                <a:gd name="T17" fmla="*/ 96 h 406"/>
                <a:gd name="T18" fmla="*/ 246 w 414"/>
                <a:gd name="T19" fmla="*/ 62 h 406"/>
                <a:gd name="T20" fmla="*/ 250 w 414"/>
                <a:gd name="T21" fmla="*/ 30 h 406"/>
                <a:gd name="T22" fmla="*/ 252 w 414"/>
                <a:gd name="T23" fmla="*/ 0 h 406"/>
                <a:gd name="T24" fmla="*/ 276 w 414"/>
                <a:gd name="T25" fmla="*/ 0 h 406"/>
                <a:gd name="T26" fmla="*/ 290 w 414"/>
                <a:gd name="T27" fmla="*/ 8 h 406"/>
                <a:gd name="T28" fmla="*/ 298 w 414"/>
                <a:gd name="T29" fmla="*/ 28 h 406"/>
                <a:gd name="T30" fmla="*/ 302 w 414"/>
                <a:gd name="T31" fmla="*/ 54 h 406"/>
                <a:gd name="T32" fmla="*/ 298 w 414"/>
                <a:gd name="T33" fmla="*/ 74 h 406"/>
                <a:gd name="T34" fmla="*/ 290 w 414"/>
                <a:gd name="T35" fmla="*/ 106 h 406"/>
                <a:gd name="T36" fmla="*/ 302 w 414"/>
                <a:gd name="T37" fmla="*/ 104 h 406"/>
                <a:gd name="T38" fmla="*/ 314 w 414"/>
                <a:gd name="T39" fmla="*/ 106 h 406"/>
                <a:gd name="T40" fmla="*/ 342 w 414"/>
                <a:gd name="T41" fmla="*/ 116 h 406"/>
                <a:gd name="T42" fmla="*/ 364 w 414"/>
                <a:gd name="T43" fmla="*/ 124 h 406"/>
                <a:gd name="T44" fmla="*/ 388 w 414"/>
                <a:gd name="T45" fmla="*/ 130 h 406"/>
                <a:gd name="T46" fmla="*/ 404 w 414"/>
                <a:gd name="T47" fmla="*/ 146 h 406"/>
                <a:gd name="T48" fmla="*/ 410 w 414"/>
                <a:gd name="T49" fmla="*/ 162 h 406"/>
                <a:gd name="T50" fmla="*/ 406 w 414"/>
                <a:gd name="T51" fmla="*/ 182 h 406"/>
                <a:gd name="T52" fmla="*/ 394 w 414"/>
                <a:gd name="T53" fmla="*/ 200 h 406"/>
                <a:gd name="T54" fmla="*/ 406 w 414"/>
                <a:gd name="T55" fmla="*/ 206 h 406"/>
                <a:gd name="T56" fmla="*/ 412 w 414"/>
                <a:gd name="T57" fmla="*/ 216 h 406"/>
                <a:gd name="T58" fmla="*/ 414 w 414"/>
                <a:gd name="T59" fmla="*/ 234 h 406"/>
                <a:gd name="T60" fmla="*/ 410 w 414"/>
                <a:gd name="T61" fmla="*/ 250 h 406"/>
                <a:gd name="T62" fmla="*/ 398 w 414"/>
                <a:gd name="T63" fmla="*/ 264 h 406"/>
                <a:gd name="T64" fmla="*/ 380 w 414"/>
                <a:gd name="T65" fmla="*/ 276 h 406"/>
                <a:gd name="T66" fmla="*/ 402 w 414"/>
                <a:gd name="T67" fmla="*/ 278 h 406"/>
                <a:gd name="T68" fmla="*/ 408 w 414"/>
                <a:gd name="T69" fmla="*/ 292 h 406"/>
                <a:gd name="T70" fmla="*/ 408 w 414"/>
                <a:gd name="T71" fmla="*/ 310 h 406"/>
                <a:gd name="T72" fmla="*/ 394 w 414"/>
                <a:gd name="T73" fmla="*/ 322 h 406"/>
                <a:gd name="T74" fmla="*/ 376 w 414"/>
                <a:gd name="T75" fmla="*/ 330 h 406"/>
                <a:gd name="T76" fmla="*/ 396 w 414"/>
                <a:gd name="T77" fmla="*/ 328 h 406"/>
                <a:gd name="T78" fmla="*/ 402 w 414"/>
                <a:gd name="T79" fmla="*/ 346 h 406"/>
                <a:gd name="T80" fmla="*/ 396 w 414"/>
                <a:gd name="T81" fmla="*/ 368 h 406"/>
                <a:gd name="T82" fmla="*/ 382 w 414"/>
                <a:gd name="T83" fmla="*/ 384 h 406"/>
                <a:gd name="T84" fmla="*/ 352 w 414"/>
                <a:gd name="T85" fmla="*/ 398 h 406"/>
                <a:gd name="T86" fmla="*/ 326 w 414"/>
                <a:gd name="T87" fmla="*/ 396 h 406"/>
                <a:gd name="T88" fmla="*/ 310 w 414"/>
                <a:gd name="T89" fmla="*/ 404 h 406"/>
                <a:gd name="T90" fmla="*/ 278 w 414"/>
                <a:gd name="T91" fmla="*/ 406 h 406"/>
                <a:gd name="T92" fmla="*/ 246 w 414"/>
                <a:gd name="T93" fmla="*/ 406 h 406"/>
                <a:gd name="T94" fmla="*/ 210 w 414"/>
                <a:gd name="T95" fmla="*/ 404 h 406"/>
                <a:gd name="T96" fmla="*/ 174 w 414"/>
                <a:gd name="T97" fmla="*/ 400 h 406"/>
                <a:gd name="T98" fmla="*/ 150 w 414"/>
                <a:gd name="T99" fmla="*/ 392 h 406"/>
                <a:gd name="T100" fmla="*/ 108 w 414"/>
                <a:gd name="T101" fmla="*/ 388 h 406"/>
                <a:gd name="T102" fmla="*/ 64 w 414"/>
                <a:gd name="T103" fmla="*/ 396 h 406"/>
                <a:gd name="T104" fmla="*/ 28 w 414"/>
                <a:gd name="T105" fmla="*/ 402 h 406"/>
                <a:gd name="T106" fmla="*/ 12 w 414"/>
                <a:gd name="T107" fmla="*/ 374 h 406"/>
                <a:gd name="T108" fmla="*/ 4 w 414"/>
                <a:gd name="T109" fmla="*/ 328 h 406"/>
                <a:gd name="T110" fmla="*/ 0 w 414"/>
                <a:gd name="T111" fmla="*/ 282 h 406"/>
                <a:gd name="T112" fmla="*/ 2 w 414"/>
                <a:gd name="T113" fmla="*/ 248 h 406"/>
                <a:gd name="T114" fmla="*/ 8 w 414"/>
                <a:gd name="T115" fmla="*/ 236 h 4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4" h="406">
                  <a:moveTo>
                    <a:pt x="8" y="236"/>
                  </a:moveTo>
                  <a:lnTo>
                    <a:pt x="64" y="234"/>
                  </a:lnTo>
                  <a:lnTo>
                    <a:pt x="96" y="234"/>
                  </a:lnTo>
                  <a:lnTo>
                    <a:pt x="122" y="220"/>
                  </a:lnTo>
                  <a:lnTo>
                    <a:pt x="138" y="198"/>
                  </a:lnTo>
                  <a:lnTo>
                    <a:pt x="150" y="172"/>
                  </a:lnTo>
                  <a:lnTo>
                    <a:pt x="168" y="154"/>
                  </a:lnTo>
                  <a:lnTo>
                    <a:pt x="198" y="134"/>
                  </a:lnTo>
                  <a:lnTo>
                    <a:pt x="232" y="96"/>
                  </a:lnTo>
                  <a:lnTo>
                    <a:pt x="246" y="62"/>
                  </a:lnTo>
                  <a:lnTo>
                    <a:pt x="250" y="3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290" y="8"/>
                  </a:lnTo>
                  <a:lnTo>
                    <a:pt x="298" y="28"/>
                  </a:lnTo>
                  <a:lnTo>
                    <a:pt x="302" y="54"/>
                  </a:lnTo>
                  <a:lnTo>
                    <a:pt x="298" y="74"/>
                  </a:lnTo>
                  <a:lnTo>
                    <a:pt x="290" y="106"/>
                  </a:lnTo>
                  <a:lnTo>
                    <a:pt x="302" y="104"/>
                  </a:lnTo>
                  <a:lnTo>
                    <a:pt x="314" y="106"/>
                  </a:lnTo>
                  <a:lnTo>
                    <a:pt x="342" y="116"/>
                  </a:lnTo>
                  <a:lnTo>
                    <a:pt x="364" y="124"/>
                  </a:lnTo>
                  <a:lnTo>
                    <a:pt x="388" y="130"/>
                  </a:lnTo>
                  <a:lnTo>
                    <a:pt x="404" y="146"/>
                  </a:lnTo>
                  <a:lnTo>
                    <a:pt x="410" y="162"/>
                  </a:lnTo>
                  <a:lnTo>
                    <a:pt x="406" y="182"/>
                  </a:lnTo>
                  <a:lnTo>
                    <a:pt x="394" y="200"/>
                  </a:lnTo>
                  <a:lnTo>
                    <a:pt x="406" y="206"/>
                  </a:lnTo>
                  <a:lnTo>
                    <a:pt x="412" y="216"/>
                  </a:lnTo>
                  <a:lnTo>
                    <a:pt x="414" y="234"/>
                  </a:lnTo>
                  <a:lnTo>
                    <a:pt x="410" y="250"/>
                  </a:lnTo>
                  <a:lnTo>
                    <a:pt x="398" y="264"/>
                  </a:lnTo>
                  <a:lnTo>
                    <a:pt x="380" y="276"/>
                  </a:lnTo>
                  <a:lnTo>
                    <a:pt x="402" y="278"/>
                  </a:lnTo>
                  <a:lnTo>
                    <a:pt x="408" y="292"/>
                  </a:lnTo>
                  <a:lnTo>
                    <a:pt x="408" y="310"/>
                  </a:lnTo>
                  <a:lnTo>
                    <a:pt x="394" y="322"/>
                  </a:lnTo>
                  <a:lnTo>
                    <a:pt x="376" y="330"/>
                  </a:lnTo>
                  <a:lnTo>
                    <a:pt x="396" y="328"/>
                  </a:lnTo>
                  <a:lnTo>
                    <a:pt x="402" y="346"/>
                  </a:lnTo>
                  <a:lnTo>
                    <a:pt x="396" y="368"/>
                  </a:lnTo>
                  <a:lnTo>
                    <a:pt x="382" y="384"/>
                  </a:lnTo>
                  <a:lnTo>
                    <a:pt x="352" y="398"/>
                  </a:lnTo>
                  <a:lnTo>
                    <a:pt x="326" y="396"/>
                  </a:lnTo>
                  <a:lnTo>
                    <a:pt x="310" y="404"/>
                  </a:lnTo>
                  <a:lnTo>
                    <a:pt x="278" y="406"/>
                  </a:lnTo>
                  <a:lnTo>
                    <a:pt x="246" y="406"/>
                  </a:lnTo>
                  <a:lnTo>
                    <a:pt x="210" y="404"/>
                  </a:lnTo>
                  <a:lnTo>
                    <a:pt x="174" y="400"/>
                  </a:lnTo>
                  <a:lnTo>
                    <a:pt x="150" y="392"/>
                  </a:lnTo>
                  <a:lnTo>
                    <a:pt x="108" y="388"/>
                  </a:lnTo>
                  <a:lnTo>
                    <a:pt x="64" y="396"/>
                  </a:lnTo>
                  <a:lnTo>
                    <a:pt x="28" y="402"/>
                  </a:lnTo>
                  <a:lnTo>
                    <a:pt x="12" y="374"/>
                  </a:lnTo>
                  <a:lnTo>
                    <a:pt x="4" y="328"/>
                  </a:lnTo>
                  <a:lnTo>
                    <a:pt x="0" y="282"/>
                  </a:lnTo>
                  <a:lnTo>
                    <a:pt x="2" y="248"/>
                  </a:lnTo>
                  <a:lnTo>
                    <a:pt x="8" y="236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Freeform 102"/>
            <p:cNvSpPr>
              <a:spLocks/>
            </p:cNvSpPr>
            <p:nvPr/>
          </p:nvSpPr>
          <p:spPr bwMode="auto">
            <a:xfrm>
              <a:off x="2334" y="1730"/>
              <a:ext cx="26" cy="64"/>
            </a:xfrm>
            <a:custGeom>
              <a:avLst/>
              <a:gdLst>
                <a:gd name="T0" fmla="*/ 2 w 26"/>
                <a:gd name="T1" fmla="*/ 0 h 64"/>
                <a:gd name="T2" fmla="*/ 0 w 26"/>
                <a:gd name="T3" fmla="*/ 18 h 64"/>
                <a:gd name="T4" fmla="*/ 0 w 26"/>
                <a:gd name="T5" fmla="*/ 56 h 64"/>
                <a:gd name="T6" fmla="*/ 12 w 26"/>
                <a:gd name="T7" fmla="*/ 64 h 64"/>
                <a:gd name="T8" fmla="*/ 22 w 26"/>
                <a:gd name="T9" fmla="*/ 56 h 64"/>
                <a:gd name="T10" fmla="*/ 26 w 26"/>
                <a:gd name="T11" fmla="*/ 34 h 64"/>
                <a:gd name="T12" fmla="*/ 24 w 26"/>
                <a:gd name="T13" fmla="*/ 18 h 64"/>
                <a:gd name="T14" fmla="*/ 20 w 26"/>
                <a:gd name="T15" fmla="*/ 6 h 64"/>
                <a:gd name="T16" fmla="*/ 2 w 26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64">
                  <a:moveTo>
                    <a:pt x="2" y="0"/>
                  </a:moveTo>
                  <a:lnTo>
                    <a:pt x="0" y="18"/>
                  </a:lnTo>
                  <a:lnTo>
                    <a:pt x="0" y="56"/>
                  </a:lnTo>
                  <a:lnTo>
                    <a:pt x="12" y="64"/>
                  </a:lnTo>
                  <a:lnTo>
                    <a:pt x="22" y="56"/>
                  </a:lnTo>
                  <a:lnTo>
                    <a:pt x="26" y="34"/>
                  </a:lnTo>
                  <a:lnTo>
                    <a:pt x="24" y="18"/>
                  </a:lnTo>
                  <a:lnTo>
                    <a:pt x="20" y="6"/>
                  </a:lnTo>
                  <a:lnTo>
                    <a:pt x="2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99"/>
                </a:gs>
                <a:gs pos="100000">
                  <a:srgbClr val="FF6600"/>
                </a:gs>
              </a:gsLst>
              <a:lin ang="5400000" scaled="1"/>
            </a:gra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Freeform 103"/>
            <p:cNvSpPr>
              <a:spLocks/>
            </p:cNvSpPr>
            <p:nvPr/>
          </p:nvSpPr>
          <p:spPr bwMode="auto">
            <a:xfrm>
              <a:off x="2194" y="1996"/>
              <a:ext cx="16" cy="52"/>
            </a:xfrm>
            <a:custGeom>
              <a:avLst/>
              <a:gdLst>
                <a:gd name="T0" fmla="*/ 4 w 16"/>
                <a:gd name="T1" fmla="*/ 0 h 52"/>
                <a:gd name="T2" fmla="*/ 0 w 16"/>
                <a:gd name="T3" fmla="*/ 18 h 52"/>
                <a:gd name="T4" fmla="*/ 6 w 16"/>
                <a:gd name="T5" fmla="*/ 40 h 52"/>
                <a:gd name="T6" fmla="*/ 16 w 16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52">
                  <a:moveTo>
                    <a:pt x="4" y="0"/>
                  </a:moveTo>
                  <a:cubicBezTo>
                    <a:pt x="2" y="5"/>
                    <a:pt x="0" y="11"/>
                    <a:pt x="0" y="18"/>
                  </a:cubicBezTo>
                  <a:cubicBezTo>
                    <a:pt x="0" y="25"/>
                    <a:pt x="3" y="34"/>
                    <a:pt x="6" y="40"/>
                  </a:cubicBezTo>
                  <a:cubicBezTo>
                    <a:pt x="9" y="46"/>
                    <a:pt x="14" y="50"/>
                    <a:pt x="16" y="52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8" name="Freeform 104"/>
            <p:cNvSpPr>
              <a:spLocks/>
            </p:cNvSpPr>
            <p:nvPr/>
          </p:nvSpPr>
          <p:spPr bwMode="auto">
            <a:xfrm>
              <a:off x="2209" y="2076"/>
              <a:ext cx="17" cy="58"/>
            </a:xfrm>
            <a:custGeom>
              <a:avLst/>
              <a:gdLst>
                <a:gd name="T0" fmla="*/ 1 w 17"/>
                <a:gd name="T1" fmla="*/ 0 h 58"/>
                <a:gd name="T2" fmla="*/ 1 w 17"/>
                <a:gd name="T3" fmla="*/ 18 h 58"/>
                <a:gd name="T4" fmla="*/ 7 w 17"/>
                <a:gd name="T5" fmla="*/ 32 h 58"/>
                <a:gd name="T6" fmla="*/ 17 w 17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58">
                  <a:moveTo>
                    <a:pt x="1" y="0"/>
                  </a:moveTo>
                  <a:cubicBezTo>
                    <a:pt x="0" y="6"/>
                    <a:pt x="0" y="13"/>
                    <a:pt x="1" y="18"/>
                  </a:cubicBezTo>
                  <a:cubicBezTo>
                    <a:pt x="2" y="23"/>
                    <a:pt x="4" y="25"/>
                    <a:pt x="7" y="32"/>
                  </a:cubicBezTo>
                  <a:cubicBezTo>
                    <a:pt x="10" y="39"/>
                    <a:pt x="15" y="54"/>
                    <a:pt x="17" y="58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Freeform 105"/>
            <p:cNvSpPr>
              <a:spLocks/>
            </p:cNvSpPr>
            <p:nvPr/>
          </p:nvSpPr>
          <p:spPr bwMode="auto">
            <a:xfrm>
              <a:off x="2346" y="1842"/>
              <a:ext cx="30" cy="60"/>
            </a:xfrm>
            <a:custGeom>
              <a:avLst/>
              <a:gdLst>
                <a:gd name="T0" fmla="*/ 30 w 30"/>
                <a:gd name="T1" fmla="*/ 0 h 60"/>
                <a:gd name="T2" fmla="*/ 26 w 30"/>
                <a:gd name="T3" fmla="*/ 16 h 60"/>
                <a:gd name="T4" fmla="*/ 20 w 30"/>
                <a:gd name="T5" fmla="*/ 32 h 60"/>
                <a:gd name="T6" fmla="*/ 14 w 30"/>
                <a:gd name="T7" fmla="*/ 48 h 60"/>
                <a:gd name="T8" fmla="*/ 0 w 30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60">
                  <a:moveTo>
                    <a:pt x="30" y="0"/>
                  </a:moveTo>
                  <a:cubicBezTo>
                    <a:pt x="29" y="5"/>
                    <a:pt x="28" y="11"/>
                    <a:pt x="26" y="16"/>
                  </a:cubicBezTo>
                  <a:cubicBezTo>
                    <a:pt x="24" y="21"/>
                    <a:pt x="22" y="27"/>
                    <a:pt x="20" y="32"/>
                  </a:cubicBezTo>
                  <a:cubicBezTo>
                    <a:pt x="18" y="37"/>
                    <a:pt x="17" y="43"/>
                    <a:pt x="14" y="48"/>
                  </a:cubicBezTo>
                  <a:cubicBezTo>
                    <a:pt x="11" y="53"/>
                    <a:pt x="2" y="58"/>
                    <a:pt x="0" y="6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2368" y="1900"/>
              <a:ext cx="78" cy="56"/>
            </a:xfrm>
            <a:custGeom>
              <a:avLst/>
              <a:gdLst>
                <a:gd name="T0" fmla="*/ 78 w 78"/>
                <a:gd name="T1" fmla="*/ 0 h 56"/>
                <a:gd name="T2" fmla="*/ 58 w 78"/>
                <a:gd name="T3" fmla="*/ 6 h 56"/>
                <a:gd name="T4" fmla="*/ 50 w 78"/>
                <a:gd name="T5" fmla="*/ 22 h 56"/>
                <a:gd name="T6" fmla="*/ 42 w 78"/>
                <a:gd name="T7" fmla="*/ 34 h 56"/>
                <a:gd name="T8" fmla="*/ 22 w 78"/>
                <a:gd name="T9" fmla="*/ 42 h 56"/>
                <a:gd name="T10" fmla="*/ 0 w 78"/>
                <a:gd name="T11" fmla="*/ 56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56">
                  <a:moveTo>
                    <a:pt x="78" y="0"/>
                  </a:moveTo>
                  <a:cubicBezTo>
                    <a:pt x="70" y="1"/>
                    <a:pt x="63" y="2"/>
                    <a:pt x="58" y="6"/>
                  </a:cubicBezTo>
                  <a:cubicBezTo>
                    <a:pt x="53" y="10"/>
                    <a:pt x="53" y="17"/>
                    <a:pt x="50" y="22"/>
                  </a:cubicBezTo>
                  <a:cubicBezTo>
                    <a:pt x="47" y="27"/>
                    <a:pt x="47" y="31"/>
                    <a:pt x="42" y="34"/>
                  </a:cubicBezTo>
                  <a:cubicBezTo>
                    <a:pt x="37" y="37"/>
                    <a:pt x="29" y="38"/>
                    <a:pt x="22" y="42"/>
                  </a:cubicBezTo>
                  <a:cubicBezTo>
                    <a:pt x="15" y="46"/>
                    <a:pt x="4" y="54"/>
                    <a:pt x="0" y="56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1" name="Freeform 107"/>
            <p:cNvSpPr>
              <a:spLocks/>
            </p:cNvSpPr>
            <p:nvPr/>
          </p:nvSpPr>
          <p:spPr bwMode="auto">
            <a:xfrm>
              <a:off x="2366" y="1940"/>
              <a:ext cx="110" cy="64"/>
            </a:xfrm>
            <a:custGeom>
              <a:avLst/>
              <a:gdLst>
                <a:gd name="T0" fmla="*/ 110 w 110"/>
                <a:gd name="T1" fmla="*/ 0 h 64"/>
                <a:gd name="T2" fmla="*/ 94 w 110"/>
                <a:gd name="T3" fmla="*/ 16 h 64"/>
                <a:gd name="T4" fmla="*/ 76 w 110"/>
                <a:gd name="T5" fmla="*/ 30 h 64"/>
                <a:gd name="T6" fmla="*/ 26 w 110"/>
                <a:gd name="T7" fmla="*/ 46 h 64"/>
                <a:gd name="T8" fmla="*/ 0 w 110"/>
                <a:gd name="T9" fmla="*/ 6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64">
                  <a:moveTo>
                    <a:pt x="110" y="0"/>
                  </a:moveTo>
                  <a:cubicBezTo>
                    <a:pt x="105" y="5"/>
                    <a:pt x="100" y="11"/>
                    <a:pt x="94" y="16"/>
                  </a:cubicBezTo>
                  <a:cubicBezTo>
                    <a:pt x="88" y="21"/>
                    <a:pt x="87" y="25"/>
                    <a:pt x="76" y="30"/>
                  </a:cubicBezTo>
                  <a:cubicBezTo>
                    <a:pt x="65" y="35"/>
                    <a:pt x="39" y="40"/>
                    <a:pt x="26" y="46"/>
                  </a:cubicBezTo>
                  <a:cubicBezTo>
                    <a:pt x="13" y="52"/>
                    <a:pt x="4" y="61"/>
                    <a:pt x="0" y="6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2" name="Freeform 108"/>
            <p:cNvSpPr>
              <a:spLocks/>
            </p:cNvSpPr>
            <p:nvPr/>
          </p:nvSpPr>
          <p:spPr bwMode="auto">
            <a:xfrm>
              <a:off x="2364" y="1956"/>
              <a:ext cx="34" cy="30"/>
            </a:xfrm>
            <a:custGeom>
              <a:avLst/>
              <a:gdLst>
                <a:gd name="T0" fmla="*/ 14 w 34"/>
                <a:gd name="T1" fmla="*/ 0 h 30"/>
                <a:gd name="T2" fmla="*/ 24 w 34"/>
                <a:gd name="T3" fmla="*/ 2 h 30"/>
                <a:gd name="T4" fmla="*/ 34 w 34"/>
                <a:gd name="T5" fmla="*/ 10 h 30"/>
                <a:gd name="T6" fmla="*/ 28 w 34"/>
                <a:gd name="T7" fmla="*/ 26 h 30"/>
                <a:gd name="T8" fmla="*/ 12 w 34"/>
                <a:gd name="T9" fmla="*/ 30 h 30"/>
                <a:gd name="T10" fmla="*/ 0 w 34"/>
                <a:gd name="T11" fmla="*/ 20 h 30"/>
                <a:gd name="T12" fmla="*/ 0 w 34"/>
                <a:gd name="T13" fmla="*/ 4 h 30"/>
                <a:gd name="T14" fmla="*/ 14 w 34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" h="30">
                  <a:moveTo>
                    <a:pt x="14" y="0"/>
                  </a:moveTo>
                  <a:lnTo>
                    <a:pt x="24" y="2"/>
                  </a:lnTo>
                  <a:lnTo>
                    <a:pt x="34" y="10"/>
                  </a:lnTo>
                  <a:lnTo>
                    <a:pt x="28" y="26"/>
                  </a:lnTo>
                  <a:lnTo>
                    <a:pt x="12" y="30"/>
                  </a:lnTo>
                  <a:lnTo>
                    <a:pt x="0" y="20"/>
                  </a:lnTo>
                  <a:lnTo>
                    <a:pt x="0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3" name="Freeform 109"/>
            <p:cNvSpPr>
              <a:spLocks/>
            </p:cNvSpPr>
            <p:nvPr/>
          </p:nvSpPr>
          <p:spPr bwMode="auto">
            <a:xfrm>
              <a:off x="2372" y="2016"/>
              <a:ext cx="94" cy="16"/>
            </a:xfrm>
            <a:custGeom>
              <a:avLst/>
              <a:gdLst>
                <a:gd name="T0" fmla="*/ 94 w 94"/>
                <a:gd name="T1" fmla="*/ 0 h 16"/>
                <a:gd name="T2" fmla="*/ 76 w 94"/>
                <a:gd name="T3" fmla="*/ 6 h 16"/>
                <a:gd name="T4" fmla="*/ 46 w 94"/>
                <a:gd name="T5" fmla="*/ 12 h 16"/>
                <a:gd name="T6" fmla="*/ 30 w 94"/>
                <a:gd name="T7" fmla="*/ 16 h 16"/>
                <a:gd name="T8" fmla="*/ 0 w 94"/>
                <a:gd name="T9" fmla="*/ 1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16">
                  <a:moveTo>
                    <a:pt x="94" y="0"/>
                  </a:moveTo>
                  <a:cubicBezTo>
                    <a:pt x="89" y="2"/>
                    <a:pt x="84" y="4"/>
                    <a:pt x="76" y="6"/>
                  </a:cubicBezTo>
                  <a:cubicBezTo>
                    <a:pt x="68" y="8"/>
                    <a:pt x="54" y="10"/>
                    <a:pt x="46" y="12"/>
                  </a:cubicBezTo>
                  <a:cubicBezTo>
                    <a:pt x="38" y="14"/>
                    <a:pt x="38" y="16"/>
                    <a:pt x="30" y="16"/>
                  </a:cubicBezTo>
                  <a:cubicBezTo>
                    <a:pt x="22" y="16"/>
                    <a:pt x="6" y="14"/>
                    <a:pt x="0" y="1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4" name="Freeform 110"/>
            <p:cNvSpPr>
              <a:spLocks/>
            </p:cNvSpPr>
            <p:nvPr/>
          </p:nvSpPr>
          <p:spPr bwMode="auto">
            <a:xfrm>
              <a:off x="2388" y="2062"/>
              <a:ext cx="80" cy="9"/>
            </a:xfrm>
            <a:custGeom>
              <a:avLst/>
              <a:gdLst>
                <a:gd name="T0" fmla="*/ 80 w 80"/>
                <a:gd name="T1" fmla="*/ 6 h 9"/>
                <a:gd name="T2" fmla="*/ 56 w 80"/>
                <a:gd name="T3" fmla="*/ 6 h 9"/>
                <a:gd name="T4" fmla="*/ 40 w 80"/>
                <a:gd name="T5" fmla="*/ 8 h 9"/>
                <a:gd name="T6" fmla="*/ 28 w 80"/>
                <a:gd name="T7" fmla="*/ 8 h 9"/>
                <a:gd name="T8" fmla="*/ 0 w 8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9">
                  <a:moveTo>
                    <a:pt x="80" y="6"/>
                  </a:moveTo>
                  <a:cubicBezTo>
                    <a:pt x="71" y="6"/>
                    <a:pt x="63" y="6"/>
                    <a:pt x="56" y="6"/>
                  </a:cubicBezTo>
                  <a:cubicBezTo>
                    <a:pt x="49" y="6"/>
                    <a:pt x="45" y="8"/>
                    <a:pt x="40" y="8"/>
                  </a:cubicBezTo>
                  <a:cubicBezTo>
                    <a:pt x="35" y="8"/>
                    <a:pt x="35" y="9"/>
                    <a:pt x="28" y="8"/>
                  </a:cubicBezTo>
                  <a:cubicBezTo>
                    <a:pt x="21" y="7"/>
                    <a:pt x="6" y="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5" name="Freeform 111"/>
            <p:cNvSpPr>
              <a:spLocks/>
            </p:cNvSpPr>
            <p:nvPr/>
          </p:nvSpPr>
          <p:spPr bwMode="auto">
            <a:xfrm rot="2192566">
              <a:off x="2380" y="2078"/>
              <a:ext cx="36" cy="24"/>
            </a:xfrm>
            <a:custGeom>
              <a:avLst/>
              <a:gdLst>
                <a:gd name="T0" fmla="*/ 16 w 36"/>
                <a:gd name="T1" fmla="*/ 0 h 24"/>
                <a:gd name="T2" fmla="*/ 28 w 36"/>
                <a:gd name="T3" fmla="*/ 2 h 24"/>
                <a:gd name="T4" fmla="*/ 36 w 36"/>
                <a:gd name="T5" fmla="*/ 8 h 24"/>
                <a:gd name="T6" fmla="*/ 26 w 36"/>
                <a:gd name="T7" fmla="*/ 20 h 24"/>
                <a:gd name="T8" fmla="*/ 10 w 36"/>
                <a:gd name="T9" fmla="*/ 24 h 24"/>
                <a:gd name="T10" fmla="*/ 0 w 36"/>
                <a:gd name="T11" fmla="*/ 14 h 24"/>
                <a:gd name="T12" fmla="*/ 2 w 36"/>
                <a:gd name="T13" fmla="*/ 4 h 24"/>
                <a:gd name="T14" fmla="*/ 16 w 3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" h="24">
                  <a:moveTo>
                    <a:pt x="16" y="0"/>
                  </a:moveTo>
                  <a:lnTo>
                    <a:pt x="28" y="2"/>
                  </a:lnTo>
                  <a:lnTo>
                    <a:pt x="36" y="8"/>
                  </a:lnTo>
                  <a:lnTo>
                    <a:pt x="26" y="20"/>
                  </a:lnTo>
                  <a:lnTo>
                    <a:pt x="10" y="24"/>
                  </a:lnTo>
                  <a:lnTo>
                    <a:pt x="0" y="14"/>
                  </a:lnTo>
                  <a:lnTo>
                    <a:pt x="2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6" name="Freeform 112"/>
            <p:cNvSpPr>
              <a:spLocks/>
            </p:cNvSpPr>
            <p:nvPr/>
          </p:nvSpPr>
          <p:spPr bwMode="auto">
            <a:xfrm>
              <a:off x="2368" y="2038"/>
              <a:ext cx="36" cy="24"/>
            </a:xfrm>
            <a:custGeom>
              <a:avLst/>
              <a:gdLst>
                <a:gd name="T0" fmla="*/ 16 w 36"/>
                <a:gd name="T1" fmla="*/ 0 h 24"/>
                <a:gd name="T2" fmla="*/ 28 w 36"/>
                <a:gd name="T3" fmla="*/ 2 h 24"/>
                <a:gd name="T4" fmla="*/ 36 w 36"/>
                <a:gd name="T5" fmla="*/ 8 h 24"/>
                <a:gd name="T6" fmla="*/ 26 w 36"/>
                <a:gd name="T7" fmla="*/ 20 h 24"/>
                <a:gd name="T8" fmla="*/ 10 w 36"/>
                <a:gd name="T9" fmla="*/ 24 h 24"/>
                <a:gd name="T10" fmla="*/ 0 w 36"/>
                <a:gd name="T11" fmla="*/ 14 h 24"/>
                <a:gd name="T12" fmla="*/ 2 w 36"/>
                <a:gd name="T13" fmla="*/ 4 h 24"/>
                <a:gd name="T14" fmla="*/ 16 w 3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" h="24">
                  <a:moveTo>
                    <a:pt x="16" y="0"/>
                  </a:moveTo>
                  <a:lnTo>
                    <a:pt x="28" y="2"/>
                  </a:lnTo>
                  <a:lnTo>
                    <a:pt x="36" y="8"/>
                  </a:lnTo>
                  <a:lnTo>
                    <a:pt x="26" y="20"/>
                  </a:lnTo>
                  <a:lnTo>
                    <a:pt x="10" y="24"/>
                  </a:lnTo>
                  <a:lnTo>
                    <a:pt x="0" y="14"/>
                  </a:lnTo>
                  <a:lnTo>
                    <a:pt x="2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7" name="Freeform 113"/>
            <p:cNvSpPr>
              <a:spLocks/>
            </p:cNvSpPr>
            <p:nvPr/>
          </p:nvSpPr>
          <p:spPr bwMode="auto">
            <a:xfrm>
              <a:off x="2362" y="1998"/>
              <a:ext cx="32" cy="30"/>
            </a:xfrm>
            <a:custGeom>
              <a:avLst/>
              <a:gdLst>
                <a:gd name="T0" fmla="*/ 12 w 32"/>
                <a:gd name="T1" fmla="*/ 0 h 30"/>
                <a:gd name="T2" fmla="*/ 22 w 32"/>
                <a:gd name="T3" fmla="*/ 2 h 30"/>
                <a:gd name="T4" fmla="*/ 32 w 32"/>
                <a:gd name="T5" fmla="*/ 10 h 30"/>
                <a:gd name="T6" fmla="*/ 26 w 32"/>
                <a:gd name="T7" fmla="*/ 26 h 30"/>
                <a:gd name="T8" fmla="*/ 10 w 32"/>
                <a:gd name="T9" fmla="*/ 30 h 30"/>
                <a:gd name="T10" fmla="*/ 0 w 32"/>
                <a:gd name="T11" fmla="*/ 20 h 30"/>
                <a:gd name="T12" fmla="*/ 2 w 32"/>
                <a:gd name="T13" fmla="*/ 10 h 30"/>
                <a:gd name="T14" fmla="*/ 12 w 32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22" y="2"/>
                  </a:lnTo>
                  <a:lnTo>
                    <a:pt x="32" y="10"/>
                  </a:lnTo>
                  <a:lnTo>
                    <a:pt x="26" y="26"/>
                  </a:lnTo>
                  <a:lnTo>
                    <a:pt x="10" y="30"/>
                  </a:lnTo>
                  <a:lnTo>
                    <a:pt x="0" y="20"/>
                  </a:lnTo>
                  <a:lnTo>
                    <a:pt x="2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8" name="Freeform 114"/>
            <p:cNvSpPr>
              <a:spLocks/>
            </p:cNvSpPr>
            <p:nvPr/>
          </p:nvSpPr>
          <p:spPr bwMode="auto">
            <a:xfrm>
              <a:off x="2276" y="2020"/>
              <a:ext cx="44" cy="22"/>
            </a:xfrm>
            <a:custGeom>
              <a:avLst/>
              <a:gdLst>
                <a:gd name="T0" fmla="*/ 0 w 44"/>
                <a:gd name="T1" fmla="*/ 12 h 22"/>
                <a:gd name="T2" fmla="*/ 16 w 44"/>
                <a:gd name="T3" fmla="*/ 22 h 22"/>
                <a:gd name="T4" fmla="*/ 32 w 44"/>
                <a:gd name="T5" fmla="*/ 12 h 22"/>
                <a:gd name="T6" fmla="*/ 44 w 44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22">
                  <a:moveTo>
                    <a:pt x="0" y="12"/>
                  </a:moveTo>
                  <a:cubicBezTo>
                    <a:pt x="5" y="16"/>
                    <a:pt x="11" y="22"/>
                    <a:pt x="16" y="22"/>
                  </a:cubicBezTo>
                  <a:cubicBezTo>
                    <a:pt x="21" y="22"/>
                    <a:pt x="27" y="16"/>
                    <a:pt x="32" y="12"/>
                  </a:cubicBezTo>
                  <a:cubicBezTo>
                    <a:pt x="37" y="8"/>
                    <a:pt x="42" y="2"/>
                    <a:pt x="44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9" name="Freeform 115"/>
            <p:cNvSpPr>
              <a:spLocks/>
            </p:cNvSpPr>
            <p:nvPr/>
          </p:nvSpPr>
          <p:spPr bwMode="auto">
            <a:xfrm>
              <a:off x="2220" y="2006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8 w 26"/>
                <a:gd name="T3" fmla="*/ 12 h 28"/>
                <a:gd name="T4" fmla="*/ 26 w 26"/>
                <a:gd name="T5" fmla="*/ 28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8">
                  <a:moveTo>
                    <a:pt x="0" y="0"/>
                  </a:moveTo>
                  <a:cubicBezTo>
                    <a:pt x="2" y="3"/>
                    <a:pt x="4" y="7"/>
                    <a:pt x="8" y="12"/>
                  </a:cubicBezTo>
                  <a:cubicBezTo>
                    <a:pt x="12" y="17"/>
                    <a:pt x="23" y="25"/>
                    <a:pt x="26" y="28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0" name="Freeform 116"/>
            <p:cNvSpPr>
              <a:spLocks/>
            </p:cNvSpPr>
            <p:nvPr/>
          </p:nvSpPr>
          <p:spPr bwMode="auto">
            <a:xfrm>
              <a:off x="2366" y="1876"/>
              <a:ext cx="15" cy="44"/>
            </a:xfrm>
            <a:custGeom>
              <a:avLst/>
              <a:gdLst>
                <a:gd name="T0" fmla="*/ 0 w 15"/>
                <a:gd name="T1" fmla="*/ 0 h 44"/>
                <a:gd name="T2" fmla="*/ 12 w 15"/>
                <a:gd name="T3" fmla="*/ 12 h 44"/>
                <a:gd name="T4" fmla="*/ 14 w 15"/>
                <a:gd name="T5" fmla="*/ 26 h 44"/>
                <a:gd name="T6" fmla="*/ 8 w 15"/>
                <a:gd name="T7" fmla="*/ 44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44">
                  <a:moveTo>
                    <a:pt x="0" y="0"/>
                  </a:moveTo>
                  <a:cubicBezTo>
                    <a:pt x="5" y="4"/>
                    <a:pt x="10" y="8"/>
                    <a:pt x="12" y="12"/>
                  </a:cubicBezTo>
                  <a:cubicBezTo>
                    <a:pt x="14" y="16"/>
                    <a:pt x="15" y="21"/>
                    <a:pt x="14" y="26"/>
                  </a:cubicBezTo>
                  <a:cubicBezTo>
                    <a:pt x="13" y="31"/>
                    <a:pt x="9" y="40"/>
                    <a:pt x="8" y="4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Freeform 117"/>
            <p:cNvSpPr>
              <a:spLocks/>
            </p:cNvSpPr>
            <p:nvPr/>
          </p:nvSpPr>
          <p:spPr bwMode="auto">
            <a:xfrm>
              <a:off x="2398" y="1884"/>
              <a:ext cx="20" cy="30"/>
            </a:xfrm>
            <a:custGeom>
              <a:avLst/>
              <a:gdLst>
                <a:gd name="T0" fmla="*/ 8 w 20"/>
                <a:gd name="T1" fmla="*/ 0 h 30"/>
                <a:gd name="T2" fmla="*/ 2 w 20"/>
                <a:gd name="T3" fmla="*/ 12 h 30"/>
                <a:gd name="T4" fmla="*/ 20 w 20"/>
                <a:gd name="T5" fmla="*/ 3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30">
                  <a:moveTo>
                    <a:pt x="8" y="0"/>
                  </a:moveTo>
                  <a:cubicBezTo>
                    <a:pt x="4" y="3"/>
                    <a:pt x="0" y="7"/>
                    <a:pt x="2" y="12"/>
                  </a:cubicBezTo>
                  <a:cubicBezTo>
                    <a:pt x="4" y="17"/>
                    <a:pt x="12" y="23"/>
                    <a:pt x="20" y="3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Freeform 118"/>
            <p:cNvSpPr>
              <a:spLocks/>
            </p:cNvSpPr>
            <p:nvPr/>
          </p:nvSpPr>
          <p:spPr bwMode="auto">
            <a:xfrm>
              <a:off x="2388" y="2098"/>
              <a:ext cx="96" cy="24"/>
            </a:xfrm>
            <a:custGeom>
              <a:avLst/>
              <a:gdLst>
                <a:gd name="T0" fmla="*/ 96 w 96"/>
                <a:gd name="T1" fmla="*/ 4 h 24"/>
                <a:gd name="T2" fmla="*/ 80 w 96"/>
                <a:gd name="T3" fmla="*/ 18 h 24"/>
                <a:gd name="T4" fmla="*/ 62 w 96"/>
                <a:gd name="T5" fmla="*/ 24 h 24"/>
                <a:gd name="T6" fmla="*/ 48 w 96"/>
                <a:gd name="T7" fmla="*/ 18 h 24"/>
                <a:gd name="T8" fmla="*/ 36 w 96"/>
                <a:gd name="T9" fmla="*/ 16 h 24"/>
                <a:gd name="T10" fmla="*/ 24 w 96"/>
                <a:gd name="T11" fmla="*/ 12 h 24"/>
                <a:gd name="T12" fmla="*/ 12 w 96"/>
                <a:gd name="T13" fmla="*/ 12 h 24"/>
                <a:gd name="T14" fmla="*/ 0 w 9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6" h="24">
                  <a:moveTo>
                    <a:pt x="96" y="4"/>
                  </a:moveTo>
                  <a:cubicBezTo>
                    <a:pt x="91" y="9"/>
                    <a:pt x="86" y="15"/>
                    <a:pt x="80" y="18"/>
                  </a:cubicBezTo>
                  <a:cubicBezTo>
                    <a:pt x="74" y="21"/>
                    <a:pt x="67" y="24"/>
                    <a:pt x="62" y="24"/>
                  </a:cubicBezTo>
                  <a:cubicBezTo>
                    <a:pt x="57" y="24"/>
                    <a:pt x="52" y="19"/>
                    <a:pt x="48" y="18"/>
                  </a:cubicBezTo>
                  <a:cubicBezTo>
                    <a:pt x="44" y="17"/>
                    <a:pt x="40" y="17"/>
                    <a:pt x="36" y="16"/>
                  </a:cubicBezTo>
                  <a:cubicBezTo>
                    <a:pt x="32" y="15"/>
                    <a:pt x="28" y="13"/>
                    <a:pt x="24" y="12"/>
                  </a:cubicBezTo>
                  <a:cubicBezTo>
                    <a:pt x="20" y="11"/>
                    <a:pt x="16" y="14"/>
                    <a:pt x="12" y="12"/>
                  </a:cubicBezTo>
                  <a:cubicBezTo>
                    <a:pt x="8" y="10"/>
                    <a:pt x="4" y="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Freeform 119"/>
            <p:cNvSpPr>
              <a:spLocks/>
            </p:cNvSpPr>
            <p:nvPr/>
          </p:nvSpPr>
          <p:spPr bwMode="auto">
            <a:xfrm>
              <a:off x="2385" y="1902"/>
              <a:ext cx="7" cy="26"/>
            </a:xfrm>
            <a:custGeom>
              <a:avLst/>
              <a:gdLst>
                <a:gd name="T0" fmla="*/ 7 w 7"/>
                <a:gd name="T1" fmla="*/ 0 h 26"/>
                <a:gd name="T2" fmla="*/ 1 w 7"/>
                <a:gd name="T3" fmla="*/ 12 h 26"/>
                <a:gd name="T4" fmla="*/ 3 w 7"/>
                <a:gd name="T5" fmla="*/ 26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4" y="4"/>
                    <a:pt x="2" y="8"/>
                    <a:pt x="1" y="12"/>
                  </a:cubicBezTo>
                  <a:cubicBezTo>
                    <a:pt x="0" y="16"/>
                    <a:pt x="2" y="23"/>
                    <a:pt x="3" y="26"/>
                  </a:cubicBezTo>
                </a:path>
              </a:pathLst>
            </a:custGeom>
            <a:noFill/>
            <a:ln w="1270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4" name="Freeform 120"/>
            <p:cNvSpPr>
              <a:spLocks/>
            </p:cNvSpPr>
            <p:nvPr/>
          </p:nvSpPr>
          <p:spPr bwMode="auto">
            <a:xfrm>
              <a:off x="2446" y="2092"/>
              <a:ext cx="2" cy="18"/>
            </a:xfrm>
            <a:custGeom>
              <a:avLst/>
              <a:gdLst>
                <a:gd name="T0" fmla="*/ 2 w 2"/>
                <a:gd name="T1" fmla="*/ 0 h 18"/>
                <a:gd name="T2" fmla="*/ 0 w 2"/>
                <a:gd name="T3" fmla="*/ 10 h 18"/>
                <a:gd name="T4" fmla="*/ 0 w 2"/>
                <a:gd name="T5" fmla="*/ 18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8">
                  <a:moveTo>
                    <a:pt x="2" y="0"/>
                  </a:moveTo>
                  <a:cubicBezTo>
                    <a:pt x="2" y="2"/>
                    <a:pt x="0" y="7"/>
                    <a:pt x="0" y="10"/>
                  </a:cubicBezTo>
                  <a:cubicBezTo>
                    <a:pt x="0" y="13"/>
                    <a:pt x="0" y="16"/>
                    <a:pt x="0" y="18"/>
                  </a:cubicBezTo>
                </a:path>
              </a:pathLst>
            </a:custGeom>
            <a:noFill/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5" name="Line 121"/>
            <p:cNvSpPr>
              <a:spLocks noChangeShapeType="1"/>
            </p:cNvSpPr>
            <p:nvPr/>
          </p:nvSpPr>
          <p:spPr bwMode="auto">
            <a:xfrm>
              <a:off x="2412" y="1892"/>
              <a:ext cx="16" cy="4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6" name="Line 122"/>
            <p:cNvSpPr>
              <a:spLocks noChangeShapeType="1"/>
            </p:cNvSpPr>
            <p:nvPr/>
          </p:nvSpPr>
          <p:spPr bwMode="auto">
            <a:xfrm>
              <a:off x="2424" y="1950"/>
              <a:ext cx="6" cy="16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7" name="Freeform 123"/>
            <p:cNvSpPr>
              <a:spLocks/>
            </p:cNvSpPr>
            <p:nvPr/>
          </p:nvSpPr>
          <p:spPr bwMode="auto">
            <a:xfrm>
              <a:off x="2428" y="1988"/>
              <a:ext cx="6" cy="22"/>
            </a:xfrm>
            <a:custGeom>
              <a:avLst/>
              <a:gdLst>
                <a:gd name="T0" fmla="*/ 0 w 6"/>
                <a:gd name="T1" fmla="*/ 0 h 22"/>
                <a:gd name="T2" fmla="*/ 6 w 6"/>
                <a:gd name="T3" fmla="*/ 22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2">
                  <a:moveTo>
                    <a:pt x="0" y="0"/>
                  </a:moveTo>
                  <a:cubicBezTo>
                    <a:pt x="2" y="9"/>
                    <a:pt x="5" y="18"/>
                    <a:pt x="6" y="22"/>
                  </a:cubicBezTo>
                </a:path>
              </a:pathLst>
            </a:custGeom>
            <a:noFill/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8" name="Line 124"/>
            <p:cNvSpPr>
              <a:spLocks noChangeShapeType="1"/>
            </p:cNvSpPr>
            <p:nvPr/>
          </p:nvSpPr>
          <p:spPr bwMode="auto">
            <a:xfrm>
              <a:off x="2428" y="2044"/>
              <a:ext cx="10" cy="16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8989" name="Group 125"/>
          <p:cNvGrpSpPr>
            <a:grpSpLocks/>
          </p:cNvGrpSpPr>
          <p:nvPr/>
        </p:nvGrpSpPr>
        <p:grpSpPr bwMode="auto">
          <a:xfrm flipH="1">
            <a:off x="1577975" y="4116388"/>
            <a:ext cx="1128713" cy="1135062"/>
            <a:chOff x="2084" y="1730"/>
            <a:chExt cx="414" cy="416"/>
          </a:xfrm>
        </p:grpSpPr>
        <p:sp>
          <p:nvSpPr>
            <p:cNvPr id="16401" name="Freeform 126"/>
            <p:cNvSpPr>
              <a:spLocks/>
            </p:cNvSpPr>
            <p:nvPr/>
          </p:nvSpPr>
          <p:spPr bwMode="auto">
            <a:xfrm>
              <a:off x="2084" y="1740"/>
              <a:ext cx="414" cy="406"/>
            </a:xfrm>
            <a:custGeom>
              <a:avLst/>
              <a:gdLst>
                <a:gd name="T0" fmla="*/ 8 w 414"/>
                <a:gd name="T1" fmla="*/ 236 h 406"/>
                <a:gd name="T2" fmla="*/ 64 w 414"/>
                <a:gd name="T3" fmla="*/ 234 h 406"/>
                <a:gd name="T4" fmla="*/ 96 w 414"/>
                <a:gd name="T5" fmla="*/ 234 h 406"/>
                <a:gd name="T6" fmla="*/ 122 w 414"/>
                <a:gd name="T7" fmla="*/ 220 h 406"/>
                <a:gd name="T8" fmla="*/ 138 w 414"/>
                <a:gd name="T9" fmla="*/ 198 h 406"/>
                <a:gd name="T10" fmla="*/ 150 w 414"/>
                <a:gd name="T11" fmla="*/ 172 h 406"/>
                <a:gd name="T12" fmla="*/ 168 w 414"/>
                <a:gd name="T13" fmla="*/ 154 h 406"/>
                <a:gd name="T14" fmla="*/ 198 w 414"/>
                <a:gd name="T15" fmla="*/ 134 h 406"/>
                <a:gd name="T16" fmla="*/ 232 w 414"/>
                <a:gd name="T17" fmla="*/ 96 h 406"/>
                <a:gd name="T18" fmla="*/ 246 w 414"/>
                <a:gd name="T19" fmla="*/ 62 h 406"/>
                <a:gd name="T20" fmla="*/ 250 w 414"/>
                <a:gd name="T21" fmla="*/ 30 h 406"/>
                <a:gd name="T22" fmla="*/ 252 w 414"/>
                <a:gd name="T23" fmla="*/ 0 h 406"/>
                <a:gd name="T24" fmla="*/ 276 w 414"/>
                <a:gd name="T25" fmla="*/ 0 h 406"/>
                <a:gd name="T26" fmla="*/ 290 w 414"/>
                <a:gd name="T27" fmla="*/ 8 h 406"/>
                <a:gd name="T28" fmla="*/ 298 w 414"/>
                <a:gd name="T29" fmla="*/ 28 h 406"/>
                <a:gd name="T30" fmla="*/ 302 w 414"/>
                <a:gd name="T31" fmla="*/ 54 h 406"/>
                <a:gd name="T32" fmla="*/ 298 w 414"/>
                <a:gd name="T33" fmla="*/ 74 h 406"/>
                <a:gd name="T34" fmla="*/ 290 w 414"/>
                <a:gd name="T35" fmla="*/ 106 h 406"/>
                <a:gd name="T36" fmla="*/ 302 w 414"/>
                <a:gd name="T37" fmla="*/ 104 h 406"/>
                <a:gd name="T38" fmla="*/ 314 w 414"/>
                <a:gd name="T39" fmla="*/ 106 h 406"/>
                <a:gd name="T40" fmla="*/ 342 w 414"/>
                <a:gd name="T41" fmla="*/ 116 h 406"/>
                <a:gd name="T42" fmla="*/ 364 w 414"/>
                <a:gd name="T43" fmla="*/ 124 h 406"/>
                <a:gd name="T44" fmla="*/ 388 w 414"/>
                <a:gd name="T45" fmla="*/ 130 h 406"/>
                <a:gd name="T46" fmla="*/ 404 w 414"/>
                <a:gd name="T47" fmla="*/ 146 h 406"/>
                <a:gd name="T48" fmla="*/ 410 w 414"/>
                <a:gd name="T49" fmla="*/ 162 h 406"/>
                <a:gd name="T50" fmla="*/ 406 w 414"/>
                <a:gd name="T51" fmla="*/ 182 h 406"/>
                <a:gd name="T52" fmla="*/ 394 w 414"/>
                <a:gd name="T53" fmla="*/ 200 h 406"/>
                <a:gd name="T54" fmla="*/ 406 w 414"/>
                <a:gd name="T55" fmla="*/ 206 h 406"/>
                <a:gd name="T56" fmla="*/ 412 w 414"/>
                <a:gd name="T57" fmla="*/ 216 h 406"/>
                <a:gd name="T58" fmla="*/ 414 w 414"/>
                <a:gd name="T59" fmla="*/ 234 h 406"/>
                <a:gd name="T60" fmla="*/ 410 w 414"/>
                <a:gd name="T61" fmla="*/ 250 h 406"/>
                <a:gd name="T62" fmla="*/ 398 w 414"/>
                <a:gd name="T63" fmla="*/ 264 h 406"/>
                <a:gd name="T64" fmla="*/ 380 w 414"/>
                <a:gd name="T65" fmla="*/ 276 h 406"/>
                <a:gd name="T66" fmla="*/ 402 w 414"/>
                <a:gd name="T67" fmla="*/ 278 h 406"/>
                <a:gd name="T68" fmla="*/ 408 w 414"/>
                <a:gd name="T69" fmla="*/ 292 h 406"/>
                <a:gd name="T70" fmla="*/ 408 w 414"/>
                <a:gd name="T71" fmla="*/ 310 h 406"/>
                <a:gd name="T72" fmla="*/ 394 w 414"/>
                <a:gd name="T73" fmla="*/ 322 h 406"/>
                <a:gd name="T74" fmla="*/ 376 w 414"/>
                <a:gd name="T75" fmla="*/ 330 h 406"/>
                <a:gd name="T76" fmla="*/ 396 w 414"/>
                <a:gd name="T77" fmla="*/ 328 h 406"/>
                <a:gd name="T78" fmla="*/ 402 w 414"/>
                <a:gd name="T79" fmla="*/ 346 h 406"/>
                <a:gd name="T80" fmla="*/ 396 w 414"/>
                <a:gd name="T81" fmla="*/ 368 h 406"/>
                <a:gd name="T82" fmla="*/ 382 w 414"/>
                <a:gd name="T83" fmla="*/ 384 h 406"/>
                <a:gd name="T84" fmla="*/ 352 w 414"/>
                <a:gd name="T85" fmla="*/ 398 h 406"/>
                <a:gd name="T86" fmla="*/ 326 w 414"/>
                <a:gd name="T87" fmla="*/ 396 h 406"/>
                <a:gd name="T88" fmla="*/ 310 w 414"/>
                <a:gd name="T89" fmla="*/ 404 h 406"/>
                <a:gd name="T90" fmla="*/ 278 w 414"/>
                <a:gd name="T91" fmla="*/ 406 h 406"/>
                <a:gd name="T92" fmla="*/ 246 w 414"/>
                <a:gd name="T93" fmla="*/ 406 h 406"/>
                <a:gd name="T94" fmla="*/ 210 w 414"/>
                <a:gd name="T95" fmla="*/ 404 h 406"/>
                <a:gd name="T96" fmla="*/ 174 w 414"/>
                <a:gd name="T97" fmla="*/ 400 h 406"/>
                <a:gd name="T98" fmla="*/ 150 w 414"/>
                <a:gd name="T99" fmla="*/ 392 h 406"/>
                <a:gd name="T100" fmla="*/ 108 w 414"/>
                <a:gd name="T101" fmla="*/ 388 h 406"/>
                <a:gd name="T102" fmla="*/ 64 w 414"/>
                <a:gd name="T103" fmla="*/ 396 h 406"/>
                <a:gd name="T104" fmla="*/ 28 w 414"/>
                <a:gd name="T105" fmla="*/ 402 h 406"/>
                <a:gd name="T106" fmla="*/ 12 w 414"/>
                <a:gd name="T107" fmla="*/ 374 h 406"/>
                <a:gd name="T108" fmla="*/ 4 w 414"/>
                <a:gd name="T109" fmla="*/ 328 h 406"/>
                <a:gd name="T110" fmla="*/ 0 w 414"/>
                <a:gd name="T111" fmla="*/ 282 h 406"/>
                <a:gd name="T112" fmla="*/ 2 w 414"/>
                <a:gd name="T113" fmla="*/ 248 h 406"/>
                <a:gd name="T114" fmla="*/ 8 w 414"/>
                <a:gd name="T115" fmla="*/ 236 h 4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4" h="406">
                  <a:moveTo>
                    <a:pt x="8" y="236"/>
                  </a:moveTo>
                  <a:lnTo>
                    <a:pt x="64" y="234"/>
                  </a:lnTo>
                  <a:lnTo>
                    <a:pt x="96" y="234"/>
                  </a:lnTo>
                  <a:lnTo>
                    <a:pt x="122" y="220"/>
                  </a:lnTo>
                  <a:lnTo>
                    <a:pt x="138" y="198"/>
                  </a:lnTo>
                  <a:lnTo>
                    <a:pt x="150" y="172"/>
                  </a:lnTo>
                  <a:lnTo>
                    <a:pt x="168" y="154"/>
                  </a:lnTo>
                  <a:lnTo>
                    <a:pt x="198" y="134"/>
                  </a:lnTo>
                  <a:lnTo>
                    <a:pt x="232" y="96"/>
                  </a:lnTo>
                  <a:lnTo>
                    <a:pt x="246" y="62"/>
                  </a:lnTo>
                  <a:lnTo>
                    <a:pt x="250" y="3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290" y="8"/>
                  </a:lnTo>
                  <a:lnTo>
                    <a:pt x="298" y="28"/>
                  </a:lnTo>
                  <a:lnTo>
                    <a:pt x="302" y="54"/>
                  </a:lnTo>
                  <a:lnTo>
                    <a:pt x="298" y="74"/>
                  </a:lnTo>
                  <a:lnTo>
                    <a:pt x="290" y="106"/>
                  </a:lnTo>
                  <a:lnTo>
                    <a:pt x="302" y="104"/>
                  </a:lnTo>
                  <a:lnTo>
                    <a:pt x="314" y="106"/>
                  </a:lnTo>
                  <a:lnTo>
                    <a:pt x="342" y="116"/>
                  </a:lnTo>
                  <a:lnTo>
                    <a:pt x="364" y="124"/>
                  </a:lnTo>
                  <a:lnTo>
                    <a:pt x="388" y="130"/>
                  </a:lnTo>
                  <a:lnTo>
                    <a:pt x="404" y="146"/>
                  </a:lnTo>
                  <a:lnTo>
                    <a:pt x="410" y="162"/>
                  </a:lnTo>
                  <a:lnTo>
                    <a:pt x="406" y="182"/>
                  </a:lnTo>
                  <a:lnTo>
                    <a:pt x="394" y="200"/>
                  </a:lnTo>
                  <a:lnTo>
                    <a:pt x="406" y="206"/>
                  </a:lnTo>
                  <a:lnTo>
                    <a:pt x="412" y="216"/>
                  </a:lnTo>
                  <a:lnTo>
                    <a:pt x="414" y="234"/>
                  </a:lnTo>
                  <a:lnTo>
                    <a:pt x="410" y="250"/>
                  </a:lnTo>
                  <a:lnTo>
                    <a:pt x="398" y="264"/>
                  </a:lnTo>
                  <a:lnTo>
                    <a:pt x="380" y="276"/>
                  </a:lnTo>
                  <a:lnTo>
                    <a:pt x="402" y="278"/>
                  </a:lnTo>
                  <a:lnTo>
                    <a:pt x="408" y="292"/>
                  </a:lnTo>
                  <a:lnTo>
                    <a:pt x="408" y="310"/>
                  </a:lnTo>
                  <a:lnTo>
                    <a:pt x="394" y="322"/>
                  </a:lnTo>
                  <a:lnTo>
                    <a:pt x="376" y="330"/>
                  </a:lnTo>
                  <a:lnTo>
                    <a:pt x="396" y="328"/>
                  </a:lnTo>
                  <a:lnTo>
                    <a:pt x="402" y="346"/>
                  </a:lnTo>
                  <a:lnTo>
                    <a:pt x="396" y="368"/>
                  </a:lnTo>
                  <a:lnTo>
                    <a:pt x="382" y="384"/>
                  </a:lnTo>
                  <a:lnTo>
                    <a:pt x="352" y="398"/>
                  </a:lnTo>
                  <a:lnTo>
                    <a:pt x="326" y="396"/>
                  </a:lnTo>
                  <a:lnTo>
                    <a:pt x="310" y="404"/>
                  </a:lnTo>
                  <a:lnTo>
                    <a:pt x="278" y="406"/>
                  </a:lnTo>
                  <a:lnTo>
                    <a:pt x="246" y="406"/>
                  </a:lnTo>
                  <a:lnTo>
                    <a:pt x="210" y="404"/>
                  </a:lnTo>
                  <a:lnTo>
                    <a:pt x="174" y="400"/>
                  </a:lnTo>
                  <a:lnTo>
                    <a:pt x="150" y="392"/>
                  </a:lnTo>
                  <a:lnTo>
                    <a:pt x="108" y="388"/>
                  </a:lnTo>
                  <a:lnTo>
                    <a:pt x="64" y="396"/>
                  </a:lnTo>
                  <a:lnTo>
                    <a:pt x="28" y="402"/>
                  </a:lnTo>
                  <a:lnTo>
                    <a:pt x="12" y="374"/>
                  </a:lnTo>
                  <a:lnTo>
                    <a:pt x="4" y="328"/>
                  </a:lnTo>
                  <a:lnTo>
                    <a:pt x="0" y="282"/>
                  </a:lnTo>
                  <a:lnTo>
                    <a:pt x="2" y="248"/>
                  </a:lnTo>
                  <a:lnTo>
                    <a:pt x="8" y="236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Freeform 127"/>
            <p:cNvSpPr>
              <a:spLocks/>
            </p:cNvSpPr>
            <p:nvPr/>
          </p:nvSpPr>
          <p:spPr bwMode="auto">
            <a:xfrm>
              <a:off x="2334" y="1730"/>
              <a:ext cx="26" cy="64"/>
            </a:xfrm>
            <a:custGeom>
              <a:avLst/>
              <a:gdLst>
                <a:gd name="T0" fmla="*/ 2 w 26"/>
                <a:gd name="T1" fmla="*/ 0 h 64"/>
                <a:gd name="T2" fmla="*/ 0 w 26"/>
                <a:gd name="T3" fmla="*/ 18 h 64"/>
                <a:gd name="T4" fmla="*/ 0 w 26"/>
                <a:gd name="T5" fmla="*/ 56 h 64"/>
                <a:gd name="T6" fmla="*/ 12 w 26"/>
                <a:gd name="T7" fmla="*/ 64 h 64"/>
                <a:gd name="T8" fmla="*/ 22 w 26"/>
                <a:gd name="T9" fmla="*/ 56 h 64"/>
                <a:gd name="T10" fmla="*/ 26 w 26"/>
                <a:gd name="T11" fmla="*/ 34 h 64"/>
                <a:gd name="T12" fmla="*/ 24 w 26"/>
                <a:gd name="T13" fmla="*/ 18 h 64"/>
                <a:gd name="T14" fmla="*/ 20 w 26"/>
                <a:gd name="T15" fmla="*/ 6 h 64"/>
                <a:gd name="T16" fmla="*/ 2 w 26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64">
                  <a:moveTo>
                    <a:pt x="2" y="0"/>
                  </a:moveTo>
                  <a:lnTo>
                    <a:pt x="0" y="18"/>
                  </a:lnTo>
                  <a:lnTo>
                    <a:pt x="0" y="56"/>
                  </a:lnTo>
                  <a:lnTo>
                    <a:pt x="12" y="64"/>
                  </a:lnTo>
                  <a:lnTo>
                    <a:pt x="22" y="56"/>
                  </a:lnTo>
                  <a:lnTo>
                    <a:pt x="26" y="34"/>
                  </a:lnTo>
                  <a:lnTo>
                    <a:pt x="24" y="18"/>
                  </a:lnTo>
                  <a:lnTo>
                    <a:pt x="20" y="6"/>
                  </a:lnTo>
                  <a:lnTo>
                    <a:pt x="2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99"/>
                </a:gs>
                <a:gs pos="100000">
                  <a:srgbClr val="FF6600"/>
                </a:gs>
              </a:gsLst>
              <a:lin ang="5400000" scaled="1"/>
            </a:gra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Freeform 128"/>
            <p:cNvSpPr>
              <a:spLocks/>
            </p:cNvSpPr>
            <p:nvPr/>
          </p:nvSpPr>
          <p:spPr bwMode="auto">
            <a:xfrm>
              <a:off x="2194" y="1996"/>
              <a:ext cx="16" cy="52"/>
            </a:xfrm>
            <a:custGeom>
              <a:avLst/>
              <a:gdLst>
                <a:gd name="T0" fmla="*/ 4 w 16"/>
                <a:gd name="T1" fmla="*/ 0 h 52"/>
                <a:gd name="T2" fmla="*/ 0 w 16"/>
                <a:gd name="T3" fmla="*/ 18 h 52"/>
                <a:gd name="T4" fmla="*/ 6 w 16"/>
                <a:gd name="T5" fmla="*/ 40 h 52"/>
                <a:gd name="T6" fmla="*/ 16 w 16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52">
                  <a:moveTo>
                    <a:pt x="4" y="0"/>
                  </a:moveTo>
                  <a:cubicBezTo>
                    <a:pt x="2" y="5"/>
                    <a:pt x="0" y="11"/>
                    <a:pt x="0" y="18"/>
                  </a:cubicBezTo>
                  <a:cubicBezTo>
                    <a:pt x="0" y="25"/>
                    <a:pt x="3" y="34"/>
                    <a:pt x="6" y="40"/>
                  </a:cubicBezTo>
                  <a:cubicBezTo>
                    <a:pt x="9" y="46"/>
                    <a:pt x="14" y="50"/>
                    <a:pt x="16" y="52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Freeform 129"/>
            <p:cNvSpPr>
              <a:spLocks/>
            </p:cNvSpPr>
            <p:nvPr/>
          </p:nvSpPr>
          <p:spPr bwMode="auto">
            <a:xfrm>
              <a:off x="2209" y="2076"/>
              <a:ext cx="17" cy="58"/>
            </a:xfrm>
            <a:custGeom>
              <a:avLst/>
              <a:gdLst>
                <a:gd name="T0" fmla="*/ 1 w 17"/>
                <a:gd name="T1" fmla="*/ 0 h 58"/>
                <a:gd name="T2" fmla="*/ 1 w 17"/>
                <a:gd name="T3" fmla="*/ 18 h 58"/>
                <a:gd name="T4" fmla="*/ 7 w 17"/>
                <a:gd name="T5" fmla="*/ 32 h 58"/>
                <a:gd name="T6" fmla="*/ 17 w 17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58">
                  <a:moveTo>
                    <a:pt x="1" y="0"/>
                  </a:moveTo>
                  <a:cubicBezTo>
                    <a:pt x="0" y="6"/>
                    <a:pt x="0" y="13"/>
                    <a:pt x="1" y="18"/>
                  </a:cubicBezTo>
                  <a:cubicBezTo>
                    <a:pt x="2" y="23"/>
                    <a:pt x="4" y="25"/>
                    <a:pt x="7" y="32"/>
                  </a:cubicBezTo>
                  <a:cubicBezTo>
                    <a:pt x="10" y="39"/>
                    <a:pt x="15" y="54"/>
                    <a:pt x="17" y="58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Freeform 130"/>
            <p:cNvSpPr>
              <a:spLocks/>
            </p:cNvSpPr>
            <p:nvPr/>
          </p:nvSpPr>
          <p:spPr bwMode="auto">
            <a:xfrm>
              <a:off x="2346" y="1842"/>
              <a:ext cx="30" cy="60"/>
            </a:xfrm>
            <a:custGeom>
              <a:avLst/>
              <a:gdLst>
                <a:gd name="T0" fmla="*/ 30 w 30"/>
                <a:gd name="T1" fmla="*/ 0 h 60"/>
                <a:gd name="T2" fmla="*/ 26 w 30"/>
                <a:gd name="T3" fmla="*/ 16 h 60"/>
                <a:gd name="T4" fmla="*/ 20 w 30"/>
                <a:gd name="T5" fmla="*/ 32 h 60"/>
                <a:gd name="T6" fmla="*/ 14 w 30"/>
                <a:gd name="T7" fmla="*/ 48 h 60"/>
                <a:gd name="T8" fmla="*/ 0 w 30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60">
                  <a:moveTo>
                    <a:pt x="30" y="0"/>
                  </a:moveTo>
                  <a:cubicBezTo>
                    <a:pt x="29" y="5"/>
                    <a:pt x="28" y="11"/>
                    <a:pt x="26" y="16"/>
                  </a:cubicBezTo>
                  <a:cubicBezTo>
                    <a:pt x="24" y="21"/>
                    <a:pt x="22" y="27"/>
                    <a:pt x="20" y="32"/>
                  </a:cubicBezTo>
                  <a:cubicBezTo>
                    <a:pt x="18" y="37"/>
                    <a:pt x="17" y="43"/>
                    <a:pt x="14" y="48"/>
                  </a:cubicBezTo>
                  <a:cubicBezTo>
                    <a:pt x="11" y="53"/>
                    <a:pt x="2" y="58"/>
                    <a:pt x="0" y="6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Freeform 131"/>
            <p:cNvSpPr>
              <a:spLocks/>
            </p:cNvSpPr>
            <p:nvPr/>
          </p:nvSpPr>
          <p:spPr bwMode="auto">
            <a:xfrm>
              <a:off x="2368" y="1900"/>
              <a:ext cx="78" cy="56"/>
            </a:xfrm>
            <a:custGeom>
              <a:avLst/>
              <a:gdLst>
                <a:gd name="T0" fmla="*/ 78 w 78"/>
                <a:gd name="T1" fmla="*/ 0 h 56"/>
                <a:gd name="T2" fmla="*/ 58 w 78"/>
                <a:gd name="T3" fmla="*/ 6 h 56"/>
                <a:gd name="T4" fmla="*/ 50 w 78"/>
                <a:gd name="T5" fmla="*/ 22 h 56"/>
                <a:gd name="T6" fmla="*/ 42 w 78"/>
                <a:gd name="T7" fmla="*/ 34 h 56"/>
                <a:gd name="T8" fmla="*/ 22 w 78"/>
                <a:gd name="T9" fmla="*/ 42 h 56"/>
                <a:gd name="T10" fmla="*/ 0 w 78"/>
                <a:gd name="T11" fmla="*/ 56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56">
                  <a:moveTo>
                    <a:pt x="78" y="0"/>
                  </a:moveTo>
                  <a:cubicBezTo>
                    <a:pt x="70" y="1"/>
                    <a:pt x="63" y="2"/>
                    <a:pt x="58" y="6"/>
                  </a:cubicBezTo>
                  <a:cubicBezTo>
                    <a:pt x="53" y="10"/>
                    <a:pt x="53" y="17"/>
                    <a:pt x="50" y="22"/>
                  </a:cubicBezTo>
                  <a:cubicBezTo>
                    <a:pt x="47" y="27"/>
                    <a:pt x="47" y="31"/>
                    <a:pt x="42" y="34"/>
                  </a:cubicBezTo>
                  <a:cubicBezTo>
                    <a:pt x="37" y="37"/>
                    <a:pt x="29" y="38"/>
                    <a:pt x="22" y="42"/>
                  </a:cubicBezTo>
                  <a:cubicBezTo>
                    <a:pt x="15" y="46"/>
                    <a:pt x="4" y="54"/>
                    <a:pt x="0" y="56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Freeform 132"/>
            <p:cNvSpPr>
              <a:spLocks/>
            </p:cNvSpPr>
            <p:nvPr/>
          </p:nvSpPr>
          <p:spPr bwMode="auto">
            <a:xfrm>
              <a:off x="2366" y="1940"/>
              <a:ext cx="110" cy="64"/>
            </a:xfrm>
            <a:custGeom>
              <a:avLst/>
              <a:gdLst>
                <a:gd name="T0" fmla="*/ 110 w 110"/>
                <a:gd name="T1" fmla="*/ 0 h 64"/>
                <a:gd name="T2" fmla="*/ 94 w 110"/>
                <a:gd name="T3" fmla="*/ 16 h 64"/>
                <a:gd name="T4" fmla="*/ 76 w 110"/>
                <a:gd name="T5" fmla="*/ 30 h 64"/>
                <a:gd name="T6" fmla="*/ 26 w 110"/>
                <a:gd name="T7" fmla="*/ 46 h 64"/>
                <a:gd name="T8" fmla="*/ 0 w 110"/>
                <a:gd name="T9" fmla="*/ 6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64">
                  <a:moveTo>
                    <a:pt x="110" y="0"/>
                  </a:moveTo>
                  <a:cubicBezTo>
                    <a:pt x="105" y="5"/>
                    <a:pt x="100" y="11"/>
                    <a:pt x="94" y="16"/>
                  </a:cubicBezTo>
                  <a:cubicBezTo>
                    <a:pt x="88" y="21"/>
                    <a:pt x="87" y="25"/>
                    <a:pt x="76" y="30"/>
                  </a:cubicBezTo>
                  <a:cubicBezTo>
                    <a:pt x="65" y="35"/>
                    <a:pt x="39" y="40"/>
                    <a:pt x="26" y="46"/>
                  </a:cubicBezTo>
                  <a:cubicBezTo>
                    <a:pt x="13" y="52"/>
                    <a:pt x="4" y="61"/>
                    <a:pt x="0" y="6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Freeform 133"/>
            <p:cNvSpPr>
              <a:spLocks/>
            </p:cNvSpPr>
            <p:nvPr/>
          </p:nvSpPr>
          <p:spPr bwMode="auto">
            <a:xfrm>
              <a:off x="2364" y="1956"/>
              <a:ext cx="34" cy="30"/>
            </a:xfrm>
            <a:custGeom>
              <a:avLst/>
              <a:gdLst>
                <a:gd name="T0" fmla="*/ 14 w 34"/>
                <a:gd name="T1" fmla="*/ 0 h 30"/>
                <a:gd name="T2" fmla="*/ 24 w 34"/>
                <a:gd name="T3" fmla="*/ 2 h 30"/>
                <a:gd name="T4" fmla="*/ 34 w 34"/>
                <a:gd name="T5" fmla="*/ 10 h 30"/>
                <a:gd name="T6" fmla="*/ 28 w 34"/>
                <a:gd name="T7" fmla="*/ 26 h 30"/>
                <a:gd name="T8" fmla="*/ 12 w 34"/>
                <a:gd name="T9" fmla="*/ 30 h 30"/>
                <a:gd name="T10" fmla="*/ 0 w 34"/>
                <a:gd name="T11" fmla="*/ 20 h 30"/>
                <a:gd name="T12" fmla="*/ 0 w 34"/>
                <a:gd name="T13" fmla="*/ 4 h 30"/>
                <a:gd name="T14" fmla="*/ 14 w 34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" h="30">
                  <a:moveTo>
                    <a:pt x="14" y="0"/>
                  </a:moveTo>
                  <a:lnTo>
                    <a:pt x="24" y="2"/>
                  </a:lnTo>
                  <a:lnTo>
                    <a:pt x="34" y="10"/>
                  </a:lnTo>
                  <a:lnTo>
                    <a:pt x="28" y="26"/>
                  </a:lnTo>
                  <a:lnTo>
                    <a:pt x="12" y="30"/>
                  </a:lnTo>
                  <a:lnTo>
                    <a:pt x="0" y="20"/>
                  </a:lnTo>
                  <a:lnTo>
                    <a:pt x="0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Freeform 134"/>
            <p:cNvSpPr>
              <a:spLocks/>
            </p:cNvSpPr>
            <p:nvPr/>
          </p:nvSpPr>
          <p:spPr bwMode="auto">
            <a:xfrm>
              <a:off x="2372" y="2016"/>
              <a:ext cx="94" cy="16"/>
            </a:xfrm>
            <a:custGeom>
              <a:avLst/>
              <a:gdLst>
                <a:gd name="T0" fmla="*/ 94 w 94"/>
                <a:gd name="T1" fmla="*/ 0 h 16"/>
                <a:gd name="T2" fmla="*/ 76 w 94"/>
                <a:gd name="T3" fmla="*/ 6 h 16"/>
                <a:gd name="T4" fmla="*/ 46 w 94"/>
                <a:gd name="T5" fmla="*/ 12 h 16"/>
                <a:gd name="T6" fmla="*/ 30 w 94"/>
                <a:gd name="T7" fmla="*/ 16 h 16"/>
                <a:gd name="T8" fmla="*/ 0 w 94"/>
                <a:gd name="T9" fmla="*/ 1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16">
                  <a:moveTo>
                    <a:pt x="94" y="0"/>
                  </a:moveTo>
                  <a:cubicBezTo>
                    <a:pt x="89" y="2"/>
                    <a:pt x="84" y="4"/>
                    <a:pt x="76" y="6"/>
                  </a:cubicBezTo>
                  <a:cubicBezTo>
                    <a:pt x="68" y="8"/>
                    <a:pt x="54" y="10"/>
                    <a:pt x="46" y="12"/>
                  </a:cubicBezTo>
                  <a:cubicBezTo>
                    <a:pt x="38" y="14"/>
                    <a:pt x="38" y="16"/>
                    <a:pt x="30" y="16"/>
                  </a:cubicBezTo>
                  <a:cubicBezTo>
                    <a:pt x="22" y="16"/>
                    <a:pt x="6" y="14"/>
                    <a:pt x="0" y="1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Freeform 135"/>
            <p:cNvSpPr>
              <a:spLocks/>
            </p:cNvSpPr>
            <p:nvPr/>
          </p:nvSpPr>
          <p:spPr bwMode="auto">
            <a:xfrm>
              <a:off x="2388" y="2062"/>
              <a:ext cx="80" cy="9"/>
            </a:xfrm>
            <a:custGeom>
              <a:avLst/>
              <a:gdLst>
                <a:gd name="T0" fmla="*/ 80 w 80"/>
                <a:gd name="T1" fmla="*/ 6 h 9"/>
                <a:gd name="T2" fmla="*/ 56 w 80"/>
                <a:gd name="T3" fmla="*/ 6 h 9"/>
                <a:gd name="T4" fmla="*/ 40 w 80"/>
                <a:gd name="T5" fmla="*/ 8 h 9"/>
                <a:gd name="T6" fmla="*/ 28 w 80"/>
                <a:gd name="T7" fmla="*/ 8 h 9"/>
                <a:gd name="T8" fmla="*/ 0 w 8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9">
                  <a:moveTo>
                    <a:pt x="80" y="6"/>
                  </a:moveTo>
                  <a:cubicBezTo>
                    <a:pt x="71" y="6"/>
                    <a:pt x="63" y="6"/>
                    <a:pt x="56" y="6"/>
                  </a:cubicBezTo>
                  <a:cubicBezTo>
                    <a:pt x="49" y="6"/>
                    <a:pt x="45" y="8"/>
                    <a:pt x="40" y="8"/>
                  </a:cubicBezTo>
                  <a:cubicBezTo>
                    <a:pt x="35" y="8"/>
                    <a:pt x="35" y="9"/>
                    <a:pt x="28" y="8"/>
                  </a:cubicBezTo>
                  <a:cubicBezTo>
                    <a:pt x="21" y="7"/>
                    <a:pt x="6" y="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Freeform 136"/>
            <p:cNvSpPr>
              <a:spLocks/>
            </p:cNvSpPr>
            <p:nvPr/>
          </p:nvSpPr>
          <p:spPr bwMode="auto">
            <a:xfrm rot="2192566">
              <a:off x="2380" y="2078"/>
              <a:ext cx="36" cy="24"/>
            </a:xfrm>
            <a:custGeom>
              <a:avLst/>
              <a:gdLst>
                <a:gd name="T0" fmla="*/ 16 w 36"/>
                <a:gd name="T1" fmla="*/ 0 h 24"/>
                <a:gd name="T2" fmla="*/ 28 w 36"/>
                <a:gd name="T3" fmla="*/ 2 h 24"/>
                <a:gd name="T4" fmla="*/ 36 w 36"/>
                <a:gd name="T5" fmla="*/ 8 h 24"/>
                <a:gd name="T6" fmla="*/ 26 w 36"/>
                <a:gd name="T7" fmla="*/ 20 h 24"/>
                <a:gd name="T8" fmla="*/ 10 w 36"/>
                <a:gd name="T9" fmla="*/ 24 h 24"/>
                <a:gd name="T10" fmla="*/ 0 w 36"/>
                <a:gd name="T11" fmla="*/ 14 h 24"/>
                <a:gd name="T12" fmla="*/ 2 w 36"/>
                <a:gd name="T13" fmla="*/ 4 h 24"/>
                <a:gd name="T14" fmla="*/ 16 w 3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" h="24">
                  <a:moveTo>
                    <a:pt x="16" y="0"/>
                  </a:moveTo>
                  <a:lnTo>
                    <a:pt x="28" y="2"/>
                  </a:lnTo>
                  <a:lnTo>
                    <a:pt x="36" y="8"/>
                  </a:lnTo>
                  <a:lnTo>
                    <a:pt x="26" y="20"/>
                  </a:lnTo>
                  <a:lnTo>
                    <a:pt x="10" y="24"/>
                  </a:lnTo>
                  <a:lnTo>
                    <a:pt x="0" y="14"/>
                  </a:lnTo>
                  <a:lnTo>
                    <a:pt x="2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Freeform 137"/>
            <p:cNvSpPr>
              <a:spLocks/>
            </p:cNvSpPr>
            <p:nvPr/>
          </p:nvSpPr>
          <p:spPr bwMode="auto">
            <a:xfrm>
              <a:off x="2368" y="2038"/>
              <a:ext cx="36" cy="24"/>
            </a:xfrm>
            <a:custGeom>
              <a:avLst/>
              <a:gdLst>
                <a:gd name="T0" fmla="*/ 16 w 36"/>
                <a:gd name="T1" fmla="*/ 0 h 24"/>
                <a:gd name="T2" fmla="*/ 28 w 36"/>
                <a:gd name="T3" fmla="*/ 2 h 24"/>
                <a:gd name="T4" fmla="*/ 36 w 36"/>
                <a:gd name="T5" fmla="*/ 8 h 24"/>
                <a:gd name="T6" fmla="*/ 26 w 36"/>
                <a:gd name="T7" fmla="*/ 20 h 24"/>
                <a:gd name="T8" fmla="*/ 10 w 36"/>
                <a:gd name="T9" fmla="*/ 24 h 24"/>
                <a:gd name="T10" fmla="*/ 0 w 36"/>
                <a:gd name="T11" fmla="*/ 14 h 24"/>
                <a:gd name="T12" fmla="*/ 2 w 36"/>
                <a:gd name="T13" fmla="*/ 4 h 24"/>
                <a:gd name="T14" fmla="*/ 16 w 3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" h="24">
                  <a:moveTo>
                    <a:pt x="16" y="0"/>
                  </a:moveTo>
                  <a:lnTo>
                    <a:pt x="28" y="2"/>
                  </a:lnTo>
                  <a:lnTo>
                    <a:pt x="36" y="8"/>
                  </a:lnTo>
                  <a:lnTo>
                    <a:pt x="26" y="20"/>
                  </a:lnTo>
                  <a:lnTo>
                    <a:pt x="10" y="24"/>
                  </a:lnTo>
                  <a:lnTo>
                    <a:pt x="0" y="14"/>
                  </a:lnTo>
                  <a:lnTo>
                    <a:pt x="2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Freeform 138"/>
            <p:cNvSpPr>
              <a:spLocks/>
            </p:cNvSpPr>
            <p:nvPr/>
          </p:nvSpPr>
          <p:spPr bwMode="auto">
            <a:xfrm>
              <a:off x="2362" y="1998"/>
              <a:ext cx="32" cy="30"/>
            </a:xfrm>
            <a:custGeom>
              <a:avLst/>
              <a:gdLst>
                <a:gd name="T0" fmla="*/ 12 w 32"/>
                <a:gd name="T1" fmla="*/ 0 h 30"/>
                <a:gd name="T2" fmla="*/ 22 w 32"/>
                <a:gd name="T3" fmla="*/ 2 h 30"/>
                <a:gd name="T4" fmla="*/ 32 w 32"/>
                <a:gd name="T5" fmla="*/ 10 h 30"/>
                <a:gd name="T6" fmla="*/ 26 w 32"/>
                <a:gd name="T7" fmla="*/ 26 h 30"/>
                <a:gd name="T8" fmla="*/ 10 w 32"/>
                <a:gd name="T9" fmla="*/ 30 h 30"/>
                <a:gd name="T10" fmla="*/ 0 w 32"/>
                <a:gd name="T11" fmla="*/ 20 h 30"/>
                <a:gd name="T12" fmla="*/ 2 w 32"/>
                <a:gd name="T13" fmla="*/ 10 h 30"/>
                <a:gd name="T14" fmla="*/ 12 w 32"/>
                <a:gd name="T15" fmla="*/ 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22" y="2"/>
                  </a:lnTo>
                  <a:lnTo>
                    <a:pt x="32" y="10"/>
                  </a:lnTo>
                  <a:lnTo>
                    <a:pt x="26" y="26"/>
                  </a:lnTo>
                  <a:lnTo>
                    <a:pt x="10" y="30"/>
                  </a:lnTo>
                  <a:lnTo>
                    <a:pt x="0" y="20"/>
                  </a:lnTo>
                  <a:lnTo>
                    <a:pt x="2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Freeform 139"/>
            <p:cNvSpPr>
              <a:spLocks/>
            </p:cNvSpPr>
            <p:nvPr/>
          </p:nvSpPr>
          <p:spPr bwMode="auto">
            <a:xfrm>
              <a:off x="2276" y="2020"/>
              <a:ext cx="44" cy="22"/>
            </a:xfrm>
            <a:custGeom>
              <a:avLst/>
              <a:gdLst>
                <a:gd name="T0" fmla="*/ 0 w 44"/>
                <a:gd name="T1" fmla="*/ 12 h 22"/>
                <a:gd name="T2" fmla="*/ 16 w 44"/>
                <a:gd name="T3" fmla="*/ 22 h 22"/>
                <a:gd name="T4" fmla="*/ 32 w 44"/>
                <a:gd name="T5" fmla="*/ 12 h 22"/>
                <a:gd name="T6" fmla="*/ 44 w 44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22">
                  <a:moveTo>
                    <a:pt x="0" y="12"/>
                  </a:moveTo>
                  <a:cubicBezTo>
                    <a:pt x="5" y="16"/>
                    <a:pt x="11" y="22"/>
                    <a:pt x="16" y="22"/>
                  </a:cubicBezTo>
                  <a:cubicBezTo>
                    <a:pt x="21" y="22"/>
                    <a:pt x="27" y="16"/>
                    <a:pt x="32" y="12"/>
                  </a:cubicBezTo>
                  <a:cubicBezTo>
                    <a:pt x="37" y="8"/>
                    <a:pt x="42" y="2"/>
                    <a:pt x="44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Freeform 140"/>
            <p:cNvSpPr>
              <a:spLocks/>
            </p:cNvSpPr>
            <p:nvPr/>
          </p:nvSpPr>
          <p:spPr bwMode="auto">
            <a:xfrm>
              <a:off x="2220" y="2006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8 w 26"/>
                <a:gd name="T3" fmla="*/ 12 h 28"/>
                <a:gd name="T4" fmla="*/ 26 w 26"/>
                <a:gd name="T5" fmla="*/ 28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" h="28">
                  <a:moveTo>
                    <a:pt x="0" y="0"/>
                  </a:moveTo>
                  <a:cubicBezTo>
                    <a:pt x="2" y="3"/>
                    <a:pt x="4" y="7"/>
                    <a:pt x="8" y="12"/>
                  </a:cubicBezTo>
                  <a:cubicBezTo>
                    <a:pt x="12" y="17"/>
                    <a:pt x="23" y="25"/>
                    <a:pt x="26" y="28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Freeform 141"/>
            <p:cNvSpPr>
              <a:spLocks/>
            </p:cNvSpPr>
            <p:nvPr/>
          </p:nvSpPr>
          <p:spPr bwMode="auto">
            <a:xfrm>
              <a:off x="2366" y="1876"/>
              <a:ext cx="15" cy="44"/>
            </a:xfrm>
            <a:custGeom>
              <a:avLst/>
              <a:gdLst>
                <a:gd name="T0" fmla="*/ 0 w 15"/>
                <a:gd name="T1" fmla="*/ 0 h 44"/>
                <a:gd name="T2" fmla="*/ 12 w 15"/>
                <a:gd name="T3" fmla="*/ 12 h 44"/>
                <a:gd name="T4" fmla="*/ 14 w 15"/>
                <a:gd name="T5" fmla="*/ 26 h 44"/>
                <a:gd name="T6" fmla="*/ 8 w 15"/>
                <a:gd name="T7" fmla="*/ 44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44">
                  <a:moveTo>
                    <a:pt x="0" y="0"/>
                  </a:moveTo>
                  <a:cubicBezTo>
                    <a:pt x="5" y="4"/>
                    <a:pt x="10" y="8"/>
                    <a:pt x="12" y="12"/>
                  </a:cubicBezTo>
                  <a:cubicBezTo>
                    <a:pt x="14" y="16"/>
                    <a:pt x="15" y="21"/>
                    <a:pt x="14" y="26"/>
                  </a:cubicBezTo>
                  <a:cubicBezTo>
                    <a:pt x="13" y="31"/>
                    <a:pt x="9" y="40"/>
                    <a:pt x="8" y="44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Freeform 142"/>
            <p:cNvSpPr>
              <a:spLocks/>
            </p:cNvSpPr>
            <p:nvPr/>
          </p:nvSpPr>
          <p:spPr bwMode="auto">
            <a:xfrm>
              <a:off x="2398" y="1884"/>
              <a:ext cx="20" cy="30"/>
            </a:xfrm>
            <a:custGeom>
              <a:avLst/>
              <a:gdLst>
                <a:gd name="T0" fmla="*/ 8 w 20"/>
                <a:gd name="T1" fmla="*/ 0 h 30"/>
                <a:gd name="T2" fmla="*/ 2 w 20"/>
                <a:gd name="T3" fmla="*/ 12 h 30"/>
                <a:gd name="T4" fmla="*/ 20 w 20"/>
                <a:gd name="T5" fmla="*/ 30 h 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30">
                  <a:moveTo>
                    <a:pt x="8" y="0"/>
                  </a:moveTo>
                  <a:cubicBezTo>
                    <a:pt x="4" y="3"/>
                    <a:pt x="0" y="7"/>
                    <a:pt x="2" y="12"/>
                  </a:cubicBezTo>
                  <a:cubicBezTo>
                    <a:pt x="4" y="17"/>
                    <a:pt x="12" y="23"/>
                    <a:pt x="20" y="3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Freeform 143"/>
            <p:cNvSpPr>
              <a:spLocks/>
            </p:cNvSpPr>
            <p:nvPr/>
          </p:nvSpPr>
          <p:spPr bwMode="auto">
            <a:xfrm>
              <a:off x="2388" y="2098"/>
              <a:ext cx="96" cy="24"/>
            </a:xfrm>
            <a:custGeom>
              <a:avLst/>
              <a:gdLst>
                <a:gd name="T0" fmla="*/ 96 w 96"/>
                <a:gd name="T1" fmla="*/ 4 h 24"/>
                <a:gd name="T2" fmla="*/ 80 w 96"/>
                <a:gd name="T3" fmla="*/ 18 h 24"/>
                <a:gd name="T4" fmla="*/ 62 w 96"/>
                <a:gd name="T5" fmla="*/ 24 h 24"/>
                <a:gd name="T6" fmla="*/ 48 w 96"/>
                <a:gd name="T7" fmla="*/ 18 h 24"/>
                <a:gd name="T8" fmla="*/ 36 w 96"/>
                <a:gd name="T9" fmla="*/ 16 h 24"/>
                <a:gd name="T10" fmla="*/ 24 w 96"/>
                <a:gd name="T11" fmla="*/ 12 h 24"/>
                <a:gd name="T12" fmla="*/ 12 w 96"/>
                <a:gd name="T13" fmla="*/ 12 h 24"/>
                <a:gd name="T14" fmla="*/ 0 w 9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6" h="24">
                  <a:moveTo>
                    <a:pt x="96" y="4"/>
                  </a:moveTo>
                  <a:cubicBezTo>
                    <a:pt x="91" y="9"/>
                    <a:pt x="86" y="15"/>
                    <a:pt x="80" y="18"/>
                  </a:cubicBezTo>
                  <a:cubicBezTo>
                    <a:pt x="74" y="21"/>
                    <a:pt x="67" y="24"/>
                    <a:pt x="62" y="24"/>
                  </a:cubicBezTo>
                  <a:cubicBezTo>
                    <a:pt x="57" y="24"/>
                    <a:pt x="52" y="19"/>
                    <a:pt x="48" y="18"/>
                  </a:cubicBezTo>
                  <a:cubicBezTo>
                    <a:pt x="44" y="17"/>
                    <a:pt x="40" y="17"/>
                    <a:pt x="36" y="16"/>
                  </a:cubicBezTo>
                  <a:cubicBezTo>
                    <a:pt x="32" y="15"/>
                    <a:pt x="28" y="13"/>
                    <a:pt x="24" y="12"/>
                  </a:cubicBezTo>
                  <a:cubicBezTo>
                    <a:pt x="20" y="11"/>
                    <a:pt x="16" y="14"/>
                    <a:pt x="12" y="12"/>
                  </a:cubicBezTo>
                  <a:cubicBezTo>
                    <a:pt x="8" y="10"/>
                    <a:pt x="4" y="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Freeform 144"/>
            <p:cNvSpPr>
              <a:spLocks/>
            </p:cNvSpPr>
            <p:nvPr/>
          </p:nvSpPr>
          <p:spPr bwMode="auto">
            <a:xfrm>
              <a:off x="2385" y="1902"/>
              <a:ext cx="7" cy="26"/>
            </a:xfrm>
            <a:custGeom>
              <a:avLst/>
              <a:gdLst>
                <a:gd name="T0" fmla="*/ 7 w 7"/>
                <a:gd name="T1" fmla="*/ 0 h 26"/>
                <a:gd name="T2" fmla="*/ 1 w 7"/>
                <a:gd name="T3" fmla="*/ 12 h 26"/>
                <a:gd name="T4" fmla="*/ 3 w 7"/>
                <a:gd name="T5" fmla="*/ 26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4" y="4"/>
                    <a:pt x="2" y="8"/>
                    <a:pt x="1" y="12"/>
                  </a:cubicBezTo>
                  <a:cubicBezTo>
                    <a:pt x="0" y="16"/>
                    <a:pt x="2" y="23"/>
                    <a:pt x="3" y="26"/>
                  </a:cubicBezTo>
                </a:path>
              </a:pathLst>
            </a:custGeom>
            <a:noFill/>
            <a:ln w="12700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Freeform 145"/>
            <p:cNvSpPr>
              <a:spLocks/>
            </p:cNvSpPr>
            <p:nvPr/>
          </p:nvSpPr>
          <p:spPr bwMode="auto">
            <a:xfrm>
              <a:off x="2446" y="2092"/>
              <a:ext cx="2" cy="18"/>
            </a:xfrm>
            <a:custGeom>
              <a:avLst/>
              <a:gdLst>
                <a:gd name="T0" fmla="*/ 2 w 2"/>
                <a:gd name="T1" fmla="*/ 0 h 18"/>
                <a:gd name="T2" fmla="*/ 0 w 2"/>
                <a:gd name="T3" fmla="*/ 10 h 18"/>
                <a:gd name="T4" fmla="*/ 0 w 2"/>
                <a:gd name="T5" fmla="*/ 18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8">
                  <a:moveTo>
                    <a:pt x="2" y="0"/>
                  </a:moveTo>
                  <a:cubicBezTo>
                    <a:pt x="2" y="2"/>
                    <a:pt x="0" y="7"/>
                    <a:pt x="0" y="10"/>
                  </a:cubicBezTo>
                  <a:cubicBezTo>
                    <a:pt x="0" y="13"/>
                    <a:pt x="0" y="16"/>
                    <a:pt x="0" y="18"/>
                  </a:cubicBezTo>
                </a:path>
              </a:pathLst>
            </a:custGeom>
            <a:noFill/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Line 146"/>
            <p:cNvSpPr>
              <a:spLocks noChangeShapeType="1"/>
            </p:cNvSpPr>
            <p:nvPr/>
          </p:nvSpPr>
          <p:spPr bwMode="auto">
            <a:xfrm>
              <a:off x="2412" y="1892"/>
              <a:ext cx="16" cy="4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Line 147"/>
            <p:cNvSpPr>
              <a:spLocks noChangeShapeType="1"/>
            </p:cNvSpPr>
            <p:nvPr/>
          </p:nvSpPr>
          <p:spPr bwMode="auto">
            <a:xfrm>
              <a:off x="2424" y="1950"/>
              <a:ext cx="6" cy="16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3" name="Freeform 148"/>
            <p:cNvSpPr>
              <a:spLocks/>
            </p:cNvSpPr>
            <p:nvPr/>
          </p:nvSpPr>
          <p:spPr bwMode="auto">
            <a:xfrm>
              <a:off x="2428" y="1988"/>
              <a:ext cx="6" cy="22"/>
            </a:xfrm>
            <a:custGeom>
              <a:avLst/>
              <a:gdLst>
                <a:gd name="T0" fmla="*/ 0 w 6"/>
                <a:gd name="T1" fmla="*/ 0 h 22"/>
                <a:gd name="T2" fmla="*/ 6 w 6"/>
                <a:gd name="T3" fmla="*/ 22 h 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22">
                  <a:moveTo>
                    <a:pt x="0" y="0"/>
                  </a:moveTo>
                  <a:cubicBezTo>
                    <a:pt x="2" y="9"/>
                    <a:pt x="5" y="18"/>
                    <a:pt x="6" y="22"/>
                  </a:cubicBezTo>
                </a:path>
              </a:pathLst>
            </a:custGeom>
            <a:noFill/>
            <a:ln w="9525" cap="flat" cmpd="sng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149"/>
            <p:cNvSpPr>
              <a:spLocks noChangeShapeType="1"/>
            </p:cNvSpPr>
            <p:nvPr/>
          </p:nvSpPr>
          <p:spPr bwMode="auto">
            <a:xfrm>
              <a:off x="2428" y="2044"/>
              <a:ext cx="10" cy="16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13" grpId="0" autoUpdateAnimBg="0"/>
      <p:bldP spid="548916" grpId="0" autoUpdateAnimBg="0"/>
      <p:bldP spid="548920" grpId="0" autoUpdateAnimBg="0"/>
      <p:bldP spid="5489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121F04A-71FC-40CC-826B-07D845824D30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pic>
        <p:nvPicPr>
          <p:cNvPr id="18435" name="Picture 2" descr="自行车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2624138"/>
            <a:ext cx="637063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7235" name="Picture 3" descr="自行车动画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720"/>
            <a:ext cx="2016224" cy="164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959671"/>
            <a:ext cx="317500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05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CC1120B-89C6-4DEB-A2BD-06AB0ED8FD9C}" type="slidenum">
              <a:rPr lang="en-US" altLang="zh-CN" sz="1400" smtClean="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lang="en-US" altLang="zh-CN" sz="1400" smtClean="0">
              <a:solidFill>
                <a:schemeClr val="bg2"/>
              </a:solidFill>
            </a:endParaRP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1822450" y="1006475"/>
            <a:ext cx="23193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螺纹五要素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牙型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直径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螺距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线数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sz="24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旋向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2518569" y="3717032"/>
            <a:ext cx="6168231" cy="830997"/>
          </a:xfrm>
          <a:prstGeom prst="rect">
            <a:avLst/>
          </a:prstGeom>
          <a:solidFill>
            <a:schemeClr val="accent3">
              <a:lumMod val="90000"/>
            </a:schemeClr>
          </a:solidFill>
          <a:ln w="57150">
            <a:pattFill prst="smCheck">
              <a:fgClr>
                <a:srgbClr val="FF3300"/>
              </a:fgClr>
              <a:bgClr>
                <a:srgbClr val="FFFF00"/>
              </a:bgClr>
            </a:patt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 eaLnBrk="1" hangingPunct="1">
              <a:buClrTx/>
              <a:buFontTx/>
              <a:buNone/>
              <a:defRPr kumimoji="1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charset="2"/>
              <a:buChar char="l"/>
              <a:defRPr kumimoji="1" sz="2800" b="1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/>
              <a:t>注意：只有上述各要素完全相同的内、外</a:t>
            </a:r>
          </a:p>
          <a:p>
            <a:r>
              <a:rPr lang="zh-CN" altLang="en-US" dirty="0"/>
              <a:t>      螺纹才能旋合在一起。</a:t>
            </a:r>
          </a:p>
        </p:txBody>
      </p:sp>
    </p:spTree>
    <p:extLst>
      <p:ext uri="{BB962C8B-B14F-4D97-AF65-F5344CB8AC3E}">
        <p14:creationId xmlns:p14="http://schemas.microsoft.com/office/powerpoint/2010/main" val="383282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 autoUpdateAnimBg="0"/>
      <p:bldP spid="608261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1214</Words>
  <Application>Microsoft Office PowerPoint</Application>
  <PresentationFormat>全屏显示(4:3)</PresentationFormat>
  <Paragraphs>339</Paragraphs>
  <Slides>26</Slides>
  <Notes>16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Adobe 黑体 Std R</vt:lpstr>
      <vt:lpstr>等线</vt:lpstr>
      <vt:lpstr>黑体</vt:lpstr>
      <vt:lpstr>宋体</vt:lpstr>
      <vt:lpstr>微软雅黑</vt:lpstr>
      <vt:lpstr>Arial</vt:lpstr>
      <vt:lpstr>Calibri</vt:lpstr>
      <vt:lpstr>CommercialPi BT</vt:lpstr>
      <vt:lpstr>ISOCPEUR</vt:lpstr>
      <vt:lpstr>ISOCTEUR</vt:lpstr>
      <vt:lpstr>Marlett</vt:lpstr>
      <vt:lpstr>Monotype Sorts</vt:lpstr>
      <vt:lpstr>Times New Roman</vt:lpstr>
      <vt:lpstr>UniversalMath1 BT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fengjuan</dc:creator>
  <cp:lastModifiedBy>Windows 用户</cp:lastModifiedBy>
  <cp:revision>51</cp:revision>
  <dcterms:created xsi:type="dcterms:W3CDTF">2007-12-03T07:27:32Z</dcterms:created>
  <dcterms:modified xsi:type="dcterms:W3CDTF">2021-11-23T02:36:33Z</dcterms:modified>
</cp:coreProperties>
</file>