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5" r:id="rId4"/>
    <p:sldId id="261" r:id="rId5"/>
    <p:sldId id="262" r:id="rId6"/>
    <p:sldId id="263" r:id="rId7"/>
    <p:sldId id="264" r:id="rId8"/>
    <p:sldId id="265" r:id="rId9"/>
    <p:sldId id="276" r:id="rId10"/>
    <p:sldId id="277" r:id="rId11"/>
    <p:sldId id="278" r:id="rId12"/>
    <p:sldId id="279" r:id="rId13"/>
    <p:sldId id="282" r:id="rId14"/>
    <p:sldId id="283" r:id="rId15"/>
    <p:sldId id="286" r:id="rId16"/>
    <p:sldId id="287" r:id="rId17"/>
    <p:sldId id="288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88CD-F309-44C2-938E-1F84A25B28BF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9F5D-0DAA-4727-8459-8B75C6E8B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88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88CD-F309-44C2-938E-1F84A25B28BF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9F5D-0DAA-4727-8459-8B75C6E8B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07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88CD-F309-44C2-938E-1F84A25B28BF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9F5D-0DAA-4727-8459-8B75C6E8B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88CD-F309-44C2-938E-1F84A25B28BF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9F5D-0DAA-4727-8459-8B75C6E8B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83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88CD-F309-44C2-938E-1F84A25B28BF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9F5D-0DAA-4727-8459-8B75C6E8B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24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88CD-F309-44C2-938E-1F84A25B28BF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9F5D-0DAA-4727-8459-8B75C6E8B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75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88CD-F309-44C2-938E-1F84A25B28BF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9F5D-0DAA-4727-8459-8B75C6E8B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4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88CD-F309-44C2-938E-1F84A25B28BF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9F5D-0DAA-4727-8459-8B75C6E8B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69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88CD-F309-44C2-938E-1F84A25B28BF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9F5D-0DAA-4727-8459-8B75C6E8B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85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88CD-F309-44C2-938E-1F84A25B28BF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9F5D-0DAA-4727-8459-8B75C6E8B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32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88CD-F309-44C2-938E-1F84A25B28BF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9F5D-0DAA-4727-8459-8B75C6E8B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88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688CD-F309-44C2-938E-1F84A25B28BF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89F5D-0DAA-4727-8459-8B75C6E8B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66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247650" y="922338"/>
            <a:ext cx="8540750" cy="514350"/>
            <a:chOff x="200" y="3784"/>
            <a:chExt cx="5380" cy="324"/>
          </a:xfrm>
        </p:grpSpPr>
        <p:grpSp>
          <p:nvGrpSpPr>
            <p:cNvPr id="2054" name="Group 3"/>
            <p:cNvGrpSpPr>
              <a:grpSpLocks/>
            </p:cNvGrpSpPr>
            <p:nvPr/>
          </p:nvGrpSpPr>
          <p:grpSpPr bwMode="auto">
            <a:xfrm>
              <a:off x="5283" y="3860"/>
              <a:ext cx="230" cy="224"/>
              <a:chOff x="5397" y="3881"/>
              <a:chExt cx="272" cy="257"/>
            </a:xfrm>
          </p:grpSpPr>
          <p:sp>
            <p:nvSpPr>
              <p:cNvPr id="98308" name="Rectangle 4"/>
              <p:cNvSpPr>
                <a:spLocks noChangeArrowheads="1"/>
              </p:cNvSpPr>
              <p:nvPr/>
            </p:nvSpPr>
            <p:spPr bwMode="auto">
              <a:xfrm flipH="1">
                <a:off x="5436" y="3881"/>
                <a:ext cx="162" cy="127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10980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 flipH="1">
                <a:off x="5397" y="4008"/>
                <a:ext cx="151" cy="130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8235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59" name="Rectangle 6"/>
              <p:cNvSpPr>
                <a:spLocks noChangeArrowheads="1"/>
              </p:cNvSpPr>
              <p:nvPr/>
            </p:nvSpPr>
            <p:spPr bwMode="auto">
              <a:xfrm flipH="1">
                <a:off x="5502" y="3979"/>
                <a:ext cx="167" cy="139"/>
              </a:xfrm>
              <a:prstGeom prst="rect">
                <a:avLst/>
              </a:prstGeom>
              <a:gradFill rotWithShape="0">
                <a:gsLst>
                  <a:gs pos="0">
                    <a:srgbClr val="333399"/>
                  </a:gs>
                  <a:gs pos="100000">
                    <a:srgbClr val="E3E3F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 flipV="1">
              <a:off x="200" y="4002"/>
              <a:ext cx="5380" cy="27"/>
            </a:xfrm>
            <a:prstGeom prst="rect">
              <a:avLst/>
            </a:prstGeom>
            <a:gradFill rotWithShape="0">
              <a:gsLst>
                <a:gs pos="0">
                  <a:srgbClr val="E3E3EE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5469" y="3784"/>
              <a:ext cx="0" cy="32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51" name="Text Box 9"/>
          <p:cNvSpPr txBox="1">
            <a:spLocks noChangeArrowheads="1"/>
          </p:cNvSpPr>
          <p:nvPr/>
        </p:nvSpPr>
        <p:spPr bwMode="auto">
          <a:xfrm>
            <a:off x="1763713" y="260350"/>
            <a:ext cx="5486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5400" b="1">
                <a:latin typeface="Times New Roman" pitchFamily="18" charset="0"/>
                <a:ea typeface="华文新魏" pitchFamily="2" charset="-122"/>
              </a:rPr>
              <a:t>第</a:t>
            </a:r>
            <a:r>
              <a:rPr kumimoji="1" lang="en-US" altLang="zh-CN" sz="5400" b="1">
                <a:latin typeface="Times New Roman" pitchFamily="18" charset="0"/>
                <a:ea typeface="华文新魏" pitchFamily="2" charset="-122"/>
              </a:rPr>
              <a:t>12</a:t>
            </a:r>
            <a:r>
              <a:rPr kumimoji="1" lang="zh-CN" altLang="en-US" sz="5400" b="1">
                <a:latin typeface="Times New Roman" pitchFamily="18" charset="0"/>
                <a:ea typeface="华文新魏" pitchFamily="2" charset="-122"/>
              </a:rPr>
              <a:t>章  零件图</a:t>
            </a:r>
          </a:p>
        </p:txBody>
      </p:sp>
      <p:sp>
        <p:nvSpPr>
          <p:cNvPr id="2052" name="Text Box 10"/>
          <p:cNvSpPr txBox="1">
            <a:spLocks noChangeArrowheads="1"/>
          </p:cNvSpPr>
          <p:nvPr/>
        </p:nvSpPr>
        <p:spPr bwMode="auto">
          <a:xfrm>
            <a:off x="1635125" y="1482725"/>
            <a:ext cx="496161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latin typeface="华文新魏" pitchFamily="2" charset="-122"/>
                <a:ea typeface="华文新魏" pitchFamily="2" charset="-122"/>
              </a:rPr>
              <a:t>12.1   </a:t>
            </a:r>
            <a:r>
              <a:rPr kumimoji="1" lang="zh-CN" altLang="en-US" sz="4000" b="1" dirty="0">
                <a:latin typeface="华文新魏" pitchFamily="2" charset="-122"/>
                <a:ea typeface="华文新魏" pitchFamily="2" charset="-122"/>
              </a:rPr>
              <a:t>零件图的内容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latin typeface="华文新魏" pitchFamily="2" charset="-122"/>
                <a:ea typeface="华文新魏" pitchFamily="2" charset="-122"/>
              </a:rPr>
              <a:t>12.2  </a:t>
            </a:r>
            <a:r>
              <a:rPr kumimoji="1" lang="zh-CN" altLang="en-US" sz="40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视图选择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latin typeface="华文新魏" pitchFamily="2" charset="-122"/>
                <a:ea typeface="华文新魏" pitchFamily="2" charset="-122"/>
              </a:rPr>
              <a:t>12.3  </a:t>
            </a:r>
            <a:r>
              <a:rPr kumimoji="1" lang="zh-CN" altLang="en-US" sz="4000" b="1" dirty="0">
                <a:latin typeface="华文新魏" pitchFamily="2" charset="-122"/>
                <a:ea typeface="华文新魏" pitchFamily="2" charset="-122"/>
              </a:rPr>
              <a:t>零件的工艺结构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latin typeface="华文新魏" pitchFamily="2" charset="-122"/>
                <a:ea typeface="华文新魏" pitchFamily="2" charset="-122"/>
              </a:rPr>
              <a:t>12.4  </a:t>
            </a:r>
            <a:r>
              <a:rPr kumimoji="1" lang="zh-CN" altLang="en-US" sz="40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尺寸标注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latin typeface="华文新魏" pitchFamily="2" charset="-122"/>
                <a:ea typeface="华文新魏" pitchFamily="2" charset="-122"/>
              </a:rPr>
              <a:t>12.5  </a:t>
            </a:r>
            <a:r>
              <a:rPr kumimoji="1" lang="zh-CN" altLang="en-US" sz="4000" b="1" dirty="0">
                <a:latin typeface="华文新魏" pitchFamily="2" charset="-122"/>
                <a:ea typeface="华文新魏" pitchFamily="2" charset="-122"/>
              </a:rPr>
              <a:t>技术要求</a:t>
            </a:r>
            <a:endParaRPr kumimoji="1" lang="en-US" altLang="zh-CN" sz="4000" b="1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latin typeface="华文新魏" pitchFamily="2" charset="-122"/>
                <a:ea typeface="华文新魏" pitchFamily="2" charset="-122"/>
              </a:rPr>
              <a:t>12.6  </a:t>
            </a:r>
            <a:r>
              <a:rPr kumimoji="1" lang="zh-CN" altLang="en-US" sz="40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读</a:t>
            </a:r>
            <a:r>
              <a:rPr kumimoji="1" lang="zh-CN" altLang="en-US" sz="40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、画零件图</a:t>
            </a:r>
          </a:p>
        </p:txBody>
      </p:sp>
      <p:sp>
        <p:nvSpPr>
          <p:cNvPr id="2" name="椭圆 1"/>
          <p:cNvSpPr/>
          <p:nvPr/>
        </p:nvSpPr>
        <p:spPr>
          <a:xfrm>
            <a:off x="1115616" y="1628800"/>
            <a:ext cx="360040" cy="36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111143" y="4682628"/>
            <a:ext cx="360040" cy="36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111143" y="4005064"/>
            <a:ext cx="360040" cy="36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6065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6"/>
          <p:cNvSpPr txBox="1">
            <a:spLocks noChangeArrowheads="1"/>
          </p:cNvSpPr>
          <p:nvPr/>
        </p:nvSpPr>
        <p:spPr bwMode="auto">
          <a:xfrm>
            <a:off x="327025" y="177800"/>
            <a:ext cx="4016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Monotype Sorts" pitchFamily="2" charset="2"/>
              </a:rPr>
              <a:t>主视图的选择</a:t>
            </a:r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3856038" y="3152775"/>
            <a:ext cx="3838575" cy="3228975"/>
            <a:chOff x="3856038" y="3152353"/>
            <a:chExt cx="3838575" cy="3228975"/>
          </a:xfrm>
        </p:grpSpPr>
        <p:sp>
          <p:nvSpPr>
            <p:cNvPr id="22540" name="Text Box 9" descr="小纸屑"/>
            <p:cNvSpPr txBox="1">
              <a:spLocks noChangeArrowheads="1"/>
            </p:cNvSpPr>
            <p:nvPr/>
          </p:nvSpPr>
          <p:spPr bwMode="auto">
            <a:xfrm>
              <a:off x="6581762" y="5461097"/>
              <a:ext cx="1112851" cy="46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pattFill prst="smConfetti">
                    <a:fgClr>
                      <a:srgbClr val="CC99FF"/>
                    </a:fgClr>
                    <a:bgClr>
                      <a:srgbClr val="FFFFFF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黑体" pitchFamily="2" charset="-122"/>
                  <a:ea typeface="黑体" pitchFamily="2" charset="-122"/>
                </a:rPr>
                <a:t>主视图</a:t>
              </a:r>
            </a:p>
          </p:txBody>
        </p:sp>
        <p:pic>
          <p:nvPicPr>
            <p:cNvPr id="16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6038" y="3152353"/>
              <a:ext cx="2453630" cy="3228975"/>
            </a:xfrm>
            <a:prstGeom prst="snip1Rect">
              <a:avLst>
                <a:gd name="adj" fmla="val 2870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584200" y="796925"/>
            <a:ext cx="2697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ü"/>
            </a:pP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零件的工作位置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74675" y="1700213"/>
            <a:ext cx="3162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ü"/>
            </a:pP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形状特征</a:t>
            </a:r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-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特征视图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579438" y="1249363"/>
            <a:ext cx="33162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ü"/>
            </a:pP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主要结构的加工位置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0" y="2193925"/>
            <a:ext cx="58753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00100" indent="-3429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主视图表达了零件的主要部分：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 轴承孔的形状特征；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 肋板、支承板的相对位置；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 三个螺钉孔；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 凸台也得到了表达。</a:t>
            </a:r>
          </a:p>
        </p:txBody>
      </p:sp>
      <p:pic>
        <p:nvPicPr>
          <p:cNvPr id="22536" name="Picture 37" descr="H:\助教任务\捕获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550" y="169863"/>
            <a:ext cx="28130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7351713" y="3848100"/>
            <a:ext cx="1512887" cy="636588"/>
            <a:chOff x="2415394" y="5409282"/>
            <a:chExt cx="1512168" cy="635695"/>
          </a:xfrm>
        </p:grpSpPr>
        <p:sp>
          <p:nvSpPr>
            <p:cNvPr id="22538" name="Line 215"/>
            <p:cNvSpPr>
              <a:spLocks noChangeShapeType="1"/>
            </p:cNvSpPr>
            <p:nvPr/>
          </p:nvSpPr>
          <p:spPr bwMode="auto">
            <a:xfrm flipH="1" flipV="1">
              <a:off x="2530673" y="5409282"/>
              <a:ext cx="398463" cy="2159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9" name="TextBox 16"/>
            <p:cNvSpPr txBox="1">
              <a:spLocks noChangeArrowheads="1"/>
            </p:cNvSpPr>
            <p:nvPr/>
          </p:nvSpPr>
          <p:spPr bwMode="auto">
            <a:xfrm>
              <a:off x="2415394" y="5675645"/>
              <a:ext cx="15121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黑体" pitchFamily="2" charset="-122"/>
                  <a:ea typeface="黑体" pitchFamily="2" charset="-122"/>
                </a:rPr>
                <a:t>主视图方向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3170055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8" grpId="0" autoUpdateAnimBg="0"/>
      <p:bldP spid="19" grpId="0" autoUpdateAnimBg="0"/>
      <p:bldP spid="2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411163" y="258763"/>
            <a:ext cx="19875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Monotype Sorts" pitchFamily="2" charset="2"/>
              </a:rPr>
              <a:t>选其它视图</a:t>
            </a:r>
          </a:p>
        </p:txBody>
      </p:sp>
      <p:sp>
        <p:nvSpPr>
          <p:cNvPr id="39" name="Text Box 3" descr="编织物"/>
          <p:cNvSpPr txBox="1">
            <a:spLocks noChangeArrowheads="1"/>
          </p:cNvSpPr>
          <p:nvPr/>
        </p:nvSpPr>
        <p:spPr bwMode="auto">
          <a:xfrm>
            <a:off x="461963" y="5048250"/>
            <a:ext cx="35369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C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向局部视图表达上面凸台的形状。</a:t>
            </a:r>
          </a:p>
        </p:txBody>
      </p:sp>
      <p:sp>
        <p:nvSpPr>
          <p:cNvPr id="40" name="Text Box 5" descr="编织物"/>
          <p:cNvSpPr txBox="1">
            <a:spLocks noChangeArrowheads="1"/>
          </p:cNvSpPr>
          <p:nvPr/>
        </p:nvSpPr>
        <p:spPr bwMode="auto">
          <a:xfrm>
            <a:off x="461963" y="3657600"/>
            <a:ext cx="35607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选择移出断面表达支承板断面及肋板断面的形状。</a:t>
            </a:r>
          </a:p>
        </p:txBody>
      </p:sp>
      <p:sp>
        <p:nvSpPr>
          <p:cNvPr id="61" name="Text Box 81" descr="点式菱形"/>
          <p:cNvSpPr txBox="1">
            <a:spLocks noChangeArrowheads="1"/>
          </p:cNvSpPr>
          <p:nvPr/>
        </p:nvSpPr>
        <p:spPr bwMode="auto">
          <a:xfrm>
            <a:off x="422275" y="1038225"/>
            <a:ext cx="3960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选全剖的左视图</a:t>
            </a:r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,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表达轴承孔的内部结构及肋板形状。</a:t>
            </a:r>
          </a:p>
        </p:txBody>
      </p:sp>
      <p:sp>
        <p:nvSpPr>
          <p:cNvPr id="62" name="Text Box 82" descr="编织物"/>
          <p:cNvSpPr txBox="1">
            <a:spLocks noChangeArrowheads="1"/>
          </p:cNvSpPr>
          <p:nvPr/>
        </p:nvSpPr>
        <p:spPr bwMode="auto">
          <a:xfrm>
            <a:off x="441325" y="2349500"/>
            <a:ext cx="3581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俯视图采用</a:t>
            </a:r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B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－</a:t>
            </a:r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B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剖视图，表达肋板和底板的形状。</a:t>
            </a:r>
          </a:p>
        </p:txBody>
      </p:sp>
      <p:pic>
        <p:nvPicPr>
          <p:cNvPr id="23559" name="Picture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138" y="1087438"/>
            <a:ext cx="4283075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60" name="Group 10"/>
          <p:cNvGrpSpPr>
            <a:grpSpLocks/>
          </p:cNvGrpSpPr>
          <p:nvPr/>
        </p:nvGrpSpPr>
        <p:grpSpPr bwMode="auto">
          <a:xfrm>
            <a:off x="5541963" y="390525"/>
            <a:ext cx="304800" cy="415925"/>
            <a:chOff x="3420" y="0"/>
            <a:chExt cx="192" cy="262"/>
          </a:xfrm>
        </p:grpSpPr>
        <p:sp>
          <p:nvSpPr>
            <p:cNvPr id="23583" name="Line 11"/>
            <p:cNvSpPr>
              <a:spLocks noChangeShapeType="1"/>
            </p:cNvSpPr>
            <p:nvPr/>
          </p:nvSpPr>
          <p:spPr bwMode="auto">
            <a:xfrm>
              <a:off x="3436" y="7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4" name="Text Box 12"/>
            <p:cNvSpPr txBox="1">
              <a:spLocks noChangeArrowheads="1"/>
            </p:cNvSpPr>
            <p:nvPr/>
          </p:nvSpPr>
          <p:spPr bwMode="auto">
            <a:xfrm>
              <a:off x="3420" y="0"/>
              <a:ext cx="1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 i="1">
                  <a:latin typeface="ISOCPEUR" pitchFamily="34" charset="0"/>
                </a:rPr>
                <a:t>C</a:t>
              </a:r>
            </a:p>
          </p:txBody>
        </p:sp>
      </p:grpSp>
      <p:sp>
        <p:nvSpPr>
          <p:cNvPr id="23561" name="Text Box 13"/>
          <p:cNvSpPr txBox="1">
            <a:spLocks noChangeArrowheads="1"/>
          </p:cNvSpPr>
          <p:nvPr/>
        </p:nvSpPr>
        <p:spPr bwMode="auto">
          <a:xfrm>
            <a:off x="7839075" y="4775200"/>
            <a:ext cx="304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i="1">
                <a:latin typeface="ISOCPEUR" pitchFamily="34" charset="0"/>
              </a:rPr>
              <a:t>C</a:t>
            </a:r>
          </a:p>
        </p:txBody>
      </p:sp>
      <p:grpSp>
        <p:nvGrpSpPr>
          <p:cNvPr id="23562" name="Group 14"/>
          <p:cNvGrpSpPr>
            <a:grpSpLocks/>
          </p:cNvGrpSpPr>
          <p:nvPr/>
        </p:nvGrpSpPr>
        <p:grpSpPr bwMode="auto">
          <a:xfrm>
            <a:off x="5202238" y="762000"/>
            <a:ext cx="700087" cy="3973513"/>
            <a:chOff x="3198" y="183"/>
            <a:chExt cx="441" cy="2503"/>
          </a:xfrm>
        </p:grpSpPr>
        <p:grpSp>
          <p:nvGrpSpPr>
            <p:cNvPr id="23574" name="Group 15"/>
            <p:cNvGrpSpPr>
              <a:grpSpLocks/>
            </p:cNvGrpSpPr>
            <p:nvPr/>
          </p:nvGrpSpPr>
          <p:grpSpPr bwMode="auto">
            <a:xfrm>
              <a:off x="3198" y="183"/>
              <a:ext cx="426" cy="252"/>
              <a:chOff x="3198" y="183"/>
              <a:chExt cx="426" cy="252"/>
            </a:xfrm>
          </p:grpSpPr>
          <p:sp>
            <p:nvSpPr>
              <p:cNvPr id="23580" name="Line 16"/>
              <p:cNvSpPr>
                <a:spLocks noChangeShapeType="1"/>
              </p:cNvSpPr>
              <p:nvPr/>
            </p:nvSpPr>
            <p:spPr bwMode="auto">
              <a:xfrm flipH="1" flipV="1">
                <a:off x="3429" y="294"/>
                <a:ext cx="1" cy="1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1" name="Line 17"/>
              <p:cNvSpPr>
                <a:spLocks noChangeShapeType="1"/>
              </p:cNvSpPr>
              <p:nvPr/>
            </p:nvSpPr>
            <p:spPr bwMode="auto">
              <a:xfrm flipV="1">
                <a:off x="3416" y="293"/>
                <a:ext cx="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2" name="Text Box 18"/>
              <p:cNvSpPr txBox="1">
                <a:spLocks noChangeArrowheads="1"/>
              </p:cNvSpPr>
              <p:nvPr/>
            </p:nvSpPr>
            <p:spPr bwMode="auto">
              <a:xfrm>
                <a:off x="3198" y="183"/>
                <a:ext cx="21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 i="1">
                    <a:latin typeface="ISOCPEUR" pitchFamily="34" charset="0"/>
                  </a:rPr>
                  <a:t>A</a:t>
                </a:r>
              </a:p>
            </p:txBody>
          </p:sp>
        </p:grpSp>
        <p:grpSp>
          <p:nvGrpSpPr>
            <p:cNvPr id="23575" name="Group 19"/>
            <p:cNvGrpSpPr>
              <a:grpSpLocks/>
            </p:cNvGrpSpPr>
            <p:nvPr/>
          </p:nvGrpSpPr>
          <p:grpSpPr bwMode="auto">
            <a:xfrm>
              <a:off x="3243" y="2434"/>
              <a:ext cx="396" cy="252"/>
              <a:chOff x="3243" y="2434"/>
              <a:chExt cx="396" cy="252"/>
            </a:xfrm>
          </p:grpSpPr>
          <p:grpSp>
            <p:nvGrpSpPr>
              <p:cNvPr id="23576" name="Group 20"/>
              <p:cNvGrpSpPr>
                <a:grpSpLocks/>
              </p:cNvGrpSpPr>
              <p:nvPr/>
            </p:nvGrpSpPr>
            <p:grpSpPr bwMode="auto">
              <a:xfrm>
                <a:off x="3446" y="2508"/>
                <a:ext cx="193" cy="99"/>
                <a:chOff x="3446" y="2456"/>
                <a:chExt cx="193" cy="99"/>
              </a:xfrm>
            </p:grpSpPr>
            <p:sp>
              <p:nvSpPr>
                <p:cNvPr id="23578" name="Line 21"/>
                <p:cNvSpPr>
                  <a:spLocks noChangeShapeType="1"/>
                </p:cNvSpPr>
                <p:nvPr/>
              </p:nvSpPr>
              <p:spPr bwMode="auto">
                <a:xfrm>
                  <a:off x="3446" y="2456"/>
                  <a:ext cx="4" cy="9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79" name="Line 22"/>
                <p:cNvSpPr>
                  <a:spLocks noChangeShapeType="1"/>
                </p:cNvSpPr>
                <p:nvPr/>
              </p:nvSpPr>
              <p:spPr bwMode="auto">
                <a:xfrm>
                  <a:off x="3450" y="2555"/>
                  <a:ext cx="18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3577" name="Text Box 23"/>
              <p:cNvSpPr txBox="1">
                <a:spLocks noChangeArrowheads="1"/>
              </p:cNvSpPr>
              <p:nvPr/>
            </p:nvSpPr>
            <p:spPr bwMode="auto">
              <a:xfrm>
                <a:off x="3243" y="2434"/>
                <a:ext cx="21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 i="1">
                    <a:latin typeface="ISOCPEUR" pitchFamily="34" charset="0"/>
                  </a:rPr>
                  <a:t>A</a:t>
                </a:r>
              </a:p>
            </p:txBody>
          </p:sp>
        </p:grpSp>
      </p:grpSp>
      <p:sp>
        <p:nvSpPr>
          <p:cNvPr id="23563" name="Text Box 72"/>
          <p:cNvSpPr txBox="1">
            <a:spLocks noChangeArrowheads="1"/>
          </p:cNvSpPr>
          <p:nvPr/>
        </p:nvSpPr>
        <p:spPr bwMode="auto">
          <a:xfrm>
            <a:off x="7607300" y="695325"/>
            <a:ext cx="7683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i="1">
                <a:latin typeface="ISOCPEUR" pitchFamily="34" charset="0"/>
              </a:rPr>
              <a:t>A</a:t>
            </a:r>
            <a:r>
              <a:rPr kumimoji="1" lang="zh-CN" altLang="en-US" sz="2000" b="1" i="1">
                <a:latin typeface="ISOCPEUR" pitchFamily="34" charset="0"/>
              </a:rPr>
              <a:t>－</a:t>
            </a:r>
            <a:r>
              <a:rPr kumimoji="1" lang="en-US" altLang="zh-CN" sz="2000" b="1" i="1">
                <a:latin typeface="ISOCPEUR" pitchFamily="34" charset="0"/>
              </a:rPr>
              <a:t>A</a:t>
            </a:r>
          </a:p>
        </p:txBody>
      </p:sp>
      <p:grpSp>
        <p:nvGrpSpPr>
          <p:cNvPr id="23564" name="Group 24"/>
          <p:cNvGrpSpPr>
            <a:grpSpLocks/>
          </p:cNvGrpSpPr>
          <p:nvPr/>
        </p:nvGrpSpPr>
        <p:grpSpPr bwMode="auto">
          <a:xfrm>
            <a:off x="4306888" y="2455863"/>
            <a:ext cx="2339975" cy="615950"/>
            <a:chOff x="2713" y="1329"/>
            <a:chExt cx="1474" cy="388"/>
          </a:xfrm>
        </p:grpSpPr>
        <p:sp>
          <p:nvSpPr>
            <p:cNvPr id="23566" name="Text Box 25"/>
            <p:cNvSpPr txBox="1">
              <a:spLocks noChangeArrowheads="1"/>
            </p:cNvSpPr>
            <p:nvPr/>
          </p:nvSpPr>
          <p:spPr bwMode="auto">
            <a:xfrm>
              <a:off x="2713" y="1341"/>
              <a:ext cx="20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 i="1">
                  <a:latin typeface="ISOCPEUR" pitchFamily="34" charset="0"/>
                </a:rPr>
                <a:t>B</a:t>
              </a:r>
            </a:p>
          </p:txBody>
        </p:sp>
        <p:sp>
          <p:nvSpPr>
            <p:cNvPr id="23567" name="Text Box 26"/>
            <p:cNvSpPr txBox="1">
              <a:spLocks noChangeArrowheads="1"/>
            </p:cNvSpPr>
            <p:nvPr/>
          </p:nvSpPr>
          <p:spPr bwMode="auto">
            <a:xfrm>
              <a:off x="3985" y="1329"/>
              <a:ext cx="20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 i="1">
                  <a:latin typeface="ISOCPEUR" pitchFamily="34" charset="0"/>
                </a:rPr>
                <a:t>B</a:t>
              </a:r>
            </a:p>
          </p:txBody>
        </p:sp>
        <p:grpSp>
          <p:nvGrpSpPr>
            <p:cNvPr id="23568" name="Group 27"/>
            <p:cNvGrpSpPr>
              <a:grpSpLocks/>
            </p:cNvGrpSpPr>
            <p:nvPr/>
          </p:nvGrpSpPr>
          <p:grpSpPr bwMode="auto">
            <a:xfrm>
              <a:off x="2761" y="1542"/>
              <a:ext cx="142" cy="174"/>
              <a:chOff x="2761" y="1536"/>
              <a:chExt cx="142" cy="174"/>
            </a:xfrm>
          </p:grpSpPr>
          <p:sp>
            <p:nvSpPr>
              <p:cNvPr id="23572" name="Line 28"/>
              <p:cNvSpPr>
                <a:spLocks noChangeShapeType="1"/>
              </p:cNvSpPr>
              <p:nvPr/>
            </p:nvSpPr>
            <p:spPr bwMode="auto">
              <a:xfrm>
                <a:off x="2763" y="1544"/>
                <a:ext cx="1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3" name="Line 29"/>
              <p:cNvSpPr>
                <a:spLocks noChangeShapeType="1"/>
              </p:cNvSpPr>
              <p:nvPr/>
            </p:nvSpPr>
            <p:spPr bwMode="auto">
              <a:xfrm>
                <a:off x="2761" y="1536"/>
                <a:ext cx="0" cy="1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569" name="Group 30"/>
            <p:cNvGrpSpPr>
              <a:grpSpLocks/>
            </p:cNvGrpSpPr>
            <p:nvPr/>
          </p:nvGrpSpPr>
          <p:grpSpPr bwMode="auto">
            <a:xfrm>
              <a:off x="3997" y="1550"/>
              <a:ext cx="139" cy="167"/>
              <a:chOff x="3997" y="1544"/>
              <a:chExt cx="139" cy="167"/>
            </a:xfrm>
          </p:grpSpPr>
          <p:sp>
            <p:nvSpPr>
              <p:cNvPr id="23570" name="Line 31"/>
              <p:cNvSpPr>
                <a:spLocks noChangeShapeType="1"/>
              </p:cNvSpPr>
              <p:nvPr/>
            </p:nvSpPr>
            <p:spPr bwMode="auto">
              <a:xfrm>
                <a:off x="3997" y="1544"/>
                <a:ext cx="1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1" name="Line 32"/>
              <p:cNvSpPr>
                <a:spLocks noChangeShapeType="1"/>
              </p:cNvSpPr>
              <p:nvPr/>
            </p:nvSpPr>
            <p:spPr bwMode="auto">
              <a:xfrm>
                <a:off x="4134" y="1544"/>
                <a:ext cx="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3565" name="Text Box 71"/>
          <p:cNvSpPr txBox="1">
            <a:spLocks noChangeArrowheads="1"/>
          </p:cNvSpPr>
          <p:nvPr/>
        </p:nvSpPr>
        <p:spPr bwMode="auto">
          <a:xfrm>
            <a:off x="5149850" y="4605338"/>
            <a:ext cx="7159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i="1">
                <a:latin typeface="ISOCPEUR" pitchFamily="34" charset="0"/>
              </a:rPr>
              <a:t>B</a:t>
            </a:r>
            <a:r>
              <a:rPr kumimoji="1" lang="zh-CN" altLang="en-US" sz="2000" b="1" i="1">
                <a:latin typeface="ISOCPEUR" pitchFamily="34" charset="0"/>
              </a:rPr>
              <a:t>－</a:t>
            </a:r>
            <a:r>
              <a:rPr kumimoji="1" lang="en-US" altLang="zh-CN" sz="2000" b="1" i="1">
                <a:latin typeface="ISOCPEUR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82736325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utoUpdateAnimBg="0"/>
      <p:bldP spid="40" grpId="0" autoUpdateAnimBg="0"/>
      <p:bldP spid="61" grpId="0" autoUpdateAnimBg="0"/>
      <p:bldP spid="6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3"/>
          <p:cNvSpPr>
            <a:spLocks noChangeArrowheads="1"/>
          </p:cNvSpPr>
          <p:nvPr/>
        </p:nvSpPr>
        <p:spPr bwMode="auto">
          <a:xfrm>
            <a:off x="165894" y="116632"/>
            <a:ext cx="43640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80808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sz="2800" b="1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、确定图幅、绘图比例 </a:t>
            </a:r>
          </a:p>
        </p:txBody>
      </p:sp>
      <p:pic>
        <p:nvPicPr>
          <p:cNvPr id="37" name="Picture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771650"/>
            <a:ext cx="6299200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395288" y="836613"/>
            <a:ext cx="81264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ü"/>
            </a:pP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根据视图数量、物体大小，确定绘图比例和图幅大小</a:t>
            </a:r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204788" y="1438275"/>
            <a:ext cx="1836737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图幅：</a:t>
            </a:r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A3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比例：</a:t>
            </a:r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grpSp>
        <p:nvGrpSpPr>
          <p:cNvPr id="40" name="Group 23"/>
          <p:cNvGrpSpPr>
            <a:grpSpLocks/>
          </p:cNvGrpSpPr>
          <p:nvPr/>
        </p:nvGrpSpPr>
        <p:grpSpPr bwMode="auto">
          <a:xfrm>
            <a:off x="2224088" y="1219200"/>
            <a:ext cx="6719887" cy="5002213"/>
            <a:chOff x="1401" y="769"/>
            <a:chExt cx="4233" cy="3150"/>
          </a:xfrm>
        </p:grpSpPr>
        <p:grpSp>
          <p:nvGrpSpPr>
            <p:cNvPr id="24592" name="Group 24"/>
            <p:cNvGrpSpPr>
              <a:grpSpLocks/>
            </p:cNvGrpSpPr>
            <p:nvPr/>
          </p:nvGrpSpPr>
          <p:grpSpPr bwMode="auto">
            <a:xfrm>
              <a:off x="1401" y="769"/>
              <a:ext cx="3969" cy="348"/>
              <a:chOff x="1401" y="769"/>
              <a:chExt cx="3969" cy="348"/>
            </a:xfrm>
          </p:grpSpPr>
          <p:grpSp>
            <p:nvGrpSpPr>
              <p:cNvPr id="24600" name="Group 25"/>
              <p:cNvGrpSpPr>
                <a:grpSpLocks/>
              </p:cNvGrpSpPr>
              <p:nvPr/>
            </p:nvGrpSpPr>
            <p:grpSpPr bwMode="auto">
              <a:xfrm>
                <a:off x="1401" y="898"/>
                <a:ext cx="3969" cy="219"/>
                <a:chOff x="1401" y="898"/>
                <a:chExt cx="3969" cy="219"/>
              </a:xfrm>
            </p:grpSpPr>
            <p:sp>
              <p:nvSpPr>
                <p:cNvPr id="24602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5365" y="907"/>
                  <a:ext cx="0" cy="21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03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401" y="898"/>
                  <a:ext cx="0" cy="2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04" name="Line 28"/>
                <p:cNvSpPr>
                  <a:spLocks noChangeShapeType="1"/>
                </p:cNvSpPr>
                <p:nvPr/>
              </p:nvSpPr>
              <p:spPr bwMode="auto">
                <a:xfrm>
                  <a:off x="1401" y="994"/>
                  <a:ext cx="396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4601" name="Text Box 29"/>
              <p:cNvSpPr txBox="1">
                <a:spLocks noChangeArrowheads="1"/>
              </p:cNvSpPr>
              <p:nvPr/>
            </p:nvSpPr>
            <p:spPr bwMode="auto">
              <a:xfrm>
                <a:off x="3200" y="769"/>
                <a:ext cx="3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800" b="1" i="1">
                    <a:latin typeface="ISOCPEUR" pitchFamily="34" charset="0"/>
                    <a:ea typeface="黑体" pitchFamily="2" charset="-122"/>
                  </a:rPr>
                  <a:t>420</a:t>
                </a:r>
                <a:endParaRPr kumimoji="1" lang="en-US" altLang="zh-CN" sz="2400" b="1" i="1">
                  <a:latin typeface="ISOCPEUR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24593" name="Group 30"/>
            <p:cNvGrpSpPr>
              <a:grpSpLocks/>
            </p:cNvGrpSpPr>
            <p:nvPr/>
          </p:nvGrpSpPr>
          <p:grpSpPr bwMode="auto">
            <a:xfrm>
              <a:off x="5318" y="1117"/>
              <a:ext cx="316" cy="2802"/>
              <a:chOff x="5318" y="1117"/>
              <a:chExt cx="316" cy="2802"/>
            </a:xfrm>
          </p:grpSpPr>
          <p:sp>
            <p:nvSpPr>
              <p:cNvPr id="24594" name="Line 31"/>
              <p:cNvSpPr>
                <a:spLocks noChangeShapeType="1"/>
              </p:cNvSpPr>
              <p:nvPr/>
            </p:nvSpPr>
            <p:spPr bwMode="auto">
              <a:xfrm>
                <a:off x="5365" y="1117"/>
                <a:ext cx="2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4595" name="Group 32"/>
              <p:cNvGrpSpPr>
                <a:grpSpLocks/>
              </p:cNvGrpSpPr>
              <p:nvPr/>
            </p:nvGrpSpPr>
            <p:grpSpPr bwMode="auto">
              <a:xfrm>
                <a:off x="5318" y="1117"/>
                <a:ext cx="316" cy="2802"/>
                <a:chOff x="5318" y="1115"/>
                <a:chExt cx="316" cy="2804"/>
              </a:xfrm>
            </p:grpSpPr>
            <p:grpSp>
              <p:nvGrpSpPr>
                <p:cNvPr id="24596" name="Group 33"/>
                <p:cNvGrpSpPr>
                  <a:grpSpLocks/>
                </p:cNvGrpSpPr>
                <p:nvPr/>
              </p:nvGrpSpPr>
              <p:grpSpPr bwMode="auto">
                <a:xfrm>
                  <a:off x="5370" y="1115"/>
                  <a:ext cx="264" cy="2804"/>
                  <a:chOff x="5338" y="1558"/>
                  <a:chExt cx="294" cy="2499"/>
                </a:xfrm>
              </p:grpSpPr>
              <p:sp>
                <p:nvSpPr>
                  <p:cNvPr id="24598" name="Line 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545" y="1558"/>
                    <a:ext cx="0" cy="24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sm" len="lg"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99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5338" y="4052"/>
                    <a:ext cx="29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4597" name="Text Box 36"/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5108" y="2233"/>
                  <a:ext cx="711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 i="1">
                      <a:latin typeface="ISOCPEUR" pitchFamily="34" charset="0"/>
                      <a:ea typeface="黑体" pitchFamily="2" charset="-122"/>
                    </a:rPr>
                    <a:t>297</a:t>
                  </a:r>
                  <a:endParaRPr kumimoji="1" lang="en-US" altLang="zh-CN" sz="2400" b="1" i="1">
                    <a:latin typeface="ISOCPEUR" pitchFamily="34" charset="0"/>
                    <a:ea typeface="黑体" pitchFamily="2" charset="-122"/>
                  </a:endParaRPr>
                </a:p>
              </p:txBody>
            </p:sp>
          </p:grpSp>
        </p:grpSp>
      </p:grpSp>
      <p:sp>
        <p:nvSpPr>
          <p:cNvPr id="54" name="Text Box 37"/>
          <p:cNvSpPr txBox="1">
            <a:spLocks noChangeArrowheads="1"/>
          </p:cNvSpPr>
          <p:nvPr/>
        </p:nvSpPr>
        <p:spPr bwMode="auto">
          <a:xfrm>
            <a:off x="419100" y="2570163"/>
            <a:ext cx="163195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ü"/>
            </a:pP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画图框、标题栏</a:t>
            </a:r>
          </a:p>
        </p:txBody>
      </p:sp>
      <p:pic>
        <p:nvPicPr>
          <p:cNvPr id="55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771650"/>
            <a:ext cx="6299200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771650"/>
            <a:ext cx="6299200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" name="Group 41"/>
          <p:cNvGrpSpPr>
            <a:grpSpLocks/>
          </p:cNvGrpSpPr>
          <p:nvPr/>
        </p:nvGrpSpPr>
        <p:grpSpPr bwMode="auto">
          <a:xfrm>
            <a:off x="5811838" y="5143500"/>
            <a:ext cx="1323975" cy="747713"/>
            <a:chOff x="3661" y="3240"/>
            <a:chExt cx="834" cy="471"/>
          </a:xfrm>
        </p:grpSpPr>
        <p:sp>
          <p:nvSpPr>
            <p:cNvPr id="24590" name="Line 43"/>
            <p:cNvSpPr>
              <a:spLocks noChangeShapeType="1"/>
            </p:cNvSpPr>
            <p:nvPr/>
          </p:nvSpPr>
          <p:spPr bwMode="auto">
            <a:xfrm>
              <a:off x="4113" y="3437"/>
              <a:ext cx="374" cy="27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Text Box 42"/>
            <p:cNvSpPr txBox="1">
              <a:spLocks noChangeArrowheads="1"/>
            </p:cNvSpPr>
            <p:nvPr/>
          </p:nvSpPr>
          <p:spPr bwMode="auto">
            <a:xfrm>
              <a:off x="3661" y="3240"/>
              <a:ext cx="8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800" b="1">
                  <a:solidFill>
                    <a:srgbClr val="CC0000"/>
                  </a:solidFill>
                  <a:latin typeface="Times New Roman" pitchFamily="18" charset="0"/>
                  <a:ea typeface="黑体" pitchFamily="2" charset="-122"/>
                </a:rPr>
                <a:t>标题栏</a:t>
              </a:r>
            </a:p>
          </p:txBody>
        </p:sp>
      </p:grpSp>
      <p:grpSp>
        <p:nvGrpSpPr>
          <p:cNvPr id="60" name="Group 38"/>
          <p:cNvGrpSpPr>
            <a:grpSpLocks/>
          </p:cNvGrpSpPr>
          <p:nvPr/>
        </p:nvGrpSpPr>
        <p:grpSpPr bwMode="auto">
          <a:xfrm>
            <a:off x="3773488" y="1879600"/>
            <a:ext cx="1370012" cy="460375"/>
            <a:chOff x="1633" y="2743"/>
            <a:chExt cx="863" cy="290"/>
          </a:xfrm>
        </p:grpSpPr>
        <p:sp>
          <p:nvSpPr>
            <p:cNvPr id="24588" name="Text Box 39"/>
            <p:cNvSpPr txBox="1">
              <a:spLocks noChangeArrowheads="1"/>
            </p:cNvSpPr>
            <p:nvPr/>
          </p:nvSpPr>
          <p:spPr bwMode="auto">
            <a:xfrm>
              <a:off x="1633" y="2802"/>
              <a:ext cx="7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800" b="1">
                  <a:solidFill>
                    <a:srgbClr val="CC0000"/>
                  </a:solidFill>
                  <a:latin typeface="Times New Roman" pitchFamily="18" charset="0"/>
                  <a:ea typeface="黑体" pitchFamily="2" charset="-122"/>
                </a:rPr>
                <a:t>图框线</a:t>
              </a:r>
            </a:p>
          </p:txBody>
        </p:sp>
        <p:sp>
          <p:nvSpPr>
            <p:cNvPr id="24589" name="Line 40"/>
            <p:cNvSpPr>
              <a:spLocks noChangeShapeType="1"/>
            </p:cNvSpPr>
            <p:nvPr/>
          </p:nvSpPr>
          <p:spPr bwMode="auto">
            <a:xfrm flipV="1">
              <a:off x="2149" y="2743"/>
              <a:ext cx="347" cy="1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13755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323850" y="299275"/>
            <a:ext cx="44783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80808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kumimoji="1" lang="zh-CN" altLang="en-US" sz="2800" b="1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zh-CN" altLang="en-US" sz="2800" b="1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绘制</a:t>
            </a:r>
            <a:r>
              <a:rPr kumimoji="1" lang="zh-CN" altLang="en-US" sz="2800" b="1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视图 </a:t>
            </a:r>
            <a:endParaRPr kumimoji="1" lang="zh-CN" altLang="en-US" sz="2800" b="1" dirty="0">
              <a:solidFill>
                <a:srgbClr val="080808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765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771650"/>
            <a:ext cx="6299200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771650"/>
            <a:ext cx="6299200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11560" y="980728"/>
            <a:ext cx="86696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    注意图面布置要匀称，并应留出标注尺寸的空间。</a:t>
            </a:r>
          </a:p>
        </p:txBody>
      </p:sp>
    </p:spTree>
    <p:extLst>
      <p:ext uri="{BB962C8B-B14F-4D97-AF65-F5344CB8AC3E}">
        <p14:creationId xmlns:p14="http://schemas.microsoft.com/office/powerpoint/2010/main" val="5182665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ChangeArrowheads="1"/>
          </p:cNvSpPr>
          <p:nvPr/>
        </p:nvSpPr>
        <p:spPr bwMode="auto">
          <a:xfrm>
            <a:off x="323528" y="225426"/>
            <a:ext cx="43307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80808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kumimoji="1" lang="zh-CN" altLang="en-US" sz="2800" b="1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zh-CN" altLang="en-US" sz="2800" b="1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完成零件图</a:t>
            </a: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107950" y="836613"/>
            <a:ext cx="9432925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检查、描深、画剖面线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标注尺寸及技术要求（尺寸公差、表面粗糙度及形位公差等</a:t>
            </a:r>
            <a:r>
              <a:rPr kumimoji="1" lang="en-US" altLang="zh-CN" sz="2400" b="1" dirty="0">
                <a:latin typeface="黑体" pitchFamily="2" charset="-122"/>
                <a:ea typeface="黑体" pitchFamily="2" charset="-12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填写标题栏</a:t>
            </a:r>
          </a:p>
        </p:txBody>
      </p:sp>
      <p:pic>
        <p:nvPicPr>
          <p:cNvPr id="2867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771650"/>
            <a:ext cx="6299200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771650"/>
            <a:ext cx="6299200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13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850900" y="4756150"/>
            <a:ext cx="74628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Times New Roman" pitchFamily="18" charset="0"/>
                <a:ea typeface="黑体" pitchFamily="2" charset="-122"/>
              </a:rPr>
              <a:t>        </a:t>
            </a:r>
            <a:r>
              <a:rPr kumimoji="1" lang="zh-CN" altLang="en-US" sz="2400" b="1" dirty="0">
                <a:latin typeface="Times New Roman" pitchFamily="18" charset="0"/>
                <a:ea typeface="黑体" pitchFamily="2" charset="-122"/>
              </a:rPr>
              <a:t>表面粗糙度反映零件表面的光滑程度，是衡量零件质量的标准之一。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87375" y="904875"/>
            <a:ext cx="4767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800" b="1" dirty="0" smtClean="0">
                <a:latin typeface="黑体" pitchFamily="2" charset="-122"/>
                <a:ea typeface="黑体" pitchFamily="2" charset="-122"/>
              </a:rPr>
              <a:t>、表面粗糙度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的概念</a:t>
            </a:r>
          </a:p>
        </p:txBody>
      </p:sp>
      <p:grpSp>
        <p:nvGrpSpPr>
          <p:cNvPr id="22533" name="Group 5"/>
          <p:cNvGrpSpPr>
            <a:grpSpLocks/>
          </p:cNvGrpSpPr>
          <p:nvPr/>
        </p:nvGrpSpPr>
        <p:grpSpPr bwMode="auto">
          <a:xfrm>
            <a:off x="2151063" y="2362200"/>
            <a:ext cx="3328987" cy="1100138"/>
            <a:chOff x="1355" y="1488"/>
            <a:chExt cx="2097" cy="693"/>
          </a:xfrm>
        </p:grpSpPr>
        <p:sp>
          <p:nvSpPr>
            <p:cNvPr id="3107" name="Rectangle 6"/>
            <p:cNvSpPr>
              <a:spLocks noChangeArrowheads="1"/>
            </p:cNvSpPr>
            <p:nvPr/>
          </p:nvSpPr>
          <p:spPr bwMode="auto">
            <a:xfrm>
              <a:off x="1469" y="1488"/>
              <a:ext cx="1866" cy="693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108" name="Group 7"/>
            <p:cNvGrpSpPr>
              <a:grpSpLocks/>
            </p:cNvGrpSpPr>
            <p:nvPr/>
          </p:nvGrpSpPr>
          <p:grpSpPr bwMode="auto">
            <a:xfrm>
              <a:off x="1355" y="1835"/>
              <a:ext cx="2097" cy="1"/>
              <a:chOff x="727" y="1874"/>
              <a:chExt cx="2097" cy="1"/>
            </a:xfrm>
          </p:grpSpPr>
          <p:sp>
            <p:nvSpPr>
              <p:cNvPr id="3109" name="Line 8"/>
              <p:cNvSpPr>
                <a:spLocks noChangeShapeType="1"/>
              </p:cNvSpPr>
              <p:nvPr/>
            </p:nvSpPr>
            <p:spPr bwMode="auto">
              <a:xfrm>
                <a:off x="727" y="1874"/>
                <a:ext cx="61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0" name="Line 9"/>
              <p:cNvSpPr>
                <a:spLocks noChangeShapeType="1"/>
              </p:cNvSpPr>
              <p:nvPr/>
            </p:nvSpPr>
            <p:spPr bwMode="auto">
              <a:xfrm>
                <a:off x="1529" y="1874"/>
                <a:ext cx="7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1" name="Line 10"/>
              <p:cNvSpPr>
                <a:spLocks noChangeShapeType="1"/>
              </p:cNvSpPr>
              <p:nvPr/>
            </p:nvSpPr>
            <p:spPr bwMode="auto">
              <a:xfrm>
                <a:off x="2468" y="1874"/>
                <a:ext cx="3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2" name="Line 11"/>
              <p:cNvSpPr>
                <a:spLocks noChangeShapeType="1"/>
              </p:cNvSpPr>
              <p:nvPr/>
            </p:nvSpPr>
            <p:spPr bwMode="auto">
              <a:xfrm>
                <a:off x="1401" y="1875"/>
                <a:ext cx="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" name="Line 12"/>
              <p:cNvSpPr>
                <a:spLocks noChangeShapeType="1"/>
              </p:cNvSpPr>
              <p:nvPr/>
            </p:nvSpPr>
            <p:spPr bwMode="auto">
              <a:xfrm>
                <a:off x="2346" y="1875"/>
                <a:ext cx="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2541" name="Group 13"/>
          <p:cNvGrpSpPr>
            <a:grpSpLocks/>
          </p:cNvGrpSpPr>
          <p:nvPr/>
        </p:nvGrpSpPr>
        <p:grpSpPr bwMode="auto">
          <a:xfrm>
            <a:off x="3414713" y="1931988"/>
            <a:ext cx="852487" cy="1139825"/>
            <a:chOff x="2151" y="1217"/>
            <a:chExt cx="537" cy="718"/>
          </a:xfrm>
        </p:grpSpPr>
        <p:sp>
          <p:nvSpPr>
            <p:cNvPr id="3087" name="Oval 14"/>
            <p:cNvSpPr>
              <a:spLocks noChangeArrowheads="1"/>
            </p:cNvSpPr>
            <p:nvPr/>
          </p:nvSpPr>
          <p:spPr bwMode="auto">
            <a:xfrm>
              <a:off x="2161" y="1219"/>
              <a:ext cx="519" cy="519"/>
            </a:xfrm>
            <a:prstGeom prst="ellipse">
              <a:avLst/>
            </a:prstGeom>
            <a:solidFill>
              <a:srgbClr val="E6F4F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088" name="Group 15"/>
            <p:cNvGrpSpPr>
              <a:grpSpLocks/>
            </p:cNvGrpSpPr>
            <p:nvPr/>
          </p:nvGrpSpPr>
          <p:grpSpPr bwMode="auto">
            <a:xfrm>
              <a:off x="2151" y="1217"/>
              <a:ext cx="537" cy="718"/>
              <a:chOff x="2151" y="1217"/>
              <a:chExt cx="537" cy="718"/>
            </a:xfrm>
          </p:grpSpPr>
          <p:grpSp>
            <p:nvGrpSpPr>
              <p:cNvPr id="3089" name="Group 16"/>
              <p:cNvGrpSpPr>
                <a:grpSpLocks/>
              </p:cNvGrpSpPr>
              <p:nvPr/>
            </p:nvGrpSpPr>
            <p:grpSpPr bwMode="auto">
              <a:xfrm>
                <a:off x="2155" y="1454"/>
                <a:ext cx="533" cy="63"/>
                <a:chOff x="3405" y="2810"/>
                <a:chExt cx="902" cy="109"/>
              </a:xfrm>
            </p:grpSpPr>
            <p:sp>
              <p:nvSpPr>
                <p:cNvPr id="3094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3405" y="2810"/>
                  <a:ext cx="70" cy="70"/>
                </a:xfrm>
                <a:prstGeom prst="line">
                  <a:avLst/>
                </a:prstGeom>
                <a:noFill/>
                <a:ln w="57150">
                  <a:solidFill>
                    <a:srgbClr val="0000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95" name="Line 18"/>
                <p:cNvSpPr>
                  <a:spLocks noChangeShapeType="1"/>
                </p:cNvSpPr>
                <p:nvPr/>
              </p:nvSpPr>
              <p:spPr bwMode="auto">
                <a:xfrm>
                  <a:off x="3475" y="2810"/>
                  <a:ext cx="44" cy="80"/>
                </a:xfrm>
                <a:prstGeom prst="line">
                  <a:avLst/>
                </a:prstGeom>
                <a:noFill/>
                <a:ln w="57150">
                  <a:solidFill>
                    <a:srgbClr val="0000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96" name="Line 19"/>
                <p:cNvSpPr>
                  <a:spLocks noChangeShapeType="1"/>
                </p:cNvSpPr>
                <p:nvPr/>
              </p:nvSpPr>
              <p:spPr bwMode="auto">
                <a:xfrm>
                  <a:off x="3519" y="2889"/>
                  <a:ext cx="60" cy="30"/>
                </a:xfrm>
                <a:prstGeom prst="line">
                  <a:avLst/>
                </a:prstGeom>
                <a:noFill/>
                <a:ln w="57150">
                  <a:solidFill>
                    <a:srgbClr val="0000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97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577" y="2893"/>
                  <a:ext cx="57" cy="25"/>
                </a:xfrm>
                <a:prstGeom prst="line">
                  <a:avLst/>
                </a:prstGeom>
                <a:noFill/>
                <a:ln w="57150">
                  <a:solidFill>
                    <a:srgbClr val="0000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98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633" y="2824"/>
                  <a:ext cx="74" cy="70"/>
                </a:xfrm>
                <a:prstGeom prst="line">
                  <a:avLst/>
                </a:prstGeom>
                <a:noFill/>
                <a:ln w="57150">
                  <a:solidFill>
                    <a:srgbClr val="0000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99" name="Line 22"/>
                <p:cNvSpPr>
                  <a:spLocks noChangeShapeType="1"/>
                </p:cNvSpPr>
                <p:nvPr/>
              </p:nvSpPr>
              <p:spPr bwMode="auto">
                <a:xfrm>
                  <a:off x="3705" y="2823"/>
                  <a:ext cx="38" cy="38"/>
                </a:xfrm>
                <a:prstGeom prst="line">
                  <a:avLst/>
                </a:prstGeom>
                <a:noFill/>
                <a:ln w="57150">
                  <a:solidFill>
                    <a:srgbClr val="0000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00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744" y="2835"/>
                  <a:ext cx="102" cy="27"/>
                </a:xfrm>
                <a:prstGeom prst="line">
                  <a:avLst/>
                </a:prstGeom>
                <a:noFill/>
                <a:ln w="57150">
                  <a:solidFill>
                    <a:srgbClr val="0000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01" name="Line 24"/>
                <p:cNvSpPr>
                  <a:spLocks noChangeShapeType="1"/>
                </p:cNvSpPr>
                <p:nvPr/>
              </p:nvSpPr>
              <p:spPr bwMode="auto">
                <a:xfrm>
                  <a:off x="3846" y="2834"/>
                  <a:ext cx="29" cy="58"/>
                </a:xfrm>
                <a:prstGeom prst="line">
                  <a:avLst/>
                </a:prstGeom>
                <a:noFill/>
                <a:ln w="57150">
                  <a:solidFill>
                    <a:srgbClr val="0000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02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872" y="2856"/>
                  <a:ext cx="115" cy="38"/>
                </a:xfrm>
                <a:prstGeom prst="line">
                  <a:avLst/>
                </a:prstGeom>
                <a:noFill/>
                <a:ln w="57150">
                  <a:solidFill>
                    <a:srgbClr val="0000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03" name="Line 26"/>
                <p:cNvSpPr>
                  <a:spLocks noChangeShapeType="1"/>
                </p:cNvSpPr>
                <p:nvPr/>
              </p:nvSpPr>
              <p:spPr bwMode="auto">
                <a:xfrm>
                  <a:off x="3987" y="2854"/>
                  <a:ext cx="103" cy="20"/>
                </a:xfrm>
                <a:prstGeom prst="line">
                  <a:avLst/>
                </a:prstGeom>
                <a:noFill/>
                <a:ln w="57150">
                  <a:solidFill>
                    <a:srgbClr val="0000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04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4090" y="2829"/>
                  <a:ext cx="76" cy="45"/>
                </a:xfrm>
                <a:prstGeom prst="line">
                  <a:avLst/>
                </a:prstGeom>
                <a:noFill/>
                <a:ln w="57150">
                  <a:solidFill>
                    <a:srgbClr val="0000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05" name="Line 28"/>
                <p:cNvSpPr>
                  <a:spLocks noChangeShapeType="1"/>
                </p:cNvSpPr>
                <p:nvPr/>
              </p:nvSpPr>
              <p:spPr bwMode="auto">
                <a:xfrm>
                  <a:off x="4166" y="2829"/>
                  <a:ext cx="90" cy="38"/>
                </a:xfrm>
                <a:prstGeom prst="line">
                  <a:avLst/>
                </a:prstGeom>
                <a:noFill/>
                <a:ln w="57150">
                  <a:solidFill>
                    <a:srgbClr val="0000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06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4256" y="2848"/>
                  <a:ext cx="51" cy="19"/>
                </a:xfrm>
                <a:prstGeom prst="line">
                  <a:avLst/>
                </a:prstGeom>
                <a:noFill/>
                <a:ln w="57150">
                  <a:solidFill>
                    <a:srgbClr val="0000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90" name="Group 30"/>
              <p:cNvGrpSpPr>
                <a:grpSpLocks/>
              </p:cNvGrpSpPr>
              <p:nvPr/>
            </p:nvGrpSpPr>
            <p:grpSpPr bwMode="auto">
              <a:xfrm>
                <a:off x="2151" y="1217"/>
                <a:ext cx="537" cy="718"/>
                <a:chOff x="1607" y="2596"/>
                <a:chExt cx="537" cy="718"/>
              </a:xfrm>
            </p:grpSpPr>
            <p:sp>
              <p:nvSpPr>
                <p:cNvPr id="3091" name="Rectangle 31"/>
                <p:cNvSpPr>
                  <a:spLocks noChangeArrowheads="1"/>
                </p:cNvSpPr>
                <p:nvPr/>
              </p:nvSpPr>
              <p:spPr bwMode="auto">
                <a:xfrm>
                  <a:off x="1864" y="3120"/>
                  <a:ext cx="27" cy="76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66"/>
                    </a:gs>
                    <a:gs pos="50000">
                      <a:srgbClr val="A6A6CA"/>
                    </a:gs>
                    <a:gs pos="100000">
                      <a:srgbClr val="000066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92" name="Oval 32"/>
                <p:cNvSpPr>
                  <a:spLocks noChangeArrowheads="1"/>
                </p:cNvSpPr>
                <p:nvPr/>
              </p:nvSpPr>
              <p:spPr bwMode="auto">
                <a:xfrm>
                  <a:off x="1607" y="2596"/>
                  <a:ext cx="537" cy="525"/>
                </a:xfrm>
                <a:prstGeom prst="ellipse">
                  <a:avLst/>
                </a:prstGeom>
                <a:noFill/>
                <a:ln w="38100">
                  <a:solidFill>
                    <a:srgbClr val="0000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EC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93" name="Rectangle 33"/>
                <p:cNvSpPr>
                  <a:spLocks noChangeArrowheads="1"/>
                </p:cNvSpPr>
                <p:nvPr/>
              </p:nvSpPr>
              <p:spPr bwMode="auto">
                <a:xfrm>
                  <a:off x="1857" y="3197"/>
                  <a:ext cx="41" cy="117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66"/>
                    </a:gs>
                    <a:gs pos="50000">
                      <a:srgbClr val="8E8EBB"/>
                    </a:gs>
                    <a:gs pos="100000">
                      <a:srgbClr val="000066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</p:grpSp>
      <p:grpSp>
        <p:nvGrpSpPr>
          <p:cNvPr id="22562" name="Group 34"/>
          <p:cNvGrpSpPr>
            <a:grpSpLocks/>
          </p:cNvGrpSpPr>
          <p:nvPr/>
        </p:nvGrpSpPr>
        <p:grpSpPr bwMode="auto">
          <a:xfrm>
            <a:off x="3852863" y="1724025"/>
            <a:ext cx="1087437" cy="604838"/>
            <a:chOff x="1700" y="1161"/>
            <a:chExt cx="685" cy="381"/>
          </a:xfrm>
        </p:grpSpPr>
        <p:sp>
          <p:nvSpPr>
            <p:cNvPr id="3085" name="Line 35"/>
            <p:cNvSpPr>
              <a:spLocks noChangeShapeType="1"/>
            </p:cNvSpPr>
            <p:nvPr/>
          </p:nvSpPr>
          <p:spPr bwMode="auto">
            <a:xfrm flipV="1">
              <a:off x="1700" y="1291"/>
              <a:ext cx="427" cy="25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Text Box 36"/>
            <p:cNvSpPr txBox="1">
              <a:spLocks noChangeArrowheads="1"/>
            </p:cNvSpPr>
            <p:nvPr/>
          </p:nvSpPr>
          <p:spPr bwMode="auto">
            <a:xfrm>
              <a:off x="2108" y="1161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solidFill>
                    <a:srgbClr val="CC0000"/>
                  </a:solidFill>
                  <a:latin typeface="Times New Roman" pitchFamily="18" charset="0"/>
                  <a:ea typeface="黑体" pitchFamily="2" charset="-122"/>
                </a:rPr>
                <a:t>峰</a:t>
              </a:r>
            </a:p>
          </p:txBody>
        </p:sp>
      </p:grpSp>
      <p:grpSp>
        <p:nvGrpSpPr>
          <p:cNvPr id="22565" name="Group 37"/>
          <p:cNvGrpSpPr>
            <a:grpSpLocks/>
          </p:cNvGrpSpPr>
          <p:nvPr/>
        </p:nvGrpSpPr>
        <p:grpSpPr bwMode="auto">
          <a:xfrm>
            <a:off x="2862263" y="1768475"/>
            <a:ext cx="747712" cy="631825"/>
            <a:chOff x="1076" y="1189"/>
            <a:chExt cx="471" cy="398"/>
          </a:xfrm>
        </p:grpSpPr>
        <p:sp>
          <p:nvSpPr>
            <p:cNvPr id="3083" name="Line 38"/>
            <p:cNvSpPr>
              <a:spLocks noChangeShapeType="1"/>
            </p:cNvSpPr>
            <p:nvPr/>
          </p:nvSpPr>
          <p:spPr bwMode="auto">
            <a:xfrm>
              <a:off x="1324" y="1355"/>
              <a:ext cx="223" cy="23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Text Box 39"/>
            <p:cNvSpPr txBox="1">
              <a:spLocks noChangeArrowheads="1"/>
            </p:cNvSpPr>
            <p:nvPr/>
          </p:nvSpPr>
          <p:spPr bwMode="auto">
            <a:xfrm>
              <a:off x="1076" y="1189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solidFill>
                    <a:srgbClr val="CC0000"/>
                  </a:solidFill>
                  <a:latin typeface="Times New Roman" pitchFamily="18" charset="0"/>
                  <a:ea typeface="黑体" pitchFamily="2" charset="-122"/>
                </a:rPr>
                <a:t>谷</a:t>
              </a:r>
            </a:p>
          </p:txBody>
        </p:sp>
      </p:grpSp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852488" y="3862388"/>
            <a:ext cx="75279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  <a:ea typeface="黑体" pitchFamily="2" charset="-122"/>
              </a:rPr>
              <a:t>        </a:t>
            </a:r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加工表面具有的一定间距内峰、谷所组成的</a:t>
            </a:r>
            <a:r>
              <a:rPr kumimoji="1" lang="zh-CN" altLang="en-US" sz="2400" b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微观几何形状特征</a:t>
            </a:r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称为表面粗糙度。</a:t>
            </a:r>
          </a:p>
        </p:txBody>
      </p:sp>
      <p:sp>
        <p:nvSpPr>
          <p:cNvPr id="22569" name="Text Box 41"/>
          <p:cNvSpPr txBox="1">
            <a:spLocks noChangeArrowheads="1"/>
          </p:cNvSpPr>
          <p:nvPr/>
        </p:nvSpPr>
        <p:spPr bwMode="auto">
          <a:xfrm>
            <a:off x="5619750" y="2346325"/>
            <a:ext cx="3051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Times New Roman" pitchFamily="18" charset="0"/>
                <a:ea typeface="黑体" pitchFamily="2" charset="-122"/>
              </a:rPr>
              <a:t>在显微镜下观察表面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288896"/>
            <a:ext cx="64807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0"/>
              </a:spcBef>
              <a:buFontTx/>
              <a:buNone/>
              <a:defRPr sz="3200" b="1"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 smtClean="0"/>
              <a:t>三</a:t>
            </a:r>
            <a:r>
              <a:rPr lang="en-US" altLang="zh-CN" dirty="0" smtClean="0"/>
              <a:t>. </a:t>
            </a:r>
            <a:r>
              <a:rPr lang="zh-CN" altLang="en-US" dirty="0" smtClean="0"/>
              <a:t>零件图</a:t>
            </a:r>
            <a:r>
              <a:rPr lang="zh-CN" altLang="en-US" dirty="0"/>
              <a:t>技术要求之  表面结构</a:t>
            </a:r>
          </a:p>
        </p:txBody>
      </p:sp>
    </p:spTree>
    <p:extLst>
      <p:ext uri="{BB962C8B-B14F-4D97-AF65-F5344CB8AC3E}">
        <p14:creationId xmlns:p14="http://schemas.microsoft.com/office/powerpoint/2010/main" val="3431661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utoUpdateAnimBg="0"/>
      <p:bldP spid="22532" grpId="0" autoUpdateAnimBg="0"/>
      <p:bldP spid="22568" grpId="0" autoUpdateAnimBg="0"/>
      <p:bldP spid="2256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57213" y="595313"/>
            <a:ext cx="84788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规定了评定表面粗糙度的参数。下面介绍常用的两种：</a:t>
            </a:r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Ra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Rz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23555" name="Freeform 3"/>
          <p:cNvSpPr>
            <a:spLocks/>
          </p:cNvSpPr>
          <p:nvPr/>
        </p:nvSpPr>
        <p:spPr bwMode="auto">
          <a:xfrm>
            <a:off x="903288" y="2259013"/>
            <a:ext cx="6731000" cy="1587"/>
          </a:xfrm>
          <a:custGeom>
            <a:avLst/>
            <a:gdLst>
              <a:gd name="T0" fmla="*/ 0 w 4240"/>
              <a:gd name="T1" fmla="*/ 0 h 1"/>
              <a:gd name="T2" fmla="*/ 2147483647 w 4240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240" h="1">
                <a:moveTo>
                  <a:pt x="0" y="0"/>
                </a:moveTo>
                <a:lnTo>
                  <a:pt x="4240" y="0"/>
                </a:lnTo>
              </a:path>
            </a:pathLst>
          </a:cu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331913" y="2681288"/>
            <a:ext cx="6119812" cy="790575"/>
            <a:chOff x="768" y="1326"/>
            <a:chExt cx="2028" cy="498"/>
          </a:xfrm>
        </p:grpSpPr>
        <p:sp>
          <p:nvSpPr>
            <p:cNvPr id="4174" name="Line 5"/>
            <p:cNvSpPr>
              <a:spLocks noChangeShapeType="1"/>
            </p:cNvSpPr>
            <p:nvPr/>
          </p:nvSpPr>
          <p:spPr bwMode="auto">
            <a:xfrm>
              <a:off x="2790" y="1326"/>
              <a:ext cx="0" cy="498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5" name="Line 6"/>
            <p:cNvSpPr>
              <a:spLocks noChangeShapeType="1"/>
            </p:cNvSpPr>
            <p:nvPr/>
          </p:nvSpPr>
          <p:spPr bwMode="auto">
            <a:xfrm>
              <a:off x="768" y="1764"/>
              <a:ext cx="2028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6" name="Text Box 7"/>
            <p:cNvSpPr txBox="1">
              <a:spLocks noChangeArrowheads="1"/>
            </p:cNvSpPr>
            <p:nvPr/>
          </p:nvSpPr>
          <p:spPr bwMode="auto">
            <a:xfrm>
              <a:off x="1358" y="1583"/>
              <a:ext cx="8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 b="1">
                  <a:solidFill>
                    <a:srgbClr val="CC0000"/>
                  </a:solidFill>
                  <a:latin typeface="ISOCPEUR" pitchFamily="34" charset="0"/>
                  <a:ea typeface="黑体" pitchFamily="2" charset="-122"/>
                </a:rPr>
                <a:t>l </a:t>
              </a:r>
              <a:r>
                <a:rPr kumimoji="1" lang="en-US" altLang="zh-CN" sz="1600" b="1">
                  <a:solidFill>
                    <a:srgbClr val="CC0000"/>
                  </a:solidFill>
                  <a:latin typeface="黑体" pitchFamily="2" charset="-122"/>
                  <a:ea typeface="黑体" pitchFamily="2" charset="-122"/>
                </a:rPr>
                <a:t>= </a:t>
              </a:r>
              <a:r>
                <a:rPr kumimoji="1" lang="zh-CN" altLang="en-US" sz="1600" b="1">
                  <a:solidFill>
                    <a:srgbClr val="CC0000"/>
                  </a:solidFill>
                  <a:latin typeface="黑体" pitchFamily="2" charset="-122"/>
                  <a:ea typeface="黑体" pitchFamily="2" charset="-122"/>
                </a:rPr>
                <a:t>取样长度</a:t>
              </a:r>
            </a:p>
          </p:txBody>
        </p:sp>
      </p:grp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0" y="3644900"/>
            <a:ext cx="1406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600" b="1">
                <a:solidFill>
                  <a:srgbClr val="CC0000"/>
                </a:solidFill>
                <a:latin typeface="ISOCPEUR" pitchFamily="34" charset="0"/>
                <a:ea typeface="黑体" pitchFamily="2" charset="-122"/>
              </a:rPr>
              <a:t>OX </a:t>
            </a:r>
            <a:r>
              <a:rPr kumimoji="1" lang="en-US" altLang="zh-CN" sz="1600" b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—</a:t>
            </a:r>
            <a:r>
              <a:rPr kumimoji="1" lang="en-US" altLang="zh-CN" sz="1600" b="1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1600" b="1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基准线</a:t>
            </a:r>
          </a:p>
        </p:txBody>
      </p:sp>
      <p:grpSp>
        <p:nvGrpSpPr>
          <p:cNvPr id="23561" name="Group 9"/>
          <p:cNvGrpSpPr>
            <a:grpSpLocks/>
          </p:cNvGrpSpPr>
          <p:nvPr/>
        </p:nvGrpSpPr>
        <p:grpSpPr bwMode="auto">
          <a:xfrm>
            <a:off x="1908175" y="1412875"/>
            <a:ext cx="1292225" cy="569913"/>
            <a:chOff x="936" y="1027"/>
            <a:chExt cx="814" cy="359"/>
          </a:xfrm>
        </p:grpSpPr>
        <p:sp>
          <p:nvSpPr>
            <p:cNvPr id="4172" name="Line 10"/>
            <p:cNvSpPr>
              <a:spLocks noChangeShapeType="1"/>
            </p:cNvSpPr>
            <p:nvPr/>
          </p:nvSpPr>
          <p:spPr bwMode="auto">
            <a:xfrm flipV="1">
              <a:off x="936" y="1188"/>
              <a:ext cx="216" cy="19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3" name="Text Box 11"/>
            <p:cNvSpPr txBox="1">
              <a:spLocks noChangeArrowheads="1"/>
            </p:cNvSpPr>
            <p:nvPr/>
          </p:nvSpPr>
          <p:spPr bwMode="auto">
            <a:xfrm>
              <a:off x="1118" y="1027"/>
              <a:ext cx="6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1600" b="1">
                  <a:solidFill>
                    <a:srgbClr val="CC0000"/>
                  </a:solidFill>
                  <a:latin typeface="Times New Roman" pitchFamily="18" charset="0"/>
                  <a:ea typeface="黑体" pitchFamily="2" charset="-122"/>
                </a:rPr>
                <a:t>表面轮廓</a:t>
              </a:r>
            </a:p>
          </p:txBody>
        </p:sp>
      </p:grpSp>
      <p:grpSp>
        <p:nvGrpSpPr>
          <p:cNvPr id="23564" name="Group 12"/>
          <p:cNvGrpSpPr>
            <a:grpSpLocks/>
          </p:cNvGrpSpPr>
          <p:nvPr/>
        </p:nvGrpSpPr>
        <p:grpSpPr bwMode="auto">
          <a:xfrm>
            <a:off x="695325" y="1797050"/>
            <a:ext cx="304800" cy="984250"/>
            <a:chOff x="438" y="1132"/>
            <a:chExt cx="192" cy="620"/>
          </a:xfrm>
        </p:grpSpPr>
        <p:sp>
          <p:nvSpPr>
            <p:cNvPr id="4168" name="Line 13"/>
            <p:cNvSpPr>
              <a:spLocks noChangeShapeType="1"/>
            </p:cNvSpPr>
            <p:nvPr/>
          </p:nvSpPr>
          <p:spPr bwMode="auto">
            <a:xfrm>
              <a:off x="618" y="1253"/>
              <a:ext cx="0" cy="17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" name="Freeform 14"/>
            <p:cNvSpPr>
              <a:spLocks/>
            </p:cNvSpPr>
            <p:nvPr/>
          </p:nvSpPr>
          <p:spPr bwMode="auto">
            <a:xfrm>
              <a:off x="620" y="1420"/>
              <a:ext cx="1" cy="158"/>
            </a:xfrm>
            <a:custGeom>
              <a:avLst/>
              <a:gdLst>
                <a:gd name="T0" fmla="*/ 0 w 1"/>
                <a:gd name="T1" fmla="*/ 0 h 158"/>
                <a:gd name="T2" fmla="*/ 1 w 1"/>
                <a:gd name="T3" fmla="*/ 158 h 15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58">
                  <a:moveTo>
                    <a:pt x="0" y="0"/>
                  </a:moveTo>
                  <a:lnTo>
                    <a:pt x="1" y="158"/>
                  </a:lnTo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Line 15"/>
            <p:cNvSpPr>
              <a:spLocks noChangeShapeType="1"/>
            </p:cNvSpPr>
            <p:nvPr/>
          </p:nvSpPr>
          <p:spPr bwMode="auto">
            <a:xfrm flipV="1">
              <a:off x="620" y="1576"/>
              <a:ext cx="0" cy="17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1" name="Text Box 16"/>
            <p:cNvSpPr txBox="1">
              <a:spLocks noChangeArrowheads="1"/>
            </p:cNvSpPr>
            <p:nvPr/>
          </p:nvSpPr>
          <p:spPr bwMode="auto">
            <a:xfrm rot="-5400000">
              <a:off x="376" y="1194"/>
              <a:ext cx="3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CC0000"/>
                  </a:solidFill>
                  <a:latin typeface="ISOCPEUR" pitchFamily="34" charset="0"/>
                </a:rPr>
                <a:t>Ra</a:t>
              </a:r>
            </a:p>
          </p:txBody>
        </p:sp>
      </p:grp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696913" y="4119563"/>
            <a:ext cx="4368800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Ra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（轮廓算术平均偏差）</a:t>
            </a:r>
          </a:p>
          <a:p>
            <a:pPr eaLnBrk="1" hangingPunct="1"/>
            <a:endParaRPr kumimoji="1" lang="zh-CN" altLang="en-US" sz="2400" b="1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kumimoji="1" lang="zh-CN" altLang="en-US" sz="2400" b="1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Rz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（轮廓最大高度）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984250" y="4552950"/>
            <a:ext cx="73136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黑体" pitchFamily="2" charset="-122"/>
                <a:ea typeface="黑体" pitchFamily="2" charset="-122"/>
              </a:rPr>
              <a:t>    </a:t>
            </a:r>
            <a:r>
              <a:rPr kumimoji="1" lang="zh-CN" altLang="en-US" sz="2000" b="1">
                <a:latin typeface="黑体" pitchFamily="2" charset="-122"/>
                <a:ea typeface="黑体" pitchFamily="2" charset="-122"/>
              </a:rPr>
              <a:t>在一个取样长度内轮廓偏距（</a:t>
            </a:r>
            <a:r>
              <a:rPr kumimoji="1" lang="en-US" altLang="zh-CN" sz="2000" b="1">
                <a:latin typeface="黑体" pitchFamily="2" charset="-122"/>
                <a:ea typeface="黑体" pitchFamily="2" charset="-122"/>
              </a:rPr>
              <a:t>Y</a:t>
            </a:r>
            <a:r>
              <a:rPr kumimoji="1" lang="zh-CN" altLang="en-US" sz="2000" b="1">
                <a:latin typeface="黑体" pitchFamily="2" charset="-122"/>
                <a:ea typeface="黑体" pitchFamily="2" charset="-122"/>
              </a:rPr>
              <a:t>方向轮廓线上的点与基准线之间距离）绝对值的算术平均值。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903288" y="5689600"/>
            <a:ext cx="788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  <a:ea typeface="黑体" pitchFamily="2" charset="-122"/>
              </a:rPr>
              <a:t>        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</a:rPr>
              <a:t>在一个取样长度内最大轮廓峰高和最大轮廓谷深之和的高度。</a:t>
            </a:r>
          </a:p>
        </p:txBody>
      </p:sp>
      <p:grpSp>
        <p:nvGrpSpPr>
          <p:cNvPr id="23572" name="Group 20"/>
          <p:cNvGrpSpPr>
            <a:grpSpLocks/>
          </p:cNvGrpSpPr>
          <p:nvPr/>
        </p:nvGrpSpPr>
        <p:grpSpPr bwMode="auto">
          <a:xfrm>
            <a:off x="2700338" y="1609725"/>
            <a:ext cx="6015037" cy="1735138"/>
            <a:chOff x="1701" y="1014"/>
            <a:chExt cx="3789" cy="1093"/>
          </a:xfrm>
        </p:grpSpPr>
        <p:sp>
          <p:nvSpPr>
            <p:cNvPr id="4162" name="Freeform 21"/>
            <p:cNvSpPr>
              <a:spLocks/>
            </p:cNvSpPr>
            <p:nvPr/>
          </p:nvSpPr>
          <p:spPr bwMode="auto">
            <a:xfrm>
              <a:off x="1701" y="1188"/>
              <a:ext cx="3753" cy="1"/>
            </a:xfrm>
            <a:custGeom>
              <a:avLst/>
              <a:gdLst>
                <a:gd name="T0" fmla="*/ 0 w 3753"/>
                <a:gd name="T1" fmla="*/ 1 h 1"/>
                <a:gd name="T2" fmla="*/ 3753 w 3753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53" h="1">
                  <a:moveTo>
                    <a:pt x="0" y="1"/>
                  </a:moveTo>
                  <a:lnTo>
                    <a:pt x="3753" y="0"/>
                  </a:lnTo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Freeform 22"/>
            <p:cNvSpPr>
              <a:spLocks/>
            </p:cNvSpPr>
            <p:nvPr/>
          </p:nvSpPr>
          <p:spPr bwMode="auto">
            <a:xfrm>
              <a:off x="3085" y="1932"/>
              <a:ext cx="2405" cy="1"/>
            </a:xfrm>
            <a:custGeom>
              <a:avLst/>
              <a:gdLst>
                <a:gd name="T0" fmla="*/ 0 w 2405"/>
                <a:gd name="T1" fmla="*/ 1 h 1"/>
                <a:gd name="T2" fmla="*/ 2405 w 2405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05" h="1">
                  <a:moveTo>
                    <a:pt x="0" y="1"/>
                  </a:moveTo>
                  <a:lnTo>
                    <a:pt x="2405" y="0"/>
                  </a:lnTo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Line 23"/>
            <p:cNvSpPr>
              <a:spLocks noChangeShapeType="1"/>
            </p:cNvSpPr>
            <p:nvPr/>
          </p:nvSpPr>
          <p:spPr bwMode="auto">
            <a:xfrm>
              <a:off x="5420" y="1014"/>
              <a:ext cx="0" cy="17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Freeform 24"/>
            <p:cNvSpPr>
              <a:spLocks/>
            </p:cNvSpPr>
            <p:nvPr/>
          </p:nvSpPr>
          <p:spPr bwMode="auto">
            <a:xfrm>
              <a:off x="5418" y="1188"/>
              <a:ext cx="1" cy="744"/>
            </a:xfrm>
            <a:custGeom>
              <a:avLst/>
              <a:gdLst>
                <a:gd name="T0" fmla="*/ 0 w 1"/>
                <a:gd name="T1" fmla="*/ 0 h 744"/>
                <a:gd name="T2" fmla="*/ 0 w 1"/>
                <a:gd name="T3" fmla="*/ 744 h 74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744">
                  <a:moveTo>
                    <a:pt x="0" y="0"/>
                  </a:moveTo>
                  <a:lnTo>
                    <a:pt x="0" y="744"/>
                  </a:lnTo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Line 25"/>
            <p:cNvSpPr>
              <a:spLocks noChangeShapeType="1"/>
            </p:cNvSpPr>
            <p:nvPr/>
          </p:nvSpPr>
          <p:spPr bwMode="auto">
            <a:xfrm flipV="1">
              <a:off x="5421" y="1931"/>
              <a:ext cx="0" cy="17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" name="Text Box 26"/>
            <p:cNvSpPr txBox="1">
              <a:spLocks noChangeArrowheads="1"/>
            </p:cNvSpPr>
            <p:nvPr/>
          </p:nvSpPr>
          <p:spPr bwMode="auto">
            <a:xfrm rot="-5400000">
              <a:off x="5167" y="1496"/>
              <a:ext cx="3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CC0000"/>
                  </a:solidFill>
                  <a:latin typeface="ISOCPEUR" pitchFamily="34" charset="0"/>
                </a:rPr>
                <a:t>Rz</a:t>
              </a:r>
            </a:p>
          </p:txBody>
        </p:sp>
      </p:grpSp>
      <p:sp>
        <p:nvSpPr>
          <p:cNvPr id="23579" name="Line 27"/>
          <p:cNvSpPr>
            <a:spLocks noChangeShapeType="1"/>
          </p:cNvSpPr>
          <p:nvPr/>
        </p:nvSpPr>
        <p:spPr bwMode="auto">
          <a:xfrm>
            <a:off x="7429500" y="1952625"/>
            <a:ext cx="0" cy="1350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80" name="Freeform 28"/>
          <p:cNvSpPr>
            <a:spLocks/>
          </p:cNvSpPr>
          <p:nvPr/>
        </p:nvSpPr>
        <p:spPr bwMode="auto">
          <a:xfrm>
            <a:off x="1331913" y="1565275"/>
            <a:ext cx="1587" cy="1987550"/>
          </a:xfrm>
          <a:custGeom>
            <a:avLst/>
            <a:gdLst>
              <a:gd name="T0" fmla="*/ 0 w 1"/>
              <a:gd name="T1" fmla="*/ 0 h 1252"/>
              <a:gd name="T2" fmla="*/ 2147483647 w 1"/>
              <a:gd name="T3" fmla="*/ 2147483647 h 125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252">
                <a:moveTo>
                  <a:pt x="0" y="0"/>
                </a:moveTo>
                <a:lnTo>
                  <a:pt x="1" y="125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81" name="Freeform 29"/>
          <p:cNvSpPr>
            <a:spLocks/>
          </p:cNvSpPr>
          <p:nvPr/>
        </p:nvSpPr>
        <p:spPr bwMode="auto">
          <a:xfrm>
            <a:off x="836613" y="2493963"/>
            <a:ext cx="7045325" cy="6350"/>
          </a:xfrm>
          <a:custGeom>
            <a:avLst/>
            <a:gdLst>
              <a:gd name="T0" fmla="*/ 0 w 4438"/>
              <a:gd name="T1" fmla="*/ 2147483647 h 4"/>
              <a:gd name="T2" fmla="*/ 2147483647 w 4438"/>
              <a:gd name="T3" fmla="*/ 0 h 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438" h="4">
                <a:moveTo>
                  <a:pt x="0" y="4"/>
                </a:moveTo>
                <a:lnTo>
                  <a:pt x="443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3582" name="Group 30"/>
          <p:cNvGrpSpPr>
            <a:grpSpLocks/>
          </p:cNvGrpSpPr>
          <p:nvPr/>
        </p:nvGrpSpPr>
        <p:grpSpPr bwMode="auto">
          <a:xfrm>
            <a:off x="1196975" y="1882775"/>
            <a:ext cx="6418263" cy="1196975"/>
            <a:chOff x="1018" y="1069"/>
            <a:chExt cx="4043" cy="754"/>
          </a:xfrm>
        </p:grpSpPr>
        <p:sp>
          <p:nvSpPr>
            <p:cNvPr id="4158" name="Freeform 31"/>
            <p:cNvSpPr>
              <a:spLocks/>
            </p:cNvSpPr>
            <p:nvPr/>
          </p:nvSpPr>
          <p:spPr bwMode="auto">
            <a:xfrm>
              <a:off x="4133" y="1210"/>
              <a:ext cx="278" cy="558"/>
            </a:xfrm>
            <a:custGeom>
              <a:avLst/>
              <a:gdLst>
                <a:gd name="T0" fmla="*/ 0 w 278"/>
                <a:gd name="T1" fmla="*/ 403 h 558"/>
                <a:gd name="T2" fmla="*/ 48 w 278"/>
                <a:gd name="T3" fmla="*/ 346 h 558"/>
                <a:gd name="T4" fmla="*/ 85 w 278"/>
                <a:gd name="T5" fmla="*/ 412 h 558"/>
                <a:gd name="T6" fmla="*/ 114 w 278"/>
                <a:gd name="T7" fmla="*/ 477 h 558"/>
                <a:gd name="T8" fmla="*/ 136 w 278"/>
                <a:gd name="T9" fmla="*/ 521 h 558"/>
                <a:gd name="T10" fmla="*/ 172 w 278"/>
                <a:gd name="T11" fmla="*/ 557 h 558"/>
                <a:gd name="T12" fmla="*/ 216 w 278"/>
                <a:gd name="T13" fmla="*/ 514 h 558"/>
                <a:gd name="T14" fmla="*/ 216 w 278"/>
                <a:gd name="T15" fmla="*/ 448 h 558"/>
                <a:gd name="T16" fmla="*/ 230 w 278"/>
                <a:gd name="T17" fmla="*/ 376 h 558"/>
                <a:gd name="T18" fmla="*/ 252 w 278"/>
                <a:gd name="T19" fmla="*/ 288 h 558"/>
                <a:gd name="T20" fmla="*/ 252 w 278"/>
                <a:gd name="T21" fmla="*/ 216 h 558"/>
                <a:gd name="T22" fmla="*/ 259 w 278"/>
                <a:gd name="T23" fmla="*/ 99 h 558"/>
                <a:gd name="T24" fmla="*/ 278 w 278"/>
                <a:gd name="T25" fmla="*/ 0 h 5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78" h="558">
                  <a:moveTo>
                    <a:pt x="0" y="403"/>
                  </a:moveTo>
                  <a:cubicBezTo>
                    <a:pt x="8" y="394"/>
                    <a:pt x="34" y="345"/>
                    <a:pt x="48" y="346"/>
                  </a:cubicBezTo>
                  <a:cubicBezTo>
                    <a:pt x="62" y="347"/>
                    <a:pt x="74" y="390"/>
                    <a:pt x="85" y="412"/>
                  </a:cubicBezTo>
                  <a:cubicBezTo>
                    <a:pt x="96" y="434"/>
                    <a:pt x="105" y="459"/>
                    <a:pt x="114" y="477"/>
                  </a:cubicBezTo>
                  <a:cubicBezTo>
                    <a:pt x="123" y="495"/>
                    <a:pt x="126" y="508"/>
                    <a:pt x="136" y="521"/>
                  </a:cubicBezTo>
                  <a:cubicBezTo>
                    <a:pt x="146" y="534"/>
                    <a:pt x="159" y="558"/>
                    <a:pt x="172" y="557"/>
                  </a:cubicBezTo>
                  <a:cubicBezTo>
                    <a:pt x="185" y="556"/>
                    <a:pt x="209" y="532"/>
                    <a:pt x="216" y="514"/>
                  </a:cubicBezTo>
                  <a:cubicBezTo>
                    <a:pt x="223" y="496"/>
                    <a:pt x="214" y="471"/>
                    <a:pt x="216" y="448"/>
                  </a:cubicBezTo>
                  <a:cubicBezTo>
                    <a:pt x="218" y="425"/>
                    <a:pt x="224" y="403"/>
                    <a:pt x="230" y="376"/>
                  </a:cubicBezTo>
                  <a:cubicBezTo>
                    <a:pt x="236" y="349"/>
                    <a:pt x="248" y="315"/>
                    <a:pt x="252" y="288"/>
                  </a:cubicBezTo>
                  <a:cubicBezTo>
                    <a:pt x="256" y="261"/>
                    <a:pt x="251" y="247"/>
                    <a:pt x="252" y="216"/>
                  </a:cubicBezTo>
                  <a:cubicBezTo>
                    <a:pt x="253" y="185"/>
                    <a:pt x="255" y="135"/>
                    <a:pt x="259" y="99"/>
                  </a:cubicBezTo>
                  <a:cubicBezTo>
                    <a:pt x="263" y="63"/>
                    <a:pt x="274" y="21"/>
                    <a:pt x="278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59" name="Freeform 32"/>
            <p:cNvSpPr>
              <a:spLocks/>
            </p:cNvSpPr>
            <p:nvPr/>
          </p:nvSpPr>
          <p:spPr bwMode="auto">
            <a:xfrm>
              <a:off x="1018" y="1069"/>
              <a:ext cx="2174" cy="728"/>
            </a:xfrm>
            <a:custGeom>
              <a:avLst/>
              <a:gdLst>
                <a:gd name="T0" fmla="*/ 0 w 2174"/>
                <a:gd name="T1" fmla="*/ 466 h 728"/>
                <a:gd name="T2" fmla="*/ 95 w 2174"/>
                <a:gd name="T3" fmla="*/ 291 h 728"/>
                <a:gd name="T4" fmla="*/ 196 w 2174"/>
                <a:gd name="T5" fmla="*/ 204 h 728"/>
                <a:gd name="T6" fmla="*/ 255 w 2174"/>
                <a:gd name="T7" fmla="*/ 146 h 728"/>
                <a:gd name="T8" fmla="*/ 313 w 2174"/>
                <a:gd name="T9" fmla="*/ 197 h 728"/>
                <a:gd name="T10" fmla="*/ 364 w 2174"/>
                <a:gd name="T11" fmla="*/ 146 h 728"/>
                <a:gd name="T12" fmla="*/ 400 w 2174"/>
                <a:gd name="T13" fmla="*/ 73 h 728"/>
                <a:gd name="T14" fmla="*/ 444 w 2174"/>
                <a:gd name="T15" fmla="*/ 73 h 728"/>
                <a:gd name="T16" fmla="*/ 473 w 2174"/>
                <a:gd name="T17" fmla="*/ 131 h 728"/>
                <a:gd name="T18" fmla="*/ 480 w 2174"/>
                <a:gd name="T19" fmla="*/ 204 h 728"/>
                <a:gd name="T20" fmla="*/ 524 w 2174"/>
                <a:gd name="T21" fmla="*/ 364 h 728"/>
                <a:gd name="T22" fmla="*/ 553 w 2174"/>
                <a:gd name="T23" fmla="*/ 451 h 728"/>
                <a:gd name="T24" fmla="*/ 575 w 2174"/>
                <a:gd name="T25" fmla="*/ 524 h 728"/>
                <a:gd name="T26" fmla="*/ 647 w 2174"/>
                <a:gd name="T27" fmla="*/ 647 h 728"/>
                <a:gd name="T28" fmla="*/ 735 w 2174"/>
                <a:gd name="T29" fmla="*/ 647 h 728"/>
                <a:gd name="T30" fmla="*/ 793 w 2174"/>
                <a:gd name="T31" fmla="*/ 611 h 728"/>
                <a:gd name="T32" fmla="*/ 815 w 2174"/>
                <a:gd name="T33" fmla="*/ 531 h 728"/>
                <a:gd name="T34" fmla="*/ 851 w 2174"/>
                <a:gd name="T35" fmla="*/ 415 h 728"/>
                <a:gd name="T36" fmla="*/ 880 w 2174"/>
                <a:gd name="T37" fmla="*/ 320 h 728"/>
                <a:gd name="T38" fmla="*/ 916 w 2174"/>
                <a:gd name="T39" fmla="*/ 218 h 728"/>
                <a:gd name="T40" fmla="*/ 945 w 2174"/>
                <a:gd name="T41" fmla="*/ 153 h 728"/>
                <a:gd name="T42" fmla="*/ 996 w 2174"/>
                <a:gd name="T43" fmla="*/ 37 h 728"/>
                <a:gd name="T44" fmla="*/ 1055 w 2174"/>
                <a:gd name="T45" fmla="*/ 7 h 728"/>
                <a:gd name="T46" fmla="*/ 1076 w 2174"/>
                <a:gd name="T47" fmla="*/ 80 h 728"/>
                <a:gd name="T48" fmla="*/ 1105 w 2174"/>
                <a:gd name="T49" fmla="*/ 153 h 728"/>
                <a:gd name="T50" fmla="*/ 1105 w 2174"/>
                <a:gd name="T51" fmla="*/ 211 h 728"/>
                <a:gd name="T52" fmla="*/ 1120 w 2174"/>
                <a:gd name="T53" fmla="*/ 284 h 728"/>
                <a:gd name="T54" fmla="*/ 1171 w 2174"/>
                <a:gd name="T55" fmla="*/ 277 h 728"/>
                <a:gd name="T56" fmla="*/ 1185 w 2174"/>
                <a:gd name="T57" fmla="*/ 218 h 728"/>
                <a:gd name="T58" fmla="*/ 1193 w 2174"/>
                <a:gd name="T59" fmla="*/ 146 h 728"/>
                <a:gd name="T60" fmla="*/ 1265 w 2174"/>
                <a:gd name="T61" fmla="*/ 167 h 728"/>
                <a:gd name="T62" fmla="*/ 1273 w 2174"/>
                <a:gd name="T63" fmla="*/ 247 h 728"/>
                <a:gd name="T64" fmla="*/ 1280 w 2174"/>
                <a:gd name="T65" fmla="*/ 291 h 728"/>
                <a:gd name="T66" fmla="*/ 1294 w 2174"/>
                <a:gd name="T67" fmla="*/ 371 h 728"/>
                <a:gd name="T68" fmla="*/ 1294 w 2174"/>
                <a:gd name="T69" fmla="*/ 415 h 728"/>
                <a:gd name="T70" fmla="*/ 1309 w 2174"/>
                <a:gd name="T71" fmla="*/ 487 h 728"/>
                <a:gd name="T72" fmla="*/ 1324 w 2174"/>
                <a:gd name="T73" fmla="*/ 553 h 728"/>
                <a:gd name="T74" fmla="*/ 1367 w 2174"/>
                <a:gd name="T75" fmla="*/ 626 h 728"/>
                <a:gd name="T76" fmla="*/ 1389 w 2174"/>
                <a:gd name="T77" fmla="*/ 706 h 728"/>
                <a:gd name="T78" fmla="*/ 1469 w 2174"/>
                <a:gd name="T79" fmla="*/ 727 h 728"/>
                <a:gd name="T80" fmla="*/ 1578 w 2174"/>
                <a:gd name="T81" fmla="*/ 698 h 728"/>
                <a:gd name="T82" fmla="*/ 1614 w 2174"/>
                <a:gd name="T83" fmla="*/ 567 h 728"/>
                <a:gd name="T84" fmla="*/ 1665 w 2174"/>
                <a:gd name="T85" fmla="*/ 466 h 728"/>
                <a:gd name="T86" fmla="*/ 1680 w 2174"/>
                <a:gd name="T87" fmla="*/ 378 h 728"/>
                <a:gd name="T88" fmla="*/ 1731 w 2174"/>
                <a:gd name="T89" fmla="*/ 240 h 728"/>
                <a:gd name="T90" fmla="*/ 1825 w 2174"/>
                <a:gd name="T91" fmla="*/ 175 h 728"/>
                <a:gd name="T92" fmla="*/ 1884 w 2174"/>
                <a:gd name="T93" fmla="*/ 204 h 728"/>
                <a:gd name="T94" fmla="*/ 1905 w 2174"/>
                <a:gd name="T95" fmla="*/ 298 h 728"/>
                <a:gd name="T96" fmla="*/ 1927 w 2174"/>
                <a:gd name="T97" fmla="*/ 349 h 728"/>
                <a:gd name="T98" fmla="*/ 1949 w 2174"/>
                <a:gd name="T99" fmla="*/ 415 h 728"/>
                <a:gd name="T100" fmla="*/ 1971 w 2174"/>
                <a:gd name="T101" fmla="*/ 473 h 728"/>
                <a:gd name="T102" fmla="*/ 2007 w 2174"/>
                <a:gd name="T103" fmla="*/ 589 h 728"/>
                <a:gd name="T104" fmla="*/ 2036 w 2174"/>
                <a:gd name="T105" fmla="*/ 626 h 728"/>
                <a:gd name="T106" fmla="*/ 2087 w 2174"/>
                <a:gd name="T107" fmla="*/ 647 h 728"/>
                <a:gd name="T108" fmla="*/ 2123 w 2174"/>
                <a:gd name="T109" fmla="*/ 597 h 728"/>
                <a:gd name="T110" fmla="*/ 2174 w 2174"/>
                <a:gd name="T111" fmla="*/ 515 h 72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174" h="728">
                  <a:moveTo>
                    <a:pt x="0" y="466"/>
                  </a:moveTo>
                  <a:cubicBezTo>
                    <a:pt x="16" y="436"/>
                    <a:pt x="62" y="335"/>
                    <a:pt x="95" y="291"/>
                  </a:cubicBezTo>
                  <a:cubicBezTo>
                    <a:pt x="128" y="247"/>
                    <a:pt x="169" y="228"/>
                    <a:pt x="196" y="204"/>
                  </a:cubicBezTo>
                  <a:cubicBezTo>
                    <a:pt x="223" y="180"/>
                    <a:pt x="236" y="147"/>
                    <a:pt x="255" y="146"/>
                  </a:cubicBezTo>
                  <a:cubicBezTo>
                    <a:pt x="274" y="145"/>
                    <a:pt x="295" y="197"/>
                    <a:pt x="313" y="197"/>
                  </a:cubicBezTo>
                  <a:cubicBezTo>
                    <a:pt x="331" y="197"/>
                    <a:pt x="350" y="167"/>
                    <a:pt x="364" y="146"/>
                  </a:cubicBezTo>
                  <a:cubicBezTo>
                    <a:pt x="378" y="125"/>
                    <a:pt x="387" y="85"/>
                    <a:pt x="400" y="73"/>
                  </a:cubicBezTo>
                  <a:cubicBezTo>
                    <a:pt x="413" y="61"/>
                    <a:pt x="432" y="63"/>
                    <a:pt x="444" y="73"/>
                  </a:cubicBezTo>
                  <a:cubicBezTo>
                    <a:pt x="456" y="83"/>
                    <a:pt x="467" y="109"/>
                    <a:pt x="473" y="131"/>
                  </a:cubicBezTo>
                  <a:cubicBezTo>
                    <a:pt x="479" y="153"/>
                    <a:pt x="472" y="165"/>
                    <a:pt x="480" y="204"/>
                  </a:cubicBezTo>
                  <a:cubicBezTo>
                    <a:pt x="488" y="243"/>
                    <a:pt x="512" y="323"/>
                    <a:pt x="524" y="364"/>
                  </a:cubicBezTo>
                  <a:cubicBezTo>
                    <a:pt x="536" y="405"/>
                    <a:pt x="545" y="424"/>
                    <a:pt x="553" y="451"/>
                  </a:cubicBezTo>
                  <a:cubicBezTo>
                    <a:pt x="561" y="478"/>
                    <a:pt x="559" y="491"/>
                    <a:pt x="575" y="524"/>
                  </a:cubicBezTo>
                  <a:cubicBezTo>
                    <a:pt x="591" y="557"/>
                    <a:pt x="620" y="627"/>
                    <a:pt x="647" y="647"/>
                  </a:cubicBezTo>
                  <a:cubicBezTo>
                    <a:pt x="674" y="667"/>
                    <a:pt x="711" y="653"/>
                    <a:pt x="735" y="647"/>
                  </a:cubicBezTo>
                  <a:cubicBezTo>
                    <a:pt x="759" y="641"/>
                    <a:pt x="780" y="630"/>
                    <a:pt x="793" y="611"/>
                  </a:cubicBezTo>
                  <a:cubicBezTo>
                    <a:pt x="806" y="592"/>
                    <a:pt x="805" y="564"/>
                    <a:pt x="815" y="531"/>
                  </a:cubicBezTo>
                  <a:cubicBezTo>
                    <a:pt x="825" y="498"/>
                    <a:pt x="840" y="450"/>
                    <a:pt x="851" y="415"/>
                  </a:cubicBezTo>
                  <a:cubicBezTo>
                    <a:pt x="862" y="380"/>
                    <a:pt x="869" y="353"/>
                    <a:pt x="880" y="320"/>
                  </a:cubicBezTo>
                  <a:cubicBezTo>
                    <a:pt x="891" y="287"/>
                    <a:pt x="905" y="246"/>
                    <a:pt x="916" y="218"/>
                  </a:cubicBezTo>
                  <a:cubicBezTo>
                    <a:pt x="927" y="190"/>
                    <a:pt x="932" y="183"/>
                    <a:pt x="945" y="153"/>
                  </a:cubicBezTo>
                  <a:cubicBezTo>
                    <a:pt x="958" y="123"/>
                    <a:pt x="978" y="61"/>
                    <a:pt x="996" y="37"/>
                  </a:cubicBezTo>
                  <a:cubicBezTo>
                    <a:pt x="1014" y="13"/>
                    <a:pt x="1042" y="0"/>
                    <a:pt x="1055" y="7"/>
                  </a:cubicBezTo>
                  <a:cubicBezTo>
                    <a:pt x="1068" y="14"/>
                    <a:pt x="1068" y="56"/>
                    <a:pt x="1076" y="80"/>
                  </a:cubicBezTo>
                  <a:cubicBezTo>
                    <a:pt x="1084" y="104"/>
                    <a:pt x="1100" y="131"/>
                    <a:pt x="1105" y="153"/>
                  </a:cubicBezTo>
                  <a:cubicBezTo>
                    <a:pt x="1110" y="175"/>
                    <a:pt x="1102" y="189"/>
                    <a:pt x="1105" y="211"/>
                  </a:cubicBezTo>
                  <a:cubicBezTo>
                    <a:pt x="1108" y="233"/>
                    <a:pt x="1109" y="273"/>
                    <a:pt x="1120" y="284"/>
                  </a:cubicBezTo>
                  <a:cubicBezTo>
                    <a:pt x="1131" y="295"/>
                    <a:pt x="1160" y="288"/>
                    <a:pt x="1171" y="277"/>
                  </a:cubicBezTo>
                  <a:cubicBezTo>
                    <a:pt x="1182" y="266"/>
                    <a:pt x="1181" y="240"/>
                    <a:pt x="1185" y="218"/>
                  </a:cubicBezTo>
                  <a:cubicBezTo>
                    <a:pt x="1189" y="196"/>
                    <a:pt x="1180" y="154"/>
                    <a:pt x="1193" y="146"/>
                  </a:cubicBezTo>
                  <a:cubicBezTo>
                    <a:pt x="1206" y="138"/>
                    <a:pt x="1252" y="150"/>
                    <a:pt x="1265" y="167"/>
                  </a:cubicBezTo>
                  <a:cubicBezTo>
                    <a:pt x="1278" y="184"/>
                    <a:pt x="1271" y="226"/>
                    <a:pt x="1273" y="247"/>
                  </a:cubicBezTo>
                  <a:cubicBezTo>
                    <a:pt x="1275" y="268"/>
                    <a:pt x="1276" y="270"/>
                    <a:pt x="1280" y="291"/>
                  </a:cubicBezTo>
                  <a:cubicBezTo>
                    <a:pt x="1284" y="312"/>
                    <a:pt x="1292" y="350"/>
                    <a:pt x="1294" y="371"/>
                  </a:cubicBezTo>
                  <a:cubicBezTo>
                    <a:pt x="1296" y="392"/>
                    <a:pt x="1292" y="396"/>
                    <a:pt x="1294" y="415"/>
                  </a:cubicBezTo>
                  <a:cubicBezTo>
                    <a:pt x="1296" y="434"/>
                    <a:pt x="1304" y="464"/>
                    <a:pt x="1309" y="487"/>
                  </a:cubicBezTo>
                  <a:cubicBezTo>
                    <a:pt x="1314" y="510"/>
                    <a:pt x="1314" y="530"/>
                    <a:pt x="1324" y="553"/>
                  </a:cubicBezTo>
                  <a:cubicBezTo>
                    <a:pt x="1334" y="576"/>
                    <a:pt x="1356" y="601"/>
                    <a:pt x="1367" y="626"/>
                  </a:cubicBezTo>
                  <a:cubicBezTo>
                    <a:pt x="1378" y="651"/>
                    <a:pt x="1372" y="689"/>
                    <a:pt x="1389" y="706"/>
                  </a:cubicBezTo>
                  <a:cubicBezTo>
                    <a:pt x="1406" y="723"/>
                    <a:pt x="1438" y="728"/>
                    <a:pt x="1469" y="727"/>
                  </a:cubicBezTo>
                  <a:cubicBezTo>
                    <a:pt x="1500" y="726"/>
                    <a:pt x="1554" y="725"/>
                    <a:pt x="1578" y="698"/>
                  </a:cubicBezTo>
                  <a:cubicBezTo>
                    <a:pt x="1602" y="671"/>
                    <a:pt x="1600" y="606"/>
                    <a:pt x="1614" y="567"/>
                  </a:cubicBezTo>
                  <a:cubicBezTo>
                    <a:pt x="1628" y="528"/>
                    <a:pt x="1654" y="498"/>
                    <a:pt x="1665" y="466"/>
                  </a:cubicBezTo>
                  <a:cubicBezTo>
                    <a:pt x="1676" y="434"/>
                    <a:pt x="1669" y="416"/>
                    <a:pt x="1680" y="378"/>
                  </a:cubicBezTo>
                  <a:cubicBezTo>
                    <a:pt x="1691" y="340"/>
                    <a:pt x="1707" y="274"/>
                    <a:pt x="1731" y="240"/>
                  </a:cubicBezTo>
                  <a:cubicBezTo>
                    <a:pt x="1755" y="206"/>
                    <a:pt x="1800" y="181"/>
                    <a:pt x="1825" y="175"/>
                  </a:cubicBezTo>
                  <a:cubicBezTo>
                    <a:pt x="1850" y="169"/>
                    <a:pt x="1871" y="184"/>
                    <a:pt x="1884" y="204"/>
                  </a:cubicBezTo>
                  <a:cubicBezTo>
                    <a:pt x="1897" y="224"/>
                    <a:pt x="1898" y="274"/>
                    <a:pt x="1905" y="298"/>
                  </a:cubicBezTo>
                  <a:cubicBezTo>
                    <a:pt x="1912" y="322"/>
                    <a:pt x="1920" y="330"/>
                    <a:pt x="1927" y="349"/>
                  </a:cubicBezTo>
                  <a:cubicBezTo>
                    <a:pt x="1934" y="368"/>
                    <a:pt x="1942" y="394"/>
                    <a:pt x="1949" y="415"/>
                  </a:cubicBezTo>
                  <a:cubicBezTo>
                    <a:pt x="1956" y="436"/>
                    <a:pt x="1961" y="444"/>
                    <a:pt x="1971" y="473"/>
                  </a:cubicBezTo>
                  <a:cubicBezTo>
                    <a:pt x="1981" y="502"/>
                    <a:pt x="1996" y="564"/>
                    <a:pt x="2007" y="589"/>
                  </a:cubicBezTo>
                  <a:cubicBezTo>
                    <a:pt x="2018" y="614"/>
                    <a:pt x="2023" y="616"/>
                    <a:pt x="2036" y="626"/>
                  </a:cubicBezTo>
                  <a:cubicBezTo>
                    <a:pt x="2049" y="636"/>
                    <a:pt x="2073" y="652"/>
                    <a:pt x="2087" y="647"/>
                  </a:cubicBezTo>
                  <a:cubicBezTo>
                    <a:pt x="2101" y="642"/>
                    <a:pt x="2109" y="619"/>
                    <a:pt x="2123" y="597"/>
                  </a:cubicBezTo>
                  <a:cubicBezTo>
                    <a:pt x="2137" y="575"/>
                    <a:pt x="2164" y="532"/>
                    <a:pt x="2174" y="515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60" name="Freeform 33"/>
            <p:cNvSpPr>
              <a:spLocks/>
            </p:cNvSpPr>
            <p:nvPr/>
          </p:nvSpPr>
          <p:spPr bwMode="auto">
            <a:xfrm>
              <a:off x="3182" y="1144"/>
              <a:ext cx="956" cy="679"/>
            </a:xfrm>
            <a:custGeom>
              <a:avLst/>
              <a:gdLst>
                <a:gd name="T0" fmla="*/ 0 w 956"/>
                <a:gd name="T1" fmla="*/ 459 h 679"/>
                <a:gd name="T2" fmla="*/ 25 w 956"/>
                <a:gd name="T3" fmla="*/ 434 h 679"/>
                <a:gd name="T4" fmla="*/ 61 w 956"/>
                <a:gd name="T5" fmla="*/ 405 h 679"/>
                <a:gd name="T6" fmla="*/ 127 w 956"/>
                <a:gd name="T7" fmla="*/ 456 h 679"/>
                <a:gd name="T8" fmla="*/ 127 w 956"/>
                <a:gd name="T9" fmla="*/ 507 h 679"/>
                <a:gd name="T10" fmla="*/ 141 w 956"/>
                <a:gd name="T11" fmla="*/ 594 h 679"/>
                <a:gd name="T12" fmla="*/ 192 w 956"/>
                <a:gd name="T13" fmla="*/ 631 h 679"/>
                <a:gd name="T14" fmla="*/ 236 w 956"/>
                <a:gd name="T15" fmla="*/ 674 h 679"/>
                <a:gd name="T16" fmla="*/ 287 w 956"/>
                <a:gd name="T17" fmla="*/ 660 h 679"/>
                <a:gd name="T18" fmla="*/ 309 w 956"/>
                <a:gd name="T19" fmla="*/ 616 h 679"/>
                <a:gd name="T20" fmla="*/ 316 w 956"/>
                <a:gd name="T21" fmla="*/ 565 h 679"/>
                <a:gd name="T22" fmla="*/ 338 w 956"/>
                <a:gd name="T23" fmla="*/ 507 h 679"/>
                <a:gd name="T24" fmla="*/ 352 w 956"/>
                <a:gd name="T25" fmla="*/ 456 h 679"/>
                <a:gd name="T26" fmla="*/ 359 w 956"/>
                <a:gd name="T27" fmla="*/ 398 h 679"/>
                <a:gd name="T28" fmla="*/ 374 w 956"/>
                <a:gd name="T29" fmla="*/ 267 h 679"/>
                <a:gd name="T30" fmla="*/ 374 w 956"/>
                <a:gd name="T31" fmla="*/ 202 h 679"/>
                <a:gd name="T32" fmla="*/ 410 w 956"/>
                <a:gd name="T33" fmla="*/ 143 h 679"/>
                <a:gd name="T34" fmla="*/ 439 w 956"/>
                <a:gd name="T35" fmla="*/ 78 h 679"/>
                <a:gd name="T36" fmla="*/ 490 w 956"/>
                <a:gd name="T37" fmla="*/ 63 h 679"/>
                <a:gd name="T38" fmla="*/ 512 w 956"/>
                <a:gd name="T39" fmla="*/ 122 h 679"/>
                <a:gd name="T40" fmla="*/ 556 w 956"/>
                <a:gd name="T41" fmla="*/ 100 h 679"/>
                <a:gd name="T42" fmla="*/ 592 w 956"/>
                <a:gd name="T43" fmla="*/ 71 h 679"/>
                <a:gd name="T44" fmla="*/ 621 w 956"/>
                <a:gd name="T45" fmla="*/ 27 h 679"/>
                <a:gd name="T46" fmla="*/ 658 w 956"/>
                <a:gd name="T47" fmla="*/ 5 h 679"/>
                <a:gd name="T48" fmla="*/ 679 w 956"/>
                <a:gd name="T49" fmla="*/ 56 h 679"/>
                <a:gd name="T50" fmla="*/ 694 w 956"/>
                <a:gd name="T51" fmla="*/ 100 h 679"/>
                <a:gd name="T52" fmla="*/ 716 w 956"/>
                <a:gd name="T53" fmla="*/ 165 h 679"/>
                <a:gd name="T54" fmla="*/ 738 w 956"/>
                <a:gd name="T55" fmla="*/ 260 h 679"/>
                <a:gd name="T56" fmla="*/ 774 w 956"/>
                <a:gd name="T57" fmla="*/ 420 h 679"/>
                <a:gd name="T58" fmla="*/ 796 w 956"/>
                <a:gd name="T59" fmla="*/ 485 h 679"/>
                <a:gd name="T60" fmla="*/ 825 w 956"/>
                <a:gd name="T61" fmla="*/ 558 h 679"/>
                <a:gd name="T62" fmla="*/ 868 w 956"/>
                <a:gd name="T63" fmla="*/ 558 h 679"/>
                <a:gd name="T64" fmla="*/ 919 w 956"/>
                <a:gd name="T65" fmla="*/ 522 h 679"/>
                <a:gd name="T66" fmla="*/ 956 w 956"/>
                <a:gd name="T67" fmla="*/ 459 h 67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956" h="679">
                  <a:moveTo>
                    <a:pt x="0" y="459"/>
                  </a:moveTo>
                  <a:cubicBezTo>
                    <a:pt x="4" y="456"/>
                    <a:pt x="15" y="443"/>
                    <a:pt x="25" y="434"/>
                  </a:cubicBezTo>
                  <a:cubicBezTo>
                    <a:pt x="35" y="425"/>
                    <a:pt x="44" y="401"/>
                    <a:pt x="61" y="405"/>
                  </a:cubicBezTo>
                  <a:cubicBezTo>
                    <a:pt x="78" y="409"/>
                    <a:pt x="116" y="439"/>
                    <a:pt x="127" y="456"/>
                  </a:cubicBezTo>
                  <a:cubicBezTo>
                    <a:pt x="138" y="473"/>
                    <a:pt x="125" y="484"/>
                    <a:pt x="127" y="507"/>
                  </a:cubicBezTo>
                  <a:cubicBezTo>
                    <a:pt x="129" y="530"/>
                    <a:pt x="130" y="573"/>
                    <a:pt x="141" y="594"/>
                  </a:cubicBezTo>
                  <a:cubicBezTo>
                    <a:pt x="152" y="615"/>
                    <a:pt x="176" y="618"/>
                    <a:pt x="192" y="631"/>
                  </a:cubicBezTo>
                  <a:cubicBezTo>
                    <a:pt x="208" y="644"/>
                    <a:pt x="220" y="669"/>
                    <a:pt x="236" y="674"/>
                  </a:cubicBezTo>
                  <a:cubicBezTo>
                    <a:pt x="252" y="679"/>
                    <a:pt x="275" y="670"/>
                    <a:pt x="287" y="660"/>
                  </a:cubicBezTo>
                  <a:cubicBezTo>
                    <a:pt x="299" y="650"/>
                    <a:pt x="304" y="632"/>
                    <a:pt x="309" y="616"/>
                  </a:cubicBezTo>
                  <a:cubicBezTo>
                    <a:pt x="314" y="600"/>
                    <a:pt x="311" y="583"/>
                    <a:pt x="316" y="565"/>
                  </a:cubicBezTo>
                  <a:cubicBezTo>
                    <a:pt x="321" y="547"/>
                    <a:pt x="332" y="525"/>
                    <a:pt x="338" y="507"/>
                  </a:cubicBezTo>
                  <a:cubicBezTo>
                    <a:pt x="344" y="489"/>
                    <a:pt x="349" y="474"/>
                    <a:pt x="352" y="456"/>
                  </a:cubicBezTo>
                  <a:cubicBezTo>
                    <a:pt x="355" y="438"/>
                    <a:pt x="355" y="429"/>
                    <a:pt x="359" y="398"/>
                  </a:cubicBezTo>
                  <a:cubicBezTo>
                    <a:pt x="363" y="367"/>
                    <a:pt x="372" y="300"/>
                    <a:pt x="374" y="267"/>
                  </a:cubicBezTo>
                  <a:cubicBezTo>
                    <a:pt x="376" y="234"/>
                    <a:pt x="368" y="223"/>
                    <a:pt x="374" y="202"/>
                  </a:cubicBezTo>
                  <a:cubicBezTo>
                    <a:pt x="380" y="181"/>
                    <a:pt x="399" y="164"/>
                    <a:pt x="410" y="143"/>
                  </a:cubicBezTo>
                  <a:cubicBezTo>
                    <a:pt x="421" y="122"/>
                    <a:pt x="426" y="91"/>
                    <a:pt x="439" y="78"/>
                  </a:cubicBezTo>
                  <a:cubicBezTo>
                    <a:pt x="452" y="65"/>
                    <a:pt x="478" y="56"/>
                    <a:pt x="490" y="63"/>
                  </a:cubicBezTo>
                  <a:cubicBezTo>
                    <a:pt x="502" y="70"/>
                    <a:pt x="501" y="116"/>
                    <a:pt x="512" y="122"/>
                  </a:cubicBezTo>
                  <a:cubicBezTo>
                    <a:pt x="523" y="128"/>
                    <a:pt x="543" y="108"/>
                    <a:pt x="556" y="100"/>
                  </a:cubicBezTo>
                  <a:cubicBezTo>
                    <a:pt x="569" y="92"/>
                    <a:pt x="581" y="83"/>
                    <a:pt x="592" y="71"/>
                  </a:cubicBezTo>
                  <a:cubicBezTo>
                    <a:pt x="603" y="59"/>
                    <a:pt x="610" y="38"/>
                    <a:pt x="621" y="27"/>
                  </a:cubicBezTo>
                  <a:cubicBezTo>
                    <a:pt x="632" y="16"/>
                    <a:pt x="648" y="0"/>
                    <a:pt x="658" y="5"/>
                  </a:cubicBezTo>
                  <a:cubicBezTo>
                    <a:pt x="668" y="10"/>
                    <a:pt x="673" y="40"/>
                    <a:pt x="679" y="56"/>
                  </a:cubicBezTo>
                  <a:cubicBezTo>
                    <a:pt x="685" y="72"/>
                    <a:pt x="688" y="82"/>
                    <a:pt x="694" y="100"/>
                  </a:cubicBezTo>
                  <a:cubicBezTo>
                    <a:pt x="700" y="118"/>
                    <a:pt x="709" y="138"/>
                    <a:pt x="716" y="165"/>
                  </a:cubicBezTo>
                  <a:cubicBezTo>
                    <a:pt x="723" y="192"/>
                    <a:pt x="728" y="218"/>
                    <a:pt x="738" y="260"/>
                  </a:cubicBezTo>
                  <a:cubicBezTo>
                    <a:pt x="748" y="302"/>
                    <a:pt x="764" y="383"/>
                    <a:pt x="774" y="420"/>
                  </a:cubicBezTo>
                  <a:cubicBezTo>
                    <a:pt x="784" y="457"/>
                    <a:pt x="787" y="462"/>
                    <a:pt x="796" y="485"/>
                  </a:cubicBezTo>
                  <a:cubicBezTo>
                    <a:pt x="805" y="508"/>
                    <a:pt x="813" y="546"/>
                    <a:pt x="825" y="558"/>
                  </a:cubicBezTo>
                  <a:cubicBezTo>
                    <a:pt x="837" y="570"/>
                    <a:pt x="853" y="564"/>
                    <a:pt x="868" y="558"/>
                  </a:cubicBezTo>
                  <a:cubicBezTo>
                    <a:pt x="883" y="552"/>
                    <a:pt x="904" y="538"/>
                    <a:pt x="919" y="522"/>
                  </a:cubicBezTo>
                  <a:cubicBezTo>
                    <a:pt x="934" y="506"/>
                    <a:pt x="948" y="472"/>
                    <a:pt x="956" y="459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61" name="Freeform 34"/>
            <p:cNvSpPr>
              <a:spLocks/>
            </p:cNvSpPr>
            <p:nvPr/>
          </p:nvSpPr>
          <p:spPr bwMode="auto">
            <a:xfrm>
              <a:off x="4411" y="1082"/>
              <a:ext cx="650" cy="705"/>
            </a:xfrm>
            <a:custGeom>
              <a:avLst/>
              <a:gdLst>
                <a:gd name="T0" fmla="*/ 0 w 650"/>
                <a:gd name="T1" fmla="*/ 137 h 705"/>
                <a:gd name="T2" fmla="*/ 39 w 650"/>
                <a:gd name="T3" fmla="*/ 53 h 705"/>
                <a:gd name="T4" fmla="*/ 98 w 650"/>
                <a:gd name="T5" fmla="*/ 2 h 705"/>
                <a:gd name="T6" fmla="*/ 134 w 650"/>
                <a:gd name="T7" fmla="*/ 38 h 705"/>
                <a:gd name="T8" fmla="*/ 192 w 650"/>
                <a:gd name="T9" fmla="*/ 184 h 705"/>
                <a:gd name="T10" fmla="*/ 199 w 650"/>
                <a:gd name="T11" fmla="*/ 264 h 705"/>
                <a:gd name="T12" fmla="*/ 207 w 650"/>
                <a:gd name="T13" fmla="*/ 336 h 705"/>
                <a:gd name="T14" fmla="*/ 214 w 650"/>
                <a:gd name="T15" fmla="*/ 504 h 705"/>
                <a:gd name="T16" fmla="*/ 229 w 650"/>
                <a:gd name="T17" fmla="*/ 569 h 705"/>
                <a:gd name="T18" fmla="*/ 243 w 650"/>
                <a:gd name="T19" fmla="*/ 620 h 705"/>
                <a:gd name="T20" fmla="*/ 265 w 650"/>
                <a:gd name="T21" fmla="*/ 664 h 705"/>
                <a:gd name="T22" fmla="*/ 309 w 650"/>
                <a:gd name="T23" fmla="*/ 700 h 705"/>
                <a:gd name="T24" fmla="*/ 359 w 650"/>
                <a:gd name="T25" fmla="*/ 693 h 705"/>
                <a:gd name="T26" fmla="*/ 388 w 650"/>
                <a:gd name="T27" fmla="*/ 634 h 705"/>
                <a:gd name="T28" fmla="*/ 425 w 650"/>
                <a:gd name="T29" fmla="*/ 554 h 705"/>
                <a:gd name="T30" fmla="*/ 454 w 650"/>
                <a:gd name="T31" fmla="*/ 511 h 705"/>
                <a:gd name="T32" fmla="*/ 454 w 650"/>
                <a:gd name="T33" fmla="*/ 402 h 705"/>
                <a:gd name="T34" fmla="*/ 490 w 650"/>
                <a:gd name="T35" fmla="*/ 380 h 705"/>
                <a:gd name="T36" fmla="*/ 490 w 650"/>
                <a:gd name="T37" fmla="*/ 293 h 705"/>
                <a:gd name="T38" fmla="*/ 519 w 650"/>
                <a:gd name="T39" fmla="*/ 184 h 705"/>
                <a:gd name="T40" fmla="*/ 578 w 650"/>
                <a:gd name="T41" fmla="*/ 169 h 705"/>
                <a:gd name="T42" fmla="*/ 592 w 650"/>
                <a:gd name="T43" fmla="*/ 213 h 705"/>
                <a:gd name="T44" fmla="*/ 614 w 650"/>
                <a:gd name="T45" fmla="*/ 285 h 705"/>
                <a:gd name="T46" fmla="*/ 636 w 650"/>
                <a:gd name="T47" fmla="*/ 336 h 705"/>
                <a:gd name="T48" fmla="*/ 650 w 650"/>
                <a:gd name="T49" fmla="*/ 380 h 70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50" h="705">
                  <a:moveTo>
                    <a:pt x="0" y="137"/>
                  </a:moveTo>
                  <a:cubicBezTo>
                    <a:pt x="7" y="124"/>
                    <a:pt x="23" y="75"/>
                    <a:pt x="39" y="53"/>
                  </a:cubicBezTo>
                  <a:cubicBezTo>
                    <a:pt x="55" y="31"/>
                    <a:pt x="82" y="4"/>
                    <a:pt x="98" y="2"/>
                  </a:cubicBezTo>
                  <a:cubicBezTo>
                    <a:pt x="114" y="0"/>
                    <a:pt x="118" y="8"/>
                    <a:pt x="134" y="38"/>
                  </a:cubicBezTo>
                  <a:cubicBezTo>
                    <a:pt x="150" y="68"/>
                    <a:pt x="181" y="146"/>
                    <a:pt x="192" y="184"/>
                  </a:cubicBezTo>
                  <a:cubicBezTo>
                    <a:pt x="203" y="222"/>
                    <a:pt x="197" y="239"/>
                    <a:pt x="199" y="264"/>
                  </a:cubicBezTo>
                  <a:cubicBezTo>
                    <a:pt x="201" y="289"/>
                    <a:pt x="205" y="296"/>
                    <a:pt x="207" y="336"/>
                  </a:cubicBezTo>
                  <a:cubicBezTo>
                    <a:pt x="209" y="376"/>
                    <a:pt x="210" y="465"/>
                    <a:pt x="214" y="504"/>
                  </a:cubicBezTo>
                  <a:cubicBezTo>
                    <a:pt x="218" y="543"/>
                    <a:pt x="224" y="550"/>
                    <a:pt x="229" y="569"/>
                  </a:cubicBezTo>
                  <a:cubicBezTo>
                    <a:pt x="234" y="588"/>
                    <a:pt x="237" y="604"/>
                    <a:pt x="243" y="620"/>
                  </a:cubicBezTo>
                  <a:cubicBezTo>
                    <a:pt x="249" y="636"/>
                    <a:pt x="254" y="651"/>
                    <a:pt x="265" y="664"/>
                  </a:cubicBezTo>
                  <a:cubicBezTo>
                    <a:pt x="276" y="677"/>
                    <a:pt x="293" y="695"/>
                    <a:pt x="309" y="700"/>
                  </a:cubicBezTo>
                  <a:cubicBezTo>
                    <a:pt x="325" y="705"/>
                    <a:pt x="346" y="704"/>
                    <a:pt x="359" y="693"/>
                  </a:cubicBezTo>
                  <a:cubicBezTo>
                    <a:pt x="372" y="682"/>
                    <a:pt x="377" y="657"/>
                    <a:pt x="388" y="634"/>
                  </a:cubicBezTo>
                  <a:cubicBezTo>
                    <a:pt x="399" y="611"/>
                    <a:pt x="414" y="574"/>
                    <a:pt x="425" y="554"/>
                  </a:cubicBezTo>
                  <a:cubicBezTo>
                    <a:pt x="436" y="534"/>
                    <a:pt x="449" y="536"/>
                    <a:pt x="454" y="511"/>
                  </a:cubicBezTo>
                  <a:cubicBezTo>
                    <a:pt x="459" y="486"/>
                    <a:pt x="448" y="424"/>
                    <a:pt x="454" y="402"/>
                  </a:cubicBezTo>
                  <a:cubicBezTo>
                    <a:pt x="460" y="380"/>
                    <a:pt x="484" y="398"/>
                    <a:pt x="490" y="380"/>
                  </a:cubicBezTo>
                  <a:cubicBezTo>
                    <a:pt x="496" y="362"/>
                    <a:pt x="485" y="326"/>
                    <a:pt x="490" y="293"/>
                  </a:cubicBezTo>
                  <a:cubicBezTo>
                    <a:pt x="495" y="260"/>
                    <a:pt x="504" y="205"/>
                    <a:pt x="519" y="184"/>
                  </a:cubicBezTo>
                  <a:cubicBezTo>
                    <a:pt x="534" y="163"/>
                    <a:pt x="566" y="164"/>
                    <a:pt x="578" y="169"/>
                  </a:cubicBezTo>
                  <a:cubicBezTo>
                    <a:pt x="590" y="174"/>
                    <a:pt x="586" y="194"/>
                    <a:pt x="592" y="213"/>
                  </a:cubicBezTo>
                  <a:cubicBezTo>
                    <a:pt x="598" y="232"/>
                    <a:pt x="607" y="265"/>
                    <a:pt x="614" y="285"/>
                  </a:cubicBezTo>
                  <a:cubicBezTo>
                    <a:pt x="621" y="305"/>
                    <a:pt x="630" y="320"/>
                    <a:pt x="636" y="336"/>
                  </a:cubicBezTo>
                  <a:cubicBezTo>
                    <a:pt x="642" y="352"/>
                    <a:pt x="648" y="374"/>
                    <a:pt x="650" y="38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587" name="Group 35"/>
          <p:cNvGrpSpPr>
            <a:grpSpLocks/>
          </p:cNvGrpSpPr>
          <p:nvPr/>
        </p:nvGrpSpPr>
        <p:grpSpPr bwMode="auto">
          <a:xfrm>
            <a:off x="1382713" y="1917700"/>
            <a:ext cx="6013450" cy="1119188"/>
            <a:chOff x="1135" y="1091"/>
            <a:chExt cx="3788" cy="705"/>
          </a:xfrm>
        </p:grpSpPr>
        <p:sp>
          <p:nvSpPr>
            <p:cNvPr id="4116" name="Line 36"/>
            <p:cNvSpPr>
              <a:spLocks noChangeShapeType="1"/>
            </p:cNvSpPr>
            <p:nvPr/>
          </p:nvSpPr>
          <p:spPr bwMode="auto">
            <a:xfrm>
              <a:off x="1135" y="1338"/>
              <a:ext cx="0" cy="12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17" name="Line 37"/>
            <p:cNvSpPr>
              <a:spLocks noChangeShapeType="1"/>
            </p:cNvSpPr>
            <p:nvPr/>
          </p:nvSpPr>
          <p:spPr bwMode="auto">
            <a:xfrm>
              <a:off x="1214" y="1273"/>
              <a:ext cx="0" cy="18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18" name="Line 38"/>
            <p:cNvSpPr>
              <a:spLocks noChangeShapeType="1"/>
            </p:cNvSpPr>
            <p:nvPr/>
          </p:nvSpPr>
          <p:spPr bwMode="auto">
            <a:xfrm>
              <a:off x="1294" y="1244"/>
              <a:ext cx="1" cy="211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19" name="Line 39"/>
            <p:cNvSpPr>
              <a:spLocks noChangeShapeType="1"/>
            </p:cNvSpPr>
            <p:nvPr/>
          </p:nvSpPr>
          <p:spPr bwMode="auto">
            <a:xfrm>
              <a:off x="1374" y="1229"/>
              <a:ext cx="0" cy="22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0" name="Line 40"/>
            <p:cNvSpPr>
              <a:spLocks noChangeShapeType="1"/>
            </p:cNvSpPr>
            <p:nvPr/>
          </p:nvSpPr>
          <p:spPr bwMode="auto">
            <a:xfrm>
              <a:off x="1454" y="1135"/>
              <a:ext cx="0" cy="32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1" name="Line 41"/>
            <p:cNvSpPr>
              <a:spLocks noChangeShapeType="1"/>
            </p:cNvSpPr>
            <p:nvPr/>
          </p:nvSpPr>
          <p:spPr bwMode="auto">
            <a:xfrm>
              <a:off x="1612" y="1450"/>
              <a:ext cx="2" cy="201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2" name="Line 42"/>
            <p:cNvSpPr>
              <a:spLocks noChangeShapeType="1"/>
            </p:cNvSpPr>
            <p:nvPr/>
          </p:nvSpPr>
          <p:spPr bwMode="auto">
            <a:xfrm>
              <a:off x="1695" y="1455"/>
              <a:ext cx="0" cy="27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3" name="Line 43"/>
            <p:cNvSpPr>
              <a:spLocks noChangeShapeType="1"/>
            </p:cNvSpPr>
            <p:nvPr/>
          </p:nvSpPr>
          <p:spPr bwMode="auto">
            <a:xfrm>
              <a:off x="1775" y="1455"/>
              <a:ext cx="0" cy="25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4" name="Line 44"/>
            <p:cNvSpPr>
              <a:spLocks noChangeShapeType="1"/>
            </p:cNvSpPr>
            <p:nvPr/>
          </p:nvSpPr>
          <p:spPr bwMode="auto">
            <a:xfrm>
              <a:off x="1854" y="1455"/>
              <a:ext cx="0" cy="87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5" name="Line 45"/>
            <p:cNvSpPr>
              <a:spLocks noChangeShapeType="1"/>
            </p:cNvSpPr>
            <p:nvPr/>
          </p:nvSpPr>
          <p:spPr bwMode="auto">
            <a:xfrm>
              <a:off x="1934" y="1302"/>
              <a:ext cx="0" cy="153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6" name="Line 46"/>
            <p:cNvSpPr>
              <a:spLocks noChangeShapeType="1"/>
            </p:cNvSpPr>
            <p:nvPr/>
          </p:nvSpPr>
          <p:spPr bwMode="auto">
            <a:xfrm>
              <a:off x="2013" y="1106"/>
              <a:ext cx="1" cy="349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7" name="Line 47"/>
            <p:cNvSpPr>
              <a:spLocks noChangeShapeType="1"/>
            </p:cNvSpPr>
            <p:nvPr/>
          </p:nvSpPr>
          <p:spPr bwMode="auto">
            <a:xfrm flipV="1">
              <a:off x="2094" y="1135"/>
              <a:ext cx="0" cy="32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8" name="Line 48"/>
            <p:cNvSpPr>
              <a:spLocks noChangeShapeType="1"/>
            </p:cNvSpPr>
            <p:nvPr/>
          </p:nvSpPr>
          <p:spPr bwMode="auto">
            <a:xfrm flipV="1">
              <a:off x="2174" y="1360"/>
              <a:ext cx="0" cy="95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9" name="Line 49"/>
            <p:cNvSpPr>
              <a:spLocks noChangeShapeType="1"/>
            </p:cNvSpPr>
            <p:nvPr/>
          </p:nvSpPr>
          <p:spPr bwMode="auto">
            <a:xfrm flipH="1" flipV="1">
              <a:off x="2262" y="1224"/>
              <a:ext cx="0" cy="231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0" name="Line 50"/>
            <p:cNvSpPr>
              <a:spLocks noChangeShapeType="1"/>
            </p:cNvSpPr>
            <p:nvPr/>
          </p:nvSpPr>
          <p:spPr bwMode="auto">
            <a:xfrm>
              <a:off x="2392" y="1455"/>
              <a:ext cx="0" cy="261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1" name="Line 51"/>
            <p:cNvSpPr>
              <a:spLocks noChangeShapeType="1"/>
            </p:cNvSpPr>
            <p:nvPr/>
          </p:nvSpPr>
          <p:spPr bwMode="auto">
            <a:xfrm>
              <a:off x="2473" y="1455"/>
              <a:ext cx="0" cy="341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2" name="Line 52"/>
            <p:cNvSpPr>
              <a:spLocks noChangeShapeType="1"/>
            </p:cNvSpPr>
            <p:nvPr/>
          </p:nvSpPr>
          <p:spPr bwMode="auto">
            <a:xfrm>
              <a:off x="2552" y="1462"/>
              <a:ext cx="0" cy="33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3" name="Line 53"/>
            <p:cNvSpPr>
              <a:spLocks noChangeShapeType="1"/>
            </p:cNvSpPr>
            <p:nvPr/>
          </p:nvSpPr>
          <p:spPr bwMode="auto">
            <a:xfrm>
              <a:off x="2632" y="1455"/>
              <a:ext cx="0" cy="189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4" name="Line 54"/>
            <p:cNvSpPr>
              <a:spLocks noChangeShapeType="1"/>
            </p:cNvSpPr>
            <p:nvPr/>
          </p:nvSpPr>
          <p:spPr bwMode="auto">
            <a:xfrm>
              <a:off x="2763" y="1295"/>
              <a:ext cx="0" cy="16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5" name="Line 55"/>
            <p:cNvSpPr>
              <a:spLocks noChangeShapeType="1"/>
            </p:cNvSpPr>
            <p:nvPr/>
          </p:nvSpPr>
          <p:spPr bwMode="auto">
            <a:xfrm>
              <a:off x="2851" y="1244"/>
              <a:ext cx="0" cy="211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6" name="Line 56"/>
            <p:cNvSpPr>
              <a:spLocks noChangeShapeType="1"/>
            </p:cNvSpPr>
            <p:nvPr/>
          </p:nvSpPr>
          <p:spPr bwMode="auto">
            <a:xfrm>
              <a:off x="3032" y="1455"/>
              <a:ext cx="0" cy="21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7" name="Line 57"/>
            <p:cNvSpPr>
              <a:spLocks noChangeShapeType="1"/>
            </p:cNvSpPr>
            <p:nvPr/>
          </p:nvSpPr>
          <p:spPr bwMode="auto">
            <a:xfrm>
              <a:off x="3120" y="1452"/>
              <a:ext cx="0" cy="249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8" name="Line 58"/>
            <p:cNvSpPr>
              <a:spLocks noChangeShapeType="1"/>
            </p:cNvSpPr>
            <p:nvPr/>
          </p:nvSpPr>
          <p:spPr bwMode="auto">
            <a:xfrm flipH="1">
              <a:off x="3207" y="1452"/>
              <a:ext cx="0" cy="12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9" name="Line 59"/>
            <p:cNvSpPr>
              <a:spLocks noChangeShapeType="1"/>
            </p:cNvSpPr>
            <p:nvPr/>
          </p:nvSpPr>
          <p:spPr bwMode="auto">
            <a:xfrm>
              <a:off x="3292" y="1454"/>
              <a:ext cx="2" cy="13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40" name="Line 60"/>
            <p:cNvSpPr>
              <a:spLocks noChangeShapeType="1"/>
            </p:cNvSpPr>
            <p:nvPr/>
          </p:nvSpPr>
          <p:spPr bwMode="auto">
            <a:xfrm>
              <a:off x="3381" y="1455"/>
              <a:ext cx="0" cy="327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41" name="Line 61"/>
            <p:cNvSpPr>
              <a:spLocks noChangeShapeType="1"/>
            </p:cNvSpPr>
            <p:nvPr/>
          </p:nvSpPr>
          <p:spPr bwMode="auto">
            <a:xfrm>
              <a:off x="3469" y="1455"/>
              <a:ext cx="0" cy="341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42" name="Line 62"/>
            <p:cNvSpPr>
              <a:spLocks noChangeShapeType="1"/>
            </p:cNvSpPr>
            <p:nvPr/>
          </p:nvSpPr>
          <p:spPr bwMode="auto">
            <a:xfrm>
              <a:off x="3621" y="1229"/>
              <a:ext cx="0" cy="22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43" name="Line 63"/>
            <p:cNvSpPr>
              <a:spLocks noChangeShapeType="1"/>
            </p:cNvSpPr>
            <p:nvPr/>
          </p:nvSpPr>
          <p:spPr bwMode="auto">
            <a:xfrm>
              <a:off x="3709" y="1266"/>
              <a:ext cx="0" cy="18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44" name="Freeform 64"/>
            <p:cNvSpPr>
              <a:spLocks/>
            </p:cNvSpPr>
            <p:nvPr/>
          </p:nvSpPr>
          <p:spPr bwMode="auto">
            <a:xfrm>
              <a:off x="3789" y="1184"/>
              <a:ext cx="1" cy="275"/>
            </a:xfrm>
            <a:custGeom>
              <a:avLst/>
              <a:gdLst>
                <a:gd name="T0" fmla="*/ 0 w 1"/>
                <a:gd name="T1" fmla="*/ 0 h 275"/>
                <a:gd name="T2" fmla="*/ 0 w 1"/>
                <a:gd name="T3" fmla="*/ 275 h 27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75">
                  <a:moveTo>
                    <a:pt x="0" y="0"/>
                  </a:moveTo>
                  <a:lnTo>
                    <a:pt x="0" y="275"/>
                  </a:lnTo>
                </a:path>
              </a:pathLst>
            </a:custGeom>
            <a:noFill/>
            <a:ln w="12700" cap="flat" cmpd="sng">
              <a:solidFill>
                <a:srgbClr val="FF33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45" name="Line 65"/>
            <p:cNvSpPr>
              <a:spLocks noChangeShapeType="1"/>
            </p:cNvSpPr>
            <p:nvPr/>
          </p:nvSpPr>
          <p:spPr bwMode="auto">
            <a:xfrm>
              <a:off x="3869" y="1222"/>
              <a:ext cx="0" cy="233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46" name="Line 66"/>
            <p:cNvSpPr>
              <a:spLocks noChangeShapeType="1"/>
            </p:cNvSpPr>
            <p:nvPr/>
          </p:nvSpPr>
          <p:spPr bwMode="auto">
            <a:xfrm>
              <a:off x="4014" y="1455"/>
              <a:ext cx="0" cy="25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47" name="Line 67"/>
            <p:cNvSpPr>
              <a:spLocks noChangeShapeType="1"/>
            </p:cNvSpPr>
            <p:nvPr/>
          </p:nvSpPr>
          <p:spPr bwMode="auto">
            <a:xfrm>
              <a:off x="4101" y="1455"/>
              <a:ext cx="0" cy="21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48" name="Line 68"/>
            <p:cNvSpPr>
              <a:spLocks noChangeShapeType="1"/>
            </p:cNvSpPr>
            <p:nvPr/>
          </p:nvSpPr>
          <p:spPr bwMode="auto">
            <a:xfrm>
              <a:off x="4189" y="1455"/>
              <a:ext cx="0" cy="109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49" name="Line 69"/>
            <p:cNvSpPr>
              <a:spLocks noChangeShapeType="1"/>
            </p:cNvSpPr>
            <p:nvPr/>
          </p:nvSpPr>
          <p:spPr bwMode="auto">
            <a:xfrm>
              <a:off x="4276" y="1455"/>
              <a:ext cx="0" cy="291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50" name="Line 70"/>
            <p:cNvSpPr>
              <a:spLocks noChangeShapeType="1"/>
            </p:cNvSpPr>
            <p:nvPr/>
          </p:nvSpPr>
          <p:spPr bwMode="auto">
            <a:xfrm flipH="1">
              <a:off x="4356" y="1455"/>
              <a:ext cx="0" cy="16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51" name="Line 71"/>
            <p:cNvSpPr>
              <a:spLocks noChangeShapeType="1"/>
            </p:cNvSpPr>
            <p:nvPr/>
          </p:nvSpPr>
          <p:spPr bwMode="auto">
            <a:xfrm>
              <a:off x="4436" y="1178"/>
              <a:ext cx="0" cy="277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52" name="Line 72"/>
            <p:cNvSpPr>
              <a:spLocks noChangeShapeType="1"/>
            </p:cNvSpPr>
            <p:nvPr/>
          </p:nvSpPr>
          <p:spPr bwMode="auto">
            <a:xfrm>
              <a:off x="4516" y="1091"/>
              <a:ext cx="0" cy="36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53" name="Line 73"/>
            <p:cNvSpPr>
              <a:spLocks noChangeShapeType="1"/>
            </p:cNvSpPr>
            <p:nvPr/>
          </p:nvSpPr>
          <p:spPr bwMode="auto">
            <a:xfrm>
              <a:off x="4596" y="1244"/>
              <a:ext cx="0" cy="211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54" name="Line 74"/>
            <p:cNvSpPr>
              <a:spLocks noChangeShapeType="1"/>
            </p:cNvSpPr>
            <p:nvPr/>
          </p:nvSpPr>
          <p:spPr bwMode="auto">
            <a:xfrm>
              <a:off x="4669" y="1455"/>
              <a:ext cx="0" cy="269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55" name="Line 75"/>
            <p:cNvSpPr>
              <a:spLocks noChangeShapeType="1"/>
            </p:cNvSpPr>
            <p:nvPr/>
          </p:nvSpPr>
          <p:spPr bwMode="auto">
            <a:xfrm>
              <a:off x="4756" y="1455"/>
              <a:ext cx="0" cy="33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56" name="Line 76"/>
            <p:cNvSpPr>
              <a:spLocks noChangeShapeType="1"/>
            </p:cNvSpPr>
            <p:nvPr/>
          </p:nvSpPr>
          <p:spPr bwMode="auto">
            <a:xfrm>
              <a:off x="4843" y="1455"/>
              <a:ext cx="0" cy="167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57" name="Line 77"/>
            <p:cNvSpPr>
              <a:spLocks noChangeShapeType="1"/>
            </p:cNvSpPr>
            <p:nvPr/>
          </p:nvSpPr>
          <p:spPr bwMode="auto">
            <a:xfrm>
              <a:off x="4923" y="1287"/>
              <a:ext cx="0" cy="16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630" name="Text Box 78"/>
          <p:cNvSpPr txBox="1">
            <a:spLocks noChangeArrowheads="1"/>
          </p:cNvSpPr>
          <p:nvPr/>
        </p:nvSpPr>
        <p:spPr bwMode="auto">
          <a:xfrm>
            <a:off x="1035050" y="147268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kumimoji="1" i="1">
                <a:latin typeface="ISOCPEUR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Y</a:t>
            </a:r>
          </a:p>
        </p:txBody>
      </p:sp>
      <p:sp>
        <p:nvSpPr>
          <p:cNvPr id="23631" name="Text Box 79"/>
          <p:cNvSpPr txBox="1">
            <a:spLocks noChangeArrowheads="1"/>
          </p:cNvSpPr>
          <p:nvPr/>
        </p:nvSpPr>
        <p:spPr bwMode="auto">
          <a:xfrm>
            <a:off x="1042988" y="2565400"/>
            <a:ext cx="306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i="1" dirty="0">
                <a:latin typeface="ISOCPEUR" pitchFamily="34" charset="0"/>
              </a:rPr>
              <a:t>O</a:t>
            </a:r>
          </a:p>
        </p:txBody>
      </p:sp>
      <p:sp>
        <p:nvSpPr>
          <p:cNvPr id="23632" name="Text Box 80"/>
          <p:cNvSpPr txBox="1">
            <a:spLocks noChangeArrowheads="1"/>
          </p:cNvSpPr>
          <p:nvPr/>
        </p:nvSpPr>
        <p:spPr bwMode="auto">
          <a:xfrm>
            <a:off x="7885113" y="2349500"/>
            <a:ext cx="522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i="1" dirty="0">
                <a:latin typeface="ISOCPEUR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794220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"/>
                                        <p:tgtEl>
                                          <p:spTgt spid="23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75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75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75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75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75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/>
      <p:bldP spid="23560" grpId="0" build="p" autoUpdateAnimBg="0"/>
      <p:bldP spid="23569" grpId="0" autoUpdateAnimBg="0"/>
      <p:bldP spid="23570" grpId="0" autoUpdateAnimBg="0"/>
      <p:bldP spid="23571" grpId="0" autoUpdateAnimBg="0"/>
      <p:bldP spid="23579" grpId="0" animBg="1"/>
      <p:bldP spid="23580" grpId="0" animBg="1"/>
      <p:bldP spid="23581" grpId="0" animBg="1"/>
      <p:bldP spid="23630" grpId="0" build="p" autoUpdateAnimBg="0" advAuto="0"/>
      <p:bldP spid="23631" grpId="0"/>
      <p:bldP spid="236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57213" y="285750"/>
            <a:ext cx="6450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、表面粗糙度的符号和代号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900113" y="1831975"/>
            <a:ext cx="936625" cy="588963"/>
            <a:chOff x="468" y="1298"/>
            <a:chExt cx="590" cy="371"/>
          </a:xfrm>
        </p:grpSpPr>
        <p:grpSp>
          <p:nvGrpSpPr>
            <p:cNvPr id="5170" name="Group 4"/>
            <p:cNvGrpSpPr>
              <a:grpSpLocks/>
            </p:cNvGrpSpPr>
            <p:nvPr/>
          </p:nvGrpSpPr>
          <p:grpSpPr bwMode="auto">
            <a:xfrm>
              <a:off x="578" y="1298"/>
              <a:ext cx="480" cy="371"/>
              <a:chOff x="578" y="1298"/>
              <a:chExt cx="480" cy="371"/>
            </a:xfrm>
          </p:grpSpPr>
          <p:sp>
            <p:nvSpPr>
              <p:cNvPr id="5172" name="Line 5"/>
              <p:cNvSpPr>
                <a:spLocks noChangeShapeType="1"/>
              </p:cNvSpPr>
              <p:nvPr/>
            </p:nvSpPr>
            <p:spPr bwMode="auto">
              <a:xfrm flipH="1">
                <a:off x="583" y="1302"/>
                <a:ext cx="2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3" name="Line 6"/>
              <p:cNvSpPr>
                <a:spLocks noChangeShapeType="1"/>
              </p:cNvSpPr>
              <p:nvPr/>
            </p:nvSpPr>
            <p:spPr bwMode="auto">
              <a:xfrm flipH="1">
                <a:off x="578" y="1665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4" name="Line 7"/>
              <p:cNvSpPr>
                <a:spLocks noChangeShapeType="1"/>
              </p:cNvSpPr>
              <p:nvPr/>
            </p:nvSpPr>
            <p:spPr bwMode="auto">
              <a:xfrm>
                <a:off x="629" y="1298"/>
                <a:ext cx="0" cy="3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71" name="Text Box 8"/>
            <p:cNvSpPr txBox="1">
              <a:spLocks noChangeArrowheads="1"/>
            </p:cNvSpPr>
            <p:nvPr/>
          </p:nvSpPr>
          <p:spPr bwMode="auto">
            <a:xfrm rot="-5400000">
              <a:off x="424" y="1388"/>
              <a:ext cx="2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400" b="1" i="1">
                  <a:solidFill>
                    <a:srgbClr val="CC0000"/>
                  </a:solidFill>
                  <a:latin typeface="ISOCPEUR" pitchFamily="34" charset="0"/>
                  <a:ea typeface="黑体" pitchFamily="2" charset="-122"/>
                </a:rPr>
                <a:t>H</a:t>
              </a:r>
            </a:p>
          </p:txBody>
        </p:sp>
      </p:grpSp>
      <p:grpSp>
        <p:nvGrpSpPr>
          <p:cNvPr id="24585" name="Group 9"/>
          <p:cNvGrpSpPr>
            <a:grpSpLocks/>
          </p:cNvGrpSpPr>
          <p:nvPr/>
        </p:nvGrpSpPr>
        <p:grpSpPr bwMode="auto">
          <a:xfrm>
            <a:off x="1841500" y="1247775"/>
            <a:ext cx="1023938" cy="1176338"/>
            <a:chOff x="1061" y="930"/>
            <a:chExt cx="645" cy="741"/>
          </a:xfrm>
        </p:grpSpPr>
        <p:grpSp>
          <p:nvGrpSpPr>
            <p:cNvPr id="5165" name="Group 10"/>
            <p:cNvGrpSpPr>
              <a:grpSpLocks/>
            </p:cNvGrpSpPr>
            <p:nvPr/>
          </p:nvGrpSpPr>
          <p:grpSpPr bwMode="auto">
            <a:xfrm>
              <a:off x="1061" y="930"/>
              <a:ext cx="643" cy="741"/>
              <a:chOff x="1546" y="849"/>
              <a:chExt cx="835" cy="1057"/>
            </a:xfrm>
          </p:grpSpPr>
          <p:sp>
            <p:nvSpPr>
              <p:cNvPr id="5167" name="Line 11"/>
              <p:cNvSpPr>
                <a:spLocks noChangeShapeType="1"/>
              </p:cNvSpPr>
              <p:nvPr/>
            </p:nvSpPr>
            <p:spPr bwMode="auto">
              <a:xfrm>
                <a:off x="2146" y="854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8" name="Line 12"/>
              <p:cNvSpPr>
                <a:spLocks noChangeShapeType="1"/>
              </p:cNvSpPr>
              <p:nvPr/>
            </p:nvSpPr>
            <p:spPr bwMode="auto">
              <a:xfrm>
                <a:off x="1546" y="1896"/>
                <a:ext cx="8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9" name="Line 13"/>
              <p:cNvSpPr>
                <a:spLocks noChangeShapeType="1"/>
              </p:cNvSpPr>
              <p:nvPr/>
            </p:nvSpPr>
            <p:spPr bwMode="auto">
              <a:xfrm>
                <a:off x="2333" y="849"/>
                <a:ext cx="0" cy="10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66" name="Text Box 14"/>
            <p:cNvSpPr txBox="1">
              <a:spLocks noChangeArrowheads="1"/>
            </p:cNvSpPr>
            <p:nvPr/>
          </p:nvSpPr>
          <p:spPr bwMode="auto">
            <a:xfrm rot="-5400000">
              <a:off x="1383" y="1205"/>
              <a:ext cx="45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400" b="1" i="1">
                  <a:solidFill>
                    <a:srgbClr val="CC0000"/>
                  </a:solidFill>
                  <a:latin typeface="ISOCPEUR" pitchFamily="34" charset="0"/>
                  <a:ea typeface="黑体" pitchFamily="2" charset="-122"/>
                </a:rPr>
                <a:t>2H</a:t>
              </a:r>
            </a:p>
          </p:txBody>
        </p:sp>
      </p:grpSp>
      <p:grpSp>
        <p:nvGrpSpPr>
          <p:cNvPr id="24591" name="Group 15"/>
          <p:cNvGrpSpPr>
            <a:grpSpLocks/>
          </p:cNvGrpSpPr>
          <p:nvPr/>
        </p:nvGrpSpPr>
        <p:grpSpPr bwMode="auto">
          <a:xfrm>
            <a:off x="1462088" y="1239838"/>
            <a:ext cx="1116012" cy="4614862"/>
            <a:chOff x="822" y="781"/>
            <a:chExt cx="703" cy="2907"/>
          </a:xfrm>
        </p:grpSpPr>
        <p:grpSp>
          <p:nvGrpSpPr>
            <p:cNvPr id="5153" name="Group 16"/>
            <p:cNvGrpSpPr>
              <a:grpSpLocks/>
            </p:cNvGrpSpPr>
            <p:nvPr/>
          </p:nvGrpSpPr>
          <p:grpSpPr bwMode="auto">
            <a:xfrm>
              <a:off x="828" y="781"/>
              <a:ext cx="697" cy="742"/>
              <a:chOff x="1283" y="881"/>
              <a:chExt cx="969" cy="1032"/>
            </a:xfrm>
          </p:grpSpPr>
          <p:sp>
            <p:nvSpPr>
              <p:cNvPr id="5163" name="Line 17"/>
              <p:cNvSpPr>
                <a:spLocks noChangeShapeType="1"/>
              </p:cNvSpPr>
              <p:nvPr/>
            </p:nvSpPr>
            <p:spPr bwMode="auto">
              <a:xfrm>
                <a:off x="1283" y="1394"/>
                <a:ext cx="324" cy="517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4" name="Line 18"/>
              <p:cNvSpPr>
                <a:spLocks noChangeShapeType="1"/>
              </p:cNvSpPr>
              <p:nvPr/>
            </p:nvSpPr>
            <p:spPr bwMode="auto">
              <a:xfrm flipV="1">
                <a:off x="1607" y="881"/>
                <a:ext cx="645" cy="1032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54" name="Group 19"/>
            <p:cNvGrpSpPr>
              <a:grpSpLocks/>
            </p:cNvGrpSpPr>
            <p:nvPr/>
          </p:nvGrpSpPr>
          <p:grpSpPr bwMode="auto">
            <a:xfrm>
              <a:off x="827" y="1902"/>
              <a:ext cx="697" cy="742"/>
              <a:chOff x="908" y="1031"/>
              <a:chExt cx="895" cy="1032"/>
            </a:xfrm>
          </p:grpSpPr>
          <p:sp>
            <p:nvSpPr>
              <p:cNvPr id="5160" name="Line 20"/>
              <p:cNvSpPr>
                <a:spLocks noChangeShapeType="1"/>
              </p:cNvSpPr>
              <p:nvPr/>
            </p:nvSpPr>
            <p:spPr bwMode="auto">
              <a:xfrm>
                <a:off x="908" y="1544"/>
                <a:ext cx="299" cy="517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1" name="Line 21"/>
              <p:cNvSpPr>
                <a:spLocks noChangeShapeType="1"/>
              </p:cNvSpPr>
              <p:nvPr/>
            </p:nvSpPr>
            <p:spPr bwMode="auto">
              <a:xfrm flipV="1">
                <a:off x="1207" y="1031"/>
                <a:ext cx="596" cy="1032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2" name="Line 22"/>
              <p:cNvSpPr>
                <a:spLocks noChangeShapeType="1"/>
              </p:cNvSpPr>
              <p:nvPr/>
            </p:nvSpPr>
            <p:spPr bwMode="auto">
              <a:xfrm>
                <a:off x="915" y="1551"/>
                <a:ext cx="584" cy="0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55" name="Group 23"/>
            <p:cNvGrpSpPr>
              <a:grpSpLocks/>
            </p:cNvGrpSpPr>
            <p:nvPr/>
          </p:nvGrpSpPr>
          <p:grpSpPr bwMode="auto">
            <a:xfrm>
              <a:off x="822" y="2946"/>
              <a:ext cx="697" cy="742"/>
              <a:chOff x="4008" y="939"/>
              <a:chExt cx="969" cy="1032"/>
            </a:xfrm>
          </p:grpSpPr>
          <p:grpSp>
            <p:nvGrpSpPr>
              <p:cNvPr id="5156" name="Group 24"/>
              <p:cNvGrpSpPr>
                <a:grpSpLocks/>
              </p:cNvGrpSpPr>
              <p:nvPr/>
            </p:nvGrpSpPr>
            <p:grpSpPr bwMode="auto">
              <a:xfrm>
                <a:off x="4008" y="939"/>
                <a:ext cx="969" cy="1032"/>
                <a:chOff x="1283" y="881"/>
                <a:chExt cx="969" cy="1032"/>
              </a:xfrm>
            </p:grpSpPr>
            <p:sp>
              <p:nvSpPr>
                <p:cNvPr id="5158" name="Line 25"/>
                <p:cNvSpPr>
                  <a:spLocks noChangeShapeType="1"/>
                </p:cNvSpPr>
                <p:nvPr/>
              </p:nvSpPr>
              <p:spPr bwMode="auto">
                <a:xfrm>
                  <a:off x="1283" y="1394"/>
                  <a:ext cx="324" cy="517"/>
                </a:xfrm>
                <a:prstGeom prst="line">
                  <a:avLst/>
                </a:prstGeom>
                <a:noFill/>
                <a:ln w="38100">
                  <a:solidFill>
                    <a:srgbClr val="0000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59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607" y="881"/>
                  <a:ext cx="645" cy="1032"/>
                </a:xfrm>
                <a:prstGeom prst="line">
                  <a:avLst/>
                </a:prstGeom>
                <a:noFill/>
                <a:ln w="38100">
                  <a:solidFill>
                    <a:srgbClr val="0000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157" name="Oval 27"/>
              <p:cNvSpPr>
                <a:spLocks noChangeArrowheads="1"/>
              </p:cNvSpPr>
              <p:nvPr/>
            </p:nvSpPr>
            <p:spPr bwMode="auto">
              <a:xfrm>
                <a:off x="4152" y="1460"/>
                <a:ext cx="352" cy="352"/>
              </a:xfrm>
              <a:prstGeom prst="ellips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24604" name="Group 28"/>
          <p:cNvGrpSpPr>
            <a:grpSpLocks/>
          </p:cNvGrpSpPr>
          <p:nvPr/>
        </p:nvGrpSpPr>
        <p:grpSpPr bwMode="auto">
          <a:xfrm>
            <a:off x="1187450" y="1954213"/>
            <a:ext cx="1449388" cy="460375"/>
            <a:chOff x="748" y="1231"/>
            <a:chExt cx="913" cy="290"/>
          </a:xfrm>
        </p:grpSpPr>
        <p:grpSp>
          <p:nvGrpSpPr>
            <p:cNvPr id="5138" name="Group 29"/>
            <p:cNvGrpSpPr>
              <a:grpSpLocks/>
            </p:cNvGrpSpPr>
            <p:nvPr/>
          </p:nvGrpSpPr>
          <p:grpSpPr bwMode="auto">
            <a:xfrm>
              <a:off x="748" y="1245"/>
              <a:ext cx="332" cy="276"/>
              <a:chOff x="748" y="1245"/>
              <a:chExt cx="332" cy="276"/>
            </a:xfrm>
          </p:grpSpPr>
          <p:grpSp>
            <p:nvGrpSpPr>
              <p:cNvPr id="5146" name="Group 30"/>
              <p:cNvGrpSpPr>
                <a:grpSpLocks/>
              </p:cNvGrpSpPr>
              <p:nvPr/>
            </p:nvGrpSpPr>
            <p:grpSpPr bwMode="auto">
              <a:xfrm>
                <a:off x="820" y="1245"/>
                <a:ext cx="161" cy="276"/>
                <a:chOff x="721" y="1389"/>
                <a:chExt cx="161" cy="276"/>
              </a:xfrm>
            </p:grpSpPr>
            <p:grpSp>
              <p:nvGrpSpPr>
                <p:cNvPr id="5148" name="Group 31"/>
                <p:cNvGrpSpPr>
                  <a:grpSpLocks/>
                </p:cNvGrpSpPr>
                <p:nvPr/>
              </p:nvGrpSpPr>
              <p:grpSpPr bwMode="auto">
                <a:xfrm>
                  <a:off x="721" y="1389"/>
                  <a:ext cx="161" cy="276"/>
                  <a:chOff x="721" y="1389"/>
                  <a:chExt cx="161" cy="276"/>
                </a:xfrm>
              </p:grpSpPr>
              <p:sp>
                <p:nvSpPr>
                  <p:cNvPr id="5150" name="Freeform 32"/>
                  <p:cNvSpPr>
                    <a:spLocks/>
                  </p:cNvSpPr>
                  <p:nvPr/>
                </p:nvSpPr>
                <p:spPr bwMode="auto">
                  <a:xfrm>
                    <a:off x="750" y="1392"/>
                    <a:ext cx="129" cy="273"/>
                  </a:xfrm>
                  <a:custGeom>
                    <a:avLst/>
                    <a:gdLst>
                      <a:gd name="T0" fmla="*/ 233 w 117"/>
                      <a:gd name="T1" fmla="*/ 0 h 222"/>
                      <a:gd name="T2" fmla="*/ 107 w 117"/>
                      <a:gd name="T3" fmla="*/ 257 h 222"/>
                      <a:gd name="T4" fmla="*/ 23 w 117"/>
                      <a:gd name="T5" fmla="*/ 551 h 222"/>
                      <a:gd name="T6" fmla="*/ 0 w 117"/>
                      <a:gd name="T7" fmla="*/ 946 h 2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17" h="222">
                        <a:moveTo>
                          <a:pt x="117" y="0"/>
                        </a:moveTo>
                        <a:cubicBezTo>
                          <a:pt x="107" y="9"/>
                          <a:pt x="71" y="38"/>
                          <a:pt x="54" y="60"/>
                        </a:cubicBezTo>
                        <a:cubicBezTo>
                          <a:pt x="37" y="82"/>
                          <a:pt x="21" y="102"/>
                          <a:pt x="12" y="129"/>
                        </a:cubicBezTo>
                        <a:cubicBezTo>
                          <a:pt x="3" y="156"/>
                          <a:pt x="2" y="203"/>
                          <a:pt x="0" y="222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51" name="Freeform 33"/>
                  <p:cNvSpPr>
                    <a:spLocks/>
                  </p:cNvSpPr>
                  <p:nvPr/>
                </p:nvSpPr>
                <p:spPr bwMode="auto">
                  <a:xfrm>
                    <a:off x="816" y="1389"/>
                    <a:ext cx="66" cy="60"/>
                  </a:xfrm>
                  <a:custGeom>
                    <a:avLst/>
                    <a:gdLst>
                      <a:gd name="T0" fmla="*/ 66 w 66"/>
                      <a:gd name="T1" fmla="*/ 0 h 60"/>
                      <a:gd name="T2" fmla="*/ 0 w 66"/>
                      <a:gd name="T3" fmla="*/ 45 h 60"/>
                      <a:gd name="T4" fmla="*/ 21 w 66"/>
                      <a:gd name="T5" fmla="*/ 60 h 60"/>
                      <a:gd name="T6" fmla="*/ 66 w 66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66" h="60">
                        <a:moveTo>
                          <a:pt x="66" y="0"/>
                        </a:moveTo>
                        <a:lnTo>
                          <a:pt x="0" y="45"/>
                        </a:lnTo>
                        <a:lnTo>
                          <a:pt x="21" y="60"/>
                        </a:lnTo>
                        <a:lnTo>
                          <a:pt x="66" y="0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52" name="Freeform 34"/>
                  <p:cNvSpPr>
                    <a:spLocks/>
                  </p:cNvSpPr>
                  <p:nvPr/>
                </p:nvSpPr>
                <p:spPr bwMode="auto">
                  <a:xfrm rot="2852490" flipV="1">
                    <a:off x="718" y="1592"/>
                    <a:ext cx="66" cy="60"/>
                  </a:xfrm>
                  <a:custGeom>
                    <a:avLst/>
                    <a:gdLst>
                      <a:gd name="T0" fmla="*/ 66 w 66"/>
                      <a:gd name="T1" fmla="*/ 0 h 60"/>
                      <a:gd name="T2" fmla="*/ 0 w 66"/>
                      <a:gd name="T3" fmla="*/ 45 h 60"/>
                      <a:gd name="T4" fmla="*/ 21 w 66"/>
                      <a:gd name="T5" fmla="*/ 60 h 60"/>
                      <a:gd name="T6" fmla="*/ 66 w 66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66" h="60">
                        <a:moveTo>
                          <a:pt x="66" y="0"/>
                        </a:moveTo>
                        <a:lnTo>
                          <a:pt x="0" y="45"/>
                        </a:lnTo>
                        <a:lnTo>
                          <a:pt x="21" y="60"/>
                        </a:lnTo>
                        <a:lnTo>
                          <a:pt x="66" y="0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149" name="Rectangle 35"/>
                <p:cNvSpPr>
                  <a:spLocks noChangeArrowheads="1"/>
                </p:cNvSpPr>
                <p:nvPr/>
              </p:nvSpPr>
              <p:spPr bwMode="auto">
                <a:xfrm rot="698274">
                  <a:off x="736" y="1464"/>
                  <a:ext cx="99" cy="10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5147" name="Text Box 36"/>
              <p:cNvSpPr txBox="1">
                <a:spLocks noChangeArrowheads="1"/>
              </p:cNvSpPr>
              <p:nvPr/>
            </p:nvSpPr>
            <p:spPr bwMode="auto">
              <a:xfrm>
                <a:off x="748" y="1279"/>
                <a:ext cx="33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 i="1">
                    <a:solidFill>
                      <a:srgbClr val="CC0000"/>
                    </a:solidFill>
                    <a:latin typeface="ISOCPEUR" pitchFamily="34" charset="0"/>
                    <a:ea typeface="黑体" pitchFamily="2" charset="-122"/>
                  </a:rPr>
                  <a:t>60°</a:t>
                </a:r>
              </a:p>
            </p:txBody>
          </p:sp>
        </p:grpSp>
        <p:grpSp>
          <p:nvGrpSpPr>
            <p:cNvPr id="5139" name="Group 37"/>
            <p:cNvGrpSpPr>
              <a:grpSpLocks/>
            </p:cNvGrpSpPr>
            <p:nvPr/>
          </p:nvGrpSpPr>
          <p:grpSpPr bwMode="auto">
            <a:xfrm>
              <a:off x="1329" y="1231"/>
              <a:ext cx="332" cy="276"/>
              <a:chOff x="1230" y="1375"/>
              <a:chExt cx="332" cy="276"/>
            </a:xfrm>
          </p:grpSpPr>
          <p:grpSp>
            <p:nvGrpSpPr>
              <p:cNvPr id="5140" name="Group 38"/>
              <p:cNvGrpSpPr>
                <a:grpSpLocks/>
              </p:cNvGrpSpPr>
              <p:nvPr/>
            </p:nvGrpSpPr>
            <p:grpSpPr bwMode="auto">
              <a:xfrm flipH="1">
                <a:off x="1252" y="1375"/>
                <a:ext cx="161" cy="276"/>
                <a:chOff x="721" y="1389"/>
                <a:chExt cx="161" cy="276"/>
              </a:xfrm>
            </p:grpSpPr>
            <p:sp>
              <p:nvSpPr>
                <p:cNvPr id="5143" name="Freeform 39"/>
                <p:cNvSpPr>
                  <a:spLocks/>
                </p:cNvSpPr>
                <p:nvPr/>
              </p:nvSpPr>
              <p:spPr bwMode="auto">
                <a:xfrm>
                  <a:off x="750" y="1392"/>
                  <a:ext cx="129" cy="273"/>
                </a:xfrm>
                <a:custGeom>
                  <a:avLst/>
                  <a:gdLst>
                    <a:gd name="T0" fmla="*/ 233 w 117"/>
                    <a:gd name="T1" fmla="*/ 0 h 222"/>
                    <a:gd name="T2" fmla="*/ 107 w 117"/>
                    <a:gd name="T3" fmla="*/ 257 h 222"/>
                    <a:gd name="T4" fmla="*/ 23 w 117"/>
                    <a:gd name="T5" fmla="*/ 551 h 222"/>
                    <a:gd name="T6" fmla="*/ 0 w 117"/>
                    <a:gd name="T7" fmla="*/ 946 h 2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7" h="222">
                      <a:moveTo>
                        <a:pt x="117" y="0"/>
                      </a:moveTo>
                      <a:cubicBezTo>
                        <a:pt x="107" y="9"/>
                        <a:pt x="71" y="38"/>
                        <a:pt x="54" y="60"/>
                      </a:cubicBezTo>
                      <a:cubicBezTo>
                        <a:pt x="37" y="82"/>
                        <a:pt x="21" y="102"/>
                        <a:pt x="12" y="129"/>
                      </a:cubicBezTo>
                      <a:cubicBezTo>
                        <a:pt x="3" y="156"/>
                        <a:pt x="2" y="203"/>
                        <a:pt x="0" y="22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44" name="Freeform 40"/>
                <p:cNvSpPr>
                  <a:spLocks/>
                </p:cNvSpPr>
                <p:nvPr/>
              </p:nvSpPr>
              <p:spPr bwMode="auto">
                <a:xfrm>
                  <a:off x="816" y="1389"/>
                  <a:ext cx="66" cy="60"/>
                </a:xfrm>
                <a:custGeom>
                  <a:avLst/>
                  <a:gdLst>
                    <a:gd name="T0" fmla="*/ 66 w 66"/>
                    <a:gd name="T1" fmla="*/ 0 h 60"/>
                    <a:gd name="T2" fmla="*/ 0 w 66"/>
                    <a:gd name="T3" fmla="*/ 45 h 60"/>
                    <a:gd name="T4" fmla="*/ 21 w 66"/>
                    <a:gd name="T5" fmla="*/ 60 h 60"/>
                    <a:gd name="T6" fmla="*/ 66 w 66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6" h="60">
                      <a:moveTo>
                        <a:pt x="66" y="0"/>
                      </a:moveTo>
                      <a:lnTo>
                        <a:pt x="0" y="45"/>
                      </a:lnTo>
                      <a:lnTo>
                        <a:pt x="21" y="60"/>
                      </a:lnTo>
                      <a:lnTo>
                        <a:pt x="66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45" name="Freeform 41"/>
                <p:cNvSpPr>
                  <a:spLocks/>
                </p:cNvSpPr>
                <p:nvPr/>
              </p:nvSpPr>
              <p:spPr bwMode="auto">
                <a:xfrm rot="2852490" flipV="1">
                  <a:off x="718" y="1592"/>
                  <a:ext cx="66" cy="60"/>
                </a:xfrm>
                <a:custGeom>
                  <a:avLst/>
                  <a:gdLst>
                    <a:gd name="T0" fmla="*/ 66 w 66"/>
                    <a:gd name="T1" fmla="*/ 0 h 60"/>
                    <a:gd name="T2" fmla="*/ 0 w 66"/>
                    <a:gd name="T3" fmla="*/ 45 h 60"/>
                    <a:gd name="T4" fmla="*/ 21 w 66"/>
                    <a:gd name="T5" fmla="*/ 60 h 60"/>
                    <a:gd name="T6" fmla="*/ 66 w 66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6" h="60">
                      <a:moveTo>
                        <a:pt x="66" y="0"/>
                      </a:moveTo>
                      <a:lnTo>
                        <a:pt x="0" y="45"/>
                      </a:lnTo>
                      <a:lnTo>
                        <a:pt x="21" y="60"/>
                      </a:lnTo>
                      <a:lnTo>
                        <a:pt x="66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141" name="Rectangle 42"/>
              <p:cNvSpPr>
                <a:spLocks noChangeArrowheads="1"/>
              </p:cNvSpPr>
              <p:nvPr/>
            </p:nvSpPr>
            <p:spPr bwMode="auto">
              <a:xfrm rot="-1277095">
                <a:off x="1291" y="1446"/>
                <a:ext cx="99" cy="1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42" name="Text Box 43"/>
              <p:cNvSpPr txBox="1">
                <a:spLocks noChangeArrowheads="1"/>
              </p:cNvSpPr>
              <p:nvPr/>
            </p:nvSpPr>
            <p:spPr bwMode="auto">
              <a:xfrm>
                <a:off x="1230" y="1402"/>
                <a:ext cx="33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 i="1">
                    <a:solidFill>
                      <a:srgbClr val="CC0000"/>
                    </a:solidFill>
                    <a:latin typeface="ISOCPEUR" pitchFamily="34" charset="0"/>
                    <a:ea typeface="黑体" pitchFamily="2" charset="-122"/>
                  </a:rPr>
                  <a:t>60°</a:t>
                </a:r>
              </a:p>
            </p:txBody>
          </p:sp>
        </p:grpSp>
      </p:grp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4206661" y="1540513"/>
            <a:ext cx="1265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Times New Roman" pitchFamily="18" charset="0"/>
                <a:ea typeface="黑体" pitchFamily="2" charset="-122"/>
              </a:rPr>
              <a:t>基本符号</a:t>
            </a:r>
          </a:p>
        </p:txBody>
      </p:sp>
      <p:sp>
        <p:nvSpPr>
          <p:cNvPr id="24621" name="Text Box 45"/>
          <p:cNvSpPr txBox="1">
            <a:spLocks noChangeArrowheads="1"/>
          </p:cNvSpPr>
          <p:nvPr/>
        </p:nvSpPr>
        <p:spPr bwMode="auto">
          <a:xfrm>
            <a:off x="4213011" y="3131188"/>
            <a:ext cx="324485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Times New Roman" pitchFamily="18" charset="0"/>
                <a:ea typeface="黑体" pitchFamily="2" charset="-122"/>
              </a:rPr>
              <a:t>表面用去除材料的方法获得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</a:rPr>
              <a:t>(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</a:rPr>
              <a:t>车、铣、刨、磨等）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4201898" y="4985388"/>
            <a:ext cx="3167063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latin typeface="Times New Roman" pitchFamily="18" charset="0"/>
                <a:ea typeface="黑体" pitchFamily="2" charset="-122"/>
              </a:rPr>
              <a:t>表面用不去除材料的方法获得</a:t>
            </a:r>
            <a:r>
              <a:rPr kumimoji="1" lang="en-US" altLang="zh-CN" sz="2000" b="1" dirty="0">
                <a:latin typeface="Times New Roman" pitchFamily="18" charset="0"/>
                <a:ea typeface="黑体" pitchFamily="2" charset="-122"/>
              </a:rPr>
              <a:t>(</a:t>
            </a:r>
            <a:r>
              <a:rPr kumimoji="1" lang="zh-CN" altLang="en-US" sz="2000" b="1" dirty="0">
                <a:latin typeface="Times New Roman" pitchFamily="18" charset="0"/>
                <a:ea typeface="黑体" pitchFamily="2" charset="-122"/>
              </a:rPr>
              <a:t>铸、锻、切割等）</a:t>
            </a:r>
          </a:p>
        </p:txBody>
      </p:sp>
      <p:grpSp>
        <p:nvGrpSpPr>
          <p:cNvPr id="24643" name="Group 67"/>
          <p:cNvGrpSpPr>
            <a:grpSpLocks/>
          </p:cNvGrpSpPr>
          <p:nvPr/>
        </p:nvGrpSpPr>
        <p:grpSpPr bwMode="auto">
          <a:xfrm>
            <a:off x="1068388" y="2967038"/>
            <a:ext cx="950912" cy="646112"/>
            <a:chOff x="537" y="1869"/>
            <a:chExt cx="599" cy="407"/>
          </a:xfrm>
        </p:grpSpPr>
        <p:sp>
          <p:nvSpPr>
            <p:cNvPr id="5136" name="Text Box 68"/>
            <p:cNvSpPr txBox="1">
              <a:spLocks noChangeArrowheads="1"/>
            </p:cNvSpPr>
            <p:nvPr/>
          </p:nvSpPr>
          <p:spPr bwMode="auto">
            <a:xfrm>
              <a:off x="537" y="1869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solidFill>
                    <a:srgbClr val="CC0000"/>
                  </a:solidFill>
                  <a:latin typeface="Times New Roman" pitchFamily="18" charset="0"/>
                  <a:ea typeface="黑体" pitchFamily="2" charset="-122"/>
                </a:rPr>
                <a:t>加横线</a:t>
              </a:r>
            </a:p>
          </p:txBody>
        </p:sp>
        <p:sp>
          <p:nvSpPr>
            <p:cNvPr id="5137" name="Line 69"/>
            <p:cNvSpPr>
              <a:spLocks noChangeShapeType="1"/>
            </p:cNvSpPr>
            <p:nvPr/>
          </p:nvSpPr>
          <p:spPr bwMode="auto">
            <a:xfrm>
              <a:off x="966" y="2090"/>
              <a:ext cx="47" cy="1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646" name="Group 70"/>
          <p:cNvGrpSpPr>
            <a:grpSpLocks/>
          </p:cNvGrpSpPr>
          <p:nvPr/>
        </p:nvGrpSpPr>
        <p:grpSpPr bwMode="auto">
          <a:xfrm>
            <a:off x="1076325" y="4508500"/>
            <a:ext cx="1206500" cy="804863"/>
            <a:chOff x="543" y="2937"/>
            <a:chExt cx="760" cy="507"/>
          </a:xfrm>
        </p:grpSpPr>
        <p:sp>
          <p:nvSpPr>
            <p:cNvPr id="5134" name="Text Box 71"/>
            <p:cNvSpPr txBox="1">
              <a:spLocks noChangeArrowheads="1"/>
            </p:cNvSpPr>
            <p:nvPr/>
          </p:nvSpPr>
          <p:spPr bwMode="auto">
            <a:xfrm>
              <a:off x="543" y="2937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solidFill>
                    <a:srgbClr val="CC0000"/>
                  </a:solidFill>
                  <a:latin typeface="Times New Roman" pitchFamily="18" charset="0"/>
                  <a:ea typeface="黑体" pitchFamily="2" charset="-122"/>
                </a:rPr>
                <a:t>加小圆圈</a:t>
              </a:r>
            </a:p>
          </p:txBody>
        </p:sp>
        <p:sp>
          <p:nvSpPr>
            <p:cNvPr id="5135" name="Line 72"/>
            <p:cNvSpPr>
              <a:spLocks noChangeShapeType="1"/>
            </p:cNvSpPr>
            <p:nvPr/>
          </p:nvSpPr>
          <p:spPr bwMode="auto">
            <a:xfrm>
              <a:off x="935" y="3193"/>
              <a:ext cx="94" cy="25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649" name="Text Box 73"/>
          <p:cNvSpPr txBox="1">
            <a:spLocks noChangeArrowheads="1"/>
          </p:cNvSpPr>
          <p:nvPr/>
        </p:nvSpPr>
        <p:spPr bwMode="auto">
          <a:xfrm>
            <a:off x="684213" y="879475"/>
            <a:ext cx="1160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符号</a:t>
            </a:r>
          </a:p>
        </p:txBody>
      </p:sp>
      <p:sp>
        <p:nvSpPr>
          <p:cNvPr id="24656" name="Text Box 80"/>
          <p:cNvSpPr txBox="1">
            <a:spLocks noChangeArrowheads="1"/>
          </p:cNvSpPr>
          <p:nvPr/>
        </p:nvSpPr>
        <p:spPr bwMode="auto">
          <a:xfrm>
            <a:off x="4649573" y="1932625"/>
            <a:ext cx="1220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 dirty="0">
                <a:latin typeface="黑体" pitchFamily="2" charset="-122"/>
                <a:ea typeface="黑体" pitchFamily="2" charset="-122"/>
              </a:rPr>
              <a:t>H</a:t>
            </a:r>
            <a:r>
              <a:rPr kumimoji="1" lang="en-US" altLang="zh-CN" b="1" baseline="-25000" dirty="0"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b="1" dirty="0">
                <a:latin typeface="黑体" pitchFamily="2" charset="-122"/>
                <a:ea typeface="黑体" pitchFamily="2" charset="-122"/>
              </a:rPr>
              <a:t>≈1.4h</a:t>
            </a:r>
          </a:p>
          <a:p>
            <a:pPr eaLnBrk="1" hangingPunct="1"/>
            <a:r>
              <a:rPr kumimoji="1" lang="en-US" altLang="zh-CN" b="1" dirty="0">
                <a:latin typeface="黑体" pitchFamily="2" charset="-122"/>
                <a:ea typeface="黑体" pitchFamily="2" charset="-122"/>
              </a:rPr>
              <a:t>h </a:t>
            </a:r>
            <a:r>
              <a:rPr kumimoji="1" lang="en-US" altLang="zh-CN" b="1" dirty="0">
                <a:latin typeface="Times New Roman" pitchFamily="18" charset="0"/>
                <a:ea typeface="黑体" pitchFamily="2" charset="-122"/>
              </a:rPr>
              <a:t>—</a:t>
            </a:r>
            <a:r>
              <a:rPr kumimoji="1" lang="en-US" altLang="zh-CN" b="1" dirty="0"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b="1" dirty="0">
                <a:latin typeface="黑体" pitchFamily="2" charset="-122"/>
                <a:ea typeface="黑体" pitchFamily="2" charset="-122"/>
              </a:rPr>
              <a:t>字高</a:t>
            </a:r>
            <a:endParaRPr kumimoji="1" lang="zh-CN" altLang="en-US" b="1" baseline="-25000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55" name="直接连接符 5"/>
          <p:cNvCxnSpPr>
            <a:cxnSpLocks noChangeShapeType="1"/>
          </p:cNvCxnSpPr>
          <p:nvPr/>
        </p:nvCxnSpPr>
        <p:spPr bwMode="auto">
          <a:xfrm>
            <a:off x="2560637" y="1247775"/>
            <a:ext cx="1187835" cy="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接连接符 5"/>
          <p:cNvCxnSpPr>
            <a:cxnSpLocks noChangeShapeType="1"/>
          </p:cNvCxnSpPr>
          <p:nvPr/>
        </p:nvCxnSpPr>
        <p:spPr bwMode="auto">
          <a:xfrm>
            <a:off x="2555614" y="3028623"/>
            <a:ext cx="1187835" cy="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连接符 5"/>
          <p:cNvCxnSpPr>
            <a:cxnSpLocks noChangeShapeType="1"/>
          </p:cNvCxnSpPr>
          <p:nvPr/>
        </p:nvCxnSpPr>
        <p:spPr bwMode="auto">
          <a:xfrm>
            <a:off x="2548823" y="4681417"/>
            <a:ext cx="1187835" cy="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542619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0" grpId="0" autoUpdateAnimBg="0"/>
      <p:bldP spid="24621" grpId="0" autoUpdateAnimBg="0"/>
      <p:bldP spid="24622" grpId="0" autoUpdateAnimBg="0"/>
      <p:bldP spid="2465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254000" y="1444625"/>
            <a:ext cx="8628063" cy="2366963"/>
            <a:chOff x="253832" y="1091856"/>
            <a:chExt cx="8628974" cy="2366761"/>
          </a:xfrm>
        </p:grpSpPr>
        <p:pic>
          <p:nvPicPr>
            <p:cNvPr id="563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1210608"/>
              <a:ext cx="3086670" cy="157503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</p:pic>
        <p:pic>
          <p:nvPicPr>
            <p:cNvPr id="9" name="Picture 7" descr="车轴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3832" y="1091856"/>
              <a:ext cx="5275820" cy="181277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pic>
        <p:sp>
          <p:nvSpPr>
            <p:cNvPr id="7181" name="TextBox 2"/>
            <p:cNvSpPr txBox="1">
              <a:spLocks noChangeArrowheads="1"/>
            </p:cNvSpPr>
            <p:nvPr/>
          </p:nvSpPr>
          <p:spPr bwMode="auto">
            <a:xfrm>
              <a:off x="3427035" y="2996952"/>
              <a:ext cx="18362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车削加工</a:t>
              </a: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539750" y="3933825"/>
            <a:ext cx="8072438" cy="2311400"/>
            <a:chOff x="539552" y="3580636"/>
            <a:chExt cx="8072164" cy="2311444"/>
          </a:xfrm>
        </p:grpSpPr>
        <p:grpSp>
          <p:nvGrpSpPr>
            <p:cNvPr id="7174" name="组合 3"/>
            <p:cNvGrpSpPr>
              <a:grpSpLocks/>
            </p:cNvGrpSpPr>
            <p:nvPr/>
          </p:nvGrpSpPr>
          <p:grpSpPr bwMode="auto">
            <a:xfrm>
              <a:off x="539552" y="3580636"/>
              <a:ext cx="5317753" cy="1662312"/>
              <a:chOff x="539552" y="3789040"/>
              <a:chExt cx="5317753" cy="1662312"/>
            </a:xfrm>
          </p:grpSpPr>
          <p:pic>
            <p:nvPicPr>
              <p:cNvPr id="7177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45137" y="3789040"/>
                <a:ext cx="1512168" cy="1662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78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9552" y="3789040"/>
                <a:ext cx="3805585" cy="1606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7175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3645024"/>
              <a:ext cx="20955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76" name="TextBox 11"/>
            <p:cNvSpPr txBox="1">
              <a:spLocks noChangeArrowheads="1"/>
            </p:cNvSpPr>
            <p:nvPr/>
          </p:nvSpPr>
          <p:spPr bwMode="auto">
            <a:xfrm>
              <a:off x="3563888" y="5430415"/>
              <a:ext cx="18362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2400"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dirty="0"/>
                <a:t>铣削加工</a:t>
              </a:r>
            </a:p>
          </p:txBody>
        </p:sp>
      </p:grpSp>
      <p:sp>
        <p:nvSpPr>
          <p:cNvPr id="7172" name="Text Box 73"/>
          <p:cNvSpPr txBox="1">
            <a:spLocks noChangeArrowheads="1"/>
          </p:cNvSpPr>
          <p:nvPr/>
        </p:nvSpPr>
        <p:spPr bwMode="auto">
          <a:xfrm>
            <a:off x="669925" y="754063"/>
            <a:ext cx="68945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加工方法不同，可达到的零件表面粗糙度不同。</a:t>
            </a:r>
          </a:p>
        </p:txBody>
      </p:sp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323850" y="200025"/>
            <a:ext cx="28797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3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、参数值标注</a:t>
            </a:r>
          </a:p>
        </p:txBody>
      </p:sp>
    </p:spTree>
    <p:extLst>
      <p:ext uri="{BB962C8B-B14F-4D97-AF65-F5344CB8AC3E}">
        <p14:creationId xmlns:p14="http://schemas.microsoft.com/office/powerpoint/2010/main" val="9423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405" y="512187"/>
            <a:ext cx="2571750" cy="189547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5" y="765175"/>
            <a:ext cx="166687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3492500" y="2536825"/>
            <a:ext cx="1836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磨削加工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79413" y="2924175"/>
            <a:ext cx="8450262" cy="2701925"/>
            <a:chOff x="379504" y="2925576"/>
            <a:chExt cx="8449495" cy="2700930"/>
          </a:xfrm>
        </p:grpSpPr>
        <p:grpSp>
          <p:nvGrpSpPr>
            <p:cNvPr id="8198" name="组合 1"/>
            <p:cNvGrpSpPr>
              <a:grpSpLocks/>
            </p:cNvGrpSpPr>
            <p:nvPr/>
          </p:nvGrpSpPr>
          <p:grpSpPr bwMode="auto">
            <a:xfrm>
              <a:off x="379504" y="2925576"/>
              <a:ext cx="8449495" cy="2614393"/>
              <a:chOff x="379504" y="2925576"/>
              <a:chExt cx="8449495" cy="2614393"/>
            </a:xfrm>
          </p:grpSpPr>
          <p:pic>
            <p:nvPicPr>
              <p:cNvPr id="8200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01754" y="2925576"/>
                <a:ext cx="2727245" cy="2614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349" name="Picture 5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79504" y="3063638"/>
                <a:ext cx="5714481" cy="2037599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pic>
        </p:grpSp>
        <p:sp>
          <p:nvSpPr>
            <p:cNvPr id="8199" name="TextBox 6"/>
            <p:cNvSpPr txBox="1">
              <a:spLocks noChangeArrowheads="1"/>
            </p:cNvSpPr>
            <p:nvPr/>
          </p:nvSpPr>
          <p:spPr bwMode="auto">
            <a:xfrm>
              <a:off x="3563888" y="5164841"/>
              <a:ext cx="18362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2400"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dirty="0"/>
                <a:t>铸造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147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5"/>
          <p:cNvSpPr>
            <a:spLocks noChangeArrowheads="1"/>
          </p:cNvSpPr>
          <p:nvPr/>
        </p:nvSpPr>
        <p:spPr bwMode="auto">
          <a:xfrm>
            <a:off x="275655" y="476250"/>
            <a:ext cx="6553200" cy="666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 smtClean="0">
                <a:latin typeface="黑体" panose="02010600030101010101" pitchFamily="2" charset="-122"/>
                <a:ea typeface="黑体" panose="02010600030101010101" pitchFamily="2" charset="-122"/>
              </a:rPr>
              <a:t>一</a:t>
            </a:r>
            <a:r>
              <a:rPr lang="en-US" altLang="zh-CN" sz="4000" dirty="0" smtClean="0">
                <a:latin typeface="黑体" panose="02010600030101010101" pitchFamily="2" charset="-122"/>
                <a:ea typeface="黑体" panose="02010600030101010101" pitchFamily="2" charset="-122"/>
              </a:rPr>
              <a:t>. </a:t>
            </a:r>
            <a:r>
              <a:rPr lang="zh-CN" altLang="en-US" sz="4000" dirty="0" smtClean="0">
                <a:latin typeface="黑体" panose="02010600030101010101" pitchFamily="2" charset="-122"/>
                <a:ea typeface="黑体" panose="02010600030101010101" pitchFamily="2" charset="-122"/>
              </a:rPr>
              <a:t>零件图</a:t>
            </a:r>
            <a:r>
              <a:rPr lang="zh-CN" altLang="en-US" sz="4000" dirty="0">
                <a:latin typeface="黑体" panose="02010600030101010101" pitchFamily="2" charset="-122"/>
                <a:ea typeface="黑体" panose="02010600030101010101" pitchFamily="2" charset="-122"/>
              </a:rPr>
              <a:t>的内容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381000" y="2057400"/>
            <a:ext cx="3200400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4500"/>
              </a:lnSpc>
              <a:defRPr/>
            </a:pPr>
            <a:r>
              <a:rPr kumimoji="1" lang="zh-CN" altLang="en-US" sz="2400" b="1" dirty="0" smtClean="0">
                <a:latin typeface="黑体" pitchFamily="2" charset="-122"/>
                <a:ea typeface="黑体" pitchFamily="2" charset="-122"/>
              </a:rPr>
              <a:t>零件</a:t>
            </a:r>
            <a:r>
              <a:rPr kumimoji="1" lang="en-US" altLang="zh-CN" sz="2400" b="1" dirty="0" smtClean="0">
                <a:latin typeface="黑体" pitchFamily="2" charset="-122"/>
                <a:ea typeface="黑体" pitchFamily="2" charset="-122"/>
              </a:rPr>
              <a:t>——</a:t>
            </a:r>
            <a:r>
              <a:rPr kumimoji="1" lang="zh-CN" altLang="en-US" sz="2400" b="1" dirty="0" smtClean="0">
                <a:latin typeface="黑体" pitchFamily="2" charset="-122"/>
                <a:ea typeface="黑体" pitchFamily="2" charset="-122"/>
              </a:rPr>
              <a:t>组成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部件的最小</a:t>
            </a:r>
            <a:r>
              <a:rPr kumimoji="1" lang="zh-CN" altLang="en-US" sz="2400" b="1" dirty="0" smtClean="0">
                <a:latin typeface="黑体" pitchFamily="2" charset="-122"/>
                <a:ea typeface="黑体" pitchFamily="2" charset="-122"/>
              </a:rPr>
              <a:t>单元。</a:t>
            </a:r>
            <a:endParaRPr kumimoji="1" lang="zh-CN" altLang="en-US" sz="2400" b="1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35" name="Group 5"/>
          <p:cNvGrpSpPr>
            <a:grpSpLocks/>
          </p:cNvGrpSpPr>
          <p:nvPr/>
        </p:nvGrpSpPr>
        <p:grpSpPr bwMode="auto">
          <a:xfrm>
            <a:off x="3581400" y="885825"/>
            <a:ext cx="5578475" cy="5403850"/>
            <a:chOff x="2208" y="679"/>
            <a:chExt cx="3514" cy="3404"/>
          </a:xfrm>
        </p:grpSpPr>
        <p:pic>
          <p:nvPicPr>
            <p:cNvPr id="3081" name="Picture 6" descr="10-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79" t="9639" r="53448" b="15060"/>
            <a:stretch>
              <a:fillRect/>
            </a:stretch>
          </p:blipFill>
          <p:spPr bwMode="auto">
            <a:xfrm>
              <a:off x="2801" y="679"/>
              <a:ext cx="2911" cy="3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2" name="Text Box 7"/>
            <p:cNvSpPr txBox="1">
              <a:spLocks noChangeArrowheads="1"/>
            </p:cNvSpPr>
            <p:nvPr/>
          </p:nvSpPr>
          <p:spPr bwMode="auto">
            <a:xfrm>
              <a:off x="4277" y="3518"/>
              <a:ext cx="7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黑体" pitchFamily="2" charset="-122"/>
                  <a:ea typeface="黑体" pitchFamily="2" charset="-122"/>
                </a:rPr>
                <a:t>密封圈</a:t>
              </a:r>
              <a:r>
                <a:rPr kumimoji="1" lang="en-US" altLang="zh-CN" sz="2400" b="1">
                  <a:latin typeface="黑体" pitchFamily="2" charset="-122"/>
                  <a:ea typeface="黑体" pitchFamily="2" charset="-122"/>
                </a:rPr>
                <a:t>3</a:t>
              </a:r>
            </a:p>
          </p:txBody>
        </p:sp>
        <p:sp>
          <p:nvSpPr>
            <p:cNvPr id="3083" name="Line 8"/>
            <p:cNvSpPr>
              <a:spLocks noChangeShapeType="1"/>
            </p:cNvSpPr>
            <p:nvPr/>
          </p:nvSpPr>
          <p:spPr bwMode="auto">
            <a:xfrm>
              <a:off x="3810" y="3316"/>
              <a:ext cx="552" cy="3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4" name="Text Box 9"/>
            <p:cNvSpPr txBox="1">
              <a:spLocks noChangeArrowheads="1"/>
            </p:cNvSpPr>
            <p:nvPr/>
          </p:nvSpPr>
          <p:spPr bwMode="auto">
            <a:xfrm>
              <a:off x="4698" y="3232"/>
              <a:ext cx="6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黑体" pitchFamily="2" charset="-122"/>
                  <a:ea typeface="黑体" pitchFamily="2" charset="-122"/>
                </a:rPr>
                <a:t>阀芯</a:t>
              </a:r>
              <a:r>
                <a:rPr kumimoji="1" lang="en-US" altLang="zh-CN" sz="2400" b="1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3085" name="Line 10"/>
            <p:cNvSpPr>
              <a:spLocks noChangeShapeType="1"/>
            </p:cNvSpPr>
            <p:nvPr/>
          </p:nvSpPr>
          <p:spPr bwMode="auto">
            <a:xfrm>
              <a:off x="4262" y="3167"/>
              <a:ext cx="533" cy="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6" name="Text Box 11"/>
            <p:cNvSpPr txBox="1">
              <a:spLocks noChangeArrowheads="1"/>
            </p:cNvSpPr>
            <p:nvPr/>
          </p:nvSpPr>
          <p:spPr bwMode="auto">
            <a:xfrm>
              <a:off x="3918" y="3792"/>
              <a:ext cx="7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黑体" pitchFamily="2" charset="-122"/>
                  <a:ea typeface="黑体" pitchFamily="2" charset="-122"/>
                </a:rPr>
                <a:t>调整垫</a:t>
              </a:r>
              <a:r>
                <a:rPr kumimoji="1" lang="en-US" altLang="zh-CN" sz="2400" b="1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3087" name="Line 12"/>
            <p:cNvSpPr>
              <a:spLocks noChangeShapeType="1"/>
            </p:cNvSpPr>
            <p:nvPr/>
          </p:nvSpPr>
          <p:spPr bwMode="auto">
            <a:xfrm>
              <a:off x="3816" y="3459"/>
              <a:ext cx="248" cy="3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8" name="Text Box 13"/>
            <p:cNvSpPr txBox="1">
              <a:spLocks noChangeArrowheads="1"/>
            </p:cNvSpPr>
            <p:nvPr/>
          </p:nvSpPr>
          <p:spPr bwMode="auto">
            <a:xfrm>
              <a:off x="2208" y="2625"/>
              <a:ext cx="6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黑体" pitchFamily="2" charset="-122"/>
                  <a:ea typeface="黑体" pitchFamily="2" charset="-122"/>
                </a:rPr>
                <a:t>螺母</a:t>
              </a:r>
              <a:r>
                <a:rPr kumimoji="1" lang="en-US" altLang="zh-CN" sz="2400" b="1">
                  <a:latin typeface="黑体" pitchFamily="2" charset="-122"/>
                  <a:ea typeface="黑体" pitchFamily="2" charset="-122"/>
                </a:rPr>
                <a:t>7</a:t>
              </a:r>
            </a:p>
          </p:txBody>
        </p:sp>
        <p:sp>
          <p:nvSpPr>
            <p:cNvPr id="3089" name="Line 14"/>
            <p:cNvSpPr>
              <a:spLocks noChangeShapeType="1"/>
            </p:cNvSpPr>
            <p:nvPr/>
          </p:nvSpPr>
          <p:spPr bwMode="auto">
            <a:xfrm flipV="1">
              <a:off x="2751" y="2652"/>
              <a:ext cx="192" cy="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0" name="Text Box 15"/>
            <p:cNvSpPr txBox="1">
              <a:spLocks noChangeArrowheads="1"/>
            </p:cNvSpPr>
            <p:nvPr/>
          </p:nvSpPr>
          <p:spPr bwMode="auto">
            <a:xfrm>
              <a:off x="2220" y="2935"/>
              <a:ext cx="6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黑体" pitchFamily="2" charset="-122"/>
                  <a:ea typeface="黑体" pitchFamily="2" charset="-122"/>
                </a:rPr>
                <a:t>螺柱</a:t>
              </a:r>
              <a:r>
                <a:rPr kumimoji="1" lang="en-US" altLang="zh-CN" sz="2400" b="1"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3091" name="Line 16"/>
            <p:cNvSpPr>
              <a:spLocks noChangeShapeType="1"/>
            </p:cNvSpPr>
            <p:nvPr/>
          </p:nvSpPr>
          <p:spPr bwMode="auto">
            <a:xfrm flipH="1">
              <a:off x="2751" y="2831"/>
              <a:ext cx="254" cy="2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2" name="Text Box 17"/>
            <p:cNvSpPr txBox="1">
              <a:spLocks noChangeArrowheads="1"/>
            </p:cNvSpPr>
            <p:nvPr/>
          </p:nvSpPr>
          <p:spPr bwMode="auto">
            <a:xfrm>
              <a:off x="4748" y="1930"/>
              <a:ext cx="7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黑体" pitchFamily="2" charset="-122"/>
                  <a:ea typeface="黑体" pitchFamily="2" charset="-122"/>
                </a:rPr>
                <a:t>阀杆</a:t>
              </a:r>
              <a:r>
                <a:rPr kumimoji="1" lang="en-US" altLang="zh-CN" sz="2400" b="1">
                  <a:latin typeface="黑体" pitchFamily="2" charset="-122"/>
                  <a:ea typeface="黑体" pitchFamily="2" charset="-122"/>
                </a:rPr>
                <a:t>12</a:t>
              </a:r>
            </a:p>
          </p:txBody>
        </p:sp>
        <p:sp>
          <p:nvSpPr>
            <p:cNvPr id="3093" name="Line 18"/>
            <p:cNvSpPr>
              <a:spLocks noChangeShapeType="1"/>
            </p:cNvSpPr>
            <p:nvPr/>
          </p:nvSpPr>
          <p:spPr bwMode="auto">
            <a:xfrm flipH="1">
              <a:off x="4114" y="2077"/>
              <a:ext cx="718" cy="3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4" name="Text Box 19"/>
            <p:cNvSpPr txBox="1">
              <a:spLocks noChangeArrowheads="1"/>
            </p:cNvSpPr>
            <p:nvPr/>
          </p:nvSpPr>
          <p:spPr bwMode="auto">
            <a:xfrm>
              <a:off x="5020" y="1622"/>
              <a:ext cx="7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黑体" pitchFamily="2" charset="-122"/>
                  <a:ea typeface="黑体" pitchFamily="2" charset="-122"/>
                </a:rPr>
                <a:t>扳手</a:t>
              </a:r>
              <a:r>
                <a:rPr kumimoji="1" lang="en-US" altLang="zh-CN" sz="2400" b="1">
                  <a:latin typeface="黑体" pitchFamily="2" charset="-122"/>
                  <a:ea typeface="黑体" pitchFamily="2" charset="-122"/>
                </a:rPr>
                <a:t>13</a:t>
              </a:r>
            </a:p>
          </p:txBody>
        </p:sp>
        <p:sp>
          <p:nvSpPr>
            <p:cNvPr id="3095" name="Line 20"/>
            <p:cNvSpPr>
              <a:spLocks noChangeShapeType="1"/>
            </p:cNvSpPr>
            <p:nvPr/>
          </p:nvSpPr>
          <p:spPr bwMode="auto">
            <a:xfrm flipH="1" flipV="1">
              <a:off x="4857" y="1403"/>
              <a:ext cx="223" cy="2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6" name="Text Box 21"/>
            <p:cNvSpPr txBox="1">
              <a:spLocks noChangeArrowheads="1"/>
            </p:cNvSpPr>
            <p:nvPr/>
          </p:nvSpPr>
          <p:spPr bwMode="auto">
            <a:xfrm>
              <a:off x="3013" y="1359"/>
              <a:ext cx="78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黑体" pitchFamily="2" charset="-122"/>
                  <a:ea typeface="黑体" pitchFamily="2" charset="-122"/>
                </a:rPr>
                <a:t>填料压紧盖</a:t>
              </a:r>
              <a:r>
                <a:rPr kumimoji="1" lang="en-US" altLang="zh-CN" sz="2400" b="1"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3097" name="Line 22"/>
            <p:cNvSpPr>
              <a:spLocks noChangeShapeType="1"/>
            </p:cNvSpPr>
            <p:nvPr/>
          </p:nvSpPr>
          <p:spPr bwMode="auto">
            <a:xfrm>
              <a:off x="3618" y="1803"/>
              <a:ext cx="291" cy="5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8" name="Text Box 23"/>
            <p:cNvSpPr txBox="1">
              <a:spLocks noChangeArrowheads="1"/>
            </p:cNvSpPr>
            <p:nvPr/>
          </p:nvSpPr>
          <p:spPr bwMode="auto">
            <a:xfrm>
              <a:off x="5070" y="2969"/>
              <a:ext cx="6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黑体" pitchFamily="2" charset="-122"/>
                  <a:ea typeface="黑体" pitchFamily="2" charset="-122"/>
                </a:rPr>
                <a:t>阀体</a:t>
              </a:r>
              <a:r>
                <a:rPr kumimoji="1" lang="en-US" altLang="zh-CN" sz="2400" b="1"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3099" name="Line 24"/>
            <p:cNvSpPr>
              <a:spLocks noChangeShapeType="1"/>
            </p:cNvSpPr>
            <p:nvPr/>
          </p:nvSpPr>
          <p:spPr bwMode="auto">
            <a:xfrm flipH="1" flipV="1">
              <a:off x="4671" y="2876"/>
              <a:ext cx="496" cy="2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0" name="Text Box 25"/>
            <p:cNvSpPr txBox="1">
              <a:spLocks noChangeArrowheads="1"/>
            </p:cNvSpPr>
            <p:nvPr/>
          </p:nvSpPr>
          <p:spPr bwMode="auto">
            <a:xfrm>
              <a:off x="2468" y="3735"/>
              <a:ext cx="6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黑体" pitchFamily="2" charset="-122"/>
                  <a:ea typeface="黑体" pitchFamily="2" charset="-122"/>
                </a:rPr>
                <a:t>阀盖</a:t>
              </a:r>
              <a:r>
                <a:rPr kumimoji="1" lang="en-US" altLang="zh-CN" sz="2400" b="1"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3101" name="Line 26"/>
            <p:cNvSpPr>
              <a:spLocks noChangeShapeType="1"/>
            </p:cNvSpPr>
            <p:nvPr/>
          </p:nvSpPr>
          <p:spPr bwMode="auto">
            <a:xfrm flipH="1">
              <a:off x="3024" y="3596"/>
              <a:ext cx="421" cy="2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2" name="Text Box 27"/>
            <p:cNvSpPr txBox="1">
              <a:spLocks noChangeArrowheads="1"/>
            </p:cNvSpPr>
            <p:nvPr/>
          </p:nvSpPr>
          <p:spPr bwMode="auto">
            <a:xfrm>
              <a:off x="2295" y="2250"/>
              <a:ext cx="7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黑体" pitchFamily="2" charset="-122"/>
                  <a:ea typeface="黑体" pitchFamily="2" charset="-122"/>
                </a:rPr>
                <a:t>填料垫</a:t>
              </a:r>
              <a:r>
                <a:rPr kumimoji="1" lang="en-US" altLang="zh-CN" sz="2400" b="1"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3103" name="Line 28"/>
            <p:cNvSpPr>
              <a:spLocks noChangeShapeType="1"/>
            </p:cNvSpPr>
            <p:nvPr/>
          </p:nvSpPr>
          <p:spPr bwMode="auto">
            <a:xfrm>
              <a:off x="3073" y="2385"/>
              <a:ext cx="867" cy="2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4" name="Text Box 29"/>
            <p:cNvSpPr txBox="1">
              <a:spLocks noChangeArrowheads="1"/>
            </p:cNvSpPr>
            <p:nvPr/>
          </p:nvSpPr>
          <p:spPr bwMode="auto">
            <a:xfrm>
              <a:off x="2419" y="1877"/>
              <a:ext cx="9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黑体" pitchFamily="2" charset="-122"/>
                  <a:ea typeface="黑体" pitchFamily="2" charset="-122"/>
                </a:rPr>
                <a:t>填料</a:t>
              </a:r>
              <a:r>
                <a:rPr kumimoji="1" lang="en-US" altLang="zh-CN" sz="2400" b="1">
                  <a:latin typeface="黑体" pitchFamily="2" charset="-122"/>
                  <a:ea typeface="黑体" pitchFamily="2" charset="-122"/>
                </a:rPr>
                <a:t>9</a:t>
              </a:r>
              <a:r>
                <a:rPr kumimoji="1" lang="zh-CN" altLang="en-US" sz="2400" b="1">
                  <a:latin typeface="黑体" pitchFamily="2" charset="-122"/>
                  <a:ea typeface="黑体" pitchFamily="2" charset="-122"/>
                </a:rPr>
                <a:t>、</a:t>
              </a:r>
              <a:r>
                <a:rPr kumimoji="1" lang="en-US" altLang="zh-CN" sz="2400" b="1"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3105" name="Line 30"/>
            <p:cNvSpPr>
              <a:spLocks noChangeShapeType="1"/>
            </p:cNvSpPr>
            <p:nvPr/>
          </p:nvSpPr>
          <p:spPr bwMode="auto">
            <a:xfrm flipH="1" flipV="1">
              <a:off x="3370" y="2145"/>
              <a:ext cx="558" cy="3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" name="AutoShape 31"/>
          <p:cNvSpPr>
            <a:spLocks noChangeArrowheads="1"/>
          </p:cNvSpPr>
          <p:nvPr/>
        </p:nvSpPr>
        <p:spPr bwMode="auto">
          <a:xfrm rot="-1555188">
            <a:off x="7924800" y="3505200"/>
            <a:ext cx="990600" cy="22225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AutoShape 32"/>
          <p:cNvSpPr>
            <a:spLocks noChangeArrowheads="1"/>
          </p:cNvSpPr>
          <p:nvPr/>
        </p:nvSpPr>
        <p:spPr bwMode="auto">
          <a:xfrm rot="-1868898">
            <a:off x="4457700" y="5095875"/>
            <a:ext cx="1974850" cy="231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371475" y="3821113"/>
            <a:ext cx="2905125" cy="124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45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例如：球阀（部件）中的各个零件</a:t>
            </a:r>
          </a:p>
        </p:txBody>
      </p:sp>
      <p:sp>
        <p:nvSpPr>
          <p:cNvPr id="3080" name="Text Box 2"/>
          <p:cNvSpPr txBox="1">
            <a:spLocks noChangeArrowheads="1"/>
          </p:cNvSpPr>
          <p:nvPr/>
        </p:nvSpPr>
        <p:spPr bwMode="auto">
          <a:xfrm>
            <a:off x="275655" y="1381125"/>
            <a:ext cx="51117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 smtClean="0">
                <a:ea typeface="黑体" pitchFamily="2" charset="-122"/>
              </a:rPr>
              <a:t>1. </a:t>
            </a:r>
            <a:r>
              <a:rPr lang="zh-CN" altLang="en-US" b="1" dirty="0" smtClean="0">
                <a:ea typeface="黑体" pitchFamily="2" charset="-122"/>
              </a:rPr>
              <a:t>什么</a:t>
            </a:r>
            <a:r>
              <a:rPr lang="zh-CN" altLang="en-US" b="1" dirty="0">
                <a:ea typeface="黑体" pitchFamily="2" charset="-122"/>
              </a:rPr>
              <a:t>是零件</a:t>
            </a:r>
          </a:p>
        </p:txBody>
      </p:sp>
    </p:spTree>
    <p:extLst>
      <p:ext uri="{BB962C8B-B14F-4D97-AF65-F5344CB8AC3E}">
        <p14:creationId xmlns:p14="http://schemas.microsoft.com/office/powerpoint/2010/main" val="2510193365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utoUpdateAnimBg="0"/>
      <p:bldP spid="61" grpId="0" animBg="1"/>
      <p:bldP spid="62" grpId="0" animBg="1"/>
      <p:bldP spid="6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8"/>
          <p:cNvSpPr txBox="1">
            <a:spLocks noChangeArrowheads="1"/>
          </p:cNvSpPr>
          <p:nvPr/>
        </p:nvSpPr>
        <p:spPr bwMode="auto">
          <a:xfrm>
            <a:off x="488950" y="646113"/>
            <a:ext cx="8537575" cy="4619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粗糙度高度参数已标准化：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0.8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1.6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6.3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12.5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25…</a:t>
            </a:r>
          </a:p>
        </p:txBody>
      </p:sp>
      <p:grpSp>
        <p:nvGrpSpPr>
          <p:cNvPr id="9219" name="组合 7"/>
          <p:cNvGrpSpPr>
            <a:grpSpLocks/>
          </p:cNvGrpSpPr>
          <p:nvPr/>
        </p:nvGrpSpPr>
        <p:grpSpPr bwMode="auto">
          <a:xfrm>
            <a:off x="1155700" y="1308100"/>
            <a:ext cx="2674938" cy="1714500"/>
            <a:chOff x="928688" y="3217866"/>
            <a:chExt cx="2674144" cy="1714498"/>
          </a:xfrm>
        </p:grpSpPr>
        <p:grpSp>
          <p:nvGrpSpPr>
            <p:cNvPr id="9244" name="Group 3"/>
            <p:cNvGrpSpPr>
              <a:grpSpLocks/>
            </p:cNvGrpSpPr>
            <p:nvPr/>
          </p:nvGrpSpPr>
          <p:grpSpPr bwMode="auto">
            <a:xfrm>
              <a:off x="2467769" y="3217866"/>
              <a:ext cx="1135063" cy="911226"/>
              <a:chOff x="1651" y="996"/>
              <a:chExt cx="715" cy="574"/>
            </a:xfrm>
          </p:grpSpPr>
          <p:sp>
            <p:nvSpPr>
              <p:cNvPr id="9261" name="Text Box 4"/>
              <p:cNvSpPr txBox="1">
                <a:spLocks noChangeArrowheads="1"/>
              </p:cNvSpPr>
              <p:nvPr/>
            </p:nvSpPr>
            <p:spPr bwMode="auto">
              <a:xfrm>
                <a:off x="1651" y="996"/>
                <a:ext cx="715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黑体" pitchFamily="2" charset="-122"/>
                    <a:ea typeface="黑体" pitchFamily="2" charset="-122"/>
                  </a:rPr>
                  <a:t>Ra</a:t>
                </a:r>
                <a:r>
                  <a:rPr kumimoji="1" lang="zh-CN" altLang="en-US" sz="1600" b="1">
                    <a:solidFill>
                      <a:srgbClr val="CC0000"/>
                    </a:solidFill>
                    <a:latin typeface="黑体" pitchFamily="2" charset="-122"/>
                    <a:ea typeface="黑体" pitchFamily="2" charset="-122"/>
                  </a:rPr>
                  <a:t>上限值为</a:t>
                </a:r>
                <a:r>
                  <a:rPr kumimoji="1" lang="en-US" altLang="zh-CN" sz="1600" b="1">
                    <a:solidFill>
                      <a:srgbClr val="CC0000"/>
                    </a:solidFill>
                    <a:latin typeface="黑体" pitchFamily="2" charset="-122"/>
                    <a:ea typeface="黑体" pitchFamily="2" charset="-122"/>
                  </a:rPr>
                  <a:t>3.2μm</a:t>
                </a:r>
              </a:p>
            </p:txBody>
          </p:sp>
          <p:sp>
            <p:nvSpPr>
              <p:cNvPr id="9262" name="Line 5"/>
              <p:cNvSpPr>
                <a:spLocks noChangeShapeType="1"/>
              </p:cNvSpPr>
              <p:nvPr/>
            </p:nvSpPr>
            <p:spPr bwMode="auto">
              <a:xfrm flipH="1">
                <a:off x="1794" y="1380"/>
                <a:ext cx="231" cy="19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245" name="组合 6"/>
            <p:cNvGrpSpPr>
              <a:grpSpLocks/>
            </p:cNvGrpSpPr>
            <p:nvPr/>
          </p:nvGrpSpPr>
          <p:grpSpPr bwMode="auto">
            <a:xfrm>
              <a:off x="1208088" y="3968752"/>
              <a:ext cx="681037" cy="723900"/>
              <a:chOff x="1208088" y="3968752"/>
              <a:chExt cx="681037" cy="723900"/>
            </a:xfrm>
          </p:grpSpPr>
          <p:sp>
            <p:nvSpPr>
              <p:cNvPr id="9258" name="Line 36"/>
              <p:cNvSpPr>
                <a:spLocks noChangeShapeType="1"/>
              </p:cNvSpPr>
              <p:nvPr/>
            </p:nvSpPr>
            <p:spPr bwMode="auto">
              <a:xfrm>
                <a:off x="1208088" y="4328598"/>
                <a:ext cx="227520" cy="362651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9" name="Line 37"/>
              <p:cNvSpPr>
                <a:spLocks noChangeShapeType="1"/>
              </p:cNvSpPr>
              <p:nvPr/>
            </p:nvSpPr>
            <p:spPr bwMode="auto">
              <a:xfrm flipV="1">
                <a:off x="1435608" y="3968752"/>
                <a:ext cx="453517" cy="723900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0" name="Line 38"/>
              <p:cNvSpPr>
                <a:spLocks noChangeShapeType="1"/>
              </p:cNvSpPr>
              <p:nvPr/>
            </p:nvSpPr>
            <p:spPr bwMode="auto">
              <a:xfrm>
                <a:off x="1213415" y="4333508"/>
                <a:ext cx="444386" cy="0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246" name="Text Box 39"/>
            <p:cNvSpPr txBox="1">
              <a:spLocks noChangeArrowheads="1"/>
            </p:cNvSpPr>
            <p:nvPr/>
          </p:nvSpPr>
          <p:spPr bwMode="auto">
            <a:xfrm>
              <a:off x="1758156" y="3928488"/>
              <a:ext cx="13931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i="1">
                  <a:latin typeface="ISOCPEUR" pitchFamily="34" charset="0"/>
                </a:rPr>
                <a:t>Ra 3.2</a:t>
              </a:r>
            </a:p>
          </p:txBody>
        </p:sp>
        <p:grpSp>
          <p:nvGrpSpPr>
            <p:cNvPr id="9247" name="Group 40"/>
            <p:cNvGrpSpPr>
              <a:grpSpLocks/>
            </p:cNvGrpSpPr>
            <p:nvPr/>
          </p:nvGrpSpPr>
          <p:grpSpPr bwMode="auto">
            <a:xfrm>
              <a:off x="928688" y="4687889"/>
              <a:ext cx="1068387" cy="244475"/>
              <a:chOff x="711" y="2081"/>
              <a:chExt cx="673" cy="154"/>
            </a:xfrm>
          </p:grpSpPr>
          <p:sp>
            <p:nvSpPr>
              <p:cNvPr id="9249" name="Line 41"/>
              <p:cNvSpPr>
                <a:spLocks noChangeShapeType="1"/>
              </p:cNvSpPr>
              <p:nvPr/>
            </p:nvSpPr>
            <p:spPr bwMode="auto">
              <a:xfrm>
                <a:off x="715" y="2081"/>
                <a:ext cx="66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0" name="Line 42"/>
              <p:cNvSpPr>
                <a:spLocks noChangeShapeType="1"/>
              </p:cNvSpPr>
              <p:nvPr/>
            </p:nvSpPr>
            <p:spPr bwMode="auto">
              <a:xfrm flipH="1">
                <a:off x="723" y="2085"/>
                <a:ext cx="147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1" name="Line 43"/>
              <p:cNvSpPr>
                <a:spLocks noChangeShapeType="1"/>
              </p:cNvSpPr>
              <p:nvPr/>
            </p:nvSpPr>
            <p:spPr bwMode="auto">
              <a:xfrm flipH="1">
                <a:off x="816" y="2085"/>
                <a:ext cx="147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2" name="Line 44"/>
              <p:cNvSpPr>
                <a:spLocks noChangeShapeType="1"/>
              </p:cNvSpPr>
              <p:nvPr/>
            </p:nvSpPr>
            <p:spPr bwMode="auto">
              <a:xfrm flipH="1">
                <a:off x="912" y="2088"/>
                <a:ext cx="147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3" name="Line 45"/>
              <p:cNvSpPr>
                <a:spLocks noChangeShapeType="1"/>
              </p:cNvSpPr>
              <p:nvPr/>
            </p:nvSpPr>
            <p:spPr bwMode="auto">
              <a:xfrm flipH="1">
                <a:off x="1017" y="2085"/>
                <a:ext cx="147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4" name="Line 46"/>
              <p:cNvSpPr>
                <a:spLocks noChangeShapeType="1"/>
              </p:cNvSpPr>
              <p:nvPr/>
            </p:nvSpPr>
            <p:spPr bwMode="auto">
              <a:xfrm flipH="1">
                <a:off x="1116" y="2085"/>
                <a:ext cx="147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5" name="Line 47"/>
              <p:cNvSpPr>
                <a:spLocks noChangeShapeType="1"/>
              </p:cNvSpPr>
              <p:nvPr/>
            </p:nvSpPr>
            <p:spPr bwMode="auto">
              <a:xfrm flipH="1">
                <a:off x="1212" y="2088"/>
                <a:ext cx="147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6" name="Line 48"/>
              <p:cNvSpPr>
                <a:spLocks noChangeShapeType="1"/>
              </p:cNvSpPr>
              <p:nvPr/>
            </p:nvSpPr>
            <p:spPr bwMode="auto">
              <a:xfrm flipH="1">
                <a:off x="711" y="2088"/>
                <a:ext cx="66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7" name="Line 49"/>
              <p:cNvSpPr>
                <a:spLocks noChangeShapeType="1"/>
              </p:cNvSpPr>
              <p:nvPr/>
            </p:nvSpPr>
            <p:spPr bwMode="auto">
              <a:xfrm flipH="1">
                <a:off x="1308" y="2160"/>
                <a:ext cx="72" cy="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9248" name="直接连接符 2"/>
            <p:cNvCxnSpPr>
              <a:cxnSpLocks noChangeShapeType="1"/>
            </p:cNvCxnSpPr>
            <p:nvPr/>
          </p:nvCxnSpPr>
          <p:spPr bwMode="auto">
            <a:xfrm>
              <a:off x="1876425" y="3953509"/>
              <a:ext cx="819150" cy="0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220" name="组合 8"/>
          <p:cNvGrpSpPr>
            <a:grpSpLocks/>
          </p:cNvGrpSpPr>
          <p:nvPr/>
        </p:nvGrpSpPr>
        <p:grpSpPr bwMode="auto">
          <a:xfrm>
            <a:off x="4341813" y="1735138"/>
            <a:ext cx="3695700" cy="1482725"/>
            <a:chOff x="4114651" y="3645119"/>
            <a:chExt cx="3694485" cy="1482508"/>
          </a:xfrm>
        </p:grpSpPr>
        <p:grpSp>
          <p:nvGrpSpPr>
            <p:cNvPr id="9221" name="Group 6"/>
            <p:cNvGrpSpPr>
              <a:grpSpLocks/>
            </p:cNvGrpSpPr>
            <p:nvPr/>
          </p:nvGrpSpPr>
          <p:grpSpPr bwMode="auto">
            <a:xfrm>
              <a:off x="5799360" y="3645119"/>
              <a:ext cx="1004888" cy="566737"/>
              <a:chOff x="1884" y="972"/>
              <a:chExt cx="633" cy="357"/>
            </a:xfrm>
          </p:grpSpPr>
          <p:sp>
            <p:nvSpPr>
              <p:cNvPr id="9242" name="Text Box 7"/>
              <p:cNvSpPr txBox="1">
                <a:spLocks noChangeArrowheads="1"/>
              </p:cNvSpPr>
              <p:nvPr/>
            </p:nvSpPr>
            <p:spPr bwMode="auto">
              <a:xfrm>
                <a:off x="1884" y="972"/>
                <a:ext cx="6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黑体" pitchFamily="2" charset="-122"/>
                    <a:ea typeface="黑体" pitchFamily="2" charset="-122"/>
                  </a:rPr>
                  <a:t>Ra</a:t>
                </a:r>
                <a:r>
                  <a:rPr kumimoji="1" lang="zh-CN" altLang="en-US" sz="1600" b="1">
                    <a:solidFill>
                      <a:srgbClr val="CC0000"/>
                    </a:solidFill>
                    <a:latin typeface="黑体" pitchFamily="2" charset="-122"/>
                    <a:ea typeface="黑体" pitchFamily="2" charset="-122"/>
                  </a:rPr>
                  <a:t>上限值</a:t>
                </a:r>
              </a:p>
            </p:txBody>
          </p:sp>
          <p:sp>
            <p:nvSpPr>
              <p:cNvPr id="9243" name="Line 8"/>
              <p:cNvSpPr>
                <a:spLocks noChangeShapeType="1"/>
              </p:cNvSpPr>
              <p:nvPr/>
            </p:nvSpPr>
            <p:spPr bwMode="auto">
              <a:xfrm flipH="1">
                <a:off x="2073" y="1172"/>
                <a:ext cx="122" cy="157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222" name="Group 9"/>
            <p:cNvGrpSpPr>
              <a:grpSpLocks/>
            </p:cNvGrpSpPr>
            <p:nvPr/>
          </p:nvGrpSpPr>
          <p:grpSpPr bwMode="auto">
            <a:xfrm>
              <a:off x="6012085" y="4128542"/>
              <a:ext cx="1797051" cy="436562"/>
              <a:chOff x="709" y="1146"/>
              <a:chExt cx="1132" cy="275"/>
            </a:xfrm>
          </p:grpSpPr>
          <p:sp>
            <p:nvSpPr>
              <p:cNvPr id="9240" name="Text Box 10"/>
              <p:cNvSpPr txBox="1">
                <a:spLocks noChangeArrowheads="1"/>
              </p:cNvSpPr>
              <p:nvPr/>
            </p:nvSpPr>
            <p:spPr bwMode="auto">
              <a:xfrm>
                <a:off x="1208" y="1146"/>
                <a:ext cx="6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黑体" pitchFamily="2" charset="-122"/>
                    <a:ea typeface="黑体" pitchFamily="2" charset="-122"/>
                  </a:rPr>
                  <a:t>Ra</a:t>
                </a:r>
                <a:r>
                  <a:rPr kumimoji="1" lang="zh-CN" altLang="en-US" sz="1600" b="1">
                    <a:solidFill>
                      <a:srgbClr val="CC0000"/>
                    </a:solidFill>
                    <a:latin typeface="黑体" pitchFamily="2" charset="-122"/>
                    <a:ea typeface="黑体" pitchFamily="2" charset="-122"/>
                  </a:rPr>
                  <a:t>下限值</a:t>
                </a:r>
              </a:p>
            </p:txBody>
          </p:sp>
          <p:sp>
            <p:nvSpPr>
              <p:cNvPr id="9241" name="Line 11"/>
              <p:cNvSpPr>
                <a:spLocks noChangeShapeType="1"/>
              </p:cNvSpPr>
              <p:nvPr/>
            </p:nvSpPr>
            <p:spPr bwMode="auto">
              <a:xfrm flipV="1">
                <a:off x="709" y="1295"/>
                <a:ext cx="499" cy="12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223" name="Group 52"/>
            <p:cNvGrpSpPr>
              <a:grpSpLocks/>
            </p:cNvGrpSpPr>
            <p:nvPr/>
          </p:nvGrpSpPr>
          <p:grpSpPr bwMode="auto">
            <a:xfrm>
              <a:off x="4413101" y="4159252"/>
              <a:ext cx="681038" cy="723900"/>
              <a:chOff x="908" y="1031"/>
              <a:chExt cx="895" cy="1032"/>
            </a:xfrm>
          </p:grpSpPr>
          <p:sp>
            <p:nvSpPr>
              <p:cNvPr id="9237" name="Line 53"/>
              <p:cNvSpPr>
                <a:spLocks noChangeShapeType="1"/>
              </p:cNvSpPr>
              <p:nvPr/>
            </p:nvSpPr>
            <p:spPr bwMode="auto">
              <a:xfrm>
                <a:off x="908" y="1544"/>
                <a:ext cx="299" cy="517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8" name="Line 54"/>
              <p:cNvSpPr>
                <a:spLocks noChangeShapeType="1"/>
              </p:cNvSpPr>
              <p:nvPr/>
            </p:nvSpPr>
            <p:spPr bwMode="auto">
              <a:xfrm flipV="1">
                <a:off x="1207" y="1031"/>
                <a:ext cx="596" cy="1032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9" name="Line 55"/>
              <p:cNvSpPr>
                <a:spLocks noChangeShapeType="1"/>
              </p:cNvSpPr>
              <p:nvPr/>
            </p:nvSpPr>
            <p:spPr bwMode="auto">
              <a:xfrm>
                <a:off x="915" y="1551"/>
                <a:ext cx="584" cy="0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24" name="Group 58"/>
            <p:cNvGrpSpPr>
              <a:grpSpLocks/>
            </p:cNvGrpSpPr>
            <p:nvPr/>
          </p:nvGrpSpPr>
          <p:grpSpPr bwMode="auto">
            <a:xfrm>
              <a:off x="4114651" y="4883152"/>
              <a:ext cx="1068388" cy="244475"/>
              <a:chOff x="711" y="2081"/>
              <a:chExt cx="673" cy="154"/>
            </a:xfrm>
          </p:grpSpPr>
          <p:sp>
            <p:nvSpPr>
              <p:cNvPr id="9228" name="Line 59"/>
              <p:cNvSpPr>
                <a:spLocks noChangeShapeType="1"/>
              </p:cNvSpPr>
              <p:nvPr/>
            </p:nvSpPr>
            <p:spPr bwMode="auto">
              <a:xfrm>
                <a:off x="715" y="2081"/>
                <a:ext cx="66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9" name="Line 60"/>
              <p:cNvSpPr>
                <a:spLocks noChangeShapeType="1"/>
              </p:cNvSpPr>
              <p:nvPr/>
            </p:nvSpPr>
            <p:spPr bwMode="auto">
              <a:xfrm flipH="1">
                <a:off x="723" y="2085"/>
                <a:ext cx="147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0" name="Line 61"/>
              <p:cNvSpPr>
                <a:spLocks noChangeShapeType="1"/>
              </p:cNvSpPr>
              <p:nvPr/>
            </p:nvSpPr>
            <p:spPr bwMode="auto">
              <a:xfrm flipH="1">
                <a:off x="816" y="2085"/>
                <a:ext cx="147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1" name="Line 62"/>
              <p:cNvSpPr>
                <a:spLocks noChangeShapeType="1"/>
              </p:cNvSpPr>
              <p:nvPr/>
            </p:nvSpPr>
            <p:spPr bwMode="auto">
              <a:xfrm flipH="1">
                <a:off x="912" y="2088"/>
                <a:ext cx="147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2" name="Line 63"/>
              <p:cNvSpPr>
                <a:spLocks noChangeShapeType="1"/>
              </p:cNvSpPr>
              <p:nvPr/>
            </p:nvSpPr>
            <p:spPr bwMode="auto">
              <a:xfrm flipH="1">
                <a:off x="1017" y="2085"/>
                <a:ext cx="147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3" name="Line 64"/>
              <p:cNvSpPr>
                <a:spLocks noChangeShapeType="1"/>
              </p:cNvSpPr>
              <p:nvPr/>
            </p:nvSpPr>
            <p:spPr bwMode="auto">
              <a:xfrm flipH="1">
                <a:off x="1116" y="2085"/>
                <a:ext cx="147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4" name="Line 65"/>
              <p:cNvSpPr>
                <a:spLocks noChangeShapeType="1"/>
              </p:cNvSpPr>
              <p:nvPr/>
            </p:nvSpPr>
            <p:spPr bwMode="auto">
              <a:xfrm flipH="1">
                <a:off x="1212" y="2088"/>
                <a:ext cx="147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5" name="Line 66"/>
              <p:cNvSpPr>
                <a:spLocks noChangeShapeType="1"/>
              </p:cNvSpPr>
              <p:nvPr/>
            </p:nvSpPr>
            <p:spPr bwMode="auto">
              <a:xfrm flipH="1">
                <a:off x="711" y="2088"/>
                <a:ext cx="66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6" name="Line 67"/>
              <p:cNvSpPr>
                <a:spLocks noChangeShapeType="1"/>
              </p:cNvSpPr>
              <p:nvPr/>
            </p:nvSpPr>
            <p:spPr bwMode="auto">
              <a:xfrm flipH="1">
                <a:off x="1308" y="2160"/>
                <a:ext cx="72" cy="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9225" name="直接连接符 77"/>
            <p:cNvCxnSpPr>
              <a:cxnSpLocks noChangeShapeType="1"/>
            </p:cNvCxnSpPr>
            <p:nvPr/>
          </p:nvCxnSpPr>
          <p:spPr bwMode="auto">
            <a:xfrm>
              <a:off x="5083969" y="4178936"/>
              <a:ext cx="819150" cy="0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26" name="Text Box 39"/>
            <p:cNvSpPr txBox="1">
              <a:spLocks noChangeArrowheads="1"/>
            </p:cNvSpPr>
            <p:nvPr/>
          </p:nvSpPr>
          <p:spPr bwMode="auto">
            <a:xfrm>
              <a:off x="5010946" y="4133453"/>
              <a:ext cx="13931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i="1">
                  <a:latin typeface="ISOCPEUR" pitchFamily="34" charset="0"/>
                </a:rPr>
                <a:t>U Ra 3.2</a:t>
              </a:r>
            </a:p>
          </p:txBody>
        </p:sp>
        <p:sp>
          <p:nvSpPr>
            <p:cNvPr id="9227" name="Text Box 39"/>
            <p:cNvSpPr txBox="1">
              <a:spLocks noChangeArrowheads="1"/>
            </p:cNvSpPr>
            <p:nvPr/>
          </p:nvSpPr>
          <p:spPr bwMode="auto">
            <a:xfrm>
              <a:off x="4986339" y="4365104"/>
              <a:ext cx="13931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i="1">
                  <a:latin typeface="ISOCPEUR" pitchFamily="34" charset="0"/>
                </a:rPr>
                <a:t>L Ra 1.6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64221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2584450"/>
            <a:ext cx="6881812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469900" y="333375"/>
            <a:ext cx="7972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4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、表面粗糙度的符号、代号在图样上的标注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720725" y="1457325"/>
            <a:ext cx="8212138" cy="11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• 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每一表面只标注一次表面粗糙度符、代号，并尽量靠近有关尺寸线。</a:t>
            </a:r>
          </a:p>
          <a:p>
            <a:pPr eaLnBrk="1" hangingPunct="1"/>
            <a:r>
              <a:rPr kumimoji="1" lang="en-US" altLang="zh-CN" sz="2400" b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• 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符号的尖端必须从材料外指向表面；</a:t>
            </a:r>
          </a:p>
          <a:p>
            <a:pPr eaLnBrk="1" hangingPunct="1"/>
            <a:r>
              <a:rPr kumimoji="1" lang="en-US" altLang="zh-CN" sz="2400" b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• 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代号中的数字方向与尺寸数字标注相同。</a:t>
            </a:r>
          </a:p>
        </p:txBody>
      </p:sp>
      <p:grpSp>
        <p:nvGrpSpPr>
          <p:cNvPr id="27655" name="Group 7"/>
          <p:cNvGrpSpPr>
            <a:grpSpLocks/>
          </p:cNvGrpSpPr>
          <p:nvPr/>
        </p:nvGrpSpPr>
        <p:grpSpPr bwMode="auto">
          <a:xfrm>
            <a:off x="4356100" y="2722563"/>
            <a:ext cx="1822450" cy="849312"/>
            <a:chOff x="620" y="1716"/>
            <a:chExt cx="1148" cy="536"/>
          </a:xfrm>
        </p:grpSpPr>
        <p:sp>
          <p:nvSpPr>
            <p:cNvPr id="10263" name="Line 8"/>
            <p:cNvSpPr>
              <a:spLocks noChangeShapeType="1"/>
            </p:cNvSpPr>
            <p:nvPr/>
          </p:nvSpPr>
          <p:spPr bwMode="auto">
            <a:xfrm flipV="1">
              <a:off x="847" y="1905"/>
              <a:ext cx="398" cy="34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Text Box 9"/>
            <p:cNvSpPr txBox="1">
              <a:spLocks noChangeArrowheads="1"/>
            </p:cNvSpPr>
            <p:nvPr/>
          </p:nvSpPr>
          <p:spPr bwMode="auto">
            <a:xfrm>
              <a:off x="620" y="1716"/>
              <a:ext cx="11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1600" b="1">
                  <a:solidFill>
                    <a:srgbClr val="CC0000"/>
                  </a:solidFill>
                  <a:latin typeface="Times New Roman" pitchFamily="18" charset="0"/>
                  <a:ea typeface="黑体" pitchFamily="2" charset="-122"/>
                </a:rPr>
                <a:t>注在可见轮廓线上</a:t>
              </a:r>
            </a:p>
          </p:txBody>
        </p:sp>
      </p:grpSp>
      <p:grpSp>
        <p:nvGrpSpPr>
          <p:cNvPr id="27658" name="Group 10"/>
          <p:cNvGrpSpPr>
            <a:grpSpLocks/>
          </p:cNvGrpSpPr>
          <p:nvPr/>
        </p:nvGrpSpPr>
        <p:grpSpPr bwMode="auto">
          <a:xfrm>
            <a:off x="5867400" y="4605338"/>
            <a:ext cx="1085850" cy="1006475"/>
            <a:chOff x="2377" y="2462"/>
            <a:chExt cx="684" cy="634"/>
          </a:xfrm>
        </p:grpSpPr>
        <p:sp>
          <p:nvSpPr>
            <p:cNvPr id="10261" name="Line 11"/>
            <p:cNvSpPr>
              <a:spLocks noChangeShapeType="1"/>
            </p:cNvSpPr>
            <p:nvPr/>
          </p:nvSpPr>
          <p:spPr bwMode="auto">
            <a:xfrm flipV="1">
              <a:off x="2520" y="2808"/>
              <a:ext cx="130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2" name="Text Box 12"/>
            <p:cNvSpPr txBox="1">
              <a:spLocks noChangeArrowheads="1"/>
            </p:cNvSpPr>
            <p:nvPr/>
          </p:nvSpPr>
          <p:spPr bwMode="auto">
            <a:xfrm>
              <a:off x="2377" y="2462"/>
              <a:ext cx="68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1600" b="1">
                  <a:solidFill>
                    <a:srgbClr val="CC0000"/>
                  </a:solidFill>
                  <a:latin typeface="Times New Roman" pitchFamily="18" charset="0"/>
                  <a:ea typeface="黑体" pitchFamily="2" charset="-122"/>
                </a:rPr>
                <a:t>注在尺寸界线上</a:t>
              </a:r>
            </a:p>
          </p:txBody>
        </p:sp>
      </p:grpSp>
      <p:grpSp>
        <p:nvGrpSpPr>
          <p:cNvPr id="27661" name="Group 13"/>
          <p:cNvGrpSpPr>
            <a:grpSpLocks/>
          </p:cNvGrpSpPr>
          <p:nvPr/>
        </p:nvGrpSpPr>
        <p:grpSpPr bwMode="auto">
          <a:xfrm>
            <a:off x="6149975" y="3059113"/>
            <a:ext cx="1512888" cy="658812"/>
            <a:chOff x="4369" y="1592"/>
            <a:chExt cx="953" cy="415"/>
          </a:xfrm>
        </p:grpSpPr>
        <p:sp>
          <p:nvSpPr>
            <p:cNvPr id="10259" name="Line 14"/>
            <p:cNvSpPr>
              <a:spLocks noChangeShapeType="1"/>
            </p:cNvSpPr>
            <p:nvPr/>
          </p:nvSpPr>
          <p:spPr bwMode="auto">
            <a:xfrm flipV="1">
              <a:off x="4369" y="1780"/>
              <a:ext cx="542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Text Box 15"/>
            <p:cNvSpPr txBox="1">
              <a:spLocks noChangeArrowheads="1"/>
            </p:cNvSpPr>
            <p:nvPr/>
          </p:nvSpPr>
          <p:spPr bwMode="auto">
            <a:xfrm>
              <a:off x="4369" y="1592"/>
              <a:ext cx="95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1600" b="1">
                  <a:solidFill>
                    <a:srgbClr val="CC0000"/>
                  </a:solidFill>
                  <a:latin typeface="Times New Roman" pitchFamily="18" charset="0"/>
                  <a:ea typeface="黑体" pitchFamily="2" charset="-122"/>
                </a:rPr>
                <a:t>注在引出线上</a:t>
              </a:r>
            </a:p>
          </p:txBody>
        </p:sp>
      </p:grpSp>
      <p:grpSp>
        <p:nvGrpSpPr>
          <p:cNvPr id="27664" name="Group 16"/>
          <p:cNvGrpSpPr>
            <a:grpSpLocks/>
          </p:cNvGrpSpPr>
          <p:nvPr/>
        </p:nvGrpSpPr>
        <p:grpSpPr bwMode="auto">
          <a:xfrm>
            <a:off x="106363" y="4205288"/>
            <a:ext cx="1677987" cy="720725"/>
            <a:chOff x="2407" y="3455"/>
            <a:chExt cx="1057" cy="454"/>
          </a:xfrm>
        </p:grpSpPr>
        <p:sp>
          <p:nvSpPr>
            <p:cNvPr id="10257" name="Line 17"/>
            <p:cNvSpPr>
              <a:spLocks noChangeShapeType="1"/>
            </p:cNvSpPr>
            <p:nvPr/>
          </p:nvSpPr>
          <p:spPr bwMode="auto">
            <a:xfrm flipH="1" flipV="1">
              <a:off x="3227" y="3731"/>
              <a:ext cx="237" cy="17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>
              <a:off x="2407" y="3455"/>
              <a:ext cx="95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1600" b="1">
                  <a:solidFill>
                    <a:srgbClr val="CC0000"/>
                  </a:solidFill>
                  <a:latin typeface="Times New Roman" pitchFamily="18" charset="0"/>
                  <a:ea typeface="黑体" pitchFamily="2" charset="-122"/>
                </a:rPr>
                <a:t>注在可见轮廓线延长线上</a:t>
              </a:r>
            </a:p>
          </p:txBody>
        </p:sp>
      </p:grp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363538" y="965200"/>
            <a:ext cx="2465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基本规则：</a:t>
            </a:r>
          </a:p>
        </p:txBody>
      </p:sp>
      <p:sp>
        <p:nvSpPr>
          <p:cNvPr id="27676" name="Line 28"/>
          <p:cNvSpPr>
            <a:spLocks noChangeShapeType="1"/>
          </p:cNvSpPr>
          <p:nvPr/>
        </p:nvSpPr>
        <p:spPr bwMode="auto">
          <a:xfrm flipH="1">
            <a:off x="2974975" y="2789238"/>
            <a:ext cx="550863" cy="593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>
            <a:off x="2987675" y="2801938"/>
            <a:ext cx="550863" cy="593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>
            <a:off x="2076450" y="2536825"/>
            <a:ext cx="1016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1784350" y="2157413"/>
            <a:ext cx="3048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9" name="Group 13"/>
          <p:cNvGrpSpPr>
            <a:grpSpLocks/>
          </p:cNvGrpSpPr>
          <p:nvPr/>
        </p:nvGrpSpPr>
        <p:grpSpPr bwMode="auto">
          <a:xfrm>
            <a:off x="7308850" y="5154613"/>
            <a:ext cx="1512888" cy="722312"/>
            <a:chOff x="4369" y="1592"/>
            <a:chExt cx="953" cy="455"/>
          </a:xfrm>
        </p:grpSpPr>
        <p:sp>
          <p:nvSpPr>
            <p:cNvPr id="10255" name="Line 14"/>
            <p:cNvSpPr>
              <a:spLocks noChangeShapeType="1"/>
            </p:cNvSpPr>
            <p:nvPr/>
          </p:nvSpPr>
          <p:spPr bwMode="auto">
            <a:xfrm flipV="1">
              <a:off x="4460" y="1780"/>
              <a:ext cx="272" cy="26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Text Box 15"/>
            <p:cNvSpPr txBox="1">
              <a:spLocks noChangeArrowheads="1"/>
            </p:cNvSpPr>
            <p:nvPr/>
          </p:nvSpPr>
          <p:spPr bwMode="auto">
            <a:xfrm>
              <a:off x="4369" y="1592"/>
              <a:ext cx="95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1600" b="1">
                  <a:solidFill>
                    <a:srgbClr val="CC0000"/>
                  </a:solidFill>
                  <a:latin typeface="Times New Roman" pitchFamily="18" charset="0"/>
                  <a:ea typeface="黑体" pitchFamily="2" charset="-122"/>
                </a:rPr>
                <a:t>其余表面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0698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/>
      <p:bldP spid="27667" grpId="0"/>
      <p:bldP spid="27676" grpId="0" animBg="1"/>
      <p:bldP spid="27677" grpId="0" animBg="1"/>
      <p:bldP spid="27678" grpId="0" animBg="1"/>
      <p:bldP spid="2767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060575"/>
            <a:ext cx="71675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7"/>
          <p:cNvGrpSpPr>
            <a:grpSpLocks/>
          </p:cNvGrpSpPr>
          <p:nvPr/>
        </p:nvGrpSpPr>
        <p:grpSpPr bwMode="auto">
          <a:xfrm>
            <a:off x="2124075" y="1412875"/>
            <a:ext cx="2735263" cy="936625"/>
            <a:chOff x="620" y="1716"/>
            <a:chExt cx="1148" cy="590"/>
          </a:xfrm>
        </p:grpSpPr>
        <p:sp>
          <p:nvSpPr>
            <p:cNvPr id="11268" name="Line 8"/>
            <p:cNvSpPr>
              <a:spLocks noChangeShapeType="1"/>
            </p:cNvSpPr>
            <p:nvPr/>
          </p:nvSpPr>
          <p:spPr bwMode="auto">
            <a:xfrm flipV="1">
              <a:off x="756" y="2105"/>
              <a:ext cx="287" cy="20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9" name="Text Box 9"/>
            <p:cNvSpPr txBox="1">
              <a:spLocks noChangeArrowheads="1"/>
            </p:cNvSpPr>
            <p:nvPr/>
          </p:nvSpPr>
          <p:spPr bwMode="auto">
            <a:xfrm>
              <a:off x="620" y="1716"/>
              <a:ext cx="114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rgbClr val="CC0000"/>
                  </a:solidFill>
                  <a:latin typeface="Times New Roman" pitchFamily="18" charset="0"/>
                  <a:ea typeface="黑体" pitchFamily="2" charset="-122"/>
                </a:rPr>
                <a:t>封闭轮廓的各个表面有相同的粗糙度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69166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"/>
          <p:cNvSpPr>
            <a:spLocks noChangeArrowheads="1"/>
          </p:cNvSpPr>
          <p:nvPr/>
        </p:nvSpPr>
        <p:spPr bwMode="auto">
          <a:xfrm>
            <a:off x="194761" y="469901"/>
            <a:ext cx="73295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b="1" dirty="0" smtClean="0">
                <a:latin typeface="Arial" charset="0"/>
                <a:ea typeface="黑体" pitchFamily="2" charset="-122"/>
              </a:rPr>
              <a:t>四</a:t>
            </a:r>
            <a:r>
              <a:rPr lang="en-US" altLang="zh-CN" sz="3200" b="1" dirty="0" smtClean="0">
                <a:latin typeface="Arial" charset="0"/>
                <a:ea typeface="黑体" pitchFamily="2" charset="-122"/>
              </a:rPr>
              <a:t>. </a:t>
            </a:r>
            <a:r>
              <a:rPr lang="zh-CN" altLang="en-US" sz="3200" b="1" dirty="0" smtClean="0">
                <a:latin typeface="Arial" charset="0"/>
                <a:ea typeface="黑体" pitchFamily="2" charset="-122"/>
              </a:rPr>
              <a:t>零件图</a:t>
            </a:r>
            <a:r>
              <a:rPr lang="zh-CN" altLang="en-US" sz="3200" b="1" dirty="0">
                <a:latin typeface="Arial" charset="0"/>
                <a:ea typeface="黑体" pitchFamily="2" charset="-122"/>
              </a:rPr>
              <a:t>技术要求之  极限与配合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684213" y="1412875"/>
            <a:ext cx="73437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  <a:ea typeface="黑体" pitchFamily="2" charset="-122"/>
              </a:rPr>
              <a:t>        </a:t>
            </a: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为保证零件的使用功能和互换性，零件的尺寸必须限定在某一精度范围内，使其不超过设定的最大极限值和最小极限值。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148263" y="1268413"/>
            <a:ext cx="3602037" cy="3736975"/>
            <a:chOff x="3243" y="799"/>
            <a:chExt cx="2269" cy="2354"/>
          </a:xfrm>
        </p:grpSpPr>
        <p:sp>
          <p:nvSpPr>
            <p:cNvPr id="4101" name="Text Box 5"/>
            <p:cNvSpPr txBox="1">
              <a:spLocks noChangeArrowheads="1"/>
            </p:cNvSpPr>
            <p:nvPr/>
          </p:nvSpPr>
          <p:spPr bwMode="auto">
            <a:xfrm>
              <a:off x="3243" y="1933"/>
              <a:ext cx="2269" cy="1220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    </a:t>
              </a:r>
              <a:r>
                <a:rPr kumimoji="1"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一批相同零件中，不经挑选和辅助加工，任取一个就可顺利地装到机器上去，并满足机器的性能要求。</a:t>
              </a:r>
              <a:endParaRPr kumimoji="1" lang="zh-CN" altLang="en-US" sz="2400" b="1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610" name="Oval 12"/>
            <p:cNvSpPr>
              <a:spLocks noChangeArrowheads="1"/>
            </p:cNvSpPr>
            <p:nvPr/>
          </p:nvSpPr>
          <p:spPr bwMode="auto">
            <a:xfrm>
              <a:off x="3334" y="799"/>
              <a:ext cx="816" cy="453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cxnSp>
          <p:nvCxnSpPr>
            <p:cNvPr id="25611" name="AutoShape 14"/>
            <p:cNvCxnSpPr>
              <a:cxnSpLocks noChangeShapeType="1"/>
              <a:stCxn id="25610" idx="4"/>
              <a:endCxn id="4101" idx="0"/>
            </p:cNvCxnSpPr>
            <p:nvPr/>
          </p:nvCxnSpPr>
          <p:spPr bwMode="auto">
            <a:xfrm>
              <a:off x="3742" y="1258"/>
              <a:ext cx="636" cy="669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755650" y="2205038"/>
            <a:ext cx="3816350" cy="3665537"/>
            <a:chOff x="476" y="1389"/>
            <a:chExt cx="2404" cy="2309"/>
          </a:xfrm>
        </p:grpSpPr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476" y="2478"/>
              <a:ext cx="2404" cy="1220"/>
            </a:xfrm>
            <a:prstGeom prst="rect">
              <a:avLst/>
            </a:prstGeom>
            <a:noFill/>
            <a:ln w="19050" algn="ctr">
              <a:solidFill>
                <a:srgbClr val="FF3300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    </a:t>
              </a:r>
              <a:r>
                <a:rPr kumimoji="1"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加工时限制零件的功能尺寸不超过设定的最大极限值和最小极限值。它是保证零件具有互换性的措施。</a:t>
              </a:r>
            </a:p>
          </p:txBody>
        </p:sp>
        <p:sp>
          <p:nvSpPr>
            <p:cNvPr id="25607" name="Oval 15"/>
            <p:cNvSpPr>
              <a:spLocks noChangeArrowheads="1"/>
            </p:cNvSpPr>
            <p:nvPr/>
          </p:nvSpPr>
          <p:spPr bwMode="auto">
            <a:xfrm>
              <a:off x="1565" y="1389"/>
              <a:ext cx="544" cy="453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cxnSp>
          <p:nvCxnSpPr>
            <p:cNvPr id="25608" name="AutoShape 16"/>
            <p:cNvCxnSpPr>
              <a:cxnSpLocks noChangeShapeType="1"/>
              <a:stCxn id="25607" idx="4"/>
              <a:endCxn id="4104" idx="0"/>
            </p:cNvCxnSpPr>
            <p:nvPr/>
          </p:nvCxnSpPr>
          <p:spPr bwMode="auto">
            <a:xfrm flipH="1">
              <a:off x="1678" y="1848"/>
              <a:ext cx="159" cy="624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9181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4268947" y="2978200"/>
            <a:ext cx="4875053" cy="9541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下偏差 </a:t>
            </a:r>
            <a:r>
              <a:rPr lang="en-US" altLang="zh-CN" dirty="0"/>
              <a:t>=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最小极限尺寸</a:t>
            </a:r>
            <a:r>
              <a:rPr lang="zh-CN" altLang="en-US" dirty="0"/>
              <a:t>－基本尺寸。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88744" y="2842627"/>
            <a:ext cx="490538" cy="2159000"/>
            <a:chOff x="4671" y="2365"/>
            <a:chExt cx="309" cy="1274"/>
          </a:xfrm>
        </p:grpSpPr>
        <p:sp>
          <p:nvSpPr>
            <p:cNvPr id="27687" name="Text Box 5"/>
            <p:cNvSpPr txBox="1">
              <a:spLocks noChangeArrowheads="1"/>
            </p:cNvSpPr>
            <p:nvPr/>
          </p:nvSpPr>
          <p:spPr bwMode="auto">
            <a:xfrm rot="-5400000">
              <a:off x="4178" y="2858"/>
              <a:ext cx="12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kumimoji="1" lang="zh-CN" altLang="en-US" sz="2400" b="1">
                  <a:latin typeface="Times New Roman" pitchFamily="18" charset="0"/>
                  <a:ea typeface="黑体" pitchFamily="2" charset="-122"/>
                </a:rPr>
                <a:t>最小极限尺寸</a:t>
              </a:r>
            </a:p>
          </p:txBody>
        </p:sp>
        <p:sp>
          <p:nvSpPr>
            <p:cNvPr id="27688" name="Line 6"/>
            <p:cNvSpPr>
              <a:spLocks noChangeShapeType="1"/>
            </p:cNvSpPr>
            <p:nvPr/>
          </p:nvSpPr>
          <p:spPr bwMode="auto">
            <a:xfrm>
              <a:off x="4980" y="2445"/>
              <a:ext cx="0" cy="111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3814257" y="2806114"/>
            <a:ext cx="517525" cy="2268538"/>
            <a:chOff x="3491" y="1956"/>
            <a:chExt cx="326" cy="1342"/>
          </a:xfrm>
        </p:grpSpPr>
        <p:sp>
          <p:nvSpPr>
            <p:cNvPr id="27685" name="Text Box 8"/>
            <p:cNvSpPr txBox="1">
              <a:spLocks noChangeArrowheads="1"/>
            </p:cNvSpPr>
            <p:nvPr/>
          </p:nvSpPr>
          <p:spPr bwMode="auto">
            <a:xfrm rot="-5400000">
              <a:off x="2998" y="2517"/>
              <a:ext cx="12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kumimoji="1" lang="zh-CN" altLang="en-US" sz="2400" b="1">
                  <a:latin typeface="Times New Roman" pitchFamily="18" charset="0"/>
                  <a:ea typeface="黑体" pitchFamily="2" charset="-122"/>
                </a:rPr>
                <a:t>最大极限尺寸</a:t>
              </a:r>
            </a:p>
          </p:txBody>
        </p:sp>
        <p:sp>
          <p:nvSpPr>
            <p:cNvPr id="27686" name="Line 9"/>
            <p:cNvSpPr>
              <a:spLocks noChangeShapeType="1"/>
            </p:cNvSpPr>
            <p:nvPr/>
          </p:nvSpPr>
          <p:spPr bwMode="auto">
            <a:xfrm>
              <a:off x="3817" y="1956"/>
              <a:ext cx="0" cy="10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369632" y="1267827"/>
            <a:ext cx="2132012" cy="1562100"/>
            <a:chOff x="4321" y="1476"/>
            <a:chExt cx="1343" cy="984"/>
          </a:xfrm>
        </p:grpSpPr>
        <p:sp>
          <p:nvSpPr>
            <p:cNvPr id="27681" name="Line 11"/>
            <p:cNvSpPr>
              <a:spLocks noChangeShapeType="1"/>
            </p:cNvSpPr>
            <p:nvPr/>
          </p:nvSpPr>
          <p:spPr bwMode="auto">
            <a:xfrm>
              <a:off x="4321" y="1479"/>
              <a:ext cx="13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2" name="Line 12"/>
            <p:cNvSpPr>
              <a:spLocks noChangeShapeType="1"/>
            </p:cNvSpPr>
            <p:nvPr/>
          </p:nvSpPr>
          <p:spPr bwMode="auto">
            <a:xfrm>
              <a:off x="5558" y="1476"/>
              <a:ext cx="0" cy="9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3" name="Text Box 13"/>
            <p:cNvSpPr txBox="1">
              <a:spLocks noChangeArrowheads="1"/>
            </p:cNvSpPr>
            <p:nvPr/>
          </p:nvSpPr>
          <p:spPr bwMode="auto">
            <a:xfrm rot="-5400000">
              <a:off x="5031" y="1916"/>
              <a:ext cx="8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400" b="1">
                  <a:latin typeface="Times New Roman" pitchFamily="18" charset="0"/>
                </a:rPr>
                <a:t>  </a:t>
              </a:r>
              <a:r>
                <a:rPr kumimoji="1" lang="en-US" altLang="zh-CN" sz="2400" b="1" i="1">
                  <a:latin typeface="ISOCP" pitchFamily="2" charset="0"/>
                  <a:sym typeface="Symbol" pitchFamily="18" charset="2"/>
                </a:rPr>
                <a:t></a:t>
              </a:r>
              <a:r>
                <a:rPr kumimoji="1" lang="en-US" altLang="zh-CN" sz="2400" b="1" i="1">
                  <a:latin typeface="ISOCPEUR" pitchFamily="34" charset="0"/>
                </a:rPr>
                <a:t>50.008</a:t>
              </a:r>
              <a:endParaRPr kumimoji="1" lang="en-US" altLang="zh-CN" sz="2400" b="1">
                <a:latin typeface="ISOCPEUR" pitchFamily="34" charset="0"/>
              </a:endParaRPr>
            </a:p>
          </p:txBody>
        </p:sp>
        <p:sp>
          <p:nvSpPr>
            <p:cNvPr id="27684" name="Line 14"/>
            <p:cNvSpPr>
              <a:spLocks noChangeShapeType="1"/>
            </p:cNvSpPr>
            <p:nvPr/>
          </p:nvSpPr>
          <p:spPr bwMode="auto">
            <a:xfrm>
              <a:off x="4415" y="2436"/>
              <a:ext cx="12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225044" y="1256714"/>
            <a:ext cx="1263650" cy="146050"/>
            <a:chOff x="3600" y="1349"/>
            <a:chExt cx="796" cy="92"/>
          </a:xfrm>
        </p:grpSpPr>
        <p:sp>
          <p:nvSpPr>
            <p:cNvPr id="27677" name="Freeform 16"/>
            <p:cNvSpPr>
              <a:spLocks/>
            </p:cNvSpPr>
            <p:nvPr/>
          </p:nvSpPr>
          <p:spPr bwMode="auto">
            <a:xfrm>
              <a:off x="4314" y="1359"/>
              <a:ext cx="82" cy="80"/>
            </a:xfrm>
            <a:custGeom>
              <a:avLst/>
              <a:gdLst>
                <a:gd name="T0" fmla="*/ 0 w 74"/>
                <a:gd name="T1" fmla="*/ 0 h 64"/>
                <a:gd name="T2" fmla="*/ 101 w 74"/>
                <a:gd name="T3" fmla="*/ 125 h 64"/>
                <a:gd name="T4" fmla="*/ 0 60000 65536"/>
                <a:gd name="T5" fmla="*/ 0 60000 65536"/>
                <a:gd name="T6" fmla="*/ 0 w 74"/>
                <a:gd name="T7" fmla="*/ 0 h 64"/>
                <a:gd name="T8" fmla="*/ 74 w 74"/>
                <a:gd name="T9" fmla="*/ 64 h 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" h="64">
                  <a:moveTo>
                    <a:pt x="0" y="0"/>
                  </a:moveTo>
                  <a:cubicBezTo>
                    <a:pt x="12" y="11"/>
                    <a:pt x="59" y="51"/>
                    <a:pt x="74" y="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8" name="Freeform 17"/>
            <p:cNvSpPr>
              <a:spLocks/>
            </p:cNvSpPr>
            <p:nvPr/>
          </p:nvSpPr>
          <p:spPr bwMode="auto">
            <a:xfrm>
              <a:off x="3600" y="1351"/>
              <a:ext cx="718" cy="2"/>
            </a:xfrm>
            <a:custGeom>
              <a:avLst/>
              <a:gdLst>
                <a:gd name="T0" fmla="*/ 0 w 778"/>
                <a:gd name="T1" fmla="*/ 2 h 2"/>
                <a:gd name="T2" fmla="*/ 612 w 778"/>
                <a:gd name="T3" fmla="*/ 0 h 2"/>
                <a:gd name="T4" fmla="*/ 0 60000 65536"/>
                <a:gd name="T5" fmla="*/ 0 60000 65536"/>
                <a:gd name="T6" fmla="*/ 0 w 778"/>
                <a:gd name="T7" fmla="*/ 0 h 2"/>
                <a:gd name="T8" fmla="*/ 778 w 778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78" h="2">
                  <a:moveTo>
                    <a:pt x="0" y="2"/>
                  </a:moveTo>
                  <a:lnTo>
                    <a:pt x="778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9" name="Freeform 18" descr="75%"/>
            <p:cNvSpPr>
              <a:spLocks/>
            </p:cNvSpPr>
            <p:nvPr/>
          </p:nvSpPr>
          <p:spPr bwMode="auto">
            <a:xfrm>
              <a:off x="3600" y="1359"/>
              <a:ext cx="775" cy="71"/>
            </a:xfrm>
            <a:custGeom>
              <a:avLst/>
              <a:gdLst>
                <a:gd name="T0" fmla="*/ 0 w 840"/>
                <a:gd name="T1" fmla="*/ 0 h 77"/>
                <a:gd name="T2" fmla="*/ 0 w 840"/>
                <a:gd name="T3" fmla="*/ 60 h 77"/>
                <a:gd name="T4" fmla="*/ 660 w 840"/>
                <a:gd name="T5" fmla="*/ 60 h 77"/>
                <a:gd name="T6" fmla="*/ 607 w 840"/>
                <a:gd name="T7" fmla="*/ 0 h 77"/>
                <a:gd name="T8" fmla="*/ 0 w 840"/>
                <a:gd name="T9" fmla="*/ 0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0"/>
                <a:gd name="T16" fmla="*/ 0 h 77"/>
                <a:gd name="T17" fmla="*/ 840 w 840"/>
                <a:gd name="T18" fmla="*/ 77 h 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0" h="77">
                  <a:moveTo>
                    <a:pt x="0" y="0"/>
                  </a:moveTo>
                  <a:lnTo>
                    <a:pt x="0" y="77"/>
                  </a:lnTo>
                  <a:lnTo>
                    <a:pt x="840" y="77"/>
                  </a:lnTo>
                  <a:lnTo>
                    <a:pt x="773" y="0"/>
                  </a:lnTo>
                  <a:lnTo>
                    <a:pt x="0" y="0"/>
                  </a:lnTo>
                  <a:close/>
                </a:path>
              </a:pathLst>
            </a:custGeom>
            <a:pattFill prst="pct75">
              <a:fgClr>
                <a:schemeClr val="accent2">
                  <a:alpha val="54901"/>
                </a:schemeClr>
              </a:fgClr>
              <a:bgClr>
                <a:srgbClr val="FFFFFF">
                  <a:alpha val="54901"/>
                </a:srgbClr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0" name="Line 19"/>
            <p:cNvSpPr>
              <a:spLocks noChangeShapeType="1"/>
            </p:cNvSpPr>
            <p:nvPr/>
          </p:nvSpPr>
          <p:spPr bwMode="auto">
            <a:xfrm flipV="1">
              <a:off x="3602" y="1349"/>
              <a:ext cx="0" cy="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515432" y="1382127"/>
            <a:ext cx="798512" cy="1428750"/>
            <a:chOff x="3141" y="1548"/>
            <a:chExt cx="503" cy="900"/>
          </a:xfrm>
        </p:grpSpPr>
        <p:sp>
          <p:nvSpPr>
            <p:cNvPr id="27673" name="Text Box 21"/>
            <p:cNvSpPr txBox="1">
              <a:spLocks noChangeArrowheads="1"/>
            </p:cNvSpPr>
            <p:nvPr/>
          </p:nvSpPr>
          <p:spPr bwMode="auto">
            <a:xfrm rot="-5400000">
              <a:off x="3087" y="1896"/>
              <a:ext cx="3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400" b="1" i="1">
                  <a:latin typeface="Times New Roman" pitchFamily="18" charset="0"/>
                  <a:sym typeface="Symbol" pitchFamily="18" charset="2"/>
                </a:rPr>
                <a:t></a:t>
              </a:r>
              <a:r>
                <a:rPr kumimoji="1" lang="en-US" altLang="zh-CN" sz="2400" b="1" i="1">
                  <a:latin typeface="ISOCPEUR" pitchFamily="34" charset="0"/>
                </a:rPr>
                <a:t>50</a:t>
              </a:r>
              <a:endParaRPr kumimoji="1" lang="en-US" altLang="zh-CN" sz="2400" b="1">
                <a:latin typeface="ISOCPEUR" pitchFamily="34" charset="0"/>
              </a:endParaRPr>
            </a:p>
          </p:txBody>
        </p:sp>
        <p:sp>
          <p:nvSpPr>
            <p:cNvPr id="27674" name="Line 22"/>
            <p:cNvSpPr>
              <a:spLocks noChangeShapeType="1"/>
            </p:cNvSpPr>
            <p:nvPr/>
          </p:nvSpPr>
          <p:spPr bwMode="auto">
            <a:xfrm flipH="1" flipV="1">
              <a:off x="3297" y="2447"/>
              <a:ext cx="34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5" name="Line 23"/>
            <p:cNvSpPr>
              <a:spLocks noChangeShapeType="1"/>
            </p:cNvSpPr>
            <p:nvPr/>
          </p:nvSpPr>
          <p:spPr bwMode="auto">
            <a:xfrm flipH="1">
              <a:off x="3288" y="1560"/>
              <a:ext cx="3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6" name="Line 24"/>
            <p:cNvSpPr>
              <a:spLocks noChangeShapeType="1"/>
            </p:cNvSpPr>
            <p:nvPr/>
          </p:nvSpPr>
          <p:spPr bwMode="auto">
            <a:xfrm>
              <a:off x="3372" y="1548"/>
              <a:ext cx="0" cy="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397957" y="2625139"/>
            <a:ext cx="484187" cy="1554163"/>
            <a:chOff x="1339" y="1933"/>
            <a:chExt cx="305" cy="888"/>
          </a:xfrm>
        </p:grpSpPr>
        <p:sp>
          <p:nvSpPr>
            <p:cNvPr id="27671" name="Text Box 26"/>
            <p:cNvSpPr txBox="1">
              <a:spLocks noChangeArrowheads="1"/>
            </p:cNvSpPr>
            <p:nvPr/>
          </p:nvSpPr>
          <p:spPr bwMode="auto">
            <a:xfrm rot="16200000">
              <a:off x="1041" y="2231"/>
              <a:ext cx="8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kumimoji="1" lang="zh-CN" altLang="en-US" sz="2400" b="1" dirty="0">
                  <a:latin typeface="Times New Roman" pitchFamily="18" charset="0"/>
                  <a:ea typeface="黑体" pitchFamily="2" charset="-122"/>
                </a:rPr>
                <a:t>公称</a:t>
              </a:r>
              <a:r>
                <a:rPr kumimoji="1" lang="zh-CN" altLang="en-US" sz="2400" b="1" dirty="0" smtClean="0">
                  <a:latin typeface="Times New Roman" pitchFamily="18" charset="0"/>
                  <a:ea typeface="黑体" pitchFamily="2" charset="-122"/>
                </a:rPr>
                <a:t>尺寸</a:t>
              </a:r>
              <a:endParaRPr kumimoji="1" lang="zh-CN" altLang="en-US" sz="2400" b="1" dirty="0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7672" name="Line 27"/>
            <p:cNvSpPr>
              <a:spLocks noChangeShapeType="1"/>
            </p:cNvSpPr>
            <p:nvPr/>
          </p:nvSpPr>
          <p:spPr bwMode="auto">
            <a:xfrm>
              <a:off x="1644" y="1959"/>
              <a:ext cx="0" cy="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2501394" y="1505952"/>
            <a:ext cx="1066800" cy="1397000"/>
            <a:chOff x="4404" y="1626"/>
            <a:chExt cx="672" cy="880"/>
          </a:xfrm>
        </p:grpSpPr>
        <p:sp>
          <p:nvSpPr>
            <p:cNvPr id="27668" name="Line 29"/>
            <p:cNvSpPr>
              <a:spLocks noChangeShapeType="1"/>
            </p:cNvSpPr>
            <p:nvPr/>
          </p:nvSpPr>
          <p:spPr bwMode="auto">
            <a:xfrm>
              <a:off x="4982" y="1626"/>
              <a:ext cx="0" cy="8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9" name="Text Box 30"/>
            <p:cNvSpPr txBox="1">
              <a:spLocks noChangeArrowheads="1"/>
            </p:cNvSpPr>
            <p:nvPr/>
          </p:nvSpPr>
          <p:spPr bwMode="auto">
            <a:xfrm rot="-5400000">
              <a:off x="4459" y="1955"/>
              <a:ext cx="8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400" b="1" i="1">
                  <a:latin typeface="Times New Roman" pitchFamily="18" charset="0"/>
                </a:rPr>
                <a:t>  </a:t>
              </a:r>
              <a:r>
                <a:rPr kumimoji="1" lang="en-US" altLang="zh-CN" sz="2400" b="1" i="1">
                  <a:latin typeface="Times New Roman" pitchFamily="18" charset="0"/>
                  <a:sym typeface="Symbol" pitchFamily="18" charset="2"/>
                </a:rPr>
                <a:t></a:t>
              </a:r>
              <a:r>
                <a:rPr kumimoji="1" lang="en-US" altLang="zh-CN" sz="2400" b="1" i="1">
                  <a:latin typeface="ISOCPEUR" pitchFamily="34" charset="0"/>
                </a:rPr>
                <a:t>49.992</a:t>
              </a:r>
              <a:endParaRPr kumimoji="1" lang="en-US" altLang="zh-CN" sz="2400" b="1">
                <a:latin typeface="ISOCPEUR" pitchFamily="34" charset="0"/>
              </a:endParaRPr>
            </a:p>
          </p:txBody>
        </p:sp>
        <p:sp>
          <p:nvSpPr>
            <p:cNvPr id="27670" name="Line 31"/>
            <p:cNvSpPr>
              <a:spLocks noChangeShapeType="1"/>
            </p:cNvSpPr>
            <p:nvPr/>
          </p:nvSpPr>
          <p:spPr bwMode="auto">
            <a:xfrm>
              <a:off x="4404" y="164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1044069" y="1401177"/>
            <a:ext cx="1617663" cy="1428750"/>
            <a:chOff x="3486" y="1560"/>
            <a:chExt cx="1019" cy="900"/>
          </a:xfrm>
        </p:grpSpPr>
        <p:grpSp>
          <p:nvGrpSpPr>
            <p:cNvPr id="27662" name="Group 33"/>
            <p:cNvGrpSpPr>
              <a:grpSpLocks/>
            </p:cNvGrpSpPr>
            <p:nvPr/>
          </p:nvGrpSpPr>
          <p:grpSpPr bwMode="auto">
            <a:xfrm>
              <a:off x="3600" y="1560"/>
              <a:ext cx="834" cy="900"/>
              <a:chOff x="3600" y="1560"/>
              <a:chExt cx="834" cy="900"/>
            </a:xfrm>
          </p:grpSpPr>
          <p:sp>
            <p:nvSpPr>
              <p:cNvPr id="27664" name="Freeform 34"/>
              <p:cNvSpPr>
                <a:spLocks/>
              </p:cNvSpPr>
              <p:nvPr/>
            </p:nvSpPr>
            <p:spPr bwMode="auto">
              <a:xfrm>
                <a:off x="3608" y="1560"/>
                <a:ext cx="826" cy="885"/>
              </a:xfrm>
              <a:custGeom>
                <a:avLst/>
                <a:gdLst>
                  <a:gd name="T0" fmla="*/ 0 w 826"/>
                  <a:gd name="T1" fmla="*/ 0 h 885"/>
                  <a:gd name="T2" fmla="*/ 0 w 826"/>
                  <a:gd name="T3" fmla="*/ 885 h 885"/>
                  <a:gd name="T4" fmla="*/ 823 w 826"/>
                  <a:gd name="T5" fmla="*/ 885 h 885"/>
                  <a:gd name="T6" fmla="*/ 820 w 826"/>
                  <a:gd name="T7" fmla="*/ 804 h 885"/>
                  <a:gd name="T8" fmla="*/ 772 w 826"/>
                  <a:gd name="T9" fmla="*/ 708 h 885"/>
                  <a:gd name="T10" fmla="*/ 748 w 826"/>
                  <a:gd name="T11" fmla="*/ 636 h 885"/>
                  <a:gd name="T12" fmla="*/ 760 w 826"/>
                  <a:gd name="T13" fmla="*/ 528 h 885"/>
                  <a:gd name="T14" fmla="*/ 796 w 826"/>
                  <a:gd name="T15" fmla="*/ 456 h 885"/>
                  <a:gd name="T16" fmla="*/ 788 w 826"/>
                  <a:gd name="T17" fmla="*/ 384 h 885"/>
                  <a:gd name="T18" fmla="*/ 772 w 826"/>
                  <a:gd name="T19" fmla="*/ 264 h 885"/>
                  <a:gd name="T20" fmla="*/ 826 w 826"/>
                  <a:gd name="T21" fmla="*/ 138 h 885"/>
                  <a:gd name="T22" fmla="*/ 814 w 826"/>
                  <a:gd name="T23" fmla="*/ 54 h 885"/>
                  <a:gd name="T24" fmla="*/ 791 w 826"/>
                  <a:gd name="T25" fmla="*/ 0 h 885"/>
                  <a:gd name="T26" fmla="*/ 0 w 826"/>
                  <a:gd name="T27" fmla="*/ 0 h 88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826"/>
                  <a:gd name="T43" fmla="*/ 0 h 885"/>
                  <a:gd name="T44" fmla="*/ 826 w 826"/>
                  <a:gd name="T45" fmla="*/ 885 h 88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826" h="885">
                    <a:moveTo>
                      <a:pt x="0" y="0"/>
                    </a:moveTo>
                    <a:lnTo>
                      <a:pt x="0" y="885"/>
                    </a:lnTo>
                    <a:lnTo>
                      <a:pt x="823" y="885"/>
                    </a:lnTo>
                    <a:lnTo>
                      <a:pt x="820" y="804"/>
                    </a:lnTo>
                    <a:lnTo>
                      <a:pt x="772" y="708"/>
                    </a:lnTo>
                    <a:lnTo>
                      <a:pt x="748" y="636"/>
                    </a:lnTo>
                    <a:lnTo>
                      <a:pt x="760" y="528"/>
                    </a:lnTo>
                    <a:lnTo>
                      <a:pt x="796" y="456"/>
                    </a:lnTo>
                    <a:lnTo>
                      <a:pt x="788" y="384"/>
                    </a:lnTo>
                    <a:lnTo>
                      <a:pt x="772" y="264"/>
                    </a:lnTo>
                    <a:lnTo>
                      <a:pt x="826" y="138"/>
                    </a:lnTo>
                    <a:lnTo>
                      <a:pt x="814" y="54"/>
                    </a:lnTo>
                    <a:lnTo>
                      <a:pt x="791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CC66"/>
                  </a:gs>
                  <a:gs pos="50000">
                    <a:srgbClr val="B4F0D2"/>
                  </a:gs>
                  <a:gs pos="100000">
                    <a:srgbClr val="00CC66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5" name="Line 35"/>
              <p:cNvSpPr>
                <a:spLocks noChangeShapeType="1"/>
              </p:cNvSpPr>
              <p:nvPr/>
            </p:nvSpPr>
            <p:spPr bwMode="auto">
              <a:xfrm flipV="1">
                <a:off x="3600" y="1560"/>
                <a:ext cx="0" cy="9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6" name="Line 36"/>
              <p:cNvSpPr>
                <a:spLocks noChangeShapeType="1"/>
              </p:cNvSpPr>
              <p:nvPr/>
            </p:nvSpPr>
            <p:spPr bwMode="auto">
              <a:xfrm>
                <a:off x="3600" y="1560"/>
                <a:ext cx="8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7" name="Line 37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8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63" name="Line 38"/>
            <p:cNvSpPr>
              <a:spLocks noChangeShapeType="1"/>
            </p:cNvSpPr>
            <p:nvPr/>
          </p:nvSpPr>
          <p:spPr bwMode="auto">
            <a:xfrm>
              <a:off x="3486" y="2027"/>
              <a:ext cx="101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1215519" y="1405939"/>
            <a:ext cx="1338263" cy="128588"/>
            <a:chOff x="3594" y="1443"/>
            <a:chExt cx="843" cy="81"/>
          </a:xfrm>
        </p:grpSpPr>
        <p:sp>
          <p:nvSpPr>
            <p:cNvPr id="27660" name="Freeform 40" descr="75%"/>
            <p:cNvSpPr>
              <a:spLocks/>
            </p:cNvSpPr>
            <p:nvPr/>
          </p:nvSpPr>
          <p:spPr bwMode="auto">
            <a:xfrm>
              <a:off x="3600" y="1443"/>
              <a:ext cx="837" cy="81"/>
            </a:xfrm>
            <a:custGeom>
              <a:avLst/>
              <a:gdLst>
                <a:gd name="T0" fmla="*/ 8 w 837"/>
                <a:gd name="T1" fmla="*/ 0 h 81"/>
                <a:gd name="T2" fmla="*/ 0 w 837"/>
                <a:gd name="T3" fmla="*/ 81 h 81"/>
                <a:gd name="T4" fmla="*/ 837 w 837"/>
                <a:gd name="T5" fmla="*/ 81 h 81"/>
                <a:gd name="T6" fmla="*/ 823 w 837"/>
                <a:gd name="T7" fmla="*/ 41 h 81"/>
                <a:gd name="T8" fmla="*/ 800 w 837"/>
                <a:gd name="T9" fmla="*/ 0 h 81"/>
                <a:gd name="T10" fmla="*/ 8 w 837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37"/>
                <a:gd name="T19" fmla="*/ 0 h 81"/>
                <a:gd name="T20" fmla="*/ 837 w 837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37" h="81">
                  <a:moveTo>
                    <a:pt x="8" y="0"/>
                  </a:moveTo>
                  <a:lnTo>
                    <a:pt x="0" y="81"/>
                  </a:lnTo>
                  <a:lnTo>
                    <a:pt x="837" y="81"/>
                  </a:lnTo>
                  <a:lnTo>
                    <a:pt x="823" y="41"/>
                  </a:lnTo>
                  <a:lnTo>
                    <a:pt x="800" y="0"/>
                  </a:lnTo>
                  <a:lnTo>
                    <a:pt x="8" y="0"/>
                  </a:lnTo>
                  <a:close/>
                </a:path>
              </a:pathLst>
            </a:custGeom>
            <a:pattFill prst="pct75">
              <a:fgClr>
                <a:schemeClr val="accent2">
                  <a:alpha val="54901"/>
                </a:schemeClr>
              </a:fgClr>
              <a:bgClr>
                <a:srgbClr val="FFFFFF">
                  <a:alpha val="54901"/>
                </a:srgbClr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1" name="Line 41"/>
            <p:cNvSpPr>
              <a:spLocks noChangeShapeType="1"/>
            </p:cNvSpPr>
            <p:nvPr/>
          </p:nvSpPr>
          <p:spPr bwMode="auto">
            <a:xfrm>
              <a:off x="3594" y="1524"/>
              <a:ext cx="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80" name="Line 44"/>
          <p:cNvSpPr>
            <a:spLocks noChangeShapeType="1"/>
          </p:cNvSpPr>
          <p:nvPr/>
        </p:nvSpPr>
        <p:spPr bwMode="auto">
          <a:xfrm>
            <a:off x="3420557" y="2780714"/>
            <a:ext cx="0" cy="1768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811501" y="5001627"/>
            <a:ext cx="6005512" cy="457200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最大极限尺寸≥实际尺寸≥最小极限尺寸。</a:t>
            </a:r>
          </a:p>
        </p:txBody>
      </p: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3275052" y="120492"/>
            <a:ext cx="4875053" cy="9541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上偏差 </a:t>
            </a:r>
            <a:r>
              <a:rPr kumimoji="1"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= 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</a:p>
          <a:p>
            <a:pPr eaLnBrk="1" hangingPunct="1"/>
            <a:r>
              <a:rPr kumimoji="1"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最大极限尺寸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－基本尺寸。</a:t>
            </a:r>
          </a:p>
        </p:txBody>
      </p:sp>
      <p:cxnSp>
        <p:nvCxnSpPr>
          <p:cNvPr id="12" name="直接箭头连接符 11"/>
          <p:cNvCxnSpPr>
            <a:stCxn id="42" idx="1"/>
          </p:cNvCxnSpPr>
          <p:nvPr/>
        </p:nvCxnSpPr>
        <p:spPr>
          <a:xfrm flipH="1">
            <a:off x="1893381" y="597546"/>
            <a:ext cx="1381671" cy="73854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 flipV="1">
            <a:off x="2123728" y="1470233"/>
            <a:ext cx="2782324" cy="154050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395288" y="333375"/>
            <a:ext cx="6743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3200" b="1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、术语</a:t>
            </a:r>
            <a:endParaRPr kumimoji="1" lang="zh-CN" altLang="en-US" sz="3200" b="1" dirty="0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833180" y="5488197"/>
            <a:ext cx="6138219" cy="9541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公差 </a:t>
            </a:r>
            <a:r>
              <a:rPr lang="en-US" altLang="zh-CN" dirty="0"/>
              <a:t>= </a:t>
            </a:r>
            <a:r>
              <a:rPr lang="zh-CN" altLang="en-US" dirty="0" smtClean="0"/>
              <a:t>最大极限尺寸</a:t>
            </a:r>
            <a:r>
              <a:rPr lang="zh-CN" altLang="en-US" dirty="0"/>
              <a:t>－最小极限尺寸</a:t>
            </a:r>
          </a:p>
          <a:p>
            <a:r>
              <a:rPr lang="zh-CN" altLang="en-US" dirty="0"/>
              <a:t>     </a:t>
            </a:r>
            <a:r>
              <a:rPr lang="en-US" altLang="zh-CN" dirty="0"/>
              <a:t>= </a:t>
            </a:r>
            <a:r>
              <a:rPr lang="zh-CN" altLang="en-US" dirty="0"/>
              <a:t>上偏差－下偏差</a:t>
            </a:r>
          </a:p>
        </p:txBody>
      </p:sp>
    </p:spTree>
    <p:extLst>
      <p:ext uri="{BB962C8B-B14F-4D97-AF65-F5344CB8AC3E}">
        <p14:creationId xmlns:p14="http://schemas.microsoft.com/office/powerpoint/2010/main" val="87407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7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7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 autoUpdateAnimBg="0"/>
      <p:bldP spid="14380" grpId="0" animBg="1"/>
      <p:bldP spid="41" grpId="0" animBg="1" autoUpdateAnimBg="0"/>
      <p:bldP spid="42" grpId="0" animBg="1" autoUpdateAnimBg="0"/>
      <p:bldP spid="50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9913" y="588963"/>
            <a:ext cx="973137" cy="1392237"/>
            <a:chOff x="437" y="1164"/>
            <a:chExt cx="613" cy="877"/>
          </a:xfrm>
        </p:grpSpPr>
        <p:grpSp>
          <p:nvGrpSpPr>
            <p:cNvPr id="29726" name="Group 5"/>
            <p:cNvGrpSpPr>
              <a:grpSpLocks/>
            </p:cNvGrpSpPr>
            <p:nvPr/>
          </p:nvGrpSpPr>
          <p:grpSpPr bwMode="auto">
            <a:xfrm>
              <a:off x="784" y="1219"/>
              <a:ext cx="266" cy="793"/>
              <a:chOff x="784" y="1210"/>
              <a:chExt cx="266" cy="808"/>
            </a:xfrm>
          </p:grpSpPr>
          <p:sp>
            <p:nvSpPr>
              <p:cNvPr id="29730" name="Line 6"/>
              <p:cNvSpPr>
                <a:spLocks noChangeShapeType="1"/>
              </p:cNvSpPr>
              <p:nvPr/>
            </p:nvSpPr>
            <p:spPr bwMode="auto">
              <a:xfrm rot="16200000" flipV="1">
                <a:off x="917" y="1885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1" name="Line 7"/>
              <p:cNvSpPr>
                <a:spLocks noChangeShapeType="1"/>
              </p:cNvSpPr>
              <p:nvPr/>
            </p:nvSpPr>
            <p:spPr bwMode="auto">
              <a:xfrm rot="16200000" flipV="1">
                <a:off x="911" y="10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2" name="Line 8"/>
              <p:cNvSpPr>
                <a:spLocks noChangeShapeType="1"/>
              </p:cNvSpPr>
              <p:nvPr/>
            </p:nvSpPr>
            <p:spPr bwMode="auto">
              <a:xfrm rot="-5400000">
                <a:off x="458" y="1614"/>
                <a:ext cx="8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9727" name="Group 9"/>
            <p:cNvGrpSpPr>
              <a:grpSpLocks/>
            </p:cNvGrpSpPr>
            <p:nvPr/>
          </p:nvGrpSpPr>
          <p:grpSpPr bwMode="auto">
            <a:xfrm>
              <a:off x="437" y="1164"/>
              <a:ext cx="404" cy="877"/>
              <a:chOff x="389" y="1164"/>
              <a:chExt cx="404" cy="877"/>
            </a:xfrm>
          </p:grpSpPr>
          <p:sp>
            <p:nvSpPr>
              <p:cNvPr id="29728" name="Text Box 10"/>
              <p:cNvSpPr txBox="1">
                <a:spLocks noChangeArrowheads="1"/>
              </p:cNvSpPr>
              <p:nvPr/>
            </p:nvSpPr>
            <p:spPr bwMode="auto">
              <a:xfrm rot="-5400000">
                <a:off x="367" y="1690"/>
                <a:ext cx="45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 i="1">
                    <a:latin typeface="ISOCPEUR" pitchFamily="34" charset="0"/>
                  </a:rPr>
                  <a:t>Ø</a:t>
                </a:r>
                <a:r>
                  <a:rPr kumimoji="1" lang="en-US" altLang="zh-CN" sz="2000" b="1" i="1">
                    <a:latin typeface="ISOCPEUR" pitchFamily="34" charset="0"/>
                    <a:ea typeface="黑体" pitchFamily="2" charset="-122"/>
                    <a:sym typeface="UniversalMath1 BT" pitchFamily="18" charset="2"/>
                  </a:rPr>
                  <a:t>50</a:t>
                </a:r>
                <a:r>
                  <a:rPr kumimoji="1" lang="en-US" altLang="zh-CN" sz="2000" b="1" i="1">
                    <a:latin typeface="黑体" pitchFamily="2" charset="-122"/>
                    <a:ea typeface="黑体" pitchFamily="2" charset="-122"/>
                    <a:sym typeface="UniversalMath1 BT" pitchFamily="18" charset="2"/>
                  </a:rPr>
                  <a:t> </a:t>
                </a:r>
              </a:p>
            </p:txBody>
          </p:sp>
          <p:sp>
            <p:nvSpPr>
              <p:cNvPr id="29729" name="Text Box 11"/>
              <p:cNvSpPr txBox="1">
                <a:spLocks noChangeArrowheads="1"/>
              </p:cNvSpPr>
              <p:nvPr/>
            </p:nvSpPr>
            <p:spPr bwMode="auto">
              <a:xfrm rot="-5400000">
                <a:off x="281" y="1272"/>
                <a:ext cx="62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i="1"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1" lang="en-US" altLang="zh-CN" b="1" i="1">
                    <a:latin typeface="ISOCPEUR" pitchFamily="34" charset="0"/>
                    <a:ea typeface="黑体" pitchFamily="2" charset="-122"/>
                  </a:rPr>
                  <a:t>+0.006 </a:t>
                </a:r>
                <a:endParaRPr kumimoji="1" lang="en-US" altLang="zh-CN" i="1">
                  <a:latin typeface="ISOCPEUR" pitchFamily="34" charset="0"/>
                  <a:ea typeface="黑体" pitchFamily="2" charset="-122"/>
                </a:endParaRPr>
              </a:p>
              <a:p>
                <a:pPr eaLnBrk="1" hangingPunct="1"/>
                <a:r>
                  <a:rPr kumimoji="1" lang="en-US" altLang="zh-CN" b="1" i="1">
                    <a:latin typeface="ISOCPEUR" pitchFamily="34" charset="0"/>
                    <a:ea typeface="黑体" pitchFamily="2" charset="-122"/>
                  </a:rPr>
                  <a:t> –0.008</a:t>
                </a:r>
                <a:r>
                  <a:rPr kumimoji="1" lang="en-US" altLang="zh-CN" i="1">
                    <a:latin typeface="黑体" pitchFamily="2" charset="-122"/>
                    <a:ea typeface="黑体" pitchFamily="2" charset="-122"/>
                  </a:rPr>
                  <a:t> </a:t>
                </a:r>
                <a:endParaRPr kumimoji="1" lang="en-US" altLang="zh-CN">
                  <a:latin typeface="黑体" pitchFamily="2" charset="-122"/>
                  <a:ea typeface="黑体" pitchFamily="2" charset="-122"/>
                </a:endParaRPr>
              </a:p>
            </p:txBody>
          </p:sp>
        </p:grp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4202113" y="1177925"/>
            <a:ext cx="2062162" cy="822325"/>
            <a:chOff x="2701" y="1311"/>
            <a:chExt cx="1198" cy="518"/>
          </a:xfrm>
        </p:grpSpPr>
        <p:sp>
          <p:nvSpPr>
            <p:cNvPr id="29724" name="Text Box 13"/>
            <p:cNvSpPr txBox="1">
              <a:spLocks noChangeArrowheads="1"/>
            </p:cNvSpPr>
            <p:nvPr/>
          </p:nvSpPr>
          <p:spPr bwMode="auto">
            <a:xfrm>
              <a:off x="2701" y="1393"/>
              <a:ext cx="6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latin typeface="ISOCPEUR" pitchFamily="34" charset="0"/>
                </a:rPr>
                <a:t>Ø</a:t>
              </a:r>
              <a:r>
                <a:rPr kumimoji="1" lang="en-US" altLang="zh-CN" sz="2800" b="1">
                  <a:latin typeface="Times New Roman" pitchFamily="18" charset="0"/>
                </a:rPr>
                <a:t> </a:t>
              </a:r>
              <a:r>
                <a:rPr kumimoji="1" lang="en-US" altLang="zh-CN" sz="2800" b="1">
                  <a:latin typeface="黑体" pitchFamily="2" charset="-122"/>
                  <a:ea typeface="黑体" pitchFamily="2" charset="-122"/>
                  <a:sym typeface="UniversalMath1 BT" pitchFamily="18" charset="2"/>
                </a:rPr>
                <a:t>50 </a:t>
              </a:r>
            </a:p>
          </p:txBody>
        </p:sp>
        <p:sp>
          <p:nvSpPr>
            <p:cNvPr id="29725" name="Text Box 14"/>
            <p:cNvSpPr txBox="1">
              <a:spLocks noChangeArrowheads="1"/>
            </p:cNvSpPr>
            <p:nvPr/>
          </p:nvSpPr>
          <p:spPr bwMode="auto">
            <a:xfrm>
              <a:off x="3078" y="1311"/>
              <a:ext cx="82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黑体" pitchFamily="2" charset="-122"/>
                  <a:ea typeface="黑体" pitchFamily="2" charset="-122"/>
                </a:rPr>
                <a:t> </a:t>
              </a:r>
              <a:r>
                <a:rPr kumimoji="1" lang="en-US" altLang="zh-CN" sz="2400" b="1">
                  <a:latin typeface="黑体" pitchFamily="2" charset="-122"/>
                  <a:ea typeface="黑体" pitchFamily="2" charset="-122"/>
                </a:rPr>
                <a:t>+0.006</a:t>
              </a:r>
            </a:p>
            <a:p>
              <a:pPr eaLnBrk="1" hangingPunct="1"/>
              <a:r>
                <a:rPr kumimoji="1" lang="en-US" altLang="zh-CN" sz="24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kumimoji="1" lang="en-US" altLang="zh-CN" sz="2400" b="1">
                  <a:latin typeface="ISOCP" pitchFamily="2" charset="0"/>
                  <a:ea typeface="黑体" pitchFamily="2" charset="-122"/>
                </a:rPr>
                <a:t>–</a:t>
              </a:r>
              <a:r>
                <a:rPr kumimoji="1" lang="en-US" altLang="zh-CN" sz="2400" b="1">
                  <a:latin typeface="黑体" pitchFamily="2" charset="-122"/>
                  <a:ea typeface="黑体" pitchFamily="2" charset="-122"/>
                </a:rPr>
                <a:t>0.008</a:t>
              </a:r>
              <a:r>
                <a:rPr kumimoji="1" lang="en-US" altLang="zh-CN" sz="2400"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</p:grp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1065213" y="2308225"/>
            <a:ext cx="3770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黑体" pitchFamily="2" charset="-122"/>
                <a:ea typeface="黑体" pitchFamily="2" charset="-122"/>
              </a:rPr>
              <a:t>最大极限尺寸：</a:t>
            </a:r>
            <a:r>
              <a:rPr kumimoji="1" lang="en-US" altLang="zh-CN" sz="2000" b="1">
                <a:latin typeface="黑体" pitchFamily="2" charset="-122"/>
                <a:ea typeface="黑体" pitchFamily="2" charset="-122"/>
              </a:rPr>
              <a:t>50.006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1060450" y="2706688"/>
            <a:ext cx="3467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黑体" pitchFamily="2" charset="-122"/>
                <a:ea typeface="黑体" pitchFamily="2" charset="-122"/>
              </a:rPr>
              <a:t>最小极限尺寸：</a:t>
            </a:r>
            <a:r>
              <a:rPr kumimoji="1" lang="en-US" altLang="zh-CN" sz="2000" b="1">
                <a:latin typeface="黑体" pitchFamily="2" charset="-122"/>
                <a:ea typeface="黑体" pitchFamily="2" charset="-122"/>
              </a:rPr>
              <a:t>49.992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3517900" y="758825"/>
            <a:ext cx="14779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 dirty="0" smtClean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公称尺寸</a:t>
            </a:r>
            <a:endParaRPr kumimoji="1" lang="zh-CN" altLang="en-US" sz="2000" b="1" dirty="0">
              <a:solidFill>
                <a:srgbClr val="CC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6308725" y="82391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上偏差</a:t>
            </a: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6342063" y="1771650"/>
            <a:ext cx="1093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下</a:t>
            </a:r>
            <a:r>
              <a:rPr kumimoji="1" lang="zh-CN" altLang="en-US" sz="2000" b="1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偏差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1082675" y="3144838"/>
            <a:ext cx="629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黑体" pitchFamily="2" charset="-122"/>
                <a:ea typeface="黑体" pitchFamily="2" charset="-122"/>
              </a:rPr>
              <a:t>零件的实际尺寸在 </a:t>
            </a:r>
            <a:r>
              <a:rPr kumimoji="1" lang="en-US" altLang="zh-CN" sz="2000" b="1">
                <a:latin typeface="黑体" pitchFamily="2" charset="-122"/>
                <a:ea typeface="黑体" pitchFamily="2" charset="-122"/>
              </a:rPr>
              <a:t>50.006 </a:t>
            </a:r>
            <a:r>
              <a:rPr kumimoji="1" lang="zh-CN" altLang="en-US" sz="2000" b="1">
                <a:latin typeface="黑体" pitchFamily="2" charset="-122"/>
                <a:ea typeface="黑体" pitchFamily="2" charset="-122"/>
              </a:rPr>
              <a:t>与 </a:t>
            </a:r>
            <a:r>
              <a:rPr kumimoji="1" lang="en-US" altLang="zh-CN" sz="2000" b="1">
                <a:latin typeface="黑体" pitchFamily="2" charset="-122"/>
                <a:ea typeface="黑体" pitchFamily="2" charset="-122"/>
              </a:rPr>
              <a:t>49.992 </a:t>
            </a:r>
            <a:r>
              <a:rPr kumimoji="1" lang="zh-CN" altLang="en-US" sz="2000" b="1">
                <a:latin typeface="黑体" pitchFamily="2" charset="-122"/>
                <a:ea typeface="黑体" pitchFamily="2" charset="-122"/>
              </a:rPr>
              <a:t>之间均为合格</a:t>
            </a: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4702175" y="476250"/>
            <a:ext cx="1265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极限偏差</a:t>
            </a:r>
          </a:p>
        </p:txBody>
      </p:sp>
      <p:sp>
        <p:nvSpPr>
          <p:cNvPr id="7195" name="Line 27"/>
          <p:cNvSpPr>
            <a:spLocks noChangeShapeType="1"/>
          </p:cNvSpPr>
          <p:nvPr/>
        </p:nvSpPr>
        <p:spPr bwMode="auto">
          <a:xfrm>
            <a:off x="5349875" y="852488"/>
            <a:ext cx="188913" cy="3524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708" name="Group 28"/>
          <p:cNvGrpSpPr>
            <a:grpSpLocks/>
          </p:cNvGrpSpPr>
          <p:nvPr/>
        </p:nvGrpSpPr>
        <p:grpSpPr bwMode="auto">
          <a:xfrm>
            <a:off x="1331913" y="677863"/>
            <a:ext cx="2054225" cy="1260475"/>
            <a:chOff x="917" y="860"/>
            <a:chExt cx="1294" cy="794"/>
          </a:xfrm>
        </p:grpSpPr>
        <p:sp>
          <p:nvSpPr>
            <p:cNvPr id="29717" name="Rectangle 29"/>
            <p:cNvSpPr>
              <a:spLocks noChangeArrowheads="1"/>
            </p:cNvSpPr>
            <p:nvPr/>
          </p:nvSpPr>
          <p:spPr bwMode="auto">
            <a:xfrm rot="-5400000">
              <a:off x="1166" y="737"/>
              <a:ext cx="794" cy="1040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9718" name="Group 30"/>
            <p:cNvGrpSpPr>
              <a:grpSpLocks/>
            </p:cNvGrpSpPr>
            <p:nvPr/>
          </p:nvGrpSpPr>
          <p:grpSpPr bwMode="auto">
            <a:xfrm>
              <a:off x="917" y="1255"/>
              <a:ext cx="1294" cy="4"/>
              <a:chOff x="917" y="1255"/>
              <a:chExt cx="1294" cy="4"/>
            </a:xfrm>
          </p:grpSpPr>
          <p:sp>
            <p:nvSpPr>
              <p:cNvPr id="29719" name="Line 31"/>
              <p:cNvSpPr>
                <a:spLocks noChangeShapeType="1"/>
              </p:cNvSpPr>
              <p:nvPr/>
            </p:nvSpPr>
            <p:spPr bwMode="auto">
              <a:xfrm rot="5400000" flipV="1">
                <a:off x="1098" y="1078"/>
                <a:ext cx="0" cy="3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0" name="Line 32"/>
              <p:cNvSpPr>
                <a:spLocks noChangeShapeType="1"/>
              </p:cNvSpPr>
              <p:nvPr/>
            </p:nvSpPr>
            <p:spPr bwMode="auto">
              <a:xfrm rot="5400000" flipV="1">
                <a:off x="2058" y="1101"/>
                <a:ext cx="0" cy="30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1" name="Line 33"/>
              <p:cNvSpPr>
                <a:spLocks noChangeShapeType="1"/>
              </p:cNvSpPr>
              <p:nvPr/>
            </p:nvSpPr>
            <p:spPr bwMode="auto">
              <a:xfrm rot="5400000" flipV="1">
                <a:off x="1593" y="1043"/>
                <a:ext cx="0" cy="4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2" name="Line 34"/>
              <p:cNvSpPr>
                <a:spLocks noChangeShapeType="1"/>
              </p:cNvSpPr>
              <p:nvPr/>
            </p:nvSpPr>
            <p:spPr bwMode="auto">
              <a:xfrm>
                <a:off x="1836" y="1256"/>
                <a:ext cx="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3" name="Line 35"/>
              <p:cNvSpPr>
                <a:spLocks noChangeShapeType="1"/>
              </p:cNvSpPr>
              <p:nvPr/>
            </p:nvSpPr>
            <p:spPr bwMode="auto">
              <a:xfrm>
                <a:off x="1308" y="1258"/>
                <a:ext cx="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204" name="Line 36"/>
          <p:cNvSpPr>
            <a:spLocks noChangeShapeType="1"/>
          </p:cNvSpPr>
          <p:nvPr/>
        </p:nvSpPr>
        <p:spPr bwMode="auto">
          <a:xfrm>
            <a:off x="4143375" y="1173163"/>
            <a:ext cx="163513" cy="2809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auto">
          <a:xfrm>
            <a:off x="4984750" y="1247775"/>
            <a:ext cx="1135063" cy="6635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06" name="Line 38"/>
          <p:cNvSpPr>
            <a:spLocks noChangeShapeType="1"/>
          </p:cNvSpPr>
          <p:nvPr/>
        </p:nvSpPr>
        <p:spPr bwMode="auto">
          <a:xfrm flipH="1">
            <a:off x="5988050" y="1114425"/>
            <a:ext cx="398463" cy="250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7" name="Line 39"/>
          <p:cNvSpPr>
            <a:spLocks noChangeShapeType="1"/>
          </p:cNvSpPr>
          <p:nvPr/>
        </p:nvSpPr>
        <p:spPr bwMode="auto">
          <a:xfrm flipH="1" flipV="1">
            <a:off x="6021388" y="1768475"/>
            <a:ext cx="384175" cy="2047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10" name="Text Box 42"/>
          <p:cNvSpPr txBox="1">
            <a:spLocks noChangeArrowheads="1"/>
          </p:cNvSpPr>
          <p:nvPr/>
        </p:nvSpPr>
        <p:spPr bwMode="auto">
          <a:xfrm>
            <a:off x="1077913" y="3702050"/>
            <a:ext cx="413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黑体" pitchFamily="2" charset="-122"/>
                <a:ea typeface="黑体" pitchFamily="2" charset="-122"/>
              </a:rPr>
              <a:t>上偏差 </a:t>
            </a:r>
            <a:r>
              <a:rPr kumimoji="1" lang="en-US" altLang="zh-CN" sz="2000" b="1">
                <a:latin typeface="黑体" pitchFamily="2" charset="-122"/>
                <a:ea typeface="黑体" pitchFamily="2" charset="-122"/>
              </a:rPr>
              <a:t>= 50.006</a:t>
            </a:r>
            <a:r>
              <a:rPr kumimoji="1" lang="zh-CN" altLang="en-US" sz="2000" b="1">
                <a:latin typeface="黑体" pitchFamily="2" charset="-122"/>
                <a:ea typeface="黑体" pitchFamily="2" charset="-122"/>
              </a:rPr>
              <a:t>－</a:t>
            </a:r>
            <a:r>
              <a:rPr kumimoji="1" lang="en-US" altLang="zh-CN" sz="2000" b="1">
                <a:latin typeface="黑体" pitchFamily="2" charset="-122"/>
                <a:ea typeface="黑体" pitchFamily="2" charset="-122"/>
              </a:rPr>
              <a:t>50 = + 0.006</a:t>
            </a:r>
          </a:p>
        </p:txBody>
      </p:sp>
      <p:sp>
        <p:nvSpPr>
          <p:cNvPr id="7211" name="Text Box 43"/>
          <p:cNvSpPr txBox="1">
            <a:spLocks noChangeArrowheads="1"/>
          </p:cNvSpPr>
          <p:nvPr/>
        </p:nvSpPr>
        <p:spPr bwMode="auto">
          <a:xfrm>
            <a:off x="1074738" y="4213225"/>
            <a:ext cx="4067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黑体" pitchFamily="2" charset="-122"/>
                <a:ea typeface="黑体" pitchFamily="2" charset="-122"/>
              </a:rPr>
              <a:t>下偏差 </a:t>
            </a:r>
            <a:r>
              <a:rPr kumimoji="1" lang="en-US" altLang="zh-CN" sz="2000" b="1">
                <a:latin typeface="黑体" pitchFamily="2" charset="-122"/>
                <a:ea typeface="黑体" pitchFamily="2" charset="-122"/>
              </a:rPr>
              <a:t>= 49.992</a:t>
            </a:r>
            <a:r>
              <a:rPr kumimoji="1" lang="zh-CN" altLang="en-US" sz="2000" b="1">
                <a:latin typeface="黑体" pitchFamily="2" charset="-122"/>
                <a:ea typeface="黑体" pitchFamily="2" charset="-122"/>
              </a:rPr>
              <a:t>－</a:t>
            </a:r>
            <a:r>
              <a:rPr kumimoji="1" lang="en-US" altLang="zh-CN" sz="2000" b="1">
                <a:latin typeface="黑体" pitchFamily="2" charset="-122"/>
                <a:ea typeface="黑体" pitchFamily="2" charset="-122"/>
              </a:rPr>
              <a:t>50 = - 0.008</a:t>
            </a:r>
          </a:p>
        </p:txBody>
      </p:sp>
      <p:sp>
        <p:nvSpPr>
          <p:cNvPr id="7212" name="Text Box 44"/>
          <p:cNvSpPr txBox="1">
            <a:spLocks noChangeArrowheads="1"/>
          </p:cNvSpPr>
          <p:nvPr/>
        </p:nvSpPr>
        <p:spPr bwMode="auto">
          <a:xfrm>
            <a:off x="1071563" y="4656138"/>
            <a:ext cx="5046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黑体" pitchFamily="2" charset="-122"/>
                <a:ea typeface="黑体" pitchFamily="2" charset="-122"/>
              </a:rPr>
              <a:t>公  差 </a:t>
            </a:r>
            <a:r>
              <a:rPr kumimoji="1" lang="en-US" altLang="zh-CN" sz="2000" b="1">
                <a:latin typeface="黑体" pitchFamily="2" charset="-122"/>
                <a:ea typeface="黑体" pitchFamily="2" charset="-122"/>
              </a:rPr>
              <a:t>= 0.006</a:t>
            </a:r>
            <a:r>
              <a:rPr kumimoji="1" lang="zh-CN" altLang="en-US" sz="2000" b="1">
                <a:latin typeface="黑体" pitchFamily="2" charset="-122"/>
                <a:ea typeface="黑体" pitchFamily="2" charset="-122"/>
              </a:rPr>
              <a:t>－</a:t>
            </a:r>
            <a:r>
              <a:rPr kumimoji="1" lang="en-US" altLang="zh-CN" sz="2000" b="1">
                <a:latin typeface="黑体" pitchFamily="2" charset="-122"/>
                <a:ea typeface="黑体" pitchFamily="2" charset="-122"/>
              </a:rPr>
              <a:t>(-0.008) = 0.014</a:t>
            </a:r>
          </a:p>
        </p:txBody>
      </p:sp>
      <p:sp>
        <p:nvSpPr>
          <p:cNvPr id="7215" name="Text Box 47"/>
          <p:cNvSpPr txBox="1">
            <a:spLocks noChangeArrowheads="1"/>
          </p:cNvSpPr>
          <p:nvPr/>
        </p:nvSpPr>
        <p:spPr bwMode="auto">
          <a:xfrm>
            <a:off x="468313" y="5062538"/>
            <a:ext cx="82073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黑体" pitchFamily="2" charset="-122"/>
                <a:ea typeface="黑体" pitchFamily="2" charset="-122"/>
              </a:rPr>
              <a:t>    </a:t>
            </a:r>
            <a:r>
              <a:rPr kumimoji="1" lang="zh-CN" altLang="en-US" sz="2000" b="1">
                <a:latin typeface="黑体" pitchFamily="2" charset="-122"/>
                <a:ea typeface="黑体" pitchFamily="2" charset="-122"/>
              </a:rPr>
              <a:t>同一基本尺寸，公差值的大小反映了尺寸的精度和加工的难易程度。</a:t>
            </a:r>
          </a:p>
          <a:p>
            <a:pPr eaLnBrk="1" hangingPunct="1"/>
            <a:r>
              <a:rPr kumimoji="1" lang="zh-CN" altLang="en-US" sz="2000" b="1">
                <a:latin typeface="黑体" pitchFamily="2" charset="-122"/>
                <a:ea typeface="黑体" pitchFamily="2" charset="-122"/>
              </a:rPr>
              <a:t>    公差值小，精度高，加工难度大；</a:t>
            </a:r>
          </a:p>
          <a:p>
            <a:pPr eaLnBrk="1" hangingPunct="1"/>
            <a:r>
              <a:rPr kumimoji="1" lang="zh-CN" altLang="en-US" sz="2000" b="1">
                <a:latin typeface="黑体" pitchFamily="2" charset="-122"/>
                <a:ea typeface="黑体" pitchFamily="2" charset="-122"/>
              </a:rPr>
              <a:t>    公差值大，精度低，加工难度小。</a:t>
            </a:r>
          </a:p>
        </p:txBody>
      </p:sp>
    </p:spTree>
    <p:extLst>
      <p:ext uri="{BB962C8B-B14F-4D97-AF65-F5344CB8AC3E}">
        <p14:creationId xmlns:p14="http://schemas.microsoft.com/office/powerpoint/2010/main" val="229767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75"/>
                                        <p:tgtEl>
                                          <p:spTgt spid="72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75"/>
                                        <p:tgtEl>
                                          <p:spTgt spid="72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75"/>
                                        <p:tgtEl>
                                          <p:spTgt spid="72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7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3" grpId="0" build="p" autoUpdateAnimBg="0"/>
      <p:bldP spid="7184" grpId="0" build="p" autoUpdateAnimBg="0"/>
      <p:bldP spid="7185" grpId="0" autoUpdateAnimBg="0"/>
      <p:bldP spid="7186" grpId="0" autoUpdateAnimBg="0"/>
      <p:bldP spid="7187" grpId="0" autoUpdateAnimBg="0"/>
      <p:bldP spid="7188" grpId="0"/>
      <p:bldP spid="7194" grpId="0" build="p" autoUpdateAnimBg="0"/>
      <p:bldP spid="7195" grpId="0" animBg="1"/>
      <p:bldP spid="7204" grpId="0" animBg="1"/>
      <p:bldP spid="7205" grpId="0" animBg="1"/>
      <p:bldP spid="7206" grpId="0" animBg="1"/>
      <p:bldP spid="7207" grpId="0" animBg="1"/>
      <p:bldP spid="7210" grpId="0" autoUpdateAnimBg="0"/>
      <p:bldP spid="7211" grpId="0" autoUpdateAnimBg="0"/>
      <p:bldP spid="7212" grpId="0" autoUpdateAnimBg="0"/>
      <p:bldP spid="721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562225" y="3327400"/>
            <a:ext cx="1089025" cy="698500"/>
            <a:chOff x="1440" y="1156"/>
            <a:chExt cx="686" cy="440"/>
          </a:xfrm>
        </p:grpSpPr>
        <p:sp>
          <p:nvSpPr>
            <p:cNvPr id="30767" name="Text Box 3"/>
            <p:cNvSpPr txBox="1">
              <a:spLocks noChangeArrowheads="1"/>
            </p:cNvSpPr>
            <p:nvPr/>
          </p:nvSpPr>
          <p:spPr bwMode="auto">
            <a:xfrm>
              <a:off x="1440" y="1340"/>
              <a:ext cx="686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黑体" pitchFamily="2" charset="-122"/>
                  <a:ea typeface="黑体" pitchFamily="2" charset="-122"/>
                </a:rPr>
                <a:t>下偏差 </a:t>
              </a:r>
            </a:p>
          </p:txBody>
        </p:sp>
        <p:sp>
          <p:nvSpPr>
            <p:cNvPr id="30768" name="Line 4"/>
            <p:cNvSpPr>
              <a:spLocks noChangeShapeType="1"/>
            </p:cNvSpPr>
            <p:nvPr/>
          </p:nvSpPr>
          <p:spPr bwMode="auto">
            <a:xfrm flipV="1">
              <a:off x="1806" y="1156"/>
              <a:ext cx="0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587750" y="2725738"/>
            <a:ext cx="1042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+0.008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587750" y="3132138"/>
            <a:ext cx="97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-0.008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833938" y="2362200"/>
            <a:ext cx="1989137" cy="844550"/>
            <a:chOff x="3051" y="653"/>
            <a:chExt cx="1253" cy="532"/>
          </a:xfrm>
        </p:grpSpPr>
        <p:sp>
          <p:nvSpPr>
            <p:cNvPr id="30764" name="Text Box 8"/>
            <p:cNvSpPr txBox="1">
              <a:spLocks noChangeArrowheads="1"/>
            </p:cNvSpPr>
            <p:nvPr/>
          </p:nvSpPr>
          <p:spPr bwMode="auto">
            <a:xfrm>
              <a:off x="3647" y="897"/>
              <a:ext cx="6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+0.008</a:t>
              </a:r>
            </a:p>
          </p:txBody>
        </p:sp>
        <p:sp>
          <p:nvSpPr>
            <p:cNvPr id="30765" name="Text Box 9"/>
            <p:cNvSpPr txBox="1">
              <a:spLocks noChangeArrowheads="1"/>
            </p:cNvSpPr>
            <p:nvPr/>
          </p:nvSpPr>
          <p:spPr bwMode="auto">
            <a:xfrm>
              <a:off x="3632" y="653"/>
              <a:ext cx="6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+0.024</a:t>
              </a:r>
            </a:p>
          </p:txBody>
        </p:sp>
        <p:sp>
          <p:nvSpPr>
            <p:cNvPr id="30766" name="Rectangle 10"/>
            <p:cNvSpPr>
              <a:spLocks noChangeArrowheads="1"/>
            </p:cNvSpPr>
            <p:nvPr/>
          </p:nvSpPr>
          <p:spPr bwMode="auto">
            <a:xfrm>
              <a:off x="3051" y="800"/>
              <a:ext cx="615" cy="241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000750" y="3059113"/>
            <a:ext cx="1893888" cy="838200"/>
            <a:chOff x="3786" y="1092"/>
            <a:chExt cx="1193" cy="528"/>
          </a:xfrm>
        </p:grpSpPr>
        <p:sp>
          <p:nvSpPr>
            <p:cNvPr id="30761" name="Rectangle 12"/>
            <p:cNvSpPr>
              <a:spLocks noChangeArrowheads="1"/>
            </p:cNvSpPr>
            <p:nvPr/>
          </p:nvSpPr>
          <p:spPr bwMode="auto">
            <a:xfrm>
              <a:off x="3786" y="1251"/>
              <a:ext cx="615" cy="241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62" name="Text Box 13"/>
            <p:cNvSpPr txBox="1">
              <a:spLocks noChangeArrowheads="1"/>
            </p:cNvSpPr>
            <p:nvPr/>
          </p:nvSpPr>
          <p:spPr bwMode="auto">
            <a:xfrm>
              <a:off x="4367" y="1092"/>
              <a:ext cx="6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-0.006</a:t>
              </a:r>
            </a:p>
          </p:txBody>
        </p:sp>
        <p:sp>
          <p:nvSpPr>
            <p:cNvPr id="30763" name="Text Box 14"/>
            <p:cNvSpPr txBox="1">
              <a:spLocks noChangeArrowheads="1"/>
            </p:cNvSpPr>
            <p:nvPr/>
          </p:nvSpPr>
          <p:spPr bwMode="auto">
            <a:xfrm>
              <a:off x="4367" y="1332"/>
              <a:ext cx="6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-0.022</a:t>
              </a:r>
            </a:p>
          </p:txBody>
        </p:sp>
      </p:grp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601663" y="1544638"/>
            <a:ext cx="1970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公差带图：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765175" y="5222875"/>
            <a:ext cx="79676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    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公差带图可以直观地表示出公差的</a:t>
            </a:r>
            <a:r>
              <a:rPr kumimoji="1" lang="zh-CN" altLang="en-US" sz="24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大小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及公差带相对于零线的</a:t>
            </a:r>
            <a:r>
              <a:rPr kumimoji="1" lang="zh-CN" altLang="en-US" sz="24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位置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979863" y="4468813"/>
            <a:ext cx="1806575" cy="692150"/>
            <a:chOff x="2507" y="2119"/>
            <a:chExt cx="1138" cy="436"/>
          </a:xfrm>
        </p:grpSpPr>
        <p:sp>
          <p:nvSpPr>
            <p:cNvPr id="30758" name="Text Box 18"/>
            <p:cNvSpPr txBox="1">
              <a:spLocks noChangeArrowheads="1"/>
            </p:cNvSpPr>
            <p:nvPr/>
          </p:nvSpPr>
          <p:spPr bwMode="auto">
            <a:xfrm>
              <a:off x="2507" y="2258"/>
              <a:ext cx="5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50</a:t>
              </a:r>
              <a:endParaRPr kumimoji="1" lang="en-US" altLang="zh-CN" sz="2400" b="1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0759" name="Text Box 19"/>
            <p:cNvSpPr txBox="1">
              <a:spLocks noChangeArrowheads="1"/>
            </p:cNvSpPr>
            <p:nvPr/>
          </p:nvSpPr>
          <p:spPr bwMode="auto">
            <a:xfrm>
              <a:off x="2988" y="2119"/>
              <a:ext cx="6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  <a:ea typeface="黑体" pitchFamily="2" charset="-122"/>
                </a:rPr>
                <a:t>+0.024</a:t>
              </a:r>
            </a:p>
          </p:txBody>
        </p:sp>
        <p:sp>
          <p:nvSpPr>
            <p:cNvPr id="30760" name="Text Box 20"/>
            <p:cNvSpPr txBox="1">
              <a:spLocks noChangeArrowheads="1"/>
            </p:cNvSpPr>
            <p:nvPr/>
          </p:nvSpPr>
          <p:spPr bwMode="auto">
            <a:xfrm>
              <a:off x="2988" y="2267"/>
              <a:ext cx="6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  <a:ea typeface="黑体" pitchFamily="2" charset="-122"/>
                </a:rPr>
                <a:t>+0.008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6132513" y="4459288"/>
            <a:ext cx="1755775" cy="698500"/>
            <a:chOff x="3863" y="2113"/>
            <a:chExt cx="1106" cy="440"/>
          </a:xfrm>
        </p:grpSpPr>
        <p:sp>
          <p:nvSpPr>
            <p:cNvPr id="30755" name="Text Box 22"/>
            <p:cNvSpPr txBox="1">
              <a:spLocks noChangeArrowheads="1"/>
            </p:cNvSpPr>
            <p:nvPr/>
          </p:nvSpPr>
          <p:spPr bwMode="auto">
            <a:xfrm>
              <a:off x="3863" y="2249"/>
              <a:ext cx="5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50</a:t>
              </a:r>
              <a:endParaRPr kumimoji="1" lang="en-US" altLang="zh-CN" sz="2400" b="1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0756" name="Text Box 23"/>
            <p:cNvSpPr txBox="1">
              <a:spLocks noChangeArrowheads="1"/>
            </p:cNvSpPr>
            <p:nvPr/>
          </p:nvSpPr>
          <p:spPr bwMode="auto">
            <a:xfrm>
              <a:off x="4357" y="2113"/>
              <a:ext cx="6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  <a:ea typeface="黑体" pitchFamily="2" charset="-122"/>
                </a:rPr>
                <a:t>-0.006</a:t>
              </a:r>
            </a:p>
          </p:txBody>
        </p:sp>
        <p:sp>
          <p:nvSpPr>
            <p:cNvPr id="30757" name="Text Box 24"/>
            <p:cNvSpPr txBox="1">
              <a:spLocks noChangeArrowheads="1"/>
            </p:cNvSpPr>
            <p:nvPr/>
          </p:nvSpPr>
          <p:spPr bwMode="auto">
            <a:xfrm>
              <a:off x="4357" y="2265"/>
              <a:ext cx="6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  <a:ea typeface="黑体" pitchFamily="2" charset="-122"/>
                </a:rPr>
                <a:t>-0.022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187450" y="2608263"/>
            <a:ext cx="7310438" cy="1965328"/>
            <a:chOff x="754" y="808"/>
            <a:chExt cx="4605" cy="1238"/>
          </a:xfrm>
        </p:grpSpPr>
        <p:sp>
          <p:nvSpPr>
            <p:cNvPr id="30747" name="Text Box 26"/>
            <p:cNvSpPr txBox="1">
              <a:spLocks noChangeArrowheads="1"/>
            </p:cNvSpPr>
            <p:nvPr/>
          </p:nvSpPr>
          <p:spPr bwMode="auto">
            <a:xfrm>
              <a:off x="842" y="808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＋</a:t>
              </a:r>
            </a:p>
          </p:txBody>
        </p:sp>
        <p:sp>
          <p:nvSpPr>
            <p:cNvPr id="30748" name="Text Box 27"/>
            <p:cNvSpPr txBox="1">
              <a:spLocks noChangeArrowheads="1"/>
            </p:cNvSpPr>
            <p:nvPr/>
          </p:nvSpPr>
          <p:spPr bwMode="auto">
            <a:xfrm>
              <a:off x="842" y="1139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－</a:t>
              </a:r>
            </a:p>
          </p:txBody>
        </p:sp>
        <p:sp>
          <p:nvSpPr>
            <p:cNvPr id="30749" name="Line 28"/>
            <p:cNvSpPr>
              <a:spLocks noChangeShapeType="1"/>
            </p:cNvSpPr>
            <p:nvPr/>
          </p:nvSpPr>
          <p:spPr bwMode="auto">
            <a:xfrm>
              <a:off x="945" y="1156"/>
              <a:ext cx="4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0" name="Text Box 29"/>
            <p:cNvSpPr txBox="1">
              <a:spLocks noChangeArrowheads="1"/>
            </p:cNvSpPr>
            <p:nvPr/>
          </p:nvSpPr>
          <p:spPr bwMode="auto">
            <a:xfrm>
              <a:off x="5147" y="100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0751" name="Text Box 30"/>
            <p:cNvSpPr txBox="1">
              <a:spLocks noChangeArrowheads="1"/>
            </p:cNvSpPr>
            <p:nvPr/>
          </p:nvSpPr>
          <p:spPr bwMode="auto">
            <a:xfrm>
              <a:off x="754" y="10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0752" name="Text Box 31"/>
            <p:cNvSpPr txBox="1">
              <a:spLocks noChangeArrowheads="1"/>
            </p:cNvSpPr>
            <p:nvPr/>
          </p:nvSpPr>
          <p:spPr bwMode="auto">
            <a:xfrm rot="16200000">
              <a:off x="901" y="1518"/>
              <a:ext cx="8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 dirty="0" smtClean="0">
                  <a:latin typeface="Times New Roman" pitchFamily="18" charset="0"/>
                  <a:ea typeface="黑体" pitchFamily="2" charset="-122"/>
                </a:rPr>
                <a:t>公称 尺寸</a:t>
              </a:r>
              <a:endParaRPr kumimoji="1" lang="zh-CN" altLang="en-US" sz="2000" b="1" dirty="0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0753" name="Text Box 32"/>
            <p:cNvSpPr txBox="1">
              <a:spLocks noChangeArrowheads="1"/>
            </p:cNvSpPr>
            <p:nvPr/>
          </p:nvSpPr>
          <p:spPr bwMode="auto">
            <a:xfrm rot="-5400000">
              <a:off x="839" y="1419"/>
              <a:ext cx="4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  <a:sym typeface="Symbol" pitchFamily="18" charset="2"/>
                </a:rPr>
                <a:t>50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30754" name="Line 33"/>
            <p:cNvSpPr>
              <a:spLocks noChangeShapeType="1"/>
            </p:cNvSpPr>
            <p:nvPr/>
          </p:nvSpPr>
          <p:spPr bwMode="auto">
            <a:xfrm>
              <a:off x="1182" y="1141"/>
              <a:ext cx="0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1146175" y="4672013"/>
            <a:ext cx="2520950" cy="473075"/>
            <a:chOff x="722" y="2247"/>
            <a:chExt cx="1588" cy="298"/>
          </a:xfrm>
        </p:grpSpPr>
        <p:sp>
          <p:nvSpPr>
            <p:cNvPr id="30745" name="Text Box 35"/>
            <p:cNvSpPr txBox="1">
              <a:spLocks noChangeArrowheads="1"/>
            </p:cNvSpPr>
            <p:nvPr/>
          </p:nvSpPr>
          <p:spPr bwMode="auto">
            <a:xfrm>
              <a:off x="722" y="2247"/>
              <a:ext cx="3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itchFamily="18" charset="0"/>
                  <a:ea typeface="黑体" pitchFamily="2" charset="-122"/>
                </a:rPr>
                <a:t>例</a:t>
              </a:r>
              <a:r>
                <a:rPr kumimoji="1" lang="en-US" altLang="zh-CN" sz="2400" b="1">
                  <a:latin typeface="Times New Roman" pitchFamily="18" charset="0"/>
                  <a:ea typeface="黑体" pitchFamily="2" charset="-122"/>
                </a:rPr>
                <a:t>:</a:t>
              </a:r>
            </a:p>
          </p:txBody>
        </p:sp>
        <p:sp>
          <p:nvSpPr>
            <p:cNvPr id="30746" name="Text Box 36"/>
            <p:cNvSpPr txBox="1">
              <a:spLocks noChangeArrowheads="1"/>
            </p:cNvSpPr>
            <p:nvPr/>
          </p:nvSpPr>
          <p:spPr bwMode="auto">
            <a:xfrm>
              <a:off x="1230" y="2257"/>
              <a:ext cx="10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50±0.008</a:t>
              </a:r>
            </a:p>
          </p:txBody>
        </p:sp>
      </p:grp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2074863" y="2311400"/>
            <a:ext cx="1089025" cy="682625"/>
            <a:chOff x="1133" y="516"/>
            <a:chExt cx="686" cy="430"/>
          </a:xfrm>
        </p:grpSpPr>
        <p:sp>
          <p:nvSpPr>
            <p:cNvPr id="30743" name="Text Box 38"/>
            <p:cNvSpPr txBox="1">
              <a:spLocks noChangeArrowheads="1"/>
            </p:cNvSpPr>
            <p:nvPr/>
          </p:nvSpPr>
          <p:spPr bwMode="auto">
            <a:xfrm>
              <a:off x="1133" y="516"/>
              <a:ext cx="686" cy="256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黑体" pitchFamily="2" charset="-122"/>
                  <a:ea typeface="黑体" pitchFamily="2" charset="-122"/>
                </a:rPr>
                <a:t>上偏差 </a:t>
              </a:r>
            </a:p>
          </p:txBody>
        </p:sp>
        <p:sp>
          <p:nvSpPr>
            <p:cNvPr id="30744" name="Freeform 39"/>
            <p:cNvSpPr>
              <a:spLocks/>
            </p:cNvSpPr>
            <p:nvPr/>
          </p:nvSpPr>
          <p:spPr bwMode="auto">
            <a:xfrm>
              <a:off x="1605" y="795"/>
              <a:ext cx="1" cy="151"/>
            </a:xfrm>
            <a:custGeom>
              <a:avLst/>
              <a:gdLst>
                <a:gd name="T0" fmla="*/ 0 w 1"/>
                <a:gd name="T1" fmla="*/ 0 h 151"/>
                <a:gd name="T2" fmla="*/ 1 w 1"/>
                <a:gd name="T3" fmla="*/ 151 h 151"/>
                <a:gd name="T4" fmla="*/ 0 60000 65536"/>
                <a:gd name="T5" fmla="*/ 0 60000 65536"/>
                <a:gd name="T6" fmla="*/ 0 w 1"/>
                <a:gd name="T7" fmla="*/ 0 h 151"/>
                <a:gd name="T8" fmla="*/ 1 w 1"/>
                <a:gd name="T9" fmla="*/ 151 h 1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1">
                  <a:moveTo>
                    <a:pt x="0" y="0"/>
                  </a:moveTo>
                  <a:lnTo>
                    <a:pt x="1" y="151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0734" name="Text Box 40"/>
          <p:cNvSpPr txBox="1">
            <a:spLocks noChangeArrowheads="1"/>
          </p:cNvSpPr>
          <p:nvPr/>
        </p:nvSpPr>
        <p:spPr bwMode="auto">
          <a:xfrm>
            <a:off x="300038" y="50800"/>
            <a:ext cx="2568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sz="3200" b="1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zh-CN" altLang="en-US" sz="3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公差带</a:t>
            </a:r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900113" y="698500"/>
            <a:ext cx="77041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kumimoji="1" lang="zh-CN" altLang="en-US" sz="2400" b="1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公差带是指代表上、下偏差或最大、最小极限尺寸的两条直线所限定的一个区域。</a:t>
            </a:r>
          </a:p>
        </p:txBody>
      </p: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7758113" y="2112963"/>
            <a:ext cx="833437" cy="1027112"/>
            <a:chOff x="4893" y="1431"/>
            <a:chExt cx="525" cy="647"/>
          </a:xfrm>
        </p:grpSpPr>
        <p:sp>
          <p:nvSpPr>
            <p:cNvPr id="30741" name="Text Box 43"/>
            <p:cNvSpPr txBox="1">
              <a:spLocks noChangeArrowheads="1"/>
            </p:cNvSpPr>
            <p:nvPr/>
          </p:nvSpPr>
          <p:spPr bwMode="auto">
            <a:xfrm>
              <a:off x="4893" y="1431"/>
              <a:ext cx="525" cy="256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黑体" pitchFamily="2" charset="-122"/>
                  <a:ea typeface="黑体" pitchFamily="2" charset="-122"/>
                </a:rPr>
                <a:t>零线 </a:t>
              </a:r>
            </a:p>
          </p:txBody>
        </p:sp>
        <p:sp>
          <p:nvSpPr>
            <p:cNvPr id="30742" name="Line 44"/>
            <p:cNvSpPr>
              <a:spLocks noChangeShapeType="1"/>
            </p:cNvSpPr>
            <p:nvPr/>
          </p:nvSpPr>
          <p:spPr bwMode="auto">
            <a:xfrm flipH="1">
              <a:off x="5023" y="1722"/>
              <a:ext cx="178" cy="3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261" name="Rectangle 45"/>
          <p:cNvSpPr>
            <a:spLocks noChangeArrowheads="1"/>
          </p:cNvSpPr>
          <p:nvPr/>
        </p:nvSpPr>
        <p:spPr bwMode="auto">
          <a:xfrm>
            <a:off x="2657475" y="2968625"/>
            <a:ext cx="976313" cy="38258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1" name="Group 46"/>
          <p:cNvGrpSpPr>
            <a:grpSpLocks/>
          </p:cNvGrpSpPr>
          <p:nvPr/>
        </p:nvGrpSpPr>
        <p:grpSpPr bwMode="auto">
          <a:xfrm>
            <a:off x="3143250" y="2308225"/>
            <a:ext cx="1489075" cy="796925"/>
            <a:chOff x="1806" y="514"/>
            <a:chExt cx="938" cy="502"/>
          </a:xfrm>
        </p:grpSpPr>
        <p:sp>
          <p:nvSpPr>
            <p:cNvPr id="30739" name="Text Box 47"/>
            <p:cNvSpPr txBox="1">
              <a:spLocks noChangeArrowheads="1"/>
            </p:cNvSpPr>
            <p:nvPr/>
          </p:nvSpPr>
          <p:spPr bwMode="auto">
            <a:xfrm>
              <a:off x="2058" y="514"/>
              <a:ext cx="686" cy="256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黑体" pitchFamily="2" charset="-122"/>
                  <a:ea typeface="黑体" pitchFamily="2" charset="-122"/>
                </a:rPr>
                <a:t>公差带 </a:t>
              </a:r>
            </a:p>
          </p:txBody>
        </p:sp>
        <p:sp>
          <p:nvSpPr>
            <p:cNvPr id="30740" name="Line 48"/>
            <p:cNvSpPr>
              <a:spLocks noChangeShapeType="1"/>
            </p:cNvSpPr>
            <p:nvPr/>
          </p:nvSpPr>
          <p:spPr bwMode="auto">
            <a:xfrm flipH="1">
              <a:off x="1806" y="795"/>
              <a:ext cx="221" cy="22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4835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9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build="p" autoUpdateAnimBg="0"/>
      <p:bldP spid="9222" grpId="0" build="p" autoUpdateAnimBg="0"/>
      <p:bldP spid="9231" grpId="0" build="p" autoUpdateAnimBg="0"/>
      <p:bldP spid="9232" grpId="0" autoUpdateAnimBg="0"/>
      <p:bldP spid="9257" grpId="0" autoUpdateAnimBg="0"/>
      <p:bldP spid="926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0"/>
          <p:cNvSpPr txBox="1">
            <a:spLocks noChangeArrowheads="1"/>
          </p:cNvSpPr>
          <p:nvPr/>
        </p:nvSpPr>
        <p:spPr bwMode="auto">
          <a:xfrm>
            <a:off x="147638" y="20638"/>
            <a:ext cx="48133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kumimoji="1" lang="zh-CN" altLang="en-US" sz="3200" b="1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zh-CN" altLang="en-US" sz="3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标准公差和基本偏差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730250" y="674688"/>
            <a:ext cx="751363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⑴ 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标准公差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——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将公差带的宽度标准化</a:t>
            </a:r>
          </a:p>
        </p:txBody>
      </p:sp>
      <p:sp>
        <p:nvSpPr>
          <p:cNvPr id="10284" name="Text Box 44"/>
          <p:cNvSpPr txBox="1">
            <a:spLocks noChangeArrowheads="1"/>
          </p:cNvSpPr>
          <p:nvPr/>
        </p:nvSpPr>
        <p:spPr bwMode="auto">
          <a:xfrm>
            <a:off x="739775" y="1255713"/>
            <a:ext cx="1749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代号：</a:t>
            </a:r>
            <a:r>
              <a:rPr kumimoji="1" lang="en-US" altLang="zh-CN" sz="2400" b="1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IT</a:t>
            </a:r>
          </a:p>
        </p:txBody>
      </p:sp>
      <p:sp>
        <p:nvSpPr>
          <p:cNvPr id="10285" name="Text Box 45"/>
          <p:cNvSpPr txBox="1">
            <a:spLocks noChangeArrowheads="1"/>
          </p:cNvSpPr>
          <p:nvPr/>
        </p:nvSpPr>
        <p:spPr bwMode="auto">
          <a:xfrm>
            <a:off x="1508125" y="1825625"/>
            <a:ext cx="5753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IT01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IT0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IT1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IT2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• • • • • •   </a:t>
            </a:r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IT18</a:t>
            </a:r>
          </a:p>
        </p:txBody>
      </p:sp>
      <p:sp>
        <p:nvSpPr>
          <p:cNvPr id="10286" name="Text Box 46"/>
          <p:cNvSpPr txBox="1">
            <a:spLocks noChangeArrowheads="1"/>
          </p:cNvSpPr>
          <p:nvPr/>
        </p:nvSpPr>
        <p:spPr bwMode="auto">
          <a:xfrm>
            <a:off x="1422400" y="3143250"/>
            <a:ext cx="97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例：</a:t>
            </a:r>
          </a:p>
        </p:txBody>
      </p:sp>
      <p:sp>
        <p:nvSpPr>
          <p:cNvPr id="10287" name="Text Box 47"/>
          <p:cNvSpPr txBox="1">
            <a:spLocks noChangeArrowheads="1"/>
          </p:cNvSpPr>
          <p:nvPr/>
        </p:nvSpPr>
        <p:spPr bwMode="auto">
          <a:xfrm>
            <a:off x="2786063" y="3227388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latin typeface="ISOCPEUR" pitchFamily="34" charset="0"/>
                <a:ea typeface="黑体" pitchFamily="2" charset="-122"/>
              </a:rPr>
              <a:t>Ø</a:t>
            </a:r>
            <a:r>
              <a:rPr kumimoji="1" lang="en-US" altLang="zh-CN" sz="2400" b="1">
                <a:latin typeface="黑体" pitchFamily="2" charset="-122"/>
                <a:ea typeface="黑体" pitchFamily="2" charset="-122"/>
                <a:sym typeface="UniversalMath1 BT" pitchFamily="18" charset="2"/>
              </a:rPr>
              <a:t>50  </a:t>
            </a:r>
          </a:p>
        </p:txBody>
      </p:sp>
      <p:sp>
        <p:nvSpPr>
          <p:cNvPr id="10288" name="Text Box 48"/>
          <p:cNvSpPr txBox="1">
            <a:spLocks noChangeArrowheads="1"/>
          </p:cNvSpPr>
          <p:nvPr/>
        </p:nvSpPr>
        <p:spPr bwMode="auto">
          <a:xfrm>
            <a:off x="4010025" y="3198813"/>
            <a:ext cx="2449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IT7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25 </a:t>
            </a:r>
            <a:r>
              <a:rPr kumimoji="1" lang="en-US" altLang="zh-CN" sz="2400" b="1">
                <a:latin typeface="黑体" pitchFamily="2" charset="-122"/>
                <a:ea typeface="黑体" pitchFamily="2" charset="-122"/>
                <a:sym typeface="UniversalMath1 BT" pitchFamily="18" charset="2"/>
              </a:rPr>
              <a:t>m</a:t>
            </a:r>
            <a:endParaRPr kumimoji="1" lang="en-US" altLang="zh-CN" sz="24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89" name="Text Box 49"/>
          <p:cNvSpPr txBox="1">
            <a:spLocks noChangeArrowheads="1"/>
          </p:cNvSpPr>
          <p:nvPr/>
        </p:nvSpPr>
        <p:spPr bwMode="auto">
          <a:xfrm>
            <a:off x="4017963" y="3641725"/>
            <a:ext cx="2773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IT9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62 </a:t>
            </a:r>
            <a:r>
              <a:rPr kumimoji="1" lang="en-US" altLang="zh-CN" sz="2400" b="1">
                <a:latin typeface="黑体" pitchFamily="2" charset="-122"/>
                <a:ea typeface="黑体" pitchFamily="2" charset="-122"/>
                <a:sym typeface="UniversalMath1 BT" pitchFamily="18" charset="2"/>
              </a:rPr>
              <a:t>m</a:t>
            </a:r>
          </a:p>
        </p:txBody>
      </p:sp>
      <p:sp>
        <p:nvSpPr>
          <p:cNvPr id="10293" name="Text Box 53"/>
          <p:cNvSpPr txBox="1">
            <a:spLocks noChangeArrowheads="1"/>
          </p:cNvSpPr>
          <p:nvPr/>
        </p:nvSpPr>
        <p:spPr bwMode="auto">
          <a:xfrm>
            <a:off x="2808288" y="1250950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确定公差带</a:t>
            </a:r>
            <a:r>
              <a:rPr kumimoji="1" lang="zh-CN" altLang="en-US" sz="24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大小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（即公差带的宽度）</a:t>
            </a:r>
          </a:p>
        </p:txBody>
      </p:sp>
      <p:sp>
        <p:nvSpPr>
          <p:cNvPr id="10294" name="Text Box 54"/>
          <p:cNvSpPr txBox="1">
            <a:spLocks noChangeArrowheads="1"/>
          </p:cNvSpPr>
          <p:nvPr/>
        </p:nvSpPr>
        <p:spPr bwMode="auto">
          <a:xfrm>
            <a:off x="1581150" y="2316163"/>
            <a:ext cx="6488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黑体" pitchFamily="2" charset="-122"/>
                <a:ea typeface="黑体" pitchFamily="2" charset="-122"/>
              </a:rPr>
              <a:t>构成</a:t>
            </a:r>
            <a:r>
              <a:rPr kumimoji="1" lang="en-US" altLang="zh-CN" sz="2000" b="1">
                <a:latin typeface="黑体" pitchFamily="2" charset="-122"/>
                <a:ea typeface="黑体" pitchFamily="2" charset="-122"/>
              </a:rPr>
              <a:t>20</a:t>
            </a:r>
            <a:r>
              <a:rPr kumimoji="1" lang="zh-CN" altLang="en-US" sz="2000" b="1">
                <a:latin typeface="黑体" pitchFamily="2" charset="-122"/>
                <a:ea typeface="黑体" pitchFamily="2" charset="-122"/>
              </a:rPr>
              <a:t>个标准公差等级；数字递增，精度依次降低。</a:t>
            </a:r>
          </a:p>
        </p:txBody>
      </p:sp>
    </p:spTree>
    <p:extLst>
      <p:ext uri="{BB962C8B-B14F-4D97-AF65-F5344CB8AC3E}">
        <p14:creationId xmlns:p14="http://schemas.microsoft.com/office/powerpoint/2010/main" val="30606609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10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1" grpId="0" autoUpdateAnimBg="0"/>
      <p:bldP spid="10284" grpId="0" build="p" autoUpdateAnimBg="0"/>
      <p:bldP spid="10285" grpId="0" build="p" autoUpdateAnimBg="0"/>
      <p:bldP spid="10286" grpId="0" build="p" autoUpdateAnimBg="0"/>
      <p:bldP spid="10287" grpId="0" build="p" autoUpdateAnimBg="0"/>
      <p:bldP spid="10288" grpId="0" build="p" autoUpdateAnimBg="0"/>
      <p:bldP spid="10289" grpId="0" build="p" autoUpdateAnimBg="0"/>
      <p:bldP spid="10293" grpId="0" build="p" autoUpdateAnimBg="0"/>
      <p:bldP spid="1029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858838" y="471488"/>
            <a:ext cx="744537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（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）基本偏差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——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将公差带的位置标准化</a:t>
            </a: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4776788" y="1973263"/>
            <a:ext cx="0" cy="455612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403725" y="1506538"/>
            <a:ext cx="1146175" cy="1822450"/>
            <a:chOff x="2774" y="949"/>
            <a:chExt cx="722" cy="1156"/>
          </a:xfrm>
        </p:grpSpPr>
        <p:grpSp>
          <p:nvGrpSpPr>
            <p:cNvPr id="32804" name="Group 7"/>
            <p:cNvGrpSpPr>
              <a:grpSpLocks/>
            </p:cNvGrpSpPr>
            <p:nvPr/>
          </p:nvGrpSpPr>
          <p:grpSpPr bwMode="auto">
            <a:xfrm>
              <a:off x="3183" y="1803"/>
              <a:ext cx="313" cy="302"/>
              <a:chOff x="3136" y="1920"/>
              <a:chExt cx="289" cy="302"/>
            </a:xfrm>
          </p:grpSpPr>
          <p:sp>
            <p:nvSpPr>
              <p:cNvPr id="32809" name="Line 8"/>
              <p:cNvSpPr>
                <a:spLocks noChangeShapeType="1"/>
              </p:cNvSpPr>
              <p:nvPr/>
            </p:nvSpPr>
            <p:spPr bwMode="auto">
              <a:xfrm>
                <a:off x="3136" y="1921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10" name="Line 9"/>
              <p:cNvSpPr>
                <a:spLocks noChangeShapeType="1"/>
              </p:cNvSpPr>
              <p:nvPr/>
            </p:nvSpPr>
            <p:spPr bwMode="auto">
              <a:xfrm>
                <a:off x="3137" y="2219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11" name="Line 10"/>
              <p:cNvSpPr>
                <a:spLocks noChangeShapeType="1"/>
              </p:cNvSpPr>
              <p:nvPr/>
            </p:nvSpPr>
            <p:spPr bwMode="auto">
              <a:xfrm>
                <a:off x="3322" y="1920"/>
                <a:ext cx="0" cy="30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2805" name="Group 11"/>
            <p:cNvGrpSpPr>
              <a:grpSpLocks/>
            </p:cNvGrpSpPr>
            <p:nvPr/>
          </p:nvGrpSpPr>
          <p:grpSpPr bwMode="auto">
            <a:xfrm>
              <a:off x="2774" y="949"/>
              <a:ext cx="315" cy="301"/>
              <a:chOff x="2814" y="1066"/>
              <a:chExt cx="291" cy="301"/>
            </a:xfrm>
          </p:grpSpPr>
          <p:sp>
            <p:nvSpPr>
              <p:cNvPr id="32806" name="Line 12"/>
              <p:cNvSpPr>
                <a:spLocks noChangeShapeType="1"/>
              </p:cNvSpPr>
              <p:nvPr/>
            </p:nvSpPr>
            <p:spPr bwMode="auto">
              <a:xfrm>
                <a:off x="2814" y="1066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7" name="Line 13"/>
              <p:cNvSpPr>
                <a:spLocks noChangeShapeType="1"/>
              </p:cNvSpPr>
              <p:nvPr/>
            </p:nvSpPr>
            <p:spPr bwMode="auto">
              <a:xfrm>
                <a:off x="2817" y="1366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8" name="Line 14"/>
              <p:cNvSpPr>
                <a:spLocks noChangeShapeType="1"/>
              </p:cNvSpPr>
              <p:nvPr/>
            </p:nvSpPr>
            <p:spPr bwMode="auto">
              <a:xfrm>
                <a:off x="3025" y="1067"/>
                <a:ext cx="0" cy="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372100" y="2414588"/>
            <a:ext cx="0" cy="447675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784725" y="1719263"/>
            <a:ext cx="1538288" cy="506412"/>
            <a:chOff x="3004" y="1083"/>
            <a:chExt cx="933" cy="319"/>
          </a:xfrm>
        </p:grpSpPr>
        <p:grpSp>
          <p:nvGrpSpPr>
            <p:cNvPr id="32800" name="Group 17"/>
            <p:cNvGrpSpPr>
              <a:grpSpLocks/>
            </p:cNvGrpSpPr>
            <p:nvPr/>
          </p:nvGrpSpPr>
          <p:grpSpPr bwMode="auto">
            <a:xfrm>
              <a:off x="3004" y="1313"/>
              <a:ext cx="876" cy="89"/>
              <a:chOff x="3004" y="1313"/>
              <a:chExt cx="876" cy="89"/>
            </a:xfrm>
          </p:grpSpPr>
          <p:sp>
            <p:nvSpPr>
              <p:cNvPr id="32802" name="Line 18"/>
              <p:cNvSpPr>
                <a:spLocks noChangeShapeType="1"/>
              </p:cNvSpPr>
              <p:nvPr/>
            </p:nvSpPr>
            <p:spPr bwMode="auto">
              <a:xfrm flipV="1">
                <a:off x="3004" y="1313"/>
                <a:ext cx="233" cy="89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3" name="Line 19"/>
              <p:cNvSpPr>
                <a:spLocks noChangeShapeType="1"/>
              </p:cNvSpPr>
              <p:nvPr/>
            </p:nvSpPr>
            <p:spPr bwMode="auto">
              <a:xfrm>
                <a:off x="3237" y="1313"/>
                <a:ext cx="643" cy="0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801" name="Text Box 20"/>
            <p:cNvSpPr txBox="1">
              <a:spLocks noChangeArrowheads="1"/>
            </p:cNvSpPr>
            <p:nvPr/>
          </p:nvSpPr>
          <p:spPr bwMode="auto">
            <a:xfrm>
              <a:off x="3177" y="1083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solidFill>
                    <a:srgbClr val="CC0000"/>
                  </a:solidFill>
                  <a:latin typeface="黑体" pitchFamily="2" charset="-122"/>
                  <a:ea typeface="黑体" pitchFamily="2" charset="-122"/>
                </a:rPr>
                <a:t>基本偏差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375275" y="2516188"/>
            <a:ext cx="1646238" cy="396875"/>
            <a:chOff x="3385" y="1585"/>
            <a:chExt cx="974" cy="250"/>
          </a:xfrm>
        </p:grpSpPr>
        <p:grpSp>
          <p:nvGrpSpPr>
            <p:cNvPr id="32796" name="Group 22"/>
            <p:cNvGrpSpPr>
              <a:grpSpLocks/>
            </p:cNvGrpSpPr>
            <p:nvPr/>
          </p:nvGrpSpPr>
          <p:grpSpPr bwMode="auto">
            <a:xfrm>
              <a:off x="3385" y="1659"/>
              <a:ext cx="953" cy="157"/>
              <a:chOff x="3385" y="1659"/>
              <a:chExt cx="953" cy="157"/>
            </a:xfrm>
          </p:grpSpPr>
          <p:sp>
            <p:nvSpPr>
              <p:cNvPr id="32798" name="Line 23"/>
              <p:cNvSpPr>
                <a:spLocks noChangeShapeType="1"/>
              </p:cNvSpPr>
              <p:nvPr/>
            </p:nvSpPr>
            <p:spPr bwMode="auto">
              <a:xfrm>
                <a:off x="3385" y="1659"/>
                <a:ext cx="271" cy="153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9" name="Line 24"/>
              <p:cNvSpPr>
                <a:spLocks noChangeShapeType="1"/>
              </p:cNvSpPr>
              <p:nvPr/>
            </p:nvSpPr>
            <p:spPr bwMode="auto">
              <a:xfrm>
                <a:off x="3656" y="1816"/>
                <a:ext cx="682" cy="0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797" name="Text Box 25"/>
            <p:cNvSpPr txBox="1">
              <a:spLocks noChangeArrowheads="1"/>
            </p:cNvSpPr>
            <p:nvPr/>
          </p:nvSpPr>
          <p:spPr bwMode="auto">
            <a:xfrm>
              <a:off x="3633" y="1585"/>
              <a:ext cx="7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solidFill>
                    <a:srgbClr val="CC0000"/>
                  </a:solidFill>
                  <a:latin typeface="黑体" pitchFamily="2" charset="-122"/>
                  <a:ea typeface="黑体" pitchFamily="2" charset="-122"/>
                </a:rPr>
                <a:t>基本偏差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4797425" y="1198563"/>
            <a:ext cx="2406650" cy="2182812"/>
            <a:chOff x="3022" y="755"/>
            <a:chExt cx="1516" cy="1375"/>
          </a:xfrm>
        </p:grpSpPr>
        <p:grpSp>
          <p:nvGrpSpPr>
            <p:cNvPr id="32788" name="Group 27"/>
            <p:cNvGrpSpPr>
              <a:grpSpLocks/>
            </p:cNvGrpSpPr>
            <p:nvPr/>
          </p:nvGrpSpPr>
          <p:grpSpPr bwMode="auto">
            <a:xfrm>
              <a:off x="3022" y="981"/>
              <a:ext cx="890" cy="103"/>
              <a:chOff x="3004" y="981"/>
              <a:chExt cx="850" cy="103"/>
            </a:xfrm>
          </p:grpSpPr>
          <p:sp>
            <p:nvSpPr>
              <p:cNvPr id="32794" name="Line 28"/>
              <p:cNvSpPr>
                <a:spLocks noChangeShapeType="1"/>
              </p:cNvSpPr>
              <p:nvPr/>
            </p:nvSpPr>
            <p:spPr bwMode="auto">
              <a:xfrm flipV="1">
                <a:off x="3004" y="981"/>
                <a:ext cx="198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5" name="Line 29"/>
              <p:cNvSpPr>
                <a:spLocks noChangeShapeType="1"/>
              </p:cNvSpPr>
              <p:nvPr/>
            </p:nvSpPr>
            <p:spPr bwMode="auto">
              <a:xfrm>
                <a:off x="3202" y="981"/>
                <a:ext cx="6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789" name="Text Box 30"/>
            <p:cNvSpPr txBox="1">
              <a:spLocks noChangeArrowheads="1"/>
            </p:cNvSpPr>
            <p:nvPr/>
          </p:nvSpPr>
          <p:spPr bwMode="auto">
            <a:xfrm>
              <a:off x="3178" y="755"/>
              <a:ext cx="7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黑体" pitchFamily="2" charset="-122"/>
                  <a:ea typeface="黑体" pitchFamily="2" charset="-122"/>
                </a:rPr>
                <a:t>标准公差</a:t>
              </a:r>
            </a:p>
          </p:txBody>
        </p:sp>
        <p:grpSp>
          <p:nvGrpSpPr>
            <p:cNvPr id="32790" name="Group 31"/>
            <p:cNvGrpSpPr>
              <a:grpSpLocks/>
            </p:cNvGrpSpPr>
            <p:nvPr/>
          </p:nvGrpSpPr>
          <p:grpSpPr bwMode="auto">
            <a:xfrm>
              <a:off x="3385" y="1976"/>
              <a:ext cx="1012" cy="135"/>
              <a:chOff x="3385" y="1976"/>
              <a:chExt cx="967" cy="135"/>
            </a:xfrm>
          </p:grpSpPr>
          <p:sp>
            <p:nvSpPr>
              <p:cNvPr id="32792" name="Line 32"/>
              <p:cNvSpPr>
                <a:spLocks noChangeShapeType="1"/>
              </p:cNvSpPr>
              <p:nvPr/>
            </p:nvSpPr>
            <p:spPr bwMode="auto">
              <a:xfrm>
                <a:off x="3385" y="1976"/>
                <a:ext cx="298" cy="1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3" name="Line 33"/>
              <p:cNvSpPr>
                <a:spLocks noChangeShapeType="1"/>
              </p:cNvSpPr>
              <p:nvPr/>
            </p:nvSpPr>
            <p:spPr bwMode="auto">
              <a:xfrm>
                <a:off x="3683" y="2111"/>
                <a:ext cx="6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791" name="Text Box 34"/>
            <p:cNvSpPr txBox="1">
              <a:spLocks noChangeArrowheads="1"/>
            </p:cNvSpPr>
            <p:nvPr/>
          </p:nvSpPr>
          <p:spPr bwMode="auto">
            <a:xfrm>
              <a:off x="3529" y="1880"/>
              <a:ext cx="10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黑体" pitchFamily="2" charset="-122"/>
                  <a:ea typeface="黑体" pitchFamily="2" charset="-122"/>
                </a:rPr>
                <a:t>标准公差</a:t>
              </a:r>
            </a:p>
          </p:txBody>
        </p:sp>
      </p:grpSp>
      <p:sp>
        <p:nvSpPr>
          <p:cNvPr id="11299" name="Text Box 35"/>
          <p:cNvSpPr txBox="1">
            <a:spLocks noChangeArrowheads="1"/>
          </p:cNvSpPr>
          <p:nvPr/>
        </p:nvSpPr>
        <p:spPr bwMode="auto">
          <a:xfrm>
            <a:off x="6059488" y="1739900"/>
            <a:ext cx="1577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（下偏差）</a:t>
            </a:r>
          </a:p>
        </p:txBody>
      </p:sp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6740525" y="2520950"/>
            <a:ext cx="1563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（上偏差）</a:t>
            </a: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1490663" y="5157788"/>
            <a:ext cx="690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孔、轴各 </a:t>
            </a:r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28 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个基本偏差构成基本偏差系列</a:t>
            </a:r>
          </a:p>
        </p:txBody>
      </p:sp>
      <p:sp>
        <p:nvSpPr>
          <p:cNvPr id="32780" name="Line 38"/>
          <p:cNvSpPr>
            <a:spLocks noChangeShapeType="1"/>
          </p:cNvSpPr>
          <p:nvPr/>
        </p:nvSpPr>
        <p:spPr bwMode="auto">
          <a:xfrm>
            <a:off x="1292225" y="2420938"/>
            <a:ext cx="598011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1" name="Line 39"/>
          <p:cNvSpPr>
            <a:spLocks noChangeShapeType="1"/>
          </p:cNvSpPr>
          <p:nvPr/>
        </p:nvSpPr>
        <p:spPr bwMode="auto">
          <a:xfrm flipV="1">
            <a:off x="2162175" y="2398713"/>
            <a:ext cx="0" cy="1323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4" name="Text Box 40"/>
          <p:cNvSpPr txBox="1">
            <a:spLocks noChangeArrowheads="1"/>
          </p:cNvSpPr>
          <p:nvPr/>
        </p:nvSpPr>
        <p:spPr bwMode="auto">
          <a:xfrm rot="-5400000">
            <a:off x="1012031" y="2547908"/>
            <a:ext cx="1889125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000" b="1" dirty="0">
                <a:latin typeface="黑体" pitchFamily="2" charset="-122"/>
                <a:ea typeface="黑体" pitchFamily="2" charset="-122"/>
              </a:rPr>
              <a:t>公称</a:t>
            </a:r>
            <a:r>
              <a:rPr kumimoji="1" lang="zh-CN" altLang="en-US" sz="2000" b="1" dirty="0" smtClean="0">
                <a:latin typeface="黑体" pitchFamily="2" charset="-122"/>
                <a:ea typeface="黑体" pitchFamily="2" charset="-122"/>
              </a:rPr>
              <a:t>尺寸</a:t>
            </a:r>
            <a:endParaRPr kumimoji="1"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305" name="Text Box 41"/>
          <p:cNvSpPr txBox="1">
            <a:spLocks noChangeArrowheads="1"/>
          </p:cNvSpPr>
          <p:nvPr/>
        </p:nvSpPr>
        <p:spPr bwMode="auto">
          <a:xfrm>
            <a:off x="1266825" y="1905000"/>
            <a:ext cx="363538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+</a:t>
            </a:r>
            <a:endParaRPr kumimoji="1"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algn="ctr">
              <a:defRPr/>
            </a:pPr>
            <a:r>
              <a:rPr kumimoji="1" lang="en-US" altLang="zh-CN" sz="2800" b="1">
                <a:latin typeface="Times New Roman"/>
                <a:ea typeface="黑体" pitchFamily="2" charset="-122"/>
              </a:rPr>
              <a:t>–</a:t>
            </a:r>
            <a:endParaRPr kumimoji="1"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784" name="Rectangle 42" descr="宽上对角线"/>
          <p:cNvSpPr>
            <a:spLocks noChangeArrowheads="1"/>
          </p:cNvSpPr>
          <p:nvPr/>
        </p:nvSpPr>
        <p:spPr bwMode="auto">
          <a:xfrm>
            <a:off x="3589338" y="1509713"/>
            <a:ext cx="847725" cy="481012"/>
          </a:xfrm>
          <a:prstGeom prst="rect">
            <a:avLst/>
          </a:prstGeom>
          <a:pattFill prst="wdUpDiag">
            <a:fgClr>
              <a:srgbClr val="FF9999"/>
            </a:fgClr>
            <a:bgClr>
              <a:srgbClr val="FFFFFF"/>
            </a:bgClr>
          </a:pattFill>
          <a:ln w="28575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85" name="Rectangle 43" descr="宽下对角线"/>
          <p:cNvSpPr>
            <a:spLocks noChangeArrowheads="1"/>
          </p:cNvSpPr>
          <p:nvPr/>
        </p:nvSpPr>
        <p:spPr bwMode="auto">
          <a:xfrm>
            <a:off x="4200525" y="2851150"/>
            <a:ext cx="847725" cy="481013"/>
          </a:xfrm>
          <a:prstGeom prst="rect">
            <a:avLst/>
          </a:prstGeom>
          <a:pattFill prst="wdDnDiag">
            <a:fgClr>
              <a:srgbClr val="000066"/>
            </a:fgClr>
            <a:bgClr>
              <a:schemeClr val="hlink"/>
            </a:bgClr>
          </a:patt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08" name="Text Box 44"/>
          <p:cNvSpPr txBox="1">
            <a:spLocks noChangeArrowheads="1"/>
          </p:cNvSpPr>
          <p:nvPr/>
        </p:nvSpPr>
        <p:spPr bwMode="auto">
          <a:xfrm>
            <a:off x="885825" y="2195513"/>
            <a:ext cx="4921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400" b="1" i="1">
                <a:latin typeface="黑体" pitchFamily="2" charset="-122"/>
                <a:ea typeface="黑体" pitchFamily="2" charset="-122"/>
              </a:rPr>
              <a:t>0</a:t>
            </a:r>
            <a:r>
              <a: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endParaRPr kumimoji="1"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309" name="Text Box 45"/>
          <p:cNvSpPr txBox="1">
            <a:spLocks noChangeArrowheads="1"/>
          </p:cNvSpPr>
          <p:nvPr/>
        </p:nvSpPr>
        <p:spPr bwMode="auto">
          <a:xfrm>
            <a:off x="762000" y="4113213"/>
            <a:ext cx="76327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  <a:ea typeface="黑体" pitchFamily="2" charset="-122"/>
              </a:rPr>
              <a:t>        </a:t>
            </a:r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确定公差带相对零线位置的那个偏差称为基本偏差。一般以靠近零线的那个偏差来确定。</a:t>
            </a:r>
          </a:p>
        </p:txBody>
      </p:sp>
    </p:spTree>
    <p:extLst>
      <p:ext uri="{BB962C8B-B14F-4D97-AF65-F5344CB8AC3E}">
        <p14:creationId xmlns:p14="http://schemas.microsoft.com/office/powerpoint/2010/main" val="315390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/>
      <p:bldP spid="11279" grpId="0" animBg="1"/>
      <p:bldP spid="11299" grpId="0" autoUpdateAnimBg="0"/>
      <p:bldP spid="11300" grpId="0" autoUpdateAnimBg="0"/>
      <p:bldP spid="11301" grpId="0" autoUpdateAnimBg="0"/>
      <p:bldP spid="1130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1790700" y="3387725"/>
            <a:ext cx="5211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zh-CN" sz="2000" b="1">
                <a:latin typeface="黑体" pitchFamily="2" charset="-122"/>
                <a:ea typeface="黑体" pitchFamily="2" charset="-122"/>
              </a:rPr>
              <a:t>用拉丁字母表示，孔为大写，轴为小写。  </a:t>
            </a:r>
            <a:endParaRPr kumimoji="1" lang="zh-CN" altLang="en-US" sz="20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795" name="Rectangle 10"/>
          <p:cNvSpPr>
            <a:spLocks noChangeArrowheads="1"/>
          </p:cNvSpPr>
          <p:nvPr/>
        </p:nvSpPr>
        <p:spPr bwMode="auto">
          <a:xfrm>
            <a:off x="2808288" y="244475"/>
            <a:ext cx="420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基本偏差系列示意图</a:t>
            </a:r>
          </a:p>
        </p:txBody>
      </p:sp>
      <p:grpSp>
        <p:nvGrpSpPr>
          <p:cNvPr id="2" name="Group 113"/>
          <p:cNvGrpSpPr>
            <a:grpSpLocks/>
          </p:cNvGrpSpPr>
          <p:nvPr/>
        </p:nvGrpSpPr>
        <p:grpSpPr bwMode="auto">
          <a:xfrm>
            <a:off x="846138" y="3489325"/>
            <a:ext cx="8062913" cy="3022600"/>
            <a:chOff x="533" y="2198"/>
            <a:chExt cx="5079" cy="1904"/>
          </a:xfrm>
        </p:grpSpPr>
        <p:grpSp>
          <p:nvGrpSpPr>
            <p:cNvPr id="33899" name="Group 114"/>
            <p:cNvGrpSpPr>
              <a:grpSpLocks/>
            </p:cNvGrpSpPr>
            <p:nvPr/>
          </p:nvGrpSpPr>
          <p:grpSpPr bwMode="auto">
            <a:xfrm>
              <a:off x="533" y="2198"/>
              <a:ext cx="5079" cy="1904"/>
              <a:chOff x="533" y="2198"/>
              <a:chExt cx="5079" cy="1904"/>
            </a:xfrm>
          </p:grpSpPr>
          <p:sp>
            <p:nvSpPr>
              <p:cNvPr id="33902" name="Line 115"/>
              <p:cNvSpPr>
                <a:spLocks noChangeShapeType="1"/>
              </p:cNvSpPr>
              <p:nvPr/>
            </p:nvSpPr>
            <p:spPr bwMode="auto">
              <a:xfrm>
                <a:off x="779" y="3099"/>
                <a:ext cx="44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903" name="Rectangle 116" descr="深色上对角线"/>
              <p:cNvSpPr>
                <a:spLocks noChangeArrowheads="1"/>
              </p:cNvSpPr>
              <p:nvPr/>
            </p:nvSpPr>
            <p:spPr bwMode="auto">
              <a:xfrm>
                <a:off x="3347" y="2844"/>
                <a:ext cx="100" cy="204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04" name="Rectangle 117" descr="深色上对角线"/>
              <p:cNvSpPr>
                <a:spLocks noChangeArrowheads="1"/>
              </p:cNvSpPr>
              <p:nvPr/>
            </p:nvSpPr>
            <p:spPr bwMode="auto">
              <a:xfrm>
                <a:off x="3513" y="2834"/>
                <a:ext cx="101" cy="205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05" name="Rectangle 118" descr="深色上对角线"/>
              <p:cNvSpPr>
                <a:spLocks noChangeArrowheads="1"/>
              </p:cNvSpPr>
              <p:nvPr/>
            </p:nvSpPr>
            <p:spPr bwMode="auto">
              <a:xfrm>
                <a:off x="3838" y="2796"/>
                <a:ext cx="101" cy="204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06" name="Rectangle 119" descr="深色上对角线"/>
              <p:cNvSpPr>
                <a:spLocks noChangeArrowheads="1"/>
              </p:cNvSpPr>
              <p:nvPr/>
            </p:nvSpPr>
            <p:spPr bwMode="auto">
              <a:xfrm>
                <a:off x="4160" y="2750"/>
                <a:ext cx="101" cy="205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07" name="Rectangle 120" descr="深色上对角线"/>
              <p:cNvSpPr>
                <a:spLocks noChangeArrowheads="1"/>
              </p:cNvSpPr>
              <p:nvPr/>
            </p:nvSpPr>
            <p:spPr bwMode="auto">
              <a:xfrm>
                <a:off x="4315" y="2722"/>
                <a:ext cx="101" cy="204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08" name="Rectangle 121" descr="深色上对角线"/>
              <p:cNvSpPr>
                <a:spLocks noChangeArrowheads="1"/>
              </p:cNvSpPr>
              <p:nvPr/>
            </p:nvSpPr>
            <p:spPr bwMode="auto">
              <a:xfrm>
                <a:off x="4475" y="2682"/>
                <a:ext cx="100" cy="205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09" name="Rectangle 122" descr="深色上对角线"/>
              <p:cNvSpPr>
                <a:spLocks noChangeArrowheads="1"/>
              </p:cNvSpPr>
              <p:nvPr/>
            </p:nvSpPr>
            <p:spPr bwMode="auto">
              <a:xfrm>
                <a:off x="4780" y="2556"/>
                <a:ext cx="100" cy="205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10" name="Rectangle 123" descr="深色上对角线"/>
              <p:cNvSpPr>
                <a:spLocks noChangeArrowheads="1"/>
              </p:cNvSpPr>
              <p:nvPr/>
            </p:nvSpPr>
            <p:spPr bwMode="auto">
              <a:xfrm>
                <a:off x="4932" y="2459"/>
                <a:ext cx="100" cy="205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11" name="Rectangle 124" descr="深色上对角线"/>
              <p:cNvSpPr>
                <a:spLocks noChangeArrowheads="1"/>
              </p:cNvSpPr>
              <p:nvPr/>
            </p:nvSpPr>
            <p:spPr bwMode="auto">
              <a:xfrm>
                <a:off x="5070" y="2229"/>
                <a:ext cx="101" cy="205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12" name="Rectangle 125" descr="深色上对角线"/>
              <p:cNvSpPr>
                <a:spLocks noChangeArrowheads="1"/>
              </p:cNvSpPr>
              <p:nvPr/>
            </p:nvSpPr>
            <p:spPr bwMode="auto">
              <a:xfrm>
                <a:off x="3186" y="2848"/>
                <a:ext cx="100" cy="205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13" name="Rectangle 126" descr="深色上对角线"/>
              <p:cNvSpPr>
                <a:spLocks noChangeArrowheads="1"/>
              </p:cNvSpPr>
              <p:nvPr/>
            </p:nvSpPr>
            <p:spPr bwMode="auto">
              <a:xfrm>
                <a:off x="3017" y="2860"/>
                <a:ext cx="100" cy="204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14" name="Rectangle 127" descr="深色上对角线"/>
              <p:cNvSpPr>
                <a:spLocks noChangeArrowheads="1"/>
              </p:cNvSpPr>
              <p:nvPr/>
            </p:nvSpPr>
            <p:spPr bwMode="auto">
              <a:xfrm>
                <a:off x="4629" y="2629"/>
                <a:ext cx="101" cy="204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15" name="Rectangle 128" descr="深色上对角线"/>
              <p:cNvSpPr>
                <a:spLocks noChangeArrowheads="1"/>
              </p:cNvSpPr>
              <p:nvPr/>
            </p:nvSpPr>
            <p:spPr bwMode="auto">
              <a:xfrm>
                <a:off x="3999" y="2777"/>
                <a:ext cx="99" cy="204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16" name="Rectangle 129" descr="深色上对角线"/>
              <p:cNvSpPr>
                <a:spLocks noChangeArrowheads="1"/>
              </p:cNvSpPr>
              <p:nvPr/>
            </p:nvSpPr>
            <p:spPr bwMode="auto">
              <a:xfrm>
                <a:off x="3673" y="2820"/>
                <a:ext cx="100" cy="204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17" name="Rectangle 130" descr="深色上对角线"/>
              <p:cNvSpPr>
                <a:spLocks noChangeArrowheads="1"/>
              </p:cNvSpPr>
              <p:nvPr/>
            </p:nvSpPr>
            <p:spPr bwMode="auto">
              <a:xfrm rot="10800000">
                <a:off x="1277" y="3403"/>
                <a:ext cx="97" cy="204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18" name="Rectangle 131" descr="深色上对角线"/>
              <p:cNvSpPr>
                <a:spLocks noChangeArrowheads="1"/>
              </p:cNvSpPr>
              <p:nvPr/>
            </p:nvSpPr>
            <p:spPr bwMode="auto">
              <a:xfrm rot="10800000">
                <a:off x="1900" y="3188"/>
                <a:ext cx="98" cy="205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19" name="Rectangle 132" descr="深色上对角线"/>
              <p:cNvSpPr>
                <a:spLocks noChangeArrowheads="1"/>
              </p:cNvSpPr>
              <p:nvPr/>
            </p:nvSpPr>
            <p:spPr bwMode="auto">
              <a:xfrm rot="10800000">
                <a:off x="1745" y="3222"/>
                <a:ext cx="98" cy="204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20" name="Rectangle 133" descr="深色上对角线"/>
              <p:cNvSpPr>
                <a:spLocks noChangeArrowheads="1"/>
              </p:cNvSpPr>
              <p:nvPr/>
            </p:nvSpPr>
            <p:spPr bwMode="auto">
              <a:xfrm rot="10800000">
                <a:off x="1590" y="3272"/>
                <a:ext cx="98" cy="205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21" name="Rectangle 134" descr="深色上对角线"/>
              <p:cNvSpPr>
                <a:spLocks noChangeArrowheads="1"/>
              </p:cNvSpPr>
              <p:nvPr/>
            </p:nvSpPr>
            <p:spPr bwMode="auto">
              <a:xfrm rot="10800000">
                <a:off x="2533" y="3097"/>
                <a:ext cx="97" cy="204"/>
              </a:xfrm>
              <a:prstGeom prst="rect">
                <a:avLst/>
              </a:prstGeom>
              <a:pattFill prst="dkUpDiag">
                <a:fgClr>
                  <a:srgbClr val="CC0000"/>
                </a:fgClr>
                <a:bgClr>
                  <a:schemeClr val="bg1"/>
                </a:bgClr>
              </a:pattFill>
              <a:ln w="19050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22" name="Rectangle 135" descr="深色上对角线"/>
              <p:cNvSpPr>
                <a:spLocks noChangeArrowheads="1"/>
              </p:cNvSpPr>
              <p:nvPr/>
            </p:nvSpPr>
            <p:spPr bwMode="auto">
              <a:xfrm rot="10800000">
                <a:off x="1121" y="3523"/>
                <a:ext cx="91" cy="205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23" name="Rectangle 136" descr="深色上对角线"/>
              <p:cNvSpPr>
                <a:spLocks noChangeArrowheads="1"/>
              </p:cNvSpPr>
              <p:nvPr/>
            </p:nvSpPr>
            <p:spPr bwMode="auto">
              <a:xfrm rot="10800000">
                <a:off x="967" y="3856"/>
                <a:ext cx="96" cy="204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24" name="Rectangle 137" descr="深色上对角线"/>
              <p:cNvSpPr>
                <a:spLocks noChangeArrowheads="1"/>
              </p:cNvSpPr>
              <p:nvPr/>
            </p:nvSpPr>
            <p:spPr bwMode="auto">
              <a:xfrm rot="10800000">
                <a:off x="1437" y="3326"/>
                <a:ext cx="93" cy="205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25" name="Rectangle 138" descr="深色上对角线"/>
              <p:cNvSpPr>
                <a:spLocks noChangeArrowheads="1"/>
              </p:cNvSpPr>
              <p:nvPr/>
            </p:nvSpPr>
            <p:spPr bwMode="auto">
              <a:xfrm rot="10800000">
                <a:off x="2051" y="3160"/>
                <a:ext cx="97" cy="205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26" name="Rectangle 139" descr="深色上对角线"/>
              <p:cNvSpPr>
                <a:spLocks noChangeArrowheads="1"/>
              </p:cNvSpPr>
              <p:nvPr/>
            </p:nvSpPr>
            <p:spPr bwMode="auto">
              <a:xfrm rot="10800000">
                <a:off x="2210" y="3140"/>
                <a:ext cx="102" cy="205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27" name="Rectangle 140" descr="深色上对角线"/>
              <p:cNvSpPr>
                <a:spLocks noChangeArrowheads="1"/>
              </p:cNvSpPr>
              <p:nvPr/>
            </p:nvSpPr>
            <p:spPr bwMode="auto">
              <a:xfrm rot="10800000">
                <a:off x="2373" y="3118"/>
                <a:ext cx="97" cy="205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28" name="Rectangle 141" descr="深色上对角线"/>
              <p:cNvSpPr>
                <a:spLocks noChangeArrowheads="1"/>
              </p:cNvSpPr>
              <p:nvPr/>
            </p:nvSpPr>
            <p:spPr bwMode="auto">
              <a:xfrm>
                <a:off x="2701" y="2991"/>
                <a:ext cx="107" cy="205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33929" name="Group 142"/>
              <p:cNvGrpSpPr>
                <a:grpSpLocks/>
              </p:cNvGrpSpPr>
              <p:nvPr/>
            </p:nvGrpSpPr>
            <p:grpSpPr bwMode="auto">
              <a:xfrm flipH="1">
                <a:off x="2859" y="2887"/>
                <a:ext cx="96" cy="206"/>
                <a:chOff x="2635" y="2805"/>
                <a:chExt cx="89" cy="206"/>
              </a:xfrm>
            </p:grpSpPr>
            <p:sp>
              <p:nvSpPr>
                <p:cNvPr id="33996" name="Rectangle 143" descr="深色上对角线"/>
                <p:cNvSpPr>
                  <a:spLocks noChangeArrowheads="1"/>
                </p:cNvSpPr>
                <p:nvPr/>
              </p:nvSpPr>
              <p:spPr bwMode="auto">
                <a:xfrm>
                  <a:off x="2674" y="2806"/>
                  <a:ext cx="50" cy="205"/>
                </a:xfrm>
                <a:prstGeom prst="rect">
                  <a:avLst/>
                </a:prstGeom>
                <a:pattFill prst="dkUpDiag">
                  <a:fgClr>
                    <a:srgbClr val="000066"/>
                  </a:fgClr>
                  <a:bgClr>
                    <a:schemeClr val="hlink"/>
                  </a:bgClr>
                </a:pattFill>
                <a:ln w="1905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3997" name="Rectangle 144" descr="深色上对角线"/>
                <p:cNvSpPr>
                  <a:spLocks noChangeArrowheads="1"/>
                </p:cNvSpPr>
                <p:nvPr/>
              </p:nvSpPr>
              <p:spPr bwMode="auto">
                <a:xfrm>
                  <a:off x="2635" y="2805"/>
                  <a:ext cx="39" cy="172"/>
                </a:xfrm>
                <a:prstGeom prst="rect">
                  <a:avLst/>
                </a:prstGeom>
                <a:pattFill prst="dkUpDiag">
                  <a:fgClr>
                    <a:srgbClr val="000066"/>
                  </a:fgClr>
                  <a:bgClr>
                    <a:schemeClr val="hlink"/>
                  </a:bgClr>
                </a:pattFill>
                <a:ln w="1905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33930" name="Text Box 145"/>
              <p:cNvSpPr txBox="1">
                <a:spLocks noChangeArrowheads="1"/>
              </p:cNvSpPr>
              <p:nvPr/>
            </p:nvSpPr>
            <p:spPr bwMode="auto">
              <a:xfrm>
                <a:off x="5015" y="2378"/>
                <a:ext cx="22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zc</a:t>
                </a:r>
              </a:p>
            </p:txBody>
          </p:sp>
          <p:sp>
            <p:nvSpPr>
              <p:cNvPr id="33931" name="Text Box 146"/>
              <p:cNvSpPr txBox="1">
                <a:spLocks noChangeArrowheads="1"/>
              </p:cNvSpPr>
              <p:nvPr/>
            </p:nvSpPr>
            <p:spPr bwMode="auto">
              <a:xfrm>
                <a:off x="4871" y="2620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zb</a:t>
                </a:r>
              </a:p>
            </p:txBody>
          </p:sp>
          <p:sp>
            <p:nvSpPr>
              <p:cNvPr id="33932" name="Text Box 147"/>
              <p:cNvSpPr txBox="1">
                <a:spLocks noChangeArrowheads="1"/>
              </p:cNvSpPr>
              <p:nvPr/>
            </p:nvSpPr>
            <p:spPr bwMode="auto">
              <a:xfrm>
                <a:off x="4717" y="2696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za</a:t>
                </a:r>
              </a:p>
            </p:txBody>
          </p:sp>
          <p:sp>
            <p:nvSpPr>
              <p:cNvPr id="33933" name="Text Box 148"/>
              <p:cNvSpPr txBox="1">
                <a:spLocks noChangeArrowheads="1"/>
              </p:cNvSpPr>
              <p:nvPr/>
            </p:nvSpPr>
            <p:spPr bwMode="auto">
              <a:xfrm>
                <a:off x="4587" y="2764"/>
                <a:ext cx="17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z</a:t>
                </a:r>
              </a:p>
            </p:txBody>
          </p:sp>
          <p:sp>
            <p:nvSpPr>
              <p:cNvPr id="33934" name="Text Box 149"/>
              <p:cNvSpPr txBox="1">
                <a:spLocks noChangeArrowheads="1"/>
              </p:cNvSpPr>
              <p:nvPr/>
            </p:nvSpPr>
            <p:spPr bwMode="auto">
              <a:xfrm>
                <a:off x="4436" y="2834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y</a:t>
                </a:r>
              </a:p>
            </p:txBody>
          </p:sp>
          <p:sp>
            <p:nvSpPr>
              <p:cNvPr id="33935" name="Text Box 150"/>
              <p:cNvSpPr txBox="1">
                <a:spLocks noChangeArrowheads="1"/>
              </p:cNvSpPr>
              <p:nvPr/>
            </p:nvSpPr>
            <p:spPr bwMode="auto">
              <a:xfrm>
                <a:off x="4291" y="2864"/>
                <a:ext cx="17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x</a:t>
                </a:r>
              </a:p>
            </p:txBody>
          </p:sp>
          <p:sp>
            <p:nvSpPr>
              <p:cNvPr id="33936" name="Text Box 151"/>
              <p:cNvSpPr txBox="1">
                <a:spLocks noChangeArrowheads="1"/>
              </p:cNvSpPr>
              <p:nvPr/>
            </p:nvSpPr>
            <p:spPr bwMode="auto">
              <a:xfrm>
                <a:off x="4110" y="2898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v</a:t>
                </a:r>
              </a:p>
            </p:txBody>
          </p:sp>
          <p:sp>
            <p:nvSpPr>
              <p:cNvPr id="33937" name="Text Box 152"/>
              <p:cNvSpPr txBox="1">
                <a:spLocks noChangeArrowheads="1"/>
              </p:cNvSpPr>
              <p:nvPr/>
            </p:nvSpPr>
            <p:spPr bwMode="auto">
              <a:xfrm>
                <a:off x="3955" y="2918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u</a:t>
                </a:r>
              </a:p>
            </p:txBody>
          </p:sp>
          <p:sp>
            <p:nvSpPr>
              <p:cNvPr id="33938" name="Text Box 153"/>
              <p:cNvSpPr txBox="1">
                <a:spLocks noChangeArrowheads="1"/>
              </p:cNvSpPr>
              <p:nvPr/>
            </p:nvSpPr>
            <p:spPr bwMode="auto">
              <a:xfrm>
                <a:off x="2827" y="3053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k</a:t>
                </a:r>
              </a:p>
            </p:txBody>
          </p:sp>
          <p:sp>
            <p:nvSpPr>
              <p:cNvPr id="33939" name="Text Box 154"/>
              <p:cNvSpPr txBox="1">
                <a:spLocks noChangeArrowheads="1"/>
              </p:cNvSpPr>
              <p:nvPr/>
            </p:nvSpPr>
            <p:spPr bwMode="auto">
              <a:xfrm>
                <a:off x="2981" y="301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m</a:t>
                </a:r>
              </a:p>
            </p:txBody>
          </p:sp>
          <p:sp>
            <p:nvSpPr>
              <p:cNvPr id="33940" name="Text Box 155"/>
              <p:cNvSpPr txBox="1">
                <a:spLocks noChangeArrowheads="1"/>
              </p:cNvSpPr>
              <p:nvPr/>
            </p:nvSpPr>
            <p:spPr bwMode="auto">
              <a:xfrm>
                <a:off x="2494" y="2925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solidFill>
                      <a:srgbClr val="A50021"/>
                    </a:solidFill>
                    <a:latin typeface="黑体" pitchFamily="2" charset="-122"/>
                    <a:ea typeface="黑体" pitchFamily="2" charset="-122"/>
                  </a:rPr>
                  <a:t>h</a:t>
                </a:r>
              </a:p>
            </p:txBody>
          </p:sp>
          <p:sp>
            <p:nvSpPr>
              <p:cNvPr id="33941" name="Text Box 156"/>
              <p:cNvSpPr txBox="1">
                <a:spLocks noChangeArrowheads="1"/>
              </p:cNvSpPr>
              <p:nvPr/>
            </p:nvSpPr>
            <p:spPr bwMode="auto">
              <a:xfrm>
                <a:off x="933" y="367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a</a:t>
                </a:r>
              </a:p>
            </p:txBody>
          </p:sp>
          <p:sp>
            <p:nvSpPr>
              <p:cNvPr id="33942" name="Text Box 157"/>
              <p:cNvSpPr txBox="1">
                <a:spLocks noChangeArrowheads="1"/>
              </p:cNvSpPr>
              <p:nvPr/>
            </p:nvSpPr>
            <p:spPr bwMode="auto">
              <a:xfrm>
                <a:off x="1086" y="3352"/>
                <a:ext cx="17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b</a:t>
                </a:r>
              </a:p>
            </p:txBody>
          </p:sp>
          <p:sp>
            <p:nvSpPr>
              <p:cNvPr id="33943" name="Text Box 158"/>
              <p:cNvSpPr txBox="1">
                <a:spLocks noChangeArrowheads="1"/>
              </p:cNvSpPr>
              <p:nvPr/>
            </p:nvSpPr>
            <p:spPr bwMode="auto">
              <a:xfrm>
                <a:off x="1237" y="323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c</a:t>
                </a:r>
              </a:p>
            </p:txBody>
          </p:sp>
          <p:sp>
            <p:nvSpPr>
              <p:cNvPr id="33944" name="Text Box 159"/>
              <p:cNvSpPr txBox="1">
                <a:spLocks noChangeArrowheads="1"/>
              </p:cNvSpPr>
              <p:nvPr/>
            </p:nvSpPr>
            <p:spPr bwMode="auto">
              <a:xfrm>
                <a:off x="1372" y="3150"/>
                <a:ext cx="22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cd</a:t>
                </a:r>
              </a:p>
            </p:txBody>
          </p:sp>
          <p:sp>
            <p:nvSpPr>
              <p:cNvPr id="33945" name="Text Box 160"/>
              <p:cNvSpPr txBox="1">
                <a:spLocks noChangeArrowheads="1"/>
              </p:cNvSpPr>
              <p:nvPr/>
            </p:nvSpPr>
            <p:spPr bwMode="auto">
              <a:xfrm>
                <a:off x="1543" y="3098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d</a:t>
                </a:r>
              </a:p>
            </p:txBody>
          </p:sp>
          <p:sp>
            <p:nvSpPr>
              <p:cNvPr id="33946" name="Text Box 161"/>
              <p:cNvSpPr txBox="1">
                <a:spLocks noChangeArrowheads="1"/>
              </p:cNvSpPr>
              <p:nvPr/>
            </p:nvSpPr>
            <p:spPr bwMode="auto">
              <a:xfrm>
                <a:off x="1708" y="3053"/>
                <a:ext cx="17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e</a:t>
                </a:r>
              </a:p>
            </p:txBody>
          </p:sp>
          <p:sp>
            <p:nvSpPr>
              <p:cNvPr id="33947" name="Text Box 162"/>
              <p:cNvSpPr txBox="1">
                <a:spLocks noChangeArrowheads="1"/>
              </p:cNvSpPr>
              <p:nvPr/>
            </p:nvSpPr>
            <p:spPr bwMode="auto">
              <a:xfrm>
                <a:off x="2012" y="298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f</a:t>
                </a:r>
              </a:p>
            </p:txBody>
          </p:sp>
          <p:sp>
            <p:nvSpPr>
              <p:cNvPr id="33948" name="Text Box 163"/>
              <p:cNvSpPr txBox="1">
                <a:spLocks noChangeArrowheads="1"/>
              </p:cNvSpPr>
              <p:nvPr/>
            </p:nvSpPr>
            <p:spPr bwMode="auto">
              <a:xfrm>
                <a:off x="533" y="2941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 b="1" i="1">
                    <a:latin typeface="黑体" pitchFamily="2" charset="-122"/>
                    <a:ea typeface="黑体" pitchFamily="2" charset="-122"/>
                  </a:rPr>
                  <a:t>0</a:t>
                </a:r>
                <a:endParaRPr kumimoji="1" lang="en-US" altLang="zh-CN" sz="2400" b="1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3949" name="Text Box 164"/>
              <p:cNvSpPr txBox="1">
                <a:spLocks noChangeArrowheads="1"/>
              </p:cNvSpPr>
              <p:nvPr/>
            </p:nvSpPr>
            <p:spPr bwMode="auto">
              <a:xfrm>
                <a:off x="654" y="2694"/>
                <a:ext cx="213" cy="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 b="1">
                    <a:latin typeface="黑体" pitchFamily="2" charset="-122"/>
                    <a:ea typeface="黑体" pitchFamily="2" charset="-122"/>
                  </a:rPr>
                  <a:t>+</a:t>
                </a:r>
              </a:p>
              <a:p>
                <a:pPr algn="ctr" eaLnBrk="1" hangingPunct="1"/>
                <a:endParaRPr kumimoji="1" lang="en-US" altLang="zh-CN" sz="2400" b="1">
                  <a:latin typeface="黑体" pitchFamily="2" charset="-122"/>
                  <a:ea typeface="黑体" pitchFamily="2" charset="-122"/>
                </a:endParaRPr>
              </a:p>
              <a:p>
                <a:pPr algn="ctr" eaLnBrk="1" hangingPunct="1"/>
                <a:r>
                  <a:rPr kumimoji="1" lang="en-US" altLang="zh-CN" sz="2400" b="1">
                    <a:latin typeface="黑体" pitchFamily="2" charset="-122"/>
                    <a:ea typeface="黑体" pitchFamily="2" charset="-122"/>
                  </a:rPr>
                  <a:t>-</a:t>
                </a:r>
              </a:p>
            </p:txBody>
          </p:sp>
          <p:sp>
            <p:nvSpPr>
              <p:cNvPr id="33950" name="Text Box 165"/>
              <p:cNvSpPr txBox="1">
                <a:spLocks noChangeArrowheads="1"/>
              </p:cNvSpPr>
              <p:nvPr/>
            </p:nvSpPr>
            <p:spPr bwMode="auto">
              <a:xfrm>
                <a:off x="5301" y="2945"/>
                <a:ext cx="31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400" b="1" dirty="0">
                    <a:solidFill>
                      <a:srgbClr val="CC0000"/>
                    </a:solidFill>
                    <a:latin typeface="黑体" pitchFamily="2" charset="-122"/>
                    <a:ea typeface="黑体" pitchFamily="2" charset="-122"/>
                  </a:rPr>
                  <a:t>轴</a:t>
                </a:r>
              </a:p>
            </p:txBody>
          </p:sp>
          <p:sp>
            <p:nvSpPr>
              <p:cNvPr id="33951" name="Rectangle 166"/>
              <p:cNvSpPr>
                <a:spLocks noChangeArrowheads="1"/>
              </p:cNvSpPr>
              <p:nvPr/>
            </p:nvSpPr>
            <p:spPr bwMode="auto">
              <a:xfrm>
                <a:off x="2201" y="3022"/>
                <a:ext cx="126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952" name="Rectangle 167"/>
              <p:cNvSpPr>
                <a:spLocks noChangeArrowheads="1"/>
              </p:cNvSpPr>
              <p:nvPr/>
            </p:nvSpPr>
            <p:spPr bwMode="auto">
              <a:xfrm>
                <a:off x="1876" y="3054"/>
                <a:ext cx="139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53" name="Rectangle 168"/>
              <p:cNvSpPr>
                <a:spLocks noChangeArrowheads="1"/>
              </p:cNvSpPr>
              <p:nvPr/>
            </p:nvSpPr>
            <p:spPr bwMode="auto">
              <a:xfrm>
                <a:off x="5036" y="2198"/>
                <a:ext cx="156" cy="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54" name="Rectangle 169"/>
              <p:cNvSpPr>
                <a:spLocks noChangeArrowheads="1"/>
              </p:cNvSpPr>
              <p:nvPr/>
            </p:nvSpPr>
            <p:spPr bwMode="auto">
              <a:xfrm>
                <a:off x="4897" y="2414"/>
                <a:ext cx="156" cy="5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55" name="Rectangle 170"/>
              <p:cNvSpPr>
                <a:spLocks noChangeArrowheads="1"/>
              </p:cNvSpPr>
              <p:nvPr/>
            </p:nvSpPr>
            <p:spPr bwMode="auto">
              <a:xfrm>
                <a:off x="4745" y="2518"/>
                <a:ext cx="156" cy="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56" name="Rectangle 171"/>
              <p:cNvSpPr>
                <a:spLocks noChangeArrowheads="1"/>
              </p:cNvSpPr>
              <p:nvPr/>
            </p:nvSpPr>
            <p:spPr bwMode="auto">
              <a:xfrm>
                <a:off x="4594" y="2591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57" name="Rectangle 172"/>
              <p:cNvSpPr>
                <a:spLocks noChangeArrowheads="1"/>
              </p:cNvSpPr>
              <p:nvPr/>
            </p:nvSpPr>
            <p:spPr bwMode="auto">
              <a:xfrm>
                <a:off x="4446" y="2651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58" name="Rectangle 173"/>
              <p:cNvSpPr>
                <a:spLocks noChangeArrowheads="1"/>
              </p:cNvSpPr>
              <p:nvPr/>
            </p:nvSpPr>
            <p:spPr bwMode="auto">
              <a:xfrm>
                <a:off x="4286" y="2695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59" name="Rectangle 174"/>
              <p:cNvSpPr>
                <a:spLocks noChangeArrowheads="1"/>
              </p:cNvSpPr>
              <p:nvPr/>
            </p:nvSpPr>
            <p:spPr bwMode="auto">
              <a:xfrm>
                <a:off x="4126" y="2723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60" name="Rectangle 175"/>
              <p:cNvSpPr>
                <a:spLocks noChangeArrowheads="1"/>
              </p:cNvSpPr>
              <p:nvPr/>
            </p:nvSpPr>
            <p:spPr bwMode="auto">
              <a:xfrm>
                <a:off x="3965" y="2755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61" name="Rectangle 176"/>
              <p:cNvSpPr>
                <a:spLocks noChangeArrowheads="1"/>
              </p:cNvSpPr>
              <p:nvPr/>
            </p:nvSpPr>
            <p:spPr bwMode="auto">
              <a:xfrm>
                <a:off x="3800" y="2767"/>
                <a:ext cx="15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62" name="Rectangle 177"/>
              <p:cNvSpPr>
                <a:spLocks noChangeArrowheads="1"/>
              </p:cNvSpPr>
              <p:nvPr/>
            </p:nvSpPr>
            <p:spPr bwMode="auto">
              <a:xfrm>
                <a:off x="3644" y="2795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63" name="Rectangle 178"/>
              <p:cNvSpPr>
                <a:spLocks noChangeArrowheads="1"/>
              </p:cNvSpPr>
              <p:nvPr/>
            </p:nvSpPr>
            <p:spPr bwMode="auto">
              <a:xfrm>
                <a:off x="3480" y="2807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64" name="Rectangle 179"/>
              <p:cNvSpPr>
                <a:spLocks noChangeArrowheads="1"/>
              </p:cNvSpPr>
              <p:nvPr/>
            </p:nvSpPr>
            <p:spPr bwMode="auto">
              <a:xfrm>
                <a:off x="3315" y="2815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65" name="Rectangle 180"/>
              <p:cNvSpPr>
                <a:spLocks noChangeArrowheads="1"/>
              </p:cNvSpPr>
              <p:nvPr/>
            </p:nvSpPr>
            <p:spPr bwMode="auto">
              <a:xfrm>
                <a:off x="3168" y="2823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66" name="Rectangle 181"/>
              <p:cNvSpPr>
                <a:spLocks noChangeArrowheads="1"/>
              </p:cNvSpPr>
              <p:nvPr/>
            </p:nvSpPr>
            <p:spPr bwMode="auto">
              <a:xfrm>
                <a:off x="2990" y="2835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67" name="Rectangle 182"/>
              <p:cNvSpPr>
                <a:spLocks noChangeArrowheads="1"/>
              </p:cNvSpPr>
              <p:nvPr/>
            </p:nvSpPr>
            <p:spPr bwMode="auto">
              <a:xfrm>
                <a:off x="2817" y="2847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68" name="Rectangle 183"/>
              <p:cNvSpPr>
                <a:spLocks noChangeArrowheads="1"/>
              </p:cNvSpPr>
              <p:nvPr/>
            </p:nvSpPr>
            <p:spPr bwMode="auto">
              <a:xfrm>
                <a:off x="2674" y="2947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69" name="Rectangle 184"/>
              <p:cNvSpPr>
                <a:spLocks noChangeArrowheads="1"/>
              </p:cNvSpPr>
              <p:nvPr/>
            </p:nvSpPr>
            <p:spPr bwMode="auto">
              <a:xfrm>
                <a:off x="2678" y="3191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70" name="Text Box 185"/>
              <p:cNvSpPr txBox="1">
                <a:spLocks noChangeArrowheads="1"/>
              </p:cNvSpPr>
              <p:nvPr/>
            </p:nvSpPr>
            <p:spPr bwMode="auto">
              <a:xfrm>
                <a:off x="2634" y="3152"/>
                <a:ext cx="227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j</a:t>
                </a:r>
              </a:p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js</a:t>
                </a:r>
              </a:p>
            </p:txBody>
          </p:sp>
          <p:sp>
            <p:nvSpPr>
              <p:cNvPr id="33971" name="Rectangle 186"/>
              <p:cNvSpPr>
                <a:spLocks noChangeArrowheads="1"/>
              </p:cNvSpPr>
              <p:nvPr/>
            </p:nvSpPr>
            <p:spPr bwMode="auto">
              <a:xfrm>
                <a:off x="2340" y="3311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72" name="Rectangle 187"/>
              <p:cNvSpPr>
                <a:spLocks noChangeArrowheads="1"/>
              </p:cNvSpPr>
              <p:nvPr/>
            </p:nvSpPr>
            <p:spPr bwMode="auto">
              <a:xfrm>
                <a:off x="2184" y="3339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73" name="Rectangle 188"/>
              <p:cNvSpPr>
                <a:spLocks noChangeArrowheads="1"/>
              </p:cNvSpPr>
              <p:nvPr/>
            </p:nvSpPr>
            <p:spPr bwMode="auto">
              <a:xfrm>
                <a:off x="2505" y="3295"/>
                <a:ext cx="156" cy="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74" name="Rectangle 189"/>
              <p:cNvSpPr>
                <a:spLocks noChangeArrowheads="1"/>
              </p:cNvSpPr>
              <p:nvPr/>
            </p:nvSpPr>
            <p:spPr bwMode="auto">
              <a:xfrm>
                <a:off x="2028" y="3355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75" name="Rectangle 190"/>
              <p:cNvSpPr>
                <a:spLocks noChangeArrowheads="1"/>
              </p:cNvSpPr>
              <p:nvPr/>
            </p:nvSpPr>
            <p:spPr bwMode="auto">
              <a:xfrm>
                <a:off x="1872" y="3383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76" name="Rectangle 191"/>
              <p:cNvSpPr>
                <a:spLocks noChangeArrowheads="1"/>
              </p:cNvSpPr>
              <p:nvPr/>
            </p:nvSpPr>
            <p:spPr bwMode="auto">
              <a:xfrm>
                <a:off x="1720" y="3419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77" name="Rectangle 192"/>
              <p:cNvSpPr>
                <a:spLocks noChangeArrowheads="1"/>
              </p:cNvSpPr>
              <p:nvPr/>
            </p:nvSpPr>
            <p:spPr bwMode="auto">
              <a:xfrm>
                <a:off x="1560" y="3475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78" name="Rectangle 193"/>
              <p:cNvSpPr>
                <a:spLocks noChangeArrowheads="1"/>
              </p:cNvSpPr>
              <p:nvPr/>
            </p:nvSpPr>
            <p:spPr bwMode="auto">
              <a:xfrm>
                <a:off x="1408" y="3523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79" name="Rectangle 194"/>
              <p:cNvSpPr>
                <a:spLocks noChangeArrowheads="1"/>
              </p:cNvSpPr>
              <p:nvPr/>
            </p:nvSpPr>
            <p:spPr bwMode="auto">
              <a:xfrm>
                <a:off x="1252" y="3599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80" name="Rectangle 195"/>
              <p:cNvSpPr>
                <a:spLocks noChangeArrowheads="1"/>
              </p:cNvSpPr>
              <p:nvPr/>
            </p:nvSpPr>
            <p:spPr bwMode="auto">
              <a:xfrm>
                <a:off x="1079" y="3723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81" name="Rectangle 196"/>
              <p:cNvSpPr>
                <a:spLocks noChangeArrowheads="1"/>
              </p:cNvSpPr>
              <p:nvPr/>
            </p:nvSpPr>
            <p:spPr bwMode="auto">
              <a:xfrm>
                <a:off x="927" y="4055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82" name="Text Box 197"/>
              <p:cNvSpPr txBox="1">
                <a:spLocks noChangeArrowheads="1"/>
              </p:cNvSpPr>
              <p:nvPr/>
            </p:nvSpPr>
            <p:spPr bwMode="auto">
              <a:xfrm>
                <a:off x="1839" y="2991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 dirty="0" err="1">
                    <a:latin typeface="黑体" pitchFamily="2" charset="-122"/>
                    <a:ea typeface="黑体" pitchFamily="2" charset="-122"/>
                  </a:rPr>
                  <a:t>ef</a:t>
                </a:r>
                <a:endParaRPr kumimoji="1" lang="en-US" altLang="zh-CN" sz="1400" b="1" dirty="0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3983" name="Rectangle 198"/>
              <p:cNvSpPr>
                <a:spLocks noChangeArrowheads="1"/>
              </p:cNvSpPr>
              <p:nvPr/>
            </p:nvSpPr>
            <p:spPr bwMode="auto">
              <a:xfrm>
                <a:off x="2379" y="3006"/>
                <a:ext cx="91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984" name="Text Box 199"/>
              <p:cNvSpPr txBox="1">
                <a:spLocks noChangeArrowheads="1"/>
              </p:cNvSpPr>
              <p:nvPr/>
            </p:nvSpPr>
            <p:spPr bwMode="auto">
              <a:xfrm>
                <a:off x="2143" y="2950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 dirty="0" err="1">
                    <a:latin typeface="黑体" pitchFamily="2" charset="-122"/>
                    <a:ea typeface="黑体" pitchFamily="2" charset="-122"/>
                  </a:rPr>
                  <a:t>fg</a:t>
                </a:r>
                <a:endParaRPr kumimoji="1" lang="en-US" altLang="zh-CN" sz="1400" b="1" dirty="0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3985" name="Text Box 200"/>
              <p:cNvSpPr txBox="1">
                <a:spLocks noChangeArrowheads="1"/>
              </p:cNvSpPr>
              <p:nvPr/>
            </p:nvSpPr>
            <p:spPr bwMode="auto">
              <a:xfrm>
                <a:off x="2336" y="2921"/>
                <a:ext cx="17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 dirty="0">
                    <a:latin typeface="黑体" pitchFamily="2" charset="-122"/>
                    <a:ea typeface="黑体" pitchFamily="2" charset="-122"/>
                  </a:rPr>
                  <a:t>g</a:t>
                </a:r>
              </a:p>
            </p:txBody>
          </p:sp>
          <p:sp>
            <p:nvSpPr>
              <p:cNvPr id="33986" name="Rectangle 201"/>
              <p:cNvSpPr>
                <a:spLocks noChangeArrowheads="1"/>
              </p:cNvSpPr>
              <p:nvPr/>
            </p:nvSpPr>
            <p:spPr bwMode="auto">
              <a:xfrm>
                <a:off x="3181" y="3078"/>
                <a:ext cx="104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87" name="Rectangle 202"/>
              <p:cNvSpPr>
                <a:spLocks noChangeArrowheads="1"/>
              </p:cNvSpPr>
              <p:nvPr/>
            </p:nvSpPr>
            <p:spPr bwMode="auto">
              <a:xfrm>
                <a:off x="3350" y="3070"/>
                <a:ext cx="104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88" name="Rectangle 203"/>
              <p:cNvSpPr>
                <a:spLocks noChangeArrowheads="1"/>
              </p:cNvSpPr>
              <p:nvPr/>
            </p:nvSpPr>
            <p:spPr bwMode="auto">
              <a:xfrm>
                <a:off x="3519" y="3050"/>
                <a:ext cx="104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89" name="Rectangle 204"/>
              <p:cNvSpPr>
                <a:spLocks noChangeArrowheads="1"/>
              </p:cNvSpPr>
              <p:nvPr/>
            </p:nvSpPr>
            <p:spPr bwMode="auto">
              <a:xfrm>
                <a:off x="3675" y="3046"/>
                <a:ext cx="104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90" name="Rectangle 205"/>
              <p:cNvSpPr>
                <a:spLocks noChangeArrowheads="1"/>
              </p:cNvSpPr>
              <p:nvPr/>
            </p:nvSpPr>
            <p:spPr bwMode="auto">
              <a:xfrm>
                <a:off x="3844" y="3042"/>
                <a:ext cx="104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91" name="Text Box 206"/>
              <p:cNvSpPr txBox="1">
                <a:spLocks noChangeArrowheads="1"/>
              </p:cNvSpPr>
              <p:nvPr/>
            </p:nvSpPr>
            <p:spPr bwMode="auto">
              <a:xfrm>
                <a:off x="3804" y="295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t</a:t>
                </a:r>
              </a:p>
            </p:txBody>
          </p:sp>
          <p:sp>
            <p:nvSpPr>
              <p:cNvPr id="33992" name="Text Box 207"/>
              <p:cNvSpPr txBox="1">
                <a:spLocks noChangeArrowheads="1"/>
              </p:cNvSpPr>
              <p:nvPr/>
            </p:nvSpPr>
            <p:spPr bwMode="auto">
              <a:xfrm>
                <a:off x="3635" y="2965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s</a:t>
                </a:r>
              </a:p>
            </p:txBody>
          </p:sp>
          <p:sp>
            <p:nvSpPr>
              <p:cNvPr id="33993" name="Text Box 208"/>
              <p:cNvSpPr txBox="1">
                <a:spLocks noChangeArrowheads="1"/>
              </p:cNvSpPr>
              <p:nvPr/>
            </p:nvSpPr>
            <p:spPr bwMode="auto">
              <a:xfrm>
                <a:off x="3481" y="2983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r</a:t>
                </a:r>
              </a:p>
            </p:txBody>
          </p:sp>
          <p:sp>
            <p:nvSpPr>
              <p:cNvPr id="33994" name="Text Box 209"/>
              <p:cNvSpPr txBox="1">
                <a:spLocks noChangeArrowheads="1"/>
              </p:cNvSpPr>
              <p:nvPr/>
            </p:nvSpPr>
            <p:spPr bwMode="auto">
              <a:xfrm>
                <a:off x="3150" y="3008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n</a:t>
                </a:r>
              </a:p>
            </p:txBody>
          </p:sp>
          <p:sp>
            <p:nvSpPr>
              <p:cNvPr id="33995" name="Text Box 210"/>
              <p:cNvSpPr txBox="1">
                <a:spLocks noChangeArrowheads="1"/>
              </p:cNvSpPr>
              <p:nvPr/>
            </p:nvSpPr>
            <p:spPr bwMode="auto">
              <a:xfrm>
                <a:off x="3315" y="299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p</a:t>
                </a:r>
              </a:p>
            </p:txBody>
          </p:sp>
        </p:grpSp>
        <p:sp>
          <p:nvSpPr>
            <p:cNvPr id="33900" name="Oval 211"/>
            <p:cNvSpPr>
              <a:spLocks noChangeArrowheads="1"/>
            </p:cNvSpPr>
            <p:nvPr/>
          </p:nvSpPr>
          <p:spPr bwMode="auto">
            <a:xfrm>
              <a:off x="843" y="3072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901" name="Line 212"/>
            <p:cNvSpPr>
              <a:spLocks noChangeShapeType="1"/>
            </p:cNvSpPr>
            <p:nvPr/>
          </p:nvSpPr>
          <p:spPr bwMode="auto">
            <a:xfrm>
              <a:off x="873" y="2897"/>
              <a:ext cx="0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836613" y="509588"/>
            <a:ext cx="8074024" cy="3046412"/>
            <a:chOff x="527" y="321"/>
            <a:chExt cx="5086" cy="1919"/>
          </a:xfrm>
        </p:grpSpPr>
        <p:grpSp>
          <p:nvGrpSpPr>
            <p:cNvPr id="33798" name="Group 12"/>
            <p:cNvGrpSpPr>
              <a:grpSpLocks/>
            </p:cNvGrpSpPr>
            <p:nvPr/>
          </p:nvGrpSpPr>
          <p:grpSpPr bwMode="auto">
            <a:xfrm>
              <a:off x="527" y="321"/>
              <a:ext cx="5086" cy="1919"/>
              <a:chOff x="527" y="321"/>
              <a:chExt cx="5086" cy="1919"/>
            </a:xfrm>
          </p:grpSpPr>
          <p:sp>
            <p:nvSpPr>
              <p:cNvPr id="33801" name="Line 13"/>
              <p:cNvSpPr>
                <a:spLocks noChangeShapeType="1"/>
              </p:cNvSpPr>
              <p:nvPr/>
            </p:nvSpPr>
            <p:spPr bwMode="auto">
              <a:xfrm>
                <a:off x="777" y="1363"/>
                <a:ext cx="44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2" name="Line 14" descr="宽上对角线"/>
              <p:cNvSpPr>
                <a:spLocks noChangeShapeType="1"/>
              </p:cNvSpPr>
              <p:nvPr/>
            </p:nvSpPr>
            <p:spPr bwMode="auto">
              <a:xfrm>
                <a:off x="951" y="399"/>
                <a:ext cx="123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3" name="Rectangle 15" descr="宽下对角线"/>
              <p:cNvSpPr>
                <a:spLocks noChangeArrowheads="1"/>
              </p:cNvSpPr>
              <p:nvPr/>
            </p:nvSpPr>
            <p:spPr bwMode="auto">
              <a:xfrm>
                <a:off x="1106" y="661"/>
                <a:ext cx="109" cy="204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04" name="Rectangle 16" descr="宽下对角线"/>
              <p:cNvSpPr>
                <a:spLocks noChangeArrowheads="1"/>
              </p:cNvSpPr>
              <p:nvPr/>
            </p:nvSpPr>
            <p:spPr bwMode="auto">
              <a:xfrm>
                <a:off x="1258" y="817"/>
                <a:ext cx="112" cy="204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05" name="Rectangle 17" descr="宽下对角线"/>
              <p:cNvSpPr>
                <a:spLocks noChangeArrowheads="1"/>
              </p:cNvSpPr>
              <p:nvPr/>
            </p:nvSpPr>
            <p:spPr bwMode="auto">
              <a:xfrm>
                <a:off x="1414" y="884"/>
                <a:ext cx="111" cy="204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06" name="Rectangle 18" descr="宽下对角线"/>
              <p:cNvSpPr>
                <a:spLocks noChangeArrowheads="1"/>
              </p:cNvSpPr>
              <p:nvPr/>
            </p:nvSpPr>
            <p:spPr bwMode="auto">
              <a:xfrm>
                <a:off x="1572" y="919"/>
                <a:ext cx="117" cy="204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07" name="Rectangle 19" descr="宽下对角线"/>
              <p:cNvSpPr>
                <a:spLocks noChangeArrowheads="1"/>
              </p:cNvSpPr>
              <p:nvPr/>
            </p:nvSpPr>
            <p:spPr bwMode="auto">
              <a:xfrm>
                <a:off x="2221" y="1102"/>
                <a:ext cx="103" cy="204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08" name="Rectangle 20" descr="宽下对角线"/>
              <p:cNvSpPr>
                <a:spLocks noChangeArrowheads="1"/>
              </p:cNvSpPr>
              <p:nvPr/>
            </p:nvSpPr>
            <p:spPr bwMode="auto">
              <a:xfrm>
                <a:off x="2383" y="1130"/>
                <a:ext cx="100" cy="204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09" name="Rectangle 21" descr="宽下对角线"/>
              <p:cNvSpPr>
                <a:spLocks noChangeArrowheads="1"/>
              </p:cNvSpPr>
              <p:nvPr/>
            </p:nvSpPr>
            <p:spPr bwMode="auto">
              <a:xfrm>
                <a:off x="2536" y="1159"/>
                <a:ext cx="106" cy="204"/>
              </a:xfrm>
              <a:prstGeom prst="rect">
                <a:avLst/>
              </a:prstGeom>
              <a:pattFill prst="wdDnDiag">
                <a:fgClr>
                  <a:srgbClr val="CC0000"/>
                </a:fgClr>
                <a:bgClr>
                  <a:srgbClr val="FFFFFF"/>
                </a:bgClr>
              </a:pattFill>
              <a:ln w="19050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10" name="Rectangle 22" descr="宽下对角线"/>
              <p:cNvSpPr>
                <a:spLocks noChangeArrowheads="1"/>
              </p:cNvSpPr>
              <p:nvPr/>
            </p:nvSpPr>
            <p:spPr bwMode="auto">
              <a:xfrm>
                <a:off x="1742" y="989"/>
                <a:ext cx="109" cy="204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11" name="Rectangle 23" descr="宽下对角线"/>
              <p:cNvSpPr>
                <a:spLocks noChangeArrowheads="1"/>
              </p:cNvSpPr>
              <p:nvPr/>
            </p:nvSpPr>
            <p:spPr bwMode="auto">
              <a:xfrm>
                <a:off x="1897" y="1039"/>
                <a:ext cx="114" cy="204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12" name="Rectangle 24" descr="宽下对角线"/>
              <p:cNvSpPr>
                <a:spLocks noChangeArrowheads="1"/>
              </p:cNvSpPr>
              <p:nvPr/>
            </p:nvSpPr>
            <p:spPr bwMode="auto">
              <a:xfrm>
                <a:off x="2054" y="1077"/>
                <a:ext cx="109" cy="205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33813" name="Group 25"/>
              <p:cNvGrpSpPr>
                <a:grpSpLocks/>
              </p:cNvGrpSpPr>
              <p:nvPr/>
            </p:nvGrpSpPr>
            <p:grpSpPr bwMode="auto">
              <a:xfrm flipH="1">
                <a:off x="2996" y="1360"/>
                <a:ext cx="107" cy="205"/>
                <a:chOff x="2765" y="1244"/>
                <a:chExt cx="99" cy="205"/>
              </a:xfrm>
            </p:grpSpPr>
            <p:sp>
              <p:nvSpPr>
                <p:cNvPr id="33897" name="Rectangle 26" descr="宽下对角线"/>
                <p:cNvSpPr>
                  <a:spLocks noChangeArrowheads="1"/>
                </p:cNvSpPr>
                <p:nvPr/>
              </p:nvSpPr>
              <p:spPr bwMode="auto">
                <a:xfrm rot="10800000">
                  <a:off x="2809" y="1244"/>
                  <a:ext cx="55" cy="205"/>
                </a:xfrm>
                <a:prstGeom prst="rect">
                  <a:avLst/>
                </a:prstGeom>
                <a:pattFill prst="wdDnDiag">
                  <a:fgClr>
                    <a:srgbClr val="000066"/>
                  </a:fgClr>
                  <a:bgClr>
                    <a:schemeClr val="hlink"/>
                  </a:bgClr>
                </a:pattFill>
                <a:ln w="1905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3898" name="Rectangle 27" descr="宽下对角线"/>
                <p:cNvSpPr>
                  <a:spLocks noChangeArrowheads="1"/>
                </p:cNvSpPr>
                <p:nvPr/>
              </p:nvSpPr>
              <p:spPr bwMode="auto">
                <a:xfrm rot="10800000">
                  <a:off x="2765" y="1276"/>
                  <a:ext cx="44" cy="173"/>
                </a:xfrm>
                <a:prstGeom prst="rect">
                  <a:avLst/>
                </a:prstGeom>
                <a:pattFill prst="wdDnDiag">
                  <a:fgClr>
                    <a:srgbClr val="000066"/>
                  </a:fgClr>
                  <a:bgClr>
                    <a:schemeClr val="hlink"/>
                  </a:bgClr>
                </a:pattFill>
                <a:ln w="1905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33814" name="Rectangle 28" descr="宽下对角线"/>
              <p:cNvSpPr>
                <a:spLocks noChangeArrowheads="1"/>
              </p:cNvSpPr>
              <p:nvPr/>
            </p:nvSpPr>
            <p:spPr bwMode="auto">
              <a:xfrm rot="10800000">
                <a:off x="3646" y="1470"/>
                <a:ext cx="100" cy="204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15" name="Rectangle 29" descr="宽下对角线"/>
              <p:cNvSpPr>
                <a:spLocks noChangeArrowheads="1"/>
              </p:cNvSpPr>
              <p:nvPr/>
            </p:nvSpPr>
            <p:spPr bwMode="auto">
              <a:xfrm>
                <a:off x="2693" y="1258"/>
                <a:ext cx="108" cy="205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16" name="Rectangle 30" descr="宽下对角线"/>
              <p:cNvSpPr>
                <a:spLocks noChangeArrowheads="1"/>
              </p:cNvSpPr>
              <p:nvPr/>
            </p:nvSpPr>
            <p:spPr bwMode="auto">
              <a:xfrm rot="10800000">
                <a:off x="3811" y="1484"/>
                <a:ext cx="100" cy="205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17" name="Rectangle 31" descr="宽下对角线"/>
              <p:cNvSpPr>
                <a:spLocks noChangeArrowheads="1"/>
              </p:cNvSpPr>
              <p:nvPr/>
            </p:nvSpPr>
            <p:spPr bwMode="auto">
              <a:xfrm rot="10800000">
                <a:off x="3976" y="1501"/>
                <a:ext cx="97" cy="204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18" name="Rectangle 32" descr="宽下对角线"/>
              <p:cNvSpPr>
                <a:spLocks noChangeArrowheads="1"/>
              </p:cNvSpPr>
              <p:nvPr/>
            </p:nvSpPr>
            <p:spPr bwMode="auto">
              <a:xfrm rot="10800000">
                <a:off x="4136" y="1541"/>
                <a:ext cx="102" cy="202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19" name="Rectangle 33" descr="宽下对角线"/>
              <p:cNvSpPr>
                <a:spLocks noChangeArrowheads="1"/>
              </p:cNvSpPr>
              <p:nvPr/>
            </p:nvSpPr>
            <p:spPr bwMode="auto">
              <a:xfrm rot="10800000">
                <a:off x="4297" y="1561"/>
                <a:ext cx="101" cy="204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20" name="Rectangle 34" descr="宽下对角线"/>
              <p:cNvSpPr>
                <a:spLocks noChangeArrowheads="1"/>
              </p:cNvSpPr>
              <p:nvPr/>
            </p:nvSpPr>
            <p:spPr bwMode="auto">
              <a:xfrm rot="10800000">
                <a:off x="4452" y="1590"/>
                <a:ext cx="99" cy="205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21" name="Rectangle 35" descr="宽下对角线"/>
              <p:cNvSpPr>
                <a:spLocks noChangeArrowheads="1"/>
              </p:cNvSpPr>
              <p:nvPr/>
            </p:nvSpPr>
            <p:spPr bwMode="auto">
              <a:xfrm rot="10800000">
                <a:off x="4610" y="1613"/>
                <a:ext cx="100" cy="204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22" name="Rectangle 36" descr="宽下对角线"/>
              <p:cNvSpPr>
                <a:spLocks noChangeArrowheads="1"/>
              </p:cNvSpPr>
              <p:nvPr/>
            </p:nvSpPr>
            <p:spPr bwMode="auto">
              <a:xfrm rot="10800000">
                <a:off x="4769" y="1678"/>
                <a:ext cx="97" cy="204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23" name="Rectangle 37" descr="宽下对角线"/>
              <p:cNvSpPr>
                <a:spLocks noChangeArrowheads="1"/>
              </p:cNvSpPr>
              <p:nvPr/>
            </p:nvSpPr>
            <p:spPr bwMode="auto">
              <a:xfrm rot="10800000">
                <a:off x="4921" y="1809"/>
                <a:ext cx="94" cy="204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24" name="Rectangle 38" descr="宽下对角线"/>
              <p:cNvSpPr>
                <a:spLocks noChangeArrowheads="1"/>
              </p:cNvSpPr>
              <p:nvPr/>
            </p:nvSpPr>
            <p:spPr bwMode="auto">
              <a:xfrm rot="10800000">
                <a:off x="5070" y="2002"/>
                <a:ext cx="101" cy="205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33825" name="Group 39"/>
              <p:cNvGrpSpPr>
                <a:grpSpLocks/>
              </p:cNvGrpSpPr>
              <p:nvPr/>
            </p:nvGrpSpPr>
            <p:grpSpPr bwMode="auto">
              <a:xfrm>
                <a:off x="2847" y="1349"/>
                <a:ext cx="104" cy="205"/>
                <a:chOff x="2628" y="1230"/>
                <a:chExt cx="96" cy="205"/>
              </a:xfrm>
            </p:grpSpPr>
            <p:sp>
              <p:nvSpPr>
                <p:cNvPr id="33895" name="Rectangle 40" descr="宽下对角线"/>
                <p:cNvSpPr>
                  <a:spLocks noChangeArrowheads="1"/>
                </p:cNvSpPr>
                <p:nvPr/>
              </p:nvSpPr>
              <p:spPr bwMode="auto">
                <a:xfrm rot="10800000">
                  <a:off x="2669" y="1230"/>
                  <a:ext cx="55" cy="205"/>
                </a:xfrm>
                <a:prstGeom prst="rect">
                  <a:avLst/>
                </a:prstGeom>
                <a:pattFill prst="wdDnDiag">
                  <a:fgClr>
                    <a:srgbClr val="000066"/>
                  </a:fgClr>
                  <a:bgClr>
                    <a:schemeClr val="hlink"/>
                  </a:bgClr>
                </a:pattFill>
                <a:ln w="1905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3896" name="Rectangle 41" descr="宽下对角线"/>
                <p:cNvSpPr>
                  <a:spLocks noChangeArrowheads="1"/>
                </p:cNvSpPr>
                <p:nvPr/>
              </p:nvSpPr>
              <p:spPr bwMode="auto">
                <a:xfrm rot="10800000">
                  <a:off x="2628" y="1249"/>
                  <a:ext cx="44" cy="185"/>
                </a:xfrm>
                <a:prstGeom prst="rect">
                  <a:avLst/>
                </a:prstGeom>
                <a:pattFill prst="wdDnDiag">
                  <a:fgClr>
                    <a:srgbClr val="000066"/>
                  </a:fgClr>
                  <a:bgClr>
                    <a:schemeClr val="hlink"/>
                  </a:bgClr>
                </a:pattFill>
                <a:ln w="1905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3826" name="Group 42"/>
              <p:cNvGrpSpPr>
                <a:grpSpLocks/>
              </p:cNvGrpSpPr>
              <p:nvPr/>
            </p:nvGrpSpPr>
            <p:grpSpPr bwMode="auto">
              <a:xfrm>
                <a:off x="3169" y="1373"/>
                <a:ext cx="107" cy="200"/>
                <a:chOff x="2925" y="1272"/>
                <a:chExt cx="99" cy="200"/>
              </a:xfrm>
            </p:grpSpPr>
            <p:sp>
              <p:nvSpPr>
                <p:cNvPr id="33893" name="Rectangle 43" descr="宽下对角线"/>
                <p:cNvSpPr>
                  <a:spLocks noChangeArrowheads="1"/>
                </p:cNvSpPr>
                <p:nvPr/>
              </p:nvSpPr>
              <p:spPr bwMode="auto">
                <a:xfrm rot="10800000">
                  <a:off x="2969" y="1272"/>
                  <a:ext cx="55" cy="200"/>
                </a:xfrm>
                <a:prstGeom prst="rect">
                  <a:avLst/>
                </a:prstGeom>
                <a:pattFill prst="wdDnDiag">
                  <a:fgClr>
                    <a:srgbClr val="000066"/>
                  </a:fgClr>
                  <a:bgClr>
                    <a:schemeClr val="hlink"/>
                  </a:bgClr>
                </a:pattFill>
                <a:ln w="1905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3894" name="Rectangle 44" descr="宽下对角线"/>
                <p:cNvSpPr>
                  <a:spLocks noChangeArrowheads="1"/>
                </p:cNvSpPr>
                <p:nvPr/>
              </p:nvSpPr>
              <p:spPr bwMode="auto">
                <a:xfrm rot="10800000">
                  <a:off x="2925" y="1320"/>
                  <a:ext cx="44" cy="152"/>
                </a:xfrm>
                <a:prstGeom prst="rect">
                  <a:avLst/>
                </a:prstGeom>
                <a:pattFill prst="wdDnDiag">
                  <a:fgClr>
                    <a:srgbClr val="000066"/>
                  </a:fgClr>
                  <a:bgClr>
                    <a:schemeClr val="hlink"/>
                  </a:bgClr>
                </a:pattFill>
                <a:ln w="1905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33827" name="Rectangle 45" descr="宽下对角线"/>
              <p:cNvSpPr>
                <a:spLocks noChangeArrowheads="1"/>
              </p:cNvSpPr>
              <p:nvPr/>
            </p:nvSpPr>
            <p:spPr bwMode="auto">
              <a:xfrm rot="10800000">
                <a:off x="3491" y="1453"/>
                <a:ext cx="100" cy="205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28" name="Rectangle 46" descr="宽下对角线"/>
              <p:cNvSpPr>
                <a:spLocks noChangeArrowheads="1"/>
              </p:cNvSpPr>
              <p:nvPr/>
            </p:nvSpPr>
            <p:spPr bwMode="auto">
              <a:xfrm rot="10800000">
                <a:off x="3336" y="1438"/>
                <a:ext cx="101" cy="204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29" name="Text Box 47"/>
              <p:cNvSpPr txBox="1">
                <a:spLocks noChangeArrowheads="1"/>
              </p:cNvSpPr>
              <p:nvPr/>
            </p:nvSpPr>
            <p:spPr bwMode="auto">
              <a:xfrm>
                <a:off x="919" y="493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A</a:t>
                </a:r>
              </a:p>
            </p:txBody>
          </p:sp>
          <p:sp>
            <p:nvSpPr>
              <p:cNvPr id="33830" name="Text Box 48"/>
              <p:cNvSpPr txBox="1">
                <a:spLocks noChangeArrowheads="1"/>
              </p:cNvSpPr>
              <p:nvPr/>
            </p:nvSpPr>
            <p:spPr bwMode="auto">
              <a:xfrm>
                <a:off x="1074" y="822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B</a:t>
                </a:r>
              </a:p>
            </p:txBody>
          </p:sp>
          <p:sp>
            <p:nvSpPr>
              <p:cNvPr id="33831" name="Text Box 49"/>
              <p:cNvSpPr txBox="1">
                <a:spLocks noChangeArrowheads="1"/>
              </p:cNvSpPr>
              <p:nvPr/>
            </p:nvSpPr>
            <p:spPr bwMode="auto">
              <a:xfrm>
                <a:off x="1225" y="98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C</a:t>
                </a:r>
              </a:p>
            </p:txBody>
          </p:sp>
          <p:sp>
            <p:nvSpPr>
              <p:cNvPr id="33832" name="Text Box 50"/>
              <p:cNvSpPr txBox="1">
                <a:spLocks noChangeArrowheads="1"/>
              </p:cNvSpPr>
              <p:nvPr/>
            </p:nvSpPr>
            <p:spPr bwMode="auto">
              <a:xfrm>
                <a:off x="1349" y="1045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CD</a:t>
                </a:r>
              </a:p>
            </p:txBody>
          </p:sp>
          <p:sp>
            <p:nvSpPr>
              <p:cNvPr id="33833" name="Text Box 51"/>
              <p:cNvSpPr txBox="1">
                <a:spLocks noChangeArrowheads="1"/>
              </p:cNvSpPr>
              <p:nvPr/>
            </p:nvSpPr>
            <p:spPr bwMode="auto">
              <a:xfrm>
                <a:off x="1701" y="1152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E</a:t>
                </a:r>
              </a:p>
            </p:txBody>
          </p:sp>
          <p:sp>
            <p:nvSpPr>
              <p:cNvPr id="33834" name="Text Box 52"/>
              <p:cNvSpPr txBox="1">
                <a:spLocks noChangeArrowheads="1"/>
              </p:cNvSpPr>
              <p:nvPr/>
            </p:nvSpPr>
            <p:spPr bwMode="auto">
              <a:xfrm>
                <a:off x="1837" y="1209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EF</a:t>
                </a:r>
              </a:p>
            </p:txBody>
          </p:sp>
          <p:sp>
            <p:nvSpPr>
              <p:cNvPr id="33835" name="Text Box 53"/>
              <p:cNvSpPr txBox="1">
                <a:spLocks noChangeArrowheads="1"/>
              </p:cNvSpPr>
              <p:nvPr/>
            </p:nvSpPr>
            <p:spPr bwMode="auto">
              <a:xfrm>
                <a:off x="1541" y="1083"/>
                <a:ext cx="17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D</a:t>
                </a:r>
              </a:p>
            </p:txBody>
          </p:sp>
          <p:sp>
            <p:nvSpPr>
              <p:cNvPr id="33836" name="Text Box 54"/>
              <p:cNvSpPr txBox="1">
                <a:spLocks noChangeArrowheads="1"/>
              </p:cNvSpPr>
              <p:nvPr/>
            </p:nvSpPr>
            <p:spPr bwMode="auto">
              <a:xfrm>
                <a:off x="2494" y="1324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solidFill>
                      <a:srgbClr val="A50021"/>
                    </a:solidFill>
                    <a:latin typeface="黑体" pitchFamily="2" charset="-122"/>
                    <a:ea typeface="黑体" pitchFamily="2" charset="-122"/>
                  </a:rPr>
                  <a:t>H</a:t>
                </a:r>
              </a:p>
            </p:txBody>
          </p:sp>
          <p:sp>
            <p:nvSpPr>
              <p:cNvPr id="33837" name="Text Box 55"/>
              <p:cNvSpPr txBox="1">
                <a:spLocks noChangeArrowheads="1"/>
              </p:cNvSpPr>
              <p:nvPr/>
            </p:nvSpPr>
            <p:spPr bwMode="auto">
              <a:xfrm>
                <a:off x="2825" y="1165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K</a:t>
                </a:r>
              </a:p>
            </p:txBody>
          </p:sp>
          <p:sp>
            <p:nvSpPr>
              <p:cNvPr id="33838" name="Text Box 56"/>
              <p:cNvSpPr txBox="1">
                <a:spLocks noChangeArrowheads="1"/>
              </p:cNvSpPr>
              <p:nvPr/>
            </p:nvSpPr>
            <p:spPr bwMode="auto">
              <a:xfrm>
                <a:off x="2958" y="118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M</a:t>
                </a:r>
              </a:p>
            </p:txBody>
          </p:sp>
          <p:sp>
            <p:nvSpPr>
              <p:cNvPr id="33839" name="Text Box 57"/>
              <p:cNvSpPr txBox="1">
                <a:spLocks noChangeArrowheads="1"/>
              </p:cNvSpPr>
              <p:nvPr/>
            </p:nvSpPr>
            <p:spPr bwMode="auto">
              <a:xfrm>
                <a:off x="3139" y="1212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N</a:t>
                </a:r>
              </a:p>
            </p:txBody>
          </p:sp>
          <p:sp>
            <p:nvSpPr>
              <p:cNvPr id="33840" name="Text Box 58"/>
              <p:cNvSpPr txBox="1">
                <a:spLocks noChangeArrowheads="1"/>
              </p:cNvSpPr>
              <p:nvPr/>
            </p:nvSpPr>
            <p:spPr bwMode="auto">
              <a:xfrm>
                <a:off x="3778" y="130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T</a:t>
                </a:r>
              </a:p>
            </p:txBody>
          </p:sp>
          <p:sp>
            <p:nvSpPr>
              <p:cNvPr id="33841" name="Text Box 59"/>
              <p:cNvSpPr txBox="1">
                <a:spLocks noChangeArrowheads="1"/>
              </p:cNvSpPr>
              <p:nvPr/>
            </p:nvSpPr>
            <p:spPr bwMode="auto">
              <a:xfrm>
                <a:off x="3939" y="1325"/>
                <a:ext cx="17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U</a:t>
                </a:r>
              </a:p>
            </p:txBody>
          </p:sp>
          <p:sp>
            <p:nvSpPr>
              <p:cNvPr id="33842" name="Text Box 60"/>
              <p:cNvSpPr txBox="1">
                <a:spLocks noChangeArrowheads="1"/>
              </p:cNvSpPr>
              <p:nvPr/>
            </p:nvSpPr>
            <p:spPr bwMode="auto">
              <a:xfrm>
                <a:off x="4103" y="136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V</a:t>
                </a:r>
              </a:p>
            </p:txBody>
          </p:sp>
          <p:sp>
            <p:nvSpPr>
              <p:cNvPr id="33843" name="Text Box 61"/>
              <p:cNvSpPr txBox="1">
                <a:spLocks noChangeArrowheads="1"/>
              </p:cNvSpPr>
              <p:nvPr/>
            </p:nvSpPr>
            <p:spPr bwMode="auto">
              <a:xfrm>
                <a:off x="4260" y="138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X</a:t>
                </a:r>
              </a:p>
            </p:txBody>
          </p:sp>
          <p:sp>
            <p:nvSpPr>
              <p:cNvPr id="33844" name="Text Box 62"/>
              <p:cNvSpPr txBox="1">
                <a:spLocks noChangeArrowheads="1"/>
              </p:cNvSpPr>
              <p:nvPr/>
            </p:nvSpPr>
            <p:spPr bwMode="auto">
              <a:xfrm>
                <a:off x="4414" y="1413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Y</a:t>
                </a:r>
              </a:p>
            </p:txBody>
          </p:sp>
          <p:sp>
            <p:nvSpPr>
              <p:cNvPr id="33845" name="Text Box 63"/>
              <p:cNvSpPr txBox="1">
                <a:spLocks noChangeArrowheads="1"/>
              </p:cNvSpPr>
              <p:nvPr/>
            </p:nvSpPr>
            <p:spPr bwMode="auto">
              <a:xfrm>
                <a:off x="4572" y="1440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Z</a:t>
                </a:r>
              </a:p>
            </p:txBody>
          </p:sp>
          <p:sp>
            <p:nvSpPr>
              <p:cNvPr id="33846" name="Text Box 64"/>
              <p:cNvSpPr txBox="1">
                <a:spLocks noChangeArrowheads="1"/>
              </p:cNvSpPr>
              <p:nvPr/>
            </p:nvSpPr>
            <p:spPr bwMode="auto">
              <a:xfrm>
                <a:off x="4707" y="1503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ZA</a:t>
                </a:r>
              </a:p>
            </p:txBody>
          </p:sp>
          <p:sp>
            <p:nvSpPr>
              <p:cNvPr id="33847" name="Text Box 65"/>
              <p:cNvSpPr txBox="1">
                <a:spLocks noChangeArrowheads="1"/>
              </p:cNvSpPr>
              <p:nvPr/>
            </p:nvSpPr>
            <p:spPr bwMode="auto">
              <a:xfrm>
                <a:off x="4856" y="1628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ZB</a:t>
                </a:r>
              </a:p>
            </p:txBody>
          </p:sp>
          <p:sp>
            <p:nvSpPr>
              <p:cNvPr id="33848" name="Text Box 66"/>
              <p:cNvSpPr txBox="1">
                <a:spLocks noChangeArrowheads="1"/>
              </p:cNvSpPr>
              <p:nvPr/>
            </p:nvSpPr>
            <p:spPr bwMode="auto">
              <a:xfrm>
                <a:off x="5008" y="1823"/>
                <a:ext cx="22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ZC</a:t>
                </a:r>
              </a:p>
            </p:txBody>
          </p:sp>
          <p:sp>
            <p:nvSpPr>
              <p:cNvPr id="33849" name="Text Box 67"/>
              <p:cNvSpPr txBox="1">
                <a:spLocks noChangeArrowheads="1"/>
              </p:cNvSpPr>
              <p:nvPr/>
            </p:nvSpPr>
            <p:spPr bwMode="auto">
              <a:xfrm>
                <a:off x="527" y="119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 b="1" i="1">
                    <a:latin typeface="黑体" pitchFamily="2" charset="-122"/>
                    <a:ea typeface="黑体" pitchFamily="2" charset="-122"/>
                  </a:rPr>
                  <a:t>0 </a:t>
                </a:r>
                <a:endParaRPr kumimoji="1" lang="en-US" altLang="zh-CN" sz="2400" b="1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3850" name="Text Box 68"/>
              <p:cNvSpPr txBox="1">
                <a:spLocks noChangeArrowheads="1"/>
              </p:cNvSpPr>
              <p:nvPr/>
            </p:nvSpPr>
            <p:spPr bwMode="auto">
              <a:xfrm>
                <a:off x="657" y="963"/>
                <a:ext cx="213" cy="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 b="1">
                    <a:latin typeface="黑体" pitchFamily="2" charset="-122"/>
                    <a:ea typeface="黑体" pitchFamily="2" charset="-122"/>
                  </a:rPr>
                  <a:t>+</a:t>
                </a:r>
              </a:p>
              <a:p>
                <a:pPr algn="ctr" eaLnBrk="1" hangingPunct="1"/>
                <a:endParaRPr kumimoji="1" lang="en-US" altLang="zh-CN" sz="2400" b="1">
                  <a:latin typeface="黑体" pitchFamily="2" charset="-122"/>
                  <a:ea typeface="黑体" pitchFamily="2" charset="-122"/>
                </a:endParaRPr>
              </a:p>
              <a:p>
                <a:pPr algn="ctr" eaLnBrk="1" hangingPunct="1"/>
                <a:r>
                  <a:rPr kumimoji="1" lang="en-US" altLang="zh-CN" sz="2400" b="1">
                    <a:latin typeface="黑体" pitchFamily="2" charset="-122"/>
                    <a:ea typeface="黑体" pitchFamily="2" charset="-122"/>
                  </a:rPr>
                  <a:t>-</a:t>
                </a:r>
              </a:p>
            </p:txBody>
          </p:sp>
          <p:sp>
            <p:nvSpPr>
              <p:cNvPr id="33851" name="Text Box 69"/>
              <p:cNvSpPr txBox="1">
                <a:spLocks noChangeArrowheads="1"/>
              </p:cNvSpPr>
              <p:nvPr/>
            </p:nvSpPr>
            <p:spPr bwMode="auto">
              <a:xfrm>
                <a:off x="5304" y="1234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400" b="1" dirty="0">
                    <a:solidFill>
                      <a:srgbClr val="CC0000"/>
                    </a:solidFill>
                    <a:latin typeface="黑体" pitchFamily="2" charset="-122"/>
                    <a:ea typeface="黑体" pitchFamily="2" charset="-122"/>
                  </a:rPr>
                  <a:t>孔</a:t>
                </a:r>
              </a:p>
            </p:txBody>
          </p:sp>
          <p:sp>
            <p:nvSpPr>
              <p:cNvPr id="33852" name="Rectangle 70" descr="宽下对角线"/>
              <p:cNvSpPr>
                <a:spLocks noChangeArrowheads="1"/>
              </p:cNvSpPr>
              <p:nvPr/>
            </p:nvSpPr>
            <p:spPr bwMode="auto">
              <a:xfrm flipH="1">
                <a:off x="959" y="338"/>
                <a:ext cx="107" cy="204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53" name="Rectangle 71"/>
              <p:cNvSpPr>
                <a:spLocks noChangeArrowheads="1"/>
              </p:cNvSpPr>
              <p:nvPr/>
            </p:nvSpPr>
            <p:spPr bwMode="auto">
              <a:xfrm>
                <a:off x="926" y="321"/>
                <a:ext cx="166" cy="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54" name="Rectangle 72"/>
              <p:cNvSpPr>
                <a:spLocks noChangeArrowheads="1"/>
              </p:cNvSpPr>
              <p:nvPr/>
            </p:nvSpPr>
            <p:spPr bwMode="auto">
              <a:xfrm>
                <a:off x="1079" y="645"/>
                <a:ext cx="166" cy="47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55" name="Rectangle 73"/>
              <p:cNvSpPr>
                <a:spLocks noChangeArrowheads="1"/>
              </p:cNvSpPr>
              <p:nvPr/>
            </p:nvSpPr>
            <p:spPr bwMode="auto">
              <a:xfrm>
                <a:off x="1235" y="801"/>
                <a:ext cx="166" cy="47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56" name="Rectangle 74"/>
              <p:cNvSpPr>
                <a:spLocks noChangeArrowheads="1"/>
              </p:cNvSpPr>
              <p:nvPr/>
            </p:nvSpPr>
            <p:spPr bwMode="auto">
              <a:xfrm>
                <a:off x="1388" y="849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57" name="Rectangle 75"/>
              <p:cNvSpPr>
                <a:spLocks noChangeArrowheads="1"/>
              </p:cNvSpPr>
              <p:nvPr/>
            </p:nvSpPr>
            <p:spPr bwMode="auto">
              <a:xfrm>
                <a:off x="1550" y="882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58" name="Rectangle 76"/>
              <p:cNvSpPr>
                <a:spLocks noChangeArrowheads="1"/>
              </p:cNvSpPr>
              <p:nvPr/>
            </p:nvSpPr>
            <p:spPr bwMode="auto">
              <a:xfrm>
                <a:off x="1713" y="948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59" name="Rectangle 77"/>
              <p:cNvSpPr>
                <a:spLocks noChangeArrowheads="1"/>
              </p:cNvSpPr>
              <p:nvPr/>
            </p:nvSpPr>
            <p:spPr bwMode="auto">
              <a:xfrm>
                <a:off x="1872" y="999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60" name="Rectangle 78"/>
              <p:cNvSpPr>
                <a:spLocks noChangeArrowheads="1"/>
              </p:cNvSpPr>
              <p:nvPr/>
            </p:nvSpPr>
            <p:spPr bwMode="auto">
              <a:xfrm>
                <a:off x="2025" y="1038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61" name="Rectangle 79"/>
              <p:cNvSpPr>
                <a:spLocks noChangeArrowheads="1"/>
              </p:cNvSpPr>
              <p:nvPr/>
            </p:nvSpPr>
            <p:spPr bwMode="auto">
              <a:xfrm>
                <a:off x="2178" y="1068"/>
                <a:ext cx="165" cy="5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62" name="Rectangle 80"/>
              <p:cNvSpPr>
                <a:spLocks noChangeArrowheads="1"/>
              </p:cNvSpPr>
              <p:nvPr/>
            </p:nvSpPr>
            <p:spPr bwMode="auto">
              <a:xfrm>
                <a:off x="2350" y="1092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63" name="Rectangle 81"/>
              <p:cNvSpPr>
                <a:spLocks noChangeArrowheads="1"/>
              </p:cNvSpPr>
              <p:nvPr/>
            </p:nvSpPr>
            <p:spPr bwMode="auto">
              <a:xfrm>
                <a:off x="2506" y="1128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64" name="Rectangle 82"/>
              <p:cNvSpPr>
                <a:spLocks noChangeArrowheads="1"/>
              </p:cNvSpPr>
              <p:nvPr/>
            </p:nvSpPr>
            <p:spPr bwMode="auto">
              <a:xfrm>
                <a:off x="2665" y="1209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65" name="Rectangle 83"/>
              <p:cNvSpPr>
                <a:spLocks noChangeArrowheads="1"/>
              </p:cNvSpPr>
              <p:nvPr/>
            </p:nvSpPr>
            <p:spPr bwMode="auto">
              <a:xfrm>
                <a:off x="3299" y="1620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66" name="Rectangle 84"/>
              <p:cNvSpPr>
                <a:spLocks noChangeArrowheads="1"/>
              </p:cNvSpPr>
              <p:nvPr/>
            </p:nvSpPr>
            <p:spPr bwMode="auto">
              <a:xfrm>
                <a:off x="3458" y="1638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67" name="Rectangle 85"/>
              <p:cNvSpPr>
                <a:spLocks noChangeArrowheads="1"/>
              </p:cNvSpPr>
              <p:nvPr/>
            </p:nvSpPr>
            <p:spPr bwMode="auto">
              <a:xfrm>
                <a:off x="2652" y="1458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68" name="Text Box 86"/>
              <p:cNvSpPr txBox="1">
                <a:spLocks noChangeArrowheads="1"/>
              </p:cNvSpPr>
              <p:nvPr/>
            </p:nvSpPr>
            <p:spPr bwMode="auto">
              <a:xfrm>
                <a:off x="2612" y="1420"/>
                <a:ext cx="228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J</a:t>
                </a:r>
              </a:p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JS</a:t>
                </a:r>
              </a:p>
            </p:txBody>
          </p:sp>
          <p:sp>
            <p:nvSpPr>
              <p:cNvPr id="33869" name="Rectangle 87"/>
              <p:cNvSpPr>
                <a:spLocks noChangeArrowheads="1"/>
              </p:cNvSpPr>
              <p:nvPr/>
            </p:nvSpPr>
            <p:spPr bwMode="auto">
              <a:xfrm>
                <a:off x="2808" y="1530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70" name="Rectangle 88"/>
              <p:cNvSpPr>
                <a:spLocks noChangeArrowheads="1"/>
              </p:cNvSpPr>
              <p:nvPr/>
            </p:nvSpPr>
            <p:spPr bwMode="auto">
              <a:xfrm>
                <a:off x="2964" y="1548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71" name="Rectangle 89"/>
              <p:cNvSpPr>
                <a:spLocks noChangeArrowheads="1"/>
              </p:cNvSpPr>
              <p:nvPr/>
            </p:nvSpPr>
            <p:spPr bwMode="auto">
              <a:xfrm>
                <a:off x="3133" y="1569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72" name="Rectangle 90"/>
              <p:cNvSpPr>
                <a:spLocks noChangeArrowheads="1"/>
              </p:cNvSpPr>
              <p:nvPr/>
            </p:nvSpPr>
            <p:spPr bwMode="auto">
              <a:xfrm>
                <a:off x="3611" y="1659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73" name="Rectangle 91"/>
              <p:cNvSpPr>
                <a:spLocks noChangeArrowheads="1"/>
              </p:cNvSpPr>
              <p:nvPr/>
            </p:nvSpPr>
            <p:spPr bwMode="auto">
              <a:xfrm>
                <a:off x="3773" y="1677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74" name="Rectangle 92"/>
              <p:cNvSpPr>
                <a:spLocks noChangeArrowheads="1"/>
              </p:cNvSpPr>
              <p:nvPr/>
            </p:nvSpPr>
            <p:spPr bwMode="auto">
              <a:xfrm>
                <a:off x="3930" y="1695"/>
                <a:ext cx="165" cy="5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75" name="Rectangle 93"/>
              <p:cNvSpPr>
                <a:spLocks noChangeArrowheads="1"/>
              </p:cNvSpPr>
              <p:nvPr/>
            </p:nvSpPr>
            <p:spPr bwMode="auto">
              <a:xfrm>
                <a:off x="4099" y="1731"/>
                <a:ext cx="165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76" name="Rectangle 94"/>
              <p:cNvSpPr>
                <a:spLocks noChangeArrowheads="1"/>
              </p:cNvSpPr>
              <p:nvPr/>
            </p:nvSpPr>
            <p:spPr bwMode="auto">
              <a:xfrm>
                <a:off x="4261" y="1755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77" name="Rectangle 95"/>
              <p:cNvSpPr>
                <a:spLocks noChangeArrowheads="1"/>
              </p:cNvSpPr>
              <p:nvPr/>
            </p:nvSpPr>
            <p:spPr bwMode="auto">
              <a:xfrm>
                <a:off x="4420" y="1779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78" name="Rectangle 96"/>
              <p:cNvSpPr>
                <a:spLocks noChangeArrowheads="1"/>
              </p:cNvSpPr>
              <p:nvPr/>
            </p:nvSpPr>
            <p:spPr bwMode="auto">
              <a:xfrm>
                <a:off x="4573" y="1800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79" name="Rectangle 97"/>
              <p:cNvSpPr>
                <a:spLocks noChangeArrowheads="1"/>
              </p:cNvSpPr>
              <p:nvPr/>
            </p:nvSpPr>
            <p:spPr bwMode="auto">
              <a:xfrm>
                <a:off x="4732" y="1863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80" name="Rectangle 98"/>
              <p:cNvSpPr>
                <a:spLocks noChangeArrowheads="1"/>
              </p:cNvSpPr>
              <p:nvPr/>
            </p:nvSpPr>
            <p:spPr bwMode="auto">
              <a:xfrm>
                <a:off x="4885" y="1998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81" name="Rectangle 99"/>
              <p:cNvSpPr>
                <a:spLocks noChangeArrowheads="1"/>
              </p:cNvSpPr>
              <p:nvPr/>
            </p:nvSpPr>
            <p:spPr bwMode="auto">
              <a:xfrm>
                <a:off x="5038" y="2184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82" name="Rectangle 100"/>
              <p:cNvSpPr>
                <a:spLocks noChangeArrowheads="1"/>
              </p:cNvSpPr>
              <p:nvPr/>
            </p:nvSpPr>
            <p:spPr bwMode="auto">
              <a:xfrm>
                <a:off x="3647" y="1331"/>
                <a:ext cx="91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83" name="Text Box 101"/>
              <p:cNvSpPr txBox="1">
                <a:spLocks noChangeArrowheads="1"/>
              </p:cNvSpPr>
              <p:nvPr/>
            </p:nvSpPr>
            <p:spPr bwMode="auto">
              <a:xfrm>
                <a:off x="3613" y="1292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S</a:t>
                </a:r>
              </a:p>
            </p:txBody>
          </p:sp>
          <p:sp>
            <p:nvSpPr>
              <p:cNvPr id="33884" name="Rectangle 102"/>
              <p:cNvSpPr>
                <a:spLocks noChangeArrowheads="1"/>
              </p:cNvSpPr>
              <p:nvPr/>
            </p:nvSpPr>
            <p:spPr bwMode="auto">
              <a:xfrm>
                <a:off x="3494" y="1301"/>
                <a:ext cx="91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85" name="Text Box 103"/>
              <p:cNvSpPr txBox="1">
                <a:spLocks noChangeArrowheads="1"/>
              </p:cNvSpPr>
              <p:nvPr/>
            </p:nvSpPr>
            <p:spPr bwMode="auto">
              <a:xfrm>
                <a:off x="3453" y="1279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R</a:t>
                </a:r>
              </a:p>
            </p:txBody>
          </p:sp>
          <p:sp>
            <p:nvSpPr>
              <p:cNvPr id="33886" name="Rectangle 104"/>
              <p:cNvSpPr>
                <a:spLocks noChangeArrowheads="1"/>
              </p:cNvSpPr>
              <p:nvPr/>
            </p:nvSpPr>
            <p:spPr bwMode="auto">
              <a:xfrm>
                <a:off x="3344" y="1295"/>
                <a:ext cx="91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87" name="Text Box 105"/>
              <p:cNvSpPr txBox="1">
                <a:spLocks noChangeArrowheads="1"/>
              </p:cNvSpPr>
              <p:nvPr/>
            </p:nvSpPr>
            <p:spPr bwMode="auto">
              <a:xfrm>
                <a:off x="3305" y="126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P</a:t>
                </a:r>
              </a:p>
            </p:txBody>
          </p:sp>
          <p:sp>
            <p:nvSpPr>
              <p:cNvPr id="33888" name="Rectangle 106"/>
              <p:cNvSpPr>
                <a:spLocks noChangeArrowheads="1"/>
              </p:cNvSpPr>
              <p:nvPr/>
            </p:nvSpPr>
            <p:spPr bwMode="auto">
              <a:xfrm>
                <a:off x="2187" y="1328"/>
                <a:ext cx="153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89" name="Rectangle 107"/>
              <p:cNvSpPr>
                <a:spLocks noChangeArrowheads="1"/>
              </p:cNvSpPr>
              <p:nvPr/>
            </p:nvSpPr>
            <p:spPr bwMode="auto">
              <a:xfrm>
                <a:off x="2061" y="1301"/>
                <a:ext cx="91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90" name="Text Box 108"/>
              <p:cNvSpPr txBox="1">
                <a:spLocks noChangeArrowheads="1"/>
              </p:cNvSpPr>
              <p:nvPr/>
            </p:nvSpPr>
            <p:spPr bwMode="auto">
              <a:xfrm>
                <a:off x="2040" y="1248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F</a:t>
                </a:r>
              </a:p>
            </p:txBody>
          </p:sp>
          <p:sp>
            <p:nvSpPr>
              <p:cNvPr id="33891" name="Text Box 109"/>
              <p:cNvSpPr txBox="1">
                <a:spLocks noChangeArrowheads="1"/>
              </p:cNvSpPr>
              <p:nvPr/>
            </p:nvSpPr>
            <p:spPr bwMode="auto">
              <a:xfrm>
                <a:off x="2160" y="1290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FG</a:t>
                </a:r>
              </a:p>
            </p:txBody>
          </p:sp>
          <p:sp>
            <p:nvSpPr>
              <p:cNvPr id="33892" name="Text Box 110"/>
              <p:cNvSpPr txBox="1">
                <a:spLocks noChangeArrowheads="1"/>
              </p:cNvSpPr>
              <p:nvPr/>
            </p:nvSpPr>
            <p:spPr bwMode="auto">
              <a:xfrm>
                <a:off x="2335" y="131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G</a:t>
                </a:r>
              </a:p>
            </p:txBody>
          </p:sp>
        </p:grpSp>
        <p:sp>
          <p:nvSpPr>
            <p:cNvPr id="33799" name="Oval 111"/>
            <p:cNvSpPr>
              <a:spLocks noChangeArrowheads="1"/>
            </p:cNvSpPr>
            <p:nvPr/>
          </p:nvSpPr>
          <p:spPr bwMode="auto">
            <a:xfrm>
              <a:off x="848" y="1335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00" name="Line 112"/>
            <p:cNvSpPr>
              <a:spLocks noChangeShapeType="1"/>
            </p:cNvSpPr>
            <p:nvPr/>
          </p:nvSpPr>
          <p:spPr bwMode="auto">
            <a:xfrm>
              <a:off x="876" y="1160"/>
              <a:ext cx="0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010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10-1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0" t="17470" r="39081" b="13855"/>
          <a:stretch>
            <a:fillRect/>
          </a:stretch>
        </p:blipFill>
        <p:spPr bwMode="auto">
          <a:xfrm>
            <a:off x="6664325" y="1938338"/>
            <a:ext cx="5715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" descr="9-6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9" r="13506" b="6627"/>
          <a:stretch>
            <a:fillRect/>
          </a:stretch>
        </p:blipFill>
        <p:spPr bwMode="auto">
          <a:xfrm>
            <a:off x="6054725" y="3005138"/>
            <a:ext cx="201771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0" name="Group 5"/>
          <p:cNvGrpSpPr>
            <a:grpSpLocks/>
          </p:cNvGrpSpPr>
          <p:nvPr/>
        </p:nvGrpSpPr>
        <p:grpSpPr bwMode="auto">
          <a:xfrm>
            <a:off x="4319588" y="4681538"/>
            <a:ext cx="1336675" cy="1484312"/>
            <a:chOff x="1534" y="2911"/>
            <a:chExt cx="842" cy="935"/>
          </a:xfrm>
        </p:grpSpPr>
        <p:pic>
          <p:nvPicPr>
            <p:cNvPr id="4156" name="Picture 6" descr="10-1-3b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45" t="27612" r="44620" b="6717"/>
            <a:stretch>
              <a:fillRect/>
            </a:stretch>
          </p:blipFill>
          <p:spPr bwMode="auto">
            <a:xfrm>
              <a:off x="1534" y="2911"/>
              <a:ext cx="415" cy="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157" name="Group 7"/>
            <p:cNvGrpSpPr>
              <a:grpSpLocks/>
            </p:cNvGrpSpPr>
            <p:nvPr/>
          </p:nvGrpSpPr>
          <p:grpSpPr bwMode="auto">
            <a:xfrm>
              <a:off x="1577" y="3407"/>
              <a:ext cx="799" cy="439"/>
              <a:chOff x="1334" y="3396"/>
              <a:chExt cx="1434" cy="622"/>
            </a:xfrm>
          </p:grpSpPr>
          <p:sp>
            <p:nvSpPr>
              <p:cNvPr id="4158" name="Text Box 8"/>
              <p:cNvSpPr txBox="1">
                <a:spLocks noChangeArrowheads="1"/>
              </p:cNvSpPr>
              <p:nvPr/>
            </p:nvSpPr>
            <p:spPr bwMode="auto">
              <a:xfrm>
                <a:off x="1334" y="3606"/>
                <a:ext cx="1434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eaLnBrk="1" hangingPunct="1">
                  <a:buFontTx/>
                  <a:buNone/>
                  <a:defRPr kumimoji="1" sz="2400" b="1">
                    <a:solidFill>
                      <a:srgbClr val="C00000"/>
                    </a:solidFill>
                    <a:latin typeface="黑体" pitchFamily="2" charset="-122"/>
                    <a:ea typeface="黑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zh-CN" altLang="en-US" dirty="0"/>
                  <a:t>密封圈</a:t>
                </a:r>
                <a:r>
                  <a:rPr lang="en-US" altLang="zh-CN" dirty="0"/>
                  <a:t>3</a:t>
                </a:r>
              </a:p>
            </p:txBody>
          </p:sp>
          <p:sp>
            <p:nvSpPr>
              <p:cNvPr id="4159" name="Line 9"/>
              <p:cNvSpPr>
                <a:spLocks noChangeShapeType="1"/>
              </p:cNvSpPr>
              <p:nvPr/>
            </p:nvSpPr>
            <p:spPr bwMode="auto">
              <a:xfrm>
                <a:off x="1704" y="3396"/>
                <a:ext cx="180" cy="240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101" name="Group 10"/>
          <p:cNvGrpSpPr>
            <a:grpSpLocks/>
          </p:cNvGrpSpPr>
          <p:nvPr/>
        </p:nvGrpSpPr>
        <p:grpSpPr bwMode="auto">
          <a:xfrm>
            <a:off x="5513388" y="3995738"/>
            <a:ext cx="1620837" cy="1704975"/>
            <a:chOff x="3643" y="2496"/>
            <a:chExt cx="1021" cy="1074"/>
          </a:xfrm>
        </p:grpSpPr>
        <p:pic>
          <p:nvPicPr>
            <p:cNvPr id="4151" name="Picture 11" descr="10-1-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3" t="21085" r="57184" b="22289"/>
            <a:stretch>
              <a:fillRect/>
            </a:stretch>
          </p:blipFill>
          <p:spPr bwMode="auto">
            <a:xfrm>
              <a:off x="3947" y="2496"/>
              <a:ext cx="389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52" name="Picture 12" descr="10-1-3a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11" t="15862" r="45566" b="27586"/>
            <a:stretch>
              <a:fillRect/>
            </a:stretch>
          </p:blipFill>
          <p:spPr bwMode="auto">
            <a:xfrm>
              <a:off x="3643" y="2667"/>
              <a:ext cx="437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153" name="Group 13"/>
            <p:cNvGrpSpPr>
              <a:grpSpLocks/>
            </p:cNvGrpSpPr>
            <p:nvPr/>
          </p:nvGrpSpPr>
          <p:grpSpPr bwMode="auto">
            <a:xfrm>
              <a:off x="3865" y="3134"/>
              <a:ext cx="799" cy="436"/>
              <a:chOff x="3182" y="3408"/>
              <a:chExt cx="1434" cy="617"/>
            </a:xfrm>
          </p:grpSpPr>
          <p:sp>
            <p:nvSpPr>
              <p:cNvPr id="4154" name="Text Box 14"/>
              <p:cNvSpPr txBox="1">
                <a:spLocks noChangeArrowheads="1"/>
              </p:cNvSpPr>
              <p:nvPr/>
            </p:nvSpPr>
            <p:spPr bwMode="auto">
              <a:xfrm>
                <a:off x="3182" y="3613"/>
                <a:ext cx="1434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eaLnBrk="1" hangingPunct="1">
                  <a:buFontTx/>
                  <a:buNone/>
                  <a:defRPr kumimoji="1" sz="2400" b="1">
                    <a:solidFill>
                      <a:srgbClr val="C00000"/>
                    </a:solidFill>
                    <a:latin typeface="黑体" pitchFamily="2" charset="-122"/>
                    <a:ea typeface="黑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zh-CN" altLang="en-US" dirty="0"/>
                  <a:t>调整垫</a:t>
                </a:r>
                <a:r>
                  <a:rPr lang="en-US" altLang="zh-CN" dirty="0"/>
                  <a:t>5</a:t>
                </a:r>
              </a:p>
            </p:txBody>
          </p:sp>
          <p:sp>
            <p:nvSpPr>
              <p:cNvPr id="4155" name="Line 15"/>
              <p:cNvSpPr>
                <a:spLocks noChangeShapeType="1"/>
              </p:cNvSpPr>
              <p:nvPr/>
            </p:nvSpPr>
            <p:spPr bwMode="auto">
              <a:xfrm flipH="1">
                <a:off x="3488" y="3408"/>
                <a:ext cx="132" cy="264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102" name="Group 16"/>
          <p:cNvGrpSpPr>
            <a:grpSpLocks/>
          </p:cNvGrpSpPr>
          <p:nvPr/>
        </p:nvGrpSpPr>
        <p:grpSpPr bwMode="auto">
          <a:xfrm>
            <a:off x="1905000" y="4062413"/>
            <a:ext cx="958850" cy="1152525"/>
            <a:chOff x="1584" y="1199"/>
            <a:chExt cx="604" cy="726"/>
          </a:xfrm>
        </p:grpSpPr>
        <p:pic>
          <p:nvPicPr>
            <p:cNvPr id="4147" name="Picture 17" descr="10-1-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22" t="19879" r="51149" b="40361"/>
            <a:stretch>
              <a:fillRect/>
            </a:stretch>
          </p:blipFill>
          <p:spPr bwMode="auto">
            <a:xfrm>
              <a:off x="1714" y="1610"/>
              <a:ext cx="291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148" name="Group 18"/>
            <p:cNvGrpSpPr>
              <a:grpSpLocks/>
            </p:cNvGrpSpPr>
            <p:nvPr/>
          </p:nvGrpSpPr>
          <p:grpSpPr bwMode="auto">
            <a:xfrm>
              <a:off x="1584" y="1199"/>
              <a:ext cx="604" cy="417"/>
              <a:chOff x="1394" y="1080"/>
              <a:chExt cx="1081" cy="592"/>
            </a:xfrm>
          </p:grpSpPr>
          <p:sp>
            <p:nvSpPr>
              <p:cNvPr id="4149" name="Text Box 19"/>
              <p:cNvSpPr txBox="1">
                <a:spLocks noChangeArrowheads="1"/>
              </p:cNvSpPr>
              <p:nvPr/>
            </p:nvSpPr>
            <p:spPr bwMode="auto">
              <a:xfrm>
                <a:off x="1394" y="1080"/>
                <a:ext cx="1081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eaLnBrk="1" hangingPunct="1">
                  <a:buFontTx/>
                  <a:buNone/>
                  <a:defRPr kumimoji="1" sz="2400" b="1">
                    <a:solidFill>
                      <a:srgbClr val="C00000"/>
                    </a:solidFill>
                    <a:latin typeface="黑体" pitchFamily="2" charset="-122"/>
                    <a:ea typeface="黑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zh-CN" altLang="en-US" dirty="0"/>
                  <a:t>螺母</a:t>
                </a:r>
                <a:r>
                  <a:rPr lang="en-US" altLang="zh-CN" dirty="0"/>
                  <a:t>7</a:t>
                </a:r>
              </a:p>
            </p:txBody>
          </p:sp>
          <p:sp>
            <p:nvSpPr>
              <p:cNvPr id="4150" name="Line 20"/>
              <p:cNvSpPr>
                <a:spLocks noChangeShapeType="1"/>
              </p:cNvSpPr>
              <p:nvPr/>
            </p:nvSpPr>
            <p:spPr bwMode="auto">
              <a:xfrm>
                <a:off x="1658" y="1444"/>
                <a:ext cx="108" cy="228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103" name="Group 21"/>
          <p:cNvGrpSpPr>
            <a:grpSpLocks/>
          </p:cNvGrpSpPr>
          <p:nvPr/>
        </p:nvGrpSpPr>
        <p:grpSpPr bwMode="auto">
          <a:xfrm>
            <a:off x="2503488" y="3614738"/>
            <a:ext cx="1427162" cy="1246187"/>
            <a:chOff x="617" y="1200"/>
            <a:chExt cx="899" cy="785"/>
          </a:xfrm>
        </p:grpSpPr>
        <p:pic>
          <p:nvPicPr>
            <p:cNvPr id="4143" name="Picture 22" descr="10-1-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51" t="32530" r="44827" b="18073"/>
            <a:stretch>
              <a:fillRect/>
            </a:stretch>
          </p:blipFill>
          <p:spPr bwMode="auto">
            <a:xfrm>
              <a:off x="617" y="1594"/>
              <a:ext cx="520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144" name="Group 23"/>
            <p:cNvGrpSpPr>
              <a:grpSpLocks/>
            </p:cNvGrpSpPr>
            <p:nvPr/>
          </p:nvGrpSpPr>
          <p:grpSpPr bwMode="auto">
            <a:xfrm>
              <a:off x="912" y="1200"/>
              <a:ext cx="604" cy="484"/>
              <a:chOff x="710" y="1070"/>
              <a:chExt cx="1081" cy="685"/>
            </a:xfrm>
          </p:grpSpPr>
          <p:sp>
            <p:nvSpPr>
              <p:cNvPr id="4145" name="Text Box 24"/>
              <p:cNvSpPr txBox="1">
                <a:spLocks noChangeArrowheads="1"/>
              </p:cNvSpPr>
              <p:nvPr/>
            </p:nvSpPr>
            <p:spPr bwMode="auto">
              <a:xfrm>
                <a:off x="710" y="1070"/>
                <a:ext cx="1081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 b="1" dirty="0">
                    <a:solidFill>
                      <a:srgbClr val="C00000"/>
                    </a:solidFill>
                    <a:latin typeface="黑体" pitchFamily="2" charset="-122"/>
                    <a:ea typeface="黑体" pitchFamily="2" charset="-122"/>
                  </a:rPr>
                  <a:t>螺柱</a:t>
                </a:r>
                <a:r>
                  <a:rPr kumimoji="1" lang="en-US" altLang="zh-CN" sz="2400" b="1" dirty="0">
                    <a:solidFill>
                      <a:srgbClr val="C00000"/>
                    </a:solidFill>
                    <a:latin typeface="黑体" pitchFamily="2" charset="-122"/>
                    <a:ea typeface="黑体" pitchFamily="2" charset="-122"/>
                  </a:rPr>
                  <a:t>6</a:t>
                </a:r>
              </a:p>
            </p:txBody>
          </p:sp>
          <p:sp>
            <p:nvSpPr>
              <p:cNvPr id="4146" name="Line 25"/>
              <p:cNvSpPr>
                <a:spLocks noChangeShapeType="1"/>
              </p:cNvSpPr>
              <p:nvPr/>
            </p:nvSpPr>
            <p:spPr bwMode="auto">
              <a:xfrm flipH="1">
                <a:off x="936" y="1440"/>
                <a:ext cx="36" cy="315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104" name="Group 26"/>
          <p:cNvGrpSpPr>
            <a:grpSpLocks/>
          </p:cNvGrpSpPr>
          <p:nvPr/>
        </p:nvGrpSpPr>
        <p:grpSpPr bwMode="auto">
          <a:xfrm>
            <a:off x="3914775" y="3190875"/>
            <a:ext cx="1584325" cy="1225550"/>
            <a:chOff x="2274" y="1989"/>
            <a:chExt cx="998" cy="772"/>
          </a:xfrm>
        </p:grpSpPr>
        <p:pic>
          <p:nvPicPr>
            <p:cNvPr id="4139" name="Picture 27" descr="10-1-5a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95" r="47414" b="3012"/>
            <a:stretch>
              <a:fillRect/>
            </a:stretch>
          </p:blipFill>
          <p:spPr bwMode="auto">
            <a:xfrm>
              <a:off x="2976" y="2016"/>
              <a:ext cx="296" cy="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140" name="Group 28"/>
            <p:cNvGrpSpPr>
              <a:grpSpLocks/>
            </p:cNvGrpSpPr>
            <p:nvPr/>
          </p:nvGrpSpPr>
          <p:grpSpPr bwMode="auto">
            <a:xfrm>
              <a:off x="2274" y="1989"/>
              <a:ext cx="702" cy="399"/>
              <a:chOff x="1458" y="69"/>
              <a:chExt cx="702" cy="399"/>
            </a:xfrm>
          </p:grpSpPr>
          <p:sp>
            <p:nvSpPr>
              <p:cNvPr id="4141" name="Text Box 29"/>
              <p:cNvSpPr txBox="1">
                <a:spLocks noChangeArrowheads="1"/>
              </p:cNvSpPr>
              <p:nvPr/>
            </p:nvSpPr>
            <p:spPr bwMode="auto">
              <a:xfrm>
                <a:off x="1458" y="69"/>
                <a:ext cx="70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eaLnBrk="1" hangingPunct="1">
                  <a:buFontTx/>
                  <a:buNone/>
                  <a:defRPr kumimoji="1" sz="2400" b="1">
                    <a:solidFill>
                      <a:srgbClr val="C00000"/>
                    </a:solidFill>
                    <a:latin typeface="黑体" pitchFamily="2" charset="-122"/>
                    <a:ea typeface="黑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zh-CN" altLang="en-US" dirty="0"/>
                  <a:t>阀杆</a:t>
                </a:r>
                <a:r>
                  <a:rPr lang="en-US" altLang="zh-CN" dirty="0"/>
                  <a:t>12</a:t>
                </a:r>
              </a:p>
            </p:txBody>
          </p:sp>
          <p:sp>
            <p:nvSpPr>
              <p:cNvPr id="4142" name="Line 30"/>
              <p:cNvSpPr>
                <a:spLocks noChangeShapeType="1"/>
              </p:cNvSpPr>
              <p:nvPr/>
            </p:nvSpPr>
            <p:spPr bwMode="auto">
              <a:xfrm>
                <a:off x="2011" y="316"/>
                <a:ext cx="143" cy="152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105" name="Group 31"/>
          <p:cNvGrpSpPr>
            <a:grpSpLocks/>
          </p:cNvGrpSpPr>
          <p:nvPr/>
        </p:nvGrpSpPr>
        <p:grpSpPr bwMode="auto">
          <a:xfrm>
            <a:off x="7197726" y="1563688"/>
            <a:ext cx="2463396" cy="621942"/>
            <a:chOff x="4643" y="160"/>
            <a:chExt cx="1262" cy="1417"/>
          </a:xfrm>
        </p:grpSpPr>
        <p:sp>
          <p:nvSpPr>
            <p:cNvPr id="4137" name="Text Box 32"/>
            <p:cNvSpPr txBox="1">
              <a:spLocks noChangeArrowheads="1"/>
            </p:cNvSpPr>
            <p:nvPr/>
          </p:nvSpPr>
          <p:spPr bwMode="auto">
            <a:xfrm>
              <a:off x="4859" y="160"/>
              <a:ext cx="1046" cy="1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buFontTx/>
                <a:buNone/>
                <a:defRPr kumimoji="1" sz="2400" b="1">
                  <a:solidFill>
                    <a:srgbClr val="C00000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dirty="0"/>
                <a:t>填料压紧盖</a:t>
              </a:r>
              <a:r>
                <a:rPr lang="en-US" altLang="zh-CN" dirty="0"/>
                <a:t>11</a:t>
              </a:r>
            </a:p>
          </p:txBody>
        </p:sp>
        <p:sp>
          <p:nvSpPr>
            <p:cNvPr id="4138" name="Line 33"/>
            <p:cNvSpPr>
              <a:spLocks noChangeShapeType="1"/>
            </p:cNvSpPr>
            <p:nvPr/>
          </p:nvSpPr>
          <p:spPr bwMode="auto">
            <a:xfrm flipV="1">
              <a:off x="4643" y="982"/>
              <a:ext cx="253" cy="59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06" name="Group 34"/>
          <p:cNvGrpSpPr>
            <a:grpSpLocks/>
          </p:cNvGrpSpPr>
          <p:nvPr/>
        </p:nvGrpSpPr>
        <p:grpSpPr bwMode="auto">
          <a:xfrm>
            <a:off x="7855744" y="3051969"/>
            <a:ext cx="1003300" cy="711200"/>
            <a:chOff x="4944" y="1778"/>
            <a:chExt cx="1134" cy="634"/>
          </a:xfrm>
        </p:grpSpPr>
        <p:sp>
          <p:nvSpPr>
            <p:cNvPr id="4135" name="Text Box 35"/>
            <p:cNvSpPr txBox="1">
              <a:spLocks noChangeArrowheads="1"/>
            </p:cNvSpPr>
            <p:nvPr/>
          </p:nvSpPr>
          <p:spPr bwMode="auto">
            <a:xfrm>
              <a:off x="4994" y="1778"/>
              <a:ext cx="1084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 dirty="0">
                  <a:solidFill>
                    <a:srgbClr val="C00000"/>
                  </a:solidFill>
                  <a:latin typeface="黑体" pitchFamily="2" charset="-122"/>
                  <a:ea typeface="黑体" pitchFamily="2" charset="-122"/>
                </a:rPr>
                <a:t>阀体</a:t>
              </a:r>
              <a:r>
                <a:rPr kumimoji="1" lang="en-US" altLang="zh-CN" sz="2400" b="1" dirty="0">
                  <a:solidFill>
                    <a:srgbClr val="C0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136" name="Line 36"/>
            <p:cNvSpPr>
              <a:spLocks noChangeShapeType="1"/>
            </p:cNvSpPr>
            <p:nvPr/>
          </p:nvSpPr>
          <p:spPr bwMode="auto">
            <a:xfrm flipH="1">
              <a:off x="4944" y="2113"/>
              <a:ext cx="526" cy="29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07" name="Group 37"/>
          <p:cNvGrpSpPr>
            <a:grpSpLocks/>
          </p:cNvGrpSpPr>
          <p:nvPr/>
        </p:nvGrpSpPr>
        <p:grpSpPr bwMode="auto">
          <a:xfrm>
            <a:off x="3024188" y="3841750"/>
            <a:ext cx="1971675" cy="2254250"/>
            <a:chOff x="370" y="2021"/>
            <a:chExt cx="1242" cy="1420"/>
          </a:xfrm>
        </p:grpSpPr>
        <p:pic>
          <p:nvPicPr>
            <p:cNvPr id="4131" name="Picture 38" descr="9-6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95" t="11694" r="65715" b="7158"/>
            <a:stretch>
              <a:fillRect/>
            </a:stretch>
          </p:blipFill>
          <p:spPr bwMode="auto">
            <a:xfrm>
              <a:off x="370" y="2148"/>
              <a:ext cx="838" cy="1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132" name="Group 39"/>
            <p:cNvGrpSpPr>
              <a:grpSpLocks/>
            </p:cNvGrpSpPr>
            <p:nvPr/>
          </p:nvGrpSpPr>
          <p:grpSpPr bwMode="auto">
            <a:xfrm>
              <a:off x="1008" y="2021"/>
              <a:ext cx="604" cy="453"/>
              <a:chOff x="818" y="1898"/>
              <a:chExt cx="1081" cy="642"/>
            </a:xfrm>
          </p:grpSpPr>
          <p:sp>
            <p:nvSpPr>
              <p:cNvPr id="4133" name="Text Box 40"/>
              <p:cNvSpPr txBox="1">
                <a:spLocks noChangeArrowheads="1"/>
              </p:cNvSpPr>
              <p:nvPr/>
            </p:nvSpPr>
            <p:spPr bwMode="auto">
              <a:xfrm>
                <a:off x="818" y="1898"/>
                <a:ext cx="1081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eaLnBrk="1" hangingPunct="1">
                  <a:buFontTx/>
                  <a:buNone/>
                  <a:defRPr kumimoji="1" sz="2400" b="1">
                    <a:solidFill>
                      <a:srgbClr val="C00000"/>
                    </a:solidFill>
                    <a:latin typeface="黑体" pitchFamily="2" charset="-122"/>
                    <a:ea typeface="黑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zh-CN" altLang="en-US" dirty="0"/>
                  <a:t>阀盖</a:t>
                </a:r>
                <a:r>
                  <a:rPr lang="en-US" altLang="zh-CN" dirty="0"/>
                  <a:t>2</a:t>
                </a:r>
              </a:p>
            </p:txBody>
          </p:sp>
          <p:sp>
            <p:nvSpPr>
              <p:cNvPr id="4134" name="Line 41"/>
              <p:cNvSpPr>
                <a:spLocks noChangeShapeType="1"/>
              </p:cNvSpPr>
              <p:nvPr/>
            </p:nvSpPr>
            <p:spPr bwMode="auto">
              <a:xfrm flipH="1">
                <a:off x="1080" y="2252"/>
                <a:ext cx="84" cy="288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108" name="Group 42"/>
          <p:cNvGrpSpPr>
            <a:grpSpLocks/>
          </p:cNvGrpSpPr>
          <p:nvPr/>
        </p:nvGrpSpPr>
        <p:grpSpPr bwMode="auto">
          <a:xfrm>
            <a:off x="6627813" y="2432050"/>
            <a:ext cx="2063750" cy="828675"/>
            <a:chOff x="1968" y="1613"/>
            <a:chExt cx="1300" cy="522"/>
          </a:xfrm>
        </p:grpSpPr>
        <p:pic>
          <p:nvPicPr>
            <p:cNvPr id="4127" name="Picture 43" descr="10-1-1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73" t="28915" r="34483" b="52409"/>
            <a:stretch>
              <a:fillRect/>
            </a:stretch>
          </p:blipFill>
          <p:spPr bwMode="auto">
            <a:xfrm>
              <a:off x="1968" y="1872"/>
              <a:ext cx="373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128" name="Group 44"/>
            <p:cNvGrpSpPr>
              <a:grpSpLocks/>
            </p:cNvGrpSpPr>
            <p:nvPr/>
          </p:nvGrpSpPr>
          <p:grpSpPr bwMode="auto">
            <a:xfrm>
              <a:off x="2327" y="1613"/>
              <a:ext cx="941" cy="359"/>
              <a:chOff x="2531" y="1898"/>
              <a:chExt cx="1689" cy="508"/>
            </a:xfrm>
          </p:grpSpPr>
          <p:sp>
            <p:nvSpPr>
              <p:cNvPr id="4129" name="Text Box 45"/>
              <p:cNvSpPr txBox="1">
                <a:spLocks noChangeArrowheads="1"/>
              </p:cNvSpPr>
              <p:nvPr/>
            </p:nvSpPr>
            <p:spPr bwMode="auto">
              <a:xfrm>
                <a:off x="2788" y="1898"/>
                <a:ext cx="1432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eaLnBrk="1" hangingPunct="1">
                  <a:buFontTx/>
                  <a:buNone/>
                  <a:defRPr kumimoji="1" sz="2400" b="1">
                    <a:solidFill>
                      <a:srgbClr val="C00000"/>
                    </a:solidFill>
                    <a:latin typeface="黑体" pitchFamily="2" charset="-122"/>
                    <a:ea typeface="黑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zh-CN" altLang="en-US" dirty="0"/>
                  <a:t>填料垫</a:t>
                </a:r>
                <a:r>
                  <a:rPr lang="en-US" altLang="zh-CN" dirty="0"/>
                  <a:t>8</a:t>
                </a:r>
              </a:p>
            </p:txBody>
          </p:sp>
          <p:sp>
            <p:nvSpPr>
              <p:cNvPr id="4130" name="Line 46"/>
              <p:cNvSpPr>
                <a:spLocks noChangeShapeType="1"/>
              </p:cNvSpPr>
              <p:nvPr/>
            </p:nvSpPr>
            <p:spPr bwMode="auto">
              <a:xfrm flipH="1">
                <a:off x="2531" y="2246"/>
                <a:ext cx="475" cy="160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109" name="Group 47"/>
          <p:cNvGrpSpPr>
            <a:grpSpLocks/>
          </p:cNvGrpSpPr>
          <p:nvPr/>
        </p:nvGrpSpPr>
        <p:grpSpPr bwMode="auto">
          <a:xfrm>
            <a:off x="4854575" y="4383088"/>
            <a:ext cx="1666875" cy="1676400"/>
            <a:chOff x="2098" y="2775"/>
            <a:chExt cx="1050" cy="1056"/>
          </a:xfrm>
        </p:grpSpPr>
        <p:grpSp>
          <p:nvGrpSpPr>
            <p:cNvPr id="4123" name="Group 48"/>
            <p:cNvGrpSpPr>
              <a:grpSpLocks/>
            </p:cNvGrpSpPr>
            <p:nvPr/>
          </p:nvGrpSpPr>
          <p:grpSpPr bwMode="auto">
            <a:xfrm>
              <a:off x="2544" y="3361"/>
              <a:ext cx="604" cy="470"/>
              <a:chOff x="2402" y="3360"/>
              <a:chExt cx="1081" cy="665"/>
            </a:xfrm>
          </p:grpSpPr>
          <p:sp>
            <p:nvSpPr>
              <p:cNvPr id="4125" name="Text Box 49"/>
              <p:cNvSpPr txBox="1">
                <a:spLocks noChangeArrowheads="1"/>
              </p:cNvSpPr>
              <p:nvPr/>
            </p:nvSpPr>
            <p:spPr bwMode="auto">
              <a:xfrm>
                <a:off x="2402" y="3613"/>
                <a:ext cx="1081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eaLnBrk="1" hangingPunct="1">
                  <a:buFontTx/>
                  <a:buNone/>
                  <a:defRPr kumimoji="1" sz="2400" b="1">
                    <a:solidFill>
                      <a:srgbClr val="C00000"/>
                    </a:solidFill>
                    <a:latin typeface="黑体" pitchFamily="2" charset="-122"/>
                    <a:ea typeface="黑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zh-CN" altLang="en-US" dirty="0"/>
                  <a:t>阀芯</a:t>
                </a:r>
                <a:r>
                  <a:rPr lang="en-US" altLang="zh-CN" dirty="0"/>
                  <a:t>4</a:t>
                </a:r>
              </a:p>
            </p:txBody>
          </p:sp>
          <p:sp>
            <p:nvSpPr>
              <p:cNvPr id="4126" name="Line 50"/>
              <p:cNvSpPr>
                <a:spLocks noChangeShapeType="1"/>
              </p:cNvSpPr>
              <p:nvPr/>
            </p:nvSpPr>
            <p:spPr bwMode="auto">
              <a:xfrm>
                <a:off x="2544" y="3360"/>
                <a:ext cx="200" cy="345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pic>
          <p:nvPicPr>
            <p:cNvPr id="4124" name="Picture 51" descr="10-1-2aa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13" t="27711" r="44540" b="8434"/>
            <a:stretch>
              <a:fillRect/>
            </a:stretch>
          </p:blipFill>
          <p:spPr bwMode="auto">
            <a:xfrm>
              <a:off x="2098" y="2775"/>
              <a:ext cx="635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10" name="Group 53"/>
          <p:cNvGrpSpPr>
            <a:grpSpLocks/>
          </p:cNvGrpSpPr>
          <p:nvPr/>
        </p:nvGrpSpPr>
        <p:grpSpPr bwMode="auto">
          <a:xfrm>
            <a:off x="4886561" y="1322519"/>
            <a:ext cx="1114425" cy="671512"/>
            <a:chOff x="4838" y="769"/>
            <a:chExt cx="1258" cy="599"/>
          </a:xfrm>
        </p:grpSpPr>
        <p:sp>
          <p:nvSpPr>
            <p:cNvPr id="4121" name="Text Box 54"/>
            <p:cNvSpPr txBox="1">
              <a:spLocks noChangeArrowheads="1"/>
            </p:cNvSpPr>
            <p:nvPr/>
          </p:nvSpPr>
          <p:spPr bwMode="auto">
            <a:xfrm>
              <a:off x="4838" y="769"/>
              <a:ext cx="1258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buFontTx/>
                <a:buNone/>
                <a:defRPr kumimoji="1" sz="2400" b="1">
                  <a:solidFill>
                    <a:srgbClr val="C00000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dirty="0"/>
                <a:t>扳手</a:t>
              </a:r>
              <a:r>
                <a:rPr lang="en-US" altLang="zh-CN" dirty="0"/>
                <a:t>13</a:t>
              </a:r>
            </a:p>
          </p:txBody>
        </p:sp>
        <p:sp>
          <p:nvSpPr>
            <p:cNvPr id="4122" name="Line 55"/>
            <p:cNvSpPr>
              <a:spLocks noChangeShapeType="1"/>
            </p:cNvSpPr>
            <p:nvPr/>
          </p:nvSpPr>
          <p:spPr bwMode="auto">
            <a:xfrm flipH="1" flipV="1">
              <a:off x="5628" y="1152"/>
              <a:ext cx="216" cy="21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4111" name="Picture 56" descr="10-1-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4" t="4819" r="23563" b="4819"/>
          <a:stretch>
            <a:fillRect/>
          </a:stretch>
        </p:blipFill>
        <p:spPr bwMode="auto">
          <a:xfrm>
            <a:off x="4794250" y="787400"/>
            <a:ext cx="3186113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 Box 57"/>
          <p:cNvSpPr txBox="1">
            <a:spLocks noChangeArrowheads="1"/>
          </p:cNvSpPr>
          <p:nvPr/>
        </p:nvSpPr>
        <p:spPr bwMode="auto">
          <a:xfrm>
            <a:off x="273050" y="1149350"/>
            <a:ext cx="1149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轴类</a:t>
            </a:r>
          </a:p>
        </p:txBody>
      </p:sp>
      <p:sp>
        <p:nvSpPr>
          <p:cNvPr id="120" name="Text Box 58"/>
          <p:cNvSpPr txBox="1">
            <a:spLocks noChangeArrowheads="1"/>
          </p:cNvSpPr>
          <p:nvPr/>
        </p:nvSpPr>
        <p:spPr bwMode="auto">
          <a:xfrm>
            <a:off x="273050" y="1708150"/>
            <a:ext cx="1149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盘类</a:t>
            </a:r>
          </a:p>
        </p:txBody>
      </p:sp>
      <p:sp>
        <p:nvSpPr>
          <p:cNvPr id="121" name="Text Box 59"/>
          <p:cNvSpPr txBox="1">
            <a:spLocks noChangeArrowheads="1"/>
          </p:cNvSpPr>
          <p:nvPr/>
        </p:nvSpPr>
        <p:spPr bwMode="auto">
          <a:xfrm>
            <a:off x="273050" y="2265363"/>
            <a:ext cx="2387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箱体、支架类</a:t>
            </a:r>
          </a:p>
        </p:txBody>
      </p:sp>
      <p:sp>
        <p:nvSpPr>
          <p:cNvPr id="122" name="Text Box 60"/>
          <p:cNvSpPr txBox="1">
            <a:spLocks noChangeArrowheads="1"/>
          </p:cNvSpPr>
          <p:nvPr/>
        </p:nvSpPr>
        <p:spPr bwMode="auto">
          <a:xfrm>
            <a:off x="273050" y="2822575"/>
            <a:ext cx="1458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标准件</a:t>
            </a:r>
          </a:p>
        </p:txBody>
      </p:sp>
      <p:sp>
        <p:nvSpPr>
          <p:cNvPr id="123" name="Text Box 61"/>
          <p:cNvSpPr txBox="1">
            <a:spLocks noChangeArrowheads="1"/>
          </p:cNvSpPr>
          <p:nvPr/>
        </p:nvSpPr>
        <p:spPr bwMode="auto">
          <a:xfrm>
            <a:off x="1363663" y="1089025"/>
            <a:ext cx="1524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（</a:t>
            </a:r>
            <a:r>
              <a:rPr kumimoji="1" lang="zh-CN" altLang="en-US" sz="2400" b="1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阀杆</a:t>
            </a: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）</a:t>
            </a:r>
          </a:p>
        </p:txBody>
      </p:sp>
      <p:sp>
        <p:nvSpPr>
          <p:cNvPr id="124" name="Text Box 62"/>
          <p:cNvSpPr txBox="1">
            <a:spLocks noChangeArrowheads="1"/>
          </p:cNvSpPr>
          <p:nvPr/>
        </p:nvSpPr>
        <p:spPr bwMode="auto">
          <a:xfrm>
            <a:off x="1414463" y="1662113"/>
            <a:ext cx="152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隶书" pitchFamily="49" charset="-122"/>
                <a:ea typeface="隶书" pitchFamily="49" charset="-122"/>
              </a:rPr>
              <a:t>（</a:t>
            </a:r>
            <a:r>
              <a:rPr kumimoji="1" lang="zh-CN" altLang="en-US" sz="24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阀盖</a:t>
            </a:r>
            <a:r>
              <a:rPr kumimoji="1" lang="zh-CN" altLang="en-US" sz="2800" b="1">
                <a:latin typeface="隶书" pitchFamily="49" charset="-122"/>
                <a:ea typeface="隶书" pitchFamily="49" charset="-122"/>
              </a:rPr>
              <a:t>）</a:t>
            </a:r>
          </a:p>
        </p:txBody>
      </p:sp>
      <p:sp>
        <p:nvSpPr>
          <p:cNvPr id="125" name="Text Box 63"/>
          <p:cNvSpPr txBox="1">
            <a:spLocks noChangeArrowheads="1"/>
          </p:cNvSpPr>
          <p:nvPr/>
        </p:nvSpPr>
        <p:spPr bwMode="auto">
          <a:xfrm>
            <a:off x="1763713" y="2774950"/>
            <a:ext cx="2954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隶书" pitchFamily="49" charset="-122"/>
                <a:ea typeface="隶书" pitchFamily="49" charset="-122"/>
              </a:rPr>
              <a:t>（</a:t>
            </a:r>
            <a:r>
              <a:rPr kumimoji="1" lang="zh-CN" altLang="en-US" sz="24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螺栓、销等</a:t>
            </a:r>
            <a:r>
              <a:rPr kumimoji="1" lang="zh-CN" altLang="en-US" sz="2800" b="1">
                <a:latin typeface="隶书" pitchFamily="49" charset="-122"/>
                <a:ea typeface="隶书" pitchFamily="49" charset="-122"/>
              </a:rPr>
              <a:t>）</a:t>
            </a:r>
          </a:p>
        </p:txBody>
      </p:sp>
      <p:sp>
        <p:nvSpPr>
          <p:cNvPr id="126" name="Text Box 64"/>
          <p:cNvSpPr txBox="1">
            <a:spLocks noChangeArrowheads="1"/>
          </p:cNvSpPr>
          <p:nvPr/>
        </p:nvSpPr>
        <p:spPr bwMode="auto">
          <a:xfrm>
            <a:off x="2736850" y="2222500"/>
            <a:ext cx="1524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隶书" pitchFamily="49" charset="-122"/>
                <a:ea typeface="隶书" pitchFamily="49" charset="-122"/>
              </a:rPr>
              <a:t>（</a:t>
            </a:r>
            <a:r>
              <a:rPr kumimoji="1" lang="zh-CN" altLang="en-US" sz="24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阀体</a:t>
            </a:r>
            <a:r>
              <a:rPr kumimoji="1" lang="zh-CN" altLang="en-US" sz="2800" b="1">
                <a:latin typeface="隶书" pitchFamily="49" charset="-122"/>
                <a:ea typeface="隶书" pitchFamily="49" charset="-122"/>
              </a:rPr>
              <a:t>）</a:t>
            </a:r>
          </a:p>
        </p:txBody>
      </p:sp>
      <p:sp>
        <p:nvSpPr>
          <p:cNvPr id="127" name="矩形 3"/>
          <p:cNvSpPr>
            <a:spLocks noChangeArrowheads="1"/>
          </p:cNvSpPr>
          <p:nvPr/>
        </p:nvSpPr>
        <p:spPr bwMode="auto">
          <a:xfrm>
            <a:off x="73025" y="263525"/>
            <a:ext cx="8661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根据零件结构、加工特点，通常零件分为以下几大类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:</a:t>
            </a:r>
            <a:endParaRPr kumimoji="1" lang="zh-CN" altLang="en-US" sz="2800" b="1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459194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3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utoUpdateAnimBg="0"/>
      <p:bldP spid="120" grpId="0" autoUpdateAnimBg="0"/>
      <p:bldP spid="121" grpId="0" autoUpdateAnimBg="0"/>
      <p:bldP spid="122" grpId="0" autoUpdateAnimBg="0"/>
      <p:bldP spid="123" grpId="0" autoUpdateAnimBg="0"/>
      <p:bldP spid="124" grpId="0" autoUpdateAnimBg="0"/>
      <p:bldP spid="125" grpId="0" autoUpdateAnimBg="0"/>
      <p:bldP spid="126" grpId="0" autoUpdateAnimBg="0"/>
      <p:bldP spid="1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 flipH="1" flipV="1">
            <a:off x="4403725" y="1935163"/>
            <a:ext cx="455613" cy="341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 flipH="1">
            <a:off x="3575050" y="1914525"/>
            <a:ext cx="388938" cy="336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0" name="Text Box 11"/>
          <p:cNvSpPr txBox="1">
            <a:spLocks noChangeArrowheads="1"/>
          </p:cNvSpPr>
          <p:nvPr/>
        </p:nvSpPr>
        <p:spPr bwMode="auto">
          <a:xfrm>
            <a:off x="828675" y="358775"/>
            <a:ext cx="3262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（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3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）公差带代号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2343150" y="2962275"/>
            <a:ext cx="3424238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孔</a:t>
            </a:r>
            <a:r>
              <a:rPr kumimoji="1" lang="zh-CN" altLang="en-US" sz="2400" b="1" dirty="0" smtClean="0">
                <a:latin typeface="黑体" pitchFamily="2" charset="-122"/>
                <a:ea typeface="黑体" pitchFamily="2" charset="-122"/>
              </a:rPr>
              <a:t>的公称尺寸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： </a:t>
            </a:r>
            <a:r>
              <a:rPr kumimoji="1" lang="en-US" altLang="zh-CN" sz="2800" b="1" dirty="0">
                <a:latin typeface="ISOCPEUR" pitchFamily="34" charset="0"/>
                <a:ea typeface="黑体" pitchFamily="2" charset="-122"/>
              </a:rPr>
              <a:t>Ø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  <a:sym typeface="UniversalMath1 BT" pitchFamily="18" charset="2"/>
              </a:rPr>
              <a:t>50</a:t>
            </a:r>
            <a:r>
              <a:rPr kumimoji="1" lang="en-US" altLang="zh-CN" sz="2800" b="1" i="1" dirty="0">
                <a:latin typeface="黑体" pitchFamily="2" charset="-122"/>
                <a:ea typeface="黑体" pitchFamily="2" charset="-122"/>
                <a:sym typeface="UniversalMath1 BT" pitchFamily="18" charset="2"/>
              </a:rPr>
              <a:t> </a:t>
            </a:r>
          </a:p>
          <a:p>
            <a:pPr eaLnBrk="1" hangingPunct="1"/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基本偏差：       </a:t>
            </a:r>
            <a:r>
              <a:rPr kumimoji="1" lang="en-US" altLang="zh-CN" sz="2400" b="1" dirty="0">
                <a:latin typeface="黑体" pitchFamily="2" charset="-122"/>
                <a:ea typeface="黑体" pitchFamily="2" charset="-122"/>
              </a:rPr>
              <a:t>H</a:t>
            </a:r>
            <a:endParaRPr kumimoji="1" lang="en-US" altLang="zh-CN" sz="2400" b="1" dirty="0">
              <a:solidFill>
                <a:srgbClr val="A5002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标准公差等级：  </a:t>
            </a:r>
            <a:r>
              <a:rPr kumimoji="1" lang="en-US" altLang="zh-CN" sz="2400" b="1" dirty="0">
                <a:latin typeface="黑体" pitchFamily="2" charset="-122"/>
                <a:ea typeface="黑体" pitchFamily="2" charset="-122"/>
              </a:rPr>
              <a:t>IT9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3790950" y="4532313"/>
            <a:ext cx="1489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latin typeface="ISOCPEUR" pitchFamily="34" charset="0"/>
                <a:ea typeface="黑体" pitchFamily="2" charset="-122"/>
              </a:rPr>
              <a:t>Ø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  <a:sym typeface="UniversalMath1 BT" pitchFamily="18" charset="2"/>
              </a:rPr>
              <a:t>50 H9 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1895475" y="2239963"/>
            <a:ext cx="2089150" cy="396875"/>
          </a:xfrm>
          <a:prstGeom prst="rect">
            <a:avLst/>
          </a:prstGeom>
          <a:gradFill flip="none" rotWithShape="1">
            <a:gsLst>
              <a:gs pos="0">
                <a:srgbClr val="F0FAFF">
                  <a:shade val="30000"/>
                  <a:satMod val="115000"/>
                </a:srgbClr>
              </a:gs>
              <a:gs pos="50000">
                <a:srgbClr val="F0FAFF">
                  <a:shade val="67500"/>
                  <a:satMod val="115000"/>
                </a:srgbClr>
              </a:gs>
              <a:gs pos="100000">
                <a:srgbClr val="F0FA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latin typeface="Times New Roman" pitchFamily="18" charset="0"/>
                <a:ea typeface="黑体" pitchFamily="2" charset="-122"/>
              </a:rPr>
              <a:t>基本偏差的字母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4533900" y="2244725"/>
            <a:ext cx="2689225" cy="396875"/>
          </a:xfrm>
          <a:prstGeom prst="rect">
            <a:avLst/>
          </a:prstGeom>
          <a:gradFill flip="none" rotWithShape="1">
            <a:gsLst>
              <a:gs pos="0">
                <a:srgbClr val="F0FAFF">
                  <a:shade val="30000"/>
                  <a:satMod val="115000"/>
                </a:srgbClr>
              </a:gs>
              <a:gs pos="50000">
                <a:srgbClr val="F0FAFF">
                  <a:shade val="67500"/>
                  <a:satMod val="115000"/>
                </a:srgbClr>
              </a:gs>
              <a:gs pos="100000">
                <a:srgbClr val="F0FA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latin typeface="Times New Roman" pitchFamily="18" charset="0"/>
                <a:ea typeface="黑体" pitchFamily="2" charset="-122"/>
              </a:rPr>
              <a:t>标准公差等级的数字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1238250" y="5318125"/>
            <a:ext cx="292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查表即可得到公差带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4475163" y="5338763"/>
            <a:ext cx="32940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黑体" pitchFamily="2" charset="-122"/>
                <a:ea typeface="黑体" pitchFamily="2" charset="-122"/>
              </a:rPr>
              <a:t>上偏差：＋</a:t>
            </a:r>
            <a:r>
              <a:rPr kumimoji="1" lang="en-US" altLang="zh-CN" sz="2000" b="1">
                <a:latin typeface="黑体" pitchFamily="2" charset="-122"/>
                <a:ea typeface="黑体" pitchFamily="2" charset="-122"/>
              </a:rPr>
              <a:t>0.062</a:t>
            </a:r>
          </a:p>
          <a:p>
            <a:pPr eaLnBrk="1" hangingPunct="1"/>
            <a:r>
              <a:rPr kumimoji="1" lang="zh-CN" altLang="en-US" sz="2000" b="1">
                <a:latin typeface="黑体" pitchFamily="2" charset="-122"/>
                <a:ea typeface="黑体" pitchFamily="2" charset="-122"/>
              </a:rPr>
              <a:t>下偏差：  </a:t>
            </a:r>
            <a:r>
              <a:rPr kumimoji="1" lang="en-US" altLang="zh-CN" sz="2000" b="1">
                <a:latin typeface="黑体" pitchFamily="2" charset="-122"/>
                <a:ea typeface="黑体" pitchFamily="2" charset="-122"/>
              </a:rPr>
              <a:t>0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3749675" y="1552575"/>
            <a:ext cx="2798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 H9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1363663" y="2897188"/>
            <a:ext cx="113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例：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798513" y="1046163"/>
            <a:ext cx="1057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组成</a:t>
            </a:r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4579938" y="4516438"/>
            <a:ext cx="574675" cy="4762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1781175" y="1087438"/>
            <a:ext cx="6138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Times New Roman" pitchFamily="18" charset="0"/>
                <a:ea typeface="黑体" pitchFamily="2" charset="-122"/>
              </a:rPr>
              <a:t>由基本偏差的字母和标准公差等级的数字组成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194300" y="4221163"/>
            <a:ext cx="2581275" cy="530225"/>
            <a:chOff x="3335" y="2650"/>
            <a:chExt cx="1626" cy="334"/>
          </a:xfrm>
        </p:grpSpPr>
        <p:sp>
          <p:nvSpPr>
            <p:cNvPr id="34833" name="Line 24"/>
            <p:cNvSpPr>
              <a:spLocks noChangeShapeType="1"/>
            </p:cNvSpPr>
            <p:nvPr/>
          </p:nvSpPr>
          <p:spPr bwMode="auto">
            <a:xfrm flipH="1">
              <a:off x="3335" y="2835"/>
              <a:ext cx="270" cy="14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Text Box 25"/>
            <p:cNvSpPr txBox="1">
              <a:spLocks noChangeArrowheads="1"/>
            </p:cNvSpPr>
            <p:nvPr/>
          </p:nvSpPr>
          <p:spPr bwMode="auto">
            <a:xfrm>
              <a:off x="3574" y="2650"/>
              <a:ext cx="13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solidFill>
                    <a:srgbClr val="CC0000"/>
                  </a:solidFill>
                  <a:latin typeface="Times New Roman" pitchFamily="18" charset="0"/>
                  <a:ea typeface="黑体" pitchFamily="2" charset="-122"/>
                </a:rPr>
                <a:t>公差带代号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947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15" grpId="0" animBg="1"/>
      <p:bldP spid="13324" grpId="0" autoUpdateAnimBg="0"/>
      <p:bldP spid="13325" grpId="0" build="p" autoUpdateAnimBg="0"/>
      <p:bldP spid="13326" grpId="0" animBg="1" autoUpdateAnimBg="0"/>
      <p:bldP spid="13327" grpId="0" animBg="1" autoUpdateAnimBg="0"/>
      <p:bldP spid="13328" grpId="0" build="p" autoUpdateAnimBg="0"/>
      <p:bldP spid="13329" grpId="0" build="p" autoUpdateAnimBg="0"/>
      <p:bldP spid="13330" grpId="0" autoUpdateAnimBg="0"/>
      <p:bldP spid="13331" grpId="0" autoUpdateAnimBg="0"/>
      <p:bldP spid="13332" grpId="0" build="p" autoUpdateAnimBg="0"/>
      <p:bldP spid="13333" grpId="0" animBg="1"/>
      <p:bldP spid="1333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 descr="9-3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1" t="54819" r="71552" b="13855"/>
          <a:stretch>
            <a:fillRect/>
          </a:stretch>
        </p:blipFill>
        <p:spPr bwMode="auto">
          <a:xfrm>
            <a:off x="6430963" y="3162300"/>
            <a:ext cx="2044700" cy="154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 descr="9-3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1" t="15663" r="75862" b="54216"/>
          <a:stretch>
            <a:fillRect/>
          </a:stretch>
        </p:blipFill>
        <p:spPr bwMode="auto">
          <a:xfrm>
            <a:off x="6516688" y="3213100"/>
            <a:ext cx="204470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140075" y="3170238"/>
            <a:ext cx="2695575" cy="1127125"/>
            <a:chOff x="1960" y="1721"/>
            <a:chExt cx="1698" cy="710"/>
          </a:xfrm>
        </p:grpSpPr>
        <p:pic>
          <p:nvPicPr>
            <p:cNvPr id="36878" name="Picture 7" descr="9-32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529" t="58434" r="12930" b="18674"/>
            <a:stretch>
              <a:fillRect/>
            </a:stretch>
          </p:blipFill>
          <p:spPr bwMode="auto">
            <a:xfrm>
              <a:off x="2389" y="1721"/>
              <a:ext cx="1269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9" name="Line 8"/>
            <p:cNvSpPr>
              <a:spLocks noChangeShapeType="1"/>
            </p:cNvSpPr>
            <p:nvPr/>
          </p:nvSpPr>
          <p:spPr bwMode="auto">
            <a:xfrm flipH="1">
              <a:off x="2172" y="1848"/>
              <a:ext cx="4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0" name="Line 9"/>
            <p:cNvSpPr>
              <a:spLocks noChangeShapeType="1"/>
            </p:cNvSpPr>
            <p:nvPr/>
          </p:nvSpPr>
          <p:spPr bwMode="auto">
            <a:xfrm flipH="1">
              <a:off x="2160" y="2328"/>
              <a:ext cx="3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1" name="Line 10"/>
            <p:cNvSpPr>
              <a:spLocks noChangeShapeType="1"/>
            </p:cNvSpPr>
            <p:nvPr/>
          </p:nvSpPr>
          <p:spPr bwMode="auto">
            <a:xfrm>
              <a:off x="2244" y="1836"/>
              <a:ext cx="0" cy="4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2" name="Text Box 11"/>
            <p:cNvSpPr txBox="1">
              <a:spLocks noChangeArrowheads="1"/>
            </p:cNvSpPr>
            <p:nvPr/>
          </p:nvSpPr>
          <p:spPr bwMode="auto">
            <a:xfrm rot="-5400000">
              <a:off x="1848" y="1951"/>
              <a:ext cx="5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 i="1">
                  <a:latin typeface="ISOCP" pitchFamily="2" charset="0"/>
                </a:rPr>
                <a:t>φ</a:t>
              </a:r>
              <a:r>
                <a:rPr kumimoji="1" lang="en-US" altLang="zh-CN" sz="2800" b="1" i="1">
                  <a:latin typeface="ISOCPEUR" pitchFamily="34" charset="0"/>
                </a:rPr>
                <a:t>20</a:t>
              </a:r>
              <a:endParaRPr kumimoji="1" lang="en-US" altLang="zh-CN" sz="2400" b="1">
                <a:latin typeface="ISOCPEUR" pitchFamily="34" charset="0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930275" y="3049588"/>
            <a:ext cx="2195513" cy="1541462"/>
            <a:chOff x="568" y="1645"/>
            <a:chExt cx="1383" cy="971"/>
          </a:xfrm>
        </p:grpSpPr>
        <p:pic>
          <p:nvPicPr>
            <p:cNvPr id="36873" name="Picture 13" descr="9-32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81" t="54819" r="46552" b="13855"/>
            <a:stretch>
              <a:fillRect/>
            </a:stretch>
          </p:blipFill>
          <p:spPr bwMode="auto">
            <a:xfrm>
              <a:off x="1018" y="1645"/>
              <a:ext cx="933" cy="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4" name="Line 14"/>
            <p:cNvSpPr>
              <a:spLocks noChangeShapeType="1"/>
            </p:cNvSpPr>
            <p:nvPr/>
          </p:nvSpPr>
          <p:spPr bwMode="auto">
            <a:xfrm flipH="1">
              <a:off x="780" y="1896"/>
              <a:ext cx="4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5" name="Line 15"/>
            <p:cNvSpPr>
              <a:spLocks noChangeShapeType="1"/>
            </p:cNvSpPr>
            <p:nvPr/>
          </p:nvSpPr>
          <p:spPr bwMode="auto">
            <a:xfrm flipH="1">
              <a:off x="768" y="2376"/>
              <a:ext cx="3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6" name="Line 16"/>
            <p:cNvSpPr>
              <a:spLocks noChangeShapeType="1"/>
            </p:cNvSpPr>
            <p:nvPr/>
          </p:nvSpPr>
          <p:spPr bwMode="auto">
            <a:xfrm>
              <a:off x="852" y="1884"/>
              <a:ext cx="0" cy="4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7" name="Text Box 17"/>
            <p:cNvSpPr txBox="1">
              <a:spLocks noChangeArrowheads="1"/>
            </p:cNvSpPr>
            <p:nvPr/>
          </p:nvSpPr>
          <p:spPr bwMode="auto">
            <a:xfrm rot="-5400000">
              <a:off x="457" y="2000"/>
              <a:ext cx="5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i="1">
                  <a:latin typeface="ISOCP" pitchFamily="2" charset="0"/>
                </a:rPr>
                <a:t>φ</a:t>
              </a:r>
              <a:r>
                <a:rPr kumimoji="1" lang="en-US" altLang="zh-CN" sz="2800" i="1">
                  <a:latin typeface="ISOCPEUR" pitchFamily="34" charset="0"/>
                </a:rPr>
                <a:t>2</a:t>
              </a:r>
              <a:r>
                <a:rPr kumimoji="1" lang="en-US" altLang="zh-CN" sz="2800" b="1" i="1">
                  <a:latin typeface="ISOCPEUR" pitchFamily="34" charset="0"/>
                </a:rPr>
                <a:t>0</a:t>
              </a:r>
              <a:endParaRPr kumimoji="1" lang="en-US" altLang="zh-CN" sz="2400">
                <a:latin typeface="ISOCPEUR" pitchFamily="34" charset="0"/>
              </a:endParaRPr>
            </a:p>
          </p:txBody>
        </p:sp>
      </p:grp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6877050" y="2492375"/>
            <a:ext cx="1252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黑体" pitchFamily="2" charset="-122"/>
                <a:ea typeface="黑体" pitchFamily="2" charset="-122"/>
              </a:rPr>
              <a:t>配合</a:t>
            </a:r>
          </a:p>
        </p:txBody>
      </p:sp>
      <p:sp>
        <p:nvSpPr>
          <p:cNvPr id="36871" name="Text Box 19"/>
          <p:cNvSpPr txBox="1">
            <a:spLocks noChangeArrowheads="1"/>
          </p:cNvSpPr>
          <p:nvPr/>
        </p:nvSpPr>
        <p:spPr bwMode="auto">
          <a:xfrm>
            <a:off x="355600" y="182563"/>
            <a:ext cx="25606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kumimoji="1" lang="zh-CN" altLang="en-US" sz="3200" b="1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zh-CN" altLang="en-US" sz="3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配合</a:t>
            </a: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971550" y="1266796"/>
            <a:ext cx="77390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 dirty="0" smtClean="0">
                <a:latin typeface="黑体" pitchFamily="2" charset="-122"/>
                <a:ea typeface="黑体" pitchFamily="2" charset="-122"/>
              </a:rPr>
              <a:t>公称尺寸</a:t>
            </a:r>
            <a:r>
              <a:rPr kumimoji="1" lang="zh-CN" altLang="en-US" sz="2000" b="1" dirty="0">
                <a:latin typeface="黑体" pitchFamily="2" charset="-122"/>
                <a:ea typeface="黑体" pitchFamily="2" charset="-122"/>
              </a:rPr>
              <a:t>相同、相互结合的孔与轴公差带之间的关系称为配合。</a:t>
            </a:r>
          </a:p>
        </p:txBody>
      </p:sp>
    </p:spTree>
    <p:extLst>
      <p:ext uri="{BB962C8B-B14F-4D97-AF65-F5344CB8AC3E}">
        <p14:creationId xmlns:p14="http://schemas.microsoft.com/office/powerpoint/2010/main" val="315654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8" grpId="0" autoUpdateAnimBg="0"/>
      <p:bldP spid="2562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1"/>
          <p:cNvSpPr>
            <a:spLocks noChangeArrowheads="1"/>
          </p:cNvSpPr>
          <p:nvPr/>
        </p:nvSpPr>
        <p:spPr bwMode="auto">
          <a:xfrm>
            <a:off x="191443" y="382588"/>
            <a:ext cx="264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 dirty="0" smtClean="0">
                <a:latin typeface="黑体" pitchFamily="2" charset="-122"/>
                <a:ea typeface="黑体" pitchFamily="2" charset="-122"/>
                <a:sym typeface="Marlett" pitchFamily="2" charset="2"/>
              </a:rPr>
              <a:t>配合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种类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1149350" y="1836738"/>
            <a:ext cx="1308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间隙配合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1165225" y="3665538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过盈配合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1166813" y="5192713"/>
            <a:ext cx="1438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过渡配合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981325" y="1377950"/>
            <a:ext cx="5203825" cy="1343025"/>
            <a:chOff x="1863" y="1055"/>
            <a:chExt cx="3278" cy="846"/>
          </a:xfrm>
        </p:grpSpPr>
        <p:sp>
          <p:nvSpPr>
            <p:cNvPr id="37985" name="Rectangle 16"/>
            <p:cNvSpPr>
              <a:spLocks noChangeArrowheads="1"/>
            </p:cNvSpPr>
            <p:nvPr/>
          </p:nvSpPr>
          <p:spPr bwMode="auto">
            <a:xfrm>
              <a:off x="2032" y="1055"/>
              <a:ext cx="5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1400" b="1">
                  <a:solidFill>
                    <a:srgbClr val="000066"/>
                  </a:solidFill>
                  <a:latin typeface="黑体" pitchFamily="2" charset="-122"/>
                  <a:ea typeface="黑体" pitchFamily="2" charset="-122"/>
                </a:rPr>
                <a:t>孔公差带</a:t>
              </a:r>
            </a:p>
          </p:txBody>
        </p:sp>
        <p:sp>
          <p:nvSpPr>
            <p:cNvPr id="37986" name="Rectangle 17"/>
            <p:cNvSpPr>
              <a:spLocks noChangeArrowheads="1"/>
            </p:cNvSpPr>
            <p:nvPr/>
          </p:nvSpPr>
          <p:spPr bwMode="auto">
            <a:xfrm>
              <a:off x="2035" y="1709"/>
              <a:ext cx="9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1400" b="1">
                  <a:solidFill>
                    <a:srgbClr val="000066"/>
                  </a:solidFill>
                  <a:latin typeface="黑体" pitchFamily="2" charset="-122"/>
                  <a:ea typeface="黑体" pitchFamily="2" charset="-122"/>
                </a:rPr>
                <a:t>轴公差带</a:t>
              </a:r>
            </a:p>
          </p:txBody>
        </p:sp>
        <p:sp>
          <p:nvSpPr>
            <p:cNvPr id="37987" name="Line 18"/>
            <p:cNvSpPr>
              <a:spLocks noChangeShapeType="1"/>
            </p:cNvSpPr>
            <p:nvPr/>
          </p:nvSpPr>
          <p:spPr bwMode="auto">
            <a:xfrm>
              <a:off x="1863" y="1438"/>
              <a:ext cx="25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88" name="Text Box 19"/>
            <p:cNvSpPr txBox="1">
              <a:spLocks noChangeArrowheads="1"/>
            </p:cNvSpPr>
            <p:nvPr/>
          </p:nvSpPr>
          <p:spPr bwMode="auto">
            <a:xfrm>
              <a:off x="4352" y="1331"/>
              <a:ext cx="78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1600" b="1">
                  <a:latin typeface="黑体" pitchFamily="2" charset="-122"/>
                  <a:ea typeface="黑体" pitchFamily="2" charset="-122"/>
                </a:rPr>
                <a:t>零线</a:t>
              </a:r>
            </a:p>
          </p:txBody>
        </p:sp>
        <p:sp>
          <p:nvSpPr>
            <p:cNvPr id="37989" name="Rectangle 20" descr="深色下对角线"/>
            <p:cNvSpPr>
              <a:spLocks noChangeArrowheads="1"/>
            </p:cNvSpPr>
            <p:nvPr/>
          </p:nvSpPr>
          <p:spPr bwMode="auto">
            <a:xfrm>
              <a:off x="2080" y="1545"/>
              <a:ext cx="533" cy="199"/>
            </a:xfrm>
            <a:prstGeom prst="rect">
              <a:avLst/>
            </a:prstGeom>
            <a:pattFill prst="wdDnDiag">
              <a:fgClr>
                <a:schemeClr val="accent2"/>
              </a:fgClr>
              <a:bgClr>
                <a:srgbClr val="FFFFFF"/>
              </a:bgClr>
            </a:pattFill>
            <a:ln w="1905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990" name="Rectangle 21" descr="深色下对角线"/>
            <p:cNvSpPr>
              <a:spLocks noChangeArrowheads="1"/>
            </p:cNvSpPr>
            <p:nvPr/>
          </p:nvSpPr>
          <p:spPr bwMode="auto">
            <a:xfrm>
              <a:off x="3249" y="1444"/>
              <a:ext cx="532" cy="199"/>
            </a:xfrm>
            <a:prstGeom prst="rect">
              <a:avLst/>
            </a:prstGeom>
            <a:pattFill prst="wdDnDiag">
              <a:fgClr>
                <a:schemeClr val="accent2"/>
              </a:fgClr>
              <a:bgClr>
                <a:srgbClr val="FFFFFF"/>
              </a:bgClr>
            </a:pattFill>
            <a:ln w="1905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991" name="Rectangle 22" descr="深色上对角线"/>
            <p:cNvSpPr>
              <a:spLocks noChangeArrowheads="1"/>
            </p:cNvSpPr>
            <p:nvPr/>
          </p:nvSpPr>
          <p:spPr bwMode="auto">
            <a:xfrm>
              <a:off x="2080" y="1237"/>
              <a:ext cx="533" cy="199"/>
            </a:xfrm>
            <a:prstGeom prst="rect">
              <a:avLst/>
            </a:prstGeom>
            <a:pattFill prst="wdUpDiag">
              <a:fgClr>
                <a:schemeClr val="tx2">
                  <a:lumMod val="60000"/>
                  <a:lumOff val="40000"/>
                </a:schemeClr>
              </a:fgClr>
              <a:bgClr>
                <a:srgbClr val="FFFFFF"/>
              </a:bgClr>
            </a:pattFill>
            <a:ln w="19050">
              <a:solidFill>
                <a:schemeClr val="tx2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992" name="Rectangle 23" descr="深色上对角线"/>
            <p:cNvSpPr>
              <a:spLocks noChangeArrowheads="1"/>
            </p:cNvSpPr>
            <p:nvPr/>
          </p:nvSpPr>
          <p:spPr bwMode="auto">
            <a:xfrm>
              <a:off x="3248" y="1240"/>
              <a:ext cx="532" cy="199"/>
            </a:xfrm>
            <a:prstGeom prst="rect">
              <a:avLst/>
            </a:prstGeom>
            <a:pattFill prst="wdUpDiag">
              <a:fgClr>
                <a:schemeClr val="tx2">
                  <a:lumMod val="60000"/>
                  <a:lumOff val="40000"/>
                </a:schemeClr>
              </a:fgClr>
              <a:bgClr>
                <a:srgbClr val="FFFFFF"/>
              </a:bgClr>
            </a:pattFill>
            <a:ln w="19050">
              <a:solidFill>
                <a:schemeClr val="tx2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993" name="Rectangle 24"/>
            <p:cNvSpPr>
              <a:spLocks noChangeArrowheads="1"/>
            </p:cNvSpPr>
            <p:nvPr/>
          </p:nvSpPr>
          <p:spPr bwMode="auto">
            <a:xfrm>
              <a:off x="3192" y="1065"/>
              <a:ext cx="5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1400" b="1">
                  <a:solidFill>
                    <a:srgbClr val="000066"/>
                  </a:solidFill>
                  <a:latin typeface="黑体" pitchFamily="2" charset="-122"/>
                  <a:ea typeface="黑体" pitchFamily="2" charset="-122"/>
                </a:rPr>
                <a:t>孔公差带</a:t>
              </a:r>
            </a:p>
          </p:txBody>
        </p:sp>
        <p:sp>
          <p:nvSpPr>
            <p:cNvPr id="37994" name="Rectangle 25"/>
            <p:cNvSpPr>
              <a:spLocks noChangeArrowheads="1"/>
            </p:cNvSpPr>
            <p:nvPr/>
          </p:nvSpPr>
          <p:spPr bwMode="auto">
            <a:xfrm>
              <a:off x="3207" y="1608"/>
              <a:ext cx="9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1400" b="1">
                  <a:solidFill>
                    <a:srgbClr val="000066"/>
                  </a:solidFill>
                  <a:latin typeface="黑体" pitchFamily="2" charset="-122"/>
                  <a:ea typeface="黑体" pitchFamily="2" charset="-122"/>
                </a:rPr>
                <a:t>轴公差带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2986088" y="3165475"/>
            <a:ext cx="5257800" cy="1384300"/>
            <a:chOff x="1866" y="2181"/>
            <a:chExt cx="3312" cy="872"/>
          </a:xfrm>
        </p:grpSpPr>
        <p:sp>
          <p:nvSpPr>
            <p:cNvPr id="37975" name="Rectangle 27"/>
            <p:cNvSpPr>
              <a:spLocks noChangeArrowheads="1"/>
            </p:cNvSpPr>
            <p:nvPr/>
          </p:nvSpPr>
          <p:spPr bwMode="auto">
            <a:xfrm>
              <a:off x="2098" y="2861"/>
              <a:ext cx="5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1400" b="1">
                  <a:solidFill>
                    <a:srgbClr val="000066"/>
                  </a:solidFill>
                  <a:latin typeface="黑体" pitchFamily="2" charset="-122"/>
                  <a:ea typeface="黑体" pitchFamily="2" charset="-122"/>
                </a:rPr>
                <a:t>孔公差带</a:t>
              </a:r>
            </a:p>
          </p:txBody>
        </p:sp>
        <p:sp>
          <p:nvSpPr>
            <p:cNvPr id="37976" name="Rectangle 28"/>
            <p:cNvSpPr>
              <a:spLocks noChangeArrowheads="1"/>
            </p:cNvSpPr>
            <p:nvPr/>
          </p:nvSpPr>
          <p:spPr bwMode="auto">
            <a:xfrm>
              <a:off x="2084" y="2271"/>
              <a:ext cx="9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1400" b="1">
                  <a:solidFill>
                    <a:srgbClr val="000066"/>
                  </a:solidFill>
                  <a:latin typeface="黑体" pitchFamily="2" charset="-122"/>
                  <a:ea typeface="黑体" pitchFamily="2" charset="-122"/>
                </a:rPr>
                <a:t>轴公差带</a:t>
              </a:r>
            </a:p>
          </p:txBody>
        </p:sp>
        <p:sp>
          <p:nvSpPr>
            <p:cNvPr id="37977" name="Line 29"/>
            <p:cNvSpPr>
              <a:spLocks noChangeShapeType="1"/>
            </p:cNvSpPr>
            <p:nvPr/>
          </p:nvSpPr>
          <p:spPr bwMode="auto">
            <a:xfrm>
              <a:off x="1866" y="2877"/>
              <a:ext cx="25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78" name="Rectangle 30" descr="深色下对角线"/>
            <p:cNvSpPr>
              <a:spLocks noChangeArrowheads="1"/>
            </p:cNvSpPr>
            <p:nvPr/>
          </p:nvSpPr>
          <p:spPr bwMode="auto">
            <a:xfrm>
              <a:off x="2137" y="2471"/>
              <a:ext cx="533" cy="199"/>
            </a:xfrm>
            <a:prstGeom prst="rect">
              <a:avLst/>
            </a:prstGeom>
            <a:pattFill prst="wdDnDiag">
              <a:fgClr>
                <a:schemeClr val="accent2"/>
              </a:fgClr>
              <a:bgClr>
                <a:srgbClr val="FFFFFF"/>
              </a:bgClr>
            </a:pattFill>
            <a:ln w="1905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979" name="Rectangle 31" descr="深色下对角线"/>
            <p:cNvSpPr>
              <a:spLocks noChangeArrowheads="1"/>
            </p:cNvSpPr>
            <p:nvPr/>
          </p:nvSpPr>
          <p:spPr bwMode="auto">
            <a:xfrm>
              <a:off x="3288" y="2379"/>
              <a:ext cx="532" cy="199"/>
            </a:xfrm>
            <a:prstGeom prst="rect">
              <a:avLst/>
            </a:prstGeom>
            <a:pattFill prst="wdDnDiag">
              <a:fgClr>
                <a:schemeClr val="accent2"/>
              </a:fgClr>
              <a:bgClr>
                <a:srgbClr val="FFFFFF"/>
              </a:bgClr>
            </a:pattFill>
            <a:ln w="1905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980" name="Rectangle 32" descr="深色上对角线"/>
            <p:cNvSpPr>
              <a:spLocks noChangeArrowheads="1"/>
            </p:cNvSpPr>
            <p:nvPr/>
          </p:nvSpPr>
          <p:spPr bwMode="auto">
            <a:xfrm>
              <a:off x="2137" y="2676"/>
              <a:ext cx="533" cy="199"/>
            </a:xfrm>
            <a:prstGeom prst="rect">
              <a:avLst/>
            </a:prstGeom>
            <a:pattFill prst="wdUpDiag">
              <a:fgClr>
                <a:schemeClr val="tx2">
                  <a:lumMod val="40000"/>
                  <a:lumOff val="60000"/>
                </a:schemeClr>
              </a:fgClr>
              <a:bgClr>
                <a:srgbClr val="FFFFFF"/>
              </a:bgClr>
            </a:pattFill>
            <a:ln w="19050">
              <a:solidFill>
                <a:schemeClr val="tx2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981" name="Rectangle 33" descr="深色上对角线"/>
            <p:cNvSpPr>
              <a:spLocks noChangeArrowheads="1"/>
            </p:cNvSpPr>
            <p:nvPr/>
          </p:nvSpPr>
          <p:spPr bwMode="auto">
            <a:xfrm>
              <a:off x="3287" y="2679"/>
              <a:ext cx="532" cy="199"/>
            </a:xfrm>
            <a:prstGeom prst="rect">
              <a:avLst/>
            </a:prstGeom>
            <a:pattFill prst="wdUpDiag">
              <a:fgClr>
                <a:schemeClr val="tx2">
                  <a:lumMod val="40000"/>
                  <a:lumOff val="60000"/>
                </a:schemeClr>
              </a:fgClr>
              <a:bgClr>
                <a:srgbClr val="FFFFFF"/>
              </a:bgClr>
            </a:pattFill>
            <a:ln w="19050">
              <a:solidFill>
                <a:schemeClr val="tx2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982" name="Text Box 34"/>
            <p:cNvSpPr txBox="1">
              <a:spLocks noChangeArrowheads="1"/>
            </p:cNvSpPr>
            <p:nvPr/>
          </p:nvSpPr>
          <p:spPr bwMode="auto">
            <a:xfrm>
              <a:off x="4389" y="2767"/>
              <a:ext cx="78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1600" b="1">
                  <a:latin typeface="黑体" pitchFamily="2" charset="-122"/>
                  <a:ea typeface="黑体" pitchFamily="2" charset="-122"/>
                </a:rPr>
                <a:t>零线</a:t>
              </a:r>
            </a:p>
          </p:txBody>
        </p:sp>
        <p:sp>
          <p:nvSpPr>
            <p:cNvPr id="37983" name="Rectangle 35"/>
            <p:cNvSpPr>
              <a:spLocks noChangeArrowheads="1"/>
            </p:cNvSpPr>
            <p:nvPr/>
          </p:nvSpPr>
          <p:spPr bwMode="auto">
            <a:xfrm>
              <a:off x="3241" y="2861"/>
              <a:ext cx="5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1400" b="1">
                  <a:solidFill>
                    <a:srgbClr val="000066"/>
                  </a:solidFill>
                  <a:latin typeface="黑体" pitchFamily="2" charset="-122"/>
                  <a:ea typeface="黑体" pitchFamily="2" charset="-122"/>
                </a:rPr>
                <a:t>孔公差带</a:t>
              </a:r>
            </a:p>
          </p:txBody>
        </p:sp>
        <p:sp>
          <p:nvSpPr>
            <p:cNvPr id="37984" name="Rectangle 36"/>
            <p:cNvSpPr>
              <a:spLocks noChangeArrowheads="1"/>
            </p:cNvSpPr>
            <p:nvPr/>
          </p:nvSpPr>
          <p:spPr bwMode="auto">
            <a:xfrm>
              <a:off x="3227" y="2181"/>
              <a:ext cx="9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1400" b="1">
                  <a:solidFill>
                    <a:srgbClr val="000066"/>
                  </a:solidFill>
                  <a:latin typeface="黑体" pitchFamily="2" charset="-122"/>
                  <a:ea typeface="黑体" pitchFamily="2" charset="-122"/>
                </a:rPr>
                <a:t>轴公差带</a:t>
              </a: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2916238" y="4868863"/>
            <a:ext cx="5353050" cy="1095375"/>
            <a:chOff x="1972" y="3356"/>
            <a:chExt cx="3372" cy="690"/>
          </a:xfrm>
        </p:grpSpPr>
        <p:sp>
          <p:nvSpPr>
            <p:cNvPr id="37965" name="Rectangle 38"/>
            <p:cNvSpPr>
              <a:spLocks noChangeArrowheads="1"/>
            </p:cNvSpPr>
            <p:nvPr/>
          </p:nvSpPr>
          <p:spPr bwMode="auto">
            <a:xfrm>
              <a:off x="2038" y="3434"/>
              <a:ext cx="5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1400" b="1">
                  <a:solidFill>
                    <a:srgbClr val="000066"/>
                  </a:solidFill>
                  <a:latin typeface="黑体" pitchFamily="2" charset="-122"/>
                  <a:ea typeface="黑体" pitchFamily="2" charset="-122"/>
                </a:rPr>
                <a:t>孔公差带</a:t>
              </a:r>
            </a:p>
          </p:txBody>
        </p:sp>
        <p:sp>
          <p:nvSpPr>
            <p:cNvPr id="37966" name="Rectangle 39"/>
            <p:cNvSpPr>
              <a:spLocks noChangeArrowheads="1"/>
            </p:cNvSpPr>
            <p:nvPr/>
          </p:nvSpPr>
          <p:spPr bwMode="auto">
            <a:xfrm>
              <a:off x="2106" y="3854"/>
              <a:ext cx="9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1400" b="1">
                  <a:solidFill>
                    <a:srgbClr val="000066"/>
                  </a:solidFill>
                  <a:latin typeface="黑体" pitchFamily="2" charset="-122"/>
                  <a:ea typeface="黑体" pitchFamily="2" charset="-122"/>
                </a:rPr>
                <a:t>轴公差带</a:t>
              </a:r>
            </a:p>
          </p:txBody>
        </p:sp>
        <p:sp>
          <p:nvSpPr>
            <p:cNvPr id="37967" name="Line 40"/>
            <p:cNvSpPr>
              <a:spLocks noChangeShapeType="1"/>
            </p:cNvSpPr>
            <p:nvPr/>
          </p:nvSpPr>
          <p:spPr bwMode="auto">
            <a:xfrm>
              <a:off x="1972" y="3818"/>
              <a:ext cx="26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8" name="Rectangle 41" descr="深色上对角线"/>
            <p:cNvSpPr>
              <a:spLocks noChangeArrowheads="1"/>
            </p:cNvSpPr>
            <p:nvPr/>
          </p:nvSpPr>
          <p:spPr bwMode="auto">
            <a:xfrm>
              <a:off x="2093" y="3617"/>
              <a:ext cx="1925" cy="199"/>
            </a:xfrm>
            <a:prstGeom prst="rect">
              <a:avLst/>
            </a:prstGeom>
            <a:pattFill prst="wdUpDiag">
              <a:fgClr>
                <a:schemeClr val="tx2">
                  <a:lumMod val="40000"/>
                  <a:lumOff val="60000"/>
                </a:schemeClr>
              </a:fgClr>
              <a:bgClr>
                <a:srgbClr val="FFFFFF"/>
              </a:bgClr>
            </a:pattFill>
            <a:ln w="19050">
              <a:solidFill>
                <a:schemeClr val="tx2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969" name="Text Box 42"/>
            <p:cNvSpPr txBox="1">
              <a:spLocks noChangeArrowheads="1"/>
            </p:cNvSpPr>
            <p:nvPr/>
          </p:nvSpPr>
          <p:spPr bwMode="auto">
            <a:xfrm>
              <a:off x="4555" y="3703"/>
              <a:ext cx="78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1600" b="1">
                  <a:latin typeface="黑体" pitchFamily="2" charset="-122"/>
                  <a:ea typeface="黑体" pitchFamily="2" charset="-122"/>
                </a:rPr>
                <a:t>零线</a:t>
              </a:r>
            </a:p>
          </p:txBody>
        </p:sp>
        <p:sp>
          <p:nvSpPr>
            <p:cNvPr id="37970" name="Rectangle 43" descr="深色下对角线"/>
            <p:cNvSpPr>
              <a:spLocks noChangeArrowheads="1"/>
            </p:cNvSpPr>
            <p:nvPr/>
          </p:nvSpPr>
          <p:spPr bwMode="auto">
            <a:xfrm>
              <a:off x="2171" y="3762"/>
              <a:ext cx="494" cy="129"/>
            </a:xfrm>
            <a:prstGeom prst="rect">
              <a:avLst/>
            </a:prstGeom>
            <a:pattFill prst="wdDnDiag">
              <a:fgClr>
                <a:schemeClr val="accent2"/>
              </a:fgClr>
              <a:bgClr>
                <a:srgbClr val="FFFFFF"/>
              </a:bgClr>
            </a:pattFill>
            <a:ln w="1905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971" name="Rectangle 44" descr="深色下对角线"/>
            <p:cNvSpPr>
              <a:spLocks noChangeArrowheads="1"/>
            </p:cNvSpPr>
            <p:nvPr/>
          </p:nvSpPr>
          <p:spPr bwMode="auto">
            <a:xfrm>
              <a:off x="2813" y="3654"/>
              <a:ext cx="494" cy="129"/>
            </a:xfrm>
            <a:prstGeom prst="rect">
              <a:avLst/>
            </a:prstGeom>
            <a:pattFill prst="wdDnDiag">
              <a:fgClr>
                <a:schemeClr val="accent2"/>
              </a:fgClr>
              <a:bgClr>
                <a:srgbClr val="FFFFFF"/>
              </a:bgClr>
            </a:pattFill>
            <a:ln w="1905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972" name="Rectangle 45" descr="深色下对角线"/>
            <p:cNvSpPr>
              <a:spLocks noChangeArrowheads="1"/>
            </p:cNvSpPr>
            <p:nvPr/>
          </p:nvSpPr>
          <p:spPr bwMode="auto">
            <a:xfrm>
              <a:off x="3461" y="3552"/>
              <a:ext cx="494" cy="129"/>
            </a:xfrm>
            <a:prstGeom prst="rect">
              <a:avLst/>
            </a:prstGeom>
            <a:pattFill prst="wdDnDiag">
              <a:fgClr>
                <a:schemeClr val="accent2"/>
              </a:fgClr>
              <a:bgClr>
                <a:srgbClr val="FFFFFF"/>
              </a:bgClr>
            </a:pattFill>
            <a:ln w="1905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973" name="Rectangle 46"/>
            <p:cNvSpPr>
              <a:spLocks noChangeArrowheads="1"/>
            </p:cNvSpPr>
            <p:nvPr/>
          </p:nvSpPr>
          <p:spPr bwMode="auto">
            <a:xfrm>
              <a:off x="2748" y="3770"/>
              <a:ext cx="9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1400" b="1">
                  <a:solidFill>
                    <a:srgbClr val="000066"/>
                  </a:solidFill>
                  <a:latin typeface="黑体" pitchFamily="2" charset="-122"/>
                  <a:ea typeface="黑体" pitchFamily="2" charset="-122"/>
                </a:rPr>
                <a:t>轴公差带</a:t>
              </a:r>
            </a:p>
          </p:txBody>
        </p:sp>
        <p:sp>
          <p:nvSpPr>
            <p:cNvPr id="37974" name="Rectangle 47"/>
            <p:cNvSpPr>
              <a:spLocks noChangeArrowheads="1"/>
            </p:cNvSpPr>
            <p:nvPr/>
          </p:nvSpPr>
          <p:spPr bwMode="auto">
            <a:xfrm>
              <a:off x="3390" y="3356"/>
              <a:ext cx="9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1400" b="1">
                  <a:solidFill>
                    <a:srgbClr val="000066"/>
                  </a:solidFill>
                  <a:latin typeface="黑体" pitchFamily="2" charset="-122"/>
                  <a:ea typeface="黑体" pitchFamily="2" charset="-122"/>
                </a:rPr>
                <a:t>轴公差带</a:t>
              </a:r>
            </a:p>
          </p:txBody>
        </p:sp>
      </p:grpSp>
      <p:sp>
        <p:nvSpPr>
          <p:cNvPr id="24690" name="AutoShape 114"/>
          <p:cNvSpPr>
            <a:spLocks noChangeArrowheads="1"/>
          </p:cNvSpPr>
          <p:nvPr/>
        </p:nvSpPr>
        <p:spPr bwMode="auto">
          <a:xfrm>
            <a:off x="6732588" y="260350"/>
            <a:ext cx="2257425" cy="811213"/>
          </a:xfrm>
          <a:prstGeom prst="wedgeRoundRectCallout">
            <a:avLst>
              <a:gd name="adj1" fmla="val -71870"/>
              <a:gd name="adj2" fmla="val 115755"/>
              <a:gd name="adj3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33CCCC"/>
              </a:gs>
            </a:gsLst>
            <a:path path="rect">
              <a:fillToRect l="50000" t="50000" r="50000" b="50000"/>
            </a:path>
          </a:gradFill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kumimoji="1" lang="zh-CN" altLang="en-US" b="1" dirty="0">
                <a:ea typeface="黑体" pitchFamily="2" charset="-122"/>
              </a:rPr>
              <a:t>孔的公差带在</a:t>
            </a:r>
          </a:p>
          <a:p>
            <a:pPr algn="ctr"/>
            <a:r>
              <a:rPr kumimoji="1" lang="zh-CN" altLang="en-US" b="1" dirty="0">
                <a:ea typeface="黑体" pitchFamily="2" charset="-122"/>
              </a:rPr>
              <a:t>轴的公差带之上</a:t>
            </a:r>
          </a:p>
        </p:txBody>
      </p:sp>
      <p:sp>
        <p:nvSpPr>
          <p:cNvPr id="24692" name="AutoShape 116"/>
          <p:cNvSpPr>
            <a:spLocks noChangeArrowheads="1"/>
          </p:cNvSpPr>
          <p:nvPr/>
        </p:nvSpPr>
        <p:spPr bwMode="auto">
          <a:xfrm>
            <a:off x="6732588" y="2708275"/>
            <a:ext cx="2257425" cy="811213"/>
          </a:xfrm>
          <a:prstGeom prst="wedgeRoundRectCallout">
            <a:avLst>
              <a:gd name="adj1" fmla="val -57944"/>
              <a:gd name="adj2" fmla="val 87769"/>
              <a:gd name="adj3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33CCCC"/>
              </a:gs>
            </a:gsLst>
            <a:path path="rect">
              <a:fillToRect l="50000" t="50000" r="50000" b="50000"/>
            </a:path>
          </a:gradFill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kumimoji="1" lang="zh-CN" altLang="en-US" b="1">
                <a:ea typeface="黑体" pitchFamily="2" charset="-122"/>
              </a:rPr>
              <a:t>轴的公差带在</a:t>
            </a:r>
          </a:p>
          <a:p>
            <a:pPr algn="ctr"/>
            <a:r>
              <a:rPr kumimoji="1" lang="zh-CN" altLang="en-US" b="1">
                <a:ea typeface="黑体" pitchFamily="2" charset="-122"/>
              </a:rPr>
              <a:t>孔的公差带之上</a:t>
            </a:r>
          </a:p>
        </p:txBody>
      </p:sp>
      <p:sp>
        <p:nvSpPr>
          <p:cNvPr id="24693" name="AutoShape 117"/>
          <p:cNvSpPr>
            <a:spLocks noChangeArrowheads="1"/>
          </p:cNvSpPr>
          <p:nvPr/>
        </p:nvSpPr>
        <p:spPr bwMode="auto">
          <a:xfrm>
            <a:off x="6732588" y="5876925"/>
            <a:ext cx="2232025" cy="811213"/>
          </a:xfrm>
          <a:prstGeom prst="wedgeRoundRectCallout">
            <a:avLst>
              <a:gd name="adj1" fmla="val -99856"/>
              <a:gd name="adj2" fmla="val -76616"/>
              <a:gd name="adj3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33CCCC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kumimoji="1" lang="zh-CN" altLang="en-US" b="1">
                <a:ea typeface="黑体" pitchFamily="2" charset="-122"/>
              </a:rPr>
              <a:t>孔的公差带与</a:t>
            </a:r>
          </a:p>
          <a:p>
            <a:pPr algn="ctr"/>
            <a:r>
              <a:rPr kumimoji="1" lang="zh-CN" altLang="en-US" b="1">
                <a:ea typeface="黑体" pitchFamily="2" charset="-122"/>
              </a:rPr>
              <a:t>轴的公差带相互交叠</a:t>
            </a:r>
          </a:p>
        </p:txBody>
      </p:sp>
    </p:spTree>
    <p:extLst>
      <p:ext uri="{BB962C8B-B14F-4D97-AF65-F5344CB8AC3E}">
        <p14:creationId xmlns:p14="http://schemas.microsoft.com/office/powerpoint/2010/main" val="371664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8" grpId="0" autoUpdateAnimBg="0"/>
      <p:bldP spid="24589" grpId="0" autoUpdateAnimBg="0"/>
      <p:bldP spid="24590" grpId="0" autoUpdateAnimBg="0"/>
      <p:bldP spid="24690" grpId="0" animBg="1"/>
      <p:bldP spid="24692" grpId="0" animBg="1"/>
      <p:bldP spid="2469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3"/>
          <p:cNvGrpSpPr>
            <a:grpSpLocks/>
          </p:cNvGrpSpPr>
          <p:nvPr/>
        </p:nvGrpSpPr>
        <p:grpSpPr bwMode="auto">
          <a:xfrm>
            <a:off x="846138" y="3489325"/>
            <a:ext cx="8062913" cy="3022600"/>
            <a:chOff x="533" y="2198"/>
            <a:chExt cx="5079" cy="1904"/>
          </a:xfrm>
        </p:grpSpPr>
        <p:grpSp>
          <p:nvGrpSpPr>
            <p:cNvPr id="33899" name="Group 114"/>
            <p:cNvGrpSpPr>
              <a:grpSpLocks/>
            </p:cNvGrpSpPr>
            <p:nvPr/>
          </p:nvGrpSpPr>
          <p:grpSpPr bwMode="auto">
            <a:xfrm>
              <a:off x="533" y="2198"/>
              <a:ext cx="5079" cy="1904"/>
              <a:chOff x="533" y="2198"/>
              <a:chExt cx="5079" cy="1904"/>
            </a:xfrm>
          </p:grpSpPr>
          <p:sp>
            <p:nvSpPr>
              <p:cNvPr id="33902" name="Line 115"/>
              <p:cNvSpPr>
                <a:spLocks noChangeShapeType="1"/>
              </p:cNvSpPr>
              <p:nvPr/>
            </p:nvSpPr>
            <p:spPr bwMode="auto">
              <a:xfrm>
                <a:off x="779" y="3099"/>
                <a:ext cx="44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903" name="Rectangle 116" descr="深色上对角线"/>
              <p:cNvSpPr>
                <a:spLocks noChangeArrowheads="1"/>
              </p:cNvSpPr>
              <p:nvPr/>
            </p:nvSpPr>
            <p:spPr bwMode="auto">
              <a:xfrm>
                <a:off x="3347" y="2844"/>
                <a:ext cx="100" cy="204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04" name="Rectangle 117" descr="深色上对角线"/>
              <p:cNvSpPr>
                <a:spLocks noChangeArrowheads="1"/>
              </p:cNvSpPr>
              <p:nvPr/>
            </p:nvSpPr>
            <p:spPr bwMode="auto">
              <a:xfrm>
                <a:off x="3513" y="2834"/>
                <a:ext cx="101" cy="205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05" name="Rectangle 118" descr="深色上对角线"/>
              <p:cNvSpPr>
                <a:spLocks noChangeArrowheads="1"/>
              </p:cNvSpPr>
              <p:nvPr/>
            </p:nvSpPr>
            <p:spPr bwMode="auto">
              <a:xfrm>
                <a:off x="3838" y="2796"/>
                <a:ext cx="101" cy="204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06" name="Rectangle 119" descr="深色上对角线"/>
              <p:cNvSpPr>
                <a:spLocks noChangeArrowheads="1"/>
              </p:cNvSpPr>
              <p:nvPr/>
            </p:nvSpPr>
            <p:spPr bwMode="auto">
              <a:xfrm>
                <a:off x="4160" y="2750"/>
                <a:ext cx="101" cy="205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07" name="Rectangle 120" descr="深色上对角线"/>
              <p:cNvSpPr>
                <a:spLocks noChangeArrowheads="1"/>
              </p:cNvSpPr>
              <p:nvPr/>
            </p:nvSpPr>
            <p:spPr bwMode="auto">
              <a:xfrm>
                <a:off x="4315" y="2722"/>
                <a:ext cx="101" cy="204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08" name="Rectangle 121" descr="深色上对角线"/>
              <p:cNvSpPr>
                <a:spLocks noChangeArrowheads="1"/>
              </p:cNvSpPr>
              <p:nvPr/>
            </p:nvSpPr>
            <p:spPr bwMode="auto">
              <a:xfrm>
                <a:off x="4475" y="2682"/>
                <a:ext cx="100" cy="205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09" name="Rectangle 122" descr="深色上对角线"/>
              <p:cNvSpPr>
                <a:spLocks noChangeArrowheads="1"/>
              </p:cNvSpPr>
              <p:nvPr/>
            </p:nvSpPr>
            <p:spPr bwMode="auto">
              <a:xfrm>
                <a:off x="4780" y="2556"/>
                <a:ext cx="100" cy="205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10" name="Rectangle 123" descr="深色上对角线"/>
              <p:cNvSpPr>
                <a:spLocks noChangeArrowheads="1"/>
              </p:cNvSpPr>
              <p:nvPr/>
            </p:nvSpPr>
            <p:spPr bwMode="auto">
              <a:xfrm>
                <a:off x="4932" y="2459"/>
                <a:ext cx="100" cy="205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11" name="Rectangle 124" descr="深色上对角线"/>
              <p:cNvSpPr>
                <a:spLocks noChangeArrowheads="1"/>
              </p:cNvSpPr>
              <p:nvPr/>
            </p:nvSpPr>
            <p:spPr bwMode="auto">
              <a:xfrm>
                <a:off x="5070" y="2229"/>
                <a:ext cx="101" cy="205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12" name="Rectangle 125" descr="深色上对角线"/>
              <p:cNvSpPr>
                <a:spLocks noChangeArrowheads="1"/>
              </p:cNvSpPr>
              <p:nvPr/>
            </p:nvSpPr>
            <p:spPr bwMode="auto">
              <a:xfrm>
                <a:off x="3186" y="2848"/>
                <a:ext cx="100" cy="205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13" name="Rectangle 126" descr="深色上对角线"/>
              <p:cNvSpPr>
                <a:spLocks noChangeArrowheads="1"/>
              </p:cNvSpPr>
              <p:nvPr/>
            </p:nvSpPr>
            <p:spPr bwMode="auto">
              <a:xfrm>
                <a:off x="3017" y="2860"/>
                <a:ext cx="100" cy="204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14" name="Rectangle 127" descr="深色上对角线"/>
              <p:cNvSpPr>
                <a:spLocks noChangeArrowheads="1"/>
              </p:cNvSpPr>
              <p:nvPr/>
            </p:nvSpPr>
            <p:spPr bwMode="auto">
              <a:xfrm>
                <a:off x="4629" y="2629"/>
                <a:ext cx="101" cy="204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15" name="Rectangle 128" descr="深色上对角线"/>
              <p:cNvSpPr>
                <a:spLocks noChangeArrowheads="1"/>
              </p:cNvSpPr>
              <p:nvPr/>
            </p:nvSpPr>
            <p:spPr bwMode="auto">
              <a:xfrm>
                <a:off x="3999" y="2777"/>
                <a:ext cx="99" cy="204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16" name="Rectangle 129" descr="深色上对角线"/>
              <p:cNvSpPr>
                <a:spLocks noChangeArrowheads="1"/>
              </p:cNvSpPr>
              <p:nvPr/>
            </p:nvSpPr>
            <p:spPr bwMode="auto">
              <a:xfrm>
                <a:off x="3673" y="2820"/>
                <a:ext cx="100" cy="204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17" name="Rectangle 130" descr="深色上对角线"/>
              <p:cNvSpPr>
                <a:spLocks noChangeArrowheads="1"/>
              </p:cNvSpPr>
              <p:nvPr/>
            </p:nvSpPr>
            <p:spPr bwMode="auto">
              <a:xfrm rot="10800000">
                <a:off x="1277" y="3403"/>
                <a:ext cx="97" cy="204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18" name="Rectangle 131" descr="深色上对角线"/>
              <p:cNvSpPr>
                <a:spLocks noChangeArrowheads="1"/>
              </p:cNvSpPr>
              <p:nvPr/>
            </p:nvSpPr>
            <p:spPr bwMode="auto">
              <a:xfrm rot="10800000">
                <a:off x="1900" y="3188"/>
                <a:ext cx="98" cy="205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19" name="Rectangle 132" descr="深色上对角线"/>
              <p:cNvSpPr>
                <a:spLocks noChangeArrowheads="1"/>
              </p:cNvSpPr>
              <p:nvPr/>
            </p:nvSpPr>
            <p:spPr bwMode="auto">
              <a:xfrm rot="10800000">
                <a:off x="1745" y="3222"/>
                <a:ext cx="98" cy="204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20" name="Rectangle 133" descr="深色上对角线"/>
              <p:cNvSpPr>
                <a:spLocks noChangeArrowheads="1"/>
              </p:cNvSpPr>
              <p:nvPr/>
            </p:nvSpPr>
            <p:spPr bwMode="auto">
              <a:xfrm rot="10800000">
                <a:off x="1590" y="3272"/>
                <a:ext cx="98" cy="205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21" name="Rectangle 134" descr="深色上对角线"/>
              <p:cNvSpPr>
                <a:spLocks noChangeArrowheads="1"/>
              </p:cNvSpPr>
              <p:nvPr/>
            </p:nvSpPr>
            <p:spPr bwMode="auto">
              <a:xfrm rot="10800000">
                <a:off x="2533" y="3097"/>
                <a:ext cx="97" cy="204"/>
              </a:xfrm>
              <a:prstGeom prst="rect">
                <a:avLst/>
              </a:prstGeom>
              <a:pattFill prst="dkUpDiag">
                <a:fgClr>
                  <a:srgbClr val="CC0000"/>
                </a:fgClr>
                <a:bgClr>
                  <a:schemeClr val="bg1"/>
                </a:bgClr>
              </a:pattFill>
              <a:ln w="19050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22" name="Rectangle 135" descr="深色上对角线"/>
              <p:cNvSpPr>
                <a:spLocks noChangeArrowheads="1"/>
              </p:cNvSpPr>
              <p:nvPr/>
            </p:nvSpPr>
            <p:spPr bwMode="auto">
              <a:xfrm rot="10800000">
                <a:off x="1121" y="3523"/>
                <a:ext cx="91" cy="205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23" name="Rectangle 136" descr="深色上对角线"/>
              <p:cNvSpPr>
                <a:spLocks noChangeArrowheads="1"/>
              </p:cNvSpPr>
              <p:nvPr/>
            </p:nvSpPr>
            <p:spPr bwMode="auto">
              <a:xfrm rot="10800000">
                <a:off x="967" y="3856"/>
                <a:ext cx="96" cy="204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24" name="Rectangle 137" descr="深色上对角线"/>
              <p:cNvSpPr>
                <a:spLocks noChangeArrowheads="1"/>
              </p:cNvSpPr>
              <p:nvPr/>
            </p:nvSpPr>
            <p:spPr bwMode="auto">
              <a:xfrm rot="10800000">
                <a:off x="1437" y="3326"/>
                <a:ext cx="93" cy="205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25" name="Rectangle 138" descr="深色上对角线"/>
              <p:cNvSpPr>
                <a:spLocks noChangeArrowheads="1"/>
              </p:cNvSpPr>
              <p:nvPr/>
            </p:nvSpPr>
            <p:spPr bwMode="auto">
              <a:xfrm rot="10800000">
                <a:off x="2051" y="3160"/>
                <a:ext cx="97" cy="205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26" name="Rectangle 139" descr="深色上对角线"/>
              <p:cNvSpPr>
                <a:spLocks noChangeArrowheads="1"/>
              </p:cNvSpPr>
              <p:nvPr/>
            </p:nvSpPr>
            <p:spPr bwMode="auto">
              <a:xfrm rot="10800000">
                <a:off x="2210" y="3140"/>
                <a:ext cx="102" cy="205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27" name="Rectangle 140" descr="深色上对角线"/>
              <p:cNvSpPr>
                <a:spLocks noChangeArrowheads="1"/>
              </p:cNvSpPr>
              <p:nvPr/>
            </p:nvSpPr>
            <p:spPr bwMode="auto">
              <a:xfrm rot="10800000">
                <a:off x="2373" y="3118"/>
                <a:ext cx="97" cy="205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28" name="Rectangle 141" descr="深色上对角线"/>
              <p:cNvSpPr>
                <a:spLocks noChangeArrowheads="1"/>
              </p:cNvSpPr>
              <p:nvPr/>
            </p:nvSpPr>
            <p:spPr bwMode="auto">
              <a:xfrm>
                <a:off x="2701" y="2991"/>
                <a:ext cx="107" cy="205"/>
              </a:xfrm>
              <a:prstGeom prst="rect">
                <a:avLst/>
              </a:prstGeom>
              <a:pattFill prst="dkUp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33929" name="Group 142"/>
              <p:cNvGrpSpPr>
                <a:grpSpLocks/>
              </p:cNvGrpSpPr>
              <p:nvPr/>
            </p:nvGrpSpPr>
            <p:grpSpPr bwMode="auto">
              <a:xfrm flipH="1">
                <a:off x="2859" y="2887"/>
                <a:ext cx="96" cy="206"/>
                <a:chOff x="2635" y="2805"/>
                <a:chExt cx="89" cy="206"/>
              </a:xfrm>
            </p:grpSpPr>
            <p:sp>
              <p:nvSpPr>
                <p:cNvPr id="33996" name="Rectangle 143" descr="深色上对角线"/>
                <p:cNvSpPr>
                  <a:spLocks noChangeArrowheads="1"/>
                </p:cNvSpPr>
                <p:nvPr/>
              </p:nvSpPr>
              <p:spPr bwMode="auto">
                <a:xfrm>
                  <a:off x="2674" y="2806"/>
                  <a:ext cx="50" cy="205"/>
                </a:xfrm>
                <a:prstGeom prst="rect">
                  <a:avLst/>
                </a:prstGeom>
                <a:pattFill prst="dkUpDiag">
                  <a:fgClr>
                    <a:srgbClr val="000066"/>
                  </a:fgClr>
                  <a:bgClr>
                    <a:schemeClr val="hlink"/>
                  </a:bgClr>
                </a:pattFill>
                <a:ln w="1905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3997" name="Rectangle 144" descr="深色上对角线"/>
                <p:cNvSpPr>
                  <a:spLocks noChangeArrowheads="1"/>
                </p:cNvSpPr>
                <p:nvPr/>
              </p:nvSpPr>
              <p:spPr bwMode="auto">
                <a:xfrm>
                  <a:off x="2635" y="2805"/>
                  <a:ext cx="39" cy="172"/>
                </a:xfrm>
                <a:prstGeom prst="rect">
                  <a:avLst/>
                </a:prstGeom>
                <a:pattFill prst="dkUpDiag">
                  <a:fgClr>
                    <a:srgbClr val="000066"/>
                  </a:fgClr>
                  <a:bgClr>
                    <a:schemeClr val="hlink"/>
                  </a:bgClr>
                </a:pattFill>
                <a:ln w="1905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33930" name="Text Box 145"/>
              <p:cNvSpPr txBox="1">
                <a:spLocks noChangeArrowheads="1"/>
              </p:cNvSpPr>
              <p:nvPr/>
            </p:nvSpPr>
            <p:spPr bwMode="auto">
              <a:xfrm>
                <a:off x="5015" y="2378"/>
                <a:ext cx="22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zc</a:t>
                </a:r>
              </a:p>
            </p:txBody>
          </p:sp>
          <p:sp>
            <p:nvSpPr>
              <p:cNvPr id="33931" name="Text Box 146"/>
              <p:cNvSpPr txBox="1">
                <a:spLocks noChangeArrowheads="1"/>
              </p:cNvSpPr>
              <p:nvPr/>
            </p:nvSpPr>
            <p:spPr bwMode="auto">
              <a:xfrm>
                <a:off x="4871" y="2620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zb</a:t>
                </a:r>
              </a:p>
            </p:txBody>
          </p:sp>
          <p:sp>
            <p:nvSpPr>
              <p:cNvPr id="33932" name="Text Box 147"/>
              <p:cNvSpPr txBox="1">
                <a:spLocks noChangeArrowheads="1"/>
              </p:cNvSpPr>
              <p:nvPr/>
            </p:nvSpPr>
            <p:spPr bwMode="auto">
              <a:xfrm>
                <a:off x="4717" y="2696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za</a:t>
                </a:r>
              </a:p>
            </p:txBody>
          </p:sp>
          <p:sp>
            <p:nvSpPr>
              <p:cNvPr id="33933" name="Text Box 148"/>
              <p:cNvSpPr txBox="1">
                <a:spLocks noChangeArrowheads="1"/>
              </p:cNvSpPr>
              <p:nvPr/>
            </p:nvSpPr>
            <p:spPr bwMode="auto">
              <a:xfrm>
                <a:off x="4587" y="2764"/>
                <a:ext cx="17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z</a:t>
                </a:r>
              </a:p>
            </p:txBody>
          </p:sp>
          <p:sp>
            <p:nvSpPr>
              <p:cNvPr id="33934" name="Text Box 149"/>
              <p:cNvSpPr txBox="1">
                <a:spLocks noChangeArrowheads="1"/>
              </p:cNvSpPr>
              <p:nvPr/>
            </p:nvSpPr>
            <p:spPr bwMode="auto">
              <a:xfrm>
                <a:off x="4436" y="2834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y</a:t>
                </a:r>
              </a:p>
            </p:txBody>
          </p:sp>
          <p:sp>
            <p:nvSpPr>
              <p:cNvPr id="33935" name="Text Box 150"/>
              <p:cNvSpPr txBox="1">
                <a:spLocks noChangeArrowheads="1"/>
              </p:cNvSpPr>
              <p:nvPr/>
            </p:nvSpPr>
            <p:spPr bwMode="auto">
              <a:xfrm>
                <a:off x="4291" y="2864"/>
                <a:ext cx="17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x</a:t>
                </a:r>
              </a:p>
            </p:txBody>
          </p:sp>
          <p:sp>
            <p:nvSpPr>
              <p:cNvPr id="33936" name="Text Box 151"/>
              <p:cNvSpPr txBox="1">
                <a:spLocks noChangeArrowheads="1"/>
              </p:cNvSpPr>
              <p:nvPr/>
            </p:nvSpPr>
            <p:spPr bwMode="auto">
              <a:xfrm>
                <a:off x="4110" y="2898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v</a:t>
                </a:r>
              </a:p>
            </p:txBody>
          </p:sp>
          <p:sp>
            <p:nvSpPr>
              <p:cNvPr id="33937" name="Text Box 152"/>
              <p:cNvSpPr txBox="1">
                <a:spLocks noChangeArrowheads="1"/>
              </p:cNvSpPr>
              <p:nvPr/>
            </p:nvSpPr>
            <p:spPr bwMode="auto">
              <a:xfrm>
                <a:off x="3955" y="2918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u</a:t>
                </a:r>
              </a:p>
            </p:txBody>
          </p:sp>
          <p:sp>
            <p:nvSpPr>
              <p:cNvPr id="33938" name="Text Box 153"/>
              <p:cNvSpPr txBox="1">
                <a:spLocks noChangeArrowheads="1"/>
              </p:cNvSpPr>
              <p:nvPr/>
            </p:nvSpPr>
            <p:spPr bwMode="auto">
              <a:xfrm>
                <a:off x="2827" y="3053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k</a:t>
                </a:r>
              </a:p>
            </p:txBody>
          </p:sp>
          <p:sp>
            <p:nvSpPr>
              <p:cNvPr id="33939" name="Text Box 154"/>
              <p:cNvSpPr txBox="1">
                <a:spLocks noChangeArrowheads="1"/>
              </p:cNvSpPr>
              <p:nvPr/>
            </p:nvSpPr>
            <p:spPr bwMode="auto">
              <a:xfrm>
                <a:off x="2981" y="301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m</a:t>
                </a:r>
              </a:p>
            </p:txBody>
          </p:sp>
          <p:sp>
            <p:nvSpPr>
              <p:cNvPr id="33940" name="Text Box 155"/>
              <p:cNvSpPr txBox="1">
                <a:spLocks noChangeArrowheads="1"/>
              </p:cNvSpPr>
              <p:nvPr/>
            </p:nvSpPr>
            <p:spPr bwMode="auto">
              <a:xfrm>
                <a:off x="2494" y="2925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solidFill>
                      <a:srgbClr val="A50021"/>
                    </a:solidFill>
                    <a:latin typeface="黑体" pitchFamily="2" charset="-122"/>
                    <a:ea typeface="黑体" pitchFamily="2" charset="-122"/>
                  </a:rPr>
                  <a:t>h</a:t>
                </a:r>
              </a:p>
            </p:txBody>
          </p:sp>
          <p:sp>
            <p:nvSpPr>
              <p:cNvPr id="33941" name="Text Box 156"/>
              <p:cNvSpPr txBox="1">
                <a:spLocks noChangeArrowheads="1"/>
              </p:cNvSpPr>
              <p:nvPr/>
            </p:nvSpPr>
            <p:spPr bwMode="auto">
              <a:xfrm>
                <a:off x="933" y="367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a</a:t>
                </a:r>
              </a:p>
            </p:txBody>
          </p:sp>
          <p:sp>
            <p:nvSpPr>
              <p:cNvPr id="33942" name="Text Box 157"/>
              <p:cNvSpPr txBox="1">
                <a:spLocks noChangeArrowheads="1"/>
              </p:cNvSpPr>
              <p:nvPr/>
            </p:nvSpPr>
            <p:spPr bwMode="auto">
              <a:xfrm>
                <a:off x="1086" y="3352"/>
                <a:ext cx="17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b</a:t>
                </a:r>
              </a:p>
            </p:txBody>
          </p:sp>
          <p:sp>
            <p:nvSpPr>
              <p:cNvPr id="33943" name="Text Box 158"/>
              <p:cNvSpPr txBox="1">
                <a:spLocks noChangeArrowheads="1"/>
              </p:cNvSpPr>
              <p:nvPr/>
            </p:nvSpPr>
            <p:spPr bwMode="auto">
              <a:xfrm>
                <a:off x="1237" y="323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c</a:t>
                </a:r>
              </a:p>
            </p:txBody>
          </p:sp>
          <p:sp>
            <p:nvSpPr>
              <p:cNvPr id="33944" name="Text Box 159"/>
              <p:cNvSpPr txBox="1">
                <a:spLocks noChangeArrowheads="1"/>
              </p:cNvSpPr>
              <p:nvPr/>
            </p:nvSpPr>
            <p:spPr bwMode="auto">
              <a:xfrm>
                <a:off x="1372" y="3150"/>
                <a:ext cx="22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cd</a:t>
                </a:r>
              </a:p>
            </p:txBody>
          </p:sp>
          <p:sp>
            <p:nvSpPr>
              <p:cNvPr id="33945" name="Text Box 160"/>
              <p:cNvSpPr txBox="1">
                <a:spLocks noChangeArrowheads="1"/>
              </p:cNvSpPr>
              <p:nvPr/>
            </p:nvSpPr>
            <p:spPr bwMode="auto">
              <a:xfrm>
                <a:off x="1543" y="3098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d</a:t>
                </a:r>
              </a:p>
            </p:txBody>
          </p:sp>
          <p:sp>
            <p:nvSpPr>
              <p:cNvPr id="33946" name="Text Box 161"/>
              <p:cNvSpPr txBox="1">
                <a:spLocks noChangeArrowheads="1"/>
              </p:cNvSpPr>
              <p:nvPr/>
            </p:nvSpPr>
            <p:spPr bwMode="auto">
              <a:xfrm>
                <a:off x="1708" y="3053"/>
                <a:ext cx="17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e</a:t>
                </a:r>
              </a:p>
            </p:txBody>
          </p:sp>
          <p:sp>
            <p:nvSpPr>
              <p:cNvPr id="33948" name="Text Box 163"/>
              <p:cNvSpPr txBox="1">
                <a:spLocks noChangeArrowheads="1"/>
              </p:cNvSpPr>
              <p:nvPr/>
            </p:nvSpPr>
            <p:spPr bwMode="auto">
              <a:xfrm>
                <a:off x="533" y="2941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 b="1" i="1">
                    <a:latin typeface="黑体" pitchFamily="2" charset="-122"/>
                    <a:ea typeface="黑体" pitchFamily="2" charset="-122"/>
                  </a:rPr>
                  <a:t>0</a:t>
                </a:r>
                <a:endParaRPr kumimoji="1" lang="en-US" altLang="zh-CN" sz="2400" b="1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3949" name="Text Box 164"/>
              <p:cNvSpPr txBox="1">
                <a:spLocks noChangeArrowheads="1"/>
              </p:cNvSpPr>
              <p:nvPr/>
            </p:nvSpPr>
            <p:spPr bwMode="auto">
              <a:xfrm>
                <a:off x="654" y="2694"/>
                <a:ext cx="213" cy="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 b="1">
                    <a:latin typeface="黑体" pitchFamily="2" charset="-122"/>
                    <a:ea typeface="黑体" pitchFamily="2" charset="-122"/>
                  </a:rPr>
                  <a:t>+</a:t>
                </a:r>
              </a:p>
              <a:p>
                <a:pPr algn="ctr" eaLnBrk="1" hangingPunct="1"/>
                <a:endParaRPr kumimoji="1" lang="en-US" altLang="zh-CN" sz="2400" b="1">
                  <a:latin typeface="黑体" pitchFamily="2" charset="-122"/>
                  <a:ea typeface="黑体" pitchFamily="2" charset="-122"/>
                </a:endParaRPr>
              </a:p>
              <a:p>
                <a:pPr algn="ctr" eaLnBrk="1" hangingPunct="1"/>
                <a:r>
                  <a:rPr kumimoji="1" lang="en-US" altLang="zh-CN" sz="2400" b="1">
                    <a:latin typeface="黑体" pitchFamily="2" charset="-122"/>
                    <a:ea typeface="黑体" pitchFamily="2" charset="-122"/>
                  </a:rPr>
                  <a:t>-</a:t>
                </a:r>
              </a:p>
            </p:txBody>
          </p:sp>
          <p:sp>
            <p:nvSpPr>
              <p:cNvPr id="33950" name="Text Box 165"/>
              <p:cNvSpPr txBox="1">
                <a:spLocks noChangeArrowheads="1"/>
              </p:cNvSpPr>
              <p:nvPr/>
            </p:nvSpPr>
            <p:spPr bwMode="auto">
              <a:xfrm>
                <a:off x="5301" y="2945"/>
                <a:ext cx="31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400" b="1" dirty="0">
                    <a:solidFill>
                      <a:srgbClr val="CC0000"/>
                    </a:solidFill>
                    <a:latin typeface="黑体" pitchFamily="2" charset="-122"/>
                    <a:ea typeface="黑体" pitchFamily="2" charset="-122"/>
                  </a:rPr>
                  <a:t>轴</a:t>
                </a:r>
              </a:p>
            </p:txBody>
          </p:sp>
          <p:sp>
            <p:nvSpPr>
              <p:cNvPr id="33951" name="Rectangle 166"/>
              <p:cNvSpPr>
                <a:spLocks noChangeArrowheads="1"/>
              </p:cNvSpPr>
              <p:nvPr/>
            </p:nvSpPr>
            <p:spPr bwMode="auto">
              <a:xfrm>
                <a:off x="2201" y="3022"/>
                <a:ext cx="126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952" name="Rectangle 167"/>
              <p:cNvSpPr>
                <a:spLocks noChangeArrowheads="1"/>
              </p:cNvSpPr>
              <p:nvPr/>
            </p:nvSpPr>
            <p:spPr bwMode="auto">
              <a:xfrm>
                <a:off x="1876" y="3054"/>
                <a:ext cx="139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53" name="Rectangle 168"/>
              <p:cNvSpPr>
                <a:spLocks noChangeArrowheads="1"/>
              </p:cNvSpPr>
              <p:nvPr/>
            </p:nvSpPr>
            <p:spPr bwMode="auto">
              <a:xfrm>
                <a:off x="5036" y="2198"/>
                <a:ext cx="156" cy="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54" name="Rectangle 169"/>
              <p:cNvSpPr>
                <a:spLocks noChangeArrowheads="1"/>
              </p:cNvSpPr>
              <p:nvPr/>
            </p:nvSpPr>
            <p:spPr bwMode="auto">
              <a:xfrm>
                <a:off x="4897" y="2414"/>
                <a:ext cx="156" cy="5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55" name="Rectangle 170"/>
              <p:cNvSpPr>
                <a:spLocks noChangeArrowheads="1"/>
              </p:cNvSpPr>
              <p:nvPr/>
            </p:nvSpPr>
            <p:spPr bwMode="auto">
              <a:xfrm>
                <a:off x="4745" y="2518"/>
                <a:ext cx="156" cy="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56" name="Rectangle 171"/>
              <p:cNvSpPr>
                <a:spLocks noChangeArrowheads="1"/>
              </p:cNvSpPr>
              <p:nvPr/>
            </p:nvSpPr>
            <p:spPr bwMode="auto">
              <a:xfrm>
                <a:off x="4594" y="2591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57" name="Rectangle 172"/>
              <p:cNvSpPr>
                <a:spLocks noChangeArrowheads="1"/>
              </p:cNvSpPr>
              <p:nvPr/>
            </p:nvSpPr>
            <p:spPr bwMode="auto">
              <a:xfrm>
                <a:off x="4446" y="2651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58" name="Rectangle 173"/>
              <p:cNvSpPr>
                <a:spLocks noChangeArrowheads="1"/>
              </p:cNvSpPr>
              <p:nvPr/>
            </p:nvSpPr>
            <p:spPr bwMode="auto">
              <a:xfrm>
                <a:off x="4286" y="2695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59" name="Rectangle 174"/>
              <p:cNvSpPr>
                <a:spLocks noChangeArrowheads="1"/>
              </p:cNvSpPr>
              <p:nvPr/>
            </p:nvSpPr>
            <p:spPr bwMode="auto">
              <a:xfrm>
                <a:off x="4126" y="2723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60" name="Rectangle 175"/>
              <p:cNvSpPr>
                <a:spLocks noChangeArrowheads="1"/>
              </p:cNvSpPr>
              <p:nvPr/>
            </p:nvSpPr>
            <p:spPr bwMode="auto">
              <a:xfrm>
                <a:off x="3965" y="2755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61" name="Rectangle 176"/>
              <p:cNvSpPr>
                <a:spLocks noChangeArrowheads="1"/>
              </p:cNvSpPr>
              <p:nvPr/>
            </p:nvSpPr>
            <p:spPr bwMode="auto">
              <a:xfrm>
                <a:off x="3800" y="2767"/>
                <a:ext cx="15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62" name="Rectangle 177"/>
              <p:cNvSpPr>
                <a:spLocks noChangeArrowheads="1"/>
              </p:cNvSpPr>
              <p:nvPr/>
            </p:nvSpPr>
            <p:spPr bwMode="auto">
              <a:xfrm>
                <a:off x="3644" y="2795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63" name="Rectangle 178"/>
              <p:cNvSpPr>
                <a:spLocks noChangeArrowheads="1"/>
              </p:cNvSpPr>
              <p:nvPr/>
            </p:nvSpPr>
            <p:spPr bwMode="auto">
              <a:xfrm>
                <a:off x="3480" y="2807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64" name="Rectangle 179"/>
              <p:cNvSpPr>
                <a:spLocks noChangeArrowheads="1"/>
              </p:cNvSpPr>
              <p:nvPr/>
            </p:nvSpPr>
            <p:spPr bwMode="auto">
              <a:xfrm>
                <a:off x="3315" y="2815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65" name="Rectangle 180"/>
              <p:cNvSpPr>
                <a:spLocks noChangeArrowheads="1"/>
              </p:cNvSpPr>
              <p:nvPr/>
            </p:nvSpPr>
            <p:spPr bwMode="auto">
              <a:xfrm>
                <a:off x="3168" y="2823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66" name="Rectangle 181"/>
              <p:cNvSpPr>
                <a:spLocks noChangeArrowheads="1"/>
              </p:cNvSpPr>
              <p:nvPr/>
            </p:nvSpPr>
            <p:spPr bwMode="auto">
              <a:xfrm>
                <a:off x="2990" y="2835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67" name="Rectangle 182"/>
              <p:cNvSpPr>
                <a:spLocks noChangeArrowheads="1"/>
              </p:cNvSpPr>
              <p:nvPr/>
            </p:nvSpPr>
            <p:spPr bwMode="auto">
              <a:xfrm>
                <a:off x="2817" y="2847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68" name="Rectangle 183"/>
              <p:cNvSpPr>
                <a:spLocks noChangeArrowheads="1"/>
              </p:cNvSpPr>
              <p:nvPr/>
            </p:nvSpPr>
            <p:spPr bwMode="auto">
              <a:xfrm>
                <a:off x="2674" y="2947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69" name="Rectangle 184"/>
              <p:cNvSpPr>
                <a:spLocks noChangeArrowheads="1"/>
              </p:cNvSpPr>
              <p:nvPr/>
            </p:nvSpPr>
            <p:spPr bwMode="auto">
              <a:xfrm>
                <a:off x="2678" y="3191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70" name="Text Box 185"/>
              <p:cNvSpPr txBox="1">
                <a:spLocks noChangeArrowheads="1"/>
              </p:cNvSpPr>
              <p:nvPr/>
            </p:nvSpPr>
            <p:spPr bwMode="auto">
              <a:xfrm>
                <a:off x="2634" y="3152"/>
                <a:ext cx="227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j</a:t>
                </a:r>
              </a:p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js</a:t>
                </a:r>
              </a:p>
            </p:txBody>
          </p:sp>
          <p:sp>
            <p:nvSpPr>
              <p:cNvPr id="33971" name="Rectangle 186"/>
              <p:cNvSpPr>
                <a:spLocks noChangeArrowheads="1"/>
              </p:cNvSpPr>
              <p:nvPr/>
            </p:nvSpPr>
            <p:spPr bwMode="auto">
              <a:xfrm>
                <a:off x="2340" y="3311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72" name="Rectangle 187"/>
              <p:cNvSpPr>
                <a:spLocks noChangeArrowheads="1"/>
              </p:cNvSpPr>
              <p:nvPr/>
            </p:nvSpPr>
            <p:spPr bwMode="auto">
              <a:xfrm>
                <a:off x="2184" y="3339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73" name="Rectangle 188"/>
              <p:cNvSpPr>
                <a:spLocks noChangeArrowheads="1"/>
              </p:cNvSpPr>
              <p:nvPr/>
            </p:nvSpPr>
            <p:spPr bwMode="auto">
              <a:xfrm>
                <a:off x="2505" y="3295"/>
                <a:ext cx="156" cy="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74" name="Rectangle 189"/>
              <p:cNvSpPr>
                <a:spLocks noChangeArrowheads="1"/>
              </p:cNvSpPr>
              <p:nvPr/>
            </p:nvSpPr>
            <p:spPr bwMode="auto">
              <a:xfrm>
                <a:off x="2028" y="3355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75" name="Rectangle 190"/>
              <p:cNvSpPr>
                <a:spLocks noChangeArrowheads="1"/>
              </p:cNvSpPr>
              <p:nvPr/>
            </p:nvSpPr>
            <p:spPr bwMode="auto">
              <a:xfrm>
                <a:off x="1872" y="3383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76" name="Rectangle 191"/>
              <p:cNvSpPr>
                <a:spLocks noChangeArrowheads="1"/>
              </p:cNvSpPr>
              <p:nvPr/>
            </p:nvSpPr>
            <p:spPr bwMode="auto">
              <a:xfrm>
                <a:off x="1720" y="3419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77" name="Rectangle 192"/>
              <p:cNvSpPr>
                <a:spLocks noChangeArrowheads="1"/>
              </p:cNvSpPr>
              <p:nvPr/>
            </p:nvSpPr>
            <p:spPr bwMode="auto">
              <a:xfrm>
                <a:off x="1560" y="3475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78" name="Rectangle 193"/>
              <p:cNvSpPr>
                <a:spLocks noChangeArrowheads="1"/>
              </p:cNvSpPr>
              <p:nvPr/>
            </p:nvSpPr>
            <p:spPr bwMode="auto">
              <a:xfrm>
                <a:off x="1408" y="3523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79" name="Rectangle 194"/>
              <p:cNvSpPr>
                <a:spLocks noChangeArrowheads="1"/>
              </p:cNvSpPr>
              <p:nvPr/>
            </p:nvSpPr>
            <p:spPr bwMode="auto">
              <a:xfrm>
                <a:off x="1252" y="3599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80" name="Rectangle 195"/>
              <p:cNvSpPr>
                <a:spLocks noChangeArrowheads="1"/>
              </p:cNvSpPr>
              <p:nvPr/>
            </p:nvSpPr>
            <p:spPr bwMode="auto">
              <a:xfrm>
                <a:off x="1079" y="3723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81" name="Rectangle 196"/>
              <p:cNvSpPr>
                <a:spLocks noChangeArrowheads="1"/>
              </p:cNvSpPr>
              <p:nvPr/>
            </p:nvSpPr>
            <p:spPr bwMode="auto">
              <a:xfrm>
                <a:off x="927" y="4055"/>
                <a:ext cx="156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82" name="Text Box 197"/>
              <p:cNvSpPr txBox="1">
                <a:spLocks noChangeArrowheads="1"/>
              </p:cNvSpPr>
              <p:nvPr/>
            </p:nvSpPr>
            <p:spPr bwMode="auto">
              <a:xfrm>
                <a:off x="1827" y="2980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 dirty="0" err="1">
                    <a:latin typeface="黑体" pitchFamily="2" charset="-122"/>
                    <a:ea typeface="黑体" pitchFamily="2" charset="-122"/>
                  </a:rPr>
                  <a:t>ef</a:t>
                </a:r>
                <a:endParaRPr kumimoji="1" lang="en-US" altLang="zh-CN" sz="1400" b="1" dirty="0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3983" name="Rectangle 198"/>
              <p:cNvSpPr>
                <a:spLocks noChangeArrowheads="1"/>
              </p:cNvSpPr>
              <p:nvPr/>
            </p:nvSpPr>
            <p:spPr bwMode="auto">
              <a:xfrm>
                <a:off x="2379" y="3006"/>
                <a:ext cx="91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984" name="Text Box 199"/>
              <p:cNvSpPr txBox="1">
                <a:spLocks noChangeArrowheads="1"/>
              </p:cNvSpPr>
              <p:nvPr/>
            </p:nvSpPr>
            <p:spPr bwMode="auto">
              <a:xfrm>
                <a:off x="2143" y="2950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 dirty="0" err="1">
                    <a:latin typeface="黑体" pitchFamily="2" charset="-122"/>
                    <a:ea typeface="黑体" pitchFamily="2" charset="-122"/>
                  </a:rPr>
                  <a:t>fg</a:t>
                </a:r>
                <a:endParaRPr kumimoji="1" lang="en-US" altLang="zh-CN" sz="1400" b="1" dirty="0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3985" name="Text Box 200"/>
              <p:cNvSpPr txBox="1">
                <a:spLocks noChangeArrowheads="1"/>
              </p:cNvSpPr>
              <p:nvPr/>
            </p:nvSpPr>
            <p:spPr bwMode="auto">
              <a:xfrm>
                <a:off x="2336" y="2921"/>
                <a:ext cx="17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 dirty="0">
                    <a:latin typeface="黑体" pitchFamily="2" charset="-122"/>
                    <a:ea typeface="黑体" pitchFamily="2" charset="-122"/>
                  </a:rPr>
                  <a:t>g</a:t>
                </a:r>
              </a:p>
            </p:txBody>
          </p:sp>
          <p:sp>
            <p:nvSpPr>
              <p:cNvPr id="33986" name="Rectangle 201"/>
              <p:cNvSpPr>
                <a:spLocks noChangeArrowheads="1"/>
              </p:cNvSpPr>
              <p:nvPr/>
            </p:nvSpPr>
            <p:spPr bwMode="auto">
              <a:xfrm>
                <a:off x="3181" y="3078"/>
                <a:ext cx="104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87" name="Rectangle 202"/>
              <p:cNvSpPr>
                <a:spLocks noChangeArrowheads="1"/>
              </p:cNvSpPr>
              <p:nvPr/>
            </p:nvSpPr>
            <p:spPr bwMode="auto">
              <a:xfrm>
                <a:off x="3350" y="3070"/>
                <a:ext cx="104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88" name="Rectangle 203"/>
              <p:cNvSpPr>
                <a:spLocks noChangeArrowheads="1"/>
              </p:cNvSpPr>
              <p:nvPr/>
            </p:nvSpPr>
            <p:spPr bwMode="auto">
              <a:xfrm>
                <a:off x="3519" y="3050"/>
                <a:ext cx="104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89" name="Rectangle 204"/>
              <p:cNvSpPr>
                <a:spLocks noChangeArrowheads="1"/>
              </p:cNvSpPr>
              <p:nvPr/>
            </p:nvSpPr>
            <p:spPr bwMode="auto">
              <a:xfrm>
                <a:off x="3675" y="3046"/>
                <a:ext cx="104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90" name="Rectangle 205"/>
              <p:cNvSpPr>
                <a:spLocks noChangeArrowheads="1"/>
              </p:cNvSpPr>
              <p:nvPr/>
            </p:nvSpPr>
            <p:spPr bwMode="auto">
              <a:xfrm>
                <a:off x="3844" y="3042"/>
                <a:ext cx="104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991" name="Text Box 206"/>
              <p:cNvSpPr txBox="1">
                <a:spLocks noChangeArrowheads="1"/>
              </p:cNvSpPr>
              <p:nvPr/>
            </p:nvSpPr>
            <p:spPr bwMode="auto">
              <a:xfrm>
                <a:off x="3804" y="295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t</a:t>
                </a:r>
              </a:p>
            </p:txBody>
          </p:sp>
          <p:sp>
            <p:nvSpPr>
              <p:cNvPr id="33992" name="Text Box 207"/>
              <p:cNvSpPr txBox="1">
                <a:spLocks noChangeArrowheads="1"/>
              </p:cNvSpPr>
              <p:nvPr/>
            </p:nvSpPr>
            <p:spPr bwMode="auto">
              <a:xfrm>
                <a:off x="3635" y="2965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s</a:t>
                </a:r>
              </a:p>
            </p:txBody>
          </p:sp>
          <p:sp>
            <p:nvSpPr>
              <p:cNvPr id="33993" name="Text Box 208"/>
              <p:cNvSpPr txBox="1">
                <a:spLocks noChangeArrowheads="1"/>
              </p:cNvSpPr>
              <p:nvPr/>
            </p:nvSpPr>
            <p:spPr bwMode="auto">
              <a:xfrm>
                <a:off x="3481" y="2983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r</a:t>
                </a:r>
              </a:p>
            </p:txBody>
          </p:sp>
          <p:sp>
            <p:nvSpPr>
              <p:cNvPr id="33994" name="Text Box 209"/>
              <p:cNvSpPr txBox="1">
                <a:spLocks noChangeArrowheads="1"/>
              </p:cNvSpPr>
              <p:nvPr/>
            </p:nvSpPr>
            <p:spPr bwMode="auto">
              <a:xfrm>
                <a:off x="3150" y="3008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n</a:t>
                </a:r>
              </a:p>
            </p:txBody>
          </p:sp>
          <p:sp>
            <p:nvSpPr>
              <p:cNvPr id="33995" name="Text Box 210"/>
              <p:cNvSpPr txBox="1">
                <a:spLocks noChangeArrowheads="1"/>
              </p:cNvSpPr>
              <p:nvPr/>
            </p:nvSpPr>
            <p:spPr bwMode="auto">
              <a:xfrm>
                <a:off x="3315" y="299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p</a:t>
                </a:r>
              </a:p>
            </p:txBody>
          </p:sp>
          <p:sp>
            <p:nvSpPr>
              <p:cNvPr id="33947" name="Text Box 162"/>
              <p:cNvSpPr txBox="1">
                <a:spLocks noChangeArrowheads="1"/>
              </p:cNvSpPr>
              <p:nvPr/>
            </p:nvSpPr>
            <p:spPr bwMode="auto">
              <a:xfrm>
                <a:off x="1681" y="2489"/>
                <a:ext cx="22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 dirty="0" smtClean="0">
                    <a:latin typeface="黑体" pitchFamily="2" charset="-122"/>
                    <a:ea typeface="黑体" pitchFamily="2" charset="-122"/>
                  </a:rPr>
                  <a:t>  </a:t>
                </a:r>
                <a:endParaRPr kumimoji="1" lang="en-US" altLang="zh-CN" sz="1400" b="1" dirty="0"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33900" name="Oval 211"/>
            <p:cNvSpPr>
              <a:spLocks noChangeArrowheads="1"/>
            </p:cNvSpPr>
            <p:nvPr/>
          </p:nvSpPr>
          <p:spPr bwMode="auto">
            <a:xfrm>
              <a:off x="843" y="3072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901" name="Line 212"/>
            <p:cNvSpPr>
              <a:spLocks noChangeShapeType="1"/>
            </p:cNvSpPr>
            <p:nvPr/>
          </p:nvSpPr>
          <p:spPr bwMode="auto">
            <a:xfrm>
              <a:off x="873" y="2897"/>
              <a:ext cx="0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836613" y="509588"/>
            <a:ext cx="8074024" cy="3046412"/>
            <a:chOff x="527" y="321"/>
            <a:chExt cx="5086" cy="1919"/>
          </a:xfrm>
        </p:grpSpPr>
        <p:grpSp>
          <p:nvGrpSpPr>
            <p:cNvPr id="33798" name="Group 12"/>
            <p:cNvGrpSpPr>
              <a:grpSpLocks/>
            </p:cNvGrpSpPr>
            <p:nvPr/>
          </p:nvGrpSpPr>
          <p:grpSpPr bwMode="auto">
            <a:xfrm>
              <a:off x="527" y="321"/>
              <a:ext cx="5086" cy="1919"/>
              <a:chOff x="527" y="321"/>
              <a:chExt cx="5086" cy="1919"/>
            </a:xfrm>
          </p:grpSpPr>
          <p:sp>
            <p:nvSpPr>
              <p:cNvPr id="33801" name="Line 13"/>
              <p:cNvSpPr>
                <a:spLocks noChangeShapeType="1"/>
              </p:cNvSpPr>
              <p:nvPr/>
            </p:nvSpPr>
            <p:spPr bwMode="auto">
              <a:xfrm>
                <a:off x="777" y="1363"/>
                <a:ext cx="44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2" name="Line 14" descr="宽上对角线"/>
              <p:cNvSpPr>
                <a:spLocks noChangeShapeType="1"/>
              </p:cNvSpPr>
              <p:nvPr/>
            </p:nvSpPr>
            <p:spPr bwMode="auto">
              <a:xfrm>
                <a:off x="951" y="399"/>
                <a:ext cx="123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3" name="Rectangle 15" descr="宽下对角线"/>
              <p:cNvSpPr>
                <a:spLocks noChangeArrowheads="1"/>
              </p:cNvSpPr>
              <p:nvPr/>
            </p:nvSpPr>
            <p:spPr bwMode="auto">
              <a:xfrm>
                <a:off x="1106" y="661"/>
                <a:ext cx="109" cy="204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04" name="Rectangle 16" descr="宽下对角线"/>
              <p:cNvSpPr>
                <a:spLocks noChangeArrowheads="1"/>
              </p:cNvSpPr>
              <p:nvPr/>
            </p:nvSpPr>
            <p:spPr bwMode="auto">
              <a:xfrm>
                <a:off x="1258" y="817"/>
                <a:ext cx="112" cy="204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05" name="Rectangle 17" descr="宽下对角线"/>
              <p:cNvSpPr>
                <a:spLocks noChangeArrowheads="1"/>
              </p:cNvSpPr>
              <p:nvPr/>
            </p:nvSpPr>
            <p:spPr bwMode="auto">
              <a:xfrm>
                <a:off x="1414" y="884"/>
                <a:ext cx="111" cy="204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06" name="Rectangle 18" descr="宽下对角线"/>
              <p:cNvSpPr>
                <a:spLocks noChangeArrowheads="1"/>
              </p:cNvSpPr>
              <p:nvPr/>
            </p:nvSpPr>
            <p:spPr bwMode="auto">
              <a:xfrm>
                <a:off x="1572" y="919"/>
                <a:ext cx="117" cy="204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07" name="Rectangle 19" descr="宽下对角线"/>
              <p:cNvSpPr>
                <a:spLocks noChangeArrowheads="1"/>
              </p:cNvSpPr>
              <p:nvPr/>
            </p:nvSpPr>
            <p:spPr bwMode="auto">
              <a:xfrm>
                <a:off x="2221" y="1102"/>
                <a:ext cx="103" cy="204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08" name="Rectangle 20" descr="宽下对角线"/>
              <p:cNvSpPr>
                <a:spLocks noChangeArrowheads="1"/>
              </p:cNvSpPr>
              <p:nvPr/>
            </p:nvSpPr>
            <p:spPr bwMode="auto">
              <a:xfrm>
                <a:off x="2383" y="1130"/>
                <a:ext cx="100" cy="204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09" name="Rectangle 21" descr="宽下对角线"/>
              <p:cNvSpPr>
                <a:spLocks noChangeArrowheads="1"/>
              </p:cNvSpPr>
              <p:nvPr/>
            </p:nvSpPr>
            <p:spPr bwMode="auto">
              <a:xfrm>
                <a:off x="2536" y="1159"/>
                <a:ext cx="106" cy="204"/>
              </a:xfrm>
              <a:prstGeom prst="rect">
                <a:avLst/>
              </a:prstGeom>
              <a:pattFill prst="wdDnDiag">
                <a:fgClr>
                  <a:srgbClr val="CC0000"/>
                </a:fgClr>
                <a:bgClr>
                  <a:srgbClr val="FFFFFF"/>
                </a:bgClr>
              </a:pattFill>
              <a:ln w="19050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10" name="Rectangle 22" descr="宽下对角线"/>
              <p:cNvSpPr>
                <a:spLocks noChangeArrowheads="1"/>
              </p:cNvSpPr>
              <p:nvPr/>
            </p:nvSpPr>
            <p:spPr bwMode="auto">
              <a:xfrm>
                <a:off x="1742" y="989"/>
                <a:ext cx="109" cy="204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11" name="Rectangle 23" descr="宽下对角线"/>
              <p:cNvSpPr>
                <a:spLocks noChangeArrowheads="1"/>
              </p:cNvSpPr>
              <p:nvPr/>
            </p:nvSpPr>
            <p:spPr bwMode="auto">
              <a:xfrm>
                <a:off x="1897" y="1039"/>
                <a:ext cx="114" cy="204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12" name="Rectangle 24" descr="宽下对角线"/>
              <p:cNvSpPr>
                <a:spLocks noChangeArrowheads="1"/>
              </p:cNvSpPr>
              <p:nvPr/>
            </p:nvSpPr>
            <p:spPr bwMode="auto">
              <a:xfrm>
                <a:off x="2054" y="1077"/>
                <a:ext cx="109" cy="205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33813" name="Group 25"/>
              <p:cNvGrpSpPr>
                <a:grpSpLocks/>
              </p:cNvGrpSpPr>
              <p:nvPr/>
            </p:nvGrpSpPr>
            <p:grpSpPr bwMode="auto">
              <a:xfrm flipH="1">
                <a:off x="2996" y="1360"/>
                <a:ext cx="107" cy="205"/>
                <a:chOff x="2765" y="1244"/>
                <a:chExt cx="99" cy="205"/>
              </a:xfrm>
            </p:grpSpPr>
            <p:sp>
              <p:nvSpPr>
                <p:cNvPr id="33897" name="Rectangle 26" descr="宽下对角线"/>
                <p:cNvSpPr>
                  <a:spLocks noChangeArrowheads="1"/>
                </p:cNvSpPr>
                <p:nvPr/>
              </p:nvSpPr>
              <p:spPr bwMode="auto">
                <a:xfrm rot="10800000">
                  <a:off x="2809" y="1244"/>
                  <a:ext cx="55" cy="205"/>
                </a:xfrm>
                <a:prstGeom prst="rect">
                  <a:avLst/>
                </a:prstGeom>
                <a:pattFill prst="wdDnDiag">
                  <a:fgClr>
                    <a:srgbClr val="000066"/>
                  </a:fgClr>
                  <a:bgClr>
                    <a:schemeClr val="hlink"/>
                  </a:bgClr>
                </a:pattFill>
                <a:ln w="1905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3898" name="Rectangle 27" descr="宽下对角线"/>
                <p:cNvSpPr>
                  <a:spLocks noChangeArrowheads="1"/>
                </p:cNvSpPr>
                <p:nvPr/>
              </p:nvSpPr>
              <p:spPr bwMode="auto">
                <a:xfrm rot="10800000">
                  <a:off x="2765" y="1276"/>
                  <a:ext cx="44" cy="173"/>
                </a:xfrm>
                <a:prstGeom prst="rect">
                  <a:avLst/>
                </a:prstGeom>
                <a:pattFill prst="wdDnDiag">
                  <a:fgClr>
                    <a:srgbClr val="000066"/>
                  </a:fgClr>
                  <a:bgClr>
                    <a:schemeClr val="hlink"/>
                  </a:bgClr>
                </a:pattFill>
                <a:ln w="1905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33814" name="Rectangle 28" descr="宽下对角线"/>
              <p:cNvSpPr>
                <a:spLocks noChangeArrowheads="1"/>
              </p:cNvSpPr>
              <p:nvPr/>
            </p:nvSpPr>
            <p:spPr bwMode="auto">
              <a:xfrm rot="10800000">
                <a:off x="3646" y="1470"/>
                <a:ext cx="100" cy="204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15" name="Rectangle 29" descr="宽下对角线"/>
              <p:cNvSpPr>
                <a:spLocks noChangeArrowheads="1"/>
              </p:cNvSpPr>
              <p:nvPr/>
            </p:nvSpPr>
            <p:spPr bwMode="auto">
              <a:xfrm>
                <a:off x="2693" y="1258"/>
                <a:ext cx="108" cy="205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16" name="Rectangle 30" descr="宽下对角线"/>
              <p:cNvSpPr>
                <a:spLocks noChangeArrowheads="1"/>
              </p:cNvSpPr>
              <p:nvPr/>
            </p:nvSpPr>
            <p:spPr bwMode="auto">
              <a:xfrm rot="10800000">
                <a:off x="3811" y="1484"/>
                <a:ext cx="100" cy="205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17" name="Rectangle 31" descr="宽下对角线"/>
              <p:cNvSpPr>
                <a:spLocks noChangeArrowheads="1"/>
              </p:cNvSpPr>
              <p:nvPr/>
            </p:nvSpPr>
            <p:spPr bwMode="auto">
              <a:xfrm rot="10800000">
                <a:off x="3976" y="1501"/>
                <a:ext cx="97" cy="204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18" name="Rectangle 32" descr="宽下对角线"/>
              <p:cNvSpPr>
                <a:spLocks noChangeArrowheads="1"/>
              </p:cNvSpPr>
              <p:nvPr/>
            </p:nvSpPr>
            <p:spPr bwMode="auto">
              <a:xfrm rot="10800000">
                <a:off x="4136" y="1541"/>
                <a:ext cx="102" cy="202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19" name="Rectangle 33" descr="宽下对角线"/>
              <p:cNvSpPr>
                <a:spLocks noChangeArrowheads="1"/>
              </p:cNvSpPr>
              <p:nvPr/>
            </p:nvSpPr>
            <p:spPr bwMode="auto">
              <a:xfrm rot="10800000">
                <a:off x="4297" y="1561"/>
                <a:ext cx="101" cy="204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20" name="Rectangle 34" descr="宽下对角线"/>
              <p:cNvSpPr>
                <a:spLocks noChangeArrowheads="1"/>
              </p:cNvSpPr>
              <p:nvPr/>
            </p:nvSpPr>
            <p:spPr bwMode="auto">
              <a:xfrm rot="10800000">
                <a:off x="4452" y="1590"/>
                <a:ext cx="99" cy="205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21" name="Rectangle 35" descr="宽下对角线"/>
              <p:cNvSpPr>
                <a:spLocks noChangeArrowheads="1"/>
              </p:cNvSpPr>
              <p:nvPr/>
            </p:nvSpPr>
            <p:spPr bwMode="auto">
              <a:xfrm rot="10800000">
                <a:off x="4610" y="1613"/>
                <a:ext cx="100" cy="204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22" name="Rectangle 36" descr="宽下对角线"/>
              <p:cNvSpPr>
                <a:spLocks noChangeArrowheads="1"/>
              </p:cNvSpPr>
              <p:nvPr/>
            </p:nvSpPr>
            <p:spPr bwMode="auto">
              <a:xfrm rot="10800000">
                <a:off x="4769" y="1678"/>
                <a:ext cx="97" cy="204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23" name="Rectangle 37" descr="宽下对角线"/>
              <p:cNvSpPr>
                <a:spLocks noChangeArrowheads="1"/>
              </p:cNvSpPr>
              <p:nvPr/>
            </p:nvSpPr>
            <p:spPr bwMode="auto">
              <a:xfrm rot="10800000">
                <a:off x="4921" y="1809"/>
                <a:ext cx="94" cy="204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24" name="Rectangle 38" descr="宽下对角线"/>
              <p:cNvSpPr>
                <a:spLocks noChangeArrowheads="1"/>
              </p:cNvSpPr>
              <p:nvPr/>
            </p:nvSpPr>
            <p:spPr bwMode="auto">
              <a:xfrm rot="10800000">
                <a:off x="5070" y="2002"/>
                <a:ext cx="101" cy="205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33825" name="Group 39"/>
              <p:cNvGrpSpPr>
                <a:grpSpLocks/>
              </p:cNvGrpSpPr>
              <p:nvPr/>
            </p:nvGrpSpPr>
            <p:grpSpPr bwMode="auto">
              <a:xfrm>
                <a:off x="2847" y="1349"/>
                <a:ext cx="104" cy="205"/>
                <a:chOff x="2628" y="1230"/>
                <a:chExt cx="96" cy="205"/>
              </a:xfrm>
            </p:grpSpPr>
            <p:sp>
              <p:nvSpPr>
                <p:cNvPr id="33895" name="Rectangle 40" descr="宽下对角线"/>
                <p:cNvSpPr>
                  <a:spLocks noChangeArrowheads="1"/>
                </p:cNvSpPr>
                <p:nvPr/>
              </p:nvSpPr>
              <p:spPr bwMode="auto">
                <a:xfrm rot="10800000">
                  <a:off x="2669" y="1230"/>
                  <a:ext cx="55" cy="205"/>
                </a:xfrm>
                <a:prstGeom prst="rect">
                  <a:avLst/>
                </a:prstGeom>
                <a:pattFill prst="wdDnDiag">
                  <a:fgClr>
                    <a:srgbClr val="000066"/>
                  </a:fgClr>
                  <a:bgClr>
                    <a:schemeClr val="hlink"/>
                  </a:bgClr>
                </a:pattFill>
                <a:ln w="1905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3896" name="Rectangle 41" descr="宽下对角线"/>
                <p:cNvSpPr>
                  <a:spLocks noChangeArrowheads="1"/>
                </p:cNvSpPr>
                <p:nvPr/>
              </p:nvSpPr>
              <p:spPr bwMode="auto">
                <a:xfrm rot="10800000">
                  <a:off x="2628" y="1249"/>
                  <a:ext cx="44" cy="185"/>
                </a:xfrm>
                <a:prstGeom prst="rect">
                  <a:avLst/>
                </a:prstGeom>
                <a:pattFill prst="wdDnDiag">
                  <a:fgClr>
                    <a:srgbClr val="000066"/>
                  </a:fgClr>
                  <a:bgClr>
                    <a:schemeClr val="hlink"/>
                  </a:bgClr>
                </a:pattFill>
                <a:ln w="1905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3826" name="Group 42"/>
              <p:cNvGrpSpPr>
                <a:grpSpLocks/>
              </p:cNvGrpSpPr>
              <p:nvPr/>
            </p:nvGrpSpPr>
            <p:grpSpPr bwMode="auto">
              <a:xfrm>
                <a:off x="3169" y="1373"/>
                <a:ext cx="107" cy="200"/>
                <a:chOff x="2925" y="1272"/>
                <a:chExt cx="99" cy="200"/>
              </a:xfrm>
            </p:grpSpPr>
            <p:sp>
              <p:nvSpPr>
                <p:cNvPr id="33893" name="Rectangle 43" descr="宽下对角线"/>
                <p:cNvSpPr>
                  <a:spLocks noChangeArrowheads="1"/>
                </p:cNvSpPr>
                <p:nvPr/>
              </p:nvSpPr>
              <p:spPr bwMode="auto">
                <a:xfrm rot="10800000">
                  <a:off x="2969" y="1272"/>
                  <a:ext cx="55" cy="200"/>
                </a:xfrm>
                <a:prstGeom prst="rect">
                  <a:avLst/>
                </a:prstGeom>
                <a:pattFill prst="wdDnDiag">
                  <a:fgClr>
                    <a:srgbClr val="000066"/>
                  </a:fgClr>
                  <a:bgClr>
                    <a:schemeClr val="hlink"/>
                  </a:bgClr>
                </a:pattFill>
                <a:ln w="1905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3894" name="Rectangle 44" descr="宽下对角线"/>
                <p:cNvSpPr>
                  <a:spLocks noChangeArrowheads="1"/>
                </p:cNvSpPr>
                <p:nvPr/>
              </p:nvSpPr>
              <p:spPr bwMode="auto">
                <a:xfrm rot="10800000">
                  <a:off x="2925" y="1320"/>
                  <a:ext cx="44" cy="152"/>
                </a:xfrm>
                <a:prstGeom prst="rect">
                  <a:avLst/>
                </a:prstGeom>
                <a:pattFill prst="wdDnDiag">
                  <a:fgClr>
                    <a:srgbClr val="000066"/>
                  </a:fgClr>
                  <a:bgClr>
                    <a:schemeClr val="hlink"/>
                  </a:bgClr>
                </a:pattFill>
                <a:ln w="1905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33827" name="Rectangle 45" descr="宽下对角线"/>
              <p:cNvSpPr>
                <a:spLocks noChangeArrowheads="1"/>
              </p:cNvSpPr>
              <p:nvPr/>
            </p:nvSpPr>
            <p:spPr bwMode="auto">
              <a:xfrm rot="10800000">
                <a:off x="3491" y="1453"/>
                <a:ext cx="100" cy="205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28" name="Rectangle 46" descr="宽下对角线"/>
              <p:cNvSpPr>
                <a:spLocks noChangeArrowheads="1"/>
              </p:cNvSpPr>
              <p:nvPr/>
            </p:nvSpPr>
            <p:spPr bwMode="auto">
              <a:xfrm rot="10800000">
                <a:off x="3336" y="1438"/>
                <a:ext cx="101" cy="204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29" name="Text Box 47"/>
              <p:cNvSpPr txBox="1">
                <a:spLocks noChangeArrowheads="1"/>
              </p:cNvSpPr>
              <p:nvPr/>
            </p:nvSpPr>
            <p:spPr bwMode="auto">
              <a:xfrm>
                <a:off x="919" y="493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A</a:t>
                </a:r>
              </a:p>
            </p:txBody>
          </p:sp>
          <p:sp>
            <p:nvSpPr>
              <p:cNvPr id="33830" name="Text Box 48"/>
              <p:cNvSpPr txBox="1">
                <a:spLocks noChangeArrowheads="1"/>
              </p:cNvSpPr>
              <p:nvPr/>
            </p:nvSpPr>
            <p:spPr bwMode="auto">
              <a:xfrm>
                <a:off x="1074" y="822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B</a:t>
                </a:r>
              </a:p>
            </p:txBody>
          </p:sp>
          <p:sp>
            <p:nvSpPr>
              <p:cNvPr id="33831" name="Text Box 49"/>
              <p:cNvSpPr txBox="1">
                <a:spLocks noChangeArrowheads="1"/>
              </p:cNvSpPr>
              <p:nvPr/>
            </p:nvSpPr>
            <p:spPr bwMode="auto">
              <a:xfrm>
                <a:off x="1225" y="98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C</a:t>
                </a:r>
              </a:p>
            </p:txBody>
          </p:sp>
          <p:sp>
            <p:nvSpPr>
              <p:cNvPr id="33832" name="Text Box 50"/>
              <p:cNvSpPr txBox="1">
                <a:spLocks noChangeArrowheads="1"/>
              </p:cNvSpPr>
              <p:nvPr/>
            </p:nvSpPr>
            <p:spPr bwMode="auto">
              <a:xfrm>
                <a:off x="1349" y="1045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CD</a:t>
                </a:r>
              </a:p>
            </p:txBody>
          </p:sp>
          <p:sp>
            <p:nvSpPr>
              <p:cNvPr id="33833" name="Text Box 51"/>
              <p:cNvSpPr txBox="1">
                <a:spLocks noChangeArrowheads="1"/>
              </p:cNvSpPr>
              <p:nvPr/>
            </p:nvSpPr>
            <p:spPr bwMode="auto">
              <a:xfrm>
                <a:off x="1701" y="1152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E</a:t>
                </a:r>
              </a:p>
            </p:txBody>
          </p:sp>
          <p:sp>
            <p:nvSpPr>
              <p:cNvPr id="33834" name="Text Box 52"/>
              <p:cNvSpPr txBox="1">
                <a:spLocks noChangeArrowheads="1"/>
              </p:cNvSpPr>
              <p:nvPr/>
            </p:nvSpPr>
            <p:spPr bwMode="auto">
              <a:xfrm>
                <a:off x="1837" y="1209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EF</a:t>
                </a:r>
              </a:p>
            </p:txBody>
          </p:sp>
          <p:sp>
            <p:nvSpPr>
              <p:cNvPr id="33835" name="Text Box 53"/>
              <p:cNvSpPr txBox="1">
                <a:spLocks noChangeArrowheads="1"/>
              </p:cNvSpPr>
              <p:nvPr/>
            </p:nvSpPr>
            <p:spPr bwMode="auto">
              <a:xfrm>
                <a:off x="1541" y="1083"/>
                <a:ext cx="17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D</a:t>
                </a:r>
              </a:p>
            </p:txBody>
          </p:sp>
          <p:sp>
            <p:nvSpPr>
              <p:cNvPr id="33836" name="Text Box 54"/>
              <p:cNvSpPr txBox="1">
                <a:spLocks noChangeArrowheads="1"/>
              </p:cNvSpPr>
              <p:nvPr/>
            </p:nvSpPr>
            <p:spPr bwMode="auto">
              <a:xfrm>
                <a:off x="2494" y="1324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solidFill>
                      <a:srgbClr val="A50021"/>
                    </a:solidFill>
                    <a:latin typeface="黑体" pitchFamily="2" charset="-122"/>
                    <a:ea typeface="黑体" pitchFamily="2" charset="-122"/>
                  </a:rPr>
                  <a:t>H</a:t>
                </a:r>
              </a:p>
            </p:txBody>
          </p:sp>
          <p:sp>
            <p:nvSpPr>
              <p:cNvPr id="33837" name="Text Box 55"/>
              <p:cNvSpPr txBox="1">
                <a:spLocks noChangeArrowheads="1"/>
              </p:cNvSpPr>
              <p:nvPr/>
            </p:nvSpPr>
            <p:spPr bwMode="auto">
              <a:xfrm>
                <a:off x="2825" y="1165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K</a:t>
                </a:r>
              </a:p>
            </p:txBody>
          </p:sp>
          <p:sp>
            <p:nvSpPr>
              <p:cNvPr id="33838" name="Text Box 56"/>
              <p:cNvSpPr txBox="1">
                <a:spLocks noChangeArrowheads="1"/>
              </p:cNvSpPr>
              <p:nvPr/>
            </p:nvSpPr>
            <p:spPr bwMode="auto">
              <a:xfrm>
                <a:off x="2958" y="118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M</a:t>
                </a:r>
              </a:p>
            </p:txBody>
          </p:sp>
          <p:sp>
            <p:nvSpPr>
              <p:cNvPr id="33839" name="Text Box 57"/>
              <p:cNvSpPr txBox="1">
                <a:spLocks noChangeArrowheads="1"/>
              </p:cNvSpPr>
              <p:nvPr/>
            </p:nvSpPr>
            <p:spPr bwMode="auto">
              <a:xfrm>
                <a:off x="3139" y="1212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N</a:t>
                </a:r>
              </a:p>
            </p:txBody>
          </p:sp>
          <p:sp>
            <p:nvSpPr>
              <p:cNvPr id="33840" name="Text Box 58"/>
              <p:cNvSpPr txBox="1">
                <a:spLocks noChangeArrowheads="1"/>
              </p:cNvSpPr>
              <p:nvPr/>
            </p:nvSpPr>
            <p:spPr bwMode="auto">
              <a:xfrm>
                <a:off x="3778" y="130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T</a:t>
                </a:r>
              </a:p>
            </p:txBody>
          </p:sp>
          <p:sp>
            <p:nvSpPr>
              <p:cNvPr id="33841" name="Text Box 59"/>
              <p:cNvSpPr txBox="1">
                <a:spLocks noChangeArrowheads="1"/>
              </p:cNvSpPr>
              <p:nvPr/>
            </p:nvSpPr>
            <p:spPr bwMode="auto">
              <a:xfrm>
                <a:off x="3939" y="1325"/>
                <a:ext cx="17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U</a:t>
                </a:r>
              </a:p>
            </p:txBody>
          </p:sp>
          <p:sp>
            <p:nvSpPr>
              <p:cNvPr id="33842" name="Text Box 60"/>
              <p:cNvSpPr txBox="1">
                <a:spLocks noChangeArrowheads="1"/>
              </p:cNvSpPr>
              <p:nvPr/>
            </p:nvSpPr>
            <p:spPr bwMode="auto">
              <a:xfrm>
                <a:off x="4103" y="136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V</a:t>
                </a:r>
              </a:p>
            </p:txBody>
          </p:sp>
          <p:sp>
            <p:nvSpPr>
              <p:cNvPr id="33843" name="Text Box 61"/>
              <p:cNvSpPr txBox="1">
                <a:spLocks noChangeArrowheads="1"/>
              </p:cNvSpPr>
              <p:nvPr/>
            </p:nvSpPr>
            <p:spPr bwMode="auto">
              <a:xfrm>
                <a:off x="4260" y="138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X</a:t>
                </a:r>
              </a:p>
            </p:txBody>
          </p:sp>
          <p:sp>
            <p:nvSpPr>
              <p:cNvPr id="33844" name="Text Box 62"/>
              <p:cNvSpPr txBox="1">
                <a:spLocks noChangeArrowheads="1"/>
              </p:cNvSpPr>
              <p:nvPr/>
            </p:nvSpPr>
            <p:spPr bwMode="auto">
              <a:xfrm>
                <a:off x="4414" y="1413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Y</a:t>
                </a:r>
              </a:p>
            </p:txBody>
          </p:sp>
          <p:sp>
            <p:nvSpPr>
              <p:cNvPr id="33845" name="Text Box 63"/>
              <p:cNvSpPr txBox="1">
                <a:spLocks noChangeArrowheads="1"/>
              </p:cNvSpPr>
              <p:nvPr/>
            </p:nvSpPr>
            <p:spPr bwMode="auto">
              <a:xfrm>
                <a:off x="4572" y="1440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Z</a:t>
                </a:r>
              </a:p>
            </p:txBody>
          </p:sp>
          <p:sp>
            <p:nvSpPr>
              <p:cNvPr id="33846" name="Text Box 64"/>
              <p:cNvSpPr txBox="1">
                <a:spLocks noChangeArrowheads="1"/>
              </p:cNvSpPr>
              <p:nvPr/>
            </p:nvSpPr>
            <p:spPr bwMode="auto">
              <a:xfrm>
                <a:off x="4707" y="1503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ZA</a:t>
                </a:r>
              </a:p>
            </p:txBody>
          </p:sp>
          <p:sp>
            <p:nvSpPr>
              <p:cNvPr id="33847" name="Text Box 65"/>
              <p:cNvSpPr txBox="1">
                <a:spLocks noChangeArrowheads="1"/>
              </p:cNvSpPr>
              <p:nvPr/>
            </p:nvSpPr>
            <p:spPr bwMode="auto">
              <a:xfrm>
                <a:off x="4856" y="1628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ZB</a:t>
                </a:r>
              </a:p>
            </p:txBody>
          </p:sp>
          <p:sp>
            <p:nvSpPr>
              <p:cNvPr id="33848" name="Text Box 66"/>
              <p:cNvSpPr txBox="1">
                <a:spLocks noChangeArrowheads="1"/>
              </p:cNvSpPr>
              <p:nvPr/>
            </p:nvSpPr>
            <p:spPr bwMode="auto">
              <a:xfrm>
                <a:off x="5008" y="1823"/>
                <a:ext cx="22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ZC</a:t>
                </a:r>
              </a:p>
            </p:txBody>
          </p:sp>
          <p:sp>
            <p:nvSpPr>
              <p:cNvPr id="33849" name="Text Box 67"/>
              <p:cNvSpPr txBox="1">
                <a:spLocks noChangeArrowheads="1"/>
              </p:cNvSpPr>
              <p:nvPr/>
            </p:nvSpPr>
            <p:spPr bwMode="auto">
              <a:xfrm>
                <a:off x="527" y="119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 b="1" i="1">
                    <a:latin typeface="黑体" pitchFamily="2" charset="-122"/>
                    <a:ea typeface="黑体" pitchFamily="2" charset="-122"/>
                  </a:rPr>
                  <a:t>0 </a:t>
                </a:r>
                <a:endParaRPr kumimoji="1" lang="en-US" altLang="zh-CN" sz="2400" b="1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3850" name="Text Box 68"/>
              <p:cNvSpPr txBox="1">
                <a:spLocks noChangeArrowheads="1"/>
              </p:cNvSpPr>
              <p:nvPr/>
            </p:nvSpPr>
            <p:spPr bwMode="auto">
              <a:xfrm>
                <a:off x="657" y="963"/>
                <a:ext cx="213" cy="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 b="1">
                    <a:latin typeface="黑体" pitchFamily="2" charset="-122"/>
                    <a:ea typeface="黑体" pitchFamily="2" charset="-122"/>
                  </a:rPr>
                  <a:t>+</a:t>
                </a:r>
              </a:p>
              <a:p>
                <a:pPr algn="ctr" eaLnBrk="1" hangingPunct="1"/>
                <a:endParaRPr kumimoji="1" lang="en-US" altLang="zh-CN" sz="2400" b="1">
                  <a:latin typeface="黑体" pitchFamily="2" charset="-122"/>
                  <a:ea typeface="黑体" pitchFamily="2" charset="-122"/>
                </a:endParaRPr>
              </a:p>
              <a:p>
                <a:pPr algn="ctr" eaLnBrk="1" hangingPunct="1"/>
                <a:r>
                  <a:rPr kumimoji="1" lang="en-US" altLang="zh-CN" sz="2400" b="1">
                    <a:latin typeface="黑体" pitchFamily="2" charset="-122"/>
                    <a:ea typeface="黑体" pitchFamily="2" charset="-122"/>
                  </a:rPr>
                  <a:t>-</a:t>
                </a:r>
              </a:p>
            </p:txBody>
          </p:sp>
          <p:sp>
            <p:nvSpPr>
              <p:cNvPr id="33851" name="Text Box 69"/>
              <p:cNvSpPr txBox="1">
                <a:spLocks noChangeArrowheads="1"/>
              </p:cNvSpPr>
              <p:nvPr/>
            </p:nvSpPr>
            <p:spPr bwMode="auto">
              <a:xfrm>
                <a:off x="5304" y="1234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400" b="1" dirty="0">
                    <a:solidFill>
                      <a:srgbClr val="CC0000"/>
                    </a:solidFill>
                    <a:latin typeface="黑体" pitchFamily="2" charset="-122"/>
                    <a:ea typeface="黑体" pitchFamily="2" charset="-122"/>
                  </a:rPr>
                  <a:t>孔</a:t>
                </a:r>
              </a:p>
            </p:txBody>
          </p:sp>
          <p:sp>
            <p:nvSpPr>
              <p:cNvPr id="33852" name="Rectangle 70" descr="宽下对角线"/>
              <p:cNvSpPr>
                <a:spLocks noChangeArrowheads="1"/>
              </p:cNvSpPr>
              <p:nvPr/>
            </p:nvSpPr>
            <p:spPr bwMode="auto">
              <a:xfrm flipH="1">
                <a:off x="959" y="338"/>
                <a:ext cx="107" cy="204"/>
              </a:xfrm>
              <a:prstGeom prst="rect">
                <a:avLst/>
              </a:prstGeom>
              <a:pattFill prst="wdDnDiag">
                <a:fgClr>
                  <a:srgbClr val="000066"/>
                </a:fgClr>
                <a:bgClr>
                  <a:schemeClr val="hlink"/>
                </a:bgClr>
              </a:patt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53" name="Rectangle 71"/>
              <p:cNvSpPr>
                <a:spLocks noChangeArrowheads="1"/>
              </p:cNvSpPr>
              <p:nvPr/>
            </p:nvSpPr>
            <p:spPr bwMode="auto">
              <a:xfrm>
                <a:off x="926" y="321"/>
                <a:ext cx="166" cy="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54" name="Rectangle 72"/>
              <p:cNvSpPr>
                <a:spLocks noChangeArrowheads="1"/>
              </p:cNvSpPr>
              <p:nvPr/>
            </p:nvSpPr>
            <p:spPr bwMode="auto">
              <a:xfrm>
                <a:off x="1079" y="645"/>
                <a:ext cx="166" cy="47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55" name="Rectangle 73"/>
              <p:cNvSpPr>
                <a:spLocks noChangeArrowheads="1"/>
              </p:cNvSpPr>
              <p:nvPr/>
            </p:nvSpPr>
            <p:spPr bwMode="auto">
              <a:xfrm>
                <a:off x="1235" y="801"/>
                <a:ext cx="166" cy="47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56" name="Rectangle 74"/>
              <p:cNvSpPr>
                <a:spLocks noChangeArrowheads="1"/>
              </p:cNvSpPr>
              <p:nvPr/>
            </p:nvSpPr>
            <p:spPr bwMode="auto">
              <a:xfrm>
                <a:off x="1388" y="849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57" name="Rectangle 75"/>
              <p:cNvSpPr>
                <a:spLocks noChangeArrowheads="1"/>
              </p:cNvSpPr>
              <p:nvPr/>
            </p:nvSpPr>
            <p:spPr bwMode="auto">
              <a:xfrm>
                <a:off x="1550" y="882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58" name="Rectangle 76"/>
              <p:cNvSpPr>
                <a:spLocks noChangeArrowheads="1"/>
              </p:cNvSpPr>
              <p:nvPr/>
            </p:nvSpPr>
            <p:spPr bwMode="auto">
              <a:xfrm>
                <a:off x="1713" y="948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59" name="Rectangle 77"/>
              <p:cNvSpPr>
                <a:spLocks noChangeArrowheads="1"/>
              </p:cNvSpPr>
              <p:nvPr/>
            </p:nvSpPr>
            <p:spPr bwMode="auto">
              <a:xfrm>
                <a:off x="1872" y="999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60" name="Rectangle 78"/>
              <p:cNvSpPr>
                <a:spLocks noChangeArrowheads="1"/>
              </p:cNvSpPr>
              <p:nvPr/>
            </p:nvSpPr>
            <p:spPr bwMode="auto">
              <a:xfrm>
                <a:off x="2025" y="1038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61" name="Rectangle 79"/>
              <p:cNvSpPr>
                <a:spLocks noChangeArrowheads="1"/>
              </p:cNvSpPr>
              <p:nvPr/>
            </p:nvSpPr>
            <p:spPr bwMode="auto">
              <a:xfrm>
                <a:off x="2178" y="1068"/>
                <a:ext cx="165" cy="5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62" name="Rectangle 80"/>
              <p:cNvSpPr>
                <a:spLocks noChangeArrowheads="1"/>
              </p:cNvSpPr>
              <p:nvPr/>
            </p:nvSpPr>
            <p:spPr bwMode="auto">
              <a:xfrm>
                <a:off x="2350" y="1092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63" name="Rectangle 81"/>
              <p:cNvSpPr>
                <a:spLocks noChangeArrowheads="1"/>
              </p:cNvSpPr>
              <p:nvPr/>
            </p:nvSpPr>
            <p:spPr bwMode="auto">
              <a:xfrm>
                <a:off x="2506" y="1128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64" name="Rectangle 82"/>
              <p:cNvSpPr>
                <a:spLocks noChangeArrowheads="1"/>
              </p:cNvSpPr>
              <p:nvPr/>
            </p:nvSpPr>
            <p:spPr bwMode="auto">
              <a:xfrm>
                <a:off x="2665" y="1209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65" name="Rectangle 83"/>
              <p:cNvSpPr>
                <a:spLocks noChangeArrowheads="1"/>
              </p:cNvSpPr>
              <p:nvPr/>
            </p:nvSpPr>
            <p:spPr bwMode="auto">
              <a:xfrm>
                <a:off x="3299" y="1620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66" name="Rectangle 84"/>
              <p:cNvSpPr>
                <a:spLocks noChangeArrowheads="1"/>
              </p:cNvSpPr>
              <p:nvPr/>
            </p:nvSpPr>
            <p:spPr bwMode="auto">
              <a:xfrm>
                <a:off x="3458" y="1638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67" name="Rectangle 85"/>
              <p:cNvSpPr>
                <a:spLocks noChangeArrowheads="1"/>
              </p:cNvSpPr>
              <p:nvPr/>
            </p:nvSpPr>
            <p:spPr bwMode="auto">
              <a:xfrm>
                <a:off x="2652" y="1458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68" name="Text Box 86"/>
              <p:cNvSpPr txBox="1">
                <a:spLocks noChangeArrowheads="1"/>
              </p:cNvSpPr>
              <p:nvPr/>
            </p:nvSpPr>
            <p:spPr bwMode="auto">
              <a:xfrm>
                <a:off x="2612" y="1420"/>
                <a:ext cx="228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J</a:t>
                </a:r>
              </a:p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JS</a:t>
                </a:r>
              </a:p>
            </p:txBody>
          </p:sp>
          <p:sp>
            <p:nvSpPr>
              <p:cNvPr id="33869" name="Rectangle 87"/>
              <p:cNvSpPr>
                <a:spLocks noChangeArrowheads="1"/>
              </p:cNvSpPr>
              <p:nvPr/>
            </p:nvSpPr>
            <p:spPr bwMode="auto">
              <a:xfrm>
                <a:off x="2808" y="1530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70" name="Rectangle 88"/>
              <p:cNvSpPr>
                <a:spLocks noChangeArrowheads="1"/>
              </p:cNvSpPr>
              <p:nvPr/>
            </p:nvSpPr>
            <p:spPr bwMode="auto">
              <a:xfrm>
                <a:off x="2964" y="1548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71" name="Rectangle 89"/>
              <p:cNvSpPr>
                <a:spLocks noChangeArrowheads="1"/>
              </p:cNvSpPr>
              <p:nvPr/>
            </p:nvSpPr>
            <p:spPr bwMode="auto">
              <a:xfrm>
                <a:off x="3133" y="1569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72" name="Rectangle 90"/>
              <p:cNvSpPr>
                <a:spLocks noChangeArrowheads="1"/>
              </p:cNvSpPr>
              <p:nvPr/>
            </p:nvSpPr>
            <p:spPr bwMode="auto">
              <a:xfrm>
                <a:off x="3611" y="1659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73" name="Rectangle 91"/>
              <p:cNvSpPr>
                <a:spLocks noChangeArrowheads="1"/>
              </p:cNvSpPr>
              <p:nvPr/>
            </p:nvSpPr>
            <p:spPr bwMode="auto">
              <a:xfrm>
                <a:off x="3773" y="1677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74" name="Rectangle 92"/>
              <p:cNvSpPr>
                <a:spLocks noChangeArrowheads="1"/>
              </p:cNvSpPr>
              <p:nvPr/>
            </p:nvSpPr>
            <p:spPr bwMode="auto">
              <a:xfrm>
                <a:off x="3930" y="1695"/>
                <a:ext cx="165" cy="5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75" name="Rectangle 93"/>
              <p:cNvSpPr>
                <a:spLocks noChangeArrowheads="1"/>
              </p:cNvSpPr>
              <p:nvPr/>
            </p:nvSpPr>
            <p:spPr bwMode="auto">
              <a:xfrm>
                <a:off x="4099" y="1731"/>
                <a:ext cx="165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76" name="Rectangle 94"/>
              <p:cNvSpPr>
                <a:spLocks noChangeArrowheads="1"/>
              </p:cNvSpPr>
              <p:nvPr/>
            </p:nvSpPr>
            <p:spPr bwMode="auto">
              <a:xfrm>
                <a:off x="4261" y="1755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77" name="Rectangle 95"/>
              <p:cNvSpPr>
                <a:spLocks noChangeArrowheads="1"/>
              </p:cNvSpPr>
              <p:nvPr/>
            </p:nvSpPr>
            <p:spPr bwMode="auto">
              <a:xfrm>
                <a:off x="4420" y="1779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78" name="Rectangle 96"/>
              <p:cNvSpPr>
                <a:spLocks noChangeArrowheads="1"/>
              </p:cNvSpPr>
              <p:nvPr/>
            </p:nvSpPr>
            <p:spPr bwMode="auto">
              <a:xfrm>
                <a:off x="4573" y="1800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79" name="Rectangle 97"/>
              <p:cNvSpPr>
                <a:spLocks noChangeArrowheads="1"/>
              </p:cNvSpPr>
              <p:nvPr/>
            </p:nvSpPr>
            <p:spPr bwMode="auto">
              <a:xfrm>
                <a:off x="4732" y="1863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80" name="Rectangle 98"/>
              <p:cNvSpPr>
                <a:spLocks noChangeArrowheads="1"/>
              </p:cNvSpPr>
              <p:nvPr/>
            </p:nvSpPr>
            <p:spPr bwMode="auto">
              <a:xfrm>
                <a:off x="4885" y="1998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81" name="Rectangle 99"/>
              <p:cNvSpPr>
                <a:spLocks noChangeArrowheads="1"/>
              </p:cNvSpPr>
              <p:nvPr/>
            </p:nvSpPr>
            <p:spPr bwMode="auto">
              <a:xfrm>
                <a:off x="5038" y="2184"/>
                <a:ext cx="16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82" name="Rectangle 100"/>
              <p:cNvSpPr>
                <a:spLocks noChangeArrowheads="1"/>
              </p:cNvSpPr>
              <p:nvPr/>
            </p:nvSpPr>
            <p:spPr bwMode="auto">
              <a:xfrm>
                <a:off x="3647" y="1331"/>
                <a:ext cx="91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83" name="Text Box 101"/>
              <p:cNvSpPr txBox="1">
                <a:spLocks noChangeArrowheads="1"/>
              </p:cNvSpPr>
              <p:nvPr/>
            </p:nvSpPr>
            <p:spPr bwMode="auto">
              <a:xfrm>
                <a:off x="3613" y="1292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S</a:t>
                </a:r>
              </a:p>
            </p:txBody>
          </p:sp>
          <p:sp>
            <p:nvSpPr>
              <p:cNvPr id="33884" name="Rectangle 102"/>
              <p:cNvSpPr>
                <a:spLocks noChangeArrowheads="1"/>
              </p:cNvSpPr>
              <p:nvPr/>
            </p:nvSpPr>
            <p:spPr bwMode="auto">
              <a:xfrm>
                <a:off x="3494" y="1301"/>
                <a:ext cx="91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85" name="Text Box 103"/>
              <p:cNvSpPr txBox="1">
                <a:spLocks noChangeArrowheads="1"/>
              </p:cNvSpPr>
              <p:nvPr/>
            </p:nvSpPr>
            <p:spPr bwMode="auto">
              <a:xfrm>
                <a:off x="3453" y="1279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R</a:t>
                </a:r>
              </a:p>
            </p:txBody>
          </p:sp>
          <p:sp>
            <p:nvSpPr>
              <p:cNvPr id="33886" name="Rectangle 104"/>
              <p:cNvSpPr>
                <a:spLocks noChangeArrowheads="1"/>
              </p:cNvSpPr>
              <p:nvPr/>
            </p:nvSpPr>
            <p:spPr bwMode="auto">
              <a:xfrm>
                <a:off x="3344" y="1295"/>
                <a:ext cx="91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87" name="Text Box 105"/>
              <p:cNvSpPr txBox="1">
                <a:spLocks noChangeArrowheads="1"/>
              </p:cNvSpPr>
              <p:nvPr/>
            </p:nvSpPr>
            <p:spPr bwMode="auto">
              <a:xfrm>
                <a:off x="3305" y="126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P</a:t>
                </a:r>
              </a:p>
            </p:txBody>
          </p:sp>
          <p:sp>
            <p:nvSpPr>
              <p:cNvPr id="33888" name="Rectangle 106"/>
              <p:cNvSpPr>
                <a:spLocks noChangeArrowheads="1"/>
              </p:cNvSpPr>
              <p:nvPr/>
            </p:nvSpPr>
            <p:spPr bwMode="auto">
              <a:xfrm>
                <a:off x="2187" y="1328"/>
                <a:ext cx="153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89" name="Rectangle 107"/>
              <p:cNvSpPr>
                <a:spLocks noChangeArrowheads="1"/>
              </p:cNvSpPr>
              <p:nvPr/>
            </p:nvSpPr>
            <p:spPr bwMode="auto">
              <a:xfrm>
                <a:off x="2061" y="1301"/>
                <a:ext cx="91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90" name="Text Box 108"/>
              <p:cNvSpPr txBox="1">
                <a:spLocks noChangeArrowheads="1"/>
              </p:cNvSpPr>
              <p:nvPr/>
            </p:nvSpPr>
            <p:spPr bwMode="auto">
              <a:xfrm>
                <a:off x="2040" y="1248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F</a:t>
                </a:r>
              </a:p>
            </p:txBody>
          </p:sp>
          <p:sp>
            <p:nvSpPr>
              <p:cNvPr id="33891" name="Text Box 109"/>
              <p:cNvSpPr txBox="1">
                <a:spLocks noChangeArrowheads="1"/>
              </p:cNvSpPr>
              <p:nvPr/>
            </p:nvSpPr>
            <p:spPr bwMode="auto">
              <a:xfrm>
                <a:off x="2160" y="1290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FG</a:t>
                </a:r>
              </a:p>
            </p:txBody>
          </p:sp>
          <p:sp>
            <p:nvSpPr>
              <p:cNvPr id="33892" name="Text Box 110"/>
              <p:cNvSpPr txBox="1">
                <a:spLocks noChangeArrowheads="1"/>
              </p:cNvSpPr>
              <p:nvPr/>
            </p:nvSpPr>
            <p:spPr bwMode="auto">
              <a:xfrm>
                <a:off x="2335" y="131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latin typeface="黑体" pitchFamily="2" charset="-122"/>
                    <a:ea typeface="黑体" pitchFamily="2" charset="-122"/>
                  </a:rPr>
                  <a:t>G</a:t>
                </a:r>
              </a:p>
            </p:txBody>
          </p:sp>
        </p:grpSp>
        <p:sp>
          <p:nvSpPr>
            <p:cNvPr id="33799" name="Oval 111"/>
            <p:cNvSpPr>
              <a:spLocks noChangeArrowheads="1"/>
            </p:cNvSpPr>
            <p:nvPr/>
          </p:nvSpPr>
          <p:spPr bwMode="auto">
            <a:xfrm>
              <a:off x="848" y="1335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00" name="Line 112"/>
            <p:cNvSpPr>
              <a:spLocks noChangeShapeType="1"/>
            </p:cNvSpPr>
            <p:nvPr/>
          </p:nvSpPr>
          <p:spPr bwMode="auto">
            <a:xfrm>
              <a:off x="876" y="1160"/>
              <a:ext cx="0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4" name="直接箭头连接符 3"/>
          <p:cNvCxnSpPr>
            <a:endCxn id="216" idx="0"/>
          </p:cNvCxnSpPr>
          <p:nvPr/>
        </p:nvCxnSpPr>
        <p:spPr>
          <a:xfrm flipH="1">
            <a:off x="3324226" y="2335964"/>
            <a:ext cx="771524" cy="2387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221790" y="3377199"/>
            <a:ext cx="109471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间隙配合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10" name="直接箭头连接符 209"/>
          <p:cNvCxnSpPr>
            <a:stCxn id="33874" idx="0"/>
          </p:cNvCxnSpPr>
          <p:nvPr/>
        </p:nvCxnSpPr>
        <p:spPr>
          <a:xfrm flipH="1">
            <a:off x="4095134" y="2690813"/>
            <a:ext cx="2274710" cy="2022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文本框 210"/>
          <p:cNvSpPr txBox="1"/>
          <p:nvPr/>
        </p:nvSpPr>
        <p:spPr>
          <a:xfrm>
            <a:off x="4888265" y="3369261"/>
            <a:ext cx="109471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过盈配合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" name="Rectangle 167"/>
          <p:cNvSpPr>
            <a:spLocks noChangeArrowheads="1"/>
          </p:cNvSpPr>
          <p:nvPr/>
        </p:nvSpPr>
        <p:spPr bwMode="auto">
          <a:xfrm>
            <a:off x="3275856" y="4748213"/>
            <a:ext cx="123825" cy="187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6" name="Text Box 162"/>
          <p:cNvSpPr txBox="1">
            <a:spLocks noChangeArrowheads="1"/>
          </p:cNvSpPr>
          <p:nvPr/>
        </p:nvSpPr>
        <p:spPr bwMode="auto">
          <a:xfrm>
            <a:off x="3187701" y="4723822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1400" b="1" dirty="0">
                <a:latin typeface="黑体" pitchFamily="2" charset="-122"/>
                <a:ea typeface="黑体" pitchFamily="2" charset="-122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9452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252413"/>
            <a:ext cx="8999537" cy="636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14330" y="620688"/>
            <a:ext cx="1386154" cy="2016224"/>
            <a:chOff x="6221164" y="416746"/>
            <a:chExt cx="2607171" cy="3930065"/>
          </a:xfrm>
        </p:grpSpPr>
        <p:pic>
          <p:nvPicPr>
            <p:cNvPr id="4" name="Picture 37" descr="H:\助教任务\捕获3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1164" y="416746"/>
              <a:ext cx="2607171" cy="3476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3006"/>
            <p:cNvSpPr txBox="1">
              <a:spLocks noChangeArrowheads="1"/>
            </p:cNvSpPr>
            <p:nvPr/>
          </p:nvSpPr>
          <p:spPr bwMode="auto">
            <a:xfrm>
              <a:off x="7236296" y="3883025"/>
              <a:ext cx="1109663" cy="463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80808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黑体" pitchFamily="2" charset="-122"/>
                  <a:ea typeface="黑体" pitchFamily="2" charset="-122"/>
                </a:rPr>
                <a:t>轴承座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6192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252413"/>
            <a:ext cx="8999537" cy="636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82" name="Rectangle 2981"/>
          <p:cNvSpPr>
            <a:spLocks noChangeArrowheads="1"/>
          </p:cNvSpPr>
          <p:nvPr/>
        </p:nvSpPr>
        <p:spPr bwMode="auto">
          <a:xfrm>
            <a:off x="397487" y="1716044"/>
            <a:ext cx="1281113" cy="1938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Aft>
                <a:spcPct val="25000"/>
              </a:spcAft>
              <a:defRPr/>
            </a:pPr>
            <a:r>
              <a:rPr kumimoji="1" lang="zh-CN" altLang="en-US" sz="2000" b="1" dirty="0">
                <a:latin typeface="黑体" pitchFamily="2" charset="-122"/>
                <a:ea typeface="黑体" pitchFamily="2" charset="-122"/>
              </a:rPr>
              <a:t>包括视图、剖视图、断面图等，表达零件的结构形状</a:t>
            </a:r>
          </a:p>
        </p:txBody>
      </p:sp>
      <p:sp>
        <p:nvSpPr>
          <p:cNvPr id="2983" name="Rectangle 2982"/>
          <p:cNvSpPr>
            <a:spLocks noChangeArrowheads="1"/>
          </p:cNvSpPr>
          <p:nvPr/>
        </p:nvSpPr>
        <p:spPr bwMode="auto">
          <a:xfrm>
            <a:off x="346687" y="1088981"/>
            <a:ext cx="1730259" cy="463846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 b="1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400" b="1" dirty="0" smtClean="0">
                <a:latin typeface="黑体" pitchFamily="2" charset="-122"/>
                <a:ea typeface="黑体" pitchFamily="2" charset="-122"/>
              </a:rPr>
              <a:t>一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组视图</a:t>
            </a:r>
          </a:p>
        </p:txBody>
      </p:sp>
      <p:sp>
        <p:nvSpPr>
          <p:cNvPr id="2984" name="Text Box 2983"/>
          <p:cNvSpPr txBox="1">
            <a:spLocks noChangeArrowheads="1"/>
          </p:cNvSpPr>
          <p:nvPr/>
        </p:nvSpPr>
        <p:spPr bwMode="auto">
          <a:xfrm>
            <a:off x="3969222" y="1081088"/>
            <a:ext cx="1808806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80808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zh-CN"/>
            </a:defPPr>
            <a:lvl1pPr algn="ctr" eaLnBrk="0" hangingPunct="0">
              <a:spcBef>
                <a:spcPct val="0"/>
              </a:spcBef>
              <a:buFontTx/>
              <a:buNone/>
              <a:defRPr kumimoji="1" sz="20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  <a:ea typeface="宋体" charset="-122"/>
              </a:defRPr>
            </a:lvl9pPr>
          </a:lstStyle>
          <a:p>
            <a:r>
              <a:rPr lang="en-US" altLang="zh-CN" sz="1800" dirty="0"/>
              <a:t>   </a:t>
            </a:r>
            <a:r>
              <a:rPr lang="zh-CN" altLang="en-US" sz="1800" dirty="0"/>
              <a:t>主视图 </a:t>
            </a:r>
            <a:endParaRPr lang="en-US" altLang="zh-CN" sz="1800" dirty="0"/>
          </a:p>
          <a:p>
            <a:r>
              <a:rPr lang="zh-CN" altLang="en-US" sz="1800" dirty="0"/>
              <a:t>（局部剖视图）</a:t>
            </a:r>
          </a:p>
        </p:txBody>
      </p:sp>
      <p:sp>
        <p:nvSpPr>
          <p:cNvPr id="2985" name="Text Box 2984"/>
          <p:cNvSpPr txBox="1">
            <a:spLocks noChangeArrowheads="1"/>
          </p:cNvSpPr>
          <p:nvPr/>
        </p:nvSpPr>
        <p:spPr bwMode="auto">
          <a:xfrm>
            <a:off x="-10151" y="5013176"/>
            <a:ext cx="1927429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80808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zh-CN"/>
            </a:defPPr>
            <a:lvl1pPr eaLnBrk="0" hangingPunct="0">
              <a:spcBef>
                <a:spcPct val="0"/>
              </a:spcBef>
              <a:buFontTx/>
              <a:buNone/>
              <a:defRPr kumimoji="1" sz="24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1800" dirty="0" smtClean="0"/>
              <a:t>俯视图</a:t>
            </a:r>
            <a:endParaRPr lang="en-US" altLang="zh-CN" sz="1800" dirty="0" smtClean="0"/>
          </a:p>
          <a:p>
            <a:pPr algn="ctr"/>
            <a:r>
              <a:rPr lang="zh-CN" altLang="en-US" sz="1800" dirty="0" smtClean="0"/>
              <a:t>（</a:t>
            </a:r>
            <a:r>
              <a:rPr lang="en-US" altLang="zh-CN" sz="1800" dirty="0"/>
              <a:t>A-A</a:t>
            </a:r>
            <a:r>
              <a:rPr lang="zh-CN" altLang="en-US" sz="1800" dirty="0"/>
              <a:t>全剖视图）</a:t>
            </a:r>
          </a:p>
        </p:txBody>
      </p:sp>
      <p:sp>
        <p:nvSpPr>
          <p:cNvPr id="2986" name="Text Box 2985"/>
          <p:cNvSpPr txBox="1">
            <a:spLocks noChangeArrowheads="1"/>
          </p:cNvSpPr>
          <p:nvPr/>
        </p:nvSpPr>
        <p:spPr bwMode="auto">
          <a:xfrm>
            <a:off x="7502964" y="773113"/>
            <a:ext cx="1587061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80808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zh-CN"/>
            </a:defPPr>
            <a:lvl1pPr algn="ctr" eaLnBrk="0" hangingPunct="0">
              <a:spcBef>
                <a:spcPct val="0"/>
              </a:spcBef>
              <a:buFontTx/>
              <a:buNone/>
              <a:defRPr kumimoji="1" sz="20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1800" dirty="0"/>
              <a:t>  </a:t>
            </a:r>
            <a:r>
              <a:rPr lang="zh-CN" altLang="en-US" sz="1800" dirty="0"/>
              <a:t>左视图      </a:t>
            </a:r>
            <a:endParaRPr lang="en-US" altLang="zh-CN" sz="1800" dirty="0" smtClean="0"/>
          </a:p>
          <a:p>
            <a:pPr algn="l"/>
            <a:r>
              <a:rPr lang="zh-CN" altLang="en-US" sz="1800" dirty="0" smtClean="0"/>
              <a:t>（</a:t>
            </a:r>
            <a:r>
              <a:rPr lang="zh-CN" altLang="en-US" sz="1800" dirty="0"/>
              <a:t>沿对称</a:t>
            </a:r>
            <a:r>
              <a:rPr lang="zh-CN" altLang="en-US" sz="1800" dirty="0" smtClean="0"/>
              <a:t>平面剖</a:t>
            </a:r>
            <a:r>
              <a:rPr lang="zh-CN" altLang="en-US" sz="1800" dirty="0"/>
              <a:t>切</a:t>
            </a:r>
            <a:r>
              <a:rPr lang="zh-CN" altLang="en-US" sz="1800" dirty="0" smtClean="0"/>
              <a:t>的全</a:t>
            </a:r>
            <a:r>
              <a:rPr lang="zh-CN" altLang="en-US" sz="1800" dirty="0"/>
              <a:t>剖视图）</a:t>
            </a:r>
          </a:p>
        </p:txBody>
      </p:sp>
      <p:sp>
        <p:nvSpPr>
          <p:cNvPr id="2987" name="Text Box 2986"/>
          <p:cNvSpPr txBox="1">
            <a:spLocks noChangeArrowheads="1"/>
          </p:cNvSpPr>
          <p:nvPr/>
        </p:nvSpPr>
        <p:spPr bwMode="auto">
          <a:xfrm>
            <a:off x="5310534" y="4760913"/>
            <a:ext cx="2163069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80808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zh-CN"/>
            </a:defPPr>
            <a:lvl1pPr algn="ctr" eaLnBrk="0" hangingPunct="0">
              <a:spcBef>
                <a:spcPct val="0"/>
              </a:spcBef>
              <a:buFontTx/>
              <a:buNone/>
              <a:defRPr kumimoji="1" sz="20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  <a:ea typeface="宋体" charset="-122"/>
              </a:defRPr>
            </a:lvl9pPr>
          </a:lstStyle>
          <a:p>
            <a:r>
              <a:rPr lang="en-US" altLang="zh-CN" sz="1800" dirty="0"/>
              <a:t>  B</a:t>
            </a:r>
            <a:r>
              <a:rPr lang="zh-CN" altLang="en-US" sz="1800" dirty="0"/>
              <a:t>向局部视图    </a:t>
            </a:r>
          </a:p>
        </p:txBody>
      </p:sp>
      <p:sp>
        <p:nvSpPr>
          <p:cNvPr id="2988" name="Text Box 2987"/>
          <p:cNvSpPr txBox="1">
            <a:spLocks noChangeArrowheads="1"/>
          </p:cNvSpPr>
          <p:nvPr/>
        </p:nvSpPr>
        <p:spPr bwMode="auto">
          <a:xfrm>
            <a:off x="7302486" y="3167063"/>
            <a:ext cx="1581179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80808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zh-CN"/>
            </a:defPPr>
            <a:lvl1pPr algn="ctr" eaLnBrk="0" hangingPunct="0">
              <a:spcBef>
                <a:spcPct val="0"/>
              </a:spcBef>
              <a:buFontTx/>
              <a:buNone/>
              <a:defRPr kumimoji="1" sz="20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  <a:ea typeface="宋体" charset="-122"/>
              </a:defRPr>
            </a:lvl9pPr>
          </a:lstStyle>
          <a:p>
            <a:r>
              <a:rPr lang="en-US" altLang="zh-CN" sz="1800" dirty="0"/>
              <a:t>  </a:t>
            </a:r>
            <a:r>
              <a:rPr lang="zh-CN" altLang="en-US" sz="1800" dirty="0"/>
              <a:t>断面图    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0488" y="100222"/>
            <a:ext cx="3185368" cy="58477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 smtClean="0">
                <a:ea typeface="黑体" pitchFamily="2" charset="-122"/>
              </a:rPr>
              <a:t>2. </a:t>
            </a:r>
            <a:r>
              <a:rPr lang="zh-CN" altLang="en-US" b="1" dirty="0">
                <a:ea typeface="黑体" pitchFamily="2" charset="-122"/>
              </a:rPr>
              <a:t>零件图的内容</a:t>
            </a:r>
          </a:p>
        </p:txBody>
      </p:sp>
    </p:spTree>
    <p:extLst>
      <p:ext uri="{BB962C8B-B14F-4D97-AF65-F5344CB8AC3E}">
        <p14:creationId xmlns:p14="http://schemas.microsoft.com/office/powerpoint/2010/main" val="29719417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2" grpId="0" animBg="1" autoUpdateAnimBg="0"/>
      <p:bldP spid="2983" grpId="0" animBg="1" autoUpdateAnimBg="0"/>
      <p:bldP spid="2984" grpId="0" build="p" autoUpdateAnimBg="0"/>
      <p:bldP spid="2985" grpId="0" build="p" autoUpdateAnimBg="0"/>
      <p:bldP spid="2986" grpId="0" build="p" autoUpdateAnimBg="0"/>
      <p:bldP spid="2987" grpId="0" build="p" autoUpdateAnimBg="0"/>
      <p:bldP spid="298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8" y="252413"/>
            <a:ext cx="8999537" cy="636905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65" name="Rectangle 2981"/>
          <p:cNvSpPr>
            <a:spLocks noChangeArrowheads="1"/>
          </p:cNvSpPr>
          <p:nvPr/>
        </p:nvSpPr>
        <p:spPr bwMode="auto">
          <a:xfrm>
            <a:off x="611188" y="1146175"/>
            <a:ext cx="1206500" cy="13223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Aft>
                <a:spcPct val="25000"/>
              </a:spcAft>
            </a:pPr>
            <a:r>
              <a:rPr kumimoji="1" lang="zh-CN" altLang="en-US" sz="2000" b="1" dirty="0">
                <a:latin typeface="黑体" pitchFamily="2" charset="-122"/>
                <a:ea typeface="黑体" pitchFamily="2" charset="-122"/>
              </a:rPr>
              <a:t>确定零件结构形状的大小及相对位置</a:t>
            </a:r>
          </a:p>
        </p:txBody>
      </p:sp>
      <p:sp>
        <p:nvSpPr>
          <p:cNvPr id="3066" name="Rectangle 2982"/>
          <p:cNvSpPr>
            <a:spLocks noChangeArrowheads="1"/>
          </p:cNvSpPr>
          <p:nvPr/>
        </p:nvSpPr>
        <p:spPr bwMode="auto">
          <a:xfrm>
            <a:off x="736600" y="477838"/>
            <a:ext cx="2039639" cy="463846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zh-CN" sz="2400" b="1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400" b="1" dirty="0" smtClean="0">
                <a:latin typeface="黑体" pitchFamily="2" charset="-122"/>
                <a:ea typeface="黑体" pitchFamily="2" charset="-122"/>
              </a:rPr>
              <a:t>完整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的尺寸</a:t>
            </a:r>
          </a:p>
        </p:txBody>
      </p:sp>
    </p:spTree>
    <p:extLst>
      <p:ext uri="{BB962C8B-B14F-4D97-AF65-F5344CB8AC3E}">
        <p14:creationId xmlns:p14="http://schemas.microsoft.com/office/powerpoint/2010/main" val="30118524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5" grpId="0" animBg="1" autoUpdateAnimBg="0"/>
      <p:bldP spid="306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252413"/>
            <a:ext cx="8999537" cy="636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10" name="Rectangle 2981"/>
          <p:cNvSpPr>
            <a:spLocks noChangeArrowheads="1"/>
          </p:cNvSpPr>
          <p:nvPr/>
        </p:nvSpPr>
        <p:spPr bwMode="auto">
          <a:xfrm>
            <a:off x="560388" y="328613"/>
            <a:ext cx="1730259" cy="463846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zh-CN" sz="2400" b="1" dirty="0" smtClean="0">
                <a:latin typeface="黑体" pitchFamily="2" charset="-122"/>
                <a:ea typeface="黑体" pitchFamily="2" charset="-122"/>
              </a:rPr>
              <a:t>3.</a:t>
            </a:r>
            <a:r>
              <a:rPr kumimoji="1" lang="zh-CN" altLang="en-US" sz="2400" b="1" dirty="0" smtClean="0">
                <a:latin typeface="黑体" pitchFamily="2" charset="-122"/>
                <a:ea typeface="黑体" pitchFamily="2" charset="-122"/>
              </a:rPr>
              <a:t>技术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要求</a:t>
            </a:r>
          </a:p>
        </p:txBody>
      </p:sp>
      <p:sp>
        <p:nvSpPr>
          <p:cNvPr id="3111" name="Rectangle 2982"/>
          <p:cNvSpPr>
            <a:spLocks noChangeArrowheads="1"/>
          </p:cNvSpPr>
          <p:nvPr/>
        </p:nvSpPr>
        <p:spPr bwMode="auto">
          <a:xfrm>
            <a:off x="323850" y="893763"/>
            <a:ext cx="1727200" cy="2247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Aft>
                <a:spcPct val="25000"/>
              </a:spcAft>
            </a:pPr>
            <a:r>
              <a:rPr kumimoji="1" lang="zh-CN" altLang="en-US" sz="2000" b="1" dirty="0">
                <a:latin typeface="黑体" pitchFamily="2" charset="-122"/>
                <a:ea typeface="黑体" pitchFamily="2" charset="-122"/>
              </a:rPr>
              <a:t>说明零件在制造和检验时应达到的质量标准，如表面结构、尺寸公差、几何公差、材料及热处理等</a:t>
            </a:r>
          </a:p>
        </p:txBody>
      </p:sp>
      <p:grpSp>
        <p:nvGrpSpPr>
          <p:cNvPr id="3112" name="组合 3111"/>
          <p:cNvGrpSpPr>
            <a:grpSpLocks/>
          </p:cNvGrpSpPr>
          <p:nvPr/>
        </p:nvGrpSpPr>
        <p:grpSpPr bwMode="auto">
          <a:xfrm>
            <a:off x="5845175" y="1916113"/>
            <a:ext cx="603250" cy="1624012"/>
            <a:chOff x="5844738" y="1916832"/>
            <a:chExt cx="603687" cy="1622962"/>
          </a:xfrm>
        </p:grpSpPr>
        <p:sp>
          <p:nvSpPr>
            <p:cNvPr id="3113" name="Text Box 3109"/>
            <p:cNvSpPr txBox="1">
              <a:spLocks noChangeArrowheads="1"/>
            </p:cNvSpPr>
            <p:nvPr/>
          </p:nvSpPr>
          <p:spPr bwMode="auto">
            <a:xfrm>
              <a:off x="5844738" y="2216675"/>
              <a:ext cx="476595" cy="1323119"/>
            </a:xfrm>
            <a:prstGeom prst="rect">
              <a:avLst/>
            </a:prstGeom>
            <a:solidFill>
              <a:srgbClr val="0070C0"/>
            </a:solidFill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defRPr>
              </a:lvl1pPr>
            </a:lstStyle>
            <a:p>
              <a:r>
                <a:rPr lang="zh-CN" altLang="en-US" dirty="0"/>
                <a:t>尺寸公差</a:t>
              </a:r>
            </a:p>
          </p:txBody>
        </p:sp>
        <p:sp>
          <p:nvSpPr>
            <p:cNvPr id="9235" name="Line 3108"/>
            <p:cNvSpPr>
              <a:spLocks noChangeShapeType="1"/>
            </p:cNvSpPr>
            <p:nvPr/>
          </p:nvSpPr>
          <p:spPr bwMode="auto">
            <a:xfrm flipV="1">
              <a:off x="6083300" y="1916832"/>
              <a:ext cx="365125" cy="290512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115" name="组合 3114"/>
          <p:cNvGrpSpPr>
            <a:grpSpLocks/>
          </p:cNvGrpSpPr>
          <p:nvPr/>
        </p:nvGrpSpPr>
        <p:grpSpPr bwMode="auto">
          <a:xfrm>
            <a:off x="7708900" y="620713"/>
            <a:ext cx="1255713" cy="857250"/>
            <a:chOff x="7708899" y="621080"/>
            <a:chExt cx="1255589" cy="857416"/>
          </a:xfrm>
        </p:grpSpPr>
        <p:sp>
          <p:nvSpPr>
            <p:cNvPr id="9232" name="Line 3111"/>
            <p:cNvSpPr>
              <a:spLocks noChangeShapeType="1"/>
            </p:cNvSpPr>
            <p:nvPr/>
          </p:nvSpPr>
          <p:spPr bwMode="auto">
            <a:xfrm flipV="1">
              <a:off x="8100155" y="621080"/>
              <a:ext cx="236538" cy="592138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7" name="Text Box 3112"/>
            <p:cNvSpPr txBox="1">
              <a:spLocks noChangeArrowheads="1"/>
            </p:cNvSpPr>
            <p:nvPr/>
          </p:nvSpPr>
          <p:spPr bwMode="auto">
            <a:xfrm>
              <a:off x="7708899" y="1078369"/>
              <a:ext cx="1255589" cy="400127"/>
            </a:xfrm>
            <a:prstGeom prst="rect">
              <a:avLst/>
            </a:prstGeom>
            <a:solidFill>
              <a:srgbClr val="0070C0"/>
            </a:solidFill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defRPr>
              </a:lvl1pPr>
            </a:lstStyle>
            <a:p>
              <a:r>
                <a:rPr lang="zh-CN" altLang="en-US" dirty="0"/>
                <a:t>表面结构</a:t>
              </a:r>
            </a:p>
          </p:txBody>
        </p:sp>
      </p:grpSp>
      <p:grpSp>
        <p:nvGrpSpPr>
          <p:cNvPr id="3118" name="Group 3113"/>
          <p:cNvGrpSpPr>
            <a:grpSpLocks/>
          </p:cNvGrpSpPr>
          <p:nvPr/>
        </p:nvGrpSpPr>
        <p:grpSpPr bwMode="auto">
          <a:xfrm>
            <a:off x="3556000" y="238125"/>
            <a:ext cx="2035175" cy="1016000"/>
            <a:chOff x="2188" y="156"/>
            <a:chExt cx="1256" cy="640"/>
          </a:xfrm>
        </p:grpSpPr>
        <p:sp>
          <p:nvSpPr>
            <p:cNvPr id="9230" name="Line 3114"/>
            <p:cNvSpPr>
              <a:spLocks noChangeShapeType="1"/>
            </p:cNvSpPr>
            <p:nvPr/>
          </p:nvSpPr>
          <p:spPr bwMode="auto">
            <a:xfrm flipV="1">
              <a:off x="3175" y="397"/>
              <a:ext cx="269" cy="46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0" name="Text Box 3115"/>
            <p:cNvSpPr txBox="1">
              <a:spLocks noChangeArrowheads="1"/>
            </p:cNvSpPr>
            <p:nvPr/>
          </p:nvSpPr>
          <p:spPr bwMode="auto">
            <a:xfrm>
              <a:off x="2188" y="156"/>
              <a:ext cx="987" cy="640"/>
            </a:xfrm>
            <a:prstGeom prst="rect">
              <a:avLst/>
            </a:prstGeom>
            <a:solidFill>
              <a:srgbClr val="0070C0"/>
            </a:solidFill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defRPr>
              </a:lvl1pPr>
              <a:lvl2pPr>
                <a:defRPr/>
              </a:lvl2pPr>
              <a:lvl3pPr>
                <a:defRPr/>
              </a:lvl3pPr>
              <a:lvl4pPr>
                <a:defRPr/>
              </a:lvl4pPr>
              <a:lvl5pPr>
                <a:defRPr/>
              </a:lvl5pPr>
              <a:lvl6pPr>
                <a:defRPr/>
              </a:lvl6pPr>
              <a:lvl7pPr>
                <a:defRPr/>
              </a:lvl7pPr>
              <a:lvl8pPr>
                <a:defRPr/>
              </a:lvl8pPr>
              <a:lvl9pPr>
                <a:defRPr/>
              </a:lvl9pPr>
            </a:lstStyle>
            <a:p>
              <a:pPr>
                <a:defRPr/>
              </a:pPr>
              <a:r>
                <a:rPr lang="zh-CN" altLang="en-US" sz="2000" dirty="0"/>
                <a:t>端面对于孔轴线</a:t>
              </a:r>
              <a:r>
                <a:rPr lang="zh-CN" altLang="en-US" sz="2000" dirty="0" smtClean="0"/>
                <a:t>的端面</a:t>
              </a:r>
              <a:r>
                <a:rPr lang="zh-CN" altLang="en-US" sz="2000" dirty="0"/>
                <a:t>圆跳动误差</a:t>
              </a:r>
            </a:p>
          </p:txBody>
        </p:sp>
      </p:grpSp>
      <p:grpSp>
        <p:nvGrpSpPr>
          <p:cNvPr id="3121" name="Group 3116"/>
          <p:cNvGrpSpPr>
            <a:grpSpLocks/>
          </p:cNvGrpSpPr>
          <p:nvPr/>
        </p:nvGrpSpPr>
        <p:grpSpPr bwMode="auto">
          <a:xfrm>
            <a:off x="4037013" y="1065213"/>
            <a:ext cx="1719262" cy="1230312"/>
            <a:chOff x="2514" y="598"/>
            <a:chExt cx="1058" cy="773"/>
          </a:xfrm>
        </p:grpSpPr>
        <p:sp>
          <p:nvSpPr>
            <p:cNvPr id="9228" name="Line 3117"/>
            <p:cNvSpPr>
              <a:spLocks noChangeShapeType="1"/>
            </p:cNvSpPr>
            <p:nvPr/>
          </p:nvSpPr>
          <p:spPr bwMode="auto">
            <a:xfrm flipV="1">
              <a:off x="3415" y="598"/>
              <a:ext cx="157" cy="238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3" name="Text Box 3118"/>
            <p:cNvSpPr txBox="1">
              <a:spLocks noChangeArrowheads="1"/>
            </p:cNvSpPr>
            <p:nvPr/>
          </p:nvSpPr>
          <p:spPr bwMode="auto">
            <a:xfrm>
              <a:off x="2514" y="732"/>
              <a:ext cx="952" cy="639"/>
            </a:xfrm>
            <a:prstGeom prst="rect">
              <a:avLst/>
            </a:prstGeom>
            <a:solidFill>
              <a:srgbClr val="0070C0"/>
            </a:solidFill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defRPr>
              </a:lvl1pPr>
            </a:lstStyle>
            <a:p>
              <a:r>
                <a:rPr lang="zh-CN" altLang="en-US" dirty="0"/>
                <a:t>孔轴线对于底面的平行度误差</a:t>
              </a:r>
            </a:p>
          </p:txBody>
        </p:sp>
      </p:grpSp>
      <p:grpSp>
        <p:nvGrpSpPr>
          <p:cNvPr id="3124" name="组合 3123"/>
          <p:cNvGrpSpPr>
            <a:grpSpLocks/>
          </p:cNvGrpSpPr>
          <p:nvPr/>
        </p:nvGrpSpPr>
        <p:grpSpPr bwMode="auto">
          <a:xfrm>
            <a:off x="7346950" y="3984625"/>
            <a:ext cx="1506538" cy="1028700"/>
            <a:chOff x="7346180" y="3985057"/>
            <a:chExt cx="1507950" cy="1028119"/>
          </a:xfrm>
        </p:grpSpPr>
        <p:sp>
          <p:nvSpPr>
            <p:cNvPr id="9226" name="Line 3120"/>
            <p:cNvSpPr>
              <a:spLocks noChangeShapeType="1"/>
            </p:cNvSpPr>
            <p:nvPr/>
          </p:nvSpPr>
          <p:spPr bwMode="auto">
            <a:xfrm flipV="1">
              <a:off x="7884369" y="4695124"/>
              <a:ext cx="288018" cy="318052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6" name="Text Box 3121"/>
            <p:cNvSpPr txBox="1">
              <a:spLocks noChangeArrowheads="1"/>
            </p:cNvSpPr>
            <p:nvPr/>
          </p:nvSpPr>
          <p:spPr bwMode="auto">
            <a:xfrm>
              <a:off x="7346180" y="3985057"/>
              <a:ext cx="1507950" cy="710798"/>
            </a:xfrm>
            <a:prstGeom prst="rect">
              <a:avLst/>
            </a:prstGeom>
            <a:solidFill>
              <a:srgbClr val="0070C0"/>
            </a:solidFill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defRPr>
              </a:lvl1pPr>
            </a:lstStyle>
            <a:p>
              <a:r>
                <a:rPr lang="zh-CN" altLang="en-US" dirty="0"/>
                <a:t>文字说明的技术要求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1849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0" grpId="0" animBg="1" autoUpdateAnimBg="0"/>
      <p:bldP spid="311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252413"/>
            <a:ext cx="8999537" cy="636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8" name="Rectangle 2981"/>
          <p:cNvSpPr>
            <a:spLocks noChangeArrowheads="1"/>
          </p:cNvSpPr>
          <p:nvPr/>
        </p:nvSpPr>
        <p:spPr bwMode="auto">
          <a:xfrm>
            <a:off x="5436096" y="5496691"/>
            <a:ext cx="1420880" cy="463846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zh-CN" sz="2400" b="1" dirty="0" smtClean="0">
                <a:latin typeface="黑体" pitchFamily="2" charset="-122"/>
                <a:ea typeface="黑体" pitchFamily="2" charset="-122"/>
              </a:rPr>
              <a:t>4.</a:t>
            </a:r>
            <a:r>
              <a:rPr kumimoji="1" lang="zh-CN" altLang="en-US" sz="2400" b="1" dirty="0" smtClean="0">
                <a:latin typeface="黑体" pitchFamily="2" charset="-122"/>
                <a:ea typeface="黑体" pitchFamily="2" charset="-122"/>
              </a:rPr>
              <a:t>标题栏</a:t>
            </a:r>
            <a:endParaRPr kumimoji="1" lang="zh-CN" altLang="en-US" sz="24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79" name="Rectangle 2982"/>
          <p:cNvSpPr>
            <a:spLocks noChangeArrowheads="1"/>
          </p:cNvSpPr>
          <p:nvPr/>
        </p:nvSpPr>
        <p:spPr bwMode="auto">
          <a:xfrm>
            <a:off x="6407150" y="6056313"/>
            <a:ext cx="2557463" cy="4683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80" name="Rectangle 2983"/>
          <p:cNvSpPr>
            <a:spLocks noChangeArrowheads="1"/>
          </p:cNvSpPr>
          <p:nvPr/>
        </p:nvSpPr>
        <p:spPr bwMode="auto">
          <a:xfrm>
            <a:off x="7794625" y="3716338"/>
            <a:ext cx="1349375" cy="1631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Aft>
                <a:spcPct val="25000"/>
              </a:spcAft>
            </a:pPr>
            <a:r>
              <a:rPr kumimoji="1" lang="zh-CN" altLang="en-US" sz="2000" b="1" dirty="0">
                <a:latin typeface="黑体" pitchFamily="2" charset="-122"/>
                <a:ea typeface="黑体" pitchFamily="2" charset="-122"/>
              </a:rPr>
              <a:t>说明零件的名称、材料、数量、图号、签署等</a:t>
            </a:r>
          </a:p>
        </p:txBody>
      </p:sp>
    </p:spTree>
    <p:extLst>
      <p:ext uri="{BB962C8B-B14F-4D97-AF65-F5344CB8AC3E}">
        <p14:creationId xmlns:p14="http://schemas.microsoft.com/office/powerpoint/2010/main" val="16260929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8" grpId="0" animBg="1" autoUpdateAnimBg="0"/>
      <p:bldP spid="2979" grpId="0" animBg="1"/>
      <p:bldP spid="298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90"/>
          <p:cNvSpPr>
            <a:spLocks noChangeArrowheads="1"/>
          </p:cNvSpPr>
          <p:nvPr/>
        </p:nvSpPr>
        <p:spPr bwMode="auto">
          <a:xfrm>
            <a:off x="2700338" y="5229225"/>
            <a:ext cx="1439862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8367" name="Text Box 191"/>
          <p:cNvSpPr txBox="1">
            <a:spLocks noChangeArrowheads="1"/>
          </p:cNvSpPr>
          <p:nvPr/>
        </p:nvSpPr>
        <p:spPr bwMode="auto">
          <a:xfrm>
            <a:off x="76901" y="597531"/>
            <a:ext cx="3092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、确定视图方案</a:t>
            </a:r>
          </a:p>
        </p:txBody>
      </p:sp>
      <p:sp>
        <p:nvSpPr>
          <p:cNvPr id="190" name="Text Box 9"/>
          <p:cNvSpPr txBox="1">
            <a:spLocks noChangeArrowheads="1"/>
          </p:cNvSpPr>
          <p:nvPr/>
        </p:nvSpPr>
        <p:spPr bwMode="auto">
          <a:xfrm>
            <a:off x="1692275" y="5829300"/>
            <a:ext cx="70627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ü"/>
            </a:pPr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加工工艺：加工面轴承孔、底板底面、小孔等</a:t>
            </a:r>
          </a:p>
        </p:txBody>
      </p:sp>
      <p:sp>
        <p:nvSpPr>
          <p:cNvPr id="21509" name="Line 215"/>
          <p:cNvSpPr>
            <a:spLocks noChangeShapeType="1"/>
          </p:cNvSpPr>
          <p:nvPr/>
        </p:nvSpPr>
        <p:spPr bwMode="auto">
          <a:xfrm flipH="1" flipV="1">
            <a:off x="2820988" y="5341938"/>
            <a:ext cx="398462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2" name="Text Box 6"/>
          <p:cNvSpPr txBox="1">
            <a:spLocks noChangeArrowheads="1"/>
          </p:cNvSpPr>
          <p:nvPr/>
        </p:nvSpPr>
        <p:spPr bwMode="auto">
          <a:xfrm>
            <a:off x="4416425" y="4822825"/>
            <a:ext cx="45148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  <a:ea typeface="黑体" pitchFamily="2" charset="-122"/>
              </a:rPr>
              <a:t>功能分析：支承轴及轴上零件</a:t>
            </a:r>
          </a:p>
        </p:txBody>
      </p:sp>
      <p:sp>
        <p:nvSpPr>
          <p:cNvPr id="21511" name="Rectangle 216"/>
          <p:cNvSpPr>
            <a:spLocks noChangeArrowheads="1"/>
          </p:cNvSpPr>
          <p:nvPr/>
        </p:nvSpPr>
        <p:spPr bwMode="auto">
          <a:xfrm>
            <a:off x="2700338" y="5229225"/>
            <a:ext cx="1439862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21512" name="Picture 37" descr="H:\助教任务\捕获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51" y="1652125"/>
            <a:ext cx="2759850" cy="368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5" name="组合 194"/>
          <p:cNvGrpSpPr>
            <a:grpSpLocks/>
          </p:cNvGrpSpPr>
          <p:nvPr/>
        </p:nvGrpSpPr>
        <p:grpSpPr bwMode="auto">
          <a:xfrm>
            <a:off x="-7938" y="1411867"/>
            <a:ext cx="5035154" cy="3339615"/>
            <a:chOff x="45964" y="1684946"/>
            <a:chExt cx="5033655" cy="3339732"/>
          </a:xfrm>
        </p:grpSpPr>
        <p:grpSp>
          <p:nvGrpSpPr>
            <p:cNvPr id="21533" name="组合 195"/>
            <p:cNvGrpSpPr>
              <a:grpSpLocks/>
            </p:cNvGrpSpPr>
            <p:nvPr/>
          </p:nvGrpSpPr>
          <p:grpSpPr bwMode="auto">
            <a:xfrm>
              <a:off x="2330043" y="1684946"/>
              <a:ext cx="2219251" cy="473092"/>
              <a:chOff x="2348894" y="1371221"/>
              <a:chExt cx="2219251" cy="473092"/>
            </a:xfrm>
          </p:grpSpPr>
          <p:cxnSp>
            <p:nvCxnSpPr>
              <p:cNvPr id="215" name="直接连接符 214"/>
              <p:cNvCxnSpPr/>
              <p:nvPr/>
            </p:nvCxnSpPr>
            <p:spPr>
              <a:xfrm flipV="1">
                <a:off x="2348894" y="1555378"/>
                <a:ext cx="720510" cy="2889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53" name="TextBox 215"/>
              <p:cNvSpPr txBox="1">
                <a:spLocks noChangeArrowheads="1"/>
              </p:cNvSpPr>
              <p:nvPr/>
            </p:nvSpPr>
            <p:spPr bwMode="auto">
              <a:xfrm>
                <a:off x="3055977" y="1371221"/>
                <a:ext cx="151216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>
                    <a:latin typeface="黑体" pitchFamily="2" charset="-122"/>
                    <a:ea typeface="黑体" pitchFamily="2" charset="-122"/>
                  </a:rPr>
                  <a:t>螺孔装油杯</a:t>
                </a:r>
              </a:p>
            </p:txBody>
          </p:sp>
        </p:grpSp>
        <p:grpSp>
          <p:nvGrpSpPr>
            <p:cNvPr id="21534" name="组合 196"/>
            <p:cNvGrpSpPr>
              <a:grpSpLocks/>
            </p:cNvGrpSpPr>
            <p:nvPr/>
          </p:nvGrpSpPr>
          <p:grpSpPr bwMode="auto">
            <a:xfrm>
              <a:off x="2613568" y="2685124"/>
              <a:ext cx="1688033" cy="646331"/>
              <a:chOff x="2304749" y="1106613"/>
              <a:chExt cx="1688033" cy="646331"/>
            </a:xfrm>
          </p:grpSpPr>
          <p:cxnSp>
            <p:nvCxnSpPr>
              <p:cNvPr id="213" name="直接连接符 212"/>
              <p:cNvCxnSpPr>
                <a:endCxn id="21551" idx="1"/>
              </p:cNvCxnSpPr>
              <p:nvPr/>
            </p:nvCxnSpPr>
            <p:spPr>
              <a:xfrm flipV="1">
                <a:off x="2304749" y="1430970"/>
                <a:ext cx="706228" cy="14923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51" name="TextBox 213"/>
              <p:cNvSpPr txBox="1">
                <a:spLocks noChangeArrowheads="1"/>
              </p:cNvSpPr>
              <p:nvPr/>
            </p:nvSpPr>
            <p:spPr bwMode="auto">
              <a:xfrm>
                <a:off x="3010988" y="1106613"/>
                <a:ext cx="981794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>
                    <a:latin typeface="黑体" pitchFamily="2" charset="-122"/>
                    <a:ea typeface="黑体" pitchFamily="2" charset="-122"/>
                  </a:rPr>
                  <a:t>轴承孔装轴承</a:t>
                </a:r>
              </a:p>
            </p:txBody>
          </p:sp>
        </p:grpSp>
        <p:grpSp>
          <p:nvGrpSpPr>
            <p:cNvPr id="21535" name="组合 197"/>
            <p:cNvGrpSpPr>
              <a:grpSpLocks/>
            </p:cNvGrpSpPr>
            <p:nvPr/>
          </p:nvGrpSpPr>
          <p:grpSpPr bwMode="auto">
            <a:xfrm>
              <a:off x="2917976" y="2148761"/>
              <a:ext cx="2050835" cy="416114"/>
              <a:chOff x="2237682" y="1286986"/>
              <a:chExt cx="2050835" cy="416114"/>
            </a:xfrm>
          </p:grpSpPr>
          <p:cxnSp>
            <p:nvCxnSpPr>
              <p:cNvPr id="211" name="直接连接符 210"/>
              <p:cNvCxnSpPr/>
              <p:nvPr/>
            </p:nvCxnSpPr>
            <p:spPr>
              <a:xfrm flipV="1">
                <a:off x="2237682" y="1558633"/>
                <a:ext cx="360256" cy="14446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49" name="TextBox 211"/>
              <p:cNvSpPr txBox="1">
                <a:spLocks noChangeArrowheads="1"/>
              </p:cNvSpPr>
              <p:nvPr/>
            </p:nvSpPr>
            <p:spPr bwMode="auto">
              <a:xfrm>
                <a:off x="2597310" y="1286986"/>
                <a:ext cx="1691207" cy="369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 smtClean="0">
                    <a:latin typeface="黑体" pitchFamily="2" charset="-122"/>
                    <a:ea typeface="黑体" pitchFamily="2" charset="-122"/>
                  </a:rPr>
                  <a:t>3</a:t>
                </a:r>
                <a:r>
                  <a:rPr lang="zh-CN" altLang="en-US" sz="1800" b="1" dirty="0" smtClean="0">
                    <a:latin typeface="黑体" pitchFamily="2" charset="-122"/>
                    <a:ea typeface="黑体" pitchFamily="2" charset="-122"/>
                  </a:rPr>
                  <a:t>个通孔</a:t>
                </a:r>
                <a:r>
                  <a:rPr lang="zh-CN" altLang="en-US" sz="1800" b="1" dirty="0">
                    <a:latin typeface="黑体" pitchFamily="2" charset="-122"/>
                    <a:ea typeface="黑体" pitchFamily="2" charset="-122"/>
                  </a:rPr>
                  <a:t>穿螺栓</a:t>
                </a:r>
              </a:p>
            </p:txBody>
          </p:sp>
        </p:grpSp>
        <p:grpSp>
          <p:nvGrpSpPr>
            <p:cNvPr id="21536" name="组合 198"/>
            <p:cNvGrpSpPr>
              <a:grpSpLocks/>
            </p:cNvGrpSpPr>
            <p:nvPr/>
          </p:nvGrpSpPr>
          <p:grpSpPr bwMode="auto">
            <a:xfrm>
              <a:off x="2860955" y="3389537"/>
              <a:ext cx="2218664" cy="472670"/>
              <a:chOff x="2434438" y="1090946"/>
              <a:chExt cx="2218664" cy="472670"/>
            </a:xfrm>
          </p:grpSpPr>
          <p:cxnSp>
            <p:nvCxnSpPr>
              <p:cNvPr id="209" name="直接连接符 208"/>
              <p:cNvCxnSpPr/>
              <p:nvPr/>
            </p:nvCxnSpPr>
            <p:spPr>
              <a:xfrm flipV="1">
                <a:off x="2434438" y="1274681"/>
                <a:ext cx="720510" cy="2889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47" name="TextBox 209"/>
              <p:cNvSpPr txBox="1">
                <a:spLocks noChangeArrowheads="1"/>
              </p:cNvSpPr>
              <p:nvPr/>
            </p:nvSpPr>
            <p:spPr bwMode="auto">
              <a:xfrm>
                <a:off x="3140934" y="1090946"/>
                <a:ext cx="151216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>
                    <a:latin typeface="黑体" pitchFamily="2" charset="-122"/>
                    <a:ea typeface="黑体" pitchFamily="2" charset="-122"/>
                  </a:rPr>
                  <a:t>支承板</a:t>
                </a:r>
              </a:p>
            </p:txBody>
          </p:sp>
        </p:grpSp>
        <p:grpSp>
          <p:nvGrpSpPr>
            <p:cNvPr id="21537" name="组合 199"/>
            <p:cNvGrpSpPr>
              <a:grpSpLocks/>
            </p:cNvGrpSpPr>
            <p:nvPr/>
          </p:nvGrpSpPr>
          <p:grpSpPr bwMode="auto">
            <a:xfrm>
              <a:off x="689853" y="3154724"/>
              <a:ext cx="1339905" cy="907205"/>
              <a:chOff x="3661032" y="959499"/>
              <a:chExt cx="1339905" cy="907205"/>
            </a:xfrm>
          </p:grpSpPr>
          <p:cxnSp>
            <p:nvCxnSpPr>
              <p:cNvPr id="207" name="直接连接符 206"/>
              <p:cNvCxnSpPr/>
              <p:nvPr/>
            </p:nvCxnSpPr>
            <p:spPr>
              <a:xfrm flipH="1" flipV="1">
                <a:off x="4354561" y="1344987"/>
                <a:ext cx="646376" cy="52171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45" name="TextBox 207"/>
              <p:cNvSpPr txBox="1">
                <a:spLocks noChangeArrowheads="1"/>
              </p:cNvSpPr>
              <p:nvPr/>
            </p:nvSpPr>
            <p:spPr bwMode="auto">
              <a:xfrm>
                <a:off x="3661032" y="959499"/>
                <a:ext cx="66139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>
                    <a:latin typeface="黑体" pitchFamily="2" charset="-122"/>
                    <a:ea typeface="黑体" pitchFamily="2" charset="-122"/>
                  </a:rPr>
                  <a:t>肋板</a:t>
                </a:r>
              </a:p>
            </p:txBody>
          </p:sp>
        </p:grpSp>
        <p:grpSp>
          <p:nvGrpSpPr>
            <p:cNvPr id="21538" name="组合 200"/>
            <p:cNvGrpSpPr>
              <a:grpSpLocks/>
            </p:cNvGrpSpPr>
            <p:nvPr/>
          </p:nvGrpSpPr>
          <p:grpSpPr bwMode="auto">
            <a:xfrm>
              <a:off x="3222307" y="4119118"/>
              <a:ext cx="1091834" cy="703818"/>
              <a:chOff x="2501259" y="756183"/>
              <a:chExt cx="1091834" cy="703818"/>
            </a:xfrm>
          </p:grpSpPr>
          <p:cxnSp>
            <p:nvCxnSpPr>
              <p:cNvPr id="205" name="直接连接符 204"/>
              <p:cNvCxnSpPr/>
              <p:nvPr/>
            </p:nvCxnSpPr>
            <p:spPr>
              <a:xfrm flipV="1">
                <a:off x="2501259" y="1091396"/>
                <a:ext cx="478583" cy="36860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43" name="TextBox 205"/>
              <p:cNvSpPr txBox="1">
                <a:spLocks noChangeArrowheads="1"/>
              </p:cNvSpPr>
              <p:nvPr/>
            </p:nvSpPr>
            <p:spPr bwMode="auto">
              <a:xfrm>
                <a:off x="2837009" y="756183"/>
                <a:ext cx="7560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>
                    <a:latin typeface="黑体" pitchFamily="2" charset="-122"/>
                    <a:ea typeface="黑体" pitchFamily="2" charset="-122"/>
                  </a:rPr>
                  <a:t>底板</a:t>
                </a:r>
              </a:p>
            </p:txBody>
          </p:sp>
        </p:grpSp>
        <p:grpSp>
          <p:nvGrpSpPr>
            <p:cNvPr id="21539" name="组合 201"/>
            <p:cNvGrpSpPr>
              <a:grpSpLocks/>
            </p:cNvGrpSpPr>
            <p:nvPr/>
          </p:nvGrpSpPr>
          <p:grpSpPr bwMode="auto">
            <a:xfrm>
              <a:off x="45964" y="3846954"/>
              <a:ext cx="1305280" cy="1177724"/>
              <a:chOff x="3449191" y="406539"/>
              <a:chExt cx="1305280" cy="1177724"/>
            </a:xfrm>
          </p:grpSpPr>
          <p:cxnSp>
            <p:nvCxnSpPr>
              <p:cNvPr id="203" name="直接连接符 202"/>
              <p:cNvCxnSpPr>
                <a:stCxn id="21541" idx="2"/>
              </p:cNvCxnSpPr>
              <p:nvPr/>
            </p:nvCxnSpPr>
            <p:spPr>
              <a:xfrm>
                <a:off x="4067919" y="1052870"/>
                <a:ext cx="686552" cy="53139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41" name="TextBox 203"/>
              <p:cNvSpPr txBox="1">
                <a:spLocks noChangeArrowheads="1"/>
              </p:cNvSpPr>
              <p:nvPr/>
            </p:nvSpPr>
            <p:spPr bwMode="auto">
              <a:xfrm>
                <a:off x="3449191" y="406539"/>
                <a:ext cx="1237456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 smtClean="0">
                    <a:latin typeface="黑体" pitchFamily="2" charset="-122"/>
                    <a:ea typeface="黑体" pitchFamily="2" charset="-122"/>
                  </a:rPr>
                  <a:t>2</a:t>
                </a:r>
                <a:r>
                  <a:rPr lang="zh-CN" altLang="en-US" sz="1800" b="1" dirty="0" smtClean="0">
                    <a:latin typeface="黑体" pitchFamily="2" charset="-122"/>
                    <a:ea typeface="黑体" pitchFamily="2" charset="-122"/>
                  </a:rPr>
                  <a:t>个通孔</a:t>
                </a:r>
                <a:r>
                  <a:rPr lang="zh-CN" altLang="en-US" sz="1800" b="1" dirty="0">
                    <a:latin typeface="黑体" pitchFamily="2" charset="-122"/>
                    <a:ea typeface="黑体" pitchFamily="2" charset="-122"/>
                  </a:rPr>
                  <a:t>安装螺钉</a:t>
                </a:r>
              </a:p>
            </p:txBody>
          </p:sp>
        </p:grpSp>
      </p:grpSp>
      <p:grpSp>
        <p:nvGrpSpPr>
          <p:cNvPr id="217" name="组合 216"/>
          <p:cNvGrpSpPr>
            <a:grpSpLocks/>
          </p:cNvGrpSpPr>
          <p:nvPr/>
        </p:nvGrpSpPr>
        <p:grpSpPr bwMode="auto">
          <a:xfrm>
            <a:off x="5219700" y="114300"/>
            <a:ext cx="3816350" cy="4554538"/>
            <a:chOff x="107504" y="1173133"/>
            <a:chExt cx="3816424" cy="4553614"/>
          </a:xfrm>
        </p:grpSpPr>
        <p:pic>
          <p:nvPicPr>
            <p:cNvPr id="21516" name="Picture 2" descr="H:\助教任务\捕获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844824"/>
              <a:ext cx="3816424" cy="3710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7" name="Text Box 37"/>
            <p:cNvSpPr txBox="1">
              <a:spLocks noChangeArrowheads="1"/>
            </p:cNvSpPr>
            <p:nvPr/>
          </p:nvSpPr>
          <p:spPr bwMode="auto">
            <a:xfrm>
              <a:off x="1595066" y="5326637"/>
              <a:ext cx="199125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</a:rPr>
                <a:t>轴承座功用说明</a:t>
              </a:r>
            </a:p>
          </p:txBody>
        </p:sp>
        <p:grpSp>
          <p:nvGrpSpPr>
            <p:cNvPr id="21518" name="组合 221"/>
            <p:cNvGrpSpPr>
              <a:grpSpLocks/>
            </p:cNvGrpSpPr>
            <p:nvPr/>
          </p:nvGrpSpPr>
          <p:grpSpPr bwMode="auto">
            <a:xfrm>
              <a:off x="2890266" y="1173133"/>
              <a:ext cx="700833" cy="758854"/>
              <a:chOff x="2890266" y="1173133"/>
              <a:chExt cx="700833" cy="758854"/>
            </a:xfrm>
          </p:grpSpPr>
          <p:sp>
            <p:nvSpPr>
              <p:cNvPr id="21530" name="Line 182"/>
              <p:cNvSpPr>
                <a:spLocks noChangeShapeType="1"/>
              </p:cNvSpPr>
              <p:nvPr/>
            </p:nvSpPr>
            <p:spPr bwMode="auto">
              <a:xfrm>
                <a:off x="3002558" y="1550988"/>
                <a:ext cx="517525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1" name="Text Box 183"/>
              <p:cNvSpPr txBox="1">
                <a:spLocks noChangeArrowheads="1"/>
              </p:cNvSpPr>
              <p:nvPr/>
            </p:nvSpPr>
            <p:spPr bwMode="auto">
              <a:xfrm>
                <a:off x="2890266" y="1173133"/>
                <a:ext cx="70083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 b="1">
                    <a:latin typeface="Times New Roman" pitchFamily="18" charset="0"/>
                    <a:ea typeface="黑体" pitchFamily="2" charset="-122"/>
                  </a:rPr>
                  <a:t>端盖</a:t>
                </a:r>
              </a:p>
            </p:txBody>
          </p:sp>
          <p:sp>
            <p:nvSpPr>
              <p:cNvPr id="21532" name="Line 184"/>
              <p:cNvSpPr>
                <a:spLocks noChangeShapeType="1"/>
              </p:cNvSpPr>
              <p:nvPr/>
            </p:nvSpPr>
            <p:spPr bwMode="auto">
              <a:xfrm flipV="1">
                <a:off x="3221632" y="1550987"/>
                <a:ext cx="298450" cy="38100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519" name="组合 222"/>
            <p:cNvGrpSpPr>
              <a:grpSpLocks/>
            </p:cNvGrpSpPr>
            <p:nvPr/>
          </p:nvGrpSpPr>
          <p:grpSpPr bwMode="auto">
            <a:xfrm>
              <a:off x="1090066" y="1422792"/>
              <a:ext cx="700833" cy="799706"/>
              <a:chOff x="1090066" y="1422792"/>
              <a:chExt cx="700833" cy="799706"/>
            </a:xfrm>
          </p:grpSpPr>
          <p:sp>
            <p:nvSpPr>
              <p:cNvPr id="21527" name="Line 188"/>
              <p:cNvSpPr>
                <a:spLocks noChangeShapeType="1"/>
              </p:cNvSpPr>
              <p:nvPr/>
            </p:nvSpPr>
            <p:spPr bwMode="auto">
              <a:xfrm flipH="1" flipV="1">
                <a:off x="1240458" y="1798637"/>
                <a:ext cx="409574" cy="42386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8" name="Line 189"/>
              <p:cNvSpPr>
                <a:spLocks noChangeShapeType="1"/>
              </p:cNvSpPr>
              <p:nvPr/>
            </p:nvSpPr>
            <p:spPr bwMode="auto">
              <a:xfrm>
                <a:off x="1240458" y="1799060"/>
                <a:ext cx="409575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9" name="Text Box 190"/>
              <p:cNvSpPr txBox="1">
                <a:spLocks noChangeArrowheads="1"/>
              </p:cNvSpPr>
              <p:nvPr/>
            </p:nvSpPr>
            <p:spPr bwMode="auto">
              <a:xfrm>
                <a:off x="1090066" y="1422792"/>
                <a:ext cx="70083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 b="1">
                    <a:latin typeface="Times New Roman" pitchFamily="18" charset="0"/>
                    <a:ea typeface="黑体" pitchFamily="2" charset="-122"/>
                  </a:rPr>
                  <a:t>齿轮</a:t>
                </a:r>
              </a:p>
            </p:txBody>
          </p:sp>
        </p:grpSp>
        <p:sp>
          <p:nvSpPr>
            <p:cNvPr id="21520" name="Text Box 194"/>
            <p:cNvSpPr txBox="1">
              <a:spLocks noChangeArrowheads="1"/>
            </p:cNvSpPr>
            <p:nvPr/>
          </p:nvSpPr>
          <p:spPr bwMode="auto">
            <a:xfrm>
              <a:off x="1810896" y="4589134"/>
              <a:ext cx="95891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</a:rPr>
                <a:t>轴承座</a:t>
              </a:r>
            </a:p>
          </p:txBody>
        </p:sp>
        <p:sp>
          <p:nvSpPr>
            <p:cNvPr id="21521" name="Line 195"/>
            <p:cNvSpPr>
              <a:spLocks noChangeShapeType="1"/>
            </p:cNvSpPr>
            <p:nvPr/>
          </p:nvSpPr>
          <p:spPr bwMode="auto">
            <a:xfrm>
              <a:off x="1125226" y="4293097"/>
              <a:ext cx="993677" cy="33947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522" name="组合 225"/>
            <p:cNvGrpSpPr>
              <a:grpSpLocks/>
            </p:cNvGrpSpPr>
            <p:nvPr/>
          </p:nvGrpSpPr>
          <p:grpSpPr bwMode="auto">
            <a:xfrm>
              <a:off x="487891" y="1755745"/>
              <a:ext cx="843747" cy="1241207"/>
              <a:chOff x="1219108" y="1422792"/>
              <a:chExt cx="843747" cy="1241207"/>
            </a:xfrm>
          </p:grpSpPr>
          <p:sp>
            <p:nvSpPr>
              <p:cNvPr id="21524" name="Line 188"/>
              <p:cNvSpPr>
                <a:spLocks noChangeShapeType="1"/>
              </p:cNvSpPr>
              <p:nvPr/>
            </p:nvSpPr>
            <p:spPr bwMode="auto">
              <a:xfrm flipH="1" flipV="1">
                <a:off x="1650032" y="1789535"/>
                <a:ext cx="412823" cy="874464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5" name="Line 189"/>
              <p:cNvSpPr>
                <a:spLocks noChangeShapeType="1"/>
              </p:cNvSpPr>
              <p:nvPr/>
            </p:nvSpPr>
            <p:spPr bwMode="auto">
              <a:xfrm>
                <a:off x="1240458" y="1799060"/>
                <a:ext cx="409575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6" name="Text Box 190"/>
              <p:cNvSpPr txBox="1">
                <a:spLocks noChangeArrowheads="1"/>
              </p:cNvSpPr>
              <p:nvPr/>
            </p:nvSpPr>
            <p:spPr bwMode="auto">
              <a:xfrm>
                <a:off x="1219108" y="1422792"/>
                <a:ext cx="442749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 b="1">
                    <a:latin typeface="Times New Roman" pitchFamily="18" charset="0"/>
                    <a:ea typeface="黑体" pitchFamily="2" charset="-122"/>
                  </a:rPr>
                  <a:t>轴</a:t>
                </a:r>
              </a:p>
            </p:txBody>
          </p:sp>
        </p:grpSp>
        <p:sp>
          <p:nvSpPr>
            <p:cNvPr id="21523" name="Line 195"/>
            <p:cNvSpPr>
              <a:spLocks noChangeShapeType="1"/>
            </p:cNvSpPr>
            <p:nvPr/>
          </p:nvSpPr>
          <p:spPr bwMode="auto">
            <a:xfrm flipV="1">
              <a:off x="2290354" y="4092574"/>
              <a:ext cx="712204" cy="53999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" name="Text Box 8"/>
          <p:cNvSpPr txBox="1">
            <a:spLocks noChangeArrowheads="1"/>
          </p:cNvSpPr>
          <p:nvPr/>
        </p:nvSpPr>
        <p:spPr bwMode="auto">
          <a:xfrm>
            <a:off x="2533650" y="5326063"/>
            <a:ext cx="65754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ü"/>
            </a:pPr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形体分析：轴承孔、底板、  支承板、肋板</a:t>
            </a:r>
            <a:r>
              <a:rPr kumimoji="1" lang="en-US" altLang="zh-CN" sz="2400" b="1">
                <a:latin typeface="Times New Roman" pitchFamily="18" charset="0"/>
                <a:ea typeface="黑体" pitchFamily="2" charset="-122"/>
              </a:rPr>
              <a:t>…</a:t>
            </a:r>
            <a:endParaRPr kumimoji="1" lang="zh-CN" altLang="en-US" sz="2400" b="1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128763" y="38133"/>
            <a:ext cx="58023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ea typeface="黑体" pitchFamily="2" charset="-122"/>
              </a:rPr>
              <a:t>二</a:t>
            </a:r>
            <a:r>
              <a:rPr lang="en-US" altLang="zh-CN" b="1" dirty="0" smtClean="0">
                <a:ea typeface="黑体" pitchFamily="2" charset="-122"/>
              </a:rPr>
              <a:t>. </a:t>
            </a:r>
            <a:r>
              <a:rPr lang="zh-CN" altLang="en-US" b="1" dirty="0" smtClean="0">
                <a:ea typeface="黑体" pitchFamily="2" charset="-122"/>
              </a:rPr>
              <a:t>零件图</a:t>
            </a:r>
            <a:r>
              <a:rPr lang="zh-CN" altLang="en-US" b="1" dirty="0">
                <a:ea typeface="黑体" pitchFamily="2" charset="-122"/>
              </a:rPr>
              <a:t>的画图步骤</a:t>
            </a:r>
          </a:p>
        </p:txBody>
      </p:sp>
    </p:spTree>
    <p:extLst>
      <p:ext uri="{BB962C8B-B14F-4D97-AF65-F5344CB8AC3E}">
        <p14:creationId xmlns:p14="http://schemas.microsoft.com/office/powerpoint/2010/main" val="792373485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367" grpId="0"/>
      <p:bldP spid="190" grpId="0" autoUpdateAnimBg="0"/>
      <p:bldP spid="192" grpId="0" autoUpdateAnimBg="0"/>
      <p:bldP spid="235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1694</Words>
  <Application>Microsoft Office PowerPoint</Application>
  <PresentationFormat>全屏显示(4:3)</PresentationFormat>
  <Paragraphs>451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9" baseType="lpstr">
      <vt:lpstr>等线</vt:lpstr>
      <vt:lpstr>黑体</vt:lpstr>
      <vt:lpstr>华文新魏</vt:lpstr>
      <vt:lpstr>隶书</vt:lpstr>
      <vt:lpstr>宋体</vt:lpstr>
      <vt:lpstr>Arial</vt:lpstr>
      <vt:lpstr>Calibri</vt:lpstr>
      <vt:lpstr>ISOCP</vt:lpstr>
      <vt:lpstr>ISOCPEUR</vt:lpstr>
      <vt:lpstr>Marlett</vt:lpstr>
      <vt:lpstr>Monotype Sorts</vt:lpstr>
      <vt:lpstr>Symbol</vt:lpstr>
      <vt:lpstr>Times New Roman</vt:lpstr>
      <vt:lpstr>UniversalMath1 BT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FJ</dc:creator>
  <cp:lastModifiedBy>Windows 用户</cp:lastModifiedBy>
  <cp:revision>17</cp:revision>
  <dcterms:created xsi:type="dcterms:W3CDTF">2014-12-19T06:29:00Z</dcterms:created>
  <dcterms:modified xsi:type="dcterms:W3CDTF">2021-11-30T08:16:42Z</dcterms:modified>
</cp:coreProperties>
</file>