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6" r:id="rId2"/>
    <p:sldId id="309" r:id="rId3"/>
    <p:sldId id="310" r:id="rId4"/>
    <p:sldId id="311" r:id="rId5"/>
    <p:sldId id="261" r:id="rId6"/>
    <p:sldId id="299" r:id="rId7"/>
    <p:sldId id="300" r:id="rId8"/>
    <p:sldId id="301" r:id="rId9"/>
    <p:sldId id="312" r:id="rId10"/>
    <p:sldId id="320" r:id="rId11"/>
    <p:sldId id="313" r:id="rId12"/>
    <p:sldId id="314" r:id="rId13"/>
    <p:sldId id="281" r:id="rId14"/>
    <p:sldId id="285" r:id="rId15"/>
    <p:sldId id="287" r:id="rId16"/>
    <p:sldId id="286" r:id="rId17"/>
    <p:sldId id="315" r:id="rId18"/>
    <p:sldId id="316" r:id="rId19"/>
    <p:sldId id="317" r:id="rId20"/>
    <p:sldId id="318" r:id="rId21"/>
    <p:sldId id="319" r:id="rId22"/>
    <p:sldId id="278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1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6C2EBE-5693-4D4D-807E-A70B1F621C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85F07E-4E3D-45E3-8A46-C911F24D1032}" type="slidenum">
              <a:rPr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099-5F80-4043-807D-46200D577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07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01581-2FBA-40AD-8211-469783FE46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82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10A7-F6D0-4166-AA12-932058B9AA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23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43D72-5C6F-4B82-B405-AB6021F38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77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49898-DD87-4286-A142-A16803E62B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86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81F23-D7A1-4975-9BC0-821D10FA8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69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8F6CB-E82C-4DA7-86EC-1B637AD149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5FE2A-E24F-4D1F-B6A0-33AD30D178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19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94822-F22E-42C7-AD4C-96399FF1C7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23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AFEFA-098E-4500-9088-1F9686F902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30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82F81-34D8-404F-B49B-0912A49DE5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81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D7578AE-81B7-4E21-B6F6-5EBCD8B53B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4"/>
          <p:cNvSpPr txBox="1">
            <a:spLocks noChangeArrowheads="1"/>
          </p:cNvSpPr>
          <p:nvPr/>
        </p:nvSpPr>
        <p:spPr bwMode="auto">
          <a:xfrm>
            <a:off x="6024563" y="1449388"/>
            <a:ext cx="27717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rgbClr val="002060"/>
                </a:solidFill>
                <a:ea typeface="黑体" panose="02010609060101010101" pitchFamily="49" charset="-122"/>
              </a:rPr>
              <a:t>本周内容</a:t>
            </a:r>
            <a:endParaRPr lang="zh-CN" altLang="en-US" sz="4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445125" y="2189163"/>
            <a:ext cx="5253038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平面与立体相交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732756" y="4791075"/>
            <a:ext cx="4414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本周核心目标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作出用平面截切立体后的截交线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86463" y="2749550"/>
            <a:ext cx="3419475" cy="15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buClr>
                <a:schemeClr val="tx1"/>
              </a:buClr>
              <a:buFontTx/>
              <a:buChar char="•"/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平面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与平面立体相交</a:t>
            </a:r>
          </a:p>
          <a:p>
            <a:pPr algn="l" eaLnBrk="1" hangingPunct="1">
              <a:buClr>
                <a:schemeClr val="tx1"/>
              </a:buClr>
              <a:buFontTx/>
              <a:buChar char="•"/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平面与回转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体相交</a:t>
            </a:r>
          </a:p>
          <a:p>
            <a:pPr algn="l" eaLnBrk="1" hangingPunct="1">
              <a:defRPr/>
            </a:pPr>
            <a:endParaRPr lang="zh-CN" altLang="en-US" sz="2400" kern="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78" name="组合 2"/>
          <p:cNvGrpSpPr>
            <a:grpSpLocks/>
          </p:cNvGrpSpPr>
          <p:nvPr/>
        </p:nvGrpSpPr>
        <p:grpSpPr bwMode="auto">
          <a:xfrm>
            <a:off x="-7938" y="0"/>
            <a:ext cx="9151938" cy="6858000"/>
            <a:chOff x="-8258" y="0"/>
            <a:chExt cx="9152258" cy="6858000"/>
          </a:xfrm>
        </p:grpSpPr>
        <p:grpSp>
          <p:nvGrpSpPr>
            <p:cNvPr id="3080" name="组合 1"/>
            <p:cNvGrpSpPr>
              <a:grpSpLocks/>
            </p:cNvGrpSpPr>
            <p:nvPr/>
          </p:nvGrpSpPr>
          <p:grpSpPr bwMode="auto">
            <a:xfrm flipH="1">
              <a:off x="0" y="0"/>
              <a:ext cx="9144000" cy="6858000"/>
              <a:chOff x="0" y="0"/>
              <a:chExt cx="9164638" cy="6858000"/>
            </a:xfrm>
          </p:grpSpPr>
          <p:sp>
            <p:nvSpPr>
              <p:cNvPr id="8" name="PA_Line 15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 flipV="1">
                <a:off x="1476577" y="0"/>
                <a:ext cx="6767112" cy="6858000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9" name="PA_Line 16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651725" y="0"/>
                <a:ext cx="3513234" cy="6237288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0" name="PA_Line 17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0" y="160338"/>
                <a:ext cx="9144273" cy="4352925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1" name="PA_Line 18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 flipV="1">
                <a:off x="7020104" y="722313"/>
                <a:ext cx="1708883" cy="6135687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3086" name="PA_椭圆 1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57942" y="1638300"/>
                <a:ext cx="74612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  <p:sp>
            <p:nvSpPr>
              <p:cNvPr id="3087" name="PA_椭圆 2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796008" y="3861048"/>
                <a:ext cx="76200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  <p:sp>
            <p:nvSpPr>
              <p:cNvPr id="3088" name="PA_椭圆 1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466050" y="2742926"/>
                <a:ext cx="76200" cy="74612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</p:grpSp>
        <p:sp>
          <p:nvSpPr>
            <p:cNvPr id="16" name="PA_任意多边形 5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-8258" y="3175"/>
              <a:ext cx="2475000" cy="4541838"/>
            </a:xfrm>
            <a:custGeom>
              <a:avLst/>
              <a:gdLst>
                <a:gd name="T0" fmla="*/ 1563267111 w 2332"/>
                <a:gd name="T1" fmla="*/ 0 h 3907"/>
                <a:gd name="T2" fmla="*/ 2147483647 w 2332"/>
                <a:gd name="T3" fmla="*/ 0 h 3907"/>
                <a:gd name="T4" fmla="*/ 2147483647 w 2332"/>
                <a:gd name="T5" fmla="*/ 2147483647 h 3907"/>
                <a:gd name="T6" fmla="*/ 0 w 2332"/>
                <a:gd name="T7" fmla="*/ 2147483647 h 3907"/>
                <a:gd name="T8" fmla="*/ 1563267111 w 2332"/>
                <a:gd name="T9" fmla="*/ 0 h 3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54000" dist="127001" dir="2700000" algn="tl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" name="椭圆 16"/>
          <p:cNvSpPr/>
          <p:nvPr/>
        </p:nvSpPr>
        <p:spPr>
          <a:xfrm>
            <a:off x="7053263" y="4670425"/>
            <a:ext cx="1743075" cy="17430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54000" dist="127001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34"/>
          <p:cNvSpPr>
            <a:spLocks noChangeShapeType="1"/>
          </p:cNvSpPr>
          <p:nvPr/>
        </p:nvSpPr>
        <p:spPr bwMode="auto">
          <a:xfrm>
            <a:off x="1749425" y="2725738"/>
            <a:ext cx="0" cy="2352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12291" name="直接连接符 151"/>
          <p:cNvCxnSpPr>
            <a:cxnSpLocks noChangeShapeType="1"/>
          </p:cNvCxnSpPr>
          <p:nvPr/>
        </p:nvCxnSpPr>
        <p:spPr bwMode="auto">
          <a:xfrm>
            <a:off x="1746250" y="3754438"/>
            <a:ext cx="0" cy="1062037"/>
          </a:xfrm>
          <a:prstGeom prst="line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2" name="灯片编号占位符 3"/>
          <p:cNvSpPr txBox="1">
            <a:spLocks noGrp="1"/>
          </p:cNvSpPr>
          <p:nvPr/>
        </p:nvSpPr>
        <p:spPr bwMode="auto">
          <a:xfrm>
            <a:off x="6553200" y="6243638"/>
            <a:ext cx="190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350C0A11-E624-411E-BA0E-1F7A49F07761}" type="slidenum">
              <a:rPr kumimoji="1" lang="zh-CN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10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Oval 309"/>
          <p:cNvSpPr>
            <a:spLocks noChangeArrowheads="1"/>
          </p:cNvSpPr>
          <p:nvPr/>
        </p:nvSpPr>
        <p:spPr bwMode="auto">
          <a:xfrm>
            <a:off x="1885950" y="4889500"/>
            <a:ext cx="374650" cy="889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4" name="Oval 310"/>
          <p:cNvSpPr>
            <a:spLocks noChangeArrowheads="1"/>
          </p:cNvSpPr>
          <p:nvPr/>
        </p:nvSpPr>
        <p:spPr bwMode="auto">
          <a:xfrm>
            <a:off x="923925" y="4846638"/>
            <a:ext cx="106363" cy="7461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5" name="Oval 306"/>
          <p:cNvSpPr>
            <a:spLocks noChangeArrowheads="1"/>
          </p:cNvSpPr>
          <p:nvPr/>
        </p:nvSpPr>
        <p:spPr bwMode="auto">
          <a:xfrm>
            <a:off x="911225" y="3656013"/>
            <a:ext cx="131763" cy="7461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6" name="Oval 308"/>
          <p:cNvSpPr>
            <a:spLocks noChangeArrowheads="1"/>
          </p:cNvSpPr>
          <p:nvPr/>
        </p:nvSpPr>
        <p:spPr bwMode="auto">
          <a:xfrm>
            <a:off x="1885950" y="3606800"/>
            <a:ext cx="374650" cy="889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7" name="Rectangle 54"/>
          <p:cNvSpPr>
            <a:spLocks noChangeArrowheads="1"/>
          </p:cNvSpPr>
          <p:nvPr/>
        </p:nvSpPr>
        <p:spPr bwMode="auto">
          <a:xfrm>
            <a:off x="263525" y="3770313"/>
            <a:ext cx="711200" cy="1041400"/>
          </a:xfrm>
          <a:prstGeom prst="rect">
            <a:avLst/>
          </a:prstGeom>
          <a:solidFill>
            <a:srgbClr val="FF3300"/>
          </a:solidFill>
          <a:ln w="19050">
            <a:solidFill>
              <a:srgbClr val="FF3300"/>
            </a:solidFill>
            <a:miter lim="800000"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8" name="Line 31"/>
          <p:cNvSpPr>
            <a:spLocks noChangeShapeType="1"/>
          </p:cNvSpPr>
          <p:nvPr/>
        </p:nvSpPr>
        <p:spPr bwMode="auto">
          <a:xfrm>
            <a:off x="127000" y="3759200"/>
            <a:ext cx="24574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9" name="Line 32"/>
          <p:cNvSpPr>
            <a:spLocks noChangeShapeType="1"/>
          </p:cNvSpPr>
          <p:nvPr/>
        </p:nvSpPr>
        <p:spPr bwMode="auto">
          <a:xfrm>
            <a:off x="107950" y="4816475"/>
            <a:ext cx="247173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00" name="Line 33"/>
          <p:cNvSpPr>
            <a:spLocks noChangeShapeType="1"/>
          </p:cNvSpPr>
          <p:nvPr/>
        </p:nvSpPr>
        <p:spPr bwMode="auto">
          <a:xfrm>
            <a:off x="987425" y="2868613"/>
            <a:ext cx="0" cy="21383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01" name="Rectangle 4"/>
          <p:cNvSpPr>
            <a:spLocks noChangeArrowheads="1"/>
          </p:cNvSpPr>
          <p:nvPr/>
        </p:nvSpPr>
        <p:spPr bwMode="auto">
          <a:xfrm>
            <a:off x="266700" y="1741488"/>
            <a:ext cx="2205038" cy="1287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02" name="Rectangle 5"/>
          <p:cNvSpPr>
            <a:spLocks noChangeArrowheads="1"/>
          </p:cNvSpPr>
          <p:nvPr/>
        </p:nvSpPr>
        <p:spPr bwMode="auto">
          <a:xfrm>
            <a:off x="260350" y="3644900"/>
            <a:ext cx="2205038" cy="1287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03" name="Rectangle 8"/>
          <p:cNvSpPr>
            <a:spLocks noChangeArrowheads="1"/>
          </p:cNvSpPr>
          <p:nvPr/>
        </p:nvSpPr>
        <p:spPr bwMode="auto">
          <a:xfrm>
            <a:off x="-9525" y="-6350"/>
            <a:ext cx="43656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04" name="Freeform 26"/>
          <p:cNvSpPr>
            <a:spLocks/>
          </p:cNvSpPr>
          <p:nvPr/>
        </p:nvSpPr>
        <p:spPr bwMode="auto">
          <a:xfrm>
            <a:off x="271463" y="1739900"/>
            <a:ext cx="2205037" cy="1290638"/>
          </a:xfrm>
          <a:custGeom>
            <a:avLst/>
            <a:gdLst>
              <a:gd name="T0" fmla="*/ 0 w 1389"/>
              <a:gd name="T1" fmla="*/ 2147483646 h 813"/>
              <a:gd name="T2" fmla="*/ 2147483646 w 1389"/>
              <a:gd name="T3" fmla="*/ 2147483646 h 813"/>
              <a:gd name="T4" fmla="*/ 2147483646 w 1389"/>
              <a:gd name="T5" fmla="*/ 0 h 813"/>
              <a:gd name="T6" fmla="*/ 2147483646 w 1389"/>
              <a:gd name="T7" fmla="*/ 0 h 813"/>
              <a:gd name="T8" fmla="*/ 2147483646 w 1389"/>
              <a:gd name="T9" fmla="*/ 2147483646 h 813"/>
              <a:gd name="T10" fmla="*/ 2147483646 w 1389"/>
              <a:gd name="T11" fmla="*/ 2147483646 h 813"/>
              <a:gd name="T12" fmla="*/ 2147483646 w 1389"/>
              <a:gd name="T13" fmla="*/ 2147483646 h 813"/>
              <a:gd name="T14" fmla="*/ 2147483646 w 1389"/>
              <a:gd name="T15" fmla="*/ 2147483646 h 813"/>
              <a:gd name="T16" fmla="*/ 2147483646 w 1389"/>
              <a:gd name="T17" fmla="*/ 2147483646 h 813"/>
              <a:gd name="T18" fmla="*/ 2147483646 w 1389"/>
              <a:gd name="T19" fmla="*/ 2147483646 h 813"/>
              <a:gd name="T20" fmla="*/ 2147483646 w 1389"/>
              <a:gd name="T21" fmla="*/ 2147483646 h 813"/>
              <a:gd name="T22" fmla="*/ 0 w 1389"/>
              <a:gd name="T23" fmla="*/ 2147483646 h 813"/>
              <a:gd name="T24" fmla="*/ 0 w 1389"/>
              <a:gd name="T25" fmla="*/ 2147483646 h 8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89"/>
              <a:gd name="T40" fmla="*/ 0 h 813"/>
              <a:gd name="T41" fmla="*/ 1389 w 1389"/>
              <a:gd name="T42" fmla="*/ 813 h 81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89" h="813">
                <a:moveTo>
                  <a:pt x="0" y="183"/>
                </a:moveTo>
                <a:lnTo>
                  <a:pt x="450" y="183"/>
                </a:lnTo>
                <a:lnTo>
                  <a:pt x="450" y="0"/>
                </a:lnTo>
                <a:lnTo>
                  <a:pt x="1389" y="0"/>
                </a:lnTo>
                <a:lnTo>
                  <a:pt x="1389" y="183"/>
                </a:lnTo>
                <a:lnTo>
                  <a:pt x="936" y="183"/>
                </a:lnTo>
                <a:lnTo>
                  <a:pt x="936" y="636"/>
                </a:lnTo>
                <a:lnTo>
                  <a:pt x="1389" y="636"/>
                </a:lnTo>
                <a:lnTo>
                  <a:pt x="1389" y="813"/>
                </a:lnTo>
                <a:lnTo>
                  <a:pt x="450" y="813"/>
                </a:lnTo>
                <a:lnTo>
                  <a:pt x="450" y="639"/>
                </a:lnTo>
                <a:lnTo>
                  <a:pt x="0" y="636"/>
                </a:lnTo>
                <a:lnTo>
                  <a:pt x="0" y="183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5" name="Line 27"/>
          <p:cNvSpPr>
            <a:spLocks noChangeShapeType="1"/>
          </p:cNvSpPr>
          <p:nvPr/>
        </p:nvSpPr>
        <p:spPr bwMode="auto">
          <a:xfrm>
            <a:off x="3086100" y="2030413"/>
            <a:ext cx="1076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6" name="Line 28"/>
          <p:cNvSpPr>
            <a:spLocks noChangeShapeType="1"/>
          </p:cNvSpPr>
          <p:nvPr/>
        </p:nvSpPr>
        <p:spPr bwMode="auto">
          <a:xfrm>
            <a:off x="3095625" y="2749550"/>
            <a:ext cx="1052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7" name="Freeform 35"/>
          <p:cNvSpPr>
            <a:spLocks/>
          </p:cNvSpPr>
          <p:nvPr/>
        </p:nvSpPr>
        <p:spPr bwMode="auto">
          <a:xfrm>
            <a:off x="258763" y="3760788"/>
            <a:ext cx="719137" cy="1057275"/>
          </a:xfrm>
          <a:custGeom>
            <a:avLst/>
            <a:gdLst>
              <a:gd name="T0" fmla="*/ 0 w 453"/>
              <a:gd name="T1" fmla="*/ 0 h 666"/>
              <a:gd name="T2" fmla="*/ 2147483646 w 453"/>
              <a:gd name="T3" fmla="*/ 0 h 666"/>
              <a:gd name="T4" fmla="*/ 2147483646 w 453"/>
              <a:gd name="T5" fmla="*/ 2147483646 h 666"/>
              <a:gd name="T6" fmla="*/ 0 w 453"/>
              <a:gd name="T7" fmla="*/ 2147483646 h 666"/>
              <a:gd name="T8" fmla="*/ 0 60000 65536"/>
              <a:gd name="T9" fmla="*/ 0 60000 65536"/>
              <a:gd name="T10" fmla="*/ 0 60000 65536"/>
              <a:gd name="T11" fmla="*/ 0 60000 65536"/>
              <a:gd name="T12" fmla="*/ 0 w 453"/>
              <a:gd name="T13" fmla="*/ 0 h 666"/>
              <a:gd name="T14" fmla="*/ 453 w 453"/>
              <a:gd name="T15" fmla="*/ 666 h 6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3" h="666">
                <a:moveTo>
                  <a:pt x="0" y="0"/>
                </a:moveTo>
                <a:lnTo>
                  <a:pt x="453" y="0"/>
                </a:lnTo>
                <a:lnTo>
                  <a:pt x="453" y="666"/>
                </a:lnTo>
                <a:lnTo>
                  <a:pt x="0" y="66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8" name="Line 40"/>
          <p:cNvSpPr>
            <a:spLocks noChangeShapeType="1"/>
          </p:cNvSpPr>
          <p:nvPr/>
        </p:nvSpPr>
        <p:spPr bwMode="auto">
          <a:xfrm>
            <a:off x="2465388" y="3754438"/>
            <a:ext cx="0" cy="1062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9" name="Line 44"/>
          <p:cNvSpPr>
            <a:spLocks noChangeShapeType="1"/>
          </p:cNvSpPr>
          <p:nvPr/>
        </p:nvSpPr>
        <p:spPr bwMode="auto">
          <a:xfrm>
            <a:off x="3086100" y="2030413"/>
            <a:ext cx="1076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0" name="Line 65"/>
          <p:cNvSpPr>
            <a:spLocks noChangeShapeType="1"/>
          </p:cNvSpPr>
          <p:nvPr/>
        </p:nvSpPr>
        <p:spPr bwMode="auto">
          <a:xfrm>
            <a:off x="1746250" y="3754438"/>
            <a:ext cx="7191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1" name="Line 66"/>
          <p:cNvSpPr>
            <a:spLocks noChangeShapeType="1"/>
          </p:cNvSpPr>
          <p:nvPr/>
        </p:nvSpPr>
        <p:spPr bwMode="auto">
          <a:xfrm>
            <a:off x="1751013" y="4816475"/>
            <a:ext cx="709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2" name="Line 67"/>
          <p:cNvSpPr>
            <a:spLocks noChangeShapeType="1"/>
          </p:cNvSpPr>
          <p:nvPr/>
        </p:nvSpPr>
        <p:spPr bwMode="auto">
          <a:xfrm flipV="1">
            <a:off x="1746250" y="3644900"/>
            <a:ext cx="0" cy="119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3" name="Line 68"/>
          <p:cNvSpPr>
            <a:spLocks noChangeShapeType="1"/>
          </p:cNvSpPr>
          <p:nvPr/>
        </p:nvSpPr>
        <p:spPr bwMode="auto">
          <a:xfrm>
            <a:off x="1751013" y="4816475"/>
            <a:ext cx="0" cy="114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4" name="Line 41"/>
          <p:cNvSpPr>
            <a:spLocks noChangeShapeType="1"/>
          </p:cNvSpPr>
          <p:nvPr/>
        </p:nvSpPr>
        <p:spPr bwMode="auto">
          <a:xfrm>
            <a:off x="1752600" y="3754438"/>
            <a:ext cx="0" cy="1062037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5" name="Line 69"/>
          <p:cNvSpPr>
            <a:spLocks noChangeShapeType="1"/>
          </p:cNvSpPr>
          <p:nvPr/>
        </p:nvSpPr>
        <p:spPr bwMode="auto">
          <a:xfrm flipH="1">
            <a:off x="260350" y="3644900"/>
            <a:ext cx="1490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6" name="Line 70"/>
          <p:cNvSpPr>
            <a:spLocks noChangeShapeType="1"/>
          </p:cNvSpPr>
          <p:nvPr/>
        </p:nvSpPr>
        <p:spPr bwMode="auto">
          <a:xfrm>
            <a:off x="260350" y="4930775"/>
            <a:ext cx="14954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7" name="Line 71"/>
          <p:cNvSpPr>
            <a:spLocks noChangeShapeType="1"/>
          </p:cNvSpPr>
          <p:nvPr/>
        </p:nvSpPr>
        <p:spPr bwMode="auto">
          <a:xfrm flipV="1">
            <a:off x="268288" y="3636963"/>
            <a:ext cx="0" cy="139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65" name="Freeform 229"/>
          <p:cNvSpPr>
            <a:spLocks/>
          </p:cNvSpPr>
          <p:nvPr/>
        </p:nvSpPr>
        <p:spPr bwMode="auto">
          <a:xfrm>
            <a:off x="5114925" y="1739900"/>
            <a:ext cx="2205038" cy="1290638"/>
          </a:xfrm>
          <a:custGeom>
            <a:avLst/>
            <a:gdLst>
              <a:gd name="T0" fmla="*/ 0 w 1389"/>
              <a:gd name="T1" fmla="*/ 2147483646 h 813"/>
              <a:gd name="T2" fmla="*/ 2147483646 w 1389"/>
              <a:gd name="T3" fmla="*/ 2147483646 h 813"/>
              <a:gd name="T4" fmla="*/ 2147483646 w 1389"/>
              <a:gd name="T5" fmla="*/ 0 h 813"/>
              <a:gd name="T6" fmla="*/ 2147483646 w 1389"/>
              <a:gd name="T7" fmla="*/ 0 h 813"/>
              <a:gd name="T8" fmla="*/ 2147483646 w 1389"/>
              <a:gd name="T9" fmla="*/ 2147483646 h 813"/>
              <a:gd name="T10" fmla="*/ 2147483646 w 1389"/>
              <a:gd name="T11" fmla="*/ 2147483646 h 813"/>
              <a:gd name="T12" fmla="*/ 2147483646 w 1389"/>
              <a:gd name="T13" fmla="*/ 2147483646 h 813"/>
              <a:gd name="T14" fmla="*/ 2147483646 w 1389"/>
              <a:gd name="T15" fmla="*/ 2147483646 h 813"/>
              <a:gd name="T16" fmla="*/ 2147483646 w 1389"/>
              <a:gd name="T17" fmla="*/ 2147483646 h 813"/>
              <a:gd name="T18" fmla="*/ 2147483646 w 1389"/>
              <a:gd name="T19" fmla="*/ 2147483646 h 813"/>
              <a:gd name="T20" fmla="*/ 2147483646 w 1389"/>
              <a:gd name="T21" fmla="*/ 2147483646 h 813"/>
              <a:gd name="T22" fmla="*/ 0 w 1389"/>
              <a:gd name="T23" fmla="*/ 2147483646 h 813"/>
              <a:gd name="T24" fmla="*/ 0 w 1389"/>
              <a:gd name="T25" fmla="*/ 2147483646 h 8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89"/>
              <a:gd name="T40" fmla="*/ 0 h 813"/>
              <a:gd name="T41" fmla="*/ 1389 w 1389"/>
              <a:gd name="T42" fmla="*/ 813 h 81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89" h="813">
                <a:moveTo>
                  <a:pt x="0" y="183"/>
                </a:moveTo>
                <a:lnTo>
                  <a:pt x="450" y="183"/>
                </a:lnTo>
                <a:lnTo>
                  <a:pt x="450" y="0"/>
                </a:lnTo>
                <a:lnTo>
                  <a:pt x="1389" y="0"/>
                </a:lnTo>
                <a:lnTo>
                  <a:pt x="1389" y="183"/>
                </a:lnTo>
                <a:lnTo>
                  <a:pt x="936" y="183"/>
                </a:lnTo>
                <a:lnTo>
                  <a:pt x="936" y="636"/>
                </a:lnTo>
                <a:lnTo>
                  <a:pt x="1389" y="636"/>
                </a:lnTo>
                <a:lnTo>
                  <a:pt x="1389" y="813"/>
                </a:lnTo>
                <a:lnTo>
                  <a:pt x="450" y="813"/>
                </a:lnTo>
                <a:lnTo>
                  <a:pt x="450" y="639"/>
                </a:lnTo>
                <a:lnTo>
                  <a:pt x="0" y="636"/>
                </a:lnTo>
                <a:lnTo>
                  <a:pt x="0" y="183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66" name="Line 230"/>
          <p:cNvSpPr>
            <a:spLocks noChangeShapeType="1"/>
          </p:cNvSpPr>
          <p:nvPr/>
        </p:nvSpPr>
        <p:spPr bwMode="auto">
          <a:xfrm>
            <a:off x="8534400" y="2030413"/>
            <a:ext cx="285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67" name="Line 231"/>
          <p:cNvSpPr>
            <a:spLocks noChangeShapeType="1"/>
          </p:cNvSpPr>
          <p:nvPr/>
        </p:nvSpPr>
        <p:spPr bwMode="auto">
          <a:xfrm>
            <a:off x="8534400" y="2749550"/>
            <a:ext cx="2714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86" name="Line 250"/>
          <p:cNvSpPr>
            <a:spLocks noChangeShapeType="1"/>
          </p:cNvSpPr>
          <p:nvPr/>
        </p:nvSpPr>
        <p:spPr bwMode="auto">
          <a:xfrm>
            <a:off x="5830888" y="1939925"/>
            <a:ext cx="1485900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87" name="Line 251"/>
          <p:cNvSpPr>
            <a:spLocks noChangeShapeType="1"/>
          </p:cNvSpPr>
          <p:nvPr/>
        </p:nvSpPr>
        <p:spPr bwMode="auto">
          <a:xfrm>
            <a:off x="5830888" y="2830513"/>
            <a:ext cx="1485900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90" name="Line 254"/>
          <p:cNvSpPr>
            <a:spLocks noChangeShapeType="1"/>
          </p:cNvSpPr>
          <p:nvPr/>
        </p:nvSpPr>
        <p:spPr bwMode="auto">
          <a:xfrm>
            <a:off x="7753350" y="2749550"/>
            <a:ext cx="2571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91" name="Line 255"/>
          <p:cNvSpPr>
            <a:spLocks noChangeShapeType="1"/>
          </p:cNvSpPr>
          <p:nvPr/>
        </p:nvSpPr>
        <p:spPr bwMode="auto">
          <a:xfrm>
            <a:off x="7739063" y="2030413"/>
            <a:ext cx="276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98" name="Oval 262"/>
          <p:cNvSpPr>
            <a:spLocks noChangeArrowheads="1"/>
          </p:cNvSpPr>
          <p:nvPr/>
        </p:nvSpPr>
        <p:spPr bwMode="auto">
          <a:xfrm>
            <a:off x="7832725" y="1939925"/>
            <a:ext cx="890588" cy="8905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27" name="Line 296"/>
          <p:cNvSpPr>
            <a:spLocks noChangeShapeType="1"/>
          </p:cNvSpPr>
          <p:nvPr/>
        </p:nvSpPr>
        <p:spPr bwMode="auto">
          <a:xfrm>
            <a:off x="266700" y="3757613"/>
            <a:ext cx="0" cy="1062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28" name="Line 297"/>
          <p:cNvSpPr>
            <a:spLocks noChangeShapeType="1"/>
          </p:cNvSpPr>
          <p:nvPr/>
        </p:nvSpPr>
        <p:spPr bwMode="auto">
          <a:xfrm flipV="1">
            <a:off x="268288" y="4810125"/>
            <a:ext cx="0" cy="1349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50" name="Text Box 314"/>
          <p:cNvSpPr txBox="1">
            <a:spLocks noChangeArrowheads="1"/>
          </p:cNvSpPr>
          <p:nvPr/>
        </p:nvSpPr>
        <p:spPr bwMode="auto">
          <a:xfrm>
            <a:off x="5148263" y="836613"/>
            <a:ext cx="950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2330" name="Line 45"/>
          <p:cNvSpPr>
            <a:spLocks noChangeShapeType="1"/>
          </p:cNvSpPr>
          <p:nvPr/>
        </p:nvSpPr>
        <p:spPr bwMode="auto">
          <a:xfrm>
            <a:off x="263525" y="2032000"/>
            <a:ext cx="71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31" name="Line 64"/>
          <p:cNvSpPr>
            <a:spLocks noChangeShapeType="1"/>
          </p:cNvSpPr>
          <p:nvPr/>
        </p:nvSpPr>
        <p:spPr bwMode="auto">
          <a:xfrm>
            <a:off x="1743075" y="2032000"/>
            <a:ext cx="723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32" name="AutoShape 53"/>
          <p:cNvSpPr>
            <a:spLocks noChangeArrowheads="1"/>
          </p:cNvSpPr>
          <p:nvPr/>
        </p:nvSpPr>
        <p:spPr bwMode="auto">
          <a:xfrm>
            <a:off x="939800" y="37258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33" name="AutoShape 52"/>
          <p:cNvSpPr>
            <a:spLocks noChangeArrowheads="1"/>
          </p:cNvSpPr>
          <p:nvPr/>
        </p:nvSpPr>
        <p:spPr bwMode="auto">
          <a:xfrm>
            <a:off x="942975" y="477837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34" name="AutoShape 60"/>
          <p:cNvSpPr>
            <a:spLocks noChangeArrowheads="1"/>
          </p:cNvSpPr>
          <p:nvPr/>
        </p:nvSpPr>
        <p:spPr bwMode="auto">
          <a:xfrm>
            <a:off x="2428875" y="37226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35" name="AutoShape 62"/>
          <p:cNvSpPr>
            <a:spLocks noChangeArrowheads="1"/>
          </p:cNvSpPr>
          <p:nvPr/>
        </p:nvSpPr>
        <p:spPr bwMode="auto">
          <a:xfrm>
            <a:off x="2422525" y="47767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36" name="AutoShape 59"/>
          <p:cNvSpPr>
            <a:spLocks noChangeArrowheads="1"/>
          </p:cNvSpPr>
          <p:nvPr/>
        </p:nvSpPr>
        <p:spPr bwMode="auto">
          <a:xfrm>
            <a:off x="1711325" y="371951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37" name="AutoShape 61"/>
          <p:cNvSpPr>
            <a:spLocks noChangeArrowheads="1"/>
          </p:cNvSpPr>
          <p:nvPr/>
        </p:nvSpPr>
        <p:spPr bwMode="auto">
          <a:xfrm>
            <a:off x="1714500" y="47767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38" name="AutoShape 56"/>
          <p:cNvSpPr>
            <a:spLocks noChangeArrowheads="1"/>
          </p:cNvSpPr>
          <p:nvPr/>
        </p:nvSpPr>
        <p:spPr bwMode="auto">
          <a:xfrm>
            <a:off x="2433638" y="1990725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39" name="AutoShape 55"/>
          <p:cNvSpPr>
            <a:spLocks noChangeArrowheads="1"/>
          </p:cNvSpPr>
          <p:nvPr/>
        </p:nvSpPr>
        <p:spPr bwMode="auto">
          <a:xfrm>
            <a:off x="1719263" y="199390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40" name="AutoShape 47"/>
          <p:cNvSpPr>
            <a:spLocks noChangeArrowheads="1"/>
          </p:cNvSpPr>
          <p:nvPr/>
        </p:nvSpPr>
        <p:spPr bwMode="auto">
          <a:xfrm>
            <a:off x="923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41" name="AutoShape 46"/>
          <p:cNvSpPr>
            <a:spLocks noChangeArrowheads="1"/>
          </p:cNvSpPr>
          <p:nvPr/>
        </p:nvSpPr>
        <p:spPr bwMode="auto">
          <a:xfrm>
            <a:off x="230188" y="19859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42" name="AutoShape 50"/>
          <p:cNvSpPr>
            <a:spLocks noChangeArrowheads="1"/>
          </p:cNvSpPr>
          <p:nvPr/>
        </p:nvSpPr>
        <p:spPr bwMode="auto">
          <a:xfrm>
            <a:off x="231775" y="372427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43" name="AutoShape 51"/>
          <p:cNvSpPr>
            <a:spLocks noChangeArrowheads="1"/>
          </p:cNvSpPr>
          <p:nvPr/>
        </p:nvSpPr>
        <p:spPr bwMode="auto">
          <a:xfrm>
            <a:off x="223838" y="47799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44" name="Line 41"/>
          <p:cNvSpPr>
            <a:spLocks noChangeShapeType="1"/>
          </p:cNvSpPr>
          <p:nvPr/>
        </p:nvSpPr>
        <p:spPr bwMode="auto">
          <a:xfrm>
            <a:off x="30553025" y="3754438"/>
            <a:ext cx="0" cy="1062037"/>
          </a:xfrm>
          <a:prstGeom prst="line">
            <a:avLst/>
          </a:prstGeom>
          <a:noFill/>
          <a:ln w="19050">
            <a:solidFill>
              <a:srgbClr val="FFFFFF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45" name="Text Box 313"/>
          <p:cNvSpPr txBox="1">
            <a:spLocks noChangeArrowheads="1"/>
          </p:cNvSpPr>
          <p:nvPr/>
        </p:nvSpPr>
        <p:spPr bwMode="auto">
          <a:xfrm>
            <a:off x="0" y="836613"/>
            <a:ext cx="493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：完成平面截切圆柱体的俯视图</a:t>
            </a:r>
          </a:p>
        </p:txBody>
      </p:sp>
      <p:sp>
        <p:nvSpPr>
          <p:cNvPr id="12346" name="Text Box 3"/>
          <p:cNvSpPr txBox="1">
            <a:spLocks noChangeArrowheads="1"/>
          </p:cNvSpPr>
          <p:nvPr/>
        </p:nvSpPr>
        <p:spPr bwMode="auto">
          <a:xfrm>
            <a:off x="179388" y="185738"/>
            <a:ext cx="6029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截切平面平行或垂直于轴线</a:t>
            </a:r>
          </a:p>
        </p:txBody>
      </p:sp>
      <p:grpSp>
        <p:nvGrpSpPr>
          <p:cNvPr id="12347" name="组合 194"/>
          <p:cNvGrpSpPr>
            <a:grpSpLocks/>
          </p:cNvGrpSpPr>
          <p:nvPr/>
        </p:nvGrpSpPr>
        <p:grpSpPr bwMode="auto">
          <a:xfrm>
            <a:off x="2819400" y="1608138"/>
            <a:ext cx="1579563" cy="1500187"/>
            <a:chOff x="2819400" y="1607632"/>
            <a:chExt cx="1579562" cy="1500821"/>
          </a:xfrm>
        </p:grpSpPr>
        <p:sp>
          <p:nvSpPr>
            <p:cNvPr id="12434" name="Oval 11"/>
            <p:cNvSpPr>
              <a:spLocks noChangeArrowheads="1"/>
            </p:cNvSpPr>
            <p:nvPr/>
          </p:nvSpPr>
          <p:spPr bwMode="auto">
            <a:xfrm>
              <a:off x="2974975" y="1739900"/>
              <a:ext cx="1287462" cy="12874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2435" name="Group 106"/>
            <p:cNvGrpSpPr>
              <a:grpSpLocks/>
            </p:cNvGrpSpPr>
            <p:nvPr/>
          </p:nvGrpSpPr>
          <p:grpSpPr bwMode="auto">
            <a:xfrm>
              <a:off x="2819400" y="2406778"/>
              <a:ext cx="1579562" cy="114300"/>
              <a:chOff x="3342" y="421"/>
              <a:chExt cx="1305" cy="0"/>
            </a:xfrm>
          </p:grpSpPr>
          <p:sp>
            <p:nvSpPr>
              <p:cNvPr id="12442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43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44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45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46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436" name="Group 119"/>
            <p:cNvGrpSpPr>
              <a:grpSpLocks/>
            </p:cNvGrpSpPr>
            <p:nvPr/>
          </p:nvGrpSpPr>
          <p:grpSpPr bwMode="auto">
            <a:xfrm>
              <a:off x="3617914" y="1607632"/>
              <a:ext cx="212724" cy="1500821"/>
              <a:chOff x="5522" y="285"/>
              <a:chExt cx="0" cy="1305"/>
            </a:xfrm>
          </p:grpSpPr>
          <p:sp>
            <p:nvSpPr>
              <p:cNvPr id="12437" name="Line 108"/>
              <p:cNvSpPr>
                <a:spLocks noChangeShapeType="1"/>
              </p:cNvSpPr>
              <p:nvPr/>
            </p:nvSpPr>
            <p:spPr bwMode="auto">
              <a:xfrm rot="5400000">
                <a:off x="5358" y="449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38" name="Line 109"/>
              <p:cNvSpPr>
                <a:spLocks noChangeShapeType="1"/>
              </p:cNvSpPr>
              <p:nvPr/>
            </p:nvSpPr>
            <p:spPr bwMode="auto">
              <a:xfrm rot="5400000">
                <a:off x="5488" y="694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39" name="Line 110"/>
              <p:cNvSpPr>
                <a:spLocks noChangeShapeType="1"/>
              </p:cNvSpPr>
              <p:nvPr/>
            </p:nvSpPr>
            <p:spPr bwMode="auto">
              <a:xfrm rot="5400000">
                <a:off x="5358" y="930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40" name="Line 111"/>
              <p:cNvSpPr>
                <a:spLocks noChangeShapeType="1"/>
              </p:cNvSpPr>
              <p:nvPr/>
            </p:nvSpPr>
            <p:spPr bwMode="auto">
              <a:xfrm rot="5400000">
                <a:off x="5488" y="1175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41" name="Line 112"/>
              <p:cNvSpPr>
                <a:spLocks noChangeShapeType="1"/>
              </p:cNvSpPr>
              <p:nvPr/>
            </p:nvSpPr>
            <p:spPr bwMode="auto">
              <a:xfrm rot="5400000">
                <a:off x="5358" y="1426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348" name="组合 208"/>
          <p:cNvGrpSpPr>
            <a:grpSpLocks/>
          </p:cNvGrpSpPr>
          <p:nvPr/>
        </p:nvGrpSpPr>
        <p:grpSpPr bwMode="auto">
          <a:xfrm>
            <a:off x="150813" y="4289425"/>
            <a:ext cx="2428875" cy="188913"/>
            <a:chOff x="151606" y="4289424"/>
            <a:chExt cx="2428082" cy="188913"/>
          </a:xfrm>
        </p:grpSpPr>
        <p:grpSp>
          <p:nvGrpSpPr>
            <p:cNvPr id="12425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2429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30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31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32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33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426" name="组合 210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2427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28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349" name="组合 218"/>
          <p:cNvGrpSpPr>
            <a:grpSpLocks/>
          </p:cNvGrpSpPr>
          <p:nvPr/>
        </p:nvGrpSpPr>
        <p:grpSpPr bwMode="auto">
          <a:xfrm>
            <a:off x="195263" y="2406650"/>
            <a:ext cx="2428875" cy="188913"/>
            <a:chOff x="151606" y="4289424"/>
            <a:chExt cx="2428082" cy="188913"/>
          </a:xfrm>
        </p:grpSpPr>
        <p:grpSp>
          <p:nvGrpSpPr>
            <p:cNvPr id="12416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2420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21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22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23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24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417" name="组合 220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2418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19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350" name="AutoShape 48"/>
          <p:cNvSpPr>
            <a:spLocks noChangeArrowheads="1"/>
          </p:cNvSpPr>
          <p:nvPr/>
        </p:nvSpPr>
        <p:spPr bwMode="auto">
          <a:xfrm>
            <a:off x="30448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51" name="AutoShape 57"/>
          <p:cNvSpPr>
            <a:spLocks noChangeArrowheads="1"/>
          </p:cNvSpPr>
          <p:nvPr/>
        </p:nvSpPr>
        <p:spPr bwMode="auto">
          <a:xfrm>
            <a:off x="30448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52" name="AutoShape 58"/>
          <p:cNvSpPr>
            <a:spLocks noChangeArrowheads="1"/>
          </p:cNvSpPr>
          <p:nvPr/>
        </p:nvSpPr>
        <p:spPr bwMode="auto">
          <a:xfrm>
            <a:off x="4098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53" name="AutoShape 49"/>
          <p:cNvSpPr>
            <a:spLocks noChangeArrowheads="1"/>
          </p:cNvSpPr>
          <p:nvPr/>
        </p:nvSpPr>
        <p:spPr bwMode="auto">
          <a:xfrm>
            <a:off x="4098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29" name="组合 228"/>
          <p:cNvGrpSpPr>
            <a:grpSpLocks/>
          </p:cNvGrpSpPr>
          <p:nvPr/>
        </p:nvGrpSpPr>
        <p:grpSpPr bwMode="auto">
          <a:xfrm>
            <a:off x="7488238" y="1608138"/>
            <a:ext cx="1579562" cy="1500187"/>
            <a:chOff x="2819400" y="1607632"/>
            <a:chExt cx="1579562" cy="1500821"/>
          </a:xfrm>
        </p:grpSpPr>
        <p:sp>
          <p:nvSpPr>
            <p:cNvPr id="12403" name="Oval 11"/>
            <p:cNvSpPr>
              <a:spLocks noChangeArrowheads="1"/>
            </p:cNvSpPr>
            <p:nvPr/>
          </p:nvSpPr>
          <p:spPr bwMode="auto">
            <a:xfrm>
              <a:off x="2974975" y="1739900"/>
              <a:ext cx="1287462" cy="12874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2404" name="Group 106"/>
            <p:cNvGrpSpPr>
              <a:grpSpLocks/>
            </p:cNvGrpSpPr>
            <p:nvPr/>
          </p:nvGrpSpPr>
          <p:grpSpPr bwMode="auto">
            <a:xfrm>
              <a:off x="2819400" y="2406778"/>
              <a:ext cx="1579562" cy="114300"/>
              <a:chOff x="3342" y="421"/>
              <a:chExt cx="1305" cy="0"/>
            </a:xfrm>
          </p:grpSpPr>
          <p:sp>
            <p:nvSpPr>
              <p:cNvPr id="12411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12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13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14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15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405" name="Group 119"/>
            <p:cNvGrpSpPr>
              <a:grpSpLocks/>
            </p:cNvGrpSpPr>
            <p:nvPr/>
          </p:nvGrpSpPr>
          <p:grpSpPr bwMode="auto">
            <a:xfrm>
              <a:off x="3617914" y="1607632"/>
              <a:ext cx="212724" cy="1500821"/>
              <a:chOff x="5522" y="285"/>
              <a:chExt cx="0" cy="1305"/>
            </a:xfrm>
          </p:grpSpPr>
          <p:sp>
            <p:nvSpPr>
              <p:cNvPr id="12406" name="Line 108"/>
              <p:cNvSpPr>
                <a:spLocks noChangeShapeType="1"/>
              </p:cNvSpPr>
              <p:nvPr/>
            </p:nvSpPr>
            <p:spPr bwMode="auto">
              <a:xfrm rot="5400000">
                <a:off x="5358" y="449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07" name="Line 109"/>
              <p:cNvSpPr>
                <a:spLocks noChangeShapeType="1"/>
              </p:cNvSpPr>
              <p:nvPr/>
            </p:nvSpPr>
            <p:spPr bwMode="auto">
              <a:xfrm rot="5400000">
                <a:off x="5488" y="694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08" name="Line 110"/>
              <p:cNvSpPr>
                <a:spLocks noChangeShapeType="1"/>
              </p:cNvSpPr>
              <p:nvPr/>
            </p:nvSpPr>
            <p:spPr bwMode="auto">
              <a:xfrm rot="5400000">
                <a:off x="5358" y="930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09" name="Line 111"/>
              <p:cNvSpPr>
                <a:spLocks noChangeShapeType="1"/>
              </p:cNvSpPr>
              <p:nvPr/>
            </p:nvSpPr>
            <p:spPr bwMode="auto">
              <a:xfrm rot="5400000">
                <a:off x="5488" y="1175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10" name="Line 112"/>
              <p:cNvSpPr>
                <a:spLocks noChangeShapeType="1"/>
              </p:cNvSpPr>
              <p:nvPr/>
            </p:nvSpPr>
            <p:spPr bwMode="auto">
              <a:xfrm rot="5400000">
                <a:off x="5358" y="1426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53" name="组合 252"/>
          <p:cNvGrpSpPr>
            <a:grpSpLocks/>
          </p:cNvGrpSpPr>
          <p:nvPr/>
        </p:nvGrpSpPr>
        <p:grpSpPr bwMode="auto">
          <a:xfrm>
            <a:off x="4978400" y="2406650"/>
            <a:ext cx="2427288" cy="188913"/>
            <a:chOff x="151606" y="4289424"/>
            <a:chExt cx="2428082" cy="188913"/>
          </a:xfrm>
        </p:grpSpPr>
        <p:grpSp>
          <p:nvGrpSpPr>
            <p:cNvPr id="12394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2398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9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00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01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02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395" name="组合 254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2396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7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12356" name="图片 2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489450"/>
            <a:ext cx="3267075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4933950" y="3635375"/>
            <a:ext cx="4067175" cy="3022600"/>
            <a:chOff x="4933950" y="3635375"/>
            <a:chExt cx="4067176" cy="3021892"/>
          </a:xfrm>
        </p:grpSpPr>
        <p:grpSp>
          <p:nvGrpSpPr>
            <p:cNvPr id="12358" name="组合 6"/>
            <p:cNvGrpSpPr>
              <a:grpSpLocks/>
            </p:cNvGrpSpPr>
            <p:nvPr/>
          </p:nvGrpSpPr>
          <p:grpSpPr bwMode="auto">
            <a:xfrm>
              <a:off x="4933950" y="3635375"/>
              <a:ext cx="2428875" cy="1303338"/>
              <a:chOff x="4933950" y="3635375"/>
              <a:chExt cx="2428875" cy="1303338"/>
            </a:xfrm>
          </p:grpSpPr>
          <p:cxnSp>
            <p:nvCxnSpPr>
              <p:cNvPr id="12360" name="直接连接符 156"/>
              <p:cNvCxnSpPr>
                <a:cxnSpLocks noChangeShapeType="1"/>
              </p:cNvCxnSpPr>
              <p:nvPr/>
            </p:nvCxnSpPr>
            <p:spPr bwMode="auto">
              <a:xfrm>
                <a:off x="6591300" y="4564063"/>
                <a:ext cx="723900" cy="1587"/>
              </a:xfrm>
              <a:prstGeom prst="line">
                <a:avLst/>
              </a:prstGeom>
              <a:noFill/>
              <a:ln w="57150" algn="ctr">
                <a:solidFill>
                  <a:srgbClr val="FFFF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61" name="直接连接符 158"/>
              <p:cNvCxnSpPr>
                <a:cxnSpLocks noChangeShapeType="1"/>
              </p:cNvCxnSpPr>
              <p:nvPr/>
            </p:nvCxnSpPr>
            <p:spPr bwMode="auto">
              <a:xfrm flipH="1">
                <a:off x="6600825" y="4564063"/>
                <a:ext cx="1588" cy="277812"/>
              </a:xfrm>
              <a:prstGeom prst="line">
                <a:avLst/>
              </a:prstGeom>
              <a:noFill/>
              <a:ln w="38100" algn="ctr">
                <a:solidFill>
                  <a:srgbClr val="FFFF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62" name="直接连接符 159"/>
              <p:cNvCxnSpPr>
                <a:cxnSpLocks noChangeShapeType="1"/>
              </p:cNvCxnSpPr>
              <p:nvPr/>
            </p:nvCxnSpPr>
            <p:spPr bwMode="auto">
              <a:xfrm flipH="1">
                <a:off x="6604000" y="3749675"/>
                <a:ext cx="1588" cy="244475"/>
              </a:xfrm>
              <a:prstGeom prst="line">
                <a:avLst/>
              </a:prstGeom>
              <a:noFill/>
              <a:ln w="38100" algn="ctr">
                <a:solidFill>
                  <a:srgbClr val="FFFF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63" name="直接连接符 154"/>
              <p:cNvCxnSpPr>
                <a:cxnSpLocks noChangeShapeType="1"/>
              </p:cNvCxnSpPr>
              <p:nvPr/>
            </p:nvCxnSpPr>
            <p:spPr bwMode="auto">
              <a:xfrm>
                <a:off x="6588125" y="3995738"/>
                <a:ext cx="712788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364" name="Line 226"/>
              <p:cNvSpPr>
                <a:spLocks noChangeShapeType="1"/>
              </p:cNvSpPr>
              <p:nvPr/>
            </p:nvSpPr>
            <p:spPr bwMode="auto">
              <a:xfrm flipV="1">
                <a:off x="5108575" y="4797425"/>
                <a:ext cx="0" cy="141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65" name="Line 232"/>
              <p:cNvSpPr>
                <a:spLocks noChangeShapeType="1"/>
              </p:cNvSpPr>
              <p:nvPr/>
            </p:nvSpPr>
            <p:spPr bwMode="auto">
              <a:xfrm>
                <a:off x="7307263" y="3754438"/>
                <a:ext cx="0" cy="2524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66" name="Line 236"/>
              <p:cNvSpPr>
                <a:spLocks noChangeShapeType="1"/>
              </p:cNvSpPr>
              <p:nvPr/>
            </p:nvSpPr>
            <p:spPr bwMode="auto">
              <a:xfrm>
                <a:off x="6589713" y="3754438"/>
                <a:ext cx="71913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67" name="Line 238"/>
              <p:cNvSpPr>
                <a:spLocks noChangeShapeType="1"/>
              </p:cNvSpPr>
              <p:nvPr/>
            </p:nvSpPr>
            <p:spPr bwMode="auto">
              <a:xfrm>
                <a:off x="6594475" y="4816475"/>
                <a:ext cx="7096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68" name="Line 240"/>
              <p:cNvSpPr>
                <a:spLocks noChangeShapeType="1"/>
              </p:cNvSpPr>
              <p:nvPr/>
            </p:nvSpPr>
            <p:spPr bwMode="auto">
              <a:xfrm flipV="1">
                <a:off x="6589713" y="3644900"/>
                <a:ext cx="0" cy="1190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69" name="Line 241"/>
              <p:cNvSpPr>
                <a:spLocks noChangeShapeType="1"/>
              </p:cNvSpPr>
              <p:nvPr/>
            </p:nvSpPr>
            <p:spPr bwMode="auto">
              <a:xfrm>
                <a:off x="6594475" y="4816475"/>
                <a:ext cx="0" cy="1143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70" name="Line 242"/>
              <p:cNvSpPr>
                <a:spLocks noChangeShapeType="1"/>
              </p:cNvSpPr>
              <p:nvPr/>
            </p:nvSpPr>
            <p:spPr bwMode="auto">
              <a:xfrm flipH="1">
                <a:off x="5103813" y="3644900"/>
                <a:ext cx="14906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71" name="Line 243"/>
              <p:cNvSpPr>
                <a:spLocks noChangeShapeType="1"/>
              </p:cNvSpPr>
              <p:nvPr/>
            </p:nvSpPr>
            <p:spPr bwMode="auto">
              <a:xfrm>
                <a:off x="5103813" y="4930775"/>
                <a:ext cx="149542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72" name="Line 244"/>
              <p:cNvSpPr>
                <a:spLocks noChangeShapeType="1"/>
              </p:cNvSpPr>
              <p:nvPr/>
            </p:nvSpPr>
            <p:spPr bwMode="auto">
              <a:xfrm flipV="1">
                <a:off x="5106988" y="3635375"/>
                <a:ext cx="1587" cy="1317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73" name="Line 252"/>
              <p:cNvSpPr>
                <a:spLocks noChangeShapeType="1"/>
              </p:cNvSpPr>
              <p:nvPr/>
            </p:nvSpPr>
            <p:spPr bwMode="auto">
              <a:xfrm>
                <a:off x="5106988" y="3840163"/>
                <a:ext cx="1481137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lg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74" name="Line 253"/>
              <p:cNvSpPr>
                <a:spLocks noChangeShapeType="1"/>
              </p:cNvSpPr>
              <p:nvPr/>
            </p:nvSpPr>
            <p:spPr bwMode="auto">
              <a:xfrm>
                <a:off x="5097463" y="4730750"/>
                <a:ext cx="149066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lg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75" name="Rectangle 267"/>
              <p:cNvSpPr>
                <a:spLocks noChangeArrowheads="1"/>
              </p:cNvSpPr>
              <p:nvPr/>
            </p:nvSpPr>
            <p:spPr bwMode="auto">
              <a:xfrm>
                <a:off x="5106988" y="3759200"/>
                <a:ext cx="714375" cy="24288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76" name="Rectangle 268"/>
              <p:cNvSpPr>
                <a:spLocks noChangeArrowheads="1"/>
              </p:cNvSpPr>
              <p:nvPr/>
            </p:nvSpPr>
            <p:spPr bwMode="auto">
              <a:xfrm>
                <a:off x="5106988" y="4568825"/>
                <a:ext cx="714375" cy="24288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77" name="Line 269"/>
              <p:cNvSpPr>
                <a:spLocks noChangeShapeType="1"/>
              </p:cNvSpPr>
              <p:nvPr/>
            </p:nvSpPr>
            <p:spPr bwMode="auto">
              <a:xfrm>
                <a:off x="5821363" y="3997325"/>
                <a:ext cx="0" cy="5715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78" name="Line 279"/>
              <p:cNvSpPr>
                <a:spLocks noChangeShapeType="1"/>
              </p:cNvSpPr>
              <p:nvPr/>
            </p:nvSpPr>
            <p:spPr bwMode="auto">
              <a:xfrm>
                <a:off x="6588125" y="4003675"/>
                <a:ext cx="714375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lg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79" name="Line 280"/>
              <p:cNvSpPr>
                <a:spLocks noChangeShapeType="1"/>
              </p:cNvSpPr>
              <p:nvPr/>
            </p:nvSpPr>
            <p:spPr bwMode="auto">
              <a:xfrm>
                <a:off x="6591300" y="4551363"/>
                <a:ext cx="72390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lg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80" name="Line 283"/>
              <p:cNvSpPr>
                <a:spLocks noChangeShapeType="1"/>
              </p:cNvSpPr>
              <p:nvPr/>
            </p:nvSpPr>
            <p:spPr bwMode="auto">
              <a:xfrm>
                <a:off x="6596063" y="3751263"/>
                <a:ext cx="0" cy="24288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lg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81" name="Line 287"/>
              <p:cNvSpPr>
                <a:spLocks noChangeShapeType="1"/>
              </p:cNvSpPr>
              <p:nvPr/>
            </p:nvSpPr>
            <p:spPr bwMode="auto">
              <a:xfrm>
                <a:off x="6596063" y="4564063"/>
                <a:ext cx="0" cy="27622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lg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82" name="Line 292"/>
              <p:cNvSpPr>
                <a:spLocks noChangeShapeType="1"/>
              </p:cNvSpPr>
              <p:nvPr/>
            </p:nvSpPr>
            <p:spPr bwMode="auto">
              <a:xfrm>
                <a:off x="7308850" y="4559300"/>
                <a:ext cx="0" cy="2571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83" name="Line 293"/>
              <p:cNvSpPr>
                <a:spLocks noChangeShapeType="1"/>
              </p:cNvSpPr>
              <p:nvPr/>
            </p:nvSpPr>
            <p:spPr bwMode="auto">
              <a:xfrm>
                <a:off x="7308850" y="4002088"/>
                <a:ext cx="0" cy="5619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2384" name="组合 242"/>
              <p:cNvGrpSpPr>
                <a:grpSpLocks/>
              </p:cNvGrpSpPr>
              <p:nvPr/>
            </p:nvGrpSpPr>
            <p:grpSpPr bwMode="auto">
              <a:xfrm>
                <a:off x="4933950" y="4296654"/>
                <a:ext cx="2428875" cy="191209"/>
                <a:chOff x="151606" y="4289424"/>
                <a:chExt cx="2428082" cy="188913"/>
              </a:xfrm>
            </p:grpSpPr>
            <p:grpSp>
              <p:nvGrpSpPr>
                <p:cNvPr id="12385" name="Group 106"/>
                <p:cNvGrpSpPr>
                  <a:grpSpLocks/>
                </p:cNvGrpSpPr>
                <p:nvPr/>
              </p:nvGrpSpPr>
              <p:grpSpPr bwMode="auto">
                <a:xfrm>
                  <a:off x="151606" y="4289424"/>
                  <a:ext cx="1734343" cy="188913"/>
                  <a:chOff x="3342" y="421"/>
                  <a:chExt cx="1305" cy="0"/>
                </a:xfrm>
              </p:grpSpPr>
              <p:sp>
                <p:nvSpPr>
                  <p:cNvPr id="12389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3342" y="421"/>
                    <a:ext cx="328" cy="0"/>
                  </a:xfrm>
                  <a:prstGeom prst="line">
                    <a:avLst/>
                  </a:prstGeom>
                  <a:noFill/>
                  <a:ln w="15240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0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717" y="421"/>
                    <a:ext cx="67" cy="0"/>
                  </a:xfrm>
                  <a:prstGeom prst="line">
                    <a:avLst/>
                  </a:prstGeom>
                  <a:noFill/>
                  <a:ln w="15240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1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823" y="421"/>
                    <a:ext cx="328" cy="0"/>
                  </a:xfrm>
                  <a:prstGeom prst="line">
                    <a:avLst/>
                  </a:prstGeom>
                  <a:noFill/>
                  <a:ln w="15240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2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4198" y="421"/>
                    <a:ext cx="67" cy="0"/>
                  </a:xfrm>
                  <a:prstGeom prst="line">
                    <a:avLst/>
                  </a:prstGeom>
                  <a:noFill/>
                  <a:ln w="15240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3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4319" y="421"/>
                    <a:ext cx="328" cy="0"/>
                  </a:xfrm>
                  <a:prstGeom prst="line">
                    <a:avLst/>
                  </a:prstGeom>
                  <a:noFill/>
                  <a:ln w="15240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386" name="组合 244"/>
                <p:cNvGrpSpPr>
                  <a:grpSpLocks/>
                </p:cNvGrpSpPr>
                <p:nvPr/>
              </p:nvGrpSpPr>
              <p:grpSpPr bwMode="auto">
                <a:xfrm>
                  <a:off x="1934305" y="4289424"/>
                  <a:ext cx="645383" cy="0"/>
                  <a:chOff x="6015902" y="5770563"/>
                  <a:chExt cx="645383" cy="0"/>
                </a:xfrm>
              </p:grpSpPr>
              <p:sp>
                <p:nvSpPr>
                  <p:cNvPr id="12387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6015902" y="5770563"/>
                    <a:ext cx="81096" cy="0"/>
                  </a:xfrm>
                  <a:prstGeom prst="line">
                    <a:avLst/>
                  </a:prstGeom>
                  <a:noFill/>
                  <a:ln w="15240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8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6144204" y="5770563"/>
                    <a:ext cx="517081" cy="0"/>
                  </a:xfrm>
                  <a:prstGeom prst="line">
                    <a:avLst/>
                  </a:prstGeom>
                  <a:noFill/>
                  <a:ln w="15240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  <p:pic>
          <p:nvPicPr>
            <p:cNvPr id="12359" name="图片 21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064" y="4631617"/>
              <a:ext cx="3040062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98" grpId="0" animBg="1"/>
      <p:bldP spid="914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53" name="Line 217"/>
          <p:cNvSpPr>
            <a:spLocks noChangeShapeType="1"/>
          </p:cNvSpPr>
          <p:nvPr/>
        </p:nvSpPr>
        <p:spPr bwMode="auto">
          <a:xfrm>
            <a:off x="4970463" y="4559300"/>
            <a:ext cx="247173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157" name="直接连接符 156"/>
          <p:cNvCxnSpPr>
            <a:cxnSpLocks noChangeShapeType="1"/>
          </p:cNvCxnSpPr>
          <p:nvPr/>
        </p:nvCxnSpPr>
        <p:spPr bwMode="auto">
          <a:xfrm>
            <a:off x="6591300" y="4564063"/>
            <a:ext cx="723900" cy="1587"/>
          </a:xfrm>
          <a:prstGeom prst="line">
            <a:avLst/>
          </a:prstGeom>
          <a:noFill/>
          <a:ln w="57150" algn="ctr">
            <a:solidFill>
              <a:srgbClr val="FF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435" name="Line 299"/>
          <p:cNvSpPr>
            <a:spLocks noChangeShapeType="1"/>
          </p:cNvSpPr>
          <p:nvPr/>
        </p:nvSpPr>
        <p:spPr bwMode="auto">
          <a:xfrm>
            <a:off x="6599238" y="1657350"/>
            <a:ext cx="0" cy="33718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159" name="直接连接符 158"/>
          <p:cNvCxnSpPr>
            <a:cxnSpLocks noChangeShapeType="1"/>
          </p:cNvCxnSpPr>
          <p:nvPr/>
        </p:nvCxnSpPr>
        <p:spPr bwMode="auto">
          <a:xfrm rot="5400000">
            <a:off x="6462713" y="4702175"/>
            <a:ext cx="277812" cy="1588"/>
          </a:xfrm>
          <a:prstGeom prst="line">
            <a:avLst/>
          </a:prstGeom>
          <a:noFill/>
          <a:ln w="38100" algn="ctr">
            <a:solidFill>
              <a:srgbClr val="FF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直接连接符 159"/>
          <p:cNvCxnSpPr>
            <a:cxnSpLocks noChangeShapeType="1"/>
          </p:cNvCxnSpPr>
          <p:nvPr/>
        </p:nvCxnSpPr>
        <p:spPr bwMode="auto">
          <a:xfrm rot="5400000">
            <a:off x="6482556" y="3871119"/>
            <a:ext cx="244475" cy="1588"/>
          </a:xfrm>
          <a:prstGeom prst="line">
            <a:avLst/>
          </a:prstGeom>
          <a:noFill/>
          <a:ln w="38100" algn="ctr">
            <a:solidFill>
              <a:srgbClr val="FF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354" name="Line 218"/>
          <p:cNvSpPr>
            <a:spLocks noChangeShapeType="1"/>
          </p:cNvSpPr>
          <p:nvPr/>
        </p:nvSpPr>
        <p:spPr bwMode="auto">
          <a:xfrm>
            <a:off x="4994275" y="4002088"/>
            <a:ext cx="24574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155" name="直接连接符 154"/>
          <p:cNvCxnSpPr>
            <a:cxnSpLocks noChangeShapeType="1"/>
          </p:cNvCxnSpPr>
          <p:nvPr/>
        </p:nvCxnSpPr>
        <p:spPr bwMode="auto">
          <a:xfrm>
            <a:off x="6588125" y="3995738"/>
            <a:ext cx="712788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1" name="Line 34"/>
          <p:cNvSpPr>
            <a:spLocks noChangeShapeType="1"/>
          </p:cNvSpPr>
          <p:nvPr/>
        </p:nvSpPr>
        <p:spPr bwMode="auto">
          <a:xfrm>
            <a:off x="1749425" y="2725738"/>
            <a:ext cx="0" cy="2352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13322" name="直接连接符 151"/>
          <p:cNvCxnSpPr>
            <a:cxnSpLocks noChangeShapeType="1"/>
          </p:cNvCxnSpPr>
          <p:nvPr/>
        </p:nvCxnSpPr>
        <p:spPr bwMode="auto">
          <a:xfrm>
            <a:off x="1746250" y="3754438"/>
            <a:ext cx="0" cy="1062037"/>
          </a:xfrm>
          <a:prstGeom prst="line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6CD9CC4F-3CD6-4F16-80D9-1BB3799512E3}" type="slidenum">
              <a:rPr kumimoji="1" lang="zh-CN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11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4" name="Oval 309"/>
          <p:cNvSpPr>
            <a:spLocks noChangeArrowheads="1"/>
          </p:cNvSpPr>
          <p:nvPr/>
        </p:nvSpPr>
        <p:spPr bwMode="auto">
          <a:xfrm>
            <a:off x="1885950" y="4889500"/>
            <a:ext cx="374650" cy="889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81" name="Line 245"/>
          <p:cNvSpPr>
            <a:spLocks noChangeShapeType="1"/>
          </p:cNvSpPr>
          <p:nvPr/>
        </p:nvSpPr>
        <p:spPr bwMode="auto">
          <a:xfrm>
            <a:off x="4941888" y="2024063"/>
            <a:ext cx="2687637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6" name="Oval 310"/>
          <p:cNvSpPr>
            <a:spLocks noChangeArrowheads="1"/>
          </p:cNvSpPr>
          <p:nvPr/>
        </p:nvSpPr>
        <p:spPr bwMode="auto">
          <a:xfrm>
            <a:off x="923925" y="4846638"/>
            <a:ext cx="106363" cy="7461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327" name="Oval 306"/>
          <p:cNvSpPr>
            <a:spLocks noChangeArrowheads="1"/>
          </p:cNvSpPr>
          <p:nvPr/>
        </p:nvSpPr>
        <p:spPr bwMode="auto">
          <a:xfrm>
            <a:off x="911225" y="3656013"/>
            <a:ext cx="131763" cy="7461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328" name="Oval 308"/>
          <p:cNvSpPr>
            <a:spLocks noChangeArrowheads="1"/>
          </p:cNvSpPr>
          <p:nvPr/>
        </p:nvSpPr>
        <p:spPr bwMode="auto">
          <a:xfrm>
            <a:off x="1885950" y="3606800"/>
            <a:ext cx="374650" cy="889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40" name="Oval 304"/>
          <p:cNvSpPr>
            <a:spLocks noChangeArrowheads="1"/>
          </p:cNvSpPr>
          <p:nvPr/>
        </p:nvSpPr>
        <p:spPr bwMode="auto">
          <a:xfrm>
            <a:off x="6781800" y="3609975"/>
            <a:ext cx="476250" cy="74613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41" name="Oval 305"/>
          <p:cNvSpPr>
            <a:spLocks noChangeArrowheads="1"/>
          </p:cNvSpPr>
          <p:nvPr/>
        </p:nvSpPr>
        <p:spPr bwMode="auto">
          <a:xfrm>
            <a:off x="6772275" y="4895850"/>
            <a:ext cx="476250" cy="74613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60" name="Rectangle 224"/>
          <p:cNvSpPr>
            <a:spLocks noChangeArrowheads="1"/>
          </p:cNvSpPr>
          <p:nvPr/>
        </p:nvSpPr>
        <p:spPr bwMode="auto">
          <a:xfrm>
            <a:off x="5103813" y="3644900"/>
            <a:ext cx="2205037" cy="1287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36" name="Oval 300"/>
          <p:cNvSpPr>
            <a:spLocks noChangeArrowheads="1"/>
          </p:cNvSpPr>
          <p:nvPr/>
        </p:nvSpPr>
        <p:spPr bwMode="auto">
          <a:xfrm>
            <a:off x="6738938" y="3805238"/>
            <a:ext cx="352425" cy="762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37" name="Oval 301"/>
          <p:cNvSpPr>
            <a:spLocks noChangeArrowheads="1"/>
          </p:cNvSpPr>
          <p:nvPr/>
        </p:nvSpPr>
        <p:spPr bwMode="auto">
          <a:xfrm>
            <a:off x="6753225" y="4686300"/>
            <a:ext cx="352425" cy="762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38" name="Oval 302"/>
          <p:cNvSpPr>
            <a:spLocks noChangeArrowheads="1"/>
          </p:cNvSpPr>
          <p:nvPr/>
        </p:nvSpPr>
        <p:spPr bwMode="auto">
          <a:xfrm>
            <a:off x="6548438" y="4114800"/>
            <a:ext cx="104775" cy="300038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39" name="Oval 303"/>
          <p:cNvSpPr>
            <a:spLocks noChangeArrowheads="1"/>
          </p:cNvSpPr>
          <p:nvPr/>
        </p:nvSpPr>
        <p:spPr bwMode="auto">
          <a:xfrm>
            <a:off x="5053013" y="4124325"/>
            <a:ext cx="104775" cy="300038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34" name="Line 298"/>
          <p:cNvSpPr>
            <a:spLocks noChangeShapeType="1"/>
          </p:cNvSpPr>
          <p:nvPr/>
        </p:nvSpPr>
        <p:spPr bwMode="auto">
          <a:xfrm>
            <a:off x="5829300" y="1676400"/>
            <a:ext cx="0" cy="33718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37" name="Rectangle 54"/>
          <p:cNvSpPr>
            <a:spLocks noChangeArrowheads="1"/>
          </p:cNvSpPr>
          <p:nvPr/>
        </p:nvSpPr>
        <p:spPr bwMode="auto">
          <a:xfrm>
            <a:off x="263525" y="3770313"/>
            <a:ext cx="711200" cy="1041400"/>
          </a:xfrm>
          <a:prstGeom prst="rect">
            <a:avLst/>
          </a:prstGeom>
          <a:solidFill>
            <a:srgbClr val="FF3300"/>
          </a:solidFill>
          <a:ln w="19050">
            <a:solidFill>
              <a:srgbClr val="FF3300"/>
            </a:solidFill>
            <a:miter lim="800000"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31" name="Line 295"/>
          <p:cNvSpPr>
            <a:spLocks noChangeShapeType="1"/>
          </p:cNvSpPr>
          <p:nvPr/>
        </p:nvSpPr>
        <p:spPr bwMode="auto">
          <a:xfrm>
            <a:off x="4972050" y="4813300"/>
            <a:ext cx="24765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30" name="Line 294"/>
          <p:cNvSpPr>
            <a:spLocks noChangeShapeType="1"/>
          </p:cNvSpPr>
          <p:nvPr/>
        </p:nvSpPr>
        <p:spPr bwMode="auto">
          <a:xfrm>
            <a:off x="5022850" y="3746500"/>
            <a:ext cx="24384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0" name="Line 31"/>
          <p:cNvSpPr>
            <a:spLocks noChangeShapeType="1"/>
          </p:cNvSpPr>
          <p:nvPr/>
        </p:nvSpPr>
        <p:spPr bwMode="auto">
          <a:xfrm>
            <a:off x="127000" y="3759200"/>
            <a:ext cx="24574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41" name="Line 32"/>
          <p:cNvSpPr>
            <a:spLocks noChangeShapeType="1"/>
          </p:cNvSpPr>
          <p:nvPr/>
        </p:nvSpPr>
        <p:spPr bwMode="auto">
          <a:xfrm>
            <a:off x="107950" y="4816475"/>
            <a:ext cx="247173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42" name="Line 33"/>
          <p:cNvSpPr>
            <a:spLocks noChangeShapeType="1"/>
          </p:cNvSpPr>
          <p:nvPr/>
        </p:nvSpPr>
        <p:spPr bwMode="auto">
          <a:xfrm>
            <a:off x="987425" y="2868613"/>
            <a:ext cx="0" cy="21383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43" name="Rectangle 4"/>
          <p:cNvSpPr>
            <a:spLocks noChangeArrowheads="1"/>
          </p:cNvSpPr>
          <p:nvPr/>
        </p:nvSpPr>
        <p:spPr bwMode="auto">
          <a:xfrm>
            <a:off x="266700" y="1741488"/>
            <a:ext cx="2205038" cy="1287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344" name="Rectangle 5"/>
          <p:cNvSpPr>
            <a:spLocks noChangeArrowheads="1"/>
          </p:cNvSpPr>
          <p:nvPr/>
        </p:nvSpPr>
        <p:spPr bwMode="auto">
          <a:xfrm>
            <a:off x="260350" y="3644900"/>
            <a:ext cx="2205038" cy="1287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345" name="Rectangle 8"/>
          <p:cNvSpPr>
            <a:spLocks noChangeArrowheads="1"/>
          </p:cNvSpPr>
          <p:nvPr/>
        </p:nvSpPr>
        <p:spPr bwMode="auto">
          <a:xfrm>
            <a:off x="-9525" y="-6350"/>
            <a:ext cx="43656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346" name="Freeform 26"/>
          <p:cNvSpPr>
            <a:spLocks/>
          </p:cNvSpPr>
          <p:nvPr/>
        </p:nvSpPr>
        <p:spPr bwMode="auto">
          <a:xfrm>
            <a:off x="271463" y="1739900"/>
            <a:ext cx="2205037" cy="1290638"/>
          </a:xfrm>
          <a:custGeom>
            <a:avLst/>
            <a:gdLst>
              <a:gd name="T0" fmla="*/ 0 w 1389"/>
              <a:gd name="T1" fmla="*/ 2147483646 h 813"/>
              <a:gd name="T2" fmla="*/ 2147483646 w 1389"/>
              <a:gd name="T3" fmla="*/ 2147483646 h 813"/>
              <a:gd name="T4" fmla="*/ 2147483646 w 1389"/>
              <a:gd name="T5" fmla="*/ 0 h 813"/>
              <a:gd name="T6" fmla="*/ 2147483646 w 1389"/>
              <a:gd name="T7" fmla="*/ 0 h 813"/>
              <a:gd name="T8" fmla="*/ 2147483646 w 1389"/>
              <a:gd name="T9" fmla="*/ 2147483646 h 813"/>
              <a:gd name="T10" fmla="*/ 2147483646 w 1389"/>
              <a:gd name="T11" fmla="*/ 2147483646 h 813"/>
              <a:gd name="T12" fmla="*/ 2147483646 w 1389"/>
              <a:gd name="T13" fmla="*/ 2147483646 h 813"/>
              <a:gd name="T14" fmla="*/ 2147483646 w 1389"/>
              <a:gd name="T15" fmla="*/ 2147483646 h 813"/>
              <a:gd name="T16" fmla="*/ 2147483646 w 1389"/>
              <a:gd name="T17" fmla="*/ 2147483646 h 813"/>
              <a:gd name="T18" fmla="*/ 2147483646 w 1389"/>
              <a:gd name="T19" fmla="*/ 2147483646 h 813"/>
              <a:gd name="T20" fmla="*/ 2147483646 w 1389"/>
              <a:gd name="T21" fmla="*/ 2147483646 h 813"/>
              <a:gd name="T22" fmla="*/ 0 w 1389"/>
              <a:gd name="T23" fmla="*/ 2147483646 h 813"/>
              <a:gd name="T24" fmla="*/ 0 w 1389"/>
              <a:gd name="T25" fmla="*/ 2147483646 h 8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89"/>
              <a:gd name="T40" fmla="*/ 0 h 813"/>
              <a:gd name="T41" fmla="*/ 1389 w 1389"/>
              <a:gd name="T42" fmla="*/ 813 h 81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89" h="813">
                <a:moveTo>
                  <a:pt x="0" y="183"/>
                </a:moveTo>
                <a:lnTo>
                  <a:pt x="450" y="183"/>
                </a:lnTo>
                <a:lnTo>
                  <a:pt x="450" y="0"/>
                </a:lnTo>
                <a:lnTo>
                  <a:pt x="1389" y="0"/>
                </a:lnTo>
                <a:lnTo>
                  <a:pt x="1389" y="183"/>
                </a:lnTo>
                <a:lnTo>
                  <a:pt x="936" y="183"/>
                </a:lnTo>
                <a:lnTo>
                  <a:pt x="936" y="636"/>
                </a:lnTo>
                <a:lnTo>
                  <a:pt x="1389" y="636"/>
                </a:lnTo>
                <a:lnTo>
                  <a:pt x="1389" y="813"/>
                </a:lnTo>
                <a:lnTo>
                  <a:pt x="450" y="813"/>
                </a:lnTo>
                <a:lnTo>
                  <a:pt x="450" y="639"/>
                </a:lnTo>
                <a:lnTo>
                  <a:pt x="0" y="636"/>
                </a:lnTo>
                <a:lnTo>
                  <a:pt x="0" y="183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7" name="Line 27"/>
          <p:cNvSpPr>
            <a:spLocks noChangeShapeType="1"/>
          </p:cNvSpPr>
          <p:nvPr/>
        </p:nvSpPr>
        <p:spPr bwMode="auto">
          <a:xfrm>
            <a:off x="3086100" y="2030413"/>
            <a:ext cx="1076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8" name="Line 28"/>
          <p:cNvSpPr>
            <a:spLocks noChangeShapeType="1"/>
          </p:cNvSpPr>
          <p:nvPr/>
        </p:nvSpPr>
        <p:spPr bwMode="auto">
          <a:xfrm>
            <a:off x="3095625" y="2749550"/>
            <a:ext cx="1052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9" name="Freeform 35"/>
          <p:cNvSpPr>
            <a:spLocks/>
          </p:cNvSpPr>
          <p:nvPr/>
        </p:nvSpPr>
        <p:spPr bwMode="auto">
          <a:xfrm>
            <a:off x="258763" y="3760788"/>
            <a:ext cx="719137" cy="1057275"/>
          </a:xfrm>
          <a:custGeom>
            <a:avLst/>
            <a:gdLst>
              <a:gd name="T0" fmla="*/ 0 w 453"/>
              <a:gd name="T1" fmla="*/ 0 h 666"/>
              <a:gd name="T2" fmla="*/ 2147483646 w 453"/>
              <a:gd name="T3" fmla="*/ 0 h 666"/>
              <a:gd name="T4" fmla="*/ 2147483646 w 453"/>
              <a:gd name="T5" fmla="*/ 2147483646 h 666"/>
              <a:gd name="T6" fmla="*/ 0 w 453"/>
              <a:gd name="T7" fmla="*/ 2147483646 h 666"/>
              <a:gd name="T8" fmla="*/ 0 60000 65536"/>
              <a:gd name="T9" fmla="*/ 0 60000 65536"/>
              <a:gd name="T10" fmla="*/ 0 60000 65536"/>
              <a:gd name="T11" fmla="*/ 0 60000 65536"/>
              <a:gd name="T12" fmla="*/ 0 w 453"/>
              <a:gd name="T13" fmla="*/ 0 h 666"/>
              <a:gd name="T14" fmla="*/ 453 w 453"/>
              <a:gd name="T15" fmla="*/ 666 h 6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3" h="666">
                <a:moveTo>
                  <a:pt x="0" y="0"/>
                </a:moveTo>
                <a:lnTo>
                  <a:pt x="453" y="0"/>
                </a:lnTo>
                <a:lnTo>
                  <a:pt x="453" y="666"/>
                </a:lnTo>
                <a:lnTo>
                  <a:pt x="0" y="66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0" name="Line 40"/>
          <p:cNvSpPr>
            <a:spLocks noChangeShapeType="1"/>
          </p:cNvSpPr>
          <p:nvPr/>
        </p:nvSpPr>
        <p:spPr bwMode="auto">
          <a:xfrm>
            <a:off x="2465388" y="3754438"/>
            <a:ext cx="0" cy="1062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1" name="Line 44"/>
          <p:cNvSpPr>
            <a:spLocks noChangeShapeType="1"/>
          </p:cNvSpPr>
          <p:nvPr/>
        </p:nvSpPr>
        <p:spPr bwMode="auto">
          <a:xfrm>
            <a:off x="3086100" y="2030413"/>
            <a:ext cx="1076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2" name="Line 65"/>
          <p:cNvSpPr>
            <a:spLocks noChangeShapeType="1"/>
          </p:cNvSpPr>
          <p:nvPr/>
        </p:nvSpPr>
        <p:spPr bwMode="auto">
          <a:xfrm>
            <a:off x="1746250" y="3754438"/>
            <a:ext cx="7191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3" name="Line 66"/>
          <p:cNvSpPr>
            <a:spLocks noChangeShapeType="1"/>
          </p:cNvSpPr>
          <p:nvPr/>
        </p:nvSpPr>
        <p:spPr bwMode="auto">
          <a:xfrm>
            <a:off x="1751013" y="4816475"/>
            <a:ext cx="709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4" name="Line 67"/>
          <p:cNvSpPr>
            <a:spLocks noChangeShapeType="1"/>
          </p:cNvSpPr>
          <p:nvPr/>
        </p:nvSpPr>
        <p:spPr bwMode="auto">
          <a:xfrm flipV="1">
            <a:off x="1746250" y="3644900"/>
            <a:ext cx="0" cy="119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5" name="Line 68"/>
          <p:cNvSpPr>
            <a:spLocks noChangeShapeType="1"/>
          </p:cNvSpPr>
          <p:nvPr/>
        </p:nvSpPr>
        <p:spPr bwMode="auto">
          <a:xfrm>
            <a:off x="1751013" y="4816475"/>
            <a:ext cx="0" cy="114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6" name="Line 41"/>
          <p:cNvSpPr>
            <a:spLocks noChangeShapeType="1"/>
          </p:cNvSpPr>
          <p:nvPr/>
        </p:nvSpPr>
        <p:spPr bwMode="auto">
          <a:xfrm>
            <a:off x="1752600" y="3754438"/>
            <a:ext cx="0" cy="1062037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7" name="Line 69"/>
          <p:cNvSpPr>
            <a:spLocks noChangeShapeType="1"/>
          </p:cNvSpPr>
          <p:nvPr/>
        </p:nvSpPr>
        <p:spPr bwMode="auto">
          <a:xfrm flipH="1">
            <a:off x="260350" y="3644900"/>
            <a:ext cx="1490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8" name="Line 70"/>
          <p:cNvSpPr>
            <a:spLocks noChangeShapeType="1"/>
          </p:cNvSpPr>
          <p:nvPr/>
        </p:nvSpPr>
        <p:spPr bwMode="auto">
          <a:xfrm>
            <a:off x="260350" y="4930775"/>
            <a:ext cx="14954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9" name="Line 71"/>
          <p:cNvSpPr>
            <a:spLocks noChangeShapeType="1"/>
          </p:cNvSpPr>
          <p:nvPr/>
        </p:nvSpPr>
        <p:spPr bwMode="auto">
          <a:xfrm flipV="1">
            <a:off x="268288" y="3636963"/>
            <a:ext cx="0" cy="139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55" name="Rectangle 219"/>
          <p:cNvSpPr>
            <a:spLocks noChangeArrowheads="1"/>
          </p:cNvSpPr>
          <p:nvPr/>
        </p:nvSpPr>
        <p:spPr bwMode="auto">
          <a:xfrm>
            <a:off x="5110163" y="1741488"/>
            <a:ext cx="2205037" cy="1287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58" name="Line 222"/>
          <p:cNvSpPr>
            <a:spLocks noChangeShapeType="1"/>
          </p:cNvSpPr>
          <p:nvPr/>
        </p:nvSpPr>
        <p:spPr bwMode="auto">
          <a:xfrm>
            <a:off x="6588125" y="3840163"/>
            <a:ext cx="723900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59" name="Line 223"/>
          <p:cNvSpPr>
            <a:spLocks noChangeShapeType="1"/>
          </p:cNvSpPr>
          <p:nvPr/>
        </p:nvSpPr>
        <p:spPr bwMode="auto">
          <a:xfrm>
            <a:off x="6592888" y="4730750"/>
            <a:ext cx="714375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61" name="Rectangle 225"/>
          <p:cNvSpPr>
            <a:spLocks noChangeArrowheads="1"/>
          </p:cNvSpPr>
          <p:nvPr/>
        </p:nvSpPr>
        <p:spPr bwMode="auto">
          <a:xfrm>
            <a:off x="4756150" y="-66675"/>
            <a:ext cx="435927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62" name="Line 226"/>
          <p:cNvSpPr>
            <a:spLocks noChangeShapeType="1"/>
          </p:cNvSpPr>
          <p:nvPr/>
        </p:nvSpPr>
        <p:spPr bwMode="auto">
          <a:xfrm flipV="1">
            <a:off x="5108575" y="4797425"/>
            <a:ext cx="0" cy="141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65" name="Freeform 229"/>
          <p:cNvSpPr>
            <a:spLocks/>
          </p:cNvSpPr>
          <p:nvPr/>
        </p:nvSpPr>
        <p:spPr bwMode="auto">
          <a:xfrm>
            <a:off x="5114925" y="1739900"/>
            <a:ext cx="2205038" cy="1290638"/>
          </a:xfrm>
          <a:custGeom>
            <a:avLst/>
            <a:gdLst>
              <a:gd name="T0" fmla="*/ 0 w 1389"/>
              <a:gd name="T1" fmla="*/ 2147483646 h 813"/>
              <a:gd name="T2" fmla="*/ 2147483646 w 1389"/>
              <a:gd name="T3" fmla="*/ 2147483646 h 813"/>
              <a:gd name="T4" fmla="*/ 2147483646 w 1389"/>
              <a:gd name="T5" fmla="*/ 0 h 813"/>
              <a:gd name="T6" fmla="*/ 2147483646 w 1389"/>
              <a:gd name="T7" fmla="*/ 0 h 813"/>
              <a:gd name="T8" fmla="*/ 2147483646 w 1389"/>
              <a:gd name="T9" fmla="*/ 2147483646 h 813"/>
              <a:gd name="T10" fmla="*/ 2147483646 w 1389"/>
              <a:gd name="T11" fmla="*/ 2147483646 h 813"/>
              <a:gd name="T12" fmla="*/ 2147483646 w 1389"/>
              <a:gd name="T13" fmla="*/ 2147483646 h 813"/>
              <a:gd name="T14" fmla="*/ 2147483646 w 1389"/>
              <a:gd name="T15" fmla="*/ 2147483646 h 813"/>
              <a:gd name="T16" fmla="*/ 2147483646 w 1389"/>
              <a:gd name="T17" fmla="*/ 2147483646 h 813"/>
              <a:gd name="T18" fmla="*/ 2147483646 w 1389"/>
              <a:gd name="T19" fmla="*/ 2147483646 h 813"/>
              <a:gd name="T20" fmla="*/ 2147483646 w 1389"/>
              <a:gd name="T21" fmla="*/ 2147483646 h 813"/>
              <a:gd name="T22" fmla="*/ 0 w 1389"/>
              <a:gd name="T23" fmla="*/ 2147483646 h 813"/>
              <a:gd name="T24" fmla="*/ 0 w 1389"/>
              <a:gd name="T25" fmla="*/ 2147483646 h 8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89"/>
              <a:gd name="T40" fmla="*/ 0 h 813"/>
              <a:gd name="T41" fmla="*/ 1389 w 1389"/>
              <a:gd name="T42" fmla="*/ 813 h 81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89" h="813">
                <a:moveTo>
                  <a:pt x="0" y="183"/>
                </a:moveTo>
                <a:lnTo>
                  <a:pt x="450" y="183"/>
                </a:lnTo>
                <a:lnTo>
                  <a:pt x="450" y="0"/>
                </a:lnTo>
                <a:lnTo>
                  <a:pt x="1389" y="0"/>
                </a:lnTo>
                <a:lnTo>
                  <a:pt x="1389" y="183"/>
                </a:lnTo>
                <a:lnTo>
                  <a:pt x="936" y="183"/>
                </a:lnTo>
                <a:lnTo>
                  <a:pt x="936" y="636"/>
                </a:lnTo>
                <a:lnTo>
                  <a:pt x="1389" y="636"/>
                </a:lnTo>
                <a:lnTo>
                  <a:pt x="1389" y="813"/>
                </a:lnTo>
                <a:lnTo>
                  <a:pt x="450" y="813"/>
                </a:lnTo>
                <a:lnTo>
                  <a:pt x="450" y="639"/>
                </a:lnTo>
                <a:lnTo>
                  <a:pt x="0" y="636"/>
                </a:lnTo>
                <a:lnTo>
                  <a:pt x="0" y="183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66" name="Line 230"/>
          <p:cNvSpPr>
            <a:spLocks noChangeShapeType="1"/>
          </p:cNvSpPr>
          <p:nvPr/>
        </p:nvSpPr>
        <p:spPr bwMode="auto">
          <a:xfrm>
            <a:off x="8534400" y="2030413"/>
            <a:ext cx="285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67" name="Line 231"/>
          <p:cNvSpPr>
            <a:spLocks noChangeShapeType="1"/>
          </p:cNvSpPr>
          <p:nvPr/>
        </p:nvSpPr>
        <p:spPr bwMode="auto">
          <a:xfrm>
            <a:off x="8534400" y="2749550"/>
            <a:ext cx="2714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68" name="Line 232"/>
          <p:cNvSpPr>
            <a:spLocks noChangeShapeType="1"/>
          </p:cNvSpPr>
          <p:nvPr/>
        </p:nvSpPr>
        <p:spPr bwMode="auto">
          <a:xfrm>
            <a:off x="7307263" y="3754438"/>
            <a:ext cx="0" cy="2524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70" name="Line 234"/>
          <p:cNvSpPr>
            <a:spLocks noChangeShapeType="1"/>
          </p:cNvSpPr>
          <p:nvPr/>
        </p:nvSpPr>
        <p:spPr bwMode="auto">
          <a:xfrm>
            <a:off x="5106988" y="2032000"/>
            <a:ext cx="71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72" name="Line 236"/>
          <p:cNvSpPr>
            <a:spLocks noChangeShapeType="1"/>
          </p:cNvSpPr>
          <p:nvPr/>
        </p:nvSpPr>
        <p:spPr bwMode="auto">
          <a:xfrm>
            <a:off x="6589713" y="3754438"/>
            <a:ext cx="719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74" name="Line 238"/>
          <p:cNvSpPr>
            <a:spLocks noChangeShapeType="1"/>
          </p:cNvSpPr>
          <p:nvPr/>
        </p:nvSpPr>
        <p:spPr bwMode="auto">
          <a:xfrm>
            <a:off x="6594475" y="4816475"/>
            <a:ext cx="7096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76" name="Line 240"/>
          <p:cNvSpPr>
            <a:spLocks noChangeShapeType="1"/>
          </p:cNvSpPr>
          <p:nvPr/>
        </p:nvSpPr>
        <p:spPr bwMode="auto">
          <a:xfrm flipV="1">
            <a:off x="6589713" y="3644900"/>
            <a:ext cx="0" cy="1190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77" name="Line 241"/>
          <p:cNvSpPr>
            <a:spLocks noChangeShapeType="1"/>
          </p:cNvSpPr>
          <p:nvPr/>
        </p:nvSpPr>
        <p:spPr bwMode="auto">
          <a:xfrm>
            <a:off x="6594475" y="4816475"/>
            <a:ext cx="0" cy="114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78" name="Line 242"/>
          <p:cNvSpPr>
            <a:spLocks noChangeShapeType="1"/>
          </p:cNvSpPr>
          <p:nvPr/>
        </p:nvSpPr>
        <p:spPr bwMode="auto">
          <a:xfrm flipH="1">
            <a:off x="5103813" y="3644900"/>
            <a:ext cx="14906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79" name="Line 243"/>
          <p:cNvSpPr>
            <a:spLocks noChangeShapeType="1"/>
          </p:cNvSpPr>
          <p:nvPr/>
        </p:nvSpPr>
        <p:spPr bwMode="auto">
          <a:xfrm>
            <a:off x="5103813" y="4930775"/>
            <a:ext cx="14954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80" name="Line 244"/>
          <p:cNvSpPr>
            <a:spLocks noChangeShapeType="1"/>
          </p:cNvSpPr>
          <p:nvPr/>
        </p:nvSpPr>
        <p:spPr bwMode="auto">
          <a:xfrm flipV="1">
            <a:off x="5106988" y="3635375"/>
            <a:ext cx="1587" cy="1317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86" name="Line 250"/>
          <p:cNvSpPr>
            <a:spLocks noChangeShapeType="1"/>
          </p:cNvSpPr>
          <p:nvPr/>
        </p:nvSpPr>
        <p:spPr bwMode="auto">
          <a:xfrm>
            <a:off x="5830888" y="1939925"/>
            <a:ext cx="1485900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87" name="Line 251"/>
          <p:cNvSpPr>
            <a:spLocks noChangeShapeType="1"/>
          </p:cNvSpPr>
          <p:nvPr/>
        </p:nvSpPr>
        <p:spPr bwMode="auto">
          <a:xfrm>
            <a:off x="5830888" y="2830513"/>
            <a:ext cx="1485900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88" name="Line 252"/>
          <p:cNvSpPr>
            <a:spLocks noChangeShapeType="1"/>
          </p:cNvSpPr>
          <p:nvPr/>
        </p:nvSpPr>
        <p:spPr bwMode="auto">
          <a:xfrm>
            <a:off x="5106988" y="3840163"/>
            <a:ext cx="1481137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89" name="Line 253"/>
          <p:cNvSpPr>
            <a:spLocks noChangeShapeType="1"/>
          </p:cNvSpPr>
          <p:nvPr/>
        </p:nvSpPr>
        <p:spPr bwMode="auto">
          <a:xfrm>
            <a:off x="5097463" y="4730750"/>
            <a:ext cx="1490662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90" name="Line 254"/>
          <p:cNvSpPr>
            <a:spLocks noChangeShapeType="1"/>
          </p:cNvSpPr>
          <p:nvPr/>
        </p:nvSpPr>
        <p:spPr bwMode="auto">
          <a:xfrm>
            <a:off x="7753350" y="2749550"/>
            <a:ext cx="2571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91" name="Line 255"/>
          <p:cNvSpPr>
            <a:spLocks noChangeShapeType="1"/>
          </p:cNvSpPr>
          <p:nvPr/>
        </p:nvSpPr>
        <p:spPr bwMode="auto">
          <a:xfrm>
            <a:off x="7739063" y="2030413"/>
            <a:ext cx="276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92" name="Line 256"/>
          <p:cNvSpPr>
            <a:spLocks noChangeShapeType="1"/>
          </p:cNvSpPr>
          <p:nvPr/>
        </p:nvSpPr>
        <p:spPr bwMode="auto">
          <a:xfrm>
            <a:off x="7735888" y="2030413"/>
            <a:ext cx="266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93" name="Line 257"/>
          <p:cNvSpPr>
            <a:spLocks noChangeShapeType="1"/>
          </p:cNvSpPr>
          <p:nvPr/>
        </p:nvSpPr>
        <p:spPr bwMode="auto">
          <a:xfrm>
            <a:off x="8555038" y="2024063"/>
            <a:ext cx="266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98" name="Oval 262"/>
          <p:cNvSpPr>
            <a:spLocks noChangeArrowheads="1"/>
          </p:cNvSpPr>
          <p:nvPr/>
        </p:nvSpPr>
        <p:spPr bwMode="auto">
          <a:xfrm>
            <a:off x="7832725" y="1939925"/>
            <a:ext cx="890588" cy="8905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3" name="Rectangle 267"/>
          <p:cNvSpPr>
            <a:spLocks noChangeArrowheads="1"/>
          </p:cNvSpPr>
          <p:nvPr/>
        </p:nvSpPr>
        <p:spPr bwMode="auto">
          <a:xfrm>
            <a:off x="5106988" y="3759200"/>
            <a:ext cx="714375" cy="2428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4" name="Rectangle 268"/>
          <p:cNvSpPr>
            <a:spLocks noChangeArrowheads="1"/>
          </p:cNvSpPr>
          <p:nvPr/>
        </p:nvSpPr>
        <p:spPr bwMode="auto">
          <a:xfrm>
            <a:off x="5106988" y="4568825"/>
            <a:ext cx="714375" cy="2428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5" name="Line 269"/>
          <p:cNvSpPr>
            <a:spLocks noChangeShapeType="1"/>
          </p:cNvSpPr>
          <p:nvPr/>
        </p:nvSpPr>
        <p:spPr bwMode="auto">
          <a:xfrm>
            <a:off x="5821363" y="3997325"/>
            <a:ext cx="0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15" name="Line 279"/>
          <p:cNvSpPr>
            <a:spLocks noChangeShapeType="1"/>
          </p:cNvSpPr>
          <p:nvPr/>
        </p:nvSpPr>
        <p:spPr bwMode="auto">
          <a:xfrm>
            <a:off x="6588125" y="4003675"/>
            <a:ext cx="714375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16" name="Line 280"/>
          <p:cNvSpPr>
            <a:spLocks noChangeShapeType="1"/>
          </p:cNvSpPr>
          <p:nvPr/>
        </p:nvSpPr>
        <p:spPr bwMode="auto">
          <a:xfrm>
            <a:off x="6591300" y="4551363"/>
            <a:ext cx="723900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19" name="Line 283"/>
          <p:cNvSpPr>
            <a:spLocks noChangeShapeType="1"/>
          </p:cNvSpPr>
          <p:nvPr/>
        </p:nvSpPr>
        <p:spPr bwMode="auto">
          <a:xfrm>
            <a:off x="6596063" y="3751263"/>
            <a:ext cx="0" cy="242887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23" name="Line 287"/>
          <p:cNvSpPr>
            <a:spLocks noChangeShapeType="1"/>
          </p:cNvSpPr>
          <p:nvPr/>
        </p:nvSpPr>
        <p:spPr bwMode="auto">
          <a:xfrm>
            <a:off x="6596063" y="4564063"/>
            <a:ext cx="0" cy="276225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28" name="Line 292"/>
          <p:cNvSpPr>
            <a:spLocks noChangeShapeType="1"/>
          </p:cNvSpPr>
          <p:nvPr/>
        </p:nvSpPr>
        <p:spPr bwMode="auto">
          <a:xfrm>
            <a:off x="7308850" y="4559300"/>
            <a:ext cx="0" cy="257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429" name="Line 293"/>
          <p:cNvSpPr>
            <a:spLocks noChangeShapeType="1"/>
          </p:cNvSpPr>
          <p:nvPr/>
        </p:nvSpPr>
        <p:spPr bwMode="auto">
          <a:xfrm>
            <a:off x="7308850" y="4002088"/>
            <a:ext cx="0" cy="561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96" name="Line 296"/>
          <p:cNvSpPr>
            <a:spLocks noChangeShapeType="1"/>
          </p:cNvSpPr>
          <p:nvPr/>
        </p:nvSpPr>
        <p:spPr bwMode="auto">
          <a:xfrm>
            <a:off x="266700" y="3757613"/>
            <a:ext cx="0" cy="1062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97" name="Line 297"/>
          <p:cNvSpPr>
            <a:spLocks noChangeShapeType="1"/>
          </p:cNvSpPr>
          <p:nvPr/>
        </p:nvSpPr>
        <p:spPr bwMode="auto">
          <a:xfrm flipV="1">
            <a:off x="268288" y="4810125"/>
            <a:ext cx="0" cy="1349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71" name="Line 235"/>
          <p:cNvSpPr>
            <a:spLocks noChangeShapeType="1"/>
          </p:cNvSpPr>
          <p:nvPr/>
        </p:nvSpPr>
        <p:spPr bwMode="auto">
          <a:xfrm>
            <a:off x="6592888" y="2022475"/>
            <a:ext cx="723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450" name="Text Box 314"/>
          <p:cNvSpPr txBox="1">
            <a:spLocks noChangeArrowheads="1"/>
          </p:cNvSpPr>
          <p:nvPr/>
        </p:nvSpPr>
        <p:spPr bwMode="auto">
          <a:xfrm>
            <a:off x="5148263" y="836613"/>
            <a:ext cx="950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3400" name="Line 45"/>
          <p:cNvSpPr>
            <a:spLocks noChangeShapeType="1"/>
          </p:cNvSpPr>
          <p:nvPr/>
        </p:nvSpPr>
        <p:spPr bwMode="auto">
          <a:xfrm>
            <a:off x="263525" y="2032000"/>
            <a:ext cx="71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01" name="Line 64"/>
          <p:cNvSpPr>
            <a:spLocks noChangeShapeType="1"/>
          </p:cNvSpPr>
          <p:nvPr/>
        </p:nvSpPr>
        <p:spPr bwMode="auto">
          <a:xfrm>
            <a:off x="1743075" y="2032000"/>
            <a:ext cx="723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24" name="AutoShape 288"/>
          <p:cNvSpPr>
            <a:spLocks noChangeArrowheads="1"/>
          </p:cNvSpPr>
          <p:nvPr/>
        </p:nvSpPr>
        <p:spPr bwMode="auto">
          <a:xfrm>
            <a:off x="7964488" y="19954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25" name="AutoShape 289"/>
          <p:cNvSpPr>
            <a:spLocks noChangeArrowheads="1"/>
          </p:cNvSpPr>
          <p:nvPr/>
        </p:nvSpPr>
        <p:spPr bwMode="auto">
          <a:xfrm>
            <a:off x="8516938" y="198913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04" name="AutoShape 53"/>
          <p:cNvSpPr>
            <a:spLocks noChangeArrowheads="1"/>
          </p:cNvSpPr>
          <p:nvPr/>
        </p:nvSpPr>
        <p:spPr bwMode="auto">
          <a:xfrm>
            <a:off x="939800" y="37258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05" name="AutoShape 52"/>
          <p:cNvSpPr>
            <a:spLocks noChangeArrowheads="1"/>
          </p:cNvSpPr>
          <p:nvPr/>
        </p:nvSpPr>
        <p:spPr bwMode="auto">
          <a:xfrm>
            <a:off x="942975" y="477837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06" name="AutoShape 60"/>
          <p:cNvSpPr>
            <a:spLocks noChangeArrowheads="1"/>
          </p:cNvSpPr>
          <p:nvPr/>
        </p:nvSpPr>
        <p:spPr bwMode="auto">
          <a:xfrm>
            <a:off x="2428875" y="37226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07" name="AutoShape 62"/>
          <p:cNvSpPr>
            <a:spLocks noChangeArrowheads="1"/>
          </p:cNvSpPr>
          <p:nvPr/>
        </p:nvSpPr>
        <p:spPr bwMode="auto">
          <a:xfrm>
            <a:off x="2422525" y="47767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08" name="AutoShape 59"/>
          <p:cNvSpPr>
            <a:spLocks noChangeArrowheads="1"/>
          </p:cNvSpPr>
          <p:nvPr/>
        </p:nvSpPr>
        <p:spPr bwMode="auto">
          <a:xfrm>
            <a:off x="1711325" y="371951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09" name="AutoShape 61"/>
          <p:cNvSpPr>
            <a:spLocks noChangeArrowheads="1"/>
          </p:cNvSpPr>
          <p:nvPr/>
        </p:nvSpPr>
        <p:spPr bwMode="auto">
          <a:xfrm>
            <a:off x="1714500" y="47767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10" name="AutoShape 56"/>
          <p:cNvSpPr>
            <a:spLocks noChangeArrowheads="1"/>
          </p:cNvSpPr>
          <p:nvPr/>
        </p:nvSpPr>
        <p:spPr bwMode="auto">
          <a:xfrm>
            <a:off x="2433638" y="1990725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11" name="AutoShape 55"/>
          <p:cNvSpPr>
            <a:spLocks noChangeArrowheads="1"/>
          </p:cNvSpPr>
          <p:nvPr/>
        </p:nvSpPr>
        <p:spPr bwMode="auto">
          <a:xfrm>
            <a:off x="1719263" y="199390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12" name="AutoShape 47"/>
          <p:cNvSpPr>
            <a:spLocks noChangeArrowheads="1"/>
          </p:cNvSpPr>
          <p:nvPr/>
        </p:nvSpPr>
        <p:spPr bwMode="auto">
          <a:xfrm>
            <a:off x="923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13" name="AutoShape 46"/>
          <p:cNvSpPr>
            <a:spLocks noChangeArrowheads="1"/>
          </p:cNvSpPr>
          <p:nvPr/>
        </p:nvSpPr>
        <p:spPr bwMode="auto">
          <a:xfrm>
            <a:off x="230188" y="19859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14" name="AutoShape 50"/>
          <p:cNvSpPr>
            <a:spLocks noChangeArrowheads="1"/>
          </p:cNvSpPr>
          <p:nvPr/>
        </p:nvSpPr>
        <p:spPr bwMode="auto">
          <a:xfrm>
            <a:off x="231775" y="372427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15" name="AutoShape 51"/>
          <p:cNvSpPr>
            <a:spLocks noChangeArrowheads="1"/>
          </p:cNvSpPr>
          <p:nvPr/>
        </p:nvSpPr>
        <p:spPr bwMode="auto">
          <a:xfrm>
            <a:off x="223838" y="47799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73" name="AutoShape 237"/>
          <p:cNvSpPr>
            <a:spLocks noChangeArrowheads="1"/>
          </p:cNvSpPr>
          <p:nvPr/>
        </p:nvSpPr>
        <p:spPr bwMode="auto">
          <a:xfrm>
            <a:off x="7269163" y="371951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84" name="AutoShape 248"/>
          <p:cNvSpPr>
            <a:spLocks noChangeArrowheads="1"/>
          </p:cNvSpPr>
          <p:nvPr/>
        </p:nvSpPr>
        <p:spPr bwMode="auto">
          <a:xfrm>
            <a:off x="5789613" y="198913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85" name="AutoShape 249"/>
          <p:cNvSpPr>
            <a:spLocks noChangeArrowheads="1"/>
          </p:cNvSpPr>
          <p:nvPr/>
        </p:nvSpPr>
        <p:spPr bwMode="auto">
          <a:xfrm>
            <a:off x="5073650" y="19859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6" name="AutoShape 270"/>
          <p:cNvSpPr>
            <a:spLocks noChangeArrowheads="1"/>
          </p:cNvSpPr>
          <p:nvPr/>
        </p:nvSpPr>
        <p:spPr bwMode="auto">
          <a:xfrm>
            <a:off x="5064125" y="371951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7" name="AutoShape 271"/>
          <p:cNvSpPr>
            <a:spLocks noChangeArrowheads="1"/>
          </p:cNvSpPr>
          <p:nvPr/>
        </p:nvSpPr>
        <p:spPr bwMode="auto">
          <a:xfrm>
            <a:off x="5064125" y="39576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8" name="AutoShape 272"/>
          <p:cNvSpPr>
            <a:spLocks noChangeArrowheads="1"/>
          </p:cNvSpPr>
          <p:nvPr/>
        </p:nvSpPr>
        <p:spPr bwMode="auto">
          <a:xfrm>
            <a:off x="5067300" y="47704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9" name="AutoShape 273"/>
          <p:cNvSpPr>
            <a:spLocks noChangeArrowheads="1"/>
          </p:cNvSpPr>
          <p:nvPr/>
        </p:nvSpPr>
        <p:spPr bwMode="auto">
          <a:xfrm>
            <a:off x="5067300" y="451802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10" name="AutoShape 274"/>
          <p:cNvSpPr>
            <a:spLocks noChangeArrowheads="1"/>
          </p:cNvSpPr>
          <p:nvPr/>
        </p:nvSpPr>
        <p:spPr bwMode="auto">
          <a:xfrm>
            <a:off x="5781675" y="371792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11" name="AutoShape 275"/>
          <p:cNvSpPr>
            <a:spLocks noChangeArrowheads="1"/>
          </p:cNvSpPr>
          <p:nvPr/>
        </p:nvSpPr>
        <p:spPr bwMode="auto">
          <a:xfrm>
            <a:off x="5781675" y="395605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12" name="AutoShape 276"/>
          <p:cNvSpPr>
            <a:spLocks noChangeArrowheads="1"/>
          </p:cNvSpPr>
          <p:nvPr/>
        </p:nvSpPr>
        <p:spPr bwMode="auto">
          <a:xfrm>
            <a:off x="5781675" y="477202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13" name="AutoShape 277"/>
          <p:cNvSpPr>
            <a:spLocks noChangeArrowheads="1"/>
          </p:cNvSpPr>
          <p:nvPr/>
        </p:nvSpPr>
        <p:spPr bwMode="auto">
          <a:xfrm>
            <a:off x="5781675" y="451961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20" name="AutoShape 284"/>
          <p:cNvSpPr>
            <a:spLocks noChangeArrowheads="1"/>
          </p:cNvSpPr>
          <p:nvPr/>
        </p:nvSpPr>
        <p:spPr bwMode="auto">
          <a:xfrm>
            <a:off x="6554788" y="370840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21" name="AutoShape 285"/>
          <p:cNvSpPr>
            <a:spLocks noChangeArrowheads="1"/>
          </p:cNvSpPr>
          <p:nvPr/>
        </p:nvSpPr>
        <p:spPr bwMode="auto">
          <a:xfrm>
            <a:off x="6559550" y="396081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26" name="AutoShape 290"/>
          <p:cNvSpPr>
            <a:spLocks noChangeArrowheads="1"/>
          </p:cNvSpPr>
          <p:nvPr/>
        </p:nvSpPr>
        <p:spPr bwMode="auto">
          <a:xfrm>
            <a:off x="7964488" y="19954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27" name="AutoShape 291"/>
          <p:cNvSpPr>
            <a:spLocks noChangeArrowheads="1"/>
          </p:cNvSpPr>
          <p:nvPr/>
        </p:nvSpPr>
        <p:spPr bwMode="auto">
          <a:xfrm>
            <a:off x="8516938" y="198913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17" name="AutoShape 281"/>
          <p:cNvSpPr>
            <a:spLocks noChangeArrowheads="1"/>
          </p:cNvSpPr>
          <p:nvPr/>
        </p:nvSpPr>
        <p:spPr bwMode="auto">
          <a:xfrm>
            <a:off x="7272338" y="3965575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18" name="AutoShape 282"/>
          <p:cNvSpPr>
            <a:spLocks noChangeArrowheads="1"/>
          </p:cNvSpPr>
          <p:nvPr/>
        </p:nvSpPr>
        <p:spPr bwMode="auto">
          <a:xfrm>
            <a:off x="7275513" y="451485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22" name="AutoShape 286"/>
          <p:cNvSpPr>
            <a:spLocks noChangeArrowheads="1"/>
          </p:cNvSpPr>
          <p:nvPr/>
        </p:nvSpPr>
        <p:spPr bwMode="auto">
          <a:xfrm>
            <a:off x="6564313" y="451961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14" name="AutoShape 278"/>
          <p:cNvSpPr>
            <a:spLocks noChangeArrowheads="1"/>
          </p:cNvSpPr>
          <p:nvPr/>
        </p:nvSpPr>
        <p:spPr bwMode="auto">
          <a:xfrm>
            <a:off x="6564313" y="478155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75" name="AutoShape 239"/>
          <p:cNvSpPr>
            <a:spLocks noChangeArrowheads="1"/>
          </p:cNvSpPr>
          <p:nvPr/>
        </p:nvSpPr>
        <p:spPr bwMode="auto">
          <a:xfrm>
            <a:off x="7270750" y="47767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83" name="AutoShape 247"/>
          <p:cNvSpPr>
            <a:spLocks noChangeArrowheads="1"/>
          </p:cNvSpPr>
          <p:nvPr/>
        </p:nvSpPr>
        <p:spPr bwMode="auto">
          <a:xfrm>
            <a:off x="6562725" y="199390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82" name="AutoShape 246"/>
          <p:cNvSpPr>
            <a:spLocks noChangeArrowheads="1"/>
          </p:cNvSpPr>
          <p:nvPr/>
        </p:nvSpPr>
        <p:spPr bwMode="auto">
          <a:xfrm>
            <a:off x="7277100" y="199072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38" name="Line 41"/>
          <p:cNvSpPr>
            <a:spLocks noChangeShapeType="1"/>
          </p:cNvSpPr>
          <p:nvPr/>
        </p:nvSpPr>
        <p:spPr bwMode="auto">
          <a:xfrm>
            <a:off x="30553025" y="3754438"/>
            <a:ext cx="0" cy="1062037"/>
          </a:xfrm>
          <a:prstGeom prst="line">
            <a:avLst/>
          </a:prstGeom>
          <a:noFill/>
          <a:ln w="19050">
            <a:solidFill>
              <a:srgbClr val="FFFFFF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39" name="Text Box 313"/>
          <p:cNvSpPr txBox="1">
            <a:spLocks noChangeArrowheads="1"/>
          </p:cNvSpPr>
          <p:nvPr/>
        </p:nvSpPr>
        <p:spPr bwMode="auto">
          <a:xfrm>
            <a:off x="0" y="836613"/>
            <a:ext cx="493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：完成平面截切圆柱体的俯视图</a:t>
            </a:r>
          </a:p>
        </p:txBody>
      </p:sp>
      <p:sp>
        <p:nvSpPr>
          <p:cNvPr id="13440" name="Text Box 3"/>
          <p:cNvSpPr txBox="1">
            <a:spLocks noChangeArrowheads="1"/>
          </p:cNvSpPr>
          <p:nvPr/>
        </p:nvSpPr>
        <p:spPr bwMode="auto">
          <a:xfrm>
            <a:off x="179388" y="185738"/>
            <a:ext cx="6029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截切平面平行或垂直于轴线</a:t>
            </a:r>
          </a:p>
        </p:txBody>
      </p:sp>
      <p:grpSp>
        <p:nvGrpSpPr>
          <p:cNvPr id="13441" name="组合 194"/>
          <p:cNvGrpSpPr>
            <a:grpSpLocks/>
          </p:cNvGrpSpPr>
          <p:nvPr/>
        </p:nvGrpSpPr>
        <p:grpSpPr bwMode="auto">
          <a:xfrm>
            <a:off x="2819400" y="1608138"/>
            <a:ext cx="1579563" cy="1500187"/>
            <a:chOff x="2819400" y="1607632"/>
            <a:chExt cx="1579562" cy="1500821"/>
          </a:xfrm>
        </p:grpSpPr>
        <p:sp>
          <p:nvSpPr>
            <p:cNvPr id="13506" name="Oval 11"/>
            <p:cNvSpPr>
              <a:spLocks noChangeArrowheads="1"/>
            </p:cNvSpPr>
            <p:nvPr/>
          </p:nvSpPr>
          <p:spPr bwMode="auto">
            <a:xfrm>
              <a:off x="2974975" y="1739900"/>
              <a:ext cx="1287462" cy="12874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3507" name="Group 106"/>
            <p:cNvGrpSpPr>
              <a:grpSpLocks/>
            </p:cNvGrpSpPr>
            <p:nvPr/>
          </p:nvGrpSpPr>
          <p:grpSpPr bwMode="auto">
            <a:xfrm>
              <a:off x="2819400" y="2406778"/>
              <a:ext cx="1579562" cy="114300"/>
              <a:chOff x="3342" y="421"/>
              <a:chExt cx="1305" cy="0"/>
            </a:xfrm>
          </p:grpSpPr>
          <p:sp>
            <p:nvSpPr>
              <p:cNvPr id="13514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5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6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7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8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508" name="Group 119"/>
            <p:cNvGrpSpPr>
              <a:grpSpLocks/>
            </p:cNvGrpSpPr>
            <p:nvPr/>
          </p:nvGrpSpPr>
          <p:grpSpPr bwMode="auto">
            <a:xfrm>
              <a:off x="3617914" y="1607632"/>
              <a:ext cx="212724" cy="1500821"/>
              <a:chOff x="5522" y="285"/>
              <a:chExt cx="0" cy="1305"/>
            </a:xfrm>
          </p:grpSpPr>
          <p:sp>
            <p:nvSpPr>
              <p:cNvPr id="13509" name="Line 108"/>
              <p:cNvSpPr>
                <a:spLocks noChangeShapeType="1"/>
              </p:cNvSpPr>
              <p:nvPr/>
            </p:nvSpPr>
            <p:spPr bwMode="auto">
              <a:xfrm rot="5400000">
                <a:off x="5358" y="449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0" name="Line 109"/>
              <p:cNvSpPr>
                <a:spLocks noChangeShapeType="1"/>
              </p:cNvSpPr>
              <p:nvPr/>
            </p:nvSpPr>
            <p:spPr bwMode="auto">
              <a:xfrm rot="5400000">
                <a:off x="5488" y="694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1" name="Line 110"/>
              <p:cNvSpPr>
                <a:spLocks noChangeShapeType="1"/>
              </p:cNvSpPr>
              <p:nvPr/>
            </p:nvSpPr>
            <p:spPr bwMode="auto">
              <a:xfrm rot="5400000">
                <a:off x="5358" y="930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2" name="Line 111"/>
              <p:cNvSpPr>
                <a:spLocks noChangeShapeType="1"/>
              </p:cNvSpPr>
              <p:nvPr/>
            </p:nvSpPr>
            <p:spPr bwMode="auto">
              <a:xfrm rot="5400000">
                <a:off x="5488" y="1175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3" name="Line 112"/>
              <p:cNvSpPr>
                <a:spLocks noChangeShapeType="1"/>
              </p:cNvSpPr>
              <p:nvPr/>
            </p:nvSpPr>
            <p:spPr bwMode="auto">
              <a:xfrm rot="5400000">
                <a:off x="5358" y="1426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442" name="组合 208"/>
          <p:cNvGrpSpPr>
            <a:grpSpLocks/>
          </p:cNvGrpSpPr>
          <p:nvPr/>
        </p:nvGrpSpPr>
        <p:grpSpPr bwMode="auto">
          <a:xfrm>
            <a:off x="150813" y="4289425"/>
            <a:ext cx="2428875" cy="188913"/>
            <a:chOff x="151606" y="4289424"/>
            <a:chExt cx="2428082" cy="188913"/>
          </a:xfrm>
        </p:grpSpPr>
        <p:grpSp>
          <p:nvGrpSpPr>
            <p:cNvPr id="13497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3501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02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03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04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05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498" name="组合 210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3499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00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443" name="组合 218"/>
          <p:cNvGrpSpPr>
            <a:grpSpLocks/>
          </p:cNvGrpSpPr>
          <p:nvPr/>
        </p:nvGrpSpPr>
        <p:grpSpPr bwMode="auto">
          <a:xfrm>
            <a:off x="195263" y="2406650"/>
            <a:ext cx="2428875" cy="188913"/>
            <a:chOff x="151606" y="4289424"/>
            <a:chExt cx="2428082" cy="188913"/>
          </a:xfrm>
        </p:grpSpPr>
        <p:grpSp>
          <p:nvGrpSpPr>
            <p:cNvPr id="13488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3492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93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94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95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96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489" name="组合 220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3490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91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444" name="AutoShape 48"/>
          <p:cNvSpPr>
            <a:spLocks noChangeArrowheads="1"/>
          </p:cNvSpPr>
          <p:nvPr/>
        </p:nvSpPr>
        <p:spPr bwMode="auto">
          <a:xfrm>
            <a:off x="30448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45" name="AutoShape 57"/>
          <p:cNvSpPr>
            <a:spLocks noChangeArrowheads="1"/>
          </p:cNvSpPr>
          <p:nvPr/>
        </p:nvSpPr>
        <p:spPr bwMode="auto">
          <a:xfrm>
            <a:off x="30448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46" name="AutoShape 58"/>
          <p:cNvSpPr>
            <a:spLocks noChangeArrowheads="1"/>
          </p:cNvSpPr>
          <p:nvPr/>
        </p:nvSpPr>
        <p:spPr bwMode="auto">
          <a:xfrm>
            <a:off x="4098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47" name="AutoShape 49"/>
          <p:cNvSpPr>
            <a:spLocks noChangeArrowheads="1"/>
          </p:cNvSpPr>
          <p:nvPr/>
        </p:nvSpPr>
        <p:spPr bwMode="auto">
          <a:xfrm>
            <a:off x="4098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29" name="组合 228"/>
          <p:cNvGrpSpPr>
            <a:grpSpLocks/>
          </p:cNvGrpSpPr>
          <p:nvPr/>
        </p:nvGrpSpPr>
        <p:grpSpPr bwMode="auto">
          <a:xfrm>
            <a:off x="7488238" y="1608138"/>
            <a:ext cx="1579562" cy="1500187"/>
            <a:chOff x="2819400" y="1607632"/>
            <a:chExt cx="1579562" cy="1500821"/>
          </a:xfrm>
        </p:grpSpPr>
        <p:sp>
          <p:nvSpPr>
            <p:cNvPr id="13475" name="Oval 11"/>
            <p:cNvSpPr>
              <a:spLocks noChangeArrowheads="1"/>
            </p:cNvSpPr>
            <p:nvPr/>
          </p:nvSpPr>
          <p:spPr bwMode="auto">
            <a:xfrm>
              <a:off x="2974975" y="1739900"/>
              <a:ext cx="1287462" cy="12874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3476" name="Group 106"/>
            <p:cNvGrpSpPr>
              <a:grpSpLocks/>
            </p:cNvGrpSpPr>
            <p:nvPr/>
          </p:nvGrpSpPr>
          <p:grpSpPr bwMode="auto">
            <a:xfrm>
              <a:off x="2819400" y="2406778"/>
              <a:ext cx="1579562" cy="114300"/>
              <a:chOff x="3342" y="421"/>
              <a:chExt cx="1305" cy="0"/>
            </a:xfrm>
          </p:grpSpPr>
          <p:sp>
            <p:nvSpPr>
              <p:cNvPr id="13483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4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5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6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7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477" name="Group 119"/>
            <p:cNvGrpSpPr>
              <a:grpSpLocks/>
            </p:cNvGrpSpPr>
            <p:nvPr/>
          </p:nvGrpSpPr>
          <p:grpSpPr bwMode="auto">
            <a:xfrm>
              <a:off x="3617914" y="1607632"/>
              <a:ext cx="212724" cy="1500821"/>
              <a:chOff x="5522" y="285"/>
              <a:chExt cx="0" cy="1305"/>
            </a:xfrm>
          </p:grpSpPr>
          <p:sp>
            <p:nvSpPr>
              <p:cNvPr id="13478" name="Line 108"/>
              <p:cNvSpPr>
                <a:spLocks noChangeShapeType="1"/>
              </p:cNvSpPr>
              <p:nvPr/>
            </p:nvSpPr>
            <p:spPr bwMode="auto">
              <a:xfrm rot="5400000">
                <a:off x="5358" y="449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9" name="Line 109"/>
              <p:cNvSpPr>
                <a:spLocks noChangeShapeType="1"/>
              </p:cNvSpPr>
              <p:nvPr/>
            </p:nvSpPr>
            <p:spPr bwMode="auto">
              <a:xfrm rot="5400000">
                <a:off x="5488" y="694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0" name="Line 110"/>
              <p:cNvSpPr>
                <a:spLocks noChangeShapeType="1"/>
              </p:cNvSpPr>
              <p:nvPr/>
            </p:nvSpPr>
            <p:spPr bwMode="auto">
              <a:xfrm rot="5400000">
                <a:off x="5358" y="930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1" name="Line 111"/>
              <p:cNvSpPr>
                <a:spLocks noChangeShapeType="1"/>
              </p:cNvSpPr>
              <p:nvPr/>
            </p:nvSpPr>
            <p:spPr bwMode="auto">
              <a:xfrm rot="5400000">
                <a:off x="5488" y="1175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2" name="Line 112"/>
              <p:cNvSpPr>
                <a:spLocks noChangeShapeType="1"/>
              </p:cNvSpPr>
              <p:nvPr/>
            </p:nvSpPr>
            <p:spPr bwMode="auto">
              <a:xfrm rot="5400000">
                <a:off x="5358" y="1426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1401" name="AutoShape 265"/>
          <p:cNvSpPr>
            <a:spLocks noChangeArrowheads="1"/>
          </p:cNvSpPr>
          <p:nvPr/>
        </p:nvSpPr>
        <p:spPr bwMode="auto">
          <a:xfrm>
            <a:off x="8775700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2" name="AutoShape 266"/>
          <p:cNvSpPr>
            <a:spLocks noChangeArrowheads="1"/>
          </p:cNvSpPr>
          <p:nvPr/>
        </p:nvSpPr>
        <p:spPr bwMode="auto">
          <a:xfrm>
            <a:off x="8775700" y="199072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99" name="AutoShape 263"/>
          <p:cNvSpPr>
            <a:spLocks noChangeArrowheads="1"/>
          </p:cNvSpPr>
          <p:nvPr/>
        </p:nvSpPr>
        <p:spPr bwMode="auto">
          <a:xfrm>
            <a:off x="7697788" y="198913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0" name="AutoShape 264"/>
          <p:cNvSpPr>
            <a:spLocks noChangeArrowheads="1"/>
          </p:cNvSpPr>
          <p:nvPr/>
        </p:nvSpPr>
        <p:spPr bwMode="auto">
          <a:xfrm>
            <a:off x="7697788" y="198913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43" name="组合 242"/>
          <p:cNvGrpSpPr>
            <a:grpSpLocks/>
          </p:cNvGrpSpPr>
          <p:nvPr/>
        </p:nvGrpSpPr>
        <p:grpSpPr bwMode="auto">
          <a:xfrm>
            <a:off x="4933950" y="4298950"/>
            <a:ext cx="2428875" cy="188913"/>
            <a:chOff x="151606" y="4289424"/>
            <a:chExt cx="2428082" cy="188913"/>
          </a:xfrm>
        </p:grpSpPr>
        <p:grpSp>
          <p:nvGrpSpPr>
            <p:cNvPr id="13466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3470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1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2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3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4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467" name="组合 244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3468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69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53" name="组合 252"/>
          <p:cNvGrpSpPr>
            <a:grpSpLocks/>
          </p:cNvGrpSpPr>
          <p:nvPr/>
        </p:nvGrpSpPr>
        <p:grpSpPr bwMode="auto">
          <a:xfrm>
            <a:off x="4978400" y="2406650"/>
            <a:ext cx="2427288" cy="188913"/>
            <a:chOff x="151606" y="4289424"/>
            <a:chExt cx="2428082" cy="188913"/>
          </a:xfrm>
        </p:grpSpPr>
        <p:grpSp>
          <p:nvGrpSpPr>
            <p:cNvPr id="13457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3461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62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63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64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65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458" name="组合 254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3459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60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13455" name="图片 2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489450"/>
            <a:ext cx="3267075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4708525"/>
            <a:ext cx="3040062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9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9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9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9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9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9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9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9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9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9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9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9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9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9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9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9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9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9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9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9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9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9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9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9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9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9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9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9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9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9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9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9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9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4" dur="2000"/>
                                        <p:tgtEl>
                                          <p:spTgt spid="9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2000"/>
                                        <p:tgtEl>
                                          <p:spTgt spid="9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9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9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1" dur="500"/>
                                        <p:tgtEl>
                                          <p:spTgt spid="9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2000"/>
                                        <p:tgtEl>
                                          <p:spTgt spid="9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9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0" dur="500"/>
                                        <p:tgtEl>
                                          <p:spTgt spid="9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9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9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9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9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9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7" dur="500"/>
                                        <p:tgtEl>
                                          <p:spTgt spid="9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500"/>
                                        <p:tgtEl>
                                          <p:spTgt spid="9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6" dur="500"/>
                                        <p:tgtEl>
                                          <p:spTgt spid="9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9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9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9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0" grpId="0" animBg="1"/>
      <p:bldP spid="91441" grpId="0" animBg="1"/>
      <p:bldP spid="91360" grpId="0" animBg="1"/>
      <p:bldP spid="91436" grpId="0" animBg="1"/>
      <p:bldP spid="91437" grpId="0" animBg="1"/>
      <p:bldP spid="91438" grpId="0" animBg="1"/>
      <p:bldP spid="91439" grpId="0" animBg="1"/>
      <p:bldP spid="91355" grpId="0" animBg="1"/>
      <p:bldP spid="91361" grpId="0" animBg="1"/>
      <p:bldP spid="91398" grpId="0" animBg="1"/>
      <p:bldP spid="91403" grpId="0" animBg="1"/>
      <p:bldP spid="91404" grpId="0" animBg="1"/>
      <p:bldP spid="91450" grpId="0"/>
      <p:bldP spid="91424" grpId="0" animBg="1"/>
      <p:bldP spid="91425" grpId="0" animBg="1"/>
      <p:bldP spid="91373" grpId="0" animBg="1"/>
      <p:bldP spid="91384" grpId="0" animBg="1"/>
      <p:bldP spid="91385" grpId="0" animBg="1"/>
      <p:bldP spid="91406" grpId="0" animBg="1"/>
      <p:bldP spid="91407" grpId="0" animBg="1"/>
      <p:bldP spid="91408" grpId="0" animBg="1"/>
      <p:bldP spid="91409" grpId="0" animBg="1"/>
      <p:bldP spid="91410" grpId="0" animBg="1"/>
      <p:bldP spid="91411" grpId="0" animBg="1"/>
      <p:bldP spid="91412" grpId="0" animBg="1"/>
      <p:bldP spid="91413" grpId="0" animBg="1"/>
      <p:bldP spid="91420" grpId="0" animBg="1"/>
      <p:bldP spid="91421" grpId="0" animBg="1"/>
      <p:bldP spid="91426" grpId="0" animBg="1"/>
      <p:bldP spid="91427" grpId="0" animBg="1"/>
      <p:bldP spid="91417" grpId="0" animBg="1"/>
      <p:bldP spid="91418" grpId="0" animBg="1"/>
      <p:bldP spid="91422" grpId="0" animBg="1"/>
      <p:bldP spid="91414" grpId="0" animBg="1"/>
      <p:bldP spid="91375" grpId="0" animBg="1"/>
      <p:bldP spid="91383" grpId="0" animBg="1"/>
      <p:bldP spid="91382" grpId="0" animBg="1"/>
      <p:bldP spid="91401" grpId="0" animBg="1"/>
      <p:bldP spid="91402" grpId="0" animBg="1"/>
      <p:bldP spid="91399" grpId="0" animBg="1"/>
      <p:bldP spid="914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19"/>
          <p:cNvGrpSpPr>
            <a:grpSpLocks/>
          </p:cNvGrpSpPr>
          <p:nvPr/>
        </p:nvGrpSpPr>
        <p:grpSpPr bwMode="auto">
          <a:xfrm>
            <a:off x="5429250" y="2822575"/>
            <a:ext cx="212725" cy="1500188"/>
            <a:chOff x="5522" y="285"/>
            <a:chExt cx="0" cy="1305"/>
          </a:xfrm>
        </p:grpSpPr>
        <p:sp>
          <p:nvSpPr>
            <p:cNvPr id="14494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95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96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97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98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0" name="组合 99"/>
          <p:cNvGrpSpPr>
            <a:grpSpLocks/>
          </p:cNvGrpSpPr>
          <p:nvPr/>
        </p:nvGrpSpPr>
        <p:grpSpPr bwMode="auto">
          <a:xfrm>
            <a:off x="6673850" y="1255713"/>
            <a:ext cx="1579563" cy="1500187"/>
            <a:chOff x="2819400" y="1607632"/>
            <a:chExt cx="1579562" cy="1500821"/>
          </a:xfrm>
        </p:grpSpPr>
        <p:grpSp>
          <p:nvGrpSpPr>
            <p:cNvPr id="14482" name="Group 106"/>
            <p:cNvGrpSpPr>
              <a:grpSpLocks/>
            </p:cNvGrpSpPr>
            <p:nvPr/>
          </p:nvGrpSpPr>
          <p:grpSpPr bwMode="auto">
            <a:xfrm>
              <a:off x="2819400" y="2406778"/>
              <a:ext cx="1579562" cy="114300"/>
              <a:chOff x="3342" y="421"/>
              <a:chExt cx="1305" cy="0"/>
            </a:xfrm>
          </p:grpSpPr>
          <p:sp>
            <p:nvSpPr>
              <p:cNvPr id="14489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0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1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2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3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83" name="Group 119"/>
            <p:cNvGrpSpPr>
              <a:grpSpLocks/>
            </p:cNvGrpSpPr>
            <p:nvPr/>
          </p:nvGrpSpPr>
          <p:grpSpPr bwMode="auto">
            <a:xfrm>
              <a:off x="3617914" y="1607632"/>
              <a:ext cx="212724" cy="1500821"/>
              <a:chOff x="5522" y="285"/>
              <a:chExt cx="0" cy="1305"/>
            </a:xfrm>
          </p:grpSpPr>
          <p:sp>
            <p:nvSpPr>
              <p:cNvPr id="14484" name="Line 108"/>
              <p:cNvSpPr>
                <a:spLocks noChangeShapeType="1"/>
              </p:cNvSpPr>
              <p:nvPr/>
            </p:nvSpPr>
            <p:spPr bwMode="auto">
              <a:xfrm rot="5400000">
                <a:off x="5358" y="449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5" name="Line 109"/>
              <p:cNvSpPr>
                <a:spLocks noChangeShapeType="1"/>
              </p:cNvSpPr>
              <p:nvPr/>
            </p:nvSpPr>
            <p:spPr bwMode="auto">
              <a:xfrm rot="5400000">
                <a:off x="5488" y="694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6" name="Line 110"/>
              <p:cNvSpPr>
                <a:spLocks noChangeShapeType="1"/>
              </p:cNvSpPr>
              <p:nvPr/>
            </p:nvSpPr>
            <p:spPr bwMode="auto">
              <a:xfrm rot="5400000">
                <a:off x="5358" y="930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7" name="Line 111"/>
              <p:cNvSpPr>
                <a:spLocks noChangeShapeType="1"/>
              </p:cNvSpPr>
              <p:nvPr/>
            </p:nvSpPr>
            <p:spPr bwMode="auto">
              <a:xfrm rot="5400000">
                <a:off x="5488" y="1175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8" name="Line 112"/>
              <p:cNvSpPr>
                <a:spLocks noChangeShapeType="1"/>
              </p:cNvSpPr>
              <p:nvPr/>
            </p:nvSpPr>
            <p:spPr bwMode="auto">
              <a:xfrm rot="5400000">
                <a:off x="5358" y="1426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4" name="组合 113"/>
          <p:cNvGrpSpPr>
            <a:grpSpLocks/>
          </p:cNvGrpSpPr>
          <p:nvPr/>
        </p:nvGrpSpPr>
        <p:grpSpPr bwMode="auto">
          <a:xfrm>
            <a:off x="4595813" y="3533775"/>
            <a:ext cx="1792287" cy="0"/>
            <a:chOff x="-43754" y="4288828"/>
            <a:chExt cx="2623442" cy="596"/>
          </a:xfrm>
        </p:grpSpPr>
        <p:grpSp>
          <p:nvGrpSpPr>
            <p:cNvPr id="14473" name="Group 106"/>
            <p:cNvGrpSpPr>
              <a:grpSpLocks/>
            </p:cNvGrpSpPr>
            <p:nvPr/>
          </p:nvGrpSpPr>
          <p:grpSpPr bwMode="auto">
            <a:xfrm>
              <a:off x="-43754" y="4288828"/>
              <a:ext cx="1929707" cy="596"/>
              <a:chOff x="3195" y="-175"/>
              <a:chExt cx="1452" cy="596"/>
            </a:xfrm>
          </p:grpSpPr>
          <p:sp>
            <p:nvSpPr>
              <p:cNvPr id="14477" name="Line 100"/>
              <p:cNvSpPr>
                <a:spLocks noChangeShapeType="1"/>
              </p:cNvSpPr>
              <p:nvPr/>
            </p:nvSpPr>
            <p:spPr bwMode="auto">
              <a:xfrm>
                <a:off x="3195" y="-175"/>
                <a:ext cx="495" cy="596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78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79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0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1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74" name="组合 115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4475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76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4" name="组合 123"/>
          <p:cNvGrpSpPr>
            <a:grpSpLocks/>
          </p:cNvGrpSpPr>
          <p:nvPr/>
        </p:nvGrpSpPr>
        <p:grpSpPr bwMode="auto">
          <a:xfrm>
            <a:off x="4668838" y="2055813"/>
            <a:ext cx="1703387" cy="323850"/>
            <a:chOff x="151606" y="4289424"/>
            <a:chExt cx="2428082" cy="188913"/>
          </a:xfrm>
        </p:grpSpPr>
        <p:grpSp>
          <p:nvGrpSpPr>
            <p:cNvPr id="14464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4468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69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70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71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72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65" name="组合 125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4466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67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556" name="Text Box 100"/>
          <p:cNvSpPr txBox="1">
            <a:spLocks noChangeArrowheads="1"/>
          </p:cNvSpPr>
          <p:nvPr/>
        </p:nvSpPr>
        <p:spPr bwMode="auto">
          <a:xfrm>
            <a:off x="4868863" y="914400"/>
            <a:ext cx="427513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空间分析：截交线为椭圆</a:t>
            </a:r>
          </a:p>
        </p:txBody>
      </p:sp>
      <p:sp>
        <p:nvSpPr>
          <p:cNvPr id="143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E3390BE-4E61-4BA2-9CFE-80FD2710EAB7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12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45" name="Line 85"/>
          <p:cNvSpPr>
            <a:spLocks noChangeShapeType="1"/>
          </p:cNvSpPr>
          <p:nvPr/>
        </p:nvSpPr>
        <p:spPr bwMode="auto">
          <a:xfrm>
            <a:off x="5691188" y="2943225"/>
            <a:ext cx="0" cy="11668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46" name="Line 86"/>
          <p:cNvSpPr>
            <a:spLocks noChangeShapeType="1"/>
          </p:cNvSpPr>
          <p:nvPr/>
        </p:nvSpPr>
        <p:spPr bwMode="auto">
          <a:xfrm>
            <a:off x="5248275" y="3062288"/>
            <a:ext cx="28575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7" name="Line 87"/>
          <p:cNvSpPr>
            <a:spLocks noChangeShapeType="1"/>
          </p:cNvSpPr>
          <p:nvPr/>
        </p:nvSpPr>
        <p:spPr bwMode="auto">
          <a:xfrm>
            <a:off x="5295900" y="3062288"/>
            <a:ext cx="28575" cy="52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8" name="Line 88"/>
          <p:cNvSpPr>
            <a:spLocks noChangeShapeType="1"/>
          </p:cNvSpPr>
          <p:nvPr/>
        </p:nvSpPr>
        <p:spPr bwMode="auto">
          <a:xfrm>
            <a:off x="5534025" y="3057525"/>
            <a:ext cx="28575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49" name="Line 89"/>
          <p:cNvSpPr>
            <a:spLocks noChangeShapeType="1"/>
          </p:cNvSpPr>
          <p:nvPr/>
        </p:nvSpPr>
        <p:spPr bwMode="auto">
          <a:xfrm>
            <a:off x="5581650" y="3057525"/>
            <a:ext cx="28575" cy="52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0" name="Line 90"/>
          <p:cNvSpPr>
            <a:spLocks noChangeShapeType="1"/>
          </p:cNvSpPr>
          <p:nvPr/>
        </p:nvSpPr>
        <p:spPr bwMode="auto">
          <a:xfrm>
            <a:off x="4738688" y="3986213"/>
            <a:ext cx="14954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51" name="Line 91"/>
          <p:cNvSpPr>
            <a:spLocks noChangeShapeType="1"/>
          </p:cNvSpPr>
          <p:nvPr/>
        </p:nvSpPr>
        <p:spPr bwMode="auto">
          <a:xfrm>
            <a:off x="4743450" y="3081338"/>
            <a:ext cx="14954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55" name="Oval 95"/>
          <p:cNvSpPr>
            <a:spLocks noChangeArrowheads="1"/>
          </p:cNvSpPr>
          <p:nvPr/>
        </p:nvSpPr>
        <p:spPr bwMode="auto">
          <a:xfrm>
            <a:off x="4843463" y="2905125"/>
            <a:ext cx="376237" cy="7461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56" name="Oval 96"/>
          <p:cNvSpPr>
            <a:spLocks noChangeArrowheads="1"/>
          </p:cNvSpPr>
          <p:nvPr/>
        </p:nvSpPr>
        <p:spPr bwMode="auto">
          <a:xfrm>
            <a:off x="4819650" y="4071938"/>
            <a:ext cx="376238" cy="7461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57" name="Rectangle 97"/>
          <p:cNvSpPr>
            <a:spLocks noChangeArrowheads="1"/>
          </p:cNvSpPr>
          <p:nvPr/>
        </p:nvSpPr>
        <p:spPr bwMode="auto">
          <a:xfrm>
            <a:off x="4743450" y="1485900"/>
            <a:ext cx="1498600" cy="1165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58" name="Rectangle 98"/>
          <p:cNvSpPr>
            <a:spLocks noChangeArrowheads="1"/>
          </p:cNvSpPr>
          <p:nvPr/>
        </p:nvSpPr>
        <p:spPr bwMode="auto">
          <a:xfrm>
            <a:off x="4737100" y="2943225"/>
            <a:ext cx="1498600" cy="1165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55" name="Rectangle 84"/>
          <p:cNvSpPr>
            <a:spLocks noChangeArrowheads="1"/>
          </p:cNvSpPr>
          <p:nvPr/>
        </p:nvSpPr>
        <p:spPr bwMode="auto">
          <a:xfrm>
            <a:off x="368300" y="230188"/>
            <a:ext cx="4768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．截切平面倾斜于轴线</a:t>
            </a:r>
          </a:p>
        </p:txBody>
      </p:sp>
      <p:sp>
        <p:nvSpPr>
          <p:cNvPr id="92252" name="Line 92"/>
          <p:cNvSpPr>
            <a:spLocks noChangeShapeType="1"/>
          </p:cNvSpPr>
          <p:nvPr/>
        </p:nvSpPr>
        <p:spPr bwMode="auto">
          <a:xfrm>
            <a:off x="5853113" y="1485900"/>
            <a:ext cx="3175" cy="2036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53" name="Line 93"/>
          <p:cNvSpPr>
            <a:spLocks noChangeShapeType="1"/>
          </p:cNvSpPr>
          <p:nvPr/>
        </p:nvSpPr>
        <p:spPr bwMode="auto">
          <a:xfrm>
            <a:off x="5429250" y="2082800"/>
            <a:ext cx="0" cy="7477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54" name="Line 94"/>
          <p:cNvSpPr>
            <a:spLocks noChangeShapeType="1"/>
          </p:cNvSpPr>
          <p:nvPr/>
        </p:nvSpPr>
        <p:spPr bwMode="auto">
          <a:xfrm>
            <a:off x="5010150" y="2652713"/>
            <a:ext cx="0" cy="8620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62" name="Oval 102"/>
          <p:cNvSpPr>
            <a:spLocks noChangeArrowheads="1"/>
          </p:cNvSpPr>
          <p:nvPr/>
        </p:nvSpPr>
        <p:spPr bwMode="auto">
          <a:xfrm>
            <a:off x="6897688" y="1485900"/>
            <a:ext cx="1165225" cy="116522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64" name="AutoShape 104"/>
          <p:cNvSpPr>
            <a:spLocks noChangeArrowheads="1"/>
          </p:cNvSpPr>
          <p:nvPr/>
        </p:nvSpPr>
        <p:spPr bwMode="auto">
          <a:xfrm>
            <a:off x="6858000" y="202565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65" name="Freeform 105"/>
          <p:cNvSpPr>
            <a:spLocks/>
          </p:cNvSpPr>
          <p:nvPr/>
        </p:nvSpPr>
        <p:spPr bwMode="auto">
          <a:xfrm>
            <a:off x="5003800" y="1487488"/>
            <a:ext cx="1244600" cy="1168400"/>
          </a:xfrm>
          <a:custGeom>
            <a:avLst/>
            <a:gdLst>
              <a:gd name="T0" fmla="*/ 0 w 784"/>
              <a:gd name="T1" fmla="*/ 2147483646 h 736"/>
              <a:gd name="T2" fmla="*/ 2147483646 w 784"/>
              <a:gd name="T3" fmla="*/ 0 h 736"/>
              <a:gd name="T4" fmla="*/ 2147483646 w 784"/>
              <a:gd name="T5" fmla="*/ 0 h 736"/>
              <a:gd name="T6" fmla="*/ 2147483646 w 784"/>
              <a:gd name="T7" fmla="*/ 2147483646 h 736"/>
              <a:gd name="T8" fmla="*/ 0 w 784"/>
              <a:gd name="T9" fmla="*/ 2147483646 h 7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4"/>
              <a:gd name="T16" fmla="*/ 0 h 736"/>
              <a:gd name="T17" fmla="*/ 784 w 784"/>
              <a:gd name="T18" fmla="*/ 736 h 7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4" h="736">
                <a:moveTo>
                  <a:pt x="0" y="736"/>
                </a:moveTo>
                <a:lnTo>
                  <a:pt x="532" y="0"/>
                </a:lnTo>
                <a:lnTo>
                  <a:pt x="784" y="0"/>
                </a:lnTo>
                <a:lnTo>
                  <a:pt x="784" y="736"/>
                </a:lnTo>
                <a:lnTo>
                  <a:pt x="0" y="736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6" name="Line 106"/>
          <p:cNvSpPr>
            <a:spLocks noChangeShapeType="1"/>
          </p:cNvSpPr>
          <p:nvPr/>
        </p:nvSpPr>
        <p:spPr bwMode="auto">
          <a:xfrm flipH="1">
            <a:off x="5005388" y="1482725"/>
            <a:ext cx="841375" cy="1168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67" name="Text Box 107"/>
          <p:cNvSpPr txBox="1">
            <a:spLocks noChangeArrowheads="1"/>
          </p:cNvSpPr>
          <p:nvPr/>
        </p:nvSpPr>
        <p:spPr bwMode="auto">
          <a:xfrm>
            <a:off x="7277100" y="1757363"/>
            <a:ext cx="544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 </a:t>
            </a: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</a:t>
            </a: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CommercialPi BT" panose="05020102010206080802" pitchFamily="18" charset="2"/>
              </a:rPr>
              <a:t>”</a:t>
            </a:r>
          </a:p>
        </p:txBody>
      </p:sp>
      <p:sp>
        <p:nvSpPr>
          <p:cNvPr id="92268" name="Text Box 108"/>
          <p:cNvSpPr txBox="1">
            <a:spLocks noChangeArrowheads="1"/>
          </p:cNvSpPr>
          <p:nvPr/>
        </p:nvSpPr>
        <p:spPr bwMode="auto">
          <a:xfrm>
            <a:off x="6378575" y="1730375"/>
            <a:ext cx="749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CommercialPi BT" panose="05020102010206080802" pitchFamily="18" charset="2"/>
              </a:rPr>
              <a:t>”  </a:t>
            </a:r>
          </a:p>
        </p:txBody>
      </p:sp>
      <p:sp>
        <p:nvSpPr>
          <p:cNvPr id="92269" name="AutoShape 109"/>
          <p:cNvSpPr>
            <a:spLocks noChangeArrowheads="1"/>
          </p:cNvSpPr>
          <p:nvPr/>
        </p:nvSpPr>
        <p:spPr bwMode="auto">
          <a:xfrm>
            <a:off x="8024813" y="20208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70" name="AutoShape 110"/>
          <p:cNvSpPr>
            <a:spLocks noChangeArrowheads="1"/>
          </p:cNvSpPr>
          <p:nvPr/>
        </p:nvSpPr>
        <p:spPr bwMode="auto">
          <a:xfrm>
            <a:off x="7439025" y="144462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71" name="AutoShape 111"/>
          <p:cNvSpPr>
            <a:spLocks noChangeArrowheads="1"/>
          </p:cNvSpPr>
          <p:nvPr/>
        </p:nvSpPr>
        <p:spPr bwMode="auto">
          <a:xfrm>
            <a:off x="7434263" y="261620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72" name="Text Box 112"/>
          <p:cNvSpPr txBox="1">
            <a:spLocks noChangeArrowheads="1"/>
          </p:cNvSpPr>
          <p:nvPr/>
        </p:nvSpPr>
        <p:spPr bwMode="auto">
          <a:xfrm>
            <a:off x="7969250" y="1698625"/>
            <a:ext cx="515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CommercialPi BT" panose="05020102010206080802" pitchFamily="18" charset="2"/>
              </a:rPr>
              <a:t>”</a:t>
            </a:r>
            <a:endParaRPr lang="en-US" altLang="zh-CN" sz="1800" i="1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273" name="Text Box 113"/>
          <p:cNvSpPr txBox="1">
            <a:spLocks noChangeArrowheads="1"/>
          </p:cNvSpPr>
          <p:nvPr/>
        </p:nvSpPr>
        <p:spPr bwMode="auto">
          <a:xfrm>
            <a:off x="4648200" y="1747838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o’,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’,c’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 </a:t>
            </a:r>
          </a:p>
        </p:txBody>
      </p:sp>
      <p:sp>
        <p:nvSpPr>
          <p:cNvPr id="92274" name="Text Box 114"/>
          <p:cNvSpPr txBox="1">
            <a:spLocks noChangeArrowheads="1"/>
          </p:cNvSpPr>
          <p:nvPr/>
        </p:nvSpPr>
        <p:spPr bwMode="auto">
          <a:xfrm>
            <a:off x="5697538" y="1150938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b’</a:t>
            </a:r>
          </a:p>
        </p:txBody>
      </p:sp>
      <p:sp>
        <p:nvSpPr>
          <p:cNvPr id="92275" name="Text Box 115"/>
          <p:cNvSpPr txBox="1">
            <a:spLocks noChangeArrowheads="1"/>
          </p:cNvSpPr>
          <p:nvPr/>
        </p:nvSpPr>
        <p:spPr bwMode="auto">
          <a:xfrm>
            <a:off x="4657725" y="2600325"/>
            <a:ext cx="369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d’</a:t>
            </a:r>
          </a:p>
        </p:txBody>
      </p:sp>
      <p:sp>
        <p:nvSpPr>
          <p:cNvPr id="92276" name="Text Box 116"/>
          <p:cNvSpPr txBox="1">
            <a:spLocks noChangeArrowheads="1"/>
          </p:cNvSpPr>
          <p:nvPr/>
        </p:nvSpPr>
        <p:spPr bwMode="auto">
          <a:xfrm>
            <a:off x="5389563" y="26066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1800" b="1">
              <a:solidFill>
                <a:srgbClr val="000000"/>
              </a:solidFill>
              <a:latin typeface="ISOCPEUR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77" name="Text Box 117"/>
          <p:cNvSpPr txBox="1">
            <a:spLocks noChangeArrowheads="1"/>
          </p:cNvSpPr>
          <p:nvPr/>
        </p:nvSpPr>
        <p:spPr bwMode="auto">
          <a:xfrm>
            <a:off x="5403850" y="40338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</a:p>
        </p:txBody>
      </p:sp>
      <p:sp>
        <p:nvSpPr>
          <p:cNvPr id="92278" name="Text Box 118"/>
          <p:cNvSpPr txBox="1">
            <a:spLocks noChangeArrowheads="1"/>
          </p:cNvSpPr>
          <p:nvPr/>
        </p:nvSpPr>
        <p:spPr bwMode="auto">
          <a:xfrm>
            <a:off x="5081588" y="3230563"/>
            <a:ext cx="496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 </a:t>
            </a: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 </a:t>
            </a:r>
          </a:p>
        </p:txBody>
      </p:sp>
      <p:sp>
        <p:nvSpPr>
          <p:cNvPr id="92288" name="Line 128"/>
          <p:cNvSpPr>
            <a:spLocks noChangeShapeType="1"/>
          </p:cNvSpPr>
          <p:nvPr/>
        </p:nvSpPr>
        <p:spPr bwMode="auto">
          <a:xfrm>
            <a:off x="5429250" y="4110038"/>
            <a:ext cx="80486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87" name="Line 127"/>
          <p:cNvSpPr>
            <a:spLocks noChangeShapeType="1"/>
          </p:cNvSpPr>
          <p:nvPr/>
        </p:nvSpPr>
        <p:spPr bwMode="auto">
          <a:xfrm>
            <a:off x="5424488" y="2938463"/>
            <a:ext cx="812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79" name="Oval 119"/>
          <p:cNvSpPr>
            <a:spLocks noChangeArrowheads="1"/>
          </p:cNvSpPr>
          <p:nvPr/>
        </p:nvSpPr>
        <p:spPr bwMode="auto">
          <a:xfrm>
            <a:off x="5010150" y="2943225"/>
            <a:ext cx="838200" cy="11668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80" name="Text Box 120"/>
          <p:cNvSpPr txBox="1">
            <a:spLocks noChangeArrowheads="1"/>
          </p:cNvSpPr>
          <p:nvPr/>
        </p:nvSpPr>
        <p:spPr bwMode="auto">
          <a:xfrm>
            <a:off x="4743450" y="213836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ISOCPEUR" panose="020B0604020202020204" pitchFamily="34" charset="0"/>
              </a:rPr>
              <a:t>1’</a:t>
            </a:r>
          </a:p>
        </p:txBody>
      </p:sp>
      <p:sp>
        <p:nvSpPr>
          <p:cNvPr id="92281" name="Text Box 121"/>
          <p:cNvSpPr txBox="1">
            <a:spLocks noChangeArrowheads="1"/>
          </p:cNvSpPr>
          <p:nvPr/>
        </p:nvSpPr>
        <p:spPr bwMode="auto">
          <a:xfrm>
            <a:off x="7802563" y="2320925"/>
            <a:ext cx="631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ISOCPEUR" panose="020B0604020202020204" pitchFamily="34" charset="0"/>
              </a:rPr>
              <a:t>1</a:t>
            </a:r>
            <a:r>
              <a:rPr lang="en-US" altLang="zh-CN" sz="1800" i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“</a:t>
            </a:r>
          </a:p>
        </p:txBody>
      </p:sp>
      <p:sp>
        <p:nvSpPr>
          <p:cNvPr id="92282" name="Text Box 122"/>
          <p:cNvSpPr txBox="1">
            <a:spLocks noChangeArrowheads="1"/>
          </p:cNvSpPr>
          <p:nvPr/>
        </p:nvSpPr>
        <p:spPr bwMode="auto">
          <a:xfrm>
            <a:off x="5086350" y="3698875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ISOCPEUR" panose="020B0604020202020204" pitchFamily="34" charset="0"/>
              </a:rPr>
              <a:t>1 </a:t>
            </a:r>
            <a:endParaRPr lang="en-US" altLang="zh-CN" sz="2400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2283" name="AutoShape 123"/>
          <p:cNvSpPr>
            <a:spLocks noChangeArrowheads="1"/>
          </p:cNvSpPr>
          <p:nvPr/>
        </p:nvSpPr>
        <p:spPr bwMode="auto">
          <a:xfrm>
            <a:off x="5805488" y="349250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84" name="AutoShape 124"/>
          <p:cNvSpPr>
            <a:spLocks noChangeArrowheads="1"/>
          </p:cNvSpPr>
          <p:nvPr/>
        </p:nvSpPr>
        <p:spPr bwMode="auto">
          <a:xfrm>
            <a:off x="4972050" y="349250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85" name="AutoShape 125"/>
          <p:cNvSpPr>
            <a:spLocks noChangeArrowheads="1"/>
          </p:cNvSpPr>
          <p:nvPr/>
        </p:nvSpPr>
        <p:spPr bwMode="auto">
          <a:xfrm>
            <a:off x="5653088" y="30400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86" name="AutoShape 126"/>
          <p:cNvSpPr>
            <a:spLocks noChangeArrowheads="1"/>
          </p:cNvSpPr>
          <p:nvPr/>
        </p:nvSpPr>
        <p:spPr bwMode="auto">
          <a:xfrm>
            <a:off x="5657850" y="394970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89" name="Line 129"/>
          <p:cNvSpPr>
            <a:spLocks noChangeShapeType="1"/>
          </p:cNvSpPr>
          <p:nvPr/>
        </p:nvSpPr>
        <p:spPr bwMode="auto">
          <a:xfrm>
            <a:off x="6234113" y="2930525"/>
            <a:ext cx="0" cy="1196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90" name="AutoShape 130"/>
          <p:cNvSpPr>
            <a:spLocks noChangeArrowheads="1"/>
          </p:cNvSpPr>
          <p:nvPr/>
        </p:nvSpPr>
        <p:spPr bwMode="auto">
          <a:xfrm>
            <a:off x="5392738" y="201771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91" name="AutoShape 131"/>
          <p:cNvSpPr>
            <a:spLocks noChangeArrowheads="1"/>
          </p:cNvSpPr>
          <p:nvPr/>
        </p:nvSpPr>
        <p:spPr bwMode="auto">
          <a:xfrm>
            <a:off x="5810250" y="145097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92" name="AutoShape 132"/>
          <p:cNvSpPr>
            <a:spLocks noChangeArrowheads="1"/>
          </p:cNvSpPr>
          <p:nvPr/>
        </p:nvSpPr>
        <p:spPr bwMode="auto">
          <a:xfrm>
            <a:off x="4972050" y="261620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93" name="Text Box 133"/>
          <p:cNvSpPr txBox="1">
            <a:spLocks noChangeArrowheads="1"/>
          </p:cNvSpPr>
          <p:nvPr/>
        </p:nvSpPr>
        <p:spPr bwMode="auto">
          <a:xfrm>
            <a:off x="119063" y="1725613"/>
            <a:ext cx="3468687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分析特殊点：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极限位置点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长短轴的端点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拐点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切点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可见性分界点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轮廓线上的点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92294" name="Text Box 134"/>
          <p:cNvSpPr txBox="1">
            <a:spLocks noChangeArrowheads="1"/>
          </p:cNvSpPr>
          <p:nvPr/>
        </p:nvSpPr>
        <p:spPr bwMode="auto">
          <a:xfrm>
            <a:off x="5172075" y="100013"/>
            <a:ext cx="3900488" cy="83185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xtLst/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作题过程中，要充分利用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积聚性</a:t>
            </a:r>
            <a:r>
              <a:rPr kumimoji="0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的投影进行找点。</a:t>
            </a:r>
            <a:endParaRPr kumimoji="0"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95" name="Text Box 135"/>
          <p:cNvSpPr txBox="1">
            <a:spLocks noChangeArrowheads="1"/>
          </p:cNvSpPr>
          <p:nvPr/>
        </p:nvSpPr>
        <p:spPr bwMode="auto">
          <a:xfrm>
            <a:off x="746125" y="4168775"/>
            <a:ext cx="2066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作图步骤：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找全</a:t>
            </a:r>
            <a:r>
              <a:rPr lang="zh-CN" altLang="en-US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特殊点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适当的中间点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光滑连线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完成轮廓线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可见性</a:t>
            </a:r>
          </a:p>
        </p:txBody>
      </p:sp>
      <p:sp>
        <p:nvSpPr>
          <p:cNvPr id="92296" name="Text Box 136"/>
          <p:cNvSpPr txBox="1">
            <a:spLocks noChangeArrowheads="1"/>
          </p:cNvSpPr>
          <p:nvPr/>
        </p:nvSpPr>
        <p:spPr bwMode="auto">
          <a:xfrm>
            <a:off x="4719638" y="3246438"/>
            <a:ext cx="382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 </a:t>
            </a:r>
          </a:p>
        </p:txBody>
      </p:sp>
      <p:sp>
        <p:nvSpPr>
          <p:cNvPr id="92297" name="Text Box 137"/>
          <p:cNvSpPr txBox="1">
            <a:spLocks noChangeArrowheads="1"/>
          </p:cNvSpPr>
          <p:nvPr/>
        </p:nvSpPr>
        <p:spPr bwMode="auto">
          <a:xfrm>
            <a:off x="5746750" y="3214688"/>
            <a:ext cx="44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b</a:t>
            </a:r>
          </a:p>
        </p:txBody>
      </p:sp>
      <p:sp>
        <p:nvSpPr>
          <p:cNvPr id="92298" name="Text Box 138"/>
          <p:cNvSpPr txBox="1">
            <a:spLocks noChangeArrowheads="1"/>
          </p:cNvSpPr>
          <p:nvPr/>
        </p:nvSpPr>
        <p:spPr bwMode="auto">
          <a:xfrm>
            <a:off x="7123113" y="1187450"/>
            <a:ext cx="566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ISOCPEUR" panose="020B0604020202020204" pitchFamily="34" charset="0"/>
              </a:rPr>
              <a:t>b</a:t>
            </a:r>
            <a:r>
              <a:rPr lang="en-US" altLang="zh-CN" sz="1800" i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”  </a:t>
            </a:r>
            <a:endParaRPr lang="en-US" altLang="zh-CN" sz="2400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2299" name="Text Box 139"/>
          <p:cNvSpPr txBox="1">
            <a:spLocks noChangeArrowheads="1"/>
          </p:cNvSpPr>
          <p:nvPr/>
        </p:nvSpPr>
        <p:spPr bwMode="auto">
          <a:xfrm>
            <a:off x="7248525" y="2693988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CommercialPi BT" panose="05020102010206080802" pitchFamily="18" charset="2"/>
              </a:rPr>
              <a:t>”</a:t>
            </a:r>
            <a:endParaRPr lang="en-US" altLang="zh-CN" sz="2400" i="1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301" name="AutoShape 141"/>
          <p:cNvSpPr>
            <a:spLocks noChangeArrowheads="1"/>
          </p:cNvSpPr>
          <p:nvPr/>
        </p:nvSpPr>
        <p:spPr bwMode="auto">
          <a:xfrm>
            <a:off x="5391150" y="407352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02" name="AutoShape 142"/>
          <p:cNvSpPr>
            <a:spLocks noChangeArrowheads="1"/>
          </p:cNvSpPr>
          <p:nvPr/>
        </p:nvSpPr>
        <p:spPr bwMode="auto">
          <a:xfrm>
            <a:off x="5386388" y="290671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03" name="Line 143"/>
          <p:cNvSpPr>
            <a:spLocks noChangeShapeType="1"/>
          </p:cNvSpPr>
          <p:nvPr/>
        </p:nvSpPr>
        <p:spPr bwMode="auto">
          <a:xfrm>
            <a:off x="7681913" y="2390775"/>
            <a:ext cx="52387" cy="809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04" name="Line 144"/>
          <p:cNvSpPr>
            <a:spLocks noChangeShapeType="1"/>
          </p:cNvSpPr>
          <p:nvPr/>
        </p:nvSpPr>
        <p:spPr bwMode="auto">
          <a:xfrm>
            <a:off x="5165725" y="2419350"/>
            <a:ext cx="277812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305" name="AutoShape 145"/>
          <p:cNvSpPr>
            <a:spLocks noChangeArrowheads="1"/>
          </p:cNvSpPr>
          <p:nvPr/>
        </p:nvSpPr>
        <p:spPr bwMode="auto">
          <a:xfrm>
            <a:off x="6977063" y="23923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06" name="AutoShape 146"/>
          <p:cNvSpPr>
            <a:spLocks noChangeArrowheads="1"/>
          </p:cNvSpPr>
          <p:nvPr/>
        </p:nvSpPr>
        <p:spPr bwMode="auto">
          <a:xfrm>
            <a:off x="7905750" y="23923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07" name="Line 147"/>
          <p:cNvSpPr>
            <a:spLocks noChangeShapeType="1"/>
          </p:cNvSpPr>
          <p:nvPr/>
        </p:nvSpPr>
        <p:spPr bwMode="auto">
          <a:xfrm>
            <a:off x="5133975" y="3729038"/>
            <a:ext cx="61913" cy="42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08" name="Line 148"/>
          <p:cNvSpPr>
            <a:spLocks noChangeShapeType="1"/>
          </p:cNvSpPr>
          <p:nvPr/>
        </p:nvSpPr>
        <p:spPr bwMode="auto">
          <a:xfrm>
            <a:off x="5129213" y="3267075"/>
            <a:ext cx="52387" cy="428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09" name="Line 149"/>
          <p:cNvSpPr>
            <a:spLocks noChangeShapeType="1"/>
          </p:cNvSpPr>
          <p:nvPr/>
        </p:nvSpPr>
        <p:spPr bwMode="auto">
          <a:xfrm>
            <a:off x="5167313" y="2428875"/>
            <a:ext cx="0" cy="15525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310" name="AutoShape 150"/>
          <p:cNvSpPr>
            <a:spLocks noChangeArrowheads="1"/>
          </p:cNvSpPr>
          <p:nvPr/>
        </p:nvSpPr>
        <p:spPr bwMode="auto">
          <a:xfrm>
            <a:off x="5129213" y="3044825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11" name="AutoShape 151"/>
          <p:cNvSpPr>
            <a:spLocks noChangeArrowheads="1"/>
          </p:cNvSpPr>
          <p:nvPr/>
        </p:nvSpPr>
        <p:spPr bwMode="auto">
          <a:xfrm>
            <a:off x="5124450" y="39449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12" name="AutoShape 152"/>
          <p:cNvSpPr>
            <a:spLocks noChangeArrowheads="1"/>
          </p:cNvSpPr>
          <p:nvPr/>
        </p:nvSpPr>
        <p:spPr bwMode="auto">
          <a:xfrm>
            <a:off x="5124450" y="23923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81"/>
          <p:cNvGrpSpPr>
            <a:grpSpLocks/>
          </p:cNvGrpSpPr>
          <p:nvPr/>
        </p:nvGrpSpPr>
        <p:grpSpPr bwMode="auto">
          <a:xfrm>
            <a:off x="3849688" y="5260975"/>
            <a:ext cx="2541587" cy="1077913"/>
            <a:chOff x="4135" y="2063"/>
            <a:chExt cx="1468" cy="679"/>
          </a:xfrm>
        </p:grpSpPr>
        <p:sp>
          <p:nvSpPr>
            <p:cNvPr id="14462" name="Freeform 156"/>
            <p:cNvSpPr>
              <a:spLocks/>
            </p:cNvSpPr>
            <p:nvPr/>
          </p:nvSpPr>
          <p:spPr bwMode="auto">
            <a:xfrm rot="16631993" flipH="1">
              <a:off x="5206" y="2298"/>
              <a:ext cx="336" cy="459"/>
            </a:xfrm>
            <a:custGeom>
              <a:avLst/>
              <a:gdLst>
                <a:gd name="T0" fmla="*/ 11 w 411"/>
                <a:gd name="T1" fmla="*/ 0 h 289"/>
                <a:gd name="T2" fmla="*/ 0 w 411"/>
                <a:gd name="T3" fmla="*/ 115366 h 289"/>
                <a:gd name="T4" fmla="*/ 24 w 411"/>
                <a:gd name="T5" fmla="*/ 9194 h 289"/>
                <a:gd name="T6" fmla="*/ 11 w 411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1"/>
                <a:gd name="T13" fmla="*/ 0 h 289"/>
                <a:gd name="T14" fmla="*/ 411 w 411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1" h="289">
                  <a:moveTo>
                    <a:pt x="188" y="0"/>
                  </a:moveTo>
                  <a:lnTo>
                    <a:pt x="0" y="289"/>
                  </a:lnTo>
                  <a:lnTo>
                    <a:pt x="411" y="23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63" name="Text Box 155"/>
            <p:cNvSpPr txBox="1">
              <a:spLocks noChangeArrowheads="1"/>
            </p:cNvSpPr>
            <p:nvPr/>
          </p:nvSpPr>
          <p:spPr bwMode="auto">
            <a:xfrm>
              <a:off x="4135" y="2063"/>
              <a:ext cx="1198" cy="6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若截切平面与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轴线成</a:t>
              </a: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45°</a:t>
              </a:r>
              <a:r>
                <a:rPr lang="zh-CN" altLang="en-US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，则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椭圆的投影为圆！</a:t>
              </a:r>
              <a:endPara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505" name="Oval 162"/>
          <p:cNvSpPr>
            <a:spLocks noChangeArrowheads="1"/>
          </p:cNvSpPr>
          <p:nvPr/>
        </p:nvSpPr>
        <p:spPr bwMode="auto">
          <a:xfrm>
            <a:off x="8150225" y="4478338"/>
            <a:ext cx="673100" cy="6731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23" name="Rectangle 163"/>
          <p:cNvSpPr>
            <a:spLocks noChangeArrowheads="1"/>
          </p:cNvSpPr>
          <p:nvPr/>
        </p:nvSpPr>
        <p:spPr bwMode="auto">
          <a:xfrm>
            <a:off x="6310313" y="4478338"/>
            <a:ext cx="1168400" cy="673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24" name="Rectangle 164"/>
          <p:cNvSpPr>
            <a:spLocks noChangeArrowheads="1"/>
          </p:cNvSpPr>
          <p:nvPr/>
        </p:nvSpPr>
        <p:spPr bwMode="auto">
          <a:xfrm>
            <a:off x="6310313" y="5322888"/>
            <a:ext cx="1168400" cy="673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26" name="Freeform 166"/>
          <p:cNvSpPr>
            <a:spLocks/>
          </p:cNvSpPr>
          <p:nvPr/>
        </p:nvSpPr>
        <p:spPr bwMode="auto">
          <a:xfrm>
            <a:off x="6399213" y="4478338"/>
            <a:ext cx="1079500" cy="673100"/>
          </a:xfrm>
          <a:custGeom>
            <a:avLst/>
            <a:gdLst>
              <a:gd name="T0" fmla="*/ 0 w 680"/>
              <a:gd name="T1" fmla="*/ 2147483646 h 424"/>
              <a:gd name="T2" fmla="*/ 2147483646 w 680"/>
              <a:gd name="T3" fmla="*/ 0 h 424"/>
              <a:gd name="T4" fmla="*/ 2147483646 w 680"/>
              <a:gd name="T5" fmla="*/ 0 h 424"/>
              <a:gd name="T6" fmla="*/ 2147483646 w 680"/>
              <a:gd name="T7" fmla="*/ 2147483646 h 424"/>
              <a:gd name="T8" fmla="*/ 0 w 680"/>
              <a:gd name="T9" fmla="*/ 2147483646 h 4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424"/>
              <a:gd name="T17" fmla="*/ 680 w 680"/>
              <a:gd name="T18" fmla="*/ 424 h 4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424">
                <a:moveTo>
                  <a:pt x="0" y="424"/>
                </a:moveTo>
                <a:lnTo>
                  <a:pt x="424" y="0"/>
                </a:lnTo>
                <a:lnTo>
                  <a:pt x="680" y="0"/>
                </a:lnTo>
                <a:lnTo>
                  <a:pt x="680" y="424"/>
                </a:lnTo>
                <a:lnTo>
                  <a:pt x="0" y="424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27" name="Line 167"/>
          <p:cNvSpPr>
            <a:spLocks noChangeShapeType="1"/>
          </p:cNvSpPr>
          <p:nvPr/>
        </p:nvSpPr>
        <p:spPr bwMode="auto">
          <a:xfrm>
            <a:off x="6735763" y="4821238"/>
            <a:ext cx="0" cy="4445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330" name="Line 170"/>
          <p:cNvSpPr>
            <a:spLocks noChangeShapeType="1"/>
          </p:cNvSpPr>
          <p:nvPr/>
        </p:nvSpPr>
        <p:spPr bwMode="auto">
          <a:xfrm>
            <a:off x="6399213" y="5151438"/>
            <a:ext cx="0" cy="508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331" name="Line 171"/>
          <p:cNvSpPr>
            <a:spLocks noChangeShapeType="1"/>
          </p:cNvSpPr>
          <p:nvPr/>
        </p:nvSpPr>
        <p:spPr bwMode="auto">
          <a:xfrm>
            <a:off x="7072313" y="4478338"/>
            <a:ext cx="0" cy="11811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325" name="Line 165"/>
          <p:cNvSpPr>
            <a:spLocks noChangeShapeType="1"/>
          </p:cNvSpPr>
          <p:nvPr/>
        </p:nvSpPr>
        <p:spPr bwMode="auto">
          <a:xfrm flipV="1">
            <a:off x="6399213" y="4478338"/>
            <a:ext cx="673100" cy="673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33" name="Freeform 173"/>
          <p:cNvSpPr>
            <a:spLocks/>
          </p:cNvSpPr>
          <p:nvPr/>
        </p:nvSpPr>
        <p:spPr bwMode="auto">
          <a:xfrm>
            <a:off x="6735763" y="5316538"/>
            <a:ext cx="742950" cy="681037"/>
          </a:xfrm>
          <a:custGeom>
            <a:avLst/>
            <a:gdLst>
              <a:gd name="T0" fmla="*/ 0 w 468"/>
              <a:gd name="T1" fmla="*/ 0 h 429"/>
              <a:gd name="T2" fmla="*/ 2147483646 w 468"/>
              <a:gd name="T3" fmla="*/ 0 h 429"/>
              <a:gd name="T4" fmla="*/ 2147483646 w 468"/>
              <a:gd name="T5" fmla="*/ 2147483646 h 429"/>
              <a:gd name="T6" fmla="*/ 0 w 468"/>
              <a:gd name="T7" fmla="*/ 2147483646 h 429"/>
              <a:gd name="T8" fmla="*/ 0 60000 65536"/>
              <a:gd name="T9" fmla="*/ 0 60000 65536"/>
              <a:gd name="T10" fmla="*/ 0 60000 65536"/>
              <a:gd name="T11" fmla="*/ 0 60000 65536"/>
              <a:gd name="T12" fmla="*/ 0 w 468"/>
              <a:gd name="T13" fmla="*/ 0 h 429"/>
              <a:gd name="T14" fmla="*/ 468 w 468"/>
              <a:gd name="T15" fmla="*/ 429 h 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8" h="429">
                <a:moveTo>
                  <a:pt x="0" y="0"/>
                </a:moveTo>
                <a:lnTo>
                  <a:pt x="468" y="0"/>
                </a:lnTo>
                <a:lnTo>
                  <a:pt x="468" y="429"/>
                </a:lnTo>
                <a:lnTo>
                  <a:pt x="0" y="429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29" name="Oval 169"/>
          <p:cNvSpPr>
            <a:spLocks noChangeArrowheads="1"/>
          </p:cNvSpPr>
          <p:nvPr/>
        </p:nvSpPr>
        <p:spPr bwMode="auto">
          <a:xfrm>
            <a:off x="6392863" y="5322888"/>
            <a:ext cx="673100" cy="6731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36" name="Arc 176"/>
          <p:cNvSpPr>
            <a:spLocks/>
          </p:cNvSpPr>
          <p:nvPr/>
        </p:nvSpPr>
        <p:spPr bwMode="auto">
          <a:xfrm flipH="1">
            <a:off x="6497638" y="4814888"/>
            <a:ext cx="292100" cy="187325"/>
          </a:xfrm>
          <a:custGeom>
            <a:avLst/>
            <a:gdLst>
              <a:gd name="T0" fmla="*/ 2147483646 w 21598"/>
              <a:gd name="T1" fmla="*/ 2147483646 h 14303"/>
              <a:gd name="T2" fmla="*/ 2147483646 w 21598"/>
              <a:gd name="T3" fmla="*/ 2147483646 h 14303"/>
              <a:gd name="T4" fmla="*/ 0 w 21598"/>
              <a:gd name="T5" fmla="*/ 0 h 14303"/>
              <a:gd name="T6" fmla="*/ 0 60000 65536"/>
              <a:gd name="T7" fmla="*/ 0 60000 65536"/>
              <a:gd name="T8" fmla="*/ 0 60000 65536"/>
              <a:gd name="T9" fmla="*/ 0 w 21598"/>
              <a:gd name="T10" fmla="*/ 0 h 14303"/>
              <a:gd name="T11" fmla="*/ 21598 w 21598"/>
              <a:gd name="T12" fmla="*/ 14303 h 14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8" h="14303" fill="none" extrusionOk="0">
                <a:moveTo>
                  <a:pt x="21597" y="311"/>
                </a:moveTo>
                <a:cubicBezTo>
                  <a:pt x="21523" y="5472"/>
                  <a:pt x="19603" y="10435"/>
                  <a:pt x="16185" y="14302"/>
                </a:cubicBezTo>
              </a:path>
              <a:path w="21598" h="14303" stroke="0" extrusionOk="0">
                <a:moveTo>
                  <a:pt x="21597" y="311"/>
                </a:moveTo>
                <a:cubicBezTo>
                  <a:pt x="21523" y="5472"/>
                  <a:pt x="19603" y="10435"/>
                  <a:pt x="16185" y="14302"/>
                </a:cubicBezTo>
                <a:lnTo>
                  <a:pt x="0" y="0"/>
                </a:lnTo>
                <a:lnTo>
                  <a:pt x="21597" y="31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337" name="Text Box 177"/>
          <p:cNvSpPr txBox="1">
            <a:spLocks noChangeArrowheads="1"/>
          </p:cNvSpPr>
          <p:nvPr/>
        </p:nvSpPr>
        <p:spPr bwMode="auto">
          <a:xfrm>
            <a:off x="6226175" y="4848225"/>
            <a:ext cx="4873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00000"/>
                </a:solidFill>
                <a:latin typeface="ISOCPEUR" panose="020B0604020202020204" pitchFamily="34" charset="0"/>
              </a:rPr>
              <a:t>45°</a:t>
            </a:r>
            <a:endParaRPr lang="en-US" altLang="zh-CN" sz="1800" b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2339" name="Text Box 179"/>
          <p:cNvSpPr txBox="1">
            <a:spLocks noChangeArrowheads="1"/>
          </p:cNvSpPr>
          <p:nvPr/>
        </p:nvSpPr>
        <p:spPr bwMode="auto">
          <a:xfrm>
            <a:off x="4187825" y="939800"/>
            <a:ext cx="874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92340" name="Text Box 180"/>
          <p:cNvSpPr txBox="1">
            <a:spLocks noChangeArrowheads="1"/>
          </p:cNvSpPr>
          <p:nvPr/>
        </p:nvSpPr>
        <p:spPr bwMode="auto">
          <a:xfrm>
            <a:off x="6886575" y="3959225"/>
            <a:ext cx="121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92342" name="Text Box 182"/>
          <p:cNvSpPr txBox="1">
            <a:spLocks noChangeArrowheads="1"/>
          </p:cNvSpPr>
          <p:nvPr/>
        </p:nvSpPr>
        <p:spPr bwMode="auto">
          <a:xfrm>
            <a:off x="188913" y="846138"/>
            <a:ext cx="3806825" cy="773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逐点法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绘制曲线：</a:t>
            </a:r>
            <a:r>
              <a:rPr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准确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找出曲线上的特殊点和中间点的投影。</a:t>
            </a:r>
          </a:p>
        </p:txBody>
      </p:sp>
      <p:sp>
        <p:nvSpPr>
          <p:cNvPr id="97" name="线形标注 1 96"/>
          <p:cNvSpPr>
            <a:spLocks/>
          </p:cNvSpPr>
          <p:nvPr/>
        </p:nvSpPr>
        <p:spPr bwMode="auto">
          <a:xfrm>
            <a:off x="8039100" y="1204913"/>
            <a:ext cx="1104900" cy="371475"/>
          </a:xfrm>
          <a:prstGeom prst="borderCallout1">
            <a:avLst>
              <a:gd name="adj1" fmla="val 30755"/>
              <a:gd name="adj2" fmla="val -4296"/>
              <a:gd name="adj3" fmla="val 91491"/>
              <a:gd name="adj4" fmla="val -24204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已知投影</a:t>
            </a:r>
          </a:p>
        </p:txBody>
      </p:sp>
      <p:sp>
        <p:nvSpPr>
          <p:cNvPr id="98" name="线形标注 1 97"/>
          <p:cNvSpPr>
            <a:spLocks/>
          </p:cNvSpPr>
          <p:nvPr/>
        </p:nvSpPr>
        <p:spPr bwMode="auto">
          <a:xfrm>
            <a:off x="4192588" y="1371600"/>
            <a:ext cx="1104900" cy="371475"/>
          </a:xfrm>
          <a:prstGeom prst="borderCallout1">
            <a:avLst>
              <a:gd name="adj1" fmla="val 24306"/>
              <a:gd name="adj2" fmla="val 99866"/>
              <a:gd name="adj3" fmla="val 115056"/>
              <a:gd name="adj4" fmla="val 126472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已知投影</a:t>
            </a:r>
          </a:p>
        </p:txBody>
      </p:sp>
      <p:grpSp>
        <p:nvGrpSpPr>
          <p:cNvPr id="147" name="组合 146"/>
          <p:cNvGrpSpPr>
            <a:grpSpLocks/>
          </p:cNvGrpSpPr>
          <p:nvPr/>
        </p:nvGrpSpPr>
        <p:grpSpPr bwMode="auto">
          <a:xfrm>
            <a:off x="6156325" y="5659438"/>
            <a:ext cx="1416050" cy="84137"/>
            <a:chOff x="790855" y="4289424"/>
            <a:chExt cx="1788833" cy="0"/>
          </a:xfrm>
        </p:grpSpPr>
        <p:grpSp>
          <p:nvGrpSpPr>
            <p:cNvPr id="14455" name="Group 106"/>
            <p:cNvGrpSpPr>
              <a:grpSpLocks/>
            </p:cNvGrpSpPr>
            <p:nvPr/>
          </p:nvGrpSpPr>
          <p:grpSpPr bwMode="auto">
            <a:xfrm>
              <a:off x="790855" y="4289424"/>
              <a:ext cx="1095095" cy="0"/>
              <a:chOff x="3823" y="421"/>
              <a:chExt cx="824" cy="0"/>
            </a:xfrm>
          </p:grpSpPr>
          <p:sp>
            <p:nvSpPr>
              <p:cNvPr id="14459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60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61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56" name="组合 148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4457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58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7" name="组合 156"/>
          <p:cNvGrpSpPr>
            <a:grpSpLocks/>
          </p:cNvGrpSpPr>
          <p:nvPr/>
        </p:nvGrpSpPr>
        <p:grpSpPr bwMode="auto">
          <a:xfrm>
            <a:off x="6159500" y="4818063"/>
            <a:ext cx="1416050" cy="84137"/>
            <a:chOff x="790855" y="4289424"/>
            <a:chExt cx="1788833" cy="0"/>
          </a:xfrm>
        </p:grpSpPr>
        <p:grpSp>
          <p:nvGrpSpPr>
            <p:cNvPr id="14448" name="Group 106"/>
            <p:cNvGrpSpPr>
              <a:grpSpLocks/>
            </p:cNvGrpSpPr>
            <p:nvPr/>
          </p:nvGrpSpPr>
          <p:grpSpPr bwMode="auto">
            <a:xfrm>
              <a:off x="790855" y="4289424"/>
              <a:ext cx="1095095" cy="0"/>
              <a:chOff x="3823" y="421"/>
              <a:chExt cx="824" cy="0"/>
            </a:xfrm>
          </p:grpSpPr>
          <p:sp>
            <p:nvSpPr>
              <p:cNvPr id="14452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53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54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49" name="组合 158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4450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51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65" name="Group 119"/>
          <p:cNvGrpSpPr>
            <a:grpSpLocks/>
          </p:cNvGrpSpPr>
          <p:nvPr/>
        </p:nvGrpSpPr>
        <p:grpSpPr bwMode="auto">
          <a:xfrm>
            <a:off x="8483600" y="4352925"/>
            <a:ext cx="244475" cy="908050"/>
            <a:chOff x="5522" y="285"/>
            <a:chExt cx="0" cy="1305"/>
          </a:xfrm>
        </p:grpSpPr>
        <p:sp>
          <p:nvSpPr>
            <p:cNvPr id="14443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4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5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6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7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>
            <a:grpSpLocks/>
          </p:cNvGrpSpPr>
          <p:nvPr/>
        </p:nvGrpSpPr>
        <p:grpSpPr bwMode="auto">
          <a:xfrm>
            <a:off x="8004175" y="4810125"/>
            <a:ext cx="884238" cy="142875"/>
            <a:chOff x="790855" y="4289424"/>
            <a:chExt cx="1788833" cy="0"/>
          </a:xfrm>
        </p:grpSpPr>
        <p:grpSp>
          <p:nvGrpSpPr>
            <p:cNvPr id="14436" name="Group 106"/>
            <p:cNvGrpSpPr>
              <a:grpSpLocks/>
            </p:cNvGrpSpPr>
            <p:nvPr/>
          </p:nvGrpSpPr>
          <p:grpSpPr bwMode="auto">
            <a:xfrm>
              <a:off x="790855" y="4289424"/>
              <a:ext cx="1095095" cy="0"/>
              <a:chOff x="3823" y="421"/>
              <a:chExt cx="824" cy="0"/>
            </a:xfrm>
          </p:grpSpPr>
          <p:sp>
            <p:nvSpPr>
              <p:cNvPr id="14440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37" name="组合 172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4438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9" name="Group 119"/>
          <p:cNvGrpSpPr>
            <a:grpSpLocks/>
          </p:cNvGrpSpPr>
          <p:nvPr/>
        </p:nvGrpSpPr>
        <p:grpSpPr bwMode="auto">
          <a:xfrm>
            <a:off x="6732588" y="5260975"/>
            <a:ext cx="244475" cy="906463"/>
            <a:chOff x="5522" y="285"/>
            <a:chExt cx="0" cy="1305"/>
          </a:xfrm>
        </p:grpSpPr>
        <p:sp>
          <p:nvSpPr>
            <p:cNvPr id="14431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2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3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4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5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922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922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9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9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9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9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0"/>
                                        <p:tgtEl>
                                          <p:spTgt spid="9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9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000"/>
                                        <p:tgtEl>
                                          <p:spTgt spid="9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1000"/>
                                        <p:tgtEl>
                                          <p:spTgt spid="9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1000"/>
                                        <p:tgtEl>
                                          <p:spTgt spid="9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1000"/>
                                        <p:tgtEl>
                                          <p:spTgt spid="9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1000"/>
                                        <p:tgtEl>
                                          <p:spTgt spid="922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1000"/>
                                        <p:tgtEl>
                                          <p:spTgt spid="9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1000"/>
                                        <p:tgtEl>
                                          <p:spTgt spid="9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1000"/>
                                        <p:tgtEl>
                                          <p:spTgt spid="9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1000"/>
                                        <p:tgtEl>
                                          <p:spTgt spid="9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1000"/>
                                        <p:tgtEl>
                                          <p:spTgt spid="9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1000"/>
                                        <p:tgtEl>
                                          <p:spTgt spid="9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1000"/>
                                        <p:tgtEl>
                                          <p:spTgt spid="9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9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9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9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9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9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9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9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9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9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9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9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9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9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9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9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9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9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9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9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9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9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4" dur="500"/>
                                        <p:tgtEl>
                                          <p:spTgt spid="9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9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9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9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9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8" dur="500"/>
                                        <p:tgtEl>
                                          <p:spTgt spid="9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9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9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9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500"/>
                                        <p:tgtEl>
                                          <p:spTgt spid="9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9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5" dur="500"/>
                                        <p:tgtEl>
                                          <p:spTgt spid="9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 nodeType="clickPar">
                      <p:stCondLst>
                        <p:cond delay="indefinite"/>
                      </p:stCondLst>
                      <p:childTnLst>
                        <p:par>
                          <p:cTn id="3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0" dur="500"/>
                                        <p:tgtEl>
                                          <p:spTgt spid="9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500"/>
                                        <p:tgtEl>
                                          <p:spTgt spid="9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9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9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9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500"/>
                                        <p:tgtEl>
                                          <p:spTgt spid="9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 nodeType="clickPar">
                      <p:stCondLst>
                        <p:cond delay="indefinite"/>
                      </p:stCondLst>
                      <p:childTnLst>
                        <p:par>
                          <p:cTn id="3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0" dur="500"/>
                                        <p:tgtEl>
                                          <p:spTgt spid="9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5" dur="500"/>
                                        <p:tgtEl>
                                          <p:spTgt spid="9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9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500"/>
                                        <p:tgtEl>
                                          <p:spTgt spid="9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0" dur="500"/>
                                        <p:tgtEl>
                                          <p:spTgt spid="92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 nodeType="clickPar">
                      <p:stCondLst>
                        <p:cond delay="indefinite"/>
                      </p:stCondLst>
                      <p:childTnLst>
                        <p:par>
                          <p:cTn id="4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4" dur="500"/>
                                        <p:tgtEl>
                                          <p:spTgt spid="1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8" dur="500"/>
                                        <p:tgtEl>
                                          <p:spTgt spid="9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2" dur="500"/>
                                        <p:tgtEl>
                                          <p:spTgt spid="9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9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 nodeType="clickPar">
                      <p:stCondLst>
                        <p:cond delay="indefinite"/>
                      </p:stCondLst>
                      <p:childTnLst>
                        <p:par>
                          <p:cTn id="4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2" dur="500"/>
                                        <p:tgtEl>
                                          <p:spTgt spid="9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6" dur="500"/>
                                        <p:tgtEl>
                                          <p:spTgt spid="9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0" dur="500"/>
                                        <p:tgtEl>
                                          <p:spTgt spid="9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 nodeType="clickPar">
                      <p:stCondLst>
                        <p:cond delay="indefinite"/>
                      </p:stCondLst>
                      <p:childTnLst>
                        <p:par>
                          <p:cTn id="4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5" dur="500"/>
                                        <p:tgtEl>
                                          <p:spTgt spid="9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 nodeType="clickPar">
                      <p:stCondLst>
                        <p:cond delay="indefinite"/>
                      </p:stCondLst>
                      <p:childTnLst>
                        <p:par>
                          <p:cTn id="4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5" dur="500"/>
                                        <p:tgtEl>
                                          <p:spTgt spid="9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9" dur="500"/>
                                        <p:tgtEl>
                                          <p:spTgt spid="9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 nodeType="clickPar">
                      <p:stCondLst>
                        <p:cond delay="indefinite"/>
                      </p:stCondLst>
                      <p:childTnLst>
                        <p:par>
                          <p:cTn id="5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4" dur="500"/>
                                        <p:tgtEl>
                                          <p:spTgt spid="9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 nodeType="clickPar">
                      <p:stCondLst>
                        <p:cond delay="indefinite"/>
                      </p:stCondLst>
                      <p:childTnLst>
                        <p:par>
                          <p:cTn id="5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4" dur="500"/>
                                        <p:tgtEl>
                                          <p:spTgt spid="9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6" grpId="0"/>
      <p:bldP spid="92255" grpId="0" animBg="1"/>
      <p:bldP spid="92255" grpId="1" animBg="1"/>
      <p:bldP spid="92256" grpId="0" animBg="1"/>
      <p:bldP spid="92256" grpId="1" animBg="1"/>
      <p:bldP spid="92257" grpId="0" animBg="1"/>
      <p:bldP spid="92257" grpId="1" animBg="1"/>
      <p:bldP spid="92258" grpId="0" animBg="1"/>
      <p:bldP spid="92258" grpId="1" animBg="1"/>
      <p:bldP spid="92262" grpId="0" animBg="1"/>
      <p:bldP spid="92264" grpId="0" animBg="1"/>
      <p:bldP spid="92267" grpId="0" autoUpdateAnimBg="0"/>
      <p:bldP spid="92268" grpId="0" autoUpdateAnimBg="0"/>
      <p:bldP spid="92269" grpId="0" animBg="1"/>
      <p:bldP spid="92270" grpId="0" animBg="1"/>
      <p:bldP spid="92271" grpId="0" animBg="1"/>
      <p:bldP spid="92272" grpId="0" autoUpdateAnimBg="0"/>
      <p:bldP spid="92273" grpId="0" autoUpdateAnimBg="0"/>
      <p:bldP spid="92274" grpId="0" autoUpdateAnimBg="0"/>
      <p:bldP spid="92275" grpId="0" autoUpdateAnimBg="0"/>
      <p:bldP spid="92276" grpId="0" autoUpdateAnimBg="0"/>
      <p:bldP spid="92277" grpId="0" autoUpdateAnimBg="0"/>
      <p:bldP spid="92278" grpId="0" autoUpdateAnimBg="0"/>
      <p:bldP spid="92279" grpId="0" animBg="1"/>
      <p:bldP spid="92280" grpId="0" autoUpdateAnimBg="0"/>
      <p:bldP spid="92281" grpId="0" autoUpdateAnimBg="0"/>
      <p:bldP spid="92282" grpId="0" autoUpdateAnimBg="0"/>
      <p:bldP spid="92283" grpId="0" animBg="1"/>
      <p:bldP spid="92284" grpId="0" animBg="1"/>
      <p:bldP spid="92285" grpId="0" animBg="1"/>
      <p:bldP spid="92286" grpId="0" animBg="1"/>
      <p:bldP spid="92290" grpId="0" animBg="1"/>
      <p:bldP spid="92291" grpId="0" animBg="1"/>
      <p:bldP spid="92292" grpId="0" animBg="1"/>
      <p:bldP spid="92293" grpId="0" build="p" autoUpdateAnimBg="0"/>
      <p:bldP spid="92293" grpId="1" build="allAtOnce" animBg="1"/>
      <p:bldP spid="92294" grpId="0" animBg="1" autoUpdateAnimBg="0"/>
      <p:bldP spid="92295" grpId="0" build="p" autoUpdateAnimBg="0"/>
      <p:bldP spid="92296" grpId="0" autoUpdateAnimBg="0"/>
      <p:bldP spid="92297" grpId="0" autoUpdateAnimBg="0"/>
      <p:bldP spid="92298" grpId="0"/>
      <p:bldP spid="92299" grpId="0" autoUpdateAnimBg="0"/>
      <p:bldP spid="92301" grpId="0" animBg="1"/>
      <p:bldP spid="92302" grpId="0" animBg="1"/>
      <p:bldP spid="92305" grpId="0" animBg="1"/>
      <p:bldP spid="92306" grpId="0" animBg="1"/>
      <p:bldP spid="92310" grpId="0" animBg="1"/>
      <p:bldP spid="92311" grpId="0" animBg="1"/>
      <p:bldP spid="92312" grpId="0" animBg="1"/>
      <p:bldP spid="17505" grpId="0" animBg="1"/>
      <p:bldP spid="92323" grpId="0" animBg="1"/>
      <p:bldP spid="92324" grpId="0" animBg="1"/>
      <p:bldP spid="92329" grpId="0" animBg="1"/>
      <p:bldP spid="92337" grpId="0" autoUpdateAnimBg="0"/>
      <p:bldP spid="92339" grpId="0"/>
      <p:bldP spid="92340" grpId="0"/>
      <p:bldP spid="92342" grpId="0" animBg="1"/>
      <p:bldP spid="97" grpId="0" animBg="1"/>
      <p:bldP spid="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926013" y="2868613"/>
            <a:ext cx="104775" cy="1063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386" name="Freeform 2"/>
          <p:cNvSpPr>
            <a:spLocks/>
          </p:cNvSpPr>
          <p:nvPr/>
        </p:nvSpPr>
        <p:spPr bwMode="auto">
          <a:xfrm>
            <a:off x="2143125" y="1881188"/>
            <a:ext cx="1804988" cy="46037"/>
          </a:xfrm>
          <a:custGeom>
            <a:avLst/>
            <a:gdLst>
              <a:gd name="T0" fmla="*/ 0 w 2475"/>
              <a:gd name="T1" fmla="*/ 0 h 1"/>
              <a:gd name="T2" fmla="*/ 2147483646 w 2475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75" h="1">
                <a:moveTo>
                  <a:pt x="0" y="0"/>
                </a:moveTo>
                <a:lnTo>
                  <a:pt x="2475" y="0"/>
                </a:lnTo>
              </a:path>
            </a:pathLst>
          </a:custGeom>
          <a:noFill/>
          <a:ln w="127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3962400" y="663575"/>
            <a:ext cx="2011363" cy="2862263"/>
            <a:chOff x="2496" y="418"/>
            <a:chExt cx="1267" cy="1803"/>
          </a:xfrm>
        </p:grpSpPr>
        <p:sp>
          <p:nvSpPr>
            <p:cNvPr id="15473" name="Line 5"/>
            <p:cNvSpPr>
              <a:spLocks noChangeShapeType="1"/>
            </p:cNvSpPr>
            <p:nvPr/>
          </p:nvSpPr>
          <p:spPr bwMode="auto">
            <a:xfrm>
              <a:off x="2498" y="419"/>
              <a:ext cx="12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4" name="Line 6"/>
            <p:cNvSpPr>
              <a:spLocks noChangeShapeType="1"/>
            </p:cNvSpPr>
            <p:nvPr/>
          </p:nvSpPr>
          <p:spPr bwMode="auto">
            <a:xfrm flipV="1">
              <a:off x="2496" y="419"/>
              <a:ext cx="0" cy="18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5" name="Line 7"/>
            <p:cNvSpPr>
              <a:spLocks noChangeShapeType="1"/>
            </p:cNvSpPr>
            <p:nvPr/>
          </p:nvSpPr>
          <p:spPr bwMode="auto">
            <a:xfrm flipV="1">
              <a:off x="3761" y="418"/>
              <a:ext cx="0" cy="1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6" name="Line 8"/>
            <p:cNvSpPr>
              <a:spLocks noChangeShapeType="1"/>
            </p:cNvSpPr>
            <p:nvPr/>
          </p:nvSpPr>
          <p:spPr bwMode="auto">
            <a:xfrm>
              <a:off x="2505" y="2210"/>
              <a:ext cx="1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65" name="Oval 9"/>
          <p:cNvSpPr>
            <a:spLocks noChangeArrowheads="1"/>
          </p:cNvSpPr>
          <p:nvPr/>
        </p:nvSpPr>
        <p:spPr bwMode="auto">
          <a:xfrm>
            <a:off x="1122363" y="4279900"/>
            <a:ext cx="1993900" cy="18049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15366" name="Group 13"/>
          <p:cNvGrpSpPr>
            <a:grpSpLocks/>
          </p:cNvGrpSpPr>
          <p:nvPr/>
        </p:nvGrpSpPr>
        <p:grpSpPr bwMode="auto">
          <a:xfrm flipH="1">
            <a:off x="1122363" y="666750"/>
            <a:ext cx="1993900" cy="2859088"/>
            <a:chOff x="707" y="420"/>
            <a:chExt cx="1256" cy="1801"/>
          </a:xfrm>
        </p:grpSpPr>
        <p:sp>
          <p:nvSpPr>
            <p:cNvPr id="15467" name="Line 14"/>
            <p:cNvSpPr>
              <a:spLocks noChangeShapeType="1"/>
            </p:cNvSpPr>
            <p:nvPr/>
          </p:nvSpPr>
          <p:spPr bwMode="auto">
            <a:xfrm>
              <a:off x="707" y="2221"/>
              <a:ext cx="1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8" name="Line 15"/>
            <p:cNvSpPr>
              <a:spLocks noChangeShapeType="1"/>
            </p:cNvSpPr>
            <p:nvPr/>
          </p:nvSpPr>
          <p:spPr bwMode="auto">
            <a:xfrm flipV="1">
              <a:off x="707" y="420"/>
              <a:ext cx="0" cy="1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9" name="Line 16"/>
            <p:cNvSpPr>
              <a:spLocks noChangeShapeType="1"/>
            </p:cNvSpPr>
            <p:nvPr/>
          </p:nvSpPr>
          <p:spPr bwMode="auto">
            <a:xfrm>
              <a:off x="707" y="420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0" name="Line 17"/>
            <p:cNvSpPr>
              <a:spLocks noChangeShapeType="1"/>
            </p:cNvSpPr>
            <p:nvPr/>
          </p:nvSpPr>
          <p:spPr bwMode="auto">
            <a:xfrm flipV="1">
              <a:off x="1963" y="1842"/>
              <a:ext cx="0" cy="3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1" name="Line 18"/>
            <p:cNvSpPr>
              <a:spLocks noChangeShapeType="1"/>
            </p:cNvSpPr>
            <p:nvPr/>
          </p:nvSpPr>
          <p:spPr bwMode="auto">
            <a:xfrm flipV="1">
              <a:off x="976" y="420"/>
              <a:ext cx="0" cy="3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2" name="Line 19"/>
            <p:cNvSpPr>
              <a:spLocks noChangeShapeType="1"/>
            </p:cNvSpPr>
            <p:nvPr/>
          </p:nvSpPr>
          <p:spPr bwMode="auto">
            <a:xfrm>
              <a:off x="976" y="799"/>
              <a:ext cx="987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404" name="Freeform 20"/>
          <p:cNvSpPr>
            <a:spLocks/>
          </p:cNvSpPr>
          <p:nvPr/>
        </p:nvSpPr>
        <p:spPr bwMode="auto">
          <a:xfrm>
            <a:off x="3967163" y="1882775"/>
            <a:ext cx="1587" cy="1635125"/>
          </a:xfrm>
          <a:custGeom>
            <a:avLst/>
            <a:gdLst>
              <a:gd name="T0" fmla="*/ 0 w 1"/>
              <a:gd name="T1" fmla="*/ 2147483646 h 1030"/>
              <a:gd name="T2" fmla="*/ 0 w 1"/>
              <a:gd name="T3" fmla="*/ 0 h 10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030">
                <a:moveTo>
                  <a:pt x="0" y="103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5" name="Freeform 21"/>
          <p:cNvSpPr>
            <a:spLocks/>
          </p:cNvSpPr>
          <p:nvPr/>
        </p:nvSpPr>
        <p:spPr bwMode="auto">
          <a:xfrm>
            <a:off x="5980113" y="1905000"/>
            <a:ext cx="1587" cy="1616075"/>
          </a:xfrm>
          <a:custGeom>
            <a:avLst/>
            <a:gdLst>
              <a:gd name="T0" fmla="*/ 0 w 1"/>
              <a:gd name="T1" fmla="*/ 2147483646 h 1018"/>
              <a:gd name="T2" fmla="*/ 0 w 1"/>
              <a:gd name="T3" fmla="*/ 0 h 101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018">
                <a:moveTo>
                  <a:pt x="0" y="101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406" name="Group 22"/>
          <p:cNvGrpSpPr>
            <a:grpSpLocks/>
          </p:cNvGrpSpPr>
          <p:nvPr/>
        </p:nvGrpSpPr>
        <p:grpSpPr bwMode="auto">
          <a:xfrm>
            <a:off x="4254500" y="665163"/>
            <a:ext cx="1423988" cy="603250"/>
            <a:chOff x="2680" y="716"/>
            <a:chExt cx="897" cy="380"/>
          </a:xfrm>
        </p:grpSpPr>
        <p:sp>
          <p:nvSpPr>
            <p:cNvPr id="15465" name="Line 23"/>
            <p:cNvSpPr>
              <a:spLocks noChangeShapeType="1"/>
            </p:cNvSpPr>
            <p:nvPr/>
          </p:nvSpPr>
          <p:spPr bwMode="auto">
            <a:xfrm>
              <a:off x="2680" y="716"/>
              <a:ext cx="0" cy="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6" name="Line 24"/>
            <p:cNvSpPr>
              <a:spLocks noChangeShapeType="1"/>
            </p:cNvSpPr>
            <p:nvPr/>
          </p:nvSpPr>
          <p:spPr bwMode="auto">
            <a:xfrm>
              <a:off x="3577" y="716"/>
              <a:ext cx="0" cy="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2663825" y="1268413"/>
            <a:ext cx="1590675" cy="0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139825" y="2924175"/>
            <a:ext cx="3827463" cy="0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2401888" y="1560513"/>
            <a:ext cx="3846512" cy="7937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 flipH="1">
            <a:off x="1835150" y="2185988"/>
            <a:ext cx="0" cy="4138612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14" name="Freeform 30"/>
          <p:cNvSpPr>
            <a:spLocks/>
          </p:cNvSpPr>
          <p:nvPr/>
        </p:nvSpPr>
        <p:spPr bwMode="auto">
          <a:xfrm>
            <a:off x="1835150" y="4318000"/>
            <a:ext cx="1588" cy="1731963"/>
          </a:xfrm>
          <a:custGeom>
            <a:avLst/>
            <a:gdLst>
              <a:gd name="T0" fmla="*/ 0 w 1"/>
              <a:gd name="T1" fmla="*/ 0 h 1091"/>
              <a:gd name="T2" fmla="*/ 0 w 1"/>
              <a:gd name="T3" fmla="*/ 2147483646 h 109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091">
                <a:moveTo>
                  <a:pt x="0" y="0"/>
                </a:moveTo>
                <a:lnTo>
                  <a:pt x="0" y="1091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5" name="Freeform 31"/>
          <p:cNvSpPr>
            <a:spLocks/>
          </p:cNvSpPr>
          <p:nvPr/>
        </p:nvSpPr>
        <p:spPr bwMode="auto">
          <a:xfrm>
            <a:off x="4029075" y="1568450"/>
            <a:ext cx="1866900" cy="1588"/>
          </a:xfrm>
          <a:custGeom>
            <a:avLst/>
            <a:gdLst>
              <a:gd name="T0" fmla="*/ 2147483646 w 1176"/>
              <a:gd name="T1" fmla="*/ 0 h 1"/>
              <a:gd name="T2" fmla="*/ 0 w 1176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76" h="1">
                <a:moveTo>
                  <a:pt x="1176" y="0"/>
                </a:moveTo>
                <a:lnTo>
                  <a:pt x="0" y="1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1835150" y="2171700"/>
            <a:ext cx="4413250" cy="0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 flipV="1">
            <a:off x="1403350" y="2620963"/>
            <a:ext cx="4195763" cy="1587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2401888" y="1568450"/>
            <a:ext cx="3175" cy="4651375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19" name="Freeform 35"/>
          <p:cNvSpPr>
            <a:spLocks/>
          </p:cNvSpPr>
          <p:nvPr/>
        </p:nvSpPr>
        <p:spPr bwMode="auto">
          <a:xfrm>
            <a:off x="2401888" y="4335463"/>
            <a:ext cx="3175" cy="1703387"/>
          </a:xfrm>
          <a:custGeom>
            <a:avLst/>
            <a:gdLst>
              <a:gd name="T0" fmla="*/ 2147483646 w 2"/>
              <a:gd name="T1" fmla="*/ 0 h 1073"/>
              <a:gd name="T2" fmla="*/ 0 w 2"/>
              <a:gd name="T3" fmla="*/ 2147483646 h 107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1073">
                <a:moveTo>
                  <a:pt x="2" y="0"/>
                </a:moveTo>
                <a:lnTo>
                  <a:pt x="0" y="1073"/>
                </a:lnTo>
              </a:path>
            </a:pathLst>
          </a:custGeom>
          <a:noFill/>
          <a:ln w="12700" cmpd="sng">
            <a:solidFill>
              <a:srgbClr val="FF0000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20" name="Freeform 36"/>
          <p:cNvSpPr>
            <a:spLocks/>
          </p:cNvSpPr>
          <p:nvPr/>
        </p:nvSpPr>
        <p:spPr bwMode="auto">
          <a:xfrm>
            <a:off x="4059238" y="2173288"/>
            <a:ext cx="1838325" cy="1587"/>
          </a:xfrm>
          <a:custGeom>
            <a:avLst/>
            <a:gdLst>
              <a:gd name="T0" fmla="*/ 2147483646 w 1158"/>
              <a:gd name="T1" fmla="*/ 0 h 1"/>
              <a:gd name="T2" fmla="*/ 0 w 1158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58" h="1">
                <a:moveTo>
                  <a:pt x="1158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>
            <a:off x="1416050" y="2638425"/>
            <a:ext cx="0" cy="3321050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1417638" y="4567238"/>
            <a:ext cx="1587" cy="1270000"/>
          </a:xfrm>
          <a:custGeom>
            <a:avLst/>
            <a:gdLst>
              <a:gd name="T0" fmla="*/ 0 w 1"/>
              <a:gd name="T1" fmla="*/ 0 h 800"/>
              <a:gd name="T2" fmla="*/ 0 w 1"/>
              <a:gd name="T3" fmla="*/ 2147483646 h 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800">
                <a:moveTo>
                  <a:pt x="0" y="0"/>
                </a:moveTo>
                <a:lnTo>
                  <a:pt x="0" y="80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23" name="Freeform 39"/>
          <p:cNvSpPr>
            <a:spLocks/>
          </p:cNvSpPr>
          <p:nvPr/>
        </p:nvSpPr>
        <p:spPr bwMode="auto">
          <a:xfrm>
            <a:off x="4364038" y="2620963"/>
            <a:ext cx="1235075" cy="1587"/>
          </a:xfrm>
          <a:custGeom>
            <a:avLst/>
            <a:gdLst>
              <a:gd name="T0" fmla="*/ 2147483646 w 778"/>
              <a:gd name="T1" fmla="*/ 0 h 1"/>
              <a:gd name="T2" fmla="*/ 0 w 778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78" h="1">
                <a:moveTo>
                  <a:pt x="778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6424" name="Group 40"/>
          <p:cNvGrpSpPr>
            <a:grpSpLocks/>
          </p:cNvGrpSpPr>
          <p:nvPr/>
        </p:nvGrpSpPr>
        <p:grpSpPr bwMode="auto">
          <a:xfrm>
            <a:off x="3957638" y="1268413"/>
            <a:ext cx="2027237" cy="1658937"/>
            <a:chOff x="2504" y="799"/>
            <a:chExt cx="1266" cy="1045"/>
          </a:xfrm>
        </p:grpSpPr>
        <p:sp>
          <p:nvSpPr>
            <p:cNvPr id="15462" name="Freeform 41"/>
            <p:cNvSpPr>
              <a:spLocks/>
            </p:cNvSpPr>
            <p:nvPr/>
          </p:nvSpPr>
          <p:spPr bwMode="auto">
            <a:xfrm>
              <a:off x="2504" y="1143"/>
              <a:ext cx="1266" cy="701"/>
            </a:xfrm>
            <a:custGeom>
              <a:avLst/>
              <a:gdLst>
                <a:gd name="T0" fmla="*/ 24 w 1266"/>
                <a:gd name="T1" fmla="*/ 127 h 701"/>
                <a:gd name="T2" fmla="*/ 7 w 1266"/>
                <a:gd name="T3" fmla="*/ 26 h 701"/>
                <a:gd name="T4" fmla="*/ 7 w 1266"/>
                <a:gd name="T5" fmla="*/ 35 h 701"/>
                <a:gd name="T6" fmla="*/ 52 w 1266"/>
                <a:gd name="T7" fmla="*/ 226 h 701"/>
                <a:gd name="T8" fmla="*/ 122 w 1266"/>
                <a:gd name="T9" fmla="*/ 367 h 701"/>
                <a:gd name="T10" fmla="*/ 240 w 1266"/>
                <a:gd name="T11" fmla="*/ 509 h 701"/>
                <a:gd name="T12" fmla="*/ 382 w 1266"/>
                <a:gd name="T13" fmla="*/ 624 h 701"/>
                <a:gd name="T14" fmla="*/ 625 w 1266"/>
                <a:gd name="T15" fmla="*/ 699 h 701"/>
                <a:gd name="T16" fmla="*/ 868 w 1266"/>
                <a:gd name="T17" fmla="*/ 632 h 701"/>
                <a:gd name="T18" fmla="*/ 1026 w 1266"/>
                <a:gd name="T19" fmla="*/ 509 h 701"/>
                <a:gd name="T20" fmla="*/ 1111 w 1266"/>
                <a:gd name="T21" fmla="*/ 409 h 701"/>
                <a:gd name="T22" fmla="*/ 1171 w 1266"/>
                <a:gd name="T23" fmla="*/ 312 h 701"/>
                <a:gd name="T24" fmla="*/ 1216 w 1266"/>
                <a:gd name="T25" fmla="*/ 207 h 701"/>
                <a:gd name="T26" fmla="*/ 1261 w 1266"/>
                <a:gd name="T27" fmla="*/ 27 h 701"/>
                <a:gd name="T28" fmla="*/ 1243 w 1266"/>
                <a:gd name="T29" fmla="*/ 45 h 701"/>
                <a:gd name="T30" fmla="*/ 1243 w 1266"/>
                <a:gd name="T31" fmla="*/ 35 h 7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66" h="701">
                  <a:moveTo>
                    <a:pt x="24" y="127"/>
                  </a:moveTo>
                  <a:cubicBezTo>
                    <a:pt x="21" y="113"/>
                    <a:pt x="10" y="41"/>
                    <a:pt x="7" y="26"/>
                  </a:cubicBezTo>
                  <a:cubicBezTo>
                    <a:pt x="4" y="11"/>
                    <a:pt x="0" y="2"/>
                    <a:pt x="7" y="35"/>
                  </a:cubicBezTo>
                  <a:cubicBezTo>
                    <a:pt x="14" y="68"/>
                    <a:pt x="33" y="171"/>
                    <a:pt x="52" y="226"/>
                  </a:cubicBezTo>
                  <a:cubicBezTo>
                    <a:pt x="71" y="281"/>
                    <a:pt x="91" y="320"/>
                    <a:pt x="122" y="367"/>
                  </a:cubicBezTo>
                  <a:cubicBezTo>
                    <a:pt x="153" y="414"/>
                    <a:pt x="197" y="466"/>
                    <a:pt x="240" y="509"/>
                  </a:cubicBezTo>
                  <a:cubicBezTo>
                    <a:pt x="283" y="553"/>
                    <a:pt x="319" y="592"/>
                    <a:pt x="382" y="624"/>
                  </a:cubicBezTo>
                  <a:cubicBezTo>
                    <a:pt x="446" y="656"/>
                    <a:pt x="545" y="697"/>
                    <a:pt x="625" y="699"/>
                  </a:cubicBezTo>
                  <a:cubicBezTo>
                    <a:pt x="705" y="701"/>
                    <a:pt x="801" y="664"/>
                    <a:pt x="868" y="632"/>
                  </a:cubicBezTo>
                  <a:cubicBezTo>
                    <a:pt x="935" y="600"/>
                    <a:pt x="986" y="546"/>
                    <a:pt x="1026" y="509"/>
                  </a:cubicBezTo>
                  <a:cubicBezTo>
                    <a:pt x="1066" y="472"/>
                    <a:pt x="1087" y="442"/>
                    <a:pt x="1111" y="409"/>
                  </a:cubicBezTo>
                  <a:cubicBezTo>
                    <a:pt x="1135" y="376"/>
                    <a:pt x="1154" y="346"/>
                    <a:pt x="1171" y="312"/>
                  </a:cubicBezTo>
                  <a:cubicBezTo>
                    <a:pt x="1188" y="278"/>
                    <a:pt x="1201" y="254"/>
                    <a:pt x="1216" y="207"/>
                  </a:cubicBezTo>
                  <a:cubicBezTo>
                    <a:pt x="1231" y="160"/>
                    <a:pt x="1256" y="54"/>
                    <a:pt x="1261" y="27"/>
                  </a:cubicBezTo>
                  <a:cubicBezTo>
                    <a:pt x="1266" y="0"/>
                    <a:pt x="1246" y="44"/>
                    <a:pt x="1243" y="45"/>
                  </a:cubicBezTo>
                  <a:cubicBezTo>
                    <a:pt x="1240" y="46"/>
                    <a:pt x="1243" y="37"/>
                    <a:pt x="1243" y="35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3" name="Freeform 42"/>
            <p:cNvSpPr>
              <a:spLocks/>
            </p:cNvSpPr>
            <p:nvPr/>
          </p:nvSpPr>
          <p:spPr bwMode="auto">
            <a:xfrm>
              <a:off x="3577" y="799"/>
              <a:ext cx="180" cy="379"/>
            </a:xfrm>
            <a:custGeom>
              <a:avLst/>
              <a:gdLst>
                <a:gd name="T0" fmla="*/ 0 w 180"/>
                <a:gd name="T1" fmla="*/ 0 h 379"/>
                <a:gd name="T2" fmla="*/ 81 w 180"/>
                <a:gd name="T3" fmla="*/ 85 h 379"/>
                <a:gd name="T4" fmla="*/ 139 w 180"/>
                <a:gd name="T5" fmla="*/ 190 h 379"/>
                <a:gd name="T6" fmla="*/ 161 w 180"/>
                <a:gd name="T7" fmla="*/ 284 h 379"/>
                <a:gd name="T8" fmla="*/ 180 w 180"/>
                <a:gd name="T9" fmla="*/ 379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79">
                  <a:moveTo>
                    <a:pt x="0" y="0"/>
                  </a:moveTo>
                  <a:cubicBezTo>
                    <a:pt x="13" y="14"/>
                    <a:pt x="58" y="53"/>
                    <a:pt x="81" y="85"/>
                  </a:cubicBezTo>
                  <a:cubicBezTo>
                    <a:pt x="104" y="117"/>
                    <a:pt x="126" y="157"/>
                    <a:pt x="139" y="190"/>
                  </a:cubicBezTo>
                  <a:cubicBezTo>
                    <a:pt x="152" y="223"/>
                    <a:pt x="154" y="253"/>
                    <a:pt x="161" y="284"/>
                  </a:cubicBezTo>
                  <a:cubicBezTo>
                    <a:pt x="168" y="315"/>
                    <a:pt x="176" y="359"/>
                    <a:pt x="180" y="379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4" name="Freeform 43"/>
            <p:cNvSpPr>
              <a:spLocks/>
            </p:cNvSpPr>
            <p:nvPr/>
          </p:nvSpPr>
          <p:spPr bwMode="auto">
            <a:xfrm>
              <a:off x="2510" y="799"/>
              <a:ext cx="170" cy="369"/>
            </a:xfrm>
            <a:custGeom>
              <a:avLst/>
              <a:gdLst>
                <a:gd name="T0" fmla="*/ 7000923 w 91"/>
                <a:gd name="T1" fmla="*/ 0 h 187"/>
                <a:gd name="T2" fmla="*/ 4074145 w 91"/>
                <a:gd name="T3" fmla="*/ 7820764 h 187"/>
                <a:gd name="T4" fmla="*/ 1423578 w 91"/>
                <a:gd name="T5" fmla="*/ 18767303 h 187"/>
                <a:gd name="T6" fmla="*/ 377407 w 91"/>
                <a:gd name="T7" fmla="*/ 28596002 h 187"/>
                <a:gd name="T8" fmla="*/ 0 w 91"/>
                <a:gd name="T9" fmla="*/ 38482661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187">
                  <a:moveTo>
                    <a:pt x="91" y="0"/>
                  </a:moveTo>
                  <a:cubicBezTo>
                    <a:pt x="85" y="6"/>
                    <a:pt x="65" y="23"/>
                    <a:pt x="53" y="38"/>
                  </a:cubicBezTo>
                  <a:cubicBezTo>
                    <a:pt x="41" y="53"/>
                    <a:pt x="27" y="74"/>
                    <a:pt x="19" y="91"/>
                  </a:cubicBezTo>
                  <a:cubicBezTo>
                    <a:pt x="11" y="108"/>
                    <a:pt x="8" y="123"/>
                    <a:pt x="5" y="139"/>
                  </a:cubicBezTo>
                  <a:cubicBezTo>
                    <a:pt x="2" y="155"/>
                    <a:pt x="1" y="177"/>
                    <a:pt x="0" y="187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85" name="Text Box 45"/>
          <p:cNvSpPr txBox="1">
            <a:spLocks noChangeArrowheads="1"/>
          </p:cNvSpPr>
          <p:nvPr/>
        </p:nvSpPr>
        <p:spPr bwMode="auto">
          <a:xfrm>
            <a:off x="593725" y="52388"/>
            <a:ext cx="2176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：求左视图</a:t>
            </a:r>
          </a:p>
        </p:txBody>
      </p:sp>
      <p:sp>
        <p:nvSpPr>
          <p:cNvPr id="15386" name="Line 46"/>
          <p:cNvSpPr>
            <a:spLocks noChangeShapeType="1"/>
          </p:cNvSpPr>
          <p:nvPr/>
        </p:nvSpPr>
        <p:spPr bwMode="auto">
          <a:xfrm>
            <a:off x="2663825" y="4445000"/>
            <a:ext cx="0" cy="14811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431" name="Group 47"/>
          <p:cNvGrpSpPr>
            <a:grpSpLocks/>
          </p:cNvGrpSpPr>
          <p:nvPr/>
        </p:nvGrpSpPr>
        <p:grpSpPr bwMode="auto">
          <a:xfrm>
            <a:off x="2663825" y="1284288"/>
            <a:ext cx="3036888" cy="4637087"/>
            <a:chOff x="1663" y="1480"/>
            <a:chExt cx="1913" cy="2922"/>
          </a:xfrm>
        </p:grpSpPr>
        <p:sp>
          <p:nvSpPr>
            <p:cNvPr id="15460" name="Line 48"/>
            <p:cNvSpPr>
              <a:spLocks noChangeShapeType="1"/>
            </p:cNvSpPr>
            <p:nvPr/>
          </p:nvSpPr>
          <p:spPr bwMode="auto">
            <a:xfrm>
              <a:off x="1663" y="3471"/>
              <a:ext cx="0" cy="93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1" name="Line 49"/>
            <p:cNvSpPr>
              <a:spLocks noChangeShapeType="1"/>
            </p:cNvSpPr>
            <p:nvPr/>
          </p:nvSpPr>
          <p:spPr bwMode="auto">
            <a:xfrm rot="5400000" flipH="1">
              <a:off x="3128" y="1031"/>
              <a:ext cx="0" cy="89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434" name="Group 50"/>
          <p:cNvGrpSpPr>
            <a:grpSpLocks/>
          </p:cNvGrpSpPr>
          <p:nvPr/>
        </p:nvGrpSpPr>
        <p:grpSpPr bwMode="auto">
          <a:xfrm>
            <a:off x="481013" y="-74613"/>
            <a:ext cx="5767387" cy="6399213"/>
            <a:chOff x="317" y="0"/>
            <a:chExt cx="3633" cy="4031"/>
          </a:xfrm>
        </p:grpSpPr>
        <p:sp>
          <p:nvSpPr>
            <p:cNvPr id="15440" name="Rectangle 51"/>
            <p:cNvSpPr>
              <a:spLocks noChangeArrowheads="1"/>
            </p:cNvSpPr>
            <p:nvPr/>
          </p:nvSpPr>
          <p:spPr bwMode="auto">
            <a:xfrm>
              <a:off x="350" y="0"/>
              <a:ext cx="3600" cy="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441" name="Oval 56"/>
            <p:cNvSpPr>
              <a:spLocks noChangeArrowheads="1"/>
            </p:cNvSpPr>
            <p:nvPr/>
          </p:nvSpPr>
          <p:spPr bwMode="auto">
            <a:xfrm flipH="1">
              <a:off x="727" y="2743"/>
              <a:ext cx="1251" cy="11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442" name="Freeform 57"/>
            <p:cNvSpPr>
              <a:spLocks/>
            </p:cNvSpPr>
            <p:nvPr/>
          </p:nvSpPr>
          <p:spPr bwMode="auto">
            <a:xfrm flipH="1">
              <a:off x="721" y="2268"/>
              <a:ext cx="1257" cy="1"/>
            </a:xfrm>
            <a:custGeom>
              <a:avLst/>
              <a:gdLst>
                <a:gd name="T0" fmla="*/ 0 w 1257"/>
                <a:gd name="T1" fmla="*/ 1 h 1"/>
                <a:gd name="T2" fmla="*/ 1257 w 1257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57" h="1">
                  <a:moveTo>
                    <a:pt x="0" y="1"/>
                  </a:moveTo>
                  <a:lnTo>
                    <a:pt x="125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3" name="Line 58"/>
            <p:cNvSpPr>
              <a:spLocks noChangeShapeType="1"/>
            </p:cNvSpPr>
            <p:nvPr/>
          </p:nvSpPr>
          <p:spPr bwMode="auto">
            <a:xfrm flipH="1" flipV="1">
              <a:off x="1978" y="496"/>
              <a:ext cx="0" cy="17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4" name="Line 59"/>
            <p:cNvSpPr>
              <a:spLocks noChangeShapeType="1"/>
            </p:cNvSpPr>
            <p:nvPr/>
          </p:nvSpPr>
          <p:spPr bwMode="auto">
            <a:xfrm flipH="1">
              <a:off x="1710" y="496"/>
              <a:ext cx="2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5" name="Freeform 60"/>
            <p:cNvSpPr>
              <a:spLocks/>
            </p:cNvSpPr>
            <p:nvPr/>
          </p:nvSpPr>
          <p:spPr bwMode="auto">
            <a:xfrm flipH="1">
              <a:off x="1710" y="2840"/>
              <a:ext cx="1" cy="934"/>
            </a:xfrm>
            <a:custGeom>
              <a:avLst/>
              <a:gdLst>
                <a:gd name="T0" fmla="*/ 1 w 1"/>
                <a:gd name="T1" fmla="*/ 934 h 934"/>
                <a:gd name="T2" fmla="*/ 0 w 1"/>
                <a:gd name="T3" fmla="*/ 0 h 9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34">
                  <a:moveTo>
                    <a:pt x="1" y="93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6" name="Line 61"/>
            <p:cNvSpPr>
              <a:spLocks noChangeShapeType="1"/>
            </p:cNvSpPr>
            <p:nvPr/>
          </p:nvSpPr>
          <p:spPr bwMode="auto">
            <a:xfrm flipH="1" flipV="1">
              <a:off x="1710" y="496"/>
              <a:ext cx="0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7" name="Line 62"/>
            <p:cNvSpPr>
              <a:spLocks noChangeShapeType="1"/>
            </p:cNvSpPr>
            <p:nvPr/>
          </p:nvSpPr>
          <p:spPr bwMode="auto">
            <a:xfrm flipH="1">
              <a:off x="727" y="871"/>
              <a:ext cx="983" cy="10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8" name="Line 63"/>
            <p:cNvSpPr>
              <a:spLocks noChangeShapeType="1"/>
            </p:cNvSpPr>
            <p:nvPr/>
          </p:nvSpPr>
          <p:spPr bwMode="auto">
            <a:xfrm>
              <a:off x="2509" y="2276"/>
              <a:ext cx="125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9" name="Freeform 64"/>
            <p:cNvSpPr>
              <a:spLocks/>
            </p:cNvSpPr>
            <p:nvPr/>
          </p:nvSpPr>
          <p:spPr bwMode="auto">
            <a:xfrm>
              <a:off x="2513" y="1235"/>
              <a:ext cx="3" cy="1048"/>
            </a:xfrm>
            <a:custGeom>
              <a:avLst/>
              <a:gdLst>
                <a:gd name="T0" fmla="*/ 0 w 3"/>
                <a:gd name="T1" fmla="*/ 1048 h 1048"/>
                <a:gd name="T2" fmla="*/ 3 w 3"/>
                <a:gd name="T3" fmla="*/ 0 h 10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048">
                  <a:moveTo>
                    <a:pt x="0" y="1048"/>
                  </a:moveTo>
                  <a:lnTo>
                    <a:pt x="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0" name="Freeform 65"/>
            <p:cNvSpPr>
              <a:spLocks/>
            </p:cNvSpPr>
            <p:nvPr/>
          </p:nvSpPr>
          <p:spPr bwMode="auto">
            <a:xfrm rot="5400000">
              <a:off x="3116" y="67"/>
              <a:ext cx="55" cy="912"/>
            </a:xfrm>
            <a:custGeom>
              <a:avLst/>
              <a:gdLst>
                <a:gd name="T0" fmla="*/ 0 w 1"/>
                <a:gd name="T1" fmla="*/ 35188777 h 490"/>
                <a:gd name="T2" fmla="*/ 0 w 1"/>
                <a:gd name="T3" fmla="*/ 0 h 4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90">
                  <a:moveTo>
                    <a:pt x="0" y="490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1" name="Line 66"/>
            <p:cNvSpPr>
              <a:spLocks noChangeShapeType="1"/>
            </p:cNvSpPr>
            <p:nvPr/>
          </p:nvSpPr>
          <p:spPr bwMode="auto">
            <a:xfrm>
              <a:off x="2688" y="871"/>
              <a:ext cx="91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2" name="Freeform 67"/>
            <p:cNvSpPr>
              <a:spLocks/>
            </p:cNvSpPr>
            <p:nvPr/>
          </p:nvSpPr>
          <p:spPr bwMode="auto">
            <a:xfrm>
              <a:off x="2500" y="1207"/>
              <a:ext cx="1259" cy="695"/>
            </a:xfrm>
            <a:custGeom>
              <a:avLst/>
              <a:gdLst>
                <a:gd name="T0" fmla="*/ 0 w 1259"/>
                <a:gd name="T1" fmla="*/ 26 h 695"/>
                <a:gd name="T2" fmla="*/ 18 w 1259"/>
                <a:gd name="T3" fmla="*/ 30 h 695"/>
                <a:gd name="T4" fmla="*/ 18 w 1259"/>
                <a:gd name="T5" fmla="*/ 39 h 695"/>
                <a:gd name="T6" fmla="*/ 79 w 1259"/>
                <a:gd name="T7" fmla="*/ 235 h 695"/>
                <a:gd name="T8" fmla="*/ 155 w 1259"/>
                <a:gd name="T9" fmla="*/ 384 h 695"/>
                <a:gd name="T10" fmla="*/ 251 w 1259"/>
                <a:gd name="T11" fmla="*/ 507 h 695"/>
                <a:gd name="T12" fmla="*/ 392 w 1259"/>
                <a:gd name="T13" fmla="*/ 619 h 695"/>
                <a:gd name="T14" fmla="*/ 634 w 1259"/>
                <a:gd name="T15" fmla="*/ 693 h 695"/>
                <a:gd name="T16" fmla="*/ 877 w 1259"/>
                <a:gd name="T17" fmla="*/ 626 h 695"/>
                <a:gd name="T18" fmla="*/ 1030 w 1259"/>
                <a:gd name="T19" fmla="*/ 511 h 695"/>
                <a:gd name="T20" fmla="*/ 1145 w 1259"/>
                <a:gd name="T21" fmla="*/ 376 h 695"/>
                <a:gd name="T22" fmla="*/ 1234 w 1259"/>
                <a:gd name="T23" fmla="*/ 204 h 695"/>
                <a:gd name="T24" fmla="*/ 1256 w 1259"/>
                <a:gd name="T25" fmla="*/ 26 h 695"/>
                <a:gd name="T26" fmla="*/ 1251 w 1259"/>
                <a:gd name="T27" fmla="*/ 49 h 695"/>
                <a:gd name="T28" fmla="*/ 1251 w 1259"/>
                <a:gd name="T29" fmla="*/ 39 h 69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59" h="695">
                  <a:moveTo>
                    <a:pt x="0" y="26"/>
                  </a:moveTo>
                  <a:cubicBezTo>
                    <a:pt x="3" y="25"/>
                    <a:pt x="15" y="28"/>
                    <a:pt x="18" y="30"/>
                  </a:cubicBezTo>
                  <a:cubicBezTo>
                    <a:pt x="21" y="32"/>
                    <a:pt x="8" y="4"/>
                    <a:pt x="18" y="39"/>
                  </a:cubicBezTo>
                  <a:cubicBezTo>
                    <a:pt x="27" y="74"/>
                    <a:pt x="56" y="178"/>
                    <a:pt x="79" y="235"/>
                  </a:cubicBezTo>
                  <a:cubicBezTo>
                    <a:pt x="102" y="292"/>
                    <a:pt x="126" y="339"/>
                    <a:pt x="155" y="384"/>
                  </a:cubicBezTo>
                  <a:cubicBezTo>
                    <a:pt x="184" y="429"/>
                    <a:pt x="212" y="468"/>
                    <a:pt x="251" y="507"/>
                  </a:cubicBezTo>
                  <a:cubicBezTo>
                    <a:pt x="290" y="546"/>
                    <a:pt x="329" y="588"/>
                    <a:pt x="392" y="619"/>
                  </a:cubicBezTo>
                  <a:cubicBezTo>
                    <a:pt x="456" y="650"/>
                    <a:pt x="554" y="691"/>
                    <a:pt x="634" y="693"/>
                  </a:cubicBezTo>
                  <a:cubicBezTo>
                    <a:pt x="715" y="695"/>
                    <a:pt x="811" y="656"/>
                    <a:pt x="877" y="626"/>
                  </a:cubicBezTo>
                  <a:cubicBezTo>
                    <a:pt x="943" y="596"/>
                    <a:pt x="985" y="553"/>
                    <a:pt x="1030" y="511"/>
                  </a:cubicBezTo>
                  <a:cubicBezTo>
                    <a:pt x="1075" y="469"/>
                    <a:pt x="1111" y="427"/>
                    <a:pt x="1145" y="376"/>
                  </a:cubicBezTo>
                  <a:cubicBezTo>
                    <a:pt x="1179" y="325"/>
                    <a:pt x="1215" y="262"/>
                    <a:pt x="1234" y="204"/>
                  </a:cubicBezTo>
                  <a:cubicBezTo>
                    <a:pt x="1253" y="146"/>
                    <a:pt x="1253" y="52"/>
                    <a:pt x="1256" y="26"/>
                  </a:cubicBezTo>
                  <a:cubicBezTo>
                    <a:pt x="1259" y="0"/>
                    <a:pt x="1252" y="47"/>
                    <a:pt x="1251" y="49"/>
                  </a:cubicBezTo>
                  <a:cubicBezTo>
                    <a:pt x="1250" y="51"/>
                    <a:pt x="1251" y="41"/>
                    <a:pt x="1251" y="3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3" name="Freeform 68"/>
            <p:cNvSpPr>
              <a:spLocks/>
            </p:cNvSpPr>
            <p:nvPr/>
          </p:nvSpPr>
          <p:spPr bwMode="auto">
            <a:xfrm>
              <a:off x="3582" y="871"/>
              <a:ext cx="179" cy="374"/>
            </a:xfrm>
            <a:custGeom>
              <a:avLst/>
              <a:gdLst>
                <a:gd name="T0" fmla="*/ 0 w 96"/>
                <a:gd name="T1" fmla="*/ 0 h 192"/>
                <a:gd name="T2" fmla="*/ 3180153 w 96"/>
                <a:gd name="T3" fmla="*/ 7033736 h 192"/>
                <a:gd name="T4" fmla="*/ 5335028 w 96"/>
                <a:gd name="T5" fmla="*/ 14822397 h 192"/>
                <a:gd name="T6" fmla="*/ 6368125 w 96"/>
                <a:gd name="T7" fmla="*/ 23507902 h 192"/>
                <a:gd name="T8" fmla="*/ 7136445 w 96"/>
                <a:gd name="T9" fmla="*/ 31319559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7" y="7"/>
                    <a:pt x="31" y="28"/>
                    <a:pt x="43" y="43"/>
                  </a:cubicBezTo>
                  <a:cubicBezTo>
                    <a:pt x="55" y="58"/>
                    <a:pt x="65" y="74"/>
                    <a:pt x="72" y="91"/>
                  </a:cubicBezTo>
                  <a:cubicBezTo>
                    <a:pt x="79" y="108"/>
                    <a:pt x="82" y="127"/>
                    <a:pt x="86" y="144"/>
                  </a:cubicBezTo>
                  <a:cubicBezTo>
                    <a:pt x="90" y="161"/>
                    <a:pt x="94" y="182"/>
                    <a:pt x="96" y="19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4" name="Freeform 69"/>
            <p:cNvSpPr>
              <a:spLocks/>
            </p:cNvSpPr>
            <p:nvPr/>
          </p:nvSpPr>
          <p:spPr bwMode="auto">
            <a:xfrm>
              <a:off x="2517" y="871"/>
              <a:ext cx="171" cy="365"/>
            </a:xfrm>
            <a:custGeom>
              <a:avLst/>
              <a:gdLst>
                <a:gd name="T0" fmla="*/ 171 w 171"/>
                <a:gd name="T1" fmla="*/ 0 h 365"/>
                <a:gd name="T2" fmla="*/ 100 w 171"/>
                <a:gd name="T3" fmla="*/ 74 h 365"/>
                <a:gd name="T4" fmla="*/ 37 w 171"/>
                <a:gd name="T5" fmla="*/ 178 h 365"/>
                <a:gd name="T6" fmla="*/ 6 w 171"/>
                <a:gd name="T7" fmla="*/ 269 h 365"/>
                <a:gd name="T8" fmla="*/ 2 w 171"/>
                <a:gd name="T9" fmla="*/ 365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1" h="365">
                  <a:moveTo>
                    <a:pt x="171" y="0"/>
                  </a:moveTo>
                  <a:cubicBezTo>
                    <a:pt x="160" y="12"/>
                    <a:pt x="123" y="45"/>
                    <a:pt x="100" y="74"/>
                  </a:cubicBezTo>
                  <a:cubicBezTo>
                    <a:pt x="78" y="103"/>
                    <a:pt x="53" y="146"/>
                    <a:pt x="37" y="178"/>
                  </a:cubicBezTo>
                  <a:cubicBezTo>
                    <a:pt x="21" y="210"/>
                    <a:pt x="12" y="238"/>
                    <a:pt x="6" y="269"/>
                  </a:cubicBezTo>
                  <a:cubicBezTo>
                    <a:pt x="0" y="300"/>
                    <a:pt x="3" y="345"/>
                    <a:pt x="2" y="36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5" name="Text Box 70"/>
            <p:cNvSpPr txBox="1">
              <a:spLocks noChangeArrowheads="1"/>
            </p:cNvSpPr>
            <p:nvPr/>
          </p:nvSpPr>
          <p:spPr bwMode="auto">
            <a:xfrm>
              <a:off x="317" y="240"/>
              <a:ext cx="1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例：求左视图</a:t>
              </a:r>
            </a:p>
          </p:txBody>
        </p:sp>
        <p:sp>
          <p:nvSpPr>
            <p:cNvPr id="15456" name="Line 71"/>
            <p:cNvSpPr>
              <a:spLocks noChangeShapeType="1"/>
            </p:cNvSpPr>
            <p:nvPr/>
          </p:nvSpPr>
          <p:spPr bwMode="auto">
            <a:xfrm>
              <a:off x="3589" y="489"/>
              <a:ext cx="0" cy="38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7" name="Line 72"/>
            <p:cNvSpPr>
              <a:spLocks noChangeShapeType="1"/>
            </p:cNvSpPr>
            <p:nvPr/>
          </p:nvSpPr>
          <p:spPr bwMode="auto">
            <a:xfrm flipV="1">
              <a:off x="3756" y="1233"/>
              <a:ext cx="0" cy="104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8" name="Line 73"/>
            <p:cNvSpPr>
              <a:spLocks noChangeShapeType="1"/>
            </p:cNvSpPr>
            <p:nvPr/>
          </p:nvSpPr>
          <p:spPr bwMode="auto">
            <a:xfrm flipV="1">
              <a:off x="2689" y="489"/>
              <a:ext cx="0" cy="37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9" name="Line 74"/>
            <p:cNvSpPr>
              <a:spLocks noChangeShapeType="1"/>
            </p:cNvSpPr>
            <p:nvPr/>
          </p:nvSpPr>
          <p:spPr bwMode="auto">
            <a:xfrm flipV="1">
              <a:off x="722" y="1900"/>
              <a:ext cx="0" cy="36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459" name="Group 75"/>
          <p:cNvGrpSpPr>
            <a:grpSpLocks/>
          </p:cNvGrpSpPr>
          <p:nvPr/>
        </p:nvGrpSpPr>
        <p:grpSpPr bwMode="auto">
          <a:xfrm>
            <a:off x="6588125" y="3136900"/>
            <a:ext cx="1947863" cy="3100388"/>
            <a:chOff x="2131" y="1077"/>
            <a:chExt cx="1084" cy="1726"/>
          </a:xfrm>
        </p:grpSpPr>
        <p:sp>
          <p:nvSpPr>
            <p:cNvPr id="15436" name="Freeform 76"/>
            <p:cNvSpPr>
              <a:spLocks/>
            </p:cNvSpPr>
            <p:nvPr/>
          </p:nvSpPr>
          <p:spPr bwMode="auto">
            <a:xfrm>
              <a:off x="2131" y="1398"/>
              <a:ext cx="1084" cy="1405"/>
            </a:xfrm>
            <a:custGeom>
              <a:avLst/>
              <a:gdLst>
                <a:gd name="T0" fmla="*/ 0 w 1977"/>
                <a:gd name="T1" fmla="*/ 1 h 2563"/>
                <a:gd name="T2" fmla="*/ 0 w 1977"/>
                <a:gd name="T3" fmla="*/ 1 h 2563"/>
                <a:gd name="T4" fmla="*/ 1 w 1977"/>
                <a:gd name="T5" fmla="*/ 1 h 2563"/>
                <a:gd name="T6" fmla="*/ 1 w 1977"/>
                <a:gd name="T7" fmla="*/ 1 h 2563"/>
                <a:gd name="T8" fmla="*/ 1 w 1977"/>
                <a:gd name="T9" fmla="*/ 1 h 2563"/>
                <a:gd name="T10" fmla="*/ 1 w 1977"/>
                <a:gd name="T11" fmla="*/ 1 h 2563"/>
                <a:gd name="T12" fmla="*/ 1 w 1977"/>
                <a:gd name="T13" fmla="*/ 1 h 2563"/>
                <a:gd name="T14" fmla="*/ 1 w 1977"/>
                <a:gd name="T15" fmla="*/ 1 h 2563"/>
                <a:gd name="T16" fmla="*/ 1 w 1977"/>
                <a:gd name="T17" fmla="*/ 1 h 2563"/>
                <a:gd name="T18" fmla="*/ 1 w 1977"/>
                <a:gd name="T19" fmla="*/ 1 h 2563"/>
                <a:gd name="T20" fmla="*/ 1 w 1977"/>
                <a:gd name="T21" fmla="*/ 1 h 2563"/>
                <a:gd name="T22" fmla="*/ 1 w 1977"/>
                <a:gd name="T23" fmla="*/ 1 h 2563"/>
                <a:gd name="T24" fmla="*/ 1 w 1977"/>
                <a:gd name="T25" fmla="*/ 1 h 2563"/>
                <a:gd name="T26" fmla="*/ 1 w 1977"/>
                <a:gd name="T27" fmla="*/ 1 h 2563"/>
                <a:gd name="T28" fmla="*/ 1 w 1977"/>
                <a:gd name="T29" fmla="*/ 1 h 2563"/>
                <a:gd name="T30" fmla="*/ 1 w 1977"/>
                <a:gd name="T31" fmla="*/ 1 h 2563"/>
                <a:gd name="T32" fmla="*/ 1 w 1977"/>
                <a:gd name="T33" fmla="*/ 1 h 2563"/>
                <a:gd name="T34" fmla="*/ 1 w 1977"/>
                <a:gd name="T35" fmla="*/ 1 h 2563"/>
                <a:gd name="T36" fmla="*/ 1 w 1977"/>
                <a:gd name="T37" fmla="*/ 1 h 2563"/>
                <a:gd name="T38" fmla="*/ 1 w 1977"/>
                <a:gd name="T39" fmla="*/ 1 h 2563"/>
                <a:gd name="T40" fmla="*/ 1 w 1977"/>
                <a:gd name="T41" fmla="*/ 1 h 2563"/>
                <a:gd name="T42" fmla="*/ 1 w 1977"/>
                <a:gd name="T43" fmla="*/ 1 h 2563"/>
                <a:gd name="T44" fmla="*/ 1 w 1977"/>
                <a:gd name="T45" fmla="*/ 1 h 2563"/>
                <a:gd name="T46" fmla="*/ 1 w 1977"/>
                <a:gd name="T47" fmla="*/ 1 h 2563"/>
                <a:gd name="T48" fmla="*/ 1 w 1977"/>
                <a:gd name="T49" fmla="*/ 0 h 2563"/>
                <a:gd name="T50" fmla="*/ 1 w 1977"/>
                <a:gd name="T51" fmla="*/ 1 h 2563"/>
                <a:gd name="T52" fmla="*/ 1 w 1977"/>
                <a:gd name="T53" fmla="*/ 1 h 2563"/>
                <a:gd name="T54" fmla="*/ 1 w 1977"/>
                <a:gd name="T55" fmla="*/ 1 h 2563"/>
                <a:gd name="T56" fmla="*/ 1 w 1977"/>
                <a:gd name="T57" fmla="*/ 1 h 2563"/>
                <a:gd name="T58" fmla="*/ 1 w 1977"/>
                <a:gd name="T59" fmla="*/ 1 h 2563"/>
                <a:gd name="T60" fmla="*/ 0 w 1977"/>
                <a:gd name="T61" fmla="*/ 1 h 256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977" h="2563">
                  <a:moveTo>
                    <a:pt x="0" y="1191"/>
                  </a:moveTo>
                  <a:lnTo>
                    <a:pt x="0" y="1959"/>
                  </a:lnTo>
                  <a:lnTo>
                    <a:pt x="38" y="2093"/>
                  </a:lnTo>
                  <a:lnTo>
                    <a:pt x="67" y="2160"/>
                  </a:lnTo>
                  <a:lnTo>
                    <a:pt x="163" y="2266"/>
                  </a:lnTo>
                  <a:lnTo>
                    <a:pt x="211" y="2323"/>
                  </a:lnTo>
                  <a:lnTo>
                    <a:pt x="278" y="2371"/>
                  </a:lnTo>
                  <a:lnTo>
                    <a:pt x="384" y="2419"/>
                  </a:lnTo>
                  <a:lnTo>
                    <a:pt x="470" y="2467"/>
                  </a:lnTo>
                  <a:lnTo>
                    <a:pt x="576" y="2496"/>
                  </a:lnTo>
                  <a:lnTo>
                    <a:pt x="681" y="2525"/>
                  </a:lnTo>
                  <a:lnTo>
                    <a:pt x="845" y="2544"/>
                  </a:lnTo>
                  <a:lnTo>
                    <a:pt x="1008" y="2563"/>
                  </a:lnTo>
                  <a:lnTo>
                    <a:pt x="1161" y="2544"/>
                  </a:lnTo>
                  <a:lnTo>
                    <a:pt x="1286" y="2525"/>
                  </a:lnTo>
                  <a:lnTo>
                    <a:pt x="1411" y="2496"/>
                  </a:lnTo>
                  <a:lnTo>
                    <a:pt x="1536" y="2448"/>
                  </a:lnTo>
                  <a:lnTo>
                    <a:pt x="1632" y="2400"/>
                  </a:lnTo>
                  <a:lnTo>
                    <a:pt x="1737" y="2343"/>
                  </a:lnTo>
                  <a:lnTo>
                    <a:pt x="1805" y="2275"/>
                  </a:lnTo>
                  <a:lnTo>
                    <a:pt x="1881" y="2189"/>
                  </a:lnTo>
                  <a:lnTo>
                    <a:pt x="1929" y="2112"/>
                  </a:lnTo>
                  <a:lnTo>
                    <a:pt x="1958" y="2016"/>
                  </a:lnTo>
                  <a:lnTo>
                    <a:pt x="1977" y="1920"/>
                  </a:lnTo>
                  <a:lnTo>
                    <a:pt x="1977" y="0"/>
                  </a:lnTo>
                  <a:lnTo>
                    <a:pt x="1958" y="96"/>
                  </a:lnTo>
                  <a:lnTo>
                    <a:pt x="1949" y="183"/>
                  </a:lnTo>
                  <a:lnTo>
                    <a:pt x="1920" y="259"/>
                  </a:lnTo>
                  <a:lnTo>
                    <a:pt x="1920" y="893"/>
                  </a:lnTo>
                  <a:lnTo>
                    <a:pt x="1891" y="1008"/>
                  </a:lnTo>
                  <a:lnTo>
                    <a:pt x="0" y="119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Freeform 77"/>
            <p:cNvSpPr>
              <a:spLocks/>
            </p:cNvSpPr>
            <p:nvPr/>
          </p:nvSpPr>
          <p:spPr bwMode="auto">
            <a:xfrm>
              <a:off x="2131" y="1466"/>
              <a:ext cx="1058" cy="995"/>
            </a:xfrm>
            <a:custGeom>
              <a:avLst/>
              <a:gdLst>
                <a:gd name="T0" fmla="*/ 300 w 1929"/>
                <a:gd name="T1" fmla="*/ 0 h 1814"/>
                <a:gd name="T2" fmla="*/ 263 w 1929"/>
                <a:gd name="T3" fmla="*/ 32 h 1814"/>
                <a:gd name="T4" fmla="*/ 216 w 1929"/>
                <a:gd name="T5" fmla="*/ 69 h 1814"/>
                <a:gd name="T6" fmla="*/ 174 w 1929"/>
                <a:gd name="T7" fmla="*/ 116 h 1814"/>
                <a:gd name="T8" fmla="*/ 142 w 1929"/>
                <a:gd name="T9" fmla="*/ 168 h 1814"/>
                <a:gd name="T10" fmla="*/ 105 w 1929"/>
                <a:gd name="T11" fmla="*/ 221 h 1814"/>
                <a:gd name="T12" fmla="*/ 73 w 1929"/>
                <a:gd name="T13" fmla="*/ 279 h 1814"/>
                <a:gd name="T14" fmla="*/ 42 w 1929"/>
                <a:gd name="T15" fmla="*/ 348 h 1814"/>
                <a:gd name="T16" fmla="*/ 21 w 1929"/>
                <a:gd name="T17" fmla="*/ 421 h 1814"/>
                <a:gd name="T18" fmla="*/ 0 w 1929"/>
                <a:gd name="T19" fmla="*/ 490 h 1814"/>
                <a:gd name="T20" fmla="*/ 0 w 1929"/>
                <a:gd name="T21" fmla="*/ 563 h 1814"/>
                <a:gd name="T22" fmla="*/ 0 w 1929"/>
                <a:gd name="T23" fmla="*/ 621 h 1814"/>
                <a:gd name="T24" fmla="*/ 16 w 1929"/>
                <a:gd name="T25" fmla="*/ 711 h 1814"/>
                <a:gd name="T26" fmla="*/ 42 w 1929"/>
                <a:gd name="T27" fmla="*/ 774 h 1814"/>
                <a:gd name="T28" fmla="*/ 69 w 1929"/>
                <a:gd name="T29" fmla="*/ 832 h 1814"/>
                <a:gd name="T30" fmla="*/ 110 w 1929"/>
                <a:gd name="T31" fmla="*/ 879 h 1814"/>
                <a:gd name="T32" fmla="*/ 168 w 1929"/>
                <a:gd name="T33" fmla="*/ 927 h 1814"/>
                <a:gd name="T34" fmla="*/ 231 w 1929"/>
                <a:gd name="T35" fmla="*/ 964 h 1814"/>
                <a:gd name="T36" fmla="*/ 321 w 1929"/>
                <a:gd name="T37" fmla="*/ 990 h 1814"/>
                <a:gd name="T38" fmla="*/ 310 w 1929"/>
                <a:gd name="T39" fmla="*/ 985 h 1814"/>
                <a:gd name="T40" fmla="*/ 389 w 1929"/>
                <a:gd name="T41" fmla="*/ 995 h 1814"/>
                <a:gd name="T42" fmla="*/ 474 w 1929"/>
                <a:gd name="T43" fmla="*/ 990 h 1814"/>
                <a:gd name="T44" fmla="*/ 537 w 1929"/>
                <a:gd name="T45" fmla="*/ 974 h 1814"/>
                <a:gd name="T46" fmla="*/ 606 w 1929"/>
                <a:gd name="T47" fmla="*/ 953 h 1814"/>
                <a:gd name="T48" fmla="*/ 669 w 1929"/>
                <a:gd name="T49" fmla="*/ 921 h 1814"/>
                <a:gd name="T50" fmla="*/ 721 w 1929"/>
                <a:gd name="T51" fmla="*/ 885 h 1814"/>
                <a:gd name="T52" fmla="*/ 768 w 1929"/>
                <a:gd name="T53" fmla="*/ 848 h 1814"/>
                <a:gd name="T54" fmla="*/ 821 w 1929"/>
                <a:gd name="T55" fmla="*/ 811 h 1814"/>
                <a:gd name="T56" fmla="*/ 863 w 1929"/>
                <a:gd name="T57" fmla="*/ 769 h 1814"/>
                <a:gd name="T58" fmla="*/ 911 w 1929"/>
                <a:gd name="T59" fmla="*/ 721 h 1814"/>
                <a:gd name="T60" fmla="*/ 958 w 1929"/>
                <a:gd name="T61" fmla="*/ 658 h 1814"/>
                <a:gd name="T62" fmla="*/ 990 w 1929"/>
                <a:gd name="T63" fmla="*/ 595 h 1814"/>
                <a:gd name="T64" fmla="*/ 1027 w 1929"/>
                <a:gd name="T65" fmla="*/ 532 h 1814"/>
                <a:gd name="T66" fmla="*/ 1058 w 1929"/>
                <a:gd name="T67" fmla="*/ 421 h 1814"/>
                <a:gd name="T68" fmla="*/ 300 w 1929"/>
                <a:gd name="T69" fmla="*/ 0 h 181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929" h="1814">
                  <a:moveTo>
                    <a:pt x="547" y="0"/>
                  </a:moveTo>
                  <a:lnTo>
                    <a:pt x="480" y="58"/>
                  </a:lnTo>
                  <a:lnTo>
                    <a:pt x="393" y="125"/>
                  </a:lnTo>
                  <a:lnTo>
                    <a:pt x="317" y="211"/>
                  </a:lnTo>
                  <a:lnTo>
                    <a:pt x="259" y="307"/>
                  </a:lnTo>
                  <a:lnTo>
                    <a:pt x="192" y="403"/>
                  </a:lnTo>
                  <a:lnTo>
                    <a:pt x="134" y="509"/>
                  </a:lnTo>
                  <a:lnTo>
                    <a:pt x="77" y="634"/>
                  </a:lnTo>
                  <a:lnTo>
                    <a:pt x="38" y="768"/>
                  </a:lnTo>
                  <a:lnTo>
                    <a:pt x="0" y="893"/>
                  </a:lnTo>
                  <a:lnTo>
                    <a:pt x="0" y="1027"/>
                  </a:lnTo>
                  <a:lnTo>
                    <a:pt x="0" y="1133"/>
                  </a:lnTo>
                  <a:lnTo>
                    <a:pt x="29" y="1296"/>
                  </a:lnTo>
                  <a:lnTo>
                    <a:pt x="77" y="1411"/>
                  </a:lnTo>
                  <a:lnTo>
                    <a:pt x="125" y="1517"/>
                  </a:lnTo>
                  <a:lnTo>
                    <a:pt x="201" y="1603"/>
                  </a:lnTo>
                  <a:lnTo>
                    <a:pt x="307" y="1690"/>
                  </a:lnTo>
                  <a:lnTo>
                    <a:pt x="422" y="1757"/>
                  </a:lnTo>
                  <a:lnTo>
                    <a:pt x="585" y="1805"/>
                  </a:lnTo>
                  <a:lnTo>
                    <a:pt x="566" y="1795"/>
                  </a:lnTo>
                  <a:lnTo>
                    <a:pt x="710" y="1814"/>
                  </a:lnTo>
                  <a:lnTo>
                    <a:pt x="864" y="1805"/>
                  </a:lnTo>
                  <a:lnTo>
                    <a:pt x="979" y="1776"/>
                  </a:lnTo>
                  <a:lnTo>
                    <a:pt x="1104" y="1738"/>
                  </a:lnTo>
                  <a:lnTo>
                    <a:pt x="1219" y="1680"/>
                  </a:lnTo>
                  <a:lnTo>
                    <a:pt x="1315" y="1613"/>
                  </a:lnTo>
                  <a:lnTo>
                    <a:pt x="1401" y="1546"/>
                  </a:lnTo>
                  <a:lnTo>
                    <a:pt x="1497" y="1478"/>
                  </a:lnTo>
                  <a:lnTo>
                    <a:pt x="1574" y="1402"/>
                  </a:lnTo>
                  <a:lnTo>
                    <a:pt x="1661" y="1315"/>
                  </a:lnTo>
                  <a:lnTo>
                    <a:pt x="1747" y="1200"/>
                  </a:lnTo>
                  <a:lnTo>
                    <a:pt x="1805" y="1085"/>
                  </a:lnTo>
                  <a:lnTo>
                    <a:pt x="1872" y="970"/>
                  </a:lnTo>
                  <a:lnTo>
                    <a:pt x="1929" y="768"/>
                  </a:lnTo>
                  <a:lnTo>
                    <a:pt x="5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6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6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5438" name="Freeform 78"/>
            <p:cNvSpPr>
              <a:spLocks/>
            </p:cNvSpPr>
            <p:nvPr/>
          </p:nvSpPr>
          <p:spPr bwMode="auto">
            <a:xfrm>
              <a:off x="2441" y="1077"/>
              <a:ext cx="773" cy="489"/>
            </a:xfrm>
            <a:custGeom>
              <a:avLst/>
              <a:gdLst>
                <a:gd name="T0" fmla="*/ 0 w 9930"/>
                <a:gd name="T1" fmla="*/ 0 h 10000"/>
                <a:gd name="T2" fmla="*/ 0 w 9930"/>
                <a:gd name="T3" fmla="*/ 0 h 10000"/>
                <a:gd name="T4" fmla="*/ 0 w 9930"/>
                <a:gd name="T5" fmla="*/ 0 h 10000"/>
                <a:gd name="T6" fmla="*/ 0 w 9930"/>
                <a:gd name="T7" fmla="*/ 0 h 10000"/>
                <a:gd name="T8" fmla="*/ 0 w 9930"/>
                <a:gd name="T9" fmla="*/ 0 h 10000"/>
                <a:gd name="T10" fmla="*/ 0 w 9930"/>
                <a:gd name="T11" fmla="*/ 0 h 10000"/>
                <a:gd name="T12" fmla="*/ 0 w 9930"/>
                <a:gd name="T13" fmla="*/ 0 h 10000"/>
                <a:gd name="T14" fmla="*/ 0 w 9930"/>
                <a:gd name="T15" fmla="*/ 0 h 10000"/>
                <a:gd name="T16" fmla="*/ 0 w 9930"/>
                <a:gd name="T17" fmla="*/ 0 h 10000"/>
                <a:gd name="T18" fmla="*/ 0 w 9930"/>
                <a:gd name="T19" fmla="*/ 0 h 10000"/>
                <a:gd name="T20" fmla="*/ 0 w 9930"/>
                <a:gd name="T21" fmla="*/ 0 h 10000"/>
                <a:gd name="T22" fmla="*/ 0 w 9930"/>
                <a:gd name="T23" fmla="*/ 0 h 10000"/>
                <a:gd name="T24" fmla="*/ 0 w 9930"/>
                <a:gd name="T25" fmla="*/ 0 h 10000"/>
                <a:gd name="T26" fmla="*/ 0 w 9930"/>
                <a:gd name="T27" fmla="*/ 0 h 10000"/>
                <a:gd name="T28" fmla="*/ 0 w 9930"/>
                <a:gd name="T29" fmla="*/ 0 h 10000"/>
                <a:gd name="T30" fmla="*/ 0 w 9930"/>
                <a:gd name="T31" fmla="*/ 0 h 10000"/>
                <a:gd name="T32" fmla="*/ 0 w 9930"/>
                <a:gd name="T33" fmla="*/ 0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0" h="10000">
                  <a:moveTo>
                    <a:pt x="0" y="1194"/>
                  </a:moveTo>
                  <a:lnTo>
                    <a:pt x="9606" y="10000"/>
                  </a:lnTo>
                  <a:cubicBezTo>
                    <a:pt x="9698" y="9391"/>
                    <a:pt x="9789" y="8782"/>
                    <a:pt x="9881" y="8173"/>
                  </a:cubicBezTo>
                  <a:cubicBezTo>
                    <a:pt x="9897" y="7923"/>
                    <a:pt x="9914" y="7672"/>
                    <a:pt x="9930" y="7422"/>
                  </a:cubicBezTo>
                  <a:lnTo>
                    <a:pt x="9930" y="6614"/>
                  </a:lnTo>
                  <a:lnTo>
                    <a:pt x="9747" y="5269"/>
                  </a:lnTo>
                  <a:lnTo>
                    <a:pt x="9338" y="4081"/>
                  </a:lnTo>
                  <a:lnTo>
                    <a:pt x="8914" y="3251"/>
                  </a:lnTo>
                  <a:lnTo>
                    <a:pt x="8188" y="2253"/>
                  </a:lnTo>
                  <a:lnTo>
                    <a:pt x="7137" y="1233"/>
                  </a:lnTo>
                  <a:lnTo>
                    <a:pt x="6037" y="561"/>
                  </a:lnTo>
                  <a:lnTo>
                    <a:pt x="5071" y="213"/>
                  </a:lnTo>
                  <a:lnTo>
                    <a:pt x="3717" y="0"/>
                  </a:lnTo>
                  <a:lnTo>
                    <a:pt x="2836" y="0"/>
                  </a:lnTo>
                  <a:lnTo>
                    <a:pt x="1891" y="0"/>
                  </a:lnTo>
                  <a:lnTo>
                    <a:pt x="875" y="314"/>
                  </a:lnTo>
                  <a:lnTo>
                    <a:pt x="0" y="1194"/>
                  </a:lnTo>
                  <a:close/>
                </a:path>
              </a:pathLst>
            </a:custGeom>
            <a:gradFill rotWithShape="1">
              <a:gsLst>
                <a:gs pos="0">
                  <a:srgbClr val="006A96"/>
                </a:gs>
                <a:gs pos="50000">
                  <a:srgbClr val="009AD9"/>
                </a:gs>
                <a:gs pos="100000">
                  <a:srgbClr val="00B8FF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9" name="Freeform 79"/>
            <p:cNvSpPr>
              <a:spLocks/>
            </p:cNvSpPr>
            <p:nvPr/>
          </p:nvSpPr>
          <p:spPr bwMode="auto">
            <a:xfrm>
              <a:off x="2436" y="1126"/>
              <a:ext cx="753" cy="772"/>
            </a:xfrm>
            <a:custGeom>
              <a:avLst/>
              <a:gdLst>
                <a:gd name="T0" fmla="*/ 0 w 9936"/>
                <a:gd name="T1" fmla="*/ 0 h 10000"/>
                <a:gd name="T2" fmla="*/ 0 w 9936"/>
                <a:gd name="T3" fmla="*/ 0 h 10000"/>
                <a:gd name="T4" fmla="*/ 0 w 9936"/>
                <a:gd name="T5" fmla="*/ 0 h 10000"/>
                <a:gd name="T6" fmla="*/ 0 w 9936"/>
                <a:gd name="T7" fmla="*/ 0 h 10000"/>
                <a:gd name="T8" fmla="*/ 0 w 9936"/>
                <a:gd name="T9" fmla="*/ 0 h 10000"/>
                <a:gd name="T10" fmla="*/ 0 w 9936"/>
                <a:gd name="T11" fmla="*/ 0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36" h="10000">
                  <a:moveTo>
                    <a:pt x="7" y="0"/>
                  </a:moveTo>
                  <a:cubicBezTo>
                    <a:pt x="-17" y="1469"/>
                    <a:pt x="31" y="3009"/>
                    <a:pt x="7" y="4478"/>
                  </a:cubicBezTo>
                  <a:lnTo>
                    <a:pt x="9799" y="10000"/>
                  </a:lnTo>
                  <a:cubicBezTo>
                    <a:pt x="9845" y="9979"/>
                    <a:pt x="9890" y="9957"/>
                    <a:pt x="9936" y="9936"/>
                  </a:cubicBezTo>
                  <a:lnTo>
                    <a:pt x="9936" y="5431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9C7831"/>
                </a:gs>
                <a:gs pos="50000">
                  <a:srgbClr val="E0AE4B"/>
                </a:gs>
                <a:gs pos="100000">
                  <a:srgbClr val="FFD05B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24" name="Text Box 68"/>
          <p:cNvSpPr txBox="1">
            <a:spLocks noChangeArrowheads="1"/>
          </p:cNvSpPr>
          <p:nvPr/>
        </p:nvSpPr>
        <p:spPr bwMode="auto">
          <a:xfrm>
            <a:off x="6084888" y="619125"/>
            <a:ext cx="305911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哪些平面截切立体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每个截交线的形状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（是否 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45°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？）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平面与平面的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交线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391" name="组合 93"/>
          <p:cNvGrpSpPr>
            <a:grpSpLocks/>
          </p:cNvGrpSpPr>
          <p:nvPr/>
        </p:nvGrpSpPr>
        <p:grpSpPr bwMode="auto">
          <a:xfrm rot="-5400000">
            <a:off x="1130300" y="2540000"/>
            <a:ext cx="2144713" cy="201613"/>
            <a:chOff x="151606" y="4289424"/>
            <a:chExt cx="2428082" cy="188913"/>
          </a:xfrm>
        </p:grpSpPr>
        <p:grpSp>
          <p:nvGrpSpPr>
            <p:cNvPr id="15427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5431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2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3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4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5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428" name="组合 95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5429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0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4" name="组合 103"/>
          <p:cNvGrpSpPr>
            <a:grpSpLocks/>
          </p:cNvGrpSpPr>
          <p:nvPr/>
        </p:nvGrpSpPr>
        <p:grpSpPr bwMode="auto">
          <a:xfrm rot="-5400000">
            <a:off x="3525838" y="1963738"/>
            <a:ext cx="3221037" cy="344487"/>
            <a:chOff x="151606" y="4289424"/>
            <a:chExt cx="2428082" cy="188913"/>
          </a:xfrm>
        </p:grpSpPr>
        <p:grpSp>
          <p:nvGrpSpPr>
            <p:cNvPr id="15418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5422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23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24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25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26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419" name="组合 105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5420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21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393" name="Group 106"/>
          <p:cNvGrpSpPr>
            <a:grpSpLocks/>
          </p:cNvGrpSpPr>
          <p:nvPr/>
        </p:nvGrpSpPr>
        <p:grpSpPr bwMode="auto">
          <a:xfrm>
            <a:off x="960438" y="5202238"/>
            <a:ext cx="2317750" cy="66675"/>
            <a:chOff x="3342" y="421"/>
            <a:chExt cx="1305" cy="0"/>
          </a:xfrm>
        </p:grpSpPr>
        <p:sp>
          <p:nvSpPr>
            <p:cNvPr id="15413" name="Line 100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4" name="Line 101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5" name="Line 102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6" name="Line 103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7" name="Line 104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94" name="Group 106"/>
          <p:cNvGrpSpPr>
            <a:grpSpLocks/>
          </p:cNvGrpSpPr>
          <p:nvPr/>
        </p:nvGrpSpPr>
        <p:grpSpPr bwMode="auto">
          <a:xfrm rot="-5400000">
            <a:off x="979488" y="5140325"/>
            <a:ext cx="2317750" cy="66675"/>
            <a:chOff x="3342" y="421"/>
            <a:chExt cx="1305" cy="0"/>
          </a:xfrm>
        </p:grpSpPr>
        <p:sp>
          <p:nvSpPr>
            <p:cNvPr id="15408" name="Line 100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9" name="Line 101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0" name="Line 102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1" name="Line 103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2" name="Line 104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0" name="Group 106"/>
          <p:cNvGrpSpPr>
            <a:grpSpLocks/>
          </p:cNvGrpSpPr>
          <p:nvPr/>
        </p:nvGrpSpPr>
        <p:grpSpPr bwMode="auto">
          <a:xfrm>
            <a:off x="3798888" y="1889125"/>
            <a:ext cx="2317750" cy="66675"/>
            <a:chOff x="3342" y="421"/>
            <a:chExt cx="1305" cy="0"/>
          </a:xfrm>
        </p:grpSpPr>
        <p:sp>
          <p:nvSpPr>
            <p:cNvPr id="15403" name="Line 100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4" name="Line 101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5" name="Line 102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6" name="Line 103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7" name="Line 104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046288" y="1849438"/>
            <a:ext cx="3959225" cy="4286250"/>
            <a:chOff x="2046303" y="1849610"/>
            <a:chExt cx="3959472" cy="4286648"/>
          </a:xfrm>
        </p:grpSpPr>
        <p:grpSp>
          <p:nvGrpSpPr>
            <p:cNvPr id="15397" name="组合 12"/>
            <p:cNvGrpSpPr>
              <a:grpSpLocks/>
            </p:cNvGrpSpPr>
            <p:nvPr/>
          </p:nvGrpSpPr>
          <p:grpSpPr bwMode="auto">
            <a:xfrm>
              <a:off x="2046303" y="4214119"/>
              <a:ext cx="112656" cy="1922139"/>
              <a:chOff x="4653165" y="5182394"/>
              <a:chExt cx="134859" cy="2409255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4653165" y="5181765"/>
                <a:ext cx="134934" cy="135320"/>
              </a:xfrm>
              <a:prstGeom prst="ellipse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4653165" y="7456329"/>
                <a:ext cx="134934" cy="135320"/>
              </a:xfrm>
              <a:prstGeom prst="ellipse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15398" name="组合 13"/>
            <p:cNvGrpSpPr>
              <a:grpSpLocks/>
            </p:cNvGrpSpPr>
            <p:nvPr/>
          </p:nvGrpSpPr>
          <p:grpSpPr bwMode="auto">
            <a:xfrm>
              <a:off x="3916924" y="1849610"/>
              <a:ext cx="2088851" cy="93789"/>
              <a:chOff x="4957965" y="5487194"/>
              <a:chExt cx="3061497" cy="137461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4957336" y="5487194"/>
                <a:ext cx="134957" cy="134962"/>
              </a:xfrm>
              <a:prstGeom prst="ellipse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7884505" y="5489520"/>
                <a:ext cx="134957" cy="134962"/>
              </a:xfrm>
              <a:prstGeom prst="ellipse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6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632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E0B51C7-32F6-4B29-BE14-08D2B6DB0D64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14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215900" y="0"/>
            <a:ext cx="8928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二．平面与圆锥体相交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截切平面与轴线的相互位置关系、及截交线的形状：</a:t>
            </a:r>
          </a:p>
        </p:txBody>
      </p:sp>
      <p:grpSp>
        <p:nvGrpSpPr>
          <p:cNvPr id="12" name="Group 147"/>
          <p:cNvGrpSpPr>
            <a:grpSpLocks/>
          </p:cNvGrpSpPr>
          <p:nvPr/>
        </p:nvGrpSpPr>
        <p:grpSpPr bwMode="auto">
          <a:xfrm>
            <a:off x="2187575" y="5487988"/>
            <a:ext cx="1187450" cy="476250"/>
            <a:chOff x="1598" y="3487"/>
            <a:chExt cx="748" cy="300"/>
          </a:xfrm>
        </p:grpSpPr>
        <p:sp>
          <p:nvSpPr>
            <p:cNvPr id="16541" name="Text Box 148"/>
            <p:cNvSpPr txBox="1">
              <a:spLocks noChangeArrowheads="1"/>
            </p:cNvSpPr>
            <p:nvPr/>
          </p:nvSpPr>
          <p:spPr bwMode="auto">
            <a:xfrm>
              <a:off x="1598" y="349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宋体" panose="02010600030101010101" pitchFamily="2" charset="-122"/>
                </a:rPr>
                <a:t>θ</a:t>
              </a:r>
            </a:p>
          </p:txBody>
        </p:sp>
        <p:sp>
          <p:nvSpPr>
            <p:cNvPr id="16542" name="Text Box 149"/>
            <p:cNvSpPr txBox="1">
              <a:spLocks noChangeArrowheads="1"/>
            </p:cNvSpPr>
            <p:nvPr/>
          </p:nvSpPr>
          <p:spPr bwMode="auto">
            <a:xfrm>
              <a:off x="1746" y="3487"/>
              <a:ext cx="6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宋体" panose="02010600030101010101" pitchFamily="2" charset="-122"/>
                </a:rPr>
                <a:t>=90°</a:t>
              </a:r>
            </a:p>
          </p:txBody>
        </p:sp>
      </p:grpSp>
      <p:sp>
        <p:nvSpPr>
          <p:cNvPr id="94358" name="Text Box 150"/>
          <p:cNvSpPr txBox="1">
            <a:spLocks noChangeArrowheads="1"/>
          </p:cNvSpPr>
          <p:nvPr/>
        </p:nvSpPr>
        <p:spPr bwMode="auto">
          <a:xfrm>
            <a:off x="5868988" y="548798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宋体" panose="02010600030101010101" pitchFamily="2" charset="-122"/>
              </a:rPr>
              <a:t>θ</a:t>
            </a:r>
            <a:r>
              <a:rPr kumimoji="1" lang="zh-CN" altLang="en-US" sz="2400" b="1">
                <a:latin typeface="宋体" panose="02010600030101010101" pitchFamily="2" charset="-122"/>
              </a:rPr>
              <a:t>＝</a:t>
            </a:r>
            <a:r>
              <a:rPr kumimoji="1" lang="en-US" altLang="zh-CN" sz="2400" b="1">
                <a:latin typeface="宋体" panose="02010600030101010101" pitchFamily="2" charset="-122"/>
              </a:rPr>
              <a:t>α</a:t>
            </a:r>
            <a:endParaRPr kumimoji="1" lang="en-US" altLang="zh-CN" sz="2400">
              <a:latin typeface="宋体" panose="02010600030101010101" pitchFamily="2" charset="-122"/>
            </a:endParaRPr>
          </a:p>
        </p:txBody>
      </p:sp>
      <p:grpSp>
        <p:nvGrpSpPr>
          <p:cNvPr id="13" name="Group 151"/>
          <p:cNvGrpSpPr>
            <a:grpSpLocks/>
          </p:cNvGrpSpPr>
          <p:nvPr/>
        </p:nvGrpSpPr>
        <p:grpSpPr bwMode="auto">
          <a:xfrm>
            <a:off x="3735388" y="5432425"/>
            <a:ext cx="1857375" cy="484188"/>
            <a:chOff x="1898" y="3952"/>
            <a:chExt cx="914" cy="305"/>
          </a:xfrm>
        </p:grpSpPr>
        <p:sp>
          <p:nvSpPr>
            <p:cNvPr id="16538" name="Text Box 152"/>
            <p:cNvSpPr txBox="1">
              <a:spLocks noChangeArrowheads="1"/>
            </p:cNvSpPr>
            <p:nvPr/>
          </p:nvSpPr>
          <p:spPr bwMode="auto">
            <a:xfrm>
              <a:off x="2579" y="3966"/>
              <a:ext cx="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en-US" altLang="zh-CN" sz="24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539" name="Text Box 154"/>
            <p:cNvSpPr txBox="1">
              <a:spLocks noChangeArrowheads="1"/>
            </p:cNvSpPr>
            <p:nvPr/>
          </p:nvSpPr>
          <p:spPr bwMode="auto">
            <a:xfrm>
              <a:off x="2002" y="3952"/>
              <a:ext cx="8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宋体" panose="02010600030101010101" pitchFamily="2" charset="-122"/>
                </a:rPr>
                <a:t>＞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θ</a:t>
              </a:r>
              <a:r>
                <a:rPr kumimoji="1" lang="zh-CN" altLang="en-US" sz="2400" b="1">
                  <a:latin typeface="宋体" panose="02010600030101010101" pitchFamily="2" charset="-122"/>
                </a:rPr>
                <a:t>＞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6540" name="Text Box 155"/>
            <p:cNvSpPr txBox="1">
              <a:spLocks noChangeArrowheads="1"/>
            </p:cNvSpPr>
            <p:nvPr/>
          </p:nvSpPr>
          <p:spPr bwMode="auto">
            <a:xfrm>
              <a:off x="1898" y="3960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宋体" panose="02010600030101010101" pitchFamily="2" charset="-122"/>
                </a:rPr>
                <a:t>90°</a:t>
              </a:r>
            </a:p>
          </p:txBody>
        </p:sp>
      </p:grpSp>
      <p:grpSp>
        <p:nvGrpSpPr>
          <p:cNvPr id="14" name="Group 156"/>
          <p:cNvGrpSpPr>
            <a:grpSpLocks/>
          </p:cNvGrpSpPr>
          <p:nvPr/>
        </p:nvGrpSpPr>
        <p:grpSpPr bwMode="auto">
          <a:xfrm>
            <a:off x="7310438" y="5487988"/>
            <a:ext cx="1684337" cy="466725"/>
            <a:chOff x="3031" y="3936"/>
            <a:chExt cx="1061" cy="294"/>
          </a:xfrm>
        </p:grpSpPr>
        <p:sp>
          <p:nvSpPr>
            <p:cNvPr id="16536" name="Text Box 157"/>
            <p:cNvSpPr txBox="1">
              <a:spLocks noChangeArrowheads="1"/>
            </p:cNvSpPr>
            <p:nvPr/>
          </p:nvSpPr>
          <p:spPr bwMode="auto">
            <a:xfrm>
              <a:off x="3031" y="3942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宋体" panose="02010600030101010101" pitchFamily="2" charset="-122"/>
                </a:rPr>
                <a:t>0°</a:t>
              </a:r>
            </a:p>
          </p:txBody>
        </p:sp>
        <p:sp>
          <p:nvSpPr>
            <p:cNvPr id="16537" name="Text Box 158"/>
            <p:cNvSpPr txBox="1">
              <a:spLocks noChangeArrowheads="1"/>
            </p:cNvSpPr>
            <p:nvPr/>
          </p:nvSpPr>
          <p:spPr bwMode="auto">
            <a:xfrm>
              <a:off x="3204" y="3936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宋体" panose="02010600030101010101" pitchFamily="2" charset="-122"/>
                </a:rPr>
                <a:t>≤θ</a:t>
              </a:r>
              <a:r>
                <a:rPr kumimoji="1" lang="zh-CN" altLang="en-US" sz="2400" b="1">
                  <a:latin typeface="宋体" panose="02010600030101010101" pitchFamily="2" charset="-122"/>
                </a:rPr>
                <a:t>＜</a:t>
              </a:r>
              <a:r>
                <a:rPr kumimoji="1" lang="en-US" altLang="zh-CN" sz="2400" b="1">
                  <a:latin typeface="宋体" panose="02010600030101010101" pitchFamily="2" charset="-122"/>
                </a:rPr>
                <a:t>α</a:t>
              </a:r>
            </a:p>
          </p:txBody>
        </p:sp>
      </p:grpSp>
      <p:sp>
        <p:nvSpPr>
          <p:cNvPr id="94367" name="Text Box 159"/>
          <p:cNvSpPr txBox="1">
            <a:spLocks noChangeArrowheads="1"/>
          </p:cNvSpPr>
          <p:nvPr/>
        </p:nvSpPr>
        <p:spPr bwMode="auto">
          <a:xfrm>
            <a:off x="557213" y="548798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过锥顶</a:t>
            </a:r>
          </a:p>
        </p:txBody>
      </p:sp>
      <p:sp>
        <p:nvSpPr>
          <p:cNvPr id="94368" name="Text Box 160"/>
          <p:cNvSpPr txBox="1">
            <a:spLocks noChangeArrowheads="1"/>
          </p:cNvSpPr>
          <p:nvPr/>
        </p:nvSpPr>
        <p:spPr bwMode="auto">
          <a:xfrm>
            <a:off x="209550" y="5799138"/>
            <a:ext cx="193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两相交直线</a:t>
            </a:r>
            <a:endParaRPr kumimoji="1" lang="zh-CN" altLang="en-US" sz="2800" b="1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369" name="Text Box 161"/>
          <p:cNvSpPr txBox="1">
            <a:spLocks noChangeArrowheads="1"/>
          </p:cNvSpPr>
          <p:nvPr/>
        </p:nvSpPr>
        <p:spPr bwMode="auto">
          <a:xfrm>
            <a:off x="2500313" y="5799138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圆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370" name="Text Box 162"/>
          <p:cNvSpPr txBox="1">
            <a:spLocks noChangeArrowheads="1"/>
          </p:cNvSpPr>
          <p:nvPr/>
        </p:nvSpPr>
        <p:spPr bwMode="auto">
          <a:xfrm>
            <a:off x="4154488" y="5799138"/>
            <a:ext cx="104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椭圆</a:t>
            </a:r>
            <a:endParaRPr kumimoji="1" lang="zh-CN" altLang="en-US" sz="2400" b="1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371" name="Text Box 163"/>
          <p:cNvSpPr txBox="1">
            <a:spLocks noChangeArrowheads="1"/>
          </p:cNvSpPr>
          <p:nvPr/>
        </p:nvSpPr>
        <p:spPr bwMode="auto">
          <a:xfrm>
            <a:off x="5876925" y="5799138"/>
            <a:ext cx="1341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抛物线</a:t>
            </a:r>
            <a:endParaRPr kumimoji="1" lang="zh-CN" altLang="en-US" sz="2400" b="1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372" name="Text Box 164"/>
          <p:cNvSpPr txBox="1">
            <a:spLocks noChangeArrowheads="1"/>
          </p:cNvSpPr>
          <p:nvPr/>
        </p:nvSpPr>
        <p:spPr bwMode="auto">
          <a:xfrm>
            <a:off x="7551738" y="5799138"/>
            <a:ext cx="135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双曲线</a:t>
            </a:r>
            <a:endParaRPr kumimoji="1" lang="zh-CN" altLang="en-US" sz="2400" b="1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Group 165"/>
          <p:cNvGrpSpPr>
            <a:grpSpLocks/>
          </p:cNvGrpSpPr>
          <p:nvPr/>
        </p:nvGrpSpPr>
        <p:grpSpPr bwMode="auto">
          <a:xfrm>
            <a:off x="7464425" y="2870200"/>
            <a:ext cx="1366838" cy="2606675"/>
            <a:chOff x="4702" y="1764"/>
            <a:chExt cx="861" cy="1642"/>
          </a:xfrm>
        </p:grpSpPr>
        <p:sp>
          <p:nvSpPr>
            <p:cNvPr id="16519" name="Freeform 166"/>
            <p:cNvSpPr>
              <a:spLocks/>
            </p:cNvSpPr>
            <p:nvPr/>
          </p:nvSpPr>
          <p:spPr bwMode="auto">
            <a:xfrm>
              <a:off x="4841" y="2287"/>
              <a:ext cx="566" cy="272"/>
            </a:xfrm>
            <a:custGeom>
              <a:avLst/>
              <a:gdLst>
                <a:gd name="T0" fmla="*/ 0 w 566"/>
                <a:gd name="T1" fmla="*/ 272 h 272"/>
                <a:gd name="T2" fmla="*/ 41 w 566"/>
                <a:gd name="T3" fmla="*/ 190 h 272"/>
                <a:gd name="T4" fmla="*/ 85 w 566"/>
                <a:gd name="T5" fmla="*/ 130 h 272"/>
                <a:gd name="T6" fmla="*/ 123 w 566"/>
                <a:gd name="T7" fmla="*/ 83 h 272"/>
                <a:gd name="T8" fmla="*/ 172 w 566"/>
                <a:gd name="T9" fmla="*/ 34 h 272"/>
                <a:gd name="T10" fmla="*/ 230 w 566"/>
                <a:gd name="T11" fmla="*/ 10 h 272"/>
                <a:gd name="T12" fmla="*/ 279 w 566"/>
                <a:gd name="T13" fmla="*/ 1 h 272"/>
                <a:gd name="T14" fmla="*/ 361 w 566"/>
                <a:gd name="T15" fmla="*/ 18 h 272"/>
                <a:gd name="T16" fmla="*/ 418 w 566"/>
                <a:gd name="T17" fmla="*/ 59 h 272"/>
                <a:gd name="T18" fmla="*/ 459 w 566"/>
                <a:gd name="T19" fmla="*/ 108 h 272"/>
                <a:gd name="T20" fmla="*/ 500 w 566"/>
                <a:gd name="T21" fmla="*/ 165 h 272"/>
                <a:gd name="T22" fmla="*/ 566 w 566"/>
                <a:gd name="T23" fmla="*/ 264 h 2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66"/>
                <a:gd name="T37" fmla="*/ 0 h 272"/>
                <a:gd name="T38" fmla="*/ 566 w 566"/>
                <a:gd name="T39" fmla="*/ 272 h 2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66" h="272">
                  <a:moveTo>
                    <a:pt x="0" y="272"/>
                  </a:moveTo>
                  <a:cubicBezTo>
                    <a:pt x="7" y="258"/>
                    <a:pt x="27" y="214"/>
                    <a:pt x="41" y="190"/>
                  </a:cubicBezTo>
                  <a:cubicBezTo>
                    <a:pt x="55" y="166"/>
                    <a:pt x="71" y="148"/>
                    <a:pt x="85" y="130"/>
                  </a:cubicBezTo>
                  <a:cubicBezTo>
                    <a:pt x="99" y="112"/>
                    <a:pt x="109" y="99"/>
                    <a:pt x="123" y="83"/>
                  </a:cubicBezTo>
                  <a:cubicBezTo>
                    <a:pt x="137" y="67"/>
                    <a:pt x="154" y="46"/>
                    <a:pt x="172" y="34"/>
                  </a:cubicBezTo>
                  <a:cubicBezTo>
                    <a:pt x="190" y="22"/>
                    <a:pt x="212" y="15"/>
                    <a:pt x="230" y="10"/>
                  </a:cubicBezTo>
                  <a:cubicBezTo>
                    <a:pt x="247" y="4"/>
                    <a:pt x="257" y="0"/>
                    <a:pt x="279" y="1"/>
                  </a:cubicBezTo>
                  <a:cubicBezTo>
                    <a:pt x="301" y="3"/>
                    <a:pt x="338" y="8"/>
                    <a:pt x="361" y="18"/>
                  </a:cubicBezTo>
                  <a:cubicBezTo>
                    <a:pt x="384" y="27"/>
                    <a:pt x="402" y="44"/>
                    <a:pt x="418" y="59"/>
                  </a:cubicBezTo>
                  <a:cubicBezTo>
                    <a:pt x="435" y="74"/>
                    <a:pt x="446" y="90"/>
                    <a:pt x="459" y="108"/>
                  </a:cubicBezTo>
                  <a:cubicBezTo>
                    <a:pt x="473" y="126"/>
                    <a:pt x="483" y="139"/>
                    <a:pt x="500" y="165"/>
                  </a:cubicBezTo>
                  <a:cubicBezTo>
                    <a:pt x="518" y="191"/>
                    <a:pt x="552" y="243"/>
                    <a:pt x="566" y="264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0" name="Line 167"/>
            <p:cNvSpPr>
              <a:spLocks noChangeShapeType="1"/>
            </p:cNvSpPr>
            <p:nvPr/>
          </p:nvSpPr>
          <p:spPr bwMode="auto">
            <a:xfrm flipH="1">
              <a:off x="4751" y="1805"/>
              <a:ext cx="369" cy="7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1" name="Line 168"/>
            <p:cNvSpPr>
              <a:spLocks noChangeShapeType="1"/>
            </p:cNvSpPr>
            <p:nvPr/>
          </p:nvSpPr>
          <p:spPr bwMode="auto">
            <a:xfrm>
              <a:off x="4751" y="2559"/>
              <a:ext cx="74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2" name="Line 169"/>
            <p:cNvSpPr>
              <a:spLocks noChangeShapeType="1"/>
            </p:cNvSpPr>
            <p:nvPr/>
          </p:nvSpPr>
          <p:spPr bwMode="auto">
            <a:xfrm>
              <a:off x="5120" y="1813"/>
              <a:ext cx="386" cy="74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3" name="Line 170"/>
            <p:cNvSpPr>
              <a:spLocks noChangeShapeType="1"/>
            </p:cNvSpPr>
            <p:nvPr/>
          </p:nvSpPr>
          <p:spPr bwMode="auto">
            <a:xfrm>
              <a:off x="4702" y="3084"/>
              <a:ext cx="86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4" name="Line 171"/>
            <p:cNvSpPr>
              <a:spLocks noChangeShapeType="1"/>
            </p:cNvSpPr>
            <p:nvPr/>
          </p:nvSpPr>
          <p:spPr bwMode="auto">
            <a:xfrm>
              <a:off x="5123" y="2646"/>
              <a:ext cx="0" cy="76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5" name="Line 172"/>
            <p:cNvSpPr>
              <a:spLocks noChangeShapeType="1"/>
            </p:cNvSpPr>
            <p:nvPr/>
          </p:nvSpPr>
          <p:spPr bwMode="auto">
            <a:xfrm>
              <a:off x="4833" y="3313"/>
              <a:ext cx="59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6" name="Arc 173"/>
            <p:cNvSpPr>
              <a:spLocks/>
            </p:cNvSpPr>
            <p:nvPr/>
          </p:nvSpPr>
          <p:spPr bwMode="auto">
            <a:xfrm rot="-5400000">
              <a:off x="4840" y="2646"/>
              <a:ext cx="581" cy="738"/>
            </a:xfrm>
            <a:custGeom>
              <a:avLst/>
              <a:gdLst>
                <a:gd name="T0" fmla="*/ 0 w 34124"/>
                <a:gd name="T1" fmla="*/ 0 h 43200"/>
                <a:gd name="T2" fmla="*/ 0 w 34124"/>
                <a:gd name="T3" fmla="*/ 0 h 43200"/>
                <a:gd name="T4" fmla="*/ 0 w 34124"/>
                <a:gd name="T5" fmla="*/ 0 h 43200"/>
                <a:gd name="T6" fmla="*/ 0 60000 65536"/>
                <a:gd name="T7" fmla="*/ 0 60000 65536"/>
                <a:gd name="T8" fmla="*/ 0 60000 65536"/>
                <a:gd name="T9" fmla="*/ 0 w 34124"/>
                <a:gd name="T10" fmla="*/ 0 h 43200"/>
                <a:gd name="T11" fmla="*/ 34124 w 3412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124" h="43200" fill="none" extrusionOk="0">
                  <a:moveTo>
                    <a:pt x="22" y="3985"/>
                  </a:moveTo>
                  <a:cubicBezTo>
                    <a:pt x="3675" y="1392"/>
                    <a:pt x="8044" y="-1"/>
                    <a:pt x="12524" y="0"/>
                  </a:cubicBezTo>
                  <a:cubicBezTo>
                    <a:pt x="24453" y="0"/>
                    <a:pt x="34124" y="9670"/>
                    <a:pt x="34124" y="21600"/>
                  </a:cubicBezTo>
                  <a:cubicBezTo>
                    <a:pt x="34124" y="33529"/>
                    <a:pt x="24453" y="43200"/>
                    <a:pt x="12524" y="43200"/>
                  </a:cubicBezTo>
                  <a:cubicBezTo>
                    <a:pt x="8035" y="43200"/>
                    <a:pt x="3657" y="41801"/>
                    <a:pt x="0" y="39198"/>
                  </a:cubicBezTo>
                </a:path>
                <a:path w="34124" h="43200" stroke="0" extrusionOk="0">
                  <a:moveTo>
                    <a:pt x="22" y="3985"/>
                  </a:moveTo>
                  <a:cubicBezTo>
                    <a:pt x="3675" y="1392"/>
                    <a:pt x="8044" y="-1"/>
                    <a:pt x="12524" y="0"/>
                  </a:cubicBezTo>
                  <a:cubicBezTo>
                    <a:pt x="24453" y="0"/>
                    <a:pt x="34124" y="9670"/>
                    <a:pt x="34124" y="21600"/>
                  </a:cubicBezTo>
                  <a:cubicBezTo>
                    <a:pt x="34124" y="33529"/>
                    <a:pt x="24453" y="43200"/>
                    <a:pt x="12524" y="43200"/>
                  </a:cubicBezTo>
                  <a:cubicBezTo>
                    <a:pt x="8035" y="43200"/>
                    <a:pt x="3657" y="41801"/>
                    <a:pt x="0" y="39198"/>
                  </a:cubicBezTo>
                  <a:lnTo>
                    <a:pt x="12524" y="21600"/>
                  </a:lnTo>
                  <a:lnTo>
                    <a:pt x="22" y="3985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7" name="Freeform 174"/>
            <p:cNvSpPr>
              <a:spLocks/>
            </p:cNvSpPr>
            <p:nvPr/>
          </p:nvSpPr>
          <p:spPr bwMode="auto">
            <a:xfrm>
              <a:off x="5355" y="3080"/>
              <a:ext cx="17" cy="1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0 w 47"/>
                <a:gd name="T5" fmla="*/ 0 h 1"/>
                <a:gd name="T6" fmla="*/ 0 60000 65536"/>
                <a:gd name="T7" fmla="*/ 0 60000 65536"/>
                <a:gd name="T8" fmla="*/ 0 60000 65536"/>
                <a:gd name="T9" fmla="*/ 0 w 47"/>
                <a:gd name="T10" fmla="*/ 0 h 1"/>
                <a:gd name="T11" fmla="*/ 47 w 4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1">
                  <a:moveTo>
                    <a:pt x="0" y="0"/>
                  </a:moveTo>
                  <a:lnTo>
                    <a:pt x="45" y="0"/>
                  </a:lnTo>
                  <a:lnTo>
                    <a:pt x="47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8" name="Line 175"/>
            <p:cNvSpPr>
              <a:spLocks noChangeShapeType="1"/>
            </p:cNvSpPr>
            <p:nvPr/>
          </p:nvSpPr>
          <p:spPr bwMode="auto">
            <a:xfrm flipV="1">
              <a:off x="5120" y="1764"/>
              <a:ext cx="0" cy="86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9" name="Text Box 176"/>
            <p:cNvSpPr txBox="1">
              <a:spLocks noChangeArrowheads="1"/>
            </p:cNvSpPr>
            <p:nvPr/>
          </p:nvSpPr>
          <p:spPr bwMode="auto">
            <a:xfrm>
              <a:off x="4913" y="187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宋体" panose="02010600030101010101" pitchFamily="2" charset="-122"/>
                </a:rPr>
                <a:t>α</a:t>
              </a:r>
              <a:endParaRPr kumimoji="1" lang="en-US" altLang="zh-CN" sz="2400" b="1">
                <a:latin typeface="宋体" panose="02010600030101010101" pitchFamily="2" charset="-122"/>
              </a:endParaRPr>
            </a:p>
          </p:txBody>
        </p:sp>
        <p:grpSp>
          <p:nvGrpSpPr>
            <p:cNvPr id="16530" name="Group 177"/>
            <p:cNvGrpSpPr>
              <a:grpSpLocks/>
            </p:cNvGrpSpPr>
            <p:nvPr/>
          </p:nvGrpSpPr>
          <p:grpSpPr bwMode="auto">
            <a:xfrm>
              <a:off x="4956" y="1824"/>
              <a:ext cx="288" cy="162"/>
              <a:chOff x="1569" y="1749"/>
              <a:chExt cx="288" cy="162"/>
            </a:xfrm>
          </p:grpSpPr>
          <p:sp>
            <p:nvSpPr>
              <p:cNvPr id="16531" name="Freeform 178"/>
              <p:cNvSpPr>
                <a:spLocks/>
              </p:cNvSpPr>
              <p:nvPr/>
            </p:nvSpPr>
            <p:spPr bwMode="auto">
              <a:xfrm>
                <a:off x="1569" y="1749"/>
                <a:ext cx="97" cy="138"/>
              </a:xfrm>
              <a:custGeom>
                <a:avLst/>
                <a:gdLst>
                  <a:gd name="T0" fmla="*/ 0 w 97"/>
                  <a:gd name="T1" fmla="*/ 0 h 138"/>
                  <a:gd name="T2" fmla="*/ 12 w 97"/>
                  <a:gd name="T3" fmla="*/ 36 h 138"/>
                  <a:gd name="T4" fmla="*/ 32 w 97"/>
                  <a:gd name="T5" fmla="*/ 80 h 138"/>
                  <a:gd name="T6" fmla="*/ 96 w 97"/>
                  <a:gd name="T7" fmla="*/ 138 h 138"/>
                  <a:gd name="T8" fmla="*/ 97 w 97"/>
                  <a:gd name="T9" fmla="*/ 138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"/>
                  <a:gd name="T16" fmla="*/ 0 h 138"/>
                  <a:gd name="T17" fmla="*/ 97 w 97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" h="138">
                    <a:moveTo>
                      <a:pt x="0" y="0"/>
                    </a:moveTo>
                    <a:lnTo>
                      <a:pt x="12" y="36"/>
                    </a:lnTo>
                    <a:lnTo>
                      <a:pt x="32" y="80"/>
                    </a:lnTo>
                    <a:lnTo>
                      <a:pt x="96" y="138"/>
                    </a:lnTo>
                    <a:lnTo>
                      <a:pt x="97" y="13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32" name="Freeform 179"/>
              <p:cNvSpPr>
                <a:spLocks/>
              </p:cNvSpPr>
              <p:nvPr/>
            </p:nvSpPr>
            <p:spPr bwMode="auto">
              <a:xfrm>
                <a:off x="1805" y="1788"/>
                <a:ext cx="52" cy="74"/>
              </a:xfrm>
              <a:custGeom>
                <a:avLst/>
                <a:gdLst>
                  <a:gd name="T0" fmla="*/ 0 w 52"/>
                  <a:gd name="T1" fmla="*/ 74 h 74"/>
                  <a:gd name="T2" fmla="*/ 34 w 52"/>
                  <a:gd name="T3" fmla="*/ 42 h 74"/>
                  <a:gd name="T4" fmla="*/ 52 w 52"/>
                  <a:gd name="T5" fmla="*/ 0 h 74"/>
                  <a:gd name="T6" fmla="*/ 0 60000 65536"/>
                  <a:gd name="T7" fmla="*/ 0 60000 65536"/>
                  <a:gd name="T8" fmla="*/ 0 60000 65536"/>
                  <a:gd name="T9" fmla="*/ 0 w 52"/>
                  <a:gd name="T10" fmla="*/ 0 h 74"/>
                  <a:gd name="T11" fmla="*/ 52 w 52"/>
                  <a:gd name="T12" fmla="*/ 74 h 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" h="74">
                    <a:moveTo>
                      <a:pt x="0" y="74"/>
                    </a:moveTo>
                    <a:lnTo>
                      <a:pt x="34" y="42"/>
                    </a:lnTo>
                    <a:lnTo>
                      <a:pt x="5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33" name="Freeform 180"/>
              <p:cNvSpPr>
                <a:spLocks/>
              </p:cNvSpPr>
              <p:nvPr/>
            </p:nvSpPr>
            <p:spPr bwMode="auto">
              <a:xfrm>
                <a:off x="1664" y="1887"/>
                <a:ext cx="76" cy="9"/>
              </a:xfrm>
              <a:custGeom>
                <a:avLst/>
                <a:gdLst>
                  <a:gd name="T0" fmla="*/ 0 w 76"/>
                  <a:gd name="T1" fmla="*/ 0 h 9"/>
                  <a:gd name="T2" fmla="*/ 31 w 76"/>
                  <a:gd name="T3" fmla="*/ 9 h 9"/>
                  <a:gd name="T4" fmla="*/ 76 w 76"/>
                  <a:gd name="T5" fmla="*/ 9 h 9"/>
                  <a:gd name="T6" fmla="*/ 0 60000 65536"/>
                  <a:gd name="T7" fmla="*/ 0 60000 65536"/>
                  <a:gd name="T8" fmla="*/ 0 60000 65536"/>
                  <a:gd name="T9" fmla="*/ 0 w 76"/>
                  <a:gd name="T10" fmla="*/ 0 h 9"/>
                  <a:gd name="T11" fmla="*/ 76 w 76"/>
                  <a:gd name="T12" fmla="*/ 9 h 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" h="9">
                    <a:moveTo>
                      <a:pt x="0" y="0"/>
                    </a:moveTo>
                    <a:lnTo>
                      <a:pt x="31" y="9"/>
                    </a:lnTo>
                    <a:lnTo>
                      <a:pt x="76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34" name="Freeform 181"/>
              <p:cNvSpPr>
                <a:spLocks/>
              </p:cNvSpPr>
              <p:nvPr/>
            </p:nvSpPr>
            <p:spPr bwMode="auto">
              <a:xfrm>
                <a:off x="1595" y="1822"/>
                <a:ext cx="69" cy="65"/>
              </a:xfrm>
              <a:custGeom>
                <a:avLst/>
                <a:gdLst>
                  <a:gd name="T0" fmla="*/ 0 w 206"/>
                  <a:gd name="T1" fmla="*/ 0 h 190"/>
                  <a:gd name="T2" fmla="*/ 0 w 206"/>
                  <a:gd name="T3" fmla="*/ 0 h 190"/>
                  <a:gd name="T4" fmla="*/ 0 w 206"/>
                  <a:gd name="T5" fmla="*/ 0 h 190"/>
                  <a:gd name="T6" fmla="*/ 0 w 206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6"/>
                  <a:gd name="T13" fmla="*/ 0 h 190"/>
                  <a:gd name="T14" fmla="*/ 206 w 206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6" h="190">
                    <a:moveTo>
                      <a:pt x="54" y="0"/>
                    </a:moveTo>
                    <a:lnTo>
                      <a:pt x="0" y="60"/>
                    </a:lnTo>
                    <a:lnTo>
                      <a:pt x="206" y="19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35" name="Freeform 182"/>
              <p:cNvSpPr>
                <a:spLocks/>
              </p:cNvSpPr>
              <p:nvPr/>
            </p:nvSpPr>
            <p:spPr bwMode="auto">
              <a:xfrm rot="819301">
                <a:off x="1737" y="1846"/>
                <a:ext cx="71" cy="65"/>
              </a:xfrm>
              <a:custGeom>
                <a:avLst/>
                <a:gdLst>
                  <a:gd name="T0" fmla="*/ 0 w 206"/>
                  <a:gd name="T1" fmla="*/ 0 h 190"/>
                  <a:gd name="T2" fmla="*/ 0 w 206"/>
                  <a:gd name="T3" fmla="*/ 0 h 190"/>
                  <a:gd name="T4" fmla="*/ 0 w 206"/>
                  <a:gd name="T5" fmla="*/ 0 h 190"/>
                  <a:gd name="T6" fmla="*/ 0 w 206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6"/>
                  <a:gd name="T13" fmla="*/ 0 h 190"/>
                  <a:gd name="T14" fmla="*/ 206 w 206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6" h="190">
                    <a:moveTo>
                      <a:pt x="206" y="60"/>
                    </a:moveTo>
                    <a:lnTo>
                      <a:pt x="153" y="0"/>
                    </a:lnTo>
                    <a:lnTo>
                      <a:pt x="0" y="190"/>
                    </a:lnTo>
                    <a:lnTo>
                      <a:pt x="206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183"/>
          <p:cNvGrpSpPr>
            <a:grpSpLocks/>
          </p:cNvGrpSpPr>
          <p:nvPr/>
        </p:nvGrpSpPr>
        <p:grpSpPr bwMode="auto">
          <a:xfrm>
            <a:off x="5784850" y="2824163"/>
            <a:ext cx="1366838" cy="2741612"/>
            <a:chOff x="3644" y="1735"/>
            <a:chExt cx="861" cy="1727"/>
          </a:xfrm>
        </p:grpSpPr>
        <p:sp>
          <p:nvSpPr>
            <p:cNvPr id="16492" name="Line 184"/>
            <p:cNvSpPr>
              <a:spLocks noChangeShapeType="1"/>
            </p:cNvSpPr>
            <p:nvPr/>
          </p:nvSpPr>
          <p:spPr bwMode="auto">
            <a:xfrm flipH="1">
              <a:off x="3898" y="2033"/>
              <a:ext cx="271" cy="5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3" name="Line 185"/>
            <p:cNvSpPr>
              <a:spLocks noChangeShapeType="1"/>
            </p:cNvSpPr>
            <p:nvPr/>
          </p:nvSpPr>
          <p:spPr bwMode="auto">
            <a:xfrm>
              <a:off x="3898" y="2574"/>
              <a:ext cx="54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4" name="Line 186"/>
            <p:cNvSpPr>
              <a:spLocks noChangeShapeType="1"/>
            </p:cNvSpPr>
            <p:nvPr/>
          </p:nvSpPr>
          <p:spPr bwMode="auto">
            <a:xfrm>
              <a:off x="4169" y="2041"/>
              <a:ext cx="270" cy="5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5" name="Line 187"/>
            <p:cNvSpPr>
              <a:spLocks noChangeShapeType="1"/>
            </p:cNvSpPr>
            <p:nvPr/>
          </p:nvSpPr>
          <p:spPr bwMode="auto">
            <a:xfrm>
              <a:off x="4070" y="1828"/>
              <a:ext cx="107" cy="22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6" name="Line 188"/>
            <p:cNvSpPr>
              <a:spLocks noChangeShapeType="1"/>
            </p:cNvSpPr>
            <p:nvPr/>
          </p:nvSpPr>
          <p:spPr bwMode="auto">
            <a:xfrm flipH="1">
              <a:off x="3693" y="1820"/>
              <a:ext cx="369" cy="75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7" name="Line 189"/>
            <p:cNvSpPr>
              <a:spLocks noChangeShapeType="1"/>
            </p:cNvSpPr>
            <p:nvPr/>
          </p:nvSpPr>
          <p:spPr bwMode="auto">
            <a:xfrm flipH="1">
              <a:off x="3693" y="2566"/>
              <a:ext cx="213" cy="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8" name="Freeform 190"/>
            <p:cNvSpPr>
              <a:spLocks/>
            </p:cNvSpPr>
            <p:nvPr/>
          </p:nvSpPr>
          <p:spPr bwMode="auto">
            <a:xfrm>
              <a:off x="3900" y="2681"/>
              <a:ext cx="263" cy="672"/>
            </a:xfrm>
            <a:custGeom>
              <a:avLst/>
              <a:gdLst>
                <a:gd name="T0" fmla="*/ 0 w 263"/>
                <a:gd name="T1" fmla="*/ 0 h 672"/>
                <a:gd name="T2" fmla="*/ 72 w 263"/>
                <a:gd name="T3" fmla="*/ 48 h 672"/>
                <a:gd name="T4" fmla="*/ 114 w 263"/>
                <a:gd name="T5" fmla="*/ 84 h 672"/>
                <a:gd name="T6" fmla="*/ 178 w 263"/>
                <a:gd name="T7" fmla="*/ 147 h 672"/>
                <a:gd name="T8" fmla="*/ 244 w 263"/>
                <a:gd name="T9" fmla="*/ 262 h 672"/>
                <a:gd name="T10" fmla="*/ 260 w 263"/>
                <a:gd name="T11" fmla="*/ 377 h 672"/>
                <a:gd name="T12" fmla="*/ 228 w 263"/>
                <a:gd name="T13" fmla="*/ 475 h 672"/>
                <a:gd name="T14" fmla="*/ 187 w 263"/>
                <a:gd name="T15" fmla="*/ 532 h 672"/>
                <a:gd name="T16" fmla="*/ 137 w 263"/>
                <a:gd name="T17" fmla="*/ 574 h 672"/>
                <a:gd name="T18" fmla="*/ 80 w 263"/>
                <a:gd name="T19" fmla="*/ 623 h 672"/>
                <a:gd name="T20" fmla="*/ 15 w 263"/>
                <a:gd name="T21" fmla="*/ 672 h 6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3"/>
                <a:gd name="T34" fmla="*/ 0 h 672"/>
                <a:gd name="T35" fmla="*/ 263 w 263"/>
                <a:gd name="T36" fmla="*/ 672 h 6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3" h="672">
                  <a:moveTo>
                    <a:pt x="0" y="0"/>
                  </a:moveTo>
                  <a:cubicBezTo>
                    <a:pt x="13" y="8"/>
                    <a:pt x="53" y="34"/>
                    <a:pt x="72" y="48"/>
                  </a:cubicBezTo>
                  <a:cubicBezTo>
                    <a:pt x="91" y="62"/>
                    <a:pt x="96" y="68"/>
                    <a:pt x="114" y="84"/>
                  </a:cubicBezTo>
                  <a:cubicBezTo>
                    <a:pt x="132" y="100"/>
                    <a:pt x="156" y="117"/>
                    <a:pt x="178" y="147"/>
                  </a:cubicBezTo>
                  <a:cubicBezTo>
                    <a:pt x="200" y="177"/>
                    <a:pt x="230" y="223"/>
                    <a:pt x="244" y="262"/>
                  </a:cubicBezTo>
                  <a:cubicBezTo>
                    <a:pt x="258" y="300"/>
                    <a:pt x="263" y="341"/>
                    <a:pt x="260" y="377"/>
                  </a:cubicBezTo>
                  <a:cubicBezTo>
                    <a:pt x="258" y="412"/>
                    <a:pt x="240" y="449"/>
                    <a:pt x="228" y="475"/>
                  </a:cubicBezTo>
                  <a:cubicBezTo>
                    <a:pt x="215" y="501"/>
                    <a:pt x="202" y="516"/>
                    <a:pt x="187" y="532"/>
                  </a:cubicBezTo>
                  <a:cubicBezTo>
                    <a:pt x="172" y="549"/>
                    <a:pt x="155" y="558"/>
                    <a:pt x="137" y="574"/>
                  </a:cubicBezTo>
                  <a:cubicBezTo>
                    <a:pt x="120" y="589"/>
                    <a:pt x="101" y="606"/>
                    <a:pt x="80" y="623"/>
                  </a:cubicBezTo>
                  <a:cubicBezTo>
                    <a:pt x="60" y="639"/>
                    <a:pt x="28" y="662"/>
                    <a:pt x="15" y="672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9" name="Line 191"/>
            <p:cNvSpPr>
              <a:spLocks noChangeShapeType="1"/>
            </p:cNvSpPr>
            <p:nvPr/>
          </p:nvSpPr>
          <p:spPr bwMode="auto">
            <a:xfrm>
              <a:off x="3644" y="3017"/>
              <a:ext cx="86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00" name="Line 192"/>
            <p:cNvSpPr>
              <a:spLocks noChangeShapeType="1"/>
            </p:cNvSpPr>
            <p:nvPr/>
          </p:nvSpPr>
          <p:spPr bwMode="auto">
            <a:xfrm>
              <a:off x="4065" y="1735"/>
              <a:ext cx="0" cy="172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01" name="Arc 193"/>
            <p:cNvSpPr>
              <a:spLocks/>
            </p:cNvSpPr>
            <p:nvPr/>
          </p:nvSpPr>
          <p:spPr bwMode="auto">
            <a:xfrm>
              <a:off x="3897" y="2650"/>
              <a:ext cx="537" cy="730"/>
            </a:xfrm>
            <a:custGeom>
              <a:avLst/>
              <a:gdLst>
                <a:gd name="T0" fmla="*/ 0 w 31516"/>
                <a:gd name="T1" fmla="*/ 0 h 43200"/>
                <a:gd name="T2" fmla="*/ 0 w 31516"/>
                <a:gd name="T3" fmla="*/ 0 h 43200"/>
                <a:gd name="T4" fmla="*/ 0 w 31516"/>
                <a:gd name="T5" fmla="*/ 0 h 43200"/>
                <a:gd name="T6" fmla="*/ 0 60000 65536"/>
                <a:gd name="T7" fmla="*/ 0 60000 65536"/>
                <a:gd name="T8" fmla="*/ 0 60000 65536"/>
                <a:gd name="T9" fmla="*/ 0 w 31516"/>
                <a:gd name="T10" fmla="*/ 0 h 43200"/>
                <a:gd name="T11" fmla="*/ 31516 w 3151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516" h="43200" fill="none" extrusionOk="0">
                  <a:moveTo>
                    <a:pt x="-1" y="2410"/>
                  </a:moveTo>
                  <a:cubicBezTo>
                    <a:pt x="3065" y="826"/>
                    <a:pt x="6465" y="-1"/>
                    <a:pt x="9916" y="0"/>
                  </a:cubicBezTo>
                  <a:cubicBezTo>
                    <a:pt x="21845" y="0"/>
                    <a:pt x="31516" y="9670"/>
                    <a:pt x="31516" y="21600"/>
                  </a:cubicBezTo>
                  <a:cubicBezTo>
                    <a:pt x="31516" y="33529"/>
                    <a:pt x="21845" y="43200"/>
                    <a:pt x="9916" y="43200"/>
                  </a:cubicBezTo>
                  <a:cubicBezTo>
                    <a:pt x="6514" y="43200"/>
                    <a:pt x="3160" y="42396"/>
                    <a:pt x="127" y="40855"/>
                  </a:cubicBezTo>
                </a:path>
                <a:path w="31516" h="43200" stroke="0" extrusionOk="0">
                  <a:moveTo>
                    <a:pt x="-1" y="2410"/>
                  </a:moveTo>
                  <a:cubicBezTo>
                    <a:pt x="3065" y="826"/>
                    <a:pt x="6465" y="-1"/>
                    <a:pt x="9916" y="0"/>
                  </a:cubicBezTo>
                  <a:cubicBezTo>
                    <a:pt x="21845" y="0"/>
                    <a:pt x="31516" y="9670"/>
                    <a:pt x="31516" y="21600"/>
                  </a:cubicBezTo>
                  <a:cubicBezTo>
                    <a:pt x="31516" y="33529"/>
                    <a:pt x="21845" y="43200"/>
                    <a:pt x="9916" y="43200"/>
                  </a:cubicBezTo>
                  <a:cubicBezTo>
                    <a:pt x="6514" y="43200"/>
                    <a:pt x="3160" y="42396"/>
                    <a:pt x="127" y="40855"/>
                  </a:cubicBezTo>
                  <a:lnTo>
                    <a:pt x="9916" y="21600"/>
                  </a:lnTo>
                  <a:lnTo>
                    <a:pt x="-1" y="241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02" name="Line 194"/>
            <p:cNvSpPr>
              <a:spLocks noChangeShapeType="1"/>
            </p:cNvSpPr>
            <p:nvPr/>
          </p:nvSpPr>
          <p:spPr bwMode="auto">
            <a:xfrm>
              <a:off x="3898" y="2680"/>
              <a:ext cx="0" cy="6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03" name="Freeform 195"/>
            <p:cNvSpPr>
              <a:spLocks/>
            </p:cNvSpPr>
            <p:nvPr/>
          </p:nvSpPr>
          <p:spPr bwMode="auto">
            <a:xfrm>
              <a:off x="3906" y="2267"/>
              <a:ext cx="89" cy="118"/>
            </a:xfrm>
            <a:custGeom>
              <a:avLst/>
              <a:gdLst>
                <a:gd name="T0" fmla="*/ 0 w 89"/>
                <a:gd name="T1" fmla="*/ 0 h 118"/>
                <a:gd name="T2" fmla="*/ 24 w 89"/>
                <a:gd name="T3" fmla="*/ 48 h 118"/>
                <a:gd name="T4" fmla="*/ 89 w 89"/>
                <a:gd name="T5" fmla="*/ 118 h 118"/>
                <a:gd name="T6" fmla="*/ 89 w 89"/>
                <a:gd name="T7" fmla="*/ 118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18"/>
                <a:gd name="T14" fmla="*/ 89 w 89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18">
                  <a:moveTo>
                    <a:pt x="0" y="0"/>
                  </a:moveTo>
                  <a:lnTo>
                    <a:pt x="24" y="48"/>
                  </a:lnTo>
                  <a:lnTo>
                    <a:pt x="89" y="11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4" name="Freeform 196"/>
            <p:cNvSpPr>
              <a:spLocks/>
            </p:cNvSpPr>
            <p:nvPr/>
          </p:nvSpPr>
          <p:spPr bwMode="auto">
            <a:xfrm>
              <a:off x="4143" y="2320"/>
              <a:ext cx="57" cy="60"/>
            </a:xfrm>
            <a:custGeom>
              <a:avLst/>
              <a:gdLst>
                <a:gd name="T0" fmla="*/ 0 w 168"/>
                <a:gd name="T1" fmla="*/ 0 h 174"/>
                <a:gd name="T2" fmla="*/ 0 w 168"/>
                <a:gd name="T3" fmla="*/ 0 h 174"/>
                <a:gd name="T4" fmla="*/ 0 w 168"/>
                <a:gd name="T5" fmla="*/ 0 h 174"/>
                <a:gd name="T6" fmla="*/ 0 60000 65536"/>
                <a:gd name="T7" fmla="*/ 0 60000 65536"/>
                <a:gd name="T8" fmla="*/ 0 60000 65536"/>
                <a:gd name="T9" fmla="*/ 0 w 168"/>
                <a:gd name="T10" fmla="*/ 0 h 174"/>
                <a:gd name="T11" fmla="*/ 168 w 168"/>
                <a:gd name="T12" fmla="*/ 174 h 1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74">
                  <a:moveTo>
                    <a:pt x="0" y="174"/>
                  </a:moveTo>
                  <a:lnTo>
                    <a:pt x="167" y="0"/>
                  </a:lnTo>
                  <a:lnTo>
                    <a:pt x="16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5" name="Freeform 197"/>
            <p:cNvSpPr>
              <a:spLocks/>
            </p:cNvSpPr>
            <p:nvPr/>
          </p:nvSpPr>
          <p:spPr bwMode="auto">
            <a:xfrm>
              <a:off x="3995" y="2385"/>
              <a:ext cx="70" cy="17"/>
            </a:xfrm>
            <a:custGeom>
              <a:avLst/>
              <a:gdLst>
                <a:gd name="T0" fmla="*/ 0 w 203"/>
                <a:gd name="T1" fmla="*/ 0 h 48"/>
                <a:gd name="T2" fmla="*/ 0 w 203"/>
                <a:gd name="T3" fmla="*/ 0 h 48"/>
                <a:gd name="T4" fmla="*/ 0 w 203"/>
                <a:gd name="T5" fmla="*/ 0 h 48"/>
                <a:gd name="T6" fmla="*/ 0 60000 65536"/>
                <a:gd name="T7" fmla="*/ 0 60000 65536"/>
                <a:gd name="T8" fmla="*/ 0 60000 65536"/>
                <a:gd name="T9" fmla="*/ 0 w 203"/>
                <a:gd name="T10" fmla="*/ 0 h 48"/>
                <a:gd name="T11" fmla="*/ 203 w 203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48">
                  <a:moveTo>
                    <a:pt x="0" y="0"/>
                  </a:moveTo>
                  <a:lnTo>
                    <a:pt x="202" y="48"/>
                  </a:lnTo>
                  <a:lnTo>
                    <a:pt x="203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6" name="Freeform 198"/>
            <p:cNvSpPr>
              <a:spLocks/>
            </p:cNvSpPr>
            <p:nvPr/>
          </p:nvSpPr>
          <p:spPr bwMode="auto">
            <a:xfrm>
              <a:off x="3924" y="2320"/>
              <a:ext cx="71" cy="65"/>
            </a:xfrm>
            <a:custGeom>
              <a:avLst/>
              <a:gdLst>
                <a:gd name="T0" fmla="*/ 0 w 206"/>
                <a:gd name="T1" fmla="*/ 0 h 191"/>
                <a:gd name="T2" fmla="*/ 0 w 206"/>
                <a:gd name="T3" fmla="*/ 0 h 191"/>
                <a:gd name="T4" fmla="*/ 0 w 206"/>
                <a:gd name="T5" fmla="*/ 0 h 191"/>
                <a:gd name="T6" fmla="*/ 0 w 206"/>
                <a:gd name="T7" fmla="*/ 0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6"/>
                <a:gd name="T13" fmla="*/ 0 h 191"/>
                <a:gd name="T14" fmla="*/ 206 w 206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6" h="191">
                  <a:moveTo>
                    <a:pt x="54" y="0"/>
                  </a:moveTo>
                  <a:lnTo>
                    <a:pt x="0" y="60"/>
                  </a:lnTo>
                  <a:lnTo>
                    <a:pt x="206" y="19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7" name="Freeform 199"/>
            <p:cNvSpPr>
              <a:spLocks/>
            </p:cNvSpPr>
            <p:nvPr/>
          </p:nvSpPr>
          <p:spPr bwMode="auto">
            <a:xfrm>
              <a:off x="3924" y="2320"/>
              <a:ext cx="71" cy="65"/>
            </a:xfrm>
            <a:custGeom>
              <a:avLst/>
              <a:gdLst>
                <a:gd name="T0" fmla="*/ 0 w 206"/>
                <a:gd name="T1" fmla="*/ 0 h 191"/>
                <a:gd name="T2" fmla="*/ 0 w 206"/>
                <a:gd name="T3" fmla="*/ 0 h 191"/>
                <a:gd name="T4" fmla="*/ 0 w 206"/>
                <a:gd name="T5" fmla="*/ 0 h 191"/>
                <a:gd name="T6" fmla="*/ 0 w 206"/>
                <a:gd name="T7" fmla="*/ 0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6"/>
                <a:gd name="T13" fmla="*/ 0 h 191"/>
                <a:gd name="T14" fmla="*/ 206 w 206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6" h="191">
                  <a:moveTo>
                    <a:pt x="54" y="0"/>
                  </a:moveTo>
                  <a:lnTo>
                    <a:pt x="0" y="60"/>
                  </a:lnTo>
                  <a:lnTo>
                    <a:pt x="206" y="191"/>
                  </a:lnTo>
                  <a:lnTo>
                    <a:pt x="5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8" name="Freeform 200"/>
            <p:cNvSpPr>
              <a:spLocks/>
            </p:cNvSpPr>
            <p:nvPr/>
          </p:nvSpPr>
          <p:spPr bwMode="auto">
            <a:xfrm>
              <a:off x="4064" y="2366"/>
              <a:ext cx="83" cy="36"/>
            </a:xfrm>
            <a:custGeom>
              <a:avLst/>
              <a:gdLst>
                <a:gd name="T0" fmla="*/ 0 w 242"/>
                <a:gd name="T1" fmla="*/ 0 h 103"/>
                <a:gd name="T2" fmla="*/ 0 w 242"/>
                <a:gd name="T3" fmla="*/ 0 h 103"/>
                <a:gd name="T4" fmla="*/ 0 w 242"/>
                <a:gd name="T5" fmla="*/ 0 h 103"/>
                <a:gd name="T6" fmla="*/ 0 w 242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103"/>
                <a:gd name="T14" fmla="*/ 242 w 242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103">
                  <a:moveTo>
                    <a:pt x="242" y="77"/>
                  </a:moveTo>
                  <a:lnTo>
                    <a:pt x="221" y="0"/>
                  </a:lnTo>
                  <a:lnTo>
                    <a:pt x="0" y="103"/>
                  </a:lnTo>
                  <a:lnTo>
                    <a:pt x="242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9" name="Freeform 201"/>
            <p:cNvSpPr>
              <a:spLocks/>
            </p:cNvSpPr>
            <p:nvPr/>
          </p:nvSpPr>
          <p:spPr bwMode="auto">
            <a:xfrm>
              <a:off x="4064" y="2366"/>
              <a:ext cx="83" cy="36"/>
            </a:xfrm>
            <a:custGeom>
              <a:avLst/>
              <a:gdLst>
                <a:gd name="T0" fmla="*/ 0 w 242"/>
                <a:gd name="T1" fmla="*/ 0 h 103"/>
                <a:gd name="T2" fmla="*/ 0 w 242"/>
                <a:gd name="T3" fmla="*/ 0 h 103"/>
                <a:gd name="T4" fmla="*/ 0 w 242"/>
                <a:gd name="T5" fmla="*/ 0 h 103"/>
                <a:gd name="T6" fmla="*/ 0 w 242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103"/>
                <a:gd name="T14" fmla="*/ 242 w 242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103">
                  <a:moveTo>
                    <a:pt x="242" y="77"/>
                  </a:moveTo>
                  <a:lnTo>
                    <a:pt x="221" y="0"/>
                  </a:lnTo>
                  <a:lnTo>
                    <a:pt x="0" y="103"/>
                  </a:lnTo>
                  <a:lnTo>
                    <a:pt x="242" y="7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0" name="Arc 202"/>
            <p:cNvSpPr>
              <a:spLocks/>
            </p:cNvSpPr>
            <p:nvPr/>
          </p:nvSpPr>
          <p:spPr bwMode="auto">
            <a:xfrm flipH="1" flipV="1">
              <a:off x="3693" y="2676"/>
              <a:ext cx="336" cy="681"/>
            </a:xfrm>
            <a:custGeom>
              <a:avLst/>
              <a:gdLst>
                <a:gd name="T0" fmla="*/ 0 w 21600"/>
                <a:gd name="T1" fmla="*/ 0 h 39614"/>
                <a:gd name="T2" fmla="*/ 0 w 21600"/>
                <a:gd name="T3" fmla="*/ 0 h 39614"/>
                <a:gd name="T4" fmla="*/ 0 w 21600"/>
                <a:gd name="T5" fmla="*/ 0 h 39614"/>
                <a:gd name="T6" fmla="*/ 0 60000 65536"/>
                <a:gd name="T7" fmla="*/ 0 60000 65536"/>
                <a:gd name="T8" fmla="*/ 0 60000 65536"/>
                <a:gd name="T9" fmla="*/ 0 w 21600"/>
                <a:gd name="T10" fmla="*/ 0 h 39614"/>
                <a:gd name="T11" fmla="*/ 21600 w 21600"/>
                <a:gd name="T12" fmla="*/ 39614 h 396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9614" fill="none" extrusionOk="0">
                  <a:moveTo>
                    <a:pt x="8957" y="0"/>
                  </a:moveTo>
                  <a:cubicBezTo>
                    <a:pt x="16658" y="3509"/>
                    <a:pt x="21600" y="11192"/>
                    <a:pt x="21600" y="19655"/>
                  </a:cubicBezTo>
                  <a:cubicBezTo>
                    <a:pt x="21600" y="28394"/>
                    <a:pt x="16334" y="36272"/>
                    <a:pt x="8258" y="39613"/>
                  </a:cubicBezTo>
                </a:path>
                <a:path w="21600" h="39614" stroke="0" extrusionOk="0">
                  <a:moveTo>
                    <a:pt x="8957" y="0"/>
                  </a:moveTo>
                  <a:cubicBezTo>
                    <a:pt x="16658" y="3509"/>
                    <a:pt x="21600" y="11192"/>
                    <a:pt x="21600" y="19655"/>
                  </a:cubicBezTo>
                  <a:cubicBezTo>
                    <a:pt x="21600" y="28394"/>
                    <a:pt x="16334" y="36272"/>
                    <a:pt x="8258" y="39613"/>
                  </a:cubicBezTo>
                  <a:lnTo>
                    <a:pt x="0" y="19655"/>
                  </a:lnTo>
                  <a:lnTo>
                    <a:pt x="8957" y="0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11" name="Text Box 203"/>
            <p:cNvSpPr txBox="1">
              <a:spLocks noChangeArrowheads="1"/>
            </p:cNvSpPr>
            <p:nvPr/>
          </p:nvSpPr>
          <p:spPr bwMode="auto">
            <a:xfrm>
              <a:off x="3857" y="189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宋体" panose="02010600030101010101" pitchFamily="2" charset="-122"/>
                </a:rPr>
                <a:t>α</a:t>
              </a:r>
              <a:endParaRPr kumimoji="1" lang="en-US" altLang="zh-CN" sz="2400" b="1">
                <a:latin typeface="宋体" panose="02010600030101010101" pitchFamily="2" charset="-122"/>
              </a:endParaRPr>
            </a:p>
          </p:txBody>
        </p:sp>
        <p:sp>
          <p:nvSpPr>
            <p:cNvPr id="16512" name="Text Box 204"/>
            <p:cNvSpPr txBox="1">
              <a:spLocks noChangeArrowheads="1"/>
            </p:cNvSpPr>
            <p:nvPr/>
          </p:nvSpPr>
          <p:spPr bwMode="auto">
            <a:xfrm>
              <a:off x="3996" y="215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宋体" panose="02010600030101010101" pitchFamily="2" charset="-122"/>
                </a:rPr>
                <a:t>θ</a:t>
              </a:r>
              <a:endParaRPr kumimoji="1" lang="en-US" altLang="zh-CN" sz="2400" b="1">
                <a:latin typeface="宋体" panose="02010600030101010101" pitchFamily="2" charset="-122"/>
              </a:endParaRPr>
            </a:p>
          </p:txBody>
        </p:sp>
        <p:grpSp>
          <p:nvGrpSpPr>
            <p:cNvPr id="16513" name="Group 205"/>
            <p:cNvGrpSpPr>
              <a:grpSpLocks/>
            </p:cNvGrpSpPr>
            <p:nvPr/>
          </p:nvGrpSpPr>
          <p:grpSpPr bwMode="auto">
            <a:xfrm>
              <a:off x="3900" y="1833"/>
              <a:ext cx="288" cy="162"/>
              <a:chOff x="1569" y="1749"/>
              <a:chExt cx="288" cy="162"/>
            </a:xfrm>
          </p:grpSpPr>
          <p:sp>
            <p:nvSpPr>
              <p:cNvPr id="16514" name="Freeform 206"/>
              <p:cNvSpPr>
                <a:spLocks/>
              </p:cNvSpPr>
              <p:nvPr/>
            </p:nvSpPr>
            <p:spPr bwMode="auto">
              <a:xfrm>
                <a:off x="1569" y="1749"/>
                <a:ext cx="97" cy="138"/>
              </a:xfrm>
              <a:custGeom>
                <a:avLst/>
                <a:gdLst>
                  <a:gd name="T0" fmla="*/ 0 w 97"/>
                  <a:gd name="T1" fmla="*/ 0 h 138"/>
                  <a:gd name="T2" fmla="*/ 12 w 97"/>
                  <a:gd name="T3" fmla="*/ 36 h 138"/>
                  <a:gd name="T4" fmla="*/ 32 w 97"/>
                  <a:gd name="T5" fmla="*/ 80 h 138"/>
                  <a:gd name="T6" fmla="*/ 96 w 97"/>
                  <a:gd name="T7" fmla="*/ 138 h 138"/>
                  <a:gd name="T8" fmla="*/ 97 w 97"/>
                  <a:gd name="T9" fmla="*/ 138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"/>
                  <a:gd name="T16" fmla="*/ 0 h 138"/>
                  <a:gd name="T17" fmla="*/ 97 w 97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" h="138">
                    <a:moveTo>
                      <a:pt x="0" y="0"/>
                    </a:moveTo>
                    <a:lnTo>
                      <a:pt x="12" y="36"/>
                    </a:lnTo>
                    <a:lnTo>
                      <a:pt x="32" y="80"/>
                    </a:lnTo>
                    <a:lnTo>
                      <a:pt x="96" y="138"/>
                    </a:lnTo>
                    <a:lnTo>
                      <a:pt x="97" y="13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5" name="Freeform 207"/>
              <p:cNvSpPr>
                <a:spLocks/>
              </p:cNvSpPr>
              <p:nvPr/>
            </p:nvSpPr>
            <p:spPr bwMode="auto">
              <a:xfrm>
                <a:off x="1805" y="1788"/>
                <a:ext cx="52" cy="74"/>
              </a:xfrm>
              <a:custGeom>
                <a:avLst/>
                <a:gdLst>
                  <a:gd name="T0" fmla="*/ 0 w 52"/>
                  <a:gd name="T1" fmla="*/ 74 h 74"/>
                  <a:gd name="T2" fmla="*/ 34 w 52"/>
                  <a:gd name="T3" fmla="*/ 42 h 74"/>
                  <a:gd name="T4" fmla="*/ 52 w 52"/>
                  <a:gd name="T5" fmla="*/ 0 h 74"/>
                  <a:gd name="T6" fmla="*/ 0 60000 65536"/>
                  <a:gd name="T7" fmla="*/ 0 60000 65536"/>
                  <a:gd name="T8" fmla="*/ 0 60000 65536"/>
                  <a:gd name="T9" fmla="*/ 0 w 52"/>
                  <a:gd name="T10" fmla="*/ 0 h 74"/>
                  <a:gd name="T11" fmla="*/ 52 w 52"/>
                  <a:gd name="T12" fmla="*/ 74 h 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" h="74">
                    <a:moveTo>
                      <a:pt x="0" y="74"/>
                    </a:moveTo>
                    <a:lnTo>
                      <a:pt x="34" y="42"/>
                    </a:lnTo>
                    <a:lnTo>
                      <a:pt x="5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6" name="Freeform 208"/>
              <p:cNvSpPr>
                <a:spLocks/>
              </p:cNvSpPr>
              <p:nvPr/>
            </p:nvSpPr>
            <p:spPr bwMode="auto">
              <a:xfrm>
                <a:off x="1664" y="1887"/>
                <a:ext cx="76" cy="9"/>
              </a:xfrm>
              <a:custGeom>
                <a:avLst/>
                <a:gdLst>
                  <a:gd name="T0" fmla="*/ 0 w 76"/>
                  <a:gd name="T1" fmla="*/ 0 h 9"/>
                  <a:gd name="T2" fmla="*/ 31 w 76"/>
                  <a:gd name="T3" fmla="*/ 9 h 9"/>
                  <a:gd name="T4" fmla="*/ 76 w 76"/>
                  <a:gd name="T5" fmla="*/ 9 h 9"/>
                  <a:gd name="T6" fmla="*/ 0 60000 65536"/>
                  <a:gd name="T7" fmla="*/ 0 60000 65536"/>
                  <a:gd name="T8" fmla="*/ 0 60000 65536"/>
                  <a:gd name="T9" fmla="*/ 0 w 76"/>
                  <a:gd name="T10" fmla="*/ 0 h 9"/>
                  <a:gd name="T11" fmla="*/ 76 w 76"/>
                  <a:gd name="T12" fmla="*/ 9 h 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" h="9">
                    <a:moveTo>
                      <a:pt x="0" y="0"/>
                    </a:moveTo>
                    <a:lnTo>
                      <a:pt x="31" y="9"/>
                    </a:lnTo>
                    <a:lnTo>
                      <a:pt x="76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7" name="Freeform 209"/>
              <p:cNvSpPr>
                <a:spLocks/>
              </p:cNvSpPr>
              <p:nvPr/>
            </p:nvSpPr>
            <p:spPr bwMode="auto">
              <a:xfrm>
                <a:off x="1595" y="1822"/>
                <a:ext cx="69" cy="65"/>
              </a:xfrm>
              <a:custGeom>
                <a:avLst/>
                <a:gdLst>
                  <a:gd name="T0" fmla="*/ 0 w 206"/>
                  <a:gd name="T1" fmla="*/ 0 h 190"/>
                  <a:gd name="T2" fmla="*/ 0 w 206"/>
                  <a:gd name="T3" fmla="*/ 0 h 190"/>
                  <a:gd name="T4" fmla="*/ 0 w 206"/>
                  <a:gd name="T5" fmla="*/ 0 h 190"/>
                  <a:gd name="T6" fmla="*/ 0 w 206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6"/>
                  <a:gd name="T13" fmla="*/ 0 h 190"/>
                  <a:gd name="T14" fmla="*/ 206 w 206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6" h="190">
                    <a:moveTo>
                      <a:pt x="54" y="0"/>
                    </a:moveTo>
                    <a:lnTo>
                      <a:pt x="0" y="60"/>
                    </a:lnTo>
                    <a:lnTo>
                      <a:pt x="206" y="19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8" name="Freeform 210"/>
              <p:cNvSpPr>
                <a:spLocks/>
              </p:cNvSpPr>
              <p:nvPr/>
            </p:nvSpPr>
            <p:spPr bwMode="auto">
              <a:xfrm rot="819301">
                <a:off x="1737" y="1846"/>
                <a:ext cx="71" cy="65"/>
              </a:xfrm>
              <a:custGeom>
                <a:avLst/>
                <a:gdLst>
                  <a:gd name="T0" fmla="*/ 0 w 206"/>
                  <a:gd name="T1" fmla="*/ 0 h 190"/>
                  <a:gd name="T2" fmla="*/ 0 w 206"/>
                  <a:gd name="T3" fmla="*/ 0 h 190"/>
                  <a:gd name="T4" fmla="*/ 0 w 206"/>
                  <a:gd name="T5" fmla="*/ 0 h 190"/>
                  <a:gd name="T6" fmla="*/ 0 w 206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6"/>
                  <a:gd name="T13" fmla="*/ 0 h 190"/>
                  <a:gd name="T14" fmla="*/ 206 w 206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6" h="190">
                    <a:moveTo>
                      <a:pt x="206" y="60"/>
                    </a:moveTo>
                    <a:lnTo>
                      <a:pt x="153" y="0"/>
                    </a:lnTo>
                    <a:lnTo>
                      <a:pt x="0" y="190"/>
                    </a:lnTo>
                    <a:lnTo>
                      <a:pt x="206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Group 211"/>
          <p:cNvGrpSpPr>
            <a:grpSpLocks/>
          </p:cNvGrpSpPr>
          <p:nvPr/>
        </p:nvGrpSpPr>
        <p:grpSpPr bwMode="auto">
          <a:xfrm>
            <a:off x="3932238" y="2849563"/>
            <a:ext cx="1366837" cy="2716212"/>
            <a:chOff x="2477" y="1751"/>
            <a:chExt cx="861" cy="1711"/>
          </a:xfrm>
        </p:grpSpPr>
        <p:sp>
          <p:nvSpPr>
            <p:cNvPr id="16463" name="Line 212"/>
            <p:cNvSpPr>
              <a:spLocks noChangeShapeType="1"/>
            </p:cNvSpPr>
            <p:nvPr/>
          </p:nvSpPr>
          <p:spPr bwMode="auto">
            <a:xfrm flipH="1">
              <a:off x="2608" y="1844"/>
              <a:ext cx="287" cy="53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4" name="Line 213"/>
            <p:cNvSpPr>
              <a:spLocks noChangeShapeType="1"/>
            </p:cNvSpPr>
            <p:nvPr/>
          </p:nvSpPr>
          <p:spPr bwMode="auto">
            <a:xfrm>
              <a:off x="2896" y="1849"/>
              <a:ext cx="122" cy="25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5" name="Line 214"/>
            <p:cNvSpPr>
              <a:spLocks noChangeShapeType="1"/>
            </p:cNvSpPr>
            <p:nvPr/>
          </p:nvSpPr>
          <p:spPr bwMode="auto">
            <a:xfrm>
              <a:off x="2526" y="2557"/>
              <a:ext cx="73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6" name="Line 215"/>
            <p:cNvSpPr>
              <a:spLocks noChangeShapeType="1"/>
            </p:cNvSpPr>
            <p:nvPr/>
          </p:nvSpPr>
          <p:spPr bwMode="auto">
            <a:xfrm flipH="1">
              <a:off x="2515" y="2366"/>
              <a:ext cx="90" cy="18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7" name="Line 216"/>
            <p:cNvSpPr>
              <a:spLocks noChangeShapeType="1"/>
            </p:cNvSpPr>
            <p:nvPr/>
          </p:nvSpPr>
          <p:spPr bwMode="auto">
            <a:xfrm>
              <a:off x="3018" y="2098"/>
              <a:ext cx="238" cy="45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8" name="Line 217"/>
            <p:cNvSpPr>
              <a:spLocks noChangeShapeType="1"/>
            </p:cNvSpPr>
            <p:nvPr/>
          </p:nvSpPr>
          <p:spPr bwMode="auto">
            <a:xfrm flipH="1">
              <a:off x="2608" y="2090"/>
              <a:ext cx="410" cy="2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9" name="Oval 218"/>
            <p:cNvSpPr>
              <a:spLocks noChangeArrowheads="1"/>
            </p:cNvSpPr>
            <p:nvPr/>
          </p:nvSpPr>
          <p:spPr bwMode="auto">
            <a:xfrm>
              <a:off x="2616" y="2844"/>
              <a:ext cx="410" cy="353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70" name="Oval 219"/>
            <p:cNvSpPr>
              <a:spLocks noChangeArrowheads="1"/>
            </p:cNvSpPr>
            <p:nvPr/>
          </p:nvSpPr>
          <p:spPr bwMode="auto">
            <a:xfrm>
              <a:off x="2526" y="2656"/>
              <a:ext cx="730" cy="713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71" name="Line 220"/>
            <p:cNvSpPr>
              <a:spLocks noChangeShapeType="1"/>
            </p:cNvSpPr>
            <p:nvPr/>
          </p:nvSpPr>
          <p:spPr bwMode="auto">
            <a:xfrm>
              <a:off x="2477" y="3016"/>
              <a:ext cx="86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2" name="Line 221"/>
            <p:cNvSpPr>
              <a:spLocks noChangeShapeType="1"/>
            </p:cNvSpPr>
            <p:nvPr/>
          </p:nvSpPr>
          <p:spPr bwMode="auto">
            <a:xfrm>
              <a:off x="2898" y="1751"/>
              <a:ext cx="0" cy="171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3" name="Freeform 222"/>
            <p:cNvSpPr>
              <a:spLocks/>
            </p:cNvSpPr>
            <p:nvPr/>
          </p:nvSpPr>
          <p:spPr bwMode="auto">
            <a:xfrm>
              <a:off x="2693" y="3015"/>
              <a:ext cx="15" cy="1"/>
            </a:xfrm>
            <a:custGeom>
              <a:avLst/>
              <a:gdLst>
                <a:gd name="T0" fmla="*/ 0 w 42"/>
                <a:gd name="T1" fmla="*/ 0 h 1"/>
                <a:gd name="T2" fmla="*/ 0 w 42"/>
                <a:gd name="T3" fmla="*/ 0 h 1"/>
                <a:gd name="T4" fmla="*/ 0 w 42"/>
                <a:gd name="T5" fmla="*/ 0 h 1"/>
                <a:gd name="T6" fmla="*/ 0 60000 65536"/>
                <a:gd name="T7" fmla="*/ 0 60000 65536"/>
                <a:gd name="T8" fmla="*/ 0 60000 65536"/>
                <a:gd name="T9" fmla="*/ 0 w 42"/>
                <a:gd name="T10" fmla="*/ 0 h 1"/>
                <a:gd name="T11" fmla="*/ 42 w 4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">
                  <a:moveTo>
                    <a:pt x="0" y="0"/>
                  </a:moveTo>
                  <a:lnTo>
                    <a:pt x="41" y="0"/>
                  </a:lnTo>
                  <a:lnTo>
                    <a:pt x="42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4" name="Freeform 223"/>
            <p:cNvSpPr>
              <a:spLocks/>
            </p:cNvSpPr>
            <p:nvPr/>
          </p:nvSpPr>
          <p:spPr bwMode="auto">
            <a:xfrm>
              <a:off x="3128" y="3015"/>
              <a:ext cx="15" cy="1"/>
            </a:xfrm>
            <a:custGeom>
              <a:avLst/>
              <a:gdLst>
                <a:gd name="T0" fmla="*/ 0 w 45"/>
                <a:gd name="T1" fmla="*/ 0 h 1"/>
                <a:gd name="T2" fmla="*/ 0 w 45"/>
                <a:gd name="T3" fmla="*/ 0 h 1"/>
                <a:gd name="T4" fmla="*/ 0 w 45"/>
                <a:gd name="T5" fmla="*/ 0 h 1"/>
                <a:gd name="T6" fmla="*/ 0 60000 65536"/>
                <a:gd name="T7" fmla="*/ 0 60000 65536"/>
                <a:gd name="T8" fmla="*/ 0 60000 65536"/>
                <a:gd name="T9" fmla="*/ 0 w 45"/>
                <a:gd name="T10" fmla="*/ 0 h 1"/>
                <a:gd name="T11" fmla="*/ 45 w 4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1">
                  <a:moveTo>
                    <a:pt x="0" y="0"/>
                  </a:moveTo>
                  <a:lnTo>
                    <a:pt x="43" y="0"/>
                  </a:lnTo>
                  <a:lnTo>
                    <a:pt x="45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5" name="Freeform 224"/>
            <p:cNvSpPr>
              <a:spLocks/>
            </p:cNvSpPr>
            <p:nvPr/>
          </p:nvSpPr>
          <p:spPr bwMode="auto">
            <a:xfrm>
              <a:off x="2892" y="2749"/>
              <a:ext cx="2" cy="12"/>
            </a:xfrm>
            <a:custGeom>
              <a:avLst/>
              <a:gdLst>
                <a:gd name="T0" fmla="*/ 0 w 1"/>
                <a:gd name="T1" fmla="*/ 0 h 37"/>
                <a:gd name="T2" fmla="*/ 0 w 1"/>
                <a:gd name="T3" fmla="*/ 0 h 37"/>
                <a:gd name="T4" fmla="*/ 2147483646 w 1"/>
                <a:gd name="T5" fmla="*/ 0 h 37"/>
                <a:gd name="T6" fmla="*/ 0 60000 65536"/>
                <a:gd name="T7" fmla="*/ 0 60000 65536"/>
                <a:gd name="T8" fmla="*/ 0 60000 65536"/>
                <a:gd name="T9" fmla="*/ 0 w 1"/>
                <a:gd name="T10" fmla="*/ 0 h 37"/>
                <a:gd name="T11" fmla="*/ 1 w 1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7">
                  <a:moveTo>
                    <a:pt x="0" y="0"/>
                  </a:moveTo>
                  <a:lnTo>
                    <a:pt x="0" y="37"/>
                  </a:lnTo>
                  <a:lnTo>
                    <a:pt x="1" y="37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6" name="Freeform 225"/>
            <p:cNvSpPr>
              <a:spLocks/>
            </p:cNvSpPr>
            <p:nvPr/>
          </p:nvSpPr>
          <p:spPr bwMode="auto">
            <a:xfrm>
              <a:off x="2668" y="2162"/>
              <a:ext cx="6" cy="82"/>
            </a:xfrm>
            <a:custGeom>
              <a:avLst/>
              <a:gdLst>
                <a:gd name="T0" fmla="*/ 0 w 15"/>
                <a:gd name="T1" fmla="*/ 0 h 240"/>
                <a:gd name="T2" fmla="*/ 0 w 15"/>
                <a:gd name="T3" fmla="*/ 0 h 240"/>
                <a:gd name="T4" fmla="*/ 0 w 15"/>
                <a:gd name="T5" fmla="*/ 0 h 240"/>
                <a:gd name="T6" fmla="*/ 0 60000 65536"/>
                <a:gd name="T7" fmla="*/ 0 60000 65536"/>
                <a:gd name="T8" fmla="*/ 0 60000 65536"/>
                <a:gd name="T9" fmla="*/ 0 w 15"/>
                <a:gd name="T10" fmla="*/ 0 h 240"/>
                <a:gd name="T11" fmla="*/ 15 w 15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40">
                  <a:moveTo>
                    <a:pt x="0" y="0"/>
                  </a:moveTo>
                  <a:lnTo>
                    <a:pt x="13" y="240"/>
                  </a:lnTo>
                  <a:lnTo>
                    <a:pt x="15" y="24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7" name="Freeform 226"/>
            <p:cNvSpPr>
              <a:spLocks/>
            </p:cNvSpPr>
            <p:nvPr/>
          </p:nvSpPr>
          <p:spPr bwMode="auto">
            <a:xfrm>
              <a:off x="2973" y="2359"/>
              <a:ext cx="70" cy="43"/>
            </a:xfrm>
            <a:custGeom>
              <a:avLst/>
              <a:gdLst>
                <a:gd name="T0" fmla="*/ 0 w 206"/>
                <a:gd name="T1" fmla="*/ 0 h 125"/>
                <a:gd name="T2" fmla="*/ 0 w 206"/>
                <a:gd name="T3" fmla="*/ 0 h 125"/>
                <a:gd name="T4" fmla="*/ 0 w 206"/>
                <a:gd name="T5" fmla="*/ 0 h 125"/>
                <a:gd name="T6" fmla="*/ 0 60000 65536"/>
                <a:gd name="T7" fmla="*/ 0 60000 65536"/>
                <a:gd name="T8" fmla="*/ 0 60000 65536"/>
                <a:gd name="T9" fmla="*/ 0 w 206"/>
                <a:gd name="T10" fmla="*/ 0 h 125"/>
                <a:gd name="T11" fmla="*/ 206 w 206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" h="125">
                  <a:moveTo>
                    <a:pt x="0" y="125"/>
                  </a:move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8" name="Freeform 227"/>
            <p:cNvSpPr>
              <a:spLocks/>
            </p:cNvSpPr>
            <p:nvPr/>
          </p:nvSpPr>
          <p:spPr bwMode="auto">
            <a:xfrm>
              <a:off x="2707" y="2320"/>
              <a:ext cx="185" cy="97"/>
            </a:xfrm>
            <a:custGeom>
              <a:avLst/>
              <a:gdLst>
                <a:gd name="T0" fmla="*/ 0 w 543"/>
                <a:gd name="T1" fmla="*/ 0 h 285"/>
                <a:gd name="T2" fmla="*/ 0 w 543"/>
                <a:gd name="T3" fmla="*/ 0 h 285"/>
                <a:gd name="T4" fmla="*/ 0 w 543"/>
                <a:gd name="T5" fmla="*/ 0 h 285"/>
                <a:gd name="T6" fmla="*/ 0 w 543"/>
                <a:gd name="T7" fmla="*/ 0 h 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3"/>
                <a:gd name="T13" fmla="*/ 0 h 285"/>
                <a:gd name="T14" fmla="*/ 543 w 543"/>
                <a:gd name="T15" fmla="*/ 285 h 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3" h="285">
                  <a:moveTo>
                    <a:pt x="0" y="0"/>
                  </a:moveTo>
                  <a:lnTo>
                    <a:pt x="236" y="208"/>
                  </a:lnTo>
                  <a:lnTo>
                    <a:pt x="542" y="285"/>
                  </a:lnTo>
                  <a:lnTo>
                    <a:pt x="543" y="28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9" name="Freeform 228"/>
            <p:cNvSpPr>
              <a:spLocks/>
            </p:cNvSpPr>
            <p:nvPr/>
          </p:nvSpPr>
          <p:spPr bwMode="auto">
            <a:xfrm>
              <a:off x="2660" y="2239"/>
              <a:ext cx="47" cy="81"/>
            </a:xfrm>
            <a:custGeom>
              <a:avLst/>
              <a:gdLst>
                <a:gd name="T0" fmla="*/ 0 w 136"/>
                <a:gd name="T1" fmla="*/ 0 h 237"/>
                <a:gd name="T2" fmla="*/ 0 w 136"/>
                <a:gd name="T3" fmla="*/ 0 h 237"/>
                <a:gd name="T4" fmla="*/ 0 w 136"/>
                <a:gd name="T5" fmla="*/ 0 h 237"/>
                <a:gd name="T6" fmla="*/ 0 w 136"/>
                <a:gd name="T7" fmla="*/ 0 h 2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237"/>
                <a:gd name="T14" fmla="*/ 136 w 136"/>
                <a:gd name="T15" fmla="*/ 237 h 2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237">
                  <a:moveTo>
                    <a:pt x="74" y="0"/>
                  </a:moveTo>
                  <a:lnTo>
                    <a:pt x="0" y="33"/>
                  </a:lnTo>
                  <a:lnTo>
                    <a:pt x="136" y="2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0" name="Freeform 229"/>
            <p:cNvSpPr>
              <a:spLocks/>
            </p:cNvSpPr>
            <p:nvPr/>
          </p:nvSpPr>
          <p:spPr bwMode="auto">
            <a:xfrm>
              <a:off x="2660" y="2239"/>
              <a:ext cx="47" cy="81"/>
            </a:xfrm>
            <a:custGeom>
              <a:avLst/>
              <a:gdLst>
                <a:gd name="T0" fmla="*/ 0 w 136"/>
                <a:gd name="T1" fmla="*/ 0 h 237"/>
                <a:gd name="T2" fmla="*/ 0 w 136"/>
                <a:gd name="T3" fmla="*/ 0 h 237"/>
                <a:gd name="T4" fmla="*/ 0 w 136"/>
                <a:gd name="T5" fmla="*/ 0 h 237"/>
                <a:gd name="T6" fmla="*/ 0 w 136"/>
                <a:gd name="T7" fmla="*/ 0 h 2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237"/>
                <a:gd name="T14" fmla="*/ 136 w 136"/>
                <a:gd name="T15" fmla="*/ 237 h 2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237">
                  <a:moveTo>
                    <a:pt x="74" y="0"/>
                  </a:moveTo>
                  <a:lnTo>
                    <a:pt x="0" y="33"/>
                  </a:lnTo>
                  <a:lnTo>
                    <a:pt x="136" y="237"/>
                  </a:lnTo>
                  <a:lnTo>
                    <a:pt x="7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1" name="Freeform 230"/>
            <p:cNvSpPr>
              <a:spLocks/>
            </p:cNvSpPr>
            <p:nvPr/>
          </p:nvSpPr>
          <p:spPr bwMode="auto">
            <a:xfrm>
              <a:off x="2892" y="2388"/>
              <a:ext cx="84" cy="29"/>
            </a:xfrm>
            <a:custGeom>
              <a:avLst/>
              <a:gdLst>
                <a:gd name="T0" fmla="*/ 0 w 244"/>
                <a:gd name="T1" fmla="*/ 0 h 84"/>
                <a:gd name="T2" fmla="*/ 0 w 244"/>
                <a:gd name="T3" fmla="*/ 0 h 84"/>
                <a:gd name="T4" fmla="*/ 0 w 244"/>
                <a:gd name="T5" fmla="*/ 0 h 84"/>
                <a:gd name="T6" fmla="*/ 0 w 244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"/>
                <a:gd name="T13" fmla="*/ 0 h 84"/>
                <a:gd name="T14" fmla="*/ 244 w 244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" h="84">
                  <a:moveTo>
                    <a:pt x="244" y="79"/>
                  </a:moveTo>
                  <a:lnTo>
                    <a:pt x="229" y="0"/>
                  </a:lnTo>
                  <a:lnTo>
                    <a:pt x="0" y="84"/>
                  </a:lnTo>
                  <a:lnTo>
                    <a:pt x="244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2" name="Freeform 231"/>
            <p:cNvSpPr>
              <a:spLocks/>
            </p:cNvSpPr>
            <p:nvPr/>
          </p:nvSpPr>
          <p:spPr bwMode="auto">
            <a:xfrm>
              <a:off x="2892" y="2388"/>
              <a:ext cx="84" cy="29"/>
            </a:xfrm>
            <a:custGeom>
              <a:avLst/>
              <a:gdLst>
                <a:gd name="T0" fmla="*/ 0 w 244"/>
                <a:gd name="T1" fmla="*/ 0 h 84"/>
                <a:gd name="T2" fmla="*/ 0 w 244"/>
                <a:gd name="T3" fmla="*/ 0 h 84"/>
                <a:gd name="T4" fmla="*/ 0 w 244"/>
                <a:gd name="T5" fmla="*/ 0 h 84"/>
                <a:gd name="T6" fmla="*/ 0 w 244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"/>
                <a:gd name="T13" fmla="*/ 0 h 84"/>
                <a:gd name="T14" fmla="*/ 244 w 244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" h="84">
                  <a:moveTo>
                    <a:pt x="244" y="79"/>
                  </a:moveTo>
                  <a:lnTo>
                    <a:pt x="229" y="0"/>
                  </a:lnTo>
                  <a:lnTo>
                    <a:pt x="0" y="84"/>
                  </a:lnTo>
                  <a:lnTo>
                    <a:pt x="244" y="7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3" name="Line 232"/>
            <p:cNvSpPr>
              <a:spLocks noChangeShapeType="1"/>
            </p:cNvSpPr>
            <p:nvPr/>
          </p:nvSpPr>
          <p:spPr bwMode="auto">
            <a:xfrm>
              <a:off x="2821" y="2779"/>
              <a:ext cx="0" cy="48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4" name="Text Box 233"/>
            <p:cNvSpPr txBox="1">
              <a:spLocks noChangeArrowheads="1"/>
            </p:cNvSpPr>
            <p:nvPr/>
          </p:nvSpPr>
          <p:spPr bwMode="auto">
            <a:xfrm>
              <a:off x="2690" y="192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宋体" panose="02010600030101010101" pitchFamily="2" charset="-122"/>
                </a:rPr>
                <a:t>α</a:t>
              </a:r>
              <a:endParaRPr kumimoji="1" lang="en-US" altLang="zh-CN" sz="2400" b="1">
                <a:latin typeface="宋体" panose="02010600030101010101" pitchFamily="2" charset="-122"/>
              </a:endParaRPr>
            </a:p>
          </p:txBody>
        </p:sp>
        <p:sp>
          <p:nvSpPr>
            <p:cNvPr id="16485" name="Text Box 234"/>
            <p:cNvSpPr txBox="1">
              <a:spLocks noChangeArrowheads="1"/>
            </p:cNvSpPr>
            <p:nvPr/>
          </p:nvSpPr>
          <p:spPr bwMode="auto">
            <a:xfrm>
              <a:off x="2691" y="219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宋体" panose="02010600030101010101" pitchFamily="2" charset="-122"/>
                </a:rPr>
                <a:t>θ</a:t>
              </a:r>
              <a:endParaRPr kumimoji="1" lang="en-US" altLang="zh-CN" sz="2400" b="1">
                <a:latin typeface="宋体" panose="02010600030101010101" pitchFamily="2" charset="-122"/>
              </a:endParaRPr>
            </a:p>
          </p:txBody>
        </p:sp>
        <p:grpSp>
          <p:nvGrpSpPr>
            <p:cNvPr id="16486" name="Group 235"/>
            <p:cNvGrpSpPr>
              <a:grpSpLocks/>
            </p:cNvGrpSpPr>
            <p:nvPr/>
          </p:nvGrpSpPr>
          <p:grpSpPr bwMode="auto">
            <a:xfrm>
              <a:off x="2736" y="1842"/>
              <a:ext cx="288" cy="162"/>
              <a:chOff x="1569" y="1749"/>
              <a:chExt cx="288" cy="162"/>
            </a:xfrm>
          </p:grpSpPr>
          <p:sp>
            <p:nvSpPr>
              <p:cNvPr id="16487" name="Freeform 236"/>
              <p:cNvSpPr>
                <a:spLocks/>
              </p:cNvSpPr>
              <p:nvPr/>
            </p:nvSpPr>
            <p:spPr bwMode="auto">
              <a:xfrm>
                <a:off x="1569" y="1749"/>
                <a:ext cx="97" cy="138"/>
              </a:xfrm>
              <a:custGeom>
                <a:avLst/>
                <a:gdLst>
                  <a:gd name="T0" fmla="*/ 0 w 97"/>
                  <a:gd name="T1" fmla="*/ 0 h 138"/>
                  <a:gd name="T2" fmla="*/ 12 w 97"/>
                  <a:gd name="T3" fmla="*/ 36 h 138"/>
                  <a:gd name="T4" fmla="*/ 32 w 97"/>
                  <a:gd name="T5" fmla="*/ 80 h 138"/>
                  <a:gd name="T6" fmla="*/ 96 w 97"/>
                  <a:gd name="T7" fmla="*/ 138 h 138"/>
                  <a:gd name="T8" fmla="*/ 97 w 97"/>
                  <a:gd name="T9" fmla="*/ 138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"/>
                  <a:gd name="T16" fmla="*/ 0 h 138"/>
                  <a:gd name="T17" fmla="*/ 97 w 97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" h="138">
                    <a:moveTo>
                      <a:pt x="0" y="0"/>
                    </a:moveTo>
                    <a:lnTo>
                      <a:pt x="12" y="36"/>
                    </a:lnTo>
                    <a:lnTo>
                      <a:pt x="32" y="80"/>
                    </a:lnTo>
                    <a:lnTo>
                      <a:pt x="96" y="138"/>
                    </a:lnTo>
                    <a:lnTo>
                      <a:pt x="97" y="13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8" name="Freeform 237"/>
              <p:cNvSpPr>
                <a:spLocks/>
              </p:cNvSpPr>
              <p:nvPr/>
            </p:nvSpPr>
            <p:spPr bwMode="auto">
              <a:xfrm>
                <a:off x="1805" y="1788"/>
                <a:ext cx="52" cy="74"/>
              </a:xfrm>
              <a:custGeom>
                <a:avLst/>
                <a:gdLst>
                  <a:gd name="T0" fmla="*/ 0 w 52"/>
                  <a:gd name="T1" fmla="*/ 74 h 74"/>
                  <a:gd name="T2" fmla="*/ 34 w 52"/>
                  <a:gd name="T3" fmla="*/ 42 h 74"/>
                  <a:gd name="T4" fmla="*/ 52 w 52"/>
                  <a:gd name="T5" fmla="*/ 0 h 74"/>
                  <a:gd name="T6" fmla="*/ 0 60000 65536"/>
                  <a:gd name="T7" fmla="*/ 0 60000 65536"/>
                  <a:gd name="T8" fmla="*/ 0 60000 65536"/>
                  <a:gd name="T9" fmla="*/ 0 w 52"/>
                  <a:gd name="T10" fmla="*/ 0 h 74"/>
                  <a:gd name="T11" fmla="*/ 52 w 52"/>
                  <a:gd name="T12" fmla="*/ 74 h 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" h="74">
                    <a:moveTo>
                      <a:pt x="0" y="74"/>
                    </a:moveTo>
                    <a:lnTo>
                      <a:pt x="34" y="42"/>
                    </a:lnTo>
                    <a:lnTo>
                      <a:pt x="5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9" name="Freeform 238"/>
              <p:cNvSpPr>
                <a:spLocks/>
              </p:cNvSpPr>
              <p:nvPr/>
            </p:nvSpPr>
            <p:spPr bwMode="auto">
              <a:xfrm>
                <a:off x="1664" y="1887"/>
                <a:ext cx="76" cy="9"/>
              </a:xfrm>
              <a:custGeom>
                <a:avLst/>
                <a:gdLst>
                  <a:gd name="T0" fmla="*/ 0 w 76"/>
                  <a:gd name="T1" fmla="*/ 0 h 9"/>
                  <a:gd name="T2" fmla="*/ 31 w 76"/>
                  <a:gd name="T3" fmla="*/ 9 h 9"/>
                  <a:gd name="T4" fmla="*/ 76 w 76"/>
                  <a:gd name="T5" fmla="*/ 9 h 9"/>
                  <a:gd name="T6" fmla="*/ 0 60000 65536"/>
                  <a:gd name="T7" fmla="*/ 0 60000 65536"/>
                  <a:gd name="T8" fmla="*/ 0 60000 65536"/>
                  <a:gd name="T9" fmla="*/ 0 w 76"/>
                  <a:gd name="T10" fmla="*/ 0 h 9"/>
                  <a:gd name="T11" fmla="*/ 76 w 76"/>
                  <a:gd name="T12" fmla="*/ 9 h 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" h="9">
                    <a:moveTo>
                      <a:pt x="0" y="0"/>
                    </a:moveTo>
                    <a:lnTo>
                      <a:pt x="31" y="9"/>
                    </a:lnTo>
                    <a:lnTo>
                      <a:pt x="76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0" name="Freeform 239"/>
              <p:cNvSpPr>
                <a:spLocks/>
              </p:cNvSpPr>
              <p:nvPr/>
            </p:nvSpPr>
            <p:spPr bwMode="auto">
              <a:xfrm>
                <a:off x="1595" y="1822"/>
                <a:ext cx="69" cy="65"/>
              </a:xfrm>
              <a:custGeom>
                <a:avLst/>
                <a:gdLst>
                  <a:gd name="T0" fmla="*/ 0 w 206"/>
                  <a:gd name="T1" fmla="*/ 0 h 190"/>
                  <a:gd name="T2" fmla="*/ 0 w 206"/>
                  <a:gd name="T3" fmla="*/ 0 h 190"/>
                  <a:gd name="T4" fmla="*/ 0 w 206"/>
                  <a:gd name="T5" fmla="*/ 0 h 190"/>
                  <a:gd name="T6" fmla="*/ 0 w 206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6"/>
                  <a:gd name="T13" fmla="*/ 0 h 190"/>
                  <a:gd name="T14" fmla="*/ 206 w 206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6" h="190">
                    <a:moveTo>
                      <a:pt x="54" y="0"/>
                    </a:moveTo>
                    <a:lnTo>
                      <a:pt x="0" y="60"/>
                    </a:lnTo>
                    <a:lnTo>
                      <a:pt x="206" y="19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1" name="Freeform 240"/>
              <p:cNvSpPr>
                <a:spLocks/>
              </p:cNvSpPr>
              <p:nvPr/>
            </p:nvSpPr>
            <p:spPr bwMode="auto">
              <a:xfrm rot="819301">
                <a:off x="1737" y="1846"/>
                <a:ext cx="71" cy="65"/>
              </a:xfrm>
              <a:custGeom>
                <a:avLst/>
                <a:gdLst>
                  <a:gd name="T0" fmla="*/ 0 w 206"/>
                  <a:gd name="T1" fmla="*/ 0 h 190"/>
                  <a:gd name="T2" fmla="*/ 0 w 206"/>
                  <a:gd name="T3" fmla="*/ 0 h 190"/>
                  <a:gd name="T4" fmla="*/ 0 w 206"/>
                  <a:gd name="T5" fmla="*/ 0 h 190"/>
                  <a:gd name="T6" fmla="*/ 0 w 206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6"/>
                  <a:gd name="T13" fmla="*/ 0 h 190"/>
                  <a:gd name="T14" fmla="*/ 206 w 206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6" h="190">
                    <a:moveTo>
                      <a:pt x="206" y="60"/>
                    </a:moveTo>
                    <a:lnTo>
                      <a:pt x="153" y="0"/>
                    </a:lnTo>
                    <a:lnTo>
                      <a:pt x="0" y="190"/>
                    </a:lnTo>
                    <a:lnTo>
                      <a:pt x="206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241"/>
          <p:cNvGrpSpPr>
            <a:grpSpLocks/>
          </p:cNvGrpSpPr>
          <p:nvPr/>
        </p:nvGrpSpPr>
        <p:grpSpPr bwMode="auto">
          <a:xfrm>
            <a:off x="2084388" y="2824163"/>
            <a:ext cx="1366837" cy="2695575"/>
            <a:chOff x="1313" y="1735"/>
            <a:chExt cx="861" cy="1698"/>
          </a:xfrm>
        </p:grpSpPr>
        <p:sp>
          <p:nvSpPr>
            <p:cNvPr id="16440" name="Line 242"/>
            <p:cNvSpPr>
              <a:spLocks noChangeShapeType="1"/>
            </p:cNvSpPr>
            <p:nvPr/>
          </p:nvSpPr>
          <p:spPr bwMode="auto">
            <a:xfrm>
              <a:off x="1313" y="2999"/>
              <a:ext cx="86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1" name="Line 243"/>
            <p:cNvSpPr>
              <a:spLocks noChangeShapeType="1"/>
            </p:cNvSpPr>
            <p:nvPr/>
          </p:nvSpPr>
          <p:spPr bwMode="auto">
            <a:xfrm>
              <a:off x="1743" y="1763"/>
              <a:ext cx="128" cy="2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2" name="Line 244"/>
            <p:cNvSpPr>
              <a:spLocks noChangeShapeType="1"/>
            </p:cNvSpPr>
            <p:nvPr/>
          </p:nvSpPr>
          <p:spPr bwMode="auto">
            <a:xfrm flipH="1">
              <a:off x="1575" y="1761"/>
              <a:ext cx="156" cy="30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3" name="Line 245"/>
            <p:cNvSpPr>
              <a:spLocks noChangeShapeType="1"/>
            </p:cNvSpPr>
            <p:nvPr/>
          </p:nvSpPr>
          <p:spPr bwMode="auto">
            <a:xfrm flipH="1">
              <a:off x="1354" y="2048"/>
              <a:ext cx="221" cy="4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4" name="Line 246"/>
            <p:cNvSpPr>
              <a:spLocks noChangeShapeType="1"/>
            </p:cNvSpPr>
            <p:nvPr/>
          </p:nvSpPr>
          <p:spPr bwMode="auto">
            <a:xfrm>
              <a:off x="1354" y="2531"/>
              <a:ext cx="75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5" name="Line 247"/>
            <p:cNvSpPr>
              <a:spLocks noChangeShapeType="1"/>
            </p:cNvSpPr>
            <p:nvPr/>
          </p:nvSpPr>
          <p:spPr bwMode="auto">
            <a:xfrm>
              <a:off x="1871" y="2056"/>
              <a:ext cx="229" cy="47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6" name="Oval 248"/>
            <p:cNvSpPr>
              <a:spLocks noChangeArrowheads="1"/>
            </p:cNvSpPr>
            <p:nvPr/>
          </p:nvSpPr>
          <p:spPr bwMode="auto">
            <a:xfrm>
              <a:off x="1592" y="2852"/>
              <a:ext cx="285" cy="28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47" name="Oval 249"/>
            <p:cNvSpPr>
              <a:spLocks noChangeArrowheads="1"/>
            </p:cNvSpPr>
            <p:nvPr/>
          </p:nvSpPr>
          <p:spPr bwMode="auto">
            <a:xfrm>
              <a:off x="1362" y="2638"/>
              <a:ext cx="730" cy="713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48" name="Line 250"/>
            <p:cNvSpPr>
              <a:spLocks noChangeShapeType="1"/>
            </p:cNvSpPr>
            <p:nvPr/>
          </p:nvSpPr>
          <p:spPr bwMode="auto">
            <a:xfrm>
              <a:off x="1734" y="1735"/>
              <a:ext cx="0" cy="169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449" name="Group 251"/>
            <p:cNvGrpSpPr>
              <a:grpSpLocks/>
            </p:cNvGrpSpPr>
            <p:nvPr/>
          </p:nvGrpSpPr>
          <p:grpSpPr bwMode="auto">
            <a:xfrm>
              <a:off x="1440" y="1749"/>
              <a:ext cx="439" cy="619"/>
              <a:chOff x="1440" y="1749"/>
              <a:chExt cx="439" cy="619"/>
            </a:xfrm>
          </p:grpSpPr>
          <p:sp>
            <p:nvSpPr>
              <p:cNvPr id="16450" name="Line 252"/>
              <p:cNvSpPr>
                <a:spLocks noChangeShapeType="1"/>
              </p:cNvSpPr>
              <p:nvPr/>
            </p:nvSpPr>
            <p:spPr bwMode="auto">
              <a:xfrm>
                <a:off x="1567" y="2056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6451" name="Group 253"/>
              <p:cNvGrpSpPr>
                <a:grpSpLocks/>
              </p:cNvGrpSpPr>
              <p:nvPr/>
            </p:nvGrpSpPr>
            <p:grpSpPr bwMode="auto">
              <a:xfrm>
                <a:off x="1569" y="1749"/>
                <a:ext cx="288" cy="162"/>
                <a:chOff x="1569" y="1749"/>
                <a:chExt cx="288" cy="162"/>
              </a:xfrm>
            </p:grpSpPr>
            <p:sp>
              <p:nvSpPr>
                <p:cNvPr id="16458" name="Freeform 254"/>
                <p:cNvSpPr>
                  <a:spLocks/>
                </p:cNvSpPr>
                <p:nvPr/>
              </p:nvSpPr>
              <p:spPr bwMode="auto">
                <a:xfrm>
                  <a:off x="1569" y="1749"/>
                  <a:ext cx="97" cy="138"/>
                </a:xfrm>
                <a:custGeom>
                  <a:avLst/>
                  <a:gdLst>
                    <a:gd name="T0" fmla="*/ 0 w 97"/>
                    <a:gd name="T1" fmla="*/ 0 h 138"/>
                    <a:gd name="T2" fmla="*/ 12 w 97"/>
                    <a:gd name="T3" fmla="*/ 36 h 138"/>
                    <a:gd name="T4" fmla="*/ 32 w 97"/>
                    <a:gd name="T5" fmla="*/ 80 h 138"/>
                    <a:gd name="T6" fmla="*/ 96 w 97"/>
                    <a:gd name="T7" fmla="*/ 138 h 138"/>
                    <a:gd name="T8" fmla="*/ 97 w 97"/>
                    <a:gd name="T9" fmla="*/ 138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138"/>
                    <a:gd name="T17" fmla="*/ 97 w 97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138">
                      <a:moveTo>
                        <a:pt x="0" y="0"/>
                      </a:moveTo>
                      <a:lnTo>
                        <a:pt x="12" y="36"/>
                      </a:lnTo>
                      <a:lnTo>
                        <a:pt x="32" y="80"/>
                      </a:lnTo>
                      <a:lnTo>
                        <a:pt x="96" y="138"/>
                      </a:lnTo>
                      <a:lnTo>
                        <a:pt x="97" y="13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59" name="Freeform 255"/>
                <p:cNvSpPr>
                  <a:spLocks/>
                </p:cNvSpPr>
                <p:nvPr/>
              </p:nvSpPr>
              <p:spPr bwMode="auto">
                <a:xfrm>
                  <a:off x="1805" y="1788"/>
                  <a:ext cx="52" cy="74"/>
                </a:xfrm>
                <a:custGeom>
                  <a:avLst/>
                  <a:gdLst>
                    <a:gd name="T0" fmla="*/ 0 w 52"/>
                    <a:gd name="T1" fmla="*/ 74 h 74"/>
                    <a:gd name="T2" fmla="*/ 34 w 52"/>
                    <a:gd name="T3" fmla="*/ 42 h 74"/>
                    <a:gd name="T4" fmla="*/ 52 w 52"/>
                    <a:gd name="T5" fmla="*/ 0 h 74"/>
                    <a:gd name="T6" fmla="*/ 0 60000 65536"/>
                    <a:gd name="T7" fmla="*/ 0 60000 65536"/>
                    <a:gd name="T8" fmla="*/ 0 60000 65536"/>
                    <a:gd name="T9" fmla="*/ 0 w 52"/>
                    <a:gd name="T10" fmla="*/ 0 h 74"/>
                    <a:gd name="T11" fmla="*/ 52 w 52"/>
                    <a:gd name="T12" fmla="*/ 74 h 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" h="74">
                      <a:moveTo>
                        <a:pt x="0" y="74"/>
                      </a:moveTo>
                      <a:lnTo>
                        <a:pt x="34" y="42"/>
                      </a:lnTo>
                      <a:lnTo>
                        <a:pt x="5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0" name="Freeform 256"/>
                <p:cNvSpPr>
                  <a:spLocks/>
                </p:cNvSpPr>
                <p:nvPr/>
              </p:nvSpPr>
              <p:spPr bwMode="auto">
                <a:xfrm>
                  <a:off x="1664" y="1887"/>
                  <a:ext cx="76" cy="9"/>
                </a:xfrm>
                <a:custGeom>
                  <a:avLst/>
                  <a:gdLst>
                    <a:gd name="T0" fmla="*/ 0 w 76"/>
                    <a:gd name="T1" fmla="*/ 0 h 9"/>
                    <a:gd name="T2" fmla="*/ 31 w 76"/>
                    <a:gd name="T3" fmla="*/ 9 h 9"/>
                    <a:gd name="T4" fmla="*/ 76 w 76"/>
                    <a:gd name="T5" fmla="*/ 9 h 9"/>
                    <a:gd name="T6" fmla="*/ 0 60000 65536"/>
                    <a:gd name="T7" fmla="*/ 0 60000 65536"/>
                    <a:gd name="T8" fmla="*/ 0 60000 65536"/>
                    <a:gd name="T9" fmla="*/ 0 w 76"/>
                    <a:gd name="T10" fmla="*/ 0 h 9"/>
                    <a:gd name="T11" fmla="*/ 76 w 76"/>
                    <a:gd name="T12" fmla="*/ 9 h 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6" h="9">
                      <a:moveTo>
                        <a:pt x="0" y="0"/>
                      </a:moveTo>
                      <a:lnTo>
                        <a:pt x="31" y="9"/>
                      </a:lnTo>
                      <a:lnTo>
                        <a:pt x="76" y="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1" name="Freeform 257"/>
                <p:cNvSpPr>
                  <a:spLocks/>
                </p:cNvSpPr>
                <p:nvPr/>
              </p:nvSpPr>
              <p:spPr bwMode="auto">
                <a:xfrm>
                  <a:off x="1595" y="1822"/>
                  <a:ext cx="69" cy="65"/>
                </a:xfrm>
                <a:custGeom>
                  <a:avLst/>
                  <a:gdLst>
                    <a:gd name="T0" fmla="*/ 0 w 206"/>
                    <a:gd name="T1" fmla="*/ 0 h 190"/>
                    <a:gd name="T2" fmla="*/ 0 w 206"/>
                    <a:gd name="T3" fmla="*/ 0 h 190"/>
                    <a:gd name="T4" fmla="*/ 0 w 206"/>
                    <a:gd name="T5" fmla="*/ 0 h 190"/>
                    <a:gd name="T6" fmla="*/ 0 w 206"/>
                    <a:gd name="T7" fmla="*/ 0 h 1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06"/>
                    <a:gd name="T13" fmla="*/ 0 h 190"/>
                    <a:gd name="T14" fmla="*/ 206 w 206"/>
                    <a:gd name="T15" fmla="*/ 190 h 1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06" h="190">
                      <a:moveTo>
                        <a:pt x="54" y="0"/>
                      </a:moveTo>
                      <a:lnTo>
                        <a:pt x="0" y="60"/>
                      </a:lnTo>
                      <a:lnTo>
                        <a:pt x="206" y="19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2" name="Freeform 258"/>
                <p:cNvSpPr>
                  <a:spLocks/>
                </p:cNvSpPr>
                <p:nvPr/>
              </p:nvSpPr>
              <p:spPr bwMode="auto">
                <a:xfrm rot="819301">
                  <a:off x="1737" y="1846"/>
                  <a:ext cx="71" cy="65"/>
                </a:xfrm>
                <a:custGeom>
                  <a:avLst/>
                  <a:gdLst>
                    <a:gd name="T0" fmla="*/ 0 w 206"/>
                    <a:gd name="T1" fmla="*/ 0 h 190"/>
                    <a:gd name="T2" fmla="*/ 0 w 206"/>
                    <a:gd name="T3" fmla="*/ 0 h 190"/>
                    <a:gd name="T4" fmla="*/ 0 w 206"/>
                    <a:gd name="T5" fmla="*/ 0 h 190"/>
                    <a:gd name="T6" fmla="*/ 0 w 206"/>
                    <a:gd name="T7" fmla="*/ 0 h 1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06"/>
                    <a:gd name="T13" fmla="*/ 0 h 190"/>
                    <a:gd name="T14" fmla="*/ 206 w 206"/>
                    <a:gd name="T15" fmla="*/ 190 h 1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06" h="190">
                      <a:moveTo>
                        <a:pt x="206" y="60"/>
                      </a:moveTo>
                      <a:lnTo>
                        <a:pt x="153" y="0"/>
                      </a:lnTo>
                      <a:lnTo>
                        <a:pt x="0" y="190"/>
                      </a:lnTo>
                      <a:lnTo>
                        <a:pt x="206" y="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52" name="Freeform 259"/>
              <p:cNvSpPr>
                <a:spLocks/>
              </p:cNvSpPr>
              <p:nvPr/>
            </p:nvSpPr>
            <p:spPr bwMode="auto">
              <a:xfrm>
                <a:off x="1623" y="2142"/>
                <a:ext cx="28" cy="27"/>
              </a:xfrm>
              <a:custGeom>
                <a:avLst/>
                <a:gdLst>
                  <a:gd name="T0" fmla="*/ 0 w 81"/>
                  <a:gd name="T1" fmla="*/ 0 h 79"/>
                  <a:gd name="T2" fmla="*/ 0 w 81"/>
                  <a:gd name="T3" fmla="*/ 0 h 79"/>
                  <a:gd name="T4" fmla="*/ 0 w 81"/>
                  <a:gd name="T5" fmla="*/ 0 h 79"/>
                  <a:gd name="T6" fmla="*/ 0 60000 65536"/>
                  <a:gd name="T7" fmla="*/ 0 60000 65536"/>
                  <a:gd name="T8" fmla="*/ 0 60000 65536"/>
                  <a:gd name="T9" fmla="*/ 0 w 81"/>
                  <a:gd name="T10" fmla="*/ 0 h 79"/>
                  <a:gd name="T11" fmla="*/ 81 w 81"/>
                  <a:gd name="T12" fmla="*/ 79 h 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" h="79">
                    <a:moveTo>
                      <a:pt x="0" y="0"/>
                    </a:moveTo>
                    <a:lnTo>
                      <a:pt x="79" y="79"/>
                    </a:lnTo>
                    <a:lnTo>
                      <a:pt x="81" y="7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3" name="Freeform 260"/>
              <p:cNvSpPr>
                <a:spLocks/>
              </p:cNvSpPr>
              <p:nvPr/>
            </p:nvSpPr>
            <p:spPr bwMode="auto">
              <a:xfrm>
                <a:off x="1597" y="2064"/>
                <a:ext cx="39" cy="82"/>
              </a:xfrm>
              <a:custGeom>
                <a:avLst/>
                <a:gdLst>
                  <a:gd name="T0" fmla="*/ 0 w 114"/>
                  <a:gd name="T1" fmla="*/ 0 h 240"/>
                  <a:gd name="T2" fmla="*/ 0 w 114"/>
                  <a:gd name="T3" fmla="*/ 0 h 240"/>
                  <a:gd name="T4" fmla="*/ 0 w 114"/>
                  <a:gd name="T5" fmla="*/ 0 h 240"/>
                  <a:gd name="T6" fmla="*/ 0 w 114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4"/>
                  <a:gd name="T13" fmla="*/ 0 h 240"/>
                  <a:gd name="T14" fmla="*/ 114 w 11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4" h="240">
                    <a:moveTo>
                      <a:pt x="37" y="240"/>
                    </a:moveTo>
                    <a:lnTo>
                      <a:pt x="114" y="216"/>
                    </a:lnTo>
                    <a:lnTo>
                      <a:pt x="0" y="0"/>
                    </a:lnTo>
                    <a:lnTo>
                      <a:pt x="37" y="2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4" name="Freeform 261"/>
              <p:cNvSpPr>
                <a:spLocks/>
              </p:cNvSpPr>
              <p:nvPr/>
            </p:nvSpPr>
            <p:spPr bwMode="auto">
              <a:xfrm>
                <a:off x="1597" y="2064"/>
                <a:ext cx="39" cy="82"/>
              </a:xfrm>
              <a:custGeom>
                <a:avLst/>
                <a:gdLst>
                  <a:gd name="T0" fmla="*/ 0 w 114"/>
                  <a:gd name="T1" fmla="*/ 0 h 240"/>
                  <a:gd name="T2" fmla="*/ 0 w 114"/>
                  <a:gd name="T3" fmla="*/ 0 h 240"/>
                  <a:gd name="T4" fmla="*/ 0 w 114"/>
                  <a:gd name="T5" fmla="*/ 0 h 240"/>
                  <a:gd name="T6" fmla="*/ 0 w 114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4"/>
                  <a:gd name="T13" fmla="*/ 0 h 240"/>
                  <a:gd name="T14" fmla="*/ 114 w 11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4" h="240">
                    <a:moveTo>
                      <a:pt x="37" y="240"/>
                    </a:moveTo>
                    <a:lnTo>
                      <a:pt x="114" y="216"/>
                    </a:lnTo>
                    <a:lnTo>
                      <a:pt x="0" y="0"/>
                    </a:lnTo>
                    <a:lnTo>
                      <a:pt x="37" y="24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5" name="Freeform 262"/>
              <p:cNvSpPr>
                <a:spLocks/>
              </p:cNvSpPr>
              <p:nvPr/>
            </p:nvSpPr>
            <p:spPr bwMode="auto">
              <a:xfrm>
                <a:off x="1645" y="2156"/>
                <a:ext cx="83" cy="39"/>
              </a:xfrm>
              <a:custGeom>
                <a:avLst/>
                <a:gdLst>
                  <a:gd name="T0" fmla="*/ 0 w 241"/>
                  <a:gd name="T1" fmla="*/ 0 h 114"/>
                  <a:gd name="T2" fmla="*/ 0 w 241"/>
                  <a:gd name="T3" fmla="*/ 0 h 114"/>
                  <a:gd name="T4" fmla="*/ 0 w 241"/>
                  <a:gd name="T5" fmla="*/ 0 h 114"/>
                  <a:gd name="T6" fmla="*/ 0 w 241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114"/>
                  <a:gd name="T14" fmla="*/ 241 w 241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114">
                    <a:moveTo>
                      <a:pt x="26" y="0"/>
                    </a:moveTo>
                    <a:lnTo>
                      <a:pt x="0" y="76"/>
                    </a:lnTo>
                    <a:lnTo>
                      <a:pt x="241" y="114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6" name="Text Box 263"/>
              <p:cNvSpPr txBox="1">
                <a:spLocks noChangeArrowheads="1"/>
              </p:cNvSpPr>
              <p:nvPr/>
            </p:nvSpPr>
            <p:spPr bwMode="auto">
              <a:xfrm>
                <a:off x="1529" y="183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宋体" panose="02010600030101010101" pitchFamily="2" charset="-122"/>
                  </a:rPr>
                  <a:t>α</a:t>
                </a:r>
                <a:endParaRPr kumimoji="1" lang="en-US" altLang="zh-CN" sz="24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57" name="Text Box 264"/>
              <p:cNvSpPr txBox="1">
                <a:spLocks noChangeArrowheads="1"/>
              </p:cNvSpPr>
              <p:nvPr/>
            </p:nvSpPr>
            <p:spPr bwMode="auto">
              <a:xfrm>
                <a:off x="1440" y="211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宋体" panose="02010600030101010101" pitchFamily="2" charset="-122"/>
                  </a:rPr>
                  <a:t>θ</a:t>
                </a:r>
              </a:p>
            </p:txBody>
          </p:sp>
        </p:grpSp>
      </p:grpSp>
      <p:grpSp>
        <p:nvGrpSpPr>
          <p:cNvPr id="24" name="Group 265"/>
          <p:cNvGrpSpPr>
            <a:grpSpLocks/>
          </p:cNvGrpSpPr>
          <p:nvPr/>
        </p:nvGrpSpPr>
        <p:grpSpPr bwMode="auto">
          <a:xfrm>
            <a:off x="401638" y="2724150"/>
            <a:ext cx="1366837" cy="2819400"/>
            <a:chOff x="253" y="1848"/>
            <a:chExt cx="861" cy="1776"/>
          </a:xfrm>
        </p:grpSpPr>
        <p:sp>
          <p:nvSpPr>
            <p:cNvPr id="16426" name="Line 266"/>
            <p:cNvSpPr>
              <a:spLocks noChangeShapeType="1"/>
            </p:cNvSpPr>
            <p:nvPr/>
          </p:nvSpPr>
          <p:spPr bwMode="auto">
            <a:xfrm>
              <a:off x="458" y="2875"/>
              <a:ext cx="0" cy="61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7" name="Line 267"/>
            <p:cNvSpPr>
              <a:spLocks noChangeShapeType="1"/>
            </p:cNvSpPr>
            <p:nvPr/>
          </p:nvSpPr>
          <p:spPr bwMode="auto">
            <a:xfrm flipH="1">
              <a:off x="458" y="1916"/>
              <a:ext cx="213" cy="8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8" name="Line 268"/>
            <p:cNvSpPr>
              <a:spLocks noChangeShapeType="1"/>
            </p:cNvSpPr>
            <p:nvPr/>
          </p:nvSpPr>
          <p:spPr bwMode="auto">
            <a:xfrm>
              <a:off x="671" y="1908"/>
              <a:ext cx="377" cy="82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9" name="Arc 269"/>
            <p:cNvSpPr>
              <a:spLocks/>
            </p:cNvSpPr>
            <p:nvPr/>
          </p:nvSpPr>
          <p:spPr bwMode="auto">
            <a:xfrm flipH="1" flipV="1">
              <a:off x="319" y="2860"/>
              <a:ext cx="348" cy="623"/>
            </a:xfrm>
            <a:custGeom>
              <a:avLst/>
              <a:gdLst>
                <a:gd name="T0" fmla="*/ 0 w 21600"/>
                <a:gd name="T1" fmla="*/ 0 h 35599"/>
                <a:gd name="T2" fmla="*/ 0 w 21600"/>
                <a:gd name="T3" fmla="*/ 0 h 35599"/>
                <a:gd name="T4" fmla="*/ 0 w 21600"/>
                <a:gd name="T5" fmla="*/ 0 h 35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5599"/>
                <a:gd name="T11" fmla="*/ 21600 w 21600"/>
                <a:gd name="T12" fmla="*/ 35599 h 35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5599" fill="none" extrusionOk="0">
                  <a:moveTo>
                    <a:pt x="12966" y="0"/>
                  </a:moveTo>
                  <a:cubicBezTo>
                    <a:pt x="18401" y="4079"/>
                    <a:pt x="21600" y="10479"/>
                    <a:pt x="21600" y="17275"/>
                  </a:cubicBezTo>
                  <a:cubicBezTo>
                    <a:pt x="21600" y="24727"/>
                    <a:pt x="17758" y="31653"/>
                    <a:pt x="11436" y="35599"/>
                  </a:cubicBezTo>
                </a:path>
                <a:path w="21600" h="35599" stroke="0" extrusionOk="0">
                  <a:moveTo>
                    <a:pt x="12966" y="0"/>
                  </a:moveTo>
                  <a:cubicBezTo>
                    <a:pt x="18401" y="4079"/>
                    <a:pt x="21600" y="10479"/>
                    <a:pt x="21600" y="17275"/>
                  </a:cubicBezTo>
                  <a:cubicBezTo>
                    <a:pt x="21600" y="24727"/>
                    <a:pt x="17758" y="31653"/>
                    <a:pt x="11436" y="35599"/>
                  </a:cubicBezTo>
                  <a:lnTo>
                    <a:pt x="0" y="17275"/>
                  </a:lnTo>
                  <a:lnTo>
                    <a:pt x="12966" y="0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0" name="Line 270"/>
            <p:cNvSpPr>
              <a:spLocks noChangeShapeType="1"/>
            </p:cNvSpPr>
            <p:nvPr/>
          </p:nvSpPr>
          <p:spPr bwMode="auto">
            <a:xfrm flipH="1">
              <a:off x="294" y="2728"/>
              <a:ext cx="15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1" name="Line 271"/>
            <p:cNvSpPr>
              <a:spLocks noChangeShapeType="1"/>
            </p:cNvSpPr>
            <p:nvPr/>
          </p:nvSpPr>
          <p:spPr bwMode="auto">
            <a:xfrm flipH="1">
              <a:off x="302" y="1908"/>
              <a:ext cx="369" cy="8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2" name="Arc 272"/>
            <p:cNvSpPr>
              <a:spLocks/>
            </p:cNvSpPr>
            <p:nvPr/>
          </p:nvSpPr>
          <p:spPr bwMode="auto">
            <a:xfrm>
              <a:off x="457" y="2815"/>
              <a:ext cx="580" cy="738"/>
            </a:xfrm>
            <a:custGeom>
              <a:avLst/>
              <a:gdLst>
                <a:gd name="T0" fmla="*/ 0 w 34124"/>
                <a:gd name="T1" fmla="*/ 0 h 43200"/>
                <a:gd name="T2" fmla="*/ 0 w 34124"/>
                <a:gd name="T3" fmla="*/ 0 h 43200"/>
                <a:gd name="T4" fmla="*/ 0 w 34124"/>
                <a:gd name="T5" fmla="*/ 0 h 43200"/>
                <a:gd name="T6" fmla="*/ 0 60000 65536"/>
                <a:gd name="T7" fmla="*/ 0 60000 65536"/>
                <a:gd name="T8" fmla="*/ 0 60000 65536"/>
                <a:gd name="T9" fmla="*/ 0 w 34124"/>
                <a:gd name="T10" fmla="*/ 0 h 43200"/>
                <a:gd name="T11" fmla="*/ 34124 w 3412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124" h="43200" fill="none" extrusionOk="0">
                  <a:moveTo>
                    <a:pt x="22" y="3985"/>
                  </a:moveTo>
                  <a:cubicBezTo>
                    <a:pt x="3675" y="1392"/>
                    <a:pt x="8044" y="-1"/>
                    <a:pt x="12524" y="0"/>
                  </a:cubicBezTo>
                  <a:cubicBezTo>
                    <a:pt x="24453" y="0"/>
                    <a:pt x="34124" y="9670"/>
                    <a:pt x="34124" y="21600"/>
                  </a:cubicBezTo>
                  <a:cubicBezTo>
                    <a:pt x="34124" y="33529"/>
                    <a:pt x="24453" y="43200"/>
                    <a:pt x="12524" y="43200"/>
                  </a:cubicBezTo>
                  <a:cubicBezTo>
                    <a:pt x="8035" y="43200"/>
                    <a:pt x="3657" y="41801"/>
                    <a:pt x="0" y="39198"/>
                  </a:cubicBezTo>
                </a:path>
                <a:path w="34124" h="43200" stroke="0" extrusionOk="0">
                  <a:moveTo>
                    <a:pt x="22" y="3985"/>
                  </a:moveTo>
                  <a:cubicBezTo>
                    <a:pt x="3675" y="1392"/>
                    <a:pt x="8044" y="-1"/>
                    <a:pt x="12524" y="0"/>
                  </a:cubicBezTo>
                  <a:cubicBezTo>
                    <a:pt x="24453" y="0"/>
                    <a:pt x="34124" y="9670"/>
                    <a:pt x="34124" y="21600"/>
                  </a:cubicBezTo>
                  <a:cubicBezTo>
                    <a:pt x="34124" y="33529"/>
                    <a:pt x="24453" y="43200"/>
                    <a:pt x="12524" y="43200"/>
                  </a:cubicBezTo>
                  <a:cubicBezTo>
                    <a:pt x="8035" y="43200"/>
                    <a:pt x="3657" y="41801"/>
                    <a:pt x="0" y="39198"/>
                  </a:cubicBezTo>
                  <a:lnTo>
                    <a:pt x="12524" y="21600"/>
                  </a:lnTo>
                  <a:lnTo>
                    <a:pt x="22" y="3985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433" name="Group 273"/>
            <p:cNvGrpSpPr>
              <a:grpSpLocks/>
            </p:cNvGrpSpPr>
            <p:nvPr/>
          </p:nvGrpSpPr>
          <p:grpSpPr bwMode="auto">
            <a:xfrm>
              <a:off x="253" y="1848"/>
              <a:ext cx="861" cy="1776"/>
              <a:chOff x="1092" y="2500"/>
              <a:chExt cx="630" cy="1300"/>
            </a:xfrm>
          </p:grpSpPr>
          <p:sp>
            <p:nvSpPr>
              <p:cNvPr id="16438" name="Line 274"/>
              <p:cNvSpPr>
                <a:spLocks noChangeShapeType="1"/>
              </p:cNvSpPr>
              <p:nvPr/>
            </p:nvSpPr>
            <p:spPr bwMode="auto">
              <a:xfrm>
                <a:off x="1092" y="3474"/>
                <a:ext cx="630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39" name="Line 275"/>
              <p:cNvSpPr>
                <a:spLocks noChangeShapeType="1"/>
              </p:cNvSpPr>
              <p:nvPr/>
            </p:nvSpPr>
            <p:spPr bwMode="auto">
              <a:xfrm>
                <a:off x="1400" y="2500"/>
                <a:ext cx="0" cy="13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434" name="Freeform 276"/>
            <p:cNvSpPr>
              <a:spLocks/>
            </p:cNvSpPr>
            <p:nvPr/>
          </p:nvSpPr>
          <p:spPr bwMode="auto">
            <a:xfrm>
              <a:off x="462" y="2722"/>
              <a:ext cx="586" cy="2"/>
            </a:xfrm>
            <a:custGeom>
              <a:avLst/>
              <a:gdLst>
                <a:gd name="T0" fmla="*/ 0 w 1713"/>
                <a:gd name="T1" fmla="*/ 0 h 2"/>
                <a:gd name="T2" fmla="*/ 0 w 1713"/>
                <a:gd name="T3" fmla="*/ 0 h 2"/>
                <a:gd name="T4" fmla="*/ 0 w 1713"/>
                <a:gd name="T5" fmla="*/ 0 h 2"/>
                <a:gd name="T6" fmla="*/ 0 60000 65536"/>
                <a:gd name="T7" fmla="*/ 0 60000 65536"/>
                <a:gd name="T8" fmla="*/ 0 60000 65536"/>
                <a:gd name="T9" fmla="*/ 0 w 1713"/>
                <a:gd name="T10" fmla="*/ 0 h 2"/>
                <a:gd name="T11" fmla="*/ 1713 w 1713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3" h="2">
                  <a:moveTo>
                    <a:pt x="0" y="0"/>
                  </a:moveTo>
                  <a:lnTo>
                    <a:pt x="1712" y="0"/>
                  </a:lnTo>
                  <a:lnTo>
                    <a:pt x="1713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277"/>
            <p:cNvSpPr>
              <a:spLocks noChangeShapeType="1"/>
            </p:cNvSpPr>
            <p:nvPr/>
          </p:nvSpPr>
          <p:spPr bwMode="auto">
            <a:xfrm>
              <a:off x="450" y="2728"/>
              <a:ext cx="5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6" name="Line 278"/>
            <p:cNvSpPr>
              <a:spLocks noChangeShapeType="1"/>
            </p:cNvSpPr>
            <p:nvPr/>
          </p:nvSpPr>
          <p:spPr bwMode="auto">
            <a:xfrm>
              <a:off x="450" y="2875"/>
              <a:ext cx="221" cy="3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7" name="Line 279"/>
            <p:cNvSpPr>
              <a:spLocks noChangeShapeType="1"/>
            </p:cNvSpPr>
            <p:nvPr/>
          </p:nvSpPr>
          <p:spPr bwMode="auto">
            <a:xfrm flipH="1">
              <a:off x="450" y="3175"/>
              <a:ext cx="221" cy="30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" name="Group 121"/>
          <p:cNvGrpSpPr>
            <a:grpSpLocks/>
          </p:cNvGrpSpPr>
          <p:nvPr/>
        </p:nvGrpSpPr>
        <p:grpSpPr bwMode="auto">
          <a:xfrm>
            <a:off x="7643813" y="1195388"/>
            <a:ext cx="1268412" cy="1425575"/>
            <a:chOff x="4437" y="2095"/>
            <a:chExt cx="987" cy="1109"/>
          </a:xfrm>
        </p:grpSpPr>
        <p:grpSp>
          <p:nvGrpSpPr>
            <p:cNvPr id="16420" name="Group 122"/>
            <p:cNvGrpSpPr>
              <a:grpSpLocks/>
            </p:cNvGrpSpPr>
            <p:nvPr/>
          </p:nvGrpSpPr>
          <p:grpSpPr bwMode="auto">
            <a:xfrm>
              <a:off x="4437" y="2095"/>
              <a:ext cx="793" cy="844"/>
              <a:chOff x="936" y="504"/>
              <a:chExt cx="2844" cy="3024"/>
            </a:xfrm>
          </p:grpSpPr>
          <p:sp>
            <p:nvSpPr>
              <p:cNvPr id="197" name="Freeform 123"/>
              <p:cNvSpPr>
                <a:spLocks/>
              </p:cNvSpPr>
              <p:nvPr/>
            </p:nvSpPr>
            <p:spPr bwMode="auto">
              <a:xfrm>
                <a:off x="936" y="504"/>
                <a:ext cx="2844" cy="3024"/>
              </a:xfrm>
              <a:custGeom>
                <a:avLst/>
                <a:gdLst>
                  <a:gd name="T0" fmla="*/ 1188 w 2844"/>
                  <a:gd name="T1" fmla="*/ 3024 h 3024"/>
                  <a:gd name="T2" fmla="*/ 1056 w 2844"/>
                  <a:gd name="T3" fmla="*/ 3012 h 3024"/>
                  <a:gd name="T4" fmla="*/ 840 w 2844"/>
                  <a:gd name="T5" fmla="*/ 2964 h 3024"/>
                  <a:gd name="T6" fmla="*/ 636 w 2844"/>
                  <a:gd name="T7" fmla="*/ 2904 h 3024"/>
                  <a:gd name="T8" fmla="*/ 492 w 2844"/>
                  <a:gd name="T9" fmla="*/ 2820 h 3024"/>
                  <a:gd name="T10" fmla="*/ 348 w 2844"/>
                  <a:gd name="T11" fmla="*/ 2736 h 3024"/>
                  <a:gd name="T12" fmla="*/ 228 w 2844"/>
                  <a:gd name="T13" fmla="*/ 2652 h 3024"/>
                  <a:gd name="T14" fmla="*/ 132 w 2844"/>
                  <a:gd name="T15" fmla="*/ 2544 h 3024"/>
                  <a:gd name="T16" fmla="*/ 48 w 2844"/>
                  <a:gd name="T17" fmla="*/ 2388 h 3024"/>
                  <a:gd name="T18" fmla="*/ 0 w 2844"/>
                  <a:gd name="T19" fmla="*/ 2244 h 3024"/>
                  <a:gd name="T20" fmla="*/ 0 w 2844"/>
                  <a:gd name="T21" fmla="*/ 2088 h 3024"/>
                  <a:gd name="T22" fmla="*/ 24 w 2844"/>
                  <a:gd name="T23" fmla="*/ 1956 h 3024"/>
                  <a:gd name="T24" fmla="*/ 96 w 2844"/>
                  <a:gd name="T25" fmla="*/ 1788 h 3024"/>
                  <a:gd name="T26" fmla="*/ 180 w 2844"/>
                  <a:gd name="T27" fmla="*/ 1692 h 3024"/>
                  <a:gd name="T28" fmla="*/ 1416 w 2844"/>
                  <a:gd name="T29" fmla="*/ 0 h 3024"/>
                  <a:gd name="T30" fmla="*/ 2760 w 2844"/>
                  <a:gd name="T31" fmla="*/ 1836 h 3024"/>
                  <a:gd name="T32" fmla="*/ 2832 w 2844"/>
                  <a:gd name="T33" fmla="*/ 1968 h 3024"/>
                  <a:gd name="T34" fmla="*/ 2844 w 2844"/>
                  <a:gd name="T35" fmla="*/ 2100 h 3024"/>
                  <a:gd name="T36" fmla="*/ 1188 w 2844"/>
                  <a:gd name="T37" fmla="*/ 3024 h 302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44"/>
                  <a:gd name="T58" fmla="*/ 0 h 3024"/>
                  <a:gd name="T59" fmla="*/ 2844 w 2844"/>
                  <a:gd name="T60" fmla="*/ 3024 h 302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44" h="3024">
                    <a:moveTo>
                      <a:pt x="1188" y="3024"/>
                    </a:moveTo>
                    <a:lnTo>
                      <a:pt x="1056" y="3012"/>
                    </a:lnTo>
                    <a:lnTo>
                      <a:pt x="840" y="2964"/>
                    </a:lnTo>
                    <a:lnTo>
                      <a:pt x="636" y="2904"/>
                    </a:lnTo>
                    <a:lnTo>
                      <a:pt x="492" y="2820"/>
                    </a:lnTo>
                    <a:lnTo>
                      <a:pt x="348" y="2736"/>
                    </a:lnTo>
                    <a:lnTo>
                      <a:pt x="228" y="2652"/>
                    </a:lnTo>
                    <a:lnTo>
                      <a:pt x="132" y="2544"/>
                    </a:lnTo>
                    <a:lnTo>
                      <a:pt x="48" y="2388"/>
                    </a:lnTo>
                    <a:lnTo>
                      <a:pt x="0" y="2244"/>
                    </a:lnTo>
                    <a:lnTo>
                      <a:pt x="0" y="2088"/>
                    </a:lnTo>
                    <a:lnTo>
                      <a:pt x="24" y="1956"/>
                    </a:lnTo>
                    <a:lnTo>
                      <a:pt x="96" y="1788"/>
                    </a:lnTo>
                    <a:lnTo>
                      <a:pt x="180" y="1692"/>
                    </a:lnTo>
                    <a:lnTo>
                      <a:pt x="1416" y="0"/>
                    </a:lnTo>
                    <a:lnTo>
                      <a:pt x="2760" y="1836"/>
                    </a:lnTo>
                    <a:lnTo>
                      <a:pt x="2832" y="1968"/>
                    </a:lnTo>
                    <a:lnTo>
                      <a:pt x="2844" y="2100"/>
                    </a:lnTo>
                    <a:lnTo>
                      <a:pt x="1188" y="302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7EBE">
                      <a:shade val="30000"/>
                      <a:satMod val="115000"/>
                    </a:srgbClr>
                  </a:gs>
                  <a:gs pos="50000">
                    <a:srgbClr val="4E7EBE">
                      <a:shade val="67500"/>
                      <a:satMod val="115000"/>
                    </a:srgbClr>
                  </a:gs>
                  <a:gs pos="100000">
                    <a:srgbClr val="4E7EBE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6425" name="Freeform 124"/>
              <p:cNvSpPr>
                <a:spLocks/>
              </p:cNvSpPr>
              <p:nvPr/>
            </p:nvSpPr>
            <p:spPr bwMode="auto">
              <a:xfrm>
                <a:off x="2136" y="2196"/>
                <a:ext cx="1644" cy="1332"/>
              </a:xfrm>
              <a:custGeom>
                <a:avLst/>
                <a:gdLst>
                  <a:gd name="T0" fmla="*/ 0 w 1644"/>
                  <a:gd name="T1" fmla="*/ 1332 h 1332"/>
                  <a:gd name="T2" fmla="*/ 36 w 1644"/>
                  <a:gd name="T3" fmla="*/ 1236 h 1332"/>
                  <a:gd name="T4" fmla="*/ 72 w 1644"/>
                  <a:gd name="T5" fmla="*/ 1116 h 1332"/>
                  <a:gd name="T6" fmla="*/ 108 w 1644"/>
                  <a:gd name="T7" fmla="*/ 972 h 1332"/>
                  <a:gd name="T8" fmla="*/ 156 w 1644"/>
                  <a:gd name="T9" fmla="*/ 852 h 1332"/>
                  <a:gd name="T10" fmla="*/ 204 w 1644"/>
                  <a:gd name="T11" fmla="*/ 732 h 1332"/>
                  <a:gd name="T12" fmla="*/ 264 w 1644"/>
                  <a:gd name="T13" fmla="*/ 600 h 1332"/>
                  <a:gd name="T14" fmla="*/ 324 w 1644"/>
                  <a:gd name="T15" fmla="*/ 492 h 1332"/>
                  <a:gd name="T16" fmla="*/ 396 w 1644"/>
                  <a:gd name="T17" fmla="*/ 384 h 1332"/>
                  <a:gd name="T18" fmla="*/ 468 w 1644"/>
                  <a:gd name="T19" fmla="*/ 312 h 1332"/>
                  <a:gd name="T20" fmla="*/ 552 w 1644"/>
                  <a:gd name="T21" fmla="*/ 204 h 1332"/>
                  <a:gd name="T22" fmla="*/ 636 w 1644"/>
                  <a:gd name="T23" fmla="*/ 132 h 1332"/>
                  <a:gd name="T24" fmla="*/ 792 w 1644"/>
                  <a:gd name="T25" fmla="*/ 60 h 1332"/>
                  <a:gd name="T26" fmla="*/ 888 w 1644"/>
                  <a:gd name="T27" fmla="*/ 12 h 1332"/>
                  <a:gd name="T28" fmla="*/ 1044 w 1644"/>
                  <a:gd name="T29" fmla="*/ 0 h 1332"/>
                  <a:gd name="T30" fmla="*/ 1188 w 1644"/>
                  <a:gd name="T31" fmla="*/ 0 h 1332"/>
                  <a:gd name="T32" fmla="*/ 1320 w 1644"/>
                  <a:gd name="T33" fmla="*/ 36 h 1332"/>
                  <a:gd name="T34" fmla="*/ 1440 w 1644"/>
                  <a:gd name="T35" fmla="*/ 132 h 1332"/>
                  <a:gd name="T36" fmla="*/ 1524 w 1644"/>
                  <a:gd name="T37" fmla="*/ 216 h 1332"/>
                  <a:gd name="T38" fmla="*/ 1572 w 1644"/>
                  <a:gd name="T39" fmla="*/ 288 h 1332"/>
                  <a:gd name="T40" fmla="*/ 1644 w 1644"/>
                  <a:gd name="T41" fmla="*/ 408 h 1332"/>
                  <a:gd name="T42" fmla="*/ 0 w 1644"/>
                  <a:gd name="T43" fmla="*/ 1332 h 133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44"/>
                  <a:gd name="T67" fmla="*/ 0 h 1332"/>
                  <a:gd name="T68" fmla="*/ 1644 w 1644"/>
                  <a:gd name="T69" fmla="*/ 1332 h 133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44" h="1332">
                    <a:moveTo>
                      <a:pt x="0" y="1332"/>
                    </a:moveTo>
                    <a:lnTo>
                      <a:pt x="36" y="1236"/>
                    </a:lnTo>
                    <a:lnTo>
                      <a:pt x="72" y="1116"/>
                    </a:lnTo>
                    <a:lnTo>
                      <a:pt x="108" y="972"/>
                    </a:lnTo>
                    <a:lnTo>
                      <a:pt x="156" y="852"/>
                    </a:lnTo>
                    <a:lnTo>
                      <a:pt x="204" y="732"/>
                    </a:lnTo>
                    <a:lnTo>
                      <a:pt x="264" y="600"/>
                    </a:lnTo>
                    <a:lnTo>
                      <a:pt x="324" y="492"/>
                    </a:lnTo>
                    <a:lnTo>
                      <a:pt x="396" y="384"/>
                    </a:lnTo>
                    <a:lnTo>
                      <a:pt x="468" y="312"/>
                    </a:lnTo>
                    <a:lnTo>
                      <a:pt x="552" y="204"/>
                    </a:lnTo>
                    <a:lnTo>
                      <a:pt x="636" y="132"/>
                    </a:lnTo>
                    <a:lnTo>
                      <a:pt x="792" y="60"/>
                    </a:lnTo>
                    <a:lnTo>
                      <a:pt x="888" y="12"/>
                    </a:lnTo>
                    <a:lnTo>
                      <a:pt x="1044" y="0"/>
                    </a:lnTo>
                    <a:lnTo>
                      <a:pt x="1188" y="0"/>
                    </a:lnTo>
                    <a:lnTo>
                      <a:pt x="1320" y="36"/>
                    </a:lnTo>
                    <a:lnTo>
                      <a:pt x="1440" y="132"/>
                    </a:lnTo>
                    <a:lnTo>
                      <a:pt x="1524" y="216"/>
                    </a:lnTo>
                    <a:lnTo>
                      <a:pt x="1572" y="288"/>
                    </a:lnTo>
                    <a:lnTo>
                      <a:pt x="1644" y="408"/>
                    </a:lnTo>
                    <a:lnTo>
                      <a:pt x="0" y="13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07400"/>
                  </a:gs>
                  <a:gs pos="50000">
                    <a:srgbClr val="E6A900"/>
                  </a:gs>
                  <a:gs pos="100000">
                    <a:srgbClr val="FFCA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21" name="Freeform 125"/>
            <p:cNvSpPr>
              <a:spLocks/>
            </p:cNvSpPr>
            <p:nvPr/>
          </p:nvSpPr>
          <p:spPr bwMode="auto">
            <a:xfrm>
              <a:off x="4964" y="2820"/>
              <a:ext cx="460" cy="384"/>
            </a:xfrm>
            <a:custGeom>
              <a:avLst/>
              <a:gdLst>
                <a:gd name="T0" fmla="*/ 0 w 1812"/>
                <a:gd name="T1" fmla="*/ 0 h 1512"/>
                <a:gd name="T2" fmla="*/ 0 w 1812"/>
                <a:gd name="T3" fmla="*/ 0 h 1512"/>
                <a:gd name="T4" fmla="*/ 0 w 1812"/>
                <a:gd name="T5" fmla="*/ 0 h 1512"/>
                <a:gd name="T6" fmla="*/ 0 w 1812"/>
                <a:gd name="T7" fmla="*/ 0 h 1512"/>
                <a:gd name="T8" fmla="*/ 0 w 1812"/>
                <a:gd name="T9" fmla="*/ 0 h 1512"/>
                <a:gd name="T10" fmla="*/ 0 w 1812"/>
                <a:gd name="T11" fmla="*/ 0 h 1512"/>
                <a:gd name="T12" fmla="*/ 0 w 1812"/>
                <a:gd name="T13" fmla="*/ 0 h 1512"/>
                <a:gd name="T14" fmla="*/ 0 w 1812"/>
                <a:gd name="T15" fmla="*/ 0 h 1512"/>
                <a:gd name="T16" fmla="*/ 0 w 1812"/>
                <a:gd name="T17" fmla="*/ 0 h 1512"/>
                <a:gd name="T18" fmla="*/ 0 w 1812"/>
                <a:gd name="T19" fmla="*/ 0 h 1512"/>
                <a:gd name="T20" fmla="*/ 0 w 1812"/>
                <a:gd name="T21" fmla="*/ 0 h 1512"/>
                <a:gd name="T22" fmla="*/ 0 w 1812"/>
                <a:gd name="T23" fmla="*/ 0 h 1512"/>
                <a:gd name="T24" fmla="*/ 0 w 1812"/>
                <a:gd name="T25" fmla="*/ 0 h 1512"/>
                <a:gd name="T26" fmla="*/ 0 w 1812"/>
                <a:gd name="T27" fmla="*/ 0 h 1512"/>
                <a:gd name="T28" fmla="*/ 0 w 1812"/>
                <a:gd name="T29" fmla="*/ 0 h 1512"/>
                <a:gd name="T30" fmla="*/ 0 w 1812"/>
                <a:gd name="T31" fmla="*/ 0 h 1512"/>
                <a:gd name="T32" fmla="*/ 0 w 1812"/>
                <a:gd name="T33" fmla="*/ 0 h 1512"/>
                <a:gd name="T34" fmla="*/ 0 w 1812"/>
                <a:gd name="T35" fmla="*/ 0 h 1512"/>
                <a:gd name="T36" fmla="*/ 0 w 1812"/>
                <a:gd name="T37" fmla="*/ 0 h 1512"/>
                <a:gd name="T38" fmla="*/ 0 w 1812"/>
                <a:gd name="T39" fmla="*/ 0 h 1512"/>
                <a:gd name="T40" fmla="*/ 0 w 1812"/>
                <a:gd name="T41" fmla="*/ 0 h 1512"/>
                <a:gd name="T42" fmla="*/ 0 w 1812"/>
                <a:gd name="T43" fmla="*/ 0 h 1512"/>
                <a:gd name="T44" fmla="*/ 0 w 1812"/>
                <a:gd name="T45" fmla="*/ 0 h 1512"/>
                <a:gd name="T46" fmla="*/ 0 w 1812"/>
                <a:gd name="T47" fmla="*/ 0 h 1512"/>
                <a:gd name="T48" fmla="*/ 0 w 1812"/>
                <a:gd name="T49" fmla="*/ 0 h 1512"/>
                <a:gd name="T50" fmla="*/ 0 w 1812"/>
                <a:gd name="T51" fmla="*/ 0 h 1512"/>
                <a:gd name="T52" fmla="*/ 0 w 1812"/>
                <a:gd name="T53" fmla="*/ 0 h 1512"/>
                <a:gd name="T54" fmla="*/ 0 w 1812"/>
                <a:gd name="T55" fmla="*/ 0 h 1512"/>
                <a:gd name="T56" fmla="*/ 0 w 1812"/>
                <a:gd name="T57" fmla="*/ 0 h 1512"/>
                <a:gd name="T58" fmla="*/ 0 w 1812"/>
                <a:gd name="T59" fmla="*/ 0 h 1512"/>
                <a:gd name="T60" fmla="*/ 0 w 1812"/>
                <a:gd name="T61" fmla="*/ 0 h 151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812"/>
                <a:gd name="T94" fmla="*/ 0 h 1512"/>
                <a:gd name="T95" fmla="*/ 1812 w 1812"/>
                <a:gd name="T96" fmla="*/ 1512 h 151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812" h="1512">
                  <a:moveTo>
                    <a:pt x="1236" y="1320"/>
                  </a:moveTo>
                  <a:lnTo>
                    <a:pt x="1068" y="1392"/>
                  </a:lnTo>
                  <a:lnTo>
                    <a:pt x="876" y="1452"/>
                  </a:lnTo>
                  <a:lnTo>
                    <a:pt x="672" y="1488"/>
                  </a:lnTo>
                  <a:lnTo>
                    <a:pt x="456" y="1512"/>
                  </a:lnTo>
                  <a:lnTo>
                    <a:pt x="288" y="1512"/>
                  </a:lnTo>
                  <a:lnTo>
                    <a:pt x="168" y="1488"/>
                  </a:lnTo>
                  <a:lnTo>
                    <a:pt x="0" y="1500"/>
                  </a:lnTo>
                  <a:lnTo>
                    <a:pt x="48" y="1332"/>
                  </a:lnTo>
                  <a:lnTo>
                    <a:pt x="96" y="1164"/>
                  </a:lnTo>
                  <a:lnTo>
                    <a:pt x="144" y="1032"/>
                  </a:lnTo>
                  <a:lnTo>
                    <a:pt x="192" y="900"/>
                  </a:lnTo>
                  <a:lnTo>
                    <a:pt x="252" y="744"/>
                  </a:lnTo>
                  <a:lnTo>
                    <a:pt x="348" y="576"/>
                  </a:lnTo>
                  <a:lnTo>
                    <a:pt x="432" y="432"/>
                  </a:lnTo>
                  <a:lnTo>
                    <a:pt x="528" y="300"/>
                  </a:lnTo>
                  <a:lnTo>
                    <a:pt x="648" y="192"/>
                  </a:lnTo>
                  <a:lnTo>
                    <a:pt x="792" y="96"/>
                  </a:lnTo>
                  <a:lnTo>
                    <a:pt x="924" y="48"/>
                  </a:lnTo>
                  <a:lnTo>
                    <a:pt x="1056" y="12"/>
                  </a:lnTo>
                  <a:lnTo>
                    <a:pt x="1200" y="0"/>
                  </a:lnTo>
                  <a:lnTo>
                    <a:pt x="1368" y="36"/>
                  </a:lnTo>
                  <a:lnTo>
                    <a:pt x="1524" y="96"/>
                  </a:lnTo>
                  <a:lnTo>
                    <a:pt x="1668" y="228"/>
                  </a:lnTo>
                  <a:lnTo>
                    <a:pt x="1776" y="432"/>
                  </a:lnTo>
                  <a:lnTo>
                    <a:pt x="1812" y="600"/>
                  </a:lnTo>
                  <a:lnTo>
                    <a:pt x="1800" y="804"/>
                  </a:lnTo>
                  <a:lnTo>
                    <a:pt x="1692" y="972"/>
                  </a:lnTo>
                  <a:lnTo>
                    <a:pt x="1536" y="1116"/>
                  </a:lnTo>
                  <a:lnTo>
                    <a:pt x="1416" y="1200"/>
                  </a:lnTo>
                  <a:lnTo>
                    <a:pt x="1236" y="1320"/>
                  </a:lnTo>
                  <a:close/>
                </a:path>
              </a:pathLst>
            </a:custGeom>
            <a:gradFill rotWithShape="1">
              <a:gsLst>
                <a:gs pos="0">
                  <a:srgbClr val="254673"/>
                </a:gs>
                <a:gs pos="50000">
                  <a:srgbClr val="3968A6"/>
                </a:gs>
                <a:gs pos="100000">
                  <a:srgbClr val="467DC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9" name="Group 126"/>
          <p:cNvGrpSpPr>
            <a:grpSpLocks/>
          </p:cNvGrpSpPr>
          <p:nvPr/>
        </p:nvGrpSpPr>
        <p:grpSpPr bwMode="auto">
          <a:xfrm>
            <a:off x="5659438" y="1303338"/>
            <a:ext cx="1492250" cy="1528762"/>
            <a:chOff x="2484" y="2226"/>
            <a:chExt cx="1259" cy="1290"/>
          </a:xfrm>
        </p:grpSpPr>
        <p:grpSp>
          <p:nvGrpSpPr>
            <p:cNvPr id="16416" name="Group 127"/>
            <p:cNvGrpSpPr>
              <a:grpSpLocks/>
            </p:cNvGrpSpPr>
            <p:nvPr/>
          </p:nvGrpSpPr>
          <p:grpSpPr bwMode="auto">
            <a:xfrm>
              <a:off x="2981" y="2833"/>
              <a:ext cx="762" cy="683"/>
              <a:chOff x="852" y="816"/>
              <a:chExt cx="3012" cy="2700"/>
            </a:xfrm>
          </p:grpSpPr>
          <p:sp>
            <p:nvSpPr>
              <p:cNvPr id="16418" name="Freeform 128"/>
              <p:cNvSpPr>
                <a:spLocks/>
              </p:cNvSpPr>
              <p:nvPr/>
            </p:nvSpPr>
            <p:spPr bwMode="auto">
              <a:xfrm>
                <a:off x="2760" y="936"/>
                <a:ext cx="1104" cy="2580"/>
              </a:xfrm>
              <a:custGeom>
                <a:avLst/>
                <a:gdLst>
                  <a:gd name="T0" fmla="*/ 0 w 1104"/>
                  <a:gd name="T1" fmla="*/ 0 h 2580"/>
                  <a:gd name="T2" fmla="*/ 1020 w 1104"/>
                  <a:gd name="T3" fmla="*/ 1344 h 2580"/>
                  <a:gd name="T4" fmla="*/ 1068 w 1104"/>
                  <a:gd name="T5" fmla="*/ 1464 h 2580"/>
                  <a:gd name="T6" fmla="*/ 1092 w 1104"/>
                  <a:gd name="T7" fmla="*/ 1572 h 2580"/>
                  <a:gd name="T8" fmla="*/ 1092 w 1104"/>
                  <a:gd name="T9" fmla="*/ 1584 h 2580"/>
                  <a:gd name="T10" fmla="*/ 1104 w 1104"/>
                  <a:gd name="T11" fmla="*/ 1764 h 2580"/>
                  <a:gd name="T12" fmla="*/ 1056 w 1104"/>
                  <a:gd name="T13" fmla="*/ 1968 h 2580"/>
                  <a:gd name="T14" fmla="*/ 936 w 1104"/>
                  <a:gd name="T15" fmla="*/ 2124 h 2580"/>
                  <a:gd name="T16" fmla="*/ 840 w 1104"/>
                  <a:gd name="T17" fmla="*/ 2232 h 2580"/>
                  <a:gd name="T18" fmla="*/ 720 w 1104"/>
                  <a:gd name="T19" fmla="*/ 2328 h 2580"/>
                  <a:gd name="T20" fmla="*/ 564 w 1104"/>
                  <a:gd name="T21" fmla="*/ 2436 h 2580"/>
                  <a:gd name="T22" fmla="*/ 420 w 1104"/>
                  <a:gd name="T23" fmla="*/ 2508 h 2580"/>
                  <a:gd name="T24" fmla="*/ 300 w 1104"/>
                  <a:gd name="T25" fmla="*/ 2556 h 2580"/>
                  <a:gd name="T26" fmla="*/ 204 w 1104"/>
                  <a:gd name="T27" fmla="*/ 2580 h 2580"/>
                  <a:gd name="T28" fmla="*/ 120 w 1104"/>
                  <a:gd name="T29" fmla="*/ 2352 h 2580"/>
                  <a:gd name="T30" fmla="*/ 0 w 1104"/>
                  <a:gd name="T31" fmla="*/ 0 h 25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04"/>
                  <a:gd name="T49" fmla="*/ 0 h 2580"/>
                  <a:gd name="T50" fmla="*/ 1104 w 1104"/>
                  <a:gd name="T51" fmla="*/ 2580 h 25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04" h="2580">
                    <a:moveTo>
                      <a:pt x="0" y="0"/>
                    </a:moveTo>
                    <a:lnTo>
                      <a:pt x="1020" y="1344"/>
                    </a:lnTo>
                    <a:lnTo>
                      <a:pt x="1068" y="1464"/>
                    </a:lnTo>
                    <a:lnTo>
                      <a:pt x="1092" y="1572"/>
                    </a:lnTo>
                    <a:lnTo>
                      <a:pt x="1092" y="1584"/>
                    </a:lnTo>
                    <a:lnTo>
                      <a:pt x="1104" y="1764"/>
                    </a:lnTo>
                    <a:lnTo>
                      <a:pt x="1056" y="1968"/>
                    </a:lnTo>
                    <a:lnTo>
                      <a:pt x="936" y="2124"/>
                    </a:lnTo>
                    <a:lnTo>
                      <a:pt x="840" y="2232"/>
                    </a:lnTo>
                    <a:lnTo>
                      <a:pt x="720" y="2328"/>
                    </a:lnTo>
                    <a:lnTo>
                      <a:pt x="564" y="2436"/>
                    </a:lnTo>
                    <a:lnTo>
                      <a:pt x="420" y="2508"/>
                    </a:lnTo>
                    <a:lnTo>
                      <a:pt x="300" y="2556"/>
                    </a:lnTo>
                    <a:lnTo>
                      <a:pt x="204" y="2580"/>
                    </a:lnTo>
                    <a:lnTo>
                      <a:pt x="120" y="23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54673"/>
                  </a:gs>
                  <a:gs pos="50000">
                    <a:srgbClr val="3968A6"/>
                  </a:gs>
                  <a:gs pos="100000">
                    <a:srgbClr val="467DC6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9" name="Freeform 129"/>
              <p:cNvSpPr>
                <a:spLocks/>
              </p:cNvSpPr>
              <p:nvPr/>
            </p:nvSpPr>
            <p:spPr bwMode="auto">
              <a:xfrm>
                <a:off x="852" y="816"/>
                <a:ext cx="2184" cy="2688"/>
              </a:xfrm>
              <a:custGeom>
                <a:avLst/>
                <a:gdLst>
                  <a:gd name="T0" fmla="*/ 0 w 2184"/>
                  <a:gd name="T1" fmla="*/ 1488 h 2688"/>
                  <a:gd name="T2" fmla="*/ 2112 w 2184"/>
                  <a:gd name="T3" fmla="*/ 2688 h 2688"/>
                  <a:gd name="T4" fmla="*/ 2136 w 2184"/>
                  <a:gd name="T5" fmla="*/ 2580 h 2688"/>
                  <a:gd name="T6" fmla="*/ 2148 w 2184"/>
                  <a:gd name="T7" fmla="*/ 2412 h 2688"/>
                  <a:gd name="T8" fmla="*/ 2160 w 2184"/>
                  <a:gd name="T9" fmla="*/ 2268 h 2688"/>
                  <a:gd name="T10" fmla="*/ 2172 w 2184"/>
                  <a:gd name="T11" fmla="*/ 2052 h 2688"/>
                  <a:gd name="T12" fmla="*/ 2184 w 2184"/>
                  <a:gd name="T13" fmla="*/ 1908 h 2688"/>
                  <a:gd name="T14" fmla="*/ 2184 w 2184"/>
                  <a:gd name="T15" fmla="*/ 1656 h 2688"/>
                  <a:gd name="T16" fmla="*/ 2184 w 2184"/>
                  <a:gd name="T17" fmla="*/ 1428 h 2688"/>
                  <a:gd name="T18" fmla="*/ 2172 w 2184"/>
                  <a:gd name="T19" fmla="*/ 1224 h 2688"/>
                  <a:gd name="T20" fmla="*/ 2160 w 2184"/>
                  <a:gd name="T21" fmla="*/ 960 h 2688"/>
                  <a:gd name="T22" fmla="*/ 2124 w 2184"/>
                  <a:gd name="T23" fmla="*/ 744 h 2688"/>
                  <a:gd name="T24" fmla="*/ 2100 w 2184"/>
                  <a:gd name="T25" fmla="*/ 576 h 2688"/>
                  <a:gd name="T26" fmla="*/ 2052 w 2184"/>
                  <a:gd name="T27" fmla="*/ 396 h 2688"/>
                  <a:gd name="T28" fmla="*/ 2004 w 2184"/>
                  <a:gd name="T29" fmla="*/ 276 h 2688"/>
                  <a:gd name="T30" fmla="*/ 1944 w 2184"/>
                  <a:gd name="T31" fmla="*/ 168 h 2688"/>
                  <a:gd name="T32" fmla="*/ 1860 w 2184"/>
                  <a:gd name="T33" fmla="*/ 84 h 2688"/>
                  <a:gd name="T34" fmla="*/ 1788 w 2184"/>
                  <a:gd name="T35" fmla="*/ 36 h 2688"/>
                  <a:gd name="T36" fmla="*/ 1680 w 2184"/>
                  <a:gd name="T37" fmla="*/ 0 h 2688"/>
                  <a:gd name="T38" fmla="*/ 1536 w 2184"/>
                  <a:gd name="T39" fmla="*/ 24 h 2688"/>
                  <a:gd name="T40" fmla="*/ 1404 w 2184"/>
                  <a:gd name="T41" fmla="*/ 72 h 2688"/>
                  <a:gd name="T42" fmla="*/ 1248 w 2184"/>
                  <a:gd name="T43" fmla="*/ 156 h 2688"/>
                  <a:gd name="T44" fmla="*/ 1116 w 2184"/>
                  <a:gd name="T45" fmla="*/ 252 h 2688"/>
                  <a:gd name="T46" fmla="*/ 972 w 2184"/>
                  <a:gd name="T47" fmla="*/ 348 h 2688"/>
                  <a:gd name="T48" fmla="*/ 852 w 2184"/>
                  <a:gd name="T49" fmla="*/ 456 h 2688"/>
                  <a:gd name="T50" fmla="*/ 732 w 2184"/>
                  <a:gd name="T51" fmla="*/ 588 h 2688"/>
                  <a:gd name="T52" fmla="*/ 600 w 2184"/>
                  <a:gd name="T53" fmla="*/ 720 h 2688"/>
                  <a:gd name="T54" fmla="*/ 468 w 2184"/>
                  <a:gd name="T55" fmla="*/ 864 h 2688"/>
                  <a:gd name="T56" fmla="*/ 360 w 2184"/>
                  <a:gd name="T57" fmla="*/ 1008 h 2688"/>
                  <a:gd name="T58" fmla="*/ 252 w 2184"/>
                  <a:gd name="T59" fmla="*/ 1140 h 2688"/>
                  <a:gd name="T60" fmla="*/ 156 w 2184"/>
                  <a:gd name="T61" fmla="*/ 1272 h 2688"/>
                  <a:gd name="T62" fmla="*/ 0 w 2184"/>
                  <a:gd name="T63" fmla="*/ 1488 h 268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184"/>
                  <a:gd name="T97" fmla="*/ 0 h 2688"/>
                  <a:gd name="T98" fmla="*/ 2184 w 2184"/>
                  <a:gd name="T99" fmla="*/ 2688 h 268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184" h="2688">
                    <a:moveTo>
                      <a:pt x="0" y="1488"/>
                    </a:moveTo>
                    <a:lnTo>
                      <a:pt x="2112" y="2688"/>
                    </a:lnTo>
                    <a:lnTo>
                      <a:pt x="2136" y="2580"/>
                    </a:lnTo>
                    <a:lnTo>
                      <a:pt x="2148" y="2412"/>
                    </a:lnTo>
                    <a:lnTo>
                      <a:pt x="2160" y="2268"/>
                    </a:lnTo>
                    <a:lnTo>
                      <a:pt x="2172" y="2052"/>
                    </a:lnTo>
                    <a:lnTo>
                      <a:pt x="2184" y="1908"/>
                    </a:lnTo>
                    <a:lnTo>
                      <a:pt x="2184" y="1656"/>
                    </a:lnTo>
                    <a:lnTo>
                      <a:pt x="2184" y="1428"/>
                    </a:lnTo>
                    <a:lnTo>
                      <a:pt x="2172" y="1224"/>
                    </a:lnTo>
                    <a:lnTo>
                      <a:pt x="2160" y="960"/>
                    </a:lnTo>
                    <a:lnTo>
                      <a:pt x="2124" y="744"/>
                    </a:lnTo>
                    <a:lnTo>
                      <a:pt x="2100" y="576"/>
                    </a:lnTo>
                    <a:lnTo>
                      <a:pt x="2052" y="396"/>
                    </a:lnTo>
                    <a:lnTo>
                      <a:pt x="2004" y="276"/>
                    </a:lnTo>
                    <a:lnTo>
                      <a:pt x="1944" y="168"/>
                    </a:lnTo>
                    <a:lnTo>
                      <a:pt x="1860" y="84"/>
                    </a:lnTo>
                    <a:lnTo>
                      <a:pt x="1788" y="36"/>
                    </a:lnTo>
                    <a:lnTo>
                      <a:pt x="1680" y="0"/>
                    </a:lnTo>
                    <a:lnTo>
                      <a:pt x="1536" y="24"/>
                    </a:lnTo>
                    <a:lnTo>
                      <a:pt x="1404" y="72"/>
                    </a:lnTo>
                    <a:lnTo>
                      <a:pt x="1248" y="156"/>
                    </a:lnTo>
                    <a:lnTo>
                      <a:pt x="1116" y="252"/>
                    </a:lnTo>
                    <a:lnTo>
                      <a:pt x="972" y="348"/>
                    </a:lnTo>
                    <a:lnTo>
                      <a:pt x="852" y="456"/>
                    </a:lnTo>
                    <a:lnTo>
                      <a:pt x="732" y="588"/>
                    </a:lnTo>
                    <a:lnTo>
                      <a:pt x="600" y="720"/>
                    </a:lnTo>
                    <a:lnTo>
                      <a:pt x="468" y="864"/>
                    </a:lnTo>
                    <a:lnTo>
                      <a:pt x="360" y="1008"/>
                    </a:lnTo>
                    <a:lnTo>
                      <a:pt x="252" y="1140"/>
                    </a:lnTo>
                    <a:lnTo>
                      <a:pt x="156" y="1272"/>
                    </a:lnTo>
                    <a:lnTo>
                      <a:pt x="0" y="14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07400"/>
                  </a:gs>
                  <a:gs pos="50000">
                    <a:srgbClr val="E6A900"/>
                  </a:gs>
                  <a:gs pos="100000">
                    <a:srgbClr val="FFCA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17" name="Freeform 130"/>
            <p:cNvSpPr>
              <a:spLocks/>
            </p:cNvSpPr>
            <p:nvPr/>
          </p:nvSpPr>
          <p:spPr bwMode="auto">
            <a:xfrm>
              <a:off x="2484" y="2226"/>
              <a:ext cx="744" cy="956"/>
            </a:xfrm>
            <a:custGeom>
              <a:avLst/>
              <a:gdLst>
                <a:gd name="T0" fmla="*/ 0 w 2532"/>
                <a:gd name="T1" fmla="*/ 0 h 3252"/>
                <a:gd name="T2" fmla="*/ 0 w 2532"/>
                <a:gd name="T3" fmla="*/ 0 h 3252"/>
                <a:gd name="T4" fmla="*/ 0 w 2532"/>
                <a:gd name="T5" fmla="*/ 0 h 3252"/>
                <a:gd name="T6" fmla="*/ 0 w 2532"/>
                <a:gd name="T7" fmla="*/ 0 h 3252"/>
                <a:gd name="T8" fmla="*/ 0 w 2532"/>
                <a:gd name="T9" fmla="*/ 0 h 3252"/>
                <a:gd name="T10" fmla="*/ 0 w 2532"/>
                <a:gd name="T11" fmla="*/ 0 h 3252"/>
                <a:gd name="T12" fmla="*/ 0 w 2532"/>
                <a:gd name="T13" fmla="*/ 0 h 3252"/>
                <a:gd name="T14" fmla="*/ 0 w 2532"/>
                <a:gd name="T15" fmla="*/ 0 h 3252"/>
                <a:gd name="T16" fmla="*/ 0 w 2532"/>
                <a:gd name="T17" fmla="*/ 0 h 3252"/>
                <a:gd name="T18" fmla="*/ 0 w 2532"/>
                <a:gd name="T19" fmla="*/ 0 h 3252"/>
                <a:gd name="T20" fmla="*/ 0 w 2532"/>
                <a:gd name="T21" fmla="*/ 0 h 3252"/>
                <a:gd name="T22" fmla="*/ 0 w 2532"/>
                <a:gd name="T23" fmla="*/ 0 h 3252"/>
                <a:gd name="T24" fmla="*/ 0 w 2532"/>
                <a:gd name="T25" fmla="*/ 0 h 3252"/>
                <a:gd name="T26" fmla="*/ 0 w 2532"/>
                <a:gd name="T27" fmla="*/ 0 h 3252"/>
                <a:gd name="T28" fmla="*/ 0 w 2532"/>
                <a:gd name="T29" fmla="*/ 0 h 3252"/>
                <a:gd name="T30" fmla="*/ 0 w 2532"/>
                <a:gd name="T31" fmla="*/ 0 h 3252"/>
                <a:gd name="T32" fmla="*/ 0 w 2532"/>
                <a:gd name="T33" fmla="*/ 0 h 3252"/>
                <a:gd name="T34" fmla="*/ 0 w 2532"/>
                <a:gd name="T35" fmla="*/ 0 h 3252"/>
                <a:gd name="T36" fmla="*/ 0 w 2532"/>
                <a:gd name="T37" fmla="*/ 0 h 3252"/>
                <a:gd name="T38" fmla="*/ 0 w 2532"/>
                <a:gd name="T39" fmla="*/ 0 h 3252"/>
                <a:gd name="T40" fmla="*/ 0 w 2532"/>
                <a:gd name="T41" fmla="*/ 0 h 3252"/>
                <a:gd name="T42" fmla="*/ 0 w 2532"/>
                <a:gd name="T43" fmla="*/ 0 h 3252"/>
                <a:gd name="T44" fmla="*/ 0 w 2532"/>
                <a:gd name="T45" fmla="*/ 0 h 3252"/>
                <a:gd name="T46" fmla="*/ 0 w 2532"/>
                <a:gd name="T47" fmla="*/ 0 h 3252"/>
                <a:gd name="T48" fmla="*/ 0 w 2532"/>
                <a:gd name="T49" fmla="*/ 0 h 3252"/>
                <a:gd name="T50" fmla="*/ 0 w 2532"/>
                <a:gd name="T51" fmla="*/ 0 h 3252"/>
                <a:gd name="T52" fmla="*/ 0 w 2532"/>
                <a:gd name="T53" fmla="*/ 0 h 3252"/>
                <a:gd name="T54" fmla="*/ 0 w 2532"/>
                <a:gd name="T55" fmla="*/ 0 h 3252"/>
                <a:gd name="T56" fmla="*/ 0 w 2532"/>
                <a:gd name="T57" fmla="*/ 0 h 3252"/>
                <a:gd name="T58" fmla="*/ 0 w 2532"/>
                <a:gd name="T59" fmla="*/ 0 h 32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532"/>
                <a:gd name="T91" fmla="*/ 0 h 3252"/>
                <a:gd name="T92" fmla="*/ 2532 w 2532"/>
                <a:gd name="T93" fmla="*/ 3252 h 32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532" h="3252">
                  <a:moveTo>
                    <a:pt x="1632" y="0"/>
                  </a:moveTo>
                  <a:lnTo>
                    <a:pt x="2400" y="1020"/>
                  </a:lnTo>
                  <a:lnTo>
                    <a:pt x="2460" y="1272"/>
                  </a:lnTo>
                  <a:lnTo>
                    <a:pt x="2496" y="1488"/>
                  </a:lnTo>
                  <a:lnTo>
                    <a:pt x="2520" y="1716"/>
                  </a:lnTo>
                  <a:lnTo>
                    <a:pt x="2532" y="1992"/>
                  </a:lnTo>
                  <a:lnTo>
                    <a:pt x="2532" y="2256"/>
                  </a:lnTo>
                  <a:lnTo>
                    <a:pt x="2532" y="2460"/>
                  </a:lnTo>
                  <a:lnTo>
                    <a:pt x="2520" y="2640"/>
                  </a:lnTo>
                  <a:lnTo>
                    <a:pt x="2508" y="2808"/>
                  </a:lnTo>
                  <a:lnTo>
                    <a:pt x="2496" y="2964"/>
                  </a:lnTo>
                  <a:lnTo>
                    <a:pt x="2472" y="3108"/>
                  </a:lnTo>
                  <a:lnTo>
                    <a:pt x="2244" y="3192"/>
                  </a:lnTo>
                  <a:lnTo>
                    <a:pt x="2016" y="3228"/>
                  </a:lnTo>
                  <a:lnTo>
                    <a:pt x="1836" y="3252"/>
                  </a:lnTo>
                  <a:lnTo>
                    <a:pt x="1596" y="3252"/>
                  </a:lnTo>
                  <a:lnTo>
                    <a:pt x="1272" y="3240"/>
                  </a:lnTo>
                  <a:lnTo>
                    <a:pt x="1008" y="3204"/>
                  </a:lnTo>
                  <a:lnTo>
                    <a:pt x="744" y="3120"/>
                  </a:lnTo>
                  <a:lnTo>
                    <a:pt x="588" y="3036"/>
                  </a:lnTo>
                  <a:lnTo>
                    <a:pt x="432" y="2952"/>
                  </a:lnTo>
                  <a:lnTo>
                    <a:pt x="276" y="2844"/>
                  </a:lnTo>
                  <a:lnTo>
                    <a:pt x="156" y="2712"/>
                  </a:lnTo>
                  <a:lnTo>
                    <a:pt x="48" y="2544"/>
                  </a:lnTo>
                  <a:lnTo>
                    <a:pt x="0" y="2388"/>
                  </a:lnTo>
                  <a:lnTo>
                    <a:pt x="12" y="2208"/>
                  </a:lnTo>
                  <a:lnTo>
                    <a:pt x="72" y="2064"/>
                  </a:lnTo>
                  <a:lnTo>
                    <a:pt x="144" y="1968"/>
                  </a:lnTo>
                  <a:lnTo>
                    <a:pt x="228" y="1848"/>
                  </a:lnTo>
                  <a:lnTo>
                    <a:pt x="1632" y="0"/>
                  </a:lnTo>
                  <a:close/>
                </a:path>
              </a:pathLst>
            </a:custGeom>
            <a:gradFill rotWithShape="1">
              <a:gsLst>
                <a:gs pos="0">
                  <a:srgbClr val="254673"/>
                </a:gs>
                <a:gs pos="50000">
                  <a:srgbClr val="3968A6"/>
                </a:gs>
                <a:gs pos="100000">
                  <a:srgbClr val="467DC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" name="Group 131"/>
          <p:cNvGrpSpPr>
            <a:grpSpLocks/>
          </p:cNvGrpSpPr>
          <p:nvPr/>
        </p:nvGrpSpPr>
        <p:grpSpPr bwMode="auto">
          <a:xfrm>
            <a:off x="3922713" y="1165225"/>
            <a:ext cx="1265237" cy="1587500"/>
            <a:chOff x="780" y="48"/>
            <a:chExt cx="3195" cy="4008"/>
          </a:xfrm>
        </p:grpSpPr>
        <p:grpSp>
          <p:nvGrpSpPr>
            <p:cNvPr id="16408" name="Group 132"/>
            <p:cNvGrpSpPr>
              <a:grpSpLocks/>
            </p:cNvGrpSpPr>
            <p:nvPr/>
          </p:nvGrpSpPr>
          <p:grpSpPr bwMode="auto">
            <a:xfrm>
              <a:off x="817" y="1246"/>
              <a:ext cx="3158" cy="2810"/>
              <a:chOff x="888" y="684"/>
              <a:chExt cx="3144" cy="2796"/>
            </a:xfrm>
          </p:grpSpPr>
          <p:sp>
            <p:nvSpPr>
              <p:cNvPr id="207" name="Freeform 133"/>
              <p:cNvSpPr>
                <a:spLocks/>
              </p:cNvSpPr>
              <p:nvPr/>
            </p:nvSpPr>
            <p:spPr bwMode="auto">
              <a:xfrm>
                <a:off x="888" y="828"/>
                <a:ext cx="3144" cy="2652"/>
              </a:xfrm>
              <a:custGeom>
                <a:avLst/>
                <a:gdLst>
                  <a:gd name="T0" fmla="*/ 828 w 3144"/>
                  <a:gd name="T1" fmla="*/ 360 h 2652"/>
                  <a:gd name="T2" fmla="*/ 144 w 3144"/>
                  <a:gd name="T3" fmla="*/ 1224 h 2652"/>
                  <a:gd name="T4" fmla="*/ 84 w 3144"/>
                  <a:gd name="T5" fmla="*/ 1320 h 2652"/>
                  <a:gd name="T6" fmla="*/ 24 w 3144"/>
                  <a:gd name="T7" fmla="*/ 1428 h 2652"/>
                  <a:gd name="T8" fmla="*/ 0 w 3144"/>
                  <a:gd name="T9" fmla="*/ 1584 h 2652"/>
                  <a:gd name="T10" fmla="*/ 0 w 3144"/>
                  <a:gd name="T11" fmla="*/ 1680 h 2652"/>
                  <a:gd name="T12" fmla="*/ 24 w 3144"/>
                  <a:gd name="T13" fmla="*/ 1812 h 2652"/>
                  <a:gd name="T14" fmla="*/ 72 w 3144"/>
                  <a:gd name="T15" fmla="*/ 1932 h 2652"/>
                  <a:gd name="T16" fmla="*/ 144 w 3144"/>
                  <a:gd name="T17" fmla="*/ 2064 h 2652"/>
                  <a:gd name="T18" fmla="*/ 276 w 3144"/>
                  <a:gd name="T19" fmla="*/ 2220 h 2652"/>
                  <a:gd name="T20" fmla="*/ 372 w 3144"/>
                  <a:gd name="T21" fmla="*/ 2316 h 2652"/>
                  <a:gd name="T22" fmla="*/ 600 w 3144"/>
                  <a:gd name="T23" fmla="*/ 2448 h 2652"/>
                  <a:gd name="T24" fmla="*/ 780 w 3144"/>
                  <a:gd name="T25" fmla="*/ 2520 h 2652"/>
                  <a:gd name="T26" fmla="*/ 972 w 3144"/>
                  <a:gd name="T27" fmla="*/ 2568 h 2652"/>
                  <a:gd name="T28" fmla="*/ 1200 w 3144"/>
                  <a:gd name="T29" fmla="*/ 2616 h 2652"/>
                  <a:gd name="T30" fmla="*/ 1452 w 3144"/>
                  <a:gd name="T31" fmla="*/ 2652 h 2652"/>
                  <a:gd name="T32" fmla="*/ 1776 w 3144"/>
                  <a:gd name="T33" fmla="*/ 2640 h 2652"/>
                  <a:gd name="T34" fmla="*/ 1992 w 3144"/>
                  <a:gd name="T35" fmla="*/ 2604 h 2652"/>
                  <a:gd name="T36" fmla="*/ 2172 w 3144"/>
                  <a:gd name="T37" fmla="*/ 2568 h 2652"/>
                  <a:gd name="T38" fmla="*/ 2448 w 3144"/>
                  <a:gd name="T39" fmla="*/ 2484 h 2652"/>
                  <a:gd name="T40" fmla="*/ 2580 w 3144"/>
                  <a:gd name="T41" fmla="*/ 2412 h 2652"/>
                  <a:gd name="T42" fmla="*/ 2748 w 3144"/>
                  <a:gd name="T43" fmla="*/ 2328 h 2652"/>
                  <a:gd name="T44" fmla="*/ 2892 w 3144"/>
                  <a:gd name="T45" fmla="*/ 2184 h 2652"/>
                  <a:gd name="T46" fmla="*/ 2988 w 3144"/>
                  <a:gd name="T47" fmla="*/ 2076 h 2652"/>
                  <a:gd name="T48" fmla="*/ 3084 w 3144"/>
                  <a:gd name="T49" fmla="*/ 1932 h 2652"/>
                  <a:gd name="T50" fmla="*/ 3132 w 3144"/>
                  <a:gd name="T51" fmla="*/ 1776 h 2652"/>
                  <a:gd name="T52" fmla="*/ 3144 w 3144"/>
                  <a:gd name="T53" fmla="*/ 1620 h 2652"/>
                  <a:gd name="T54" fmla="*/ 3108 w 3144"/>
                  <a:gd name="T55" fmla="*/ 1440 h 2652"/>
                  <a:gd name="T56" fmla="*/ 3048 w 3144"/>
                  <a:gd name="T57" fmla="*/ 1320 h 2652"/>
                  <a:gd name="T58" fmla="*/ 2988 w 3144"/>
                  <a:gd name="T59" fmla="*/ 1200 h 2652"/>
                  <a:gd name="T60" fmla="*/ 2052 w 3144"/>
                  <a:gd name="T61" fmla="*/ 0 h 2652"/>
                  <a:gd name="T62" fmla="*/ 828 w 3144"/>
                  <a:gd name="T63" fmla="*/ 360 h 265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144"/>
                  <a:gd name="T97" fmla="*/ 0 h 2652"/>
                  <a:gd name="T98" fmla="*/ 3144 w 3144"/>
                  <a:gd name="T99" fmla="*/ 2652 h 265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144" h="2652">
                    <a:moveTo>
                      <a:pt x="828" y="360"/>
                    </a:moveTo>
                    <a:lnTo>
                      <a:pt x="144" y="1224"/>
                    </a:lnTo>
                    <a:lnTo>
                      <a:pt x="84" y="1320"/>
                    </a:lnTo>
                    <a:lnTo>
                      <a:pt x="24" y="1428"/>
                    </a:lnTo>
                    <a:lnTo>
                      <a:pt x="0" y="1584"/>
                    </a:lnTo>
                    <a:lnTo>
                      <a:pt x="0" y="1680"/>
                    </a:lnTo>
                    <a:lnTo>
                      <a:pt x="24" y="1812"/>
                    </a:lnTo>
                    <a:lnTo>
                      <a:pt x="72" y="1932"/>
                    </a:lnTo>
                    <a:lnTo>
                      <a:pt x="144" y="2064"/>
                    </a:lnTo>
                    <a:lnTo>
                      <a:pt x="276" y="2220"/>
                    </a:lnTo>
                    <a:lnTo>
                      <a:pt x="372" y="2316"/>
                    </a:lnTo>
                    <a:lnTo>
                      <a:pt x="600" y="2448"/>
                    </a:lnTo>
                    <a:lnTo>
                      <a:pt x="780" y="2520"/>
                    </a:lnTo>
                    <a:lnTo>
                      <a:pt x="972" y="2568"/>
                    </a:lnTo>
                    <a:lnTo>
                      <a:pt x="1200" y="2616"/>
                    </a:lnTo>
                    <a:lnTo>
                      <a:pt x="1452" y="2652"/>
                    </a:lnTo>
                    <a:lnTo>
                      <a:pt x="1776" y="2640"/>
                    </a:lnTo>
                    <a:lnTo>
                      <a:pt x="1992" y="2604"/>
                    </a:lnTo>
                    <a:lnTo>
                      <a:pt x="2172" y="2568"/>
                    </a:lnTo>
                    <a:lnTo>
                      <a:pt x="2448" y="2484"/>
                    </a:lnTo>
                    <a:lnTo>
                      <a:pt x="2580" y="2412"/>
                    </a:lnTo>
                    <a:lnTo>
                      <a:pt x="2748" y="2328"/>
                    </a:lnTo>
                    <a:lnTo>
                      <a:pt x="2892" y="2184"/>
                    </a:lnTo>
                    <a:lnTo>
                      <a:pt x="2988" y="2076"/>
                    </a:lnTo>
                    <a:lnTo>
                      <a:pt x="3084" y="1932"/>
                    </a:lnTo>
                    <a:lnTo>
                      <a:pt x="3132" y="1776"/>
                    </a:lnTo>
                    <a:lnTo>
                      <a:pt x="3144" y="1620"/>
                    </a:lnTo>
                    <a:lnTo>
                      <a:pt x="3108" y="1440"/>
                    </a:lnTo>
                    <a:lnTo>
                      <a:pt x="3048" y="1320"/>
                    </a:lnTo>
                    <a:lnTo>
                      <a:pt x="2988" y="1200"/>
                    </a:lnTo>
                    <a:lnTo>
                      <a:pt x="2052" y="0"/>
                    </a:lnTo>
                    <a:lnTo>
                      <a:pt x="828" y="36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7EBE">
                      <a:shade val="30000"/>
                      <a:satMod val="115000"/>
                    </a:srgbClr>
                  </a:gs>
                  <a:gs pos="50000">
                    <a:srgbClr val="4E7EBE">
                      <a:shade val="67500"/>
                      <a:satMod val="115000"/>
                    </a:srgbClr>
                  </a:gs>
                  <a:gs pos="100000">
                    <a:srgbClr val="4E7EBE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6415" name="Freeform 134"/>
              <p:cNvSpPr>
                <a:spLocks/>
              </p:cNvSpPr>
              <p:nvPr/>
            </p:nvSpPr>
            <p:spPr bwMode="auto">
              <a:xfrm>
                <a:off x="1430" y="684"/>
                <a:ext cx="1647" cy="1805"/>
              </a:xfrm>
              <a:custGeom>
                <a:avLst/>
                <a:gdLst>
                  <a:gd name="T0" fmla="*/ 0 w 6590"/>
                  <a:gd name="T1" fmla="*/ 0 h 7223"/>
                  <a:gd name="T2" fmla="*/ 0 w 6590"/>
                  <a:gd name="T3" fmla="*/ 0 h 7223"/>
                  <a:gd name="T4" fmla="*/ 0 w 6590"/>
                  <a:gd name="T5" fmla="*/ 0 h 7223"/>
                  <a:gd name="T6" fmla="*/ 0 w 6590"/>
                  <a:gd name="T7" fmla="*/ 0 h 7223"/>
                  <a:gd name="T8" fmla="*/ 0 w 6590"/>
                  <a:gd name="T9" fmla="*/ 0 h 7223"/>
                  <a:gd name="T10" fmla="*/ 0 w 6590"/>
                  <a:gd name="T11" fmla="*/ 0 h 7223"/>
                  <a:gd name="T12" fmla="*/ 0 w 6590"/>
                  <a:gd name="T13" fmla="*/ 0 h 7223"/>
                  <a:gd name="T14" fmla="*/ 0 w 6590"/>
                  <a:gd name="T15" fmla="*/ 0 h 7223"/>
                  <a:gd name="T16" fmla="*/ 0 w 6590"/>
                  <a:gd name="T17" fmla="*/ 0 h 7223"/>
                  <a:gd name="T18" fmla="*/ 0 w 6590"/>
                  <a:gd name="T19" fmla="*/ 0 h 7223"/>
                  <a:gd name="T20" fmla="*/ 0 w 6590"/>
                  <a:gd name="T21" fmla="*/ 0 h 7223"/>
                  <a:gd name="T22" fmla="*/ 0 w 6590"/>
                  <a:gd name="T23" fmla="*/ 0 h 7223"/>
                  <a:gd name="T24" fmla="*/ 0 w 6590"/>
                  <a:gd name="T25" fmla="*/ 0 h 7223"/>
                  <a:gd name="T26" fmla="*/ 0 w 6590"/>
                  <a:gd name="T27" fmla="*/ 0 h 7223"/>
                  <a:gd name="T28" fmla="*/ 0 w 6590"/>
                  <a:gd name="T29" fmla="*/ 0 h 7223"/>
                  <a:gd name="T30" fmla="*/ 0 w 6590"/>
                  <a:gd name="T31" fmla="*/ 0 h 7223"/>
                  <a:gd name="T32" fmla="*/ 0 w 6590"/>
                  <a:gd name="T33" fmla="*/ 0 h 7223"/>
                  <a:gd name="T34" fmla="*/ 0 w 6590"/>
                  <a:gd name="T35" fmla="*/ 0 h 7223"/>
                  <a:gd name="T36" fmla="*/ 0 w 6590"/>
                  <a:gd name="T37" fmla="*/ 0 h 7223"/>
                  <a:gd name="T38" fmla="*/ 0 w 6590"/>
                  <a:gd name="T39" fmla="*/ 0 h 7223"/>
                  <a:gd name="T40" fmla="*/ 0 w 6590"/>
                  <a:gd name="T41" fmla="*/ 0 h 7223"/>
                  <a:gd name="T42" fmla="*/ 0 w 6590"/>
                  <a:gd name="T43" fmla="*/ 0 h 7223"/>
                  <a:gd name="T44" fmla="*/ 0 w 6590"/>
                  <a:gd name="T45" fmla="*/ 0 h 7223"/>
                  <a:gd name="T46" fmla="*/ 0 w 6590"/>
                  <a:gd name="T47" fmla="*/ 0 h 7223"/>
                  <a:gd name="T48" fmla="*/ 0 w 6590"/>
                  <a:gd name="T49" fmla="*/ 0 h 7223"/>
                  <a:gd name="T50" fmla="*/ 0 w 6590"/>
                  <a:gd name="T51" fmla="*/ 0 h 7223"/>
                  <a:gd name="T52" fmla="*/ 0 w 6590"/>
                  <a:gd name="T53" fmla="*/ 0 h 7223"/>
                  <a:gd name="T54" fmla="*/ 0 w 6590"/>
                  <a:gd name="T55" fmla="*/ 0 h 7223"/>
                  <a:gd name="T56" fmla="*/ 0 w 6590"/>
                  <a:gd name="T57" fmla="*/ 0 h 7223"/>
                  <a:gd name="T58" fmla="*/ 0 w 6590"/>
                  <a:gd name="T59" fmla="*/ 0 h 7223"/>
                  <a:gd name="T60" fmla="*/ 0 w 6590"/>
                  <a:gd name="T61" fmla="*/ 0 h 7223"/>
                  <a:gd name="T62" fmla="*/ 0 w 6590"/>
                  <a:gd name="T63" fmla="*/ 0 h 7223"/>
                  <a:gd name="T64" fmla="*/ 0 w 6590"/>
                  <a:gd name="T65" fmla="*/ 0 h 7223"/>
                  <a:gd name="T66" fmla="*/ 0 w 6590"/>
                  <a:gd name="T67" fmla="*/ 0 h 7223"/>
                  <a:gd name="T68" fmla="*/ 0 w 6590"/>
                  <a:gd name="T69" fmla="*/ 0 h 722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590"/>
                  <a:gd name="T106" fmla="*/ 0 h 7223"/>
                  <a:gd name="T107" fmla="*/ 6590 w 6590"/>
                  <a:gd name="T108" fmla="*/ 7223 h 722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590" h="7223">
                    <a:moveTo>
                      <a:pt x="5833" y="393"/>
                    </a:moveTo>
                    <a:lnTo>
                      <a:pt x="5388" y="135"/>
                    </a:lnTo>
                    <a:lnTo>
                      <a:pt x="4866" y="2"/>
                    </a:lnTo>
                    <a:lnTo>
                      <a:pt x="4289" y="0"/>
                    </a:lnTo>
                    <a:lnTo>
                      <a:pt x="3676" y="128"/>
                    </a:lnTo>
                    <a:lnTo>
                      <a:pt x="3049" y="382"/>
                    </a:lnTo>
                    <a:lnTo>
                      <a:pt x="2430" y="752"/>
                    </a:lnTo>
                    <a:lnTo>
                      <a:pt x="1844" y="1225"/>
                    </a:lnTo>
                    <a:lnTo>
                      <a:pt x="1310" y="1784"/>
                    </a:lnTo>
                    <a:lnTo>
                      <a:pt x="848" y="2409"/>
                    </a:lnTo>
                    <a:lnTo>
                      <a:pt x="473" y="3077"/>
                    </a:lnTo>
                    <a:lnTo>
                      <a:pt x="201" y="3765"/>
                    </a:lnTo>
                    <a:lnTo>
                      <a:pt x="42" y="4445"/>
                    </a:lnTo>
                    <a:lnTo>
                      <a:pt x="0" y="5096"/>
                    </a:lnTo>
                    <a:lnTo>
                      <a:pt x="77" y="5693"/>
                    </a:lnTo>
                    <a:lnTo>
                      <a:pt x="271" y="6215"/>
                    </a:lnTo>
                    <a:lnTo>
                      <a:pt x="574" y="6642"/>
                    </a:lnTo>
                    <a:lnTo>
                      <a:pt x="975" y="6960"/>
                    </a:lnTo>
                    <a:lnTo>
                      <a:pt x="1460" y="7156"/>
                    </a:lnTo>
                    <a:lnTo>
                      <a:pt x="2012" y="7223"/>
                    </a:lnTo>
                    <a:lnTo>
                      <a:pt x="2610" y="7160"/>
                    </a:lnTo>
                    <a:lnTo>
                      <a:pt x="3232" y="6969"/>
                    </a:lnTo>
                    <a:lnTo>
                      <a:pt x="3858" y="6655"/>
                    </a:lnTo>
                    <a:lnTo>
                      <a:pt x="4463" y="6231"/>
                    </a:lnTo>
                    <a:lnTo>
                      <a:pt x="5027" y="5713"/>
                    </a:lnTo>
                    <a:lnTo>
                      <a:pt x="5527" y="5119"/>
                    </a:lnTo>
                    <a:lnTo>
                      <a:pt x="5947" y="4469"/>
                    </a:lnTo>
                    <a:lnTo>
                      <a:pt x="6271" y="3788"/>
                    </a:lnTo>
                    <a:lnTo>
                      <a:pt x="6488" y="3101"/>
                    </a:lnTo>
                    <a:lnTo>
                      <a:pt x="6590" y="2431"/>
                    </a:lnTo>
                    <a:lnTo>
                      <a:pt x="6572" y="1806"/>
                    </a:lnTo>
                    <a:lnTo>
                      <a:pt x="6436" y="1243"/>
                    </a:lnTo>
                    <a:lnTo>
                      <a:pt x="6186" y="766"/>
                    </a:lnTo>
                    <a:lnTo>
                      <a:pt x="5833" y="393"/>
                    </a:lnTo>
                    <a:lnTo>
                      <a:pt x="5834" y="393"/>
                    </a:lnTo>
                  </a:path>
                </a:pathLst>
              </a:custGeom>
              <a:gradFill rotWithShape="1">
                <a:gsLst>
                  <a:gs pos="0">
                    <a:srgbClr val="A07400"/>
                  </a:gs>
                  <a:gs pos="50000">
                    <a:srgbClr val="E6A900"/>
                  </a:gs>
                  <a:gs pos="100000">
                    <a:srgbClr val="FFCA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" name="Freeform 135"/>
            <p:cNvSpPr>
              <a:spLocks/>
            </p:cNvSpPr>
            <p:nvPr/>
          </p:nvSpPr>
          <p:spPr bwMode="auto">
            <a:xfrm>
              <a:off x="780" y="48"/>
              <a:ext cx="1704" cy="2328"/>
            </a:xfrm>
            <a:custGeom>
              <a:avLst/>
              <a:gdLst>
                <a:gd name="T0" fmla="*/ 1068 w 1704"/>
                <a:gd name="T1" fmla="*/ 0 h 2328"/>
                <a:gd name="T2" fmla="*/ 312 w 1704"/>
                <a:gd name="T3" fmla="*/ 1008 h 2328"/>
                <a:gd name="T4" fmla="*/ 204 w 1704"/>
                <a:gd name="T5" fmla="*/ 1152 h 2328"/>
                <a:gd name="T6" fmla="*/ 96 w 1704"/>
                <a:gd name="T7" fmla="*/ 1344 h 2328"/>
                <a:gd name="T8" fmla="*/ 12 w 1704"/>
                <a:gd name="T9" fmla="*/ 1572 h 2328"/>
                <a:gd name="T10" fmla="*/ 0 w 1704"/>
                <a:gd name="T11" fmla="*/ 1740 h 2328"/>
                <a:gd name="T12" fmla="*/ 24 w 1704"/>
                <a:gd name="T13" fmla="*/ 1908 h 2328"/>
                <a:gd name="T14" fmla="*/ 60 w 1704"/>
                <a:gd name="T15" fmla="*/ 2040 h 2328"/>
                <a:gd name="T16" fmla="*/ 132 w 1704"/>
                <a:gd name="T17" fmla="*/ 2136 h 2328"/>
                <a:gd name="T18" fmla="*/ 204 w 1704"/>
                <a:gd name="T19" fmla="*/ 2220 h 2328"/>
                <a:gd name="T20" fmla="*/ 324 w 1704"/>
                <a:gd name="T21" fmla="*/ 2280 h 2328"/>
                <a:gd name="T22" fmla="*/ 456 w 1704"/>
                <a:gd name="T23" fmla="*/ 2328 h 2328"/>
                <a:gd name="T24" fmla="*/ 624 w 1704"/>
                <a:gd name="T25" fmla="*/ 2328 h 2328"/>
                <a:gd name="T26" fmla="*/ 816 w 1704"/>
                <a:gd name="T27" fmla="*/ 2280 h 2328"/>
                <a:gd name="T28" fmla="*/ 972 w 1704"/>
                <a:gd name="T29" fmla="*/ 2196 h 2328"/>
                <a:gd name="T30" fmla="*/ 1080 w 1704"/>
                <a:gd name="T31" fmla="*/ 2124 h 2328"/>
                <a:gd name="T32" fmla="*/ 1224 w 1704"/>
                <a:gd name="T33" fmla="*/ 2016 h 2328"/>
                <a:gd name="T34" fmla="*/ 1332 w 1704"/>
                <a:gd name="T35" fmla="*/ 1908 h 2328"/>
                <a:gd name="T36" fmla="*/ 1440 w 1704"/>
                <a:gd name="T37" fmla="*/ 1788 h 2328"/>
                <a:gd name="T38" fmla="*/ 1512 w 1704"/>
                <a:gd name="T39" fmla="*/ 1668 h 2328"/>
                <a:gd name="T40" fmla="*/ 1596 w 1704"/>
                <a:gd name="T41" fmla="*/ 1512 h 2328"/>
                <a:gd name="T42" fmla="*/ 1656 w 1704"/>
                <a:gd name="T43" fmla="*/ 1368 h 2328"/>
                <a:gd name="T44" fmla="*/ 1692 w 1704"/>
                <a:gd name="T45" fmla="*/ 1188 h 2328"/>
                <a:gd name="T46" fmla="*/ 1704 w 1704"/>
                <a:gd name="T47" fmla="*/ 1044 h 2328"/>
                <a:gd name="T48" fmla="*/ 1692 w 1704"/>
                <a:gd name="T49" fmla="*/ 924 h 2328"/>
                <a:gd name="T50" fmla="*/ 1668 w 1704"/>
                <a:gd name="T51" fmla="*/ 792 h 2328"/>
                <a:gd name="T52" fmla="*/ 1608 w 1704"/>
                <a:gd name="T53" fmla="*/ 708 h 2328"/>
                <a:gd name="T54" fmla="*/ 1068 w 1704"/>
                <a:gd name="T55" fmla="*/ 0 h 23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04"/>
                <a:gd name="T85" fmla="*/ 0 h 2328"/>
                <a:gd name="T86" fmla="*/ 1704 w 1704"/>
                <a:gd name="T87" fmla="*/ 2328 h 232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04" h="2328">
                  <a:moveTo>
                    <a:pt x="1068" y="0"/>
                  </a:moveTo>
                  <a:lnTo>
                    <a:pt x="312" y="1008"/>
                  </a:lnTo>
                  <a:lnTo>
                    <a:pt x="204" y="1152"/>
                  </a:lnTo>
                  <a:lnTo>
                    <a:pt x="96" y="1344"/>
                  </a:lnTo>
                  <a:lnTo>
                    <a:pt x="12" y="1572"/>
                  </a:lnTo>
                  <a:lnTo>
                    <a:pt x="0" y="1740"/>
                  </a:lnTo>
                  <a:lnTo>
                    <a:pt x="24" y="1908"/>
                  </a:lnTo>
                  <a:lnTo>
                    <a:pt x="60" y="2040"/>
                  </a:lnTo>
                  <a:lnTo>
                    <a:pt x="132" y="2136"/>
                  </a:lnTo>
                  <a:lnTo>
                    <a:pt x="204" y="2220"/>
                  </a:lnTo>
                  <a:lnTo>
                    <a:pt x="324" y="2280"/>
                  </a:lnTo>
                  <a:lnTo>
                    <a:pt x="456" y="2328"/>
                  </a:lnTo>
                  <a:lnTo>
                    <a:pt x="624" y="2328"/>
                  </a:lnTo>
                  <a:lnTo>
                    <a:pt x="816" y="2280"/>
                  </a:lnTo>
                  <a:lnTo>
                    <a:pt x="972" y="2196"/>
                  </a:lnTo>
                  <a:lnTo>
                    <a:pt x="1080" y="2124"/>
                  </a:lnTo>
                  <a:lnTo>
                    <a:pt x="1224" y="2016"/>
                  </a:lnTo>
                  <a:lnTo>
                    <a:pt x="1332" y="1908"/>
                  </a:lnTo>
                  <a:lnTo>
                    <a:pt x="1440" y="1788"/>
                  </a:lnTo>
                  <a:lnTo>
                    <a:pt x="1512" y="1668"/>
                  </a:lnTo>
                  <a:lnTo>
                    <a:pt x="1596" y="1512"/>
                  </a:lnTo>
                  <a:lnTo>
                    <a:pt x="1656" y="1368"/>
                  </a:lnTo>
                  <a:lnTo>
                    <a:pt x="1692" y="1188"/>
                  </a:lnTo>
                  <a:lnTo>
                    <a:pt x="1704" y="1044"/>
                  </a:lnTo>
                  <a:lnTo>
                    <a:pt x="1692" y="924"/>
                  </a:lnTo>
                  <a:lnTo>
                    <a:pt x="1668" y="792"/>
                  </a:lnTo>
                  <a:lnTo>
                    <a:pt x="1608" y="708"/>
                  </a:lnTo>
                  <a:lnTo>
                    <a:pt x="106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E7EBE">
                    <a:shade val="30000"/>
                    <a:satMod val="115000"/>
                  </a:srgbClr>
                </a:gs>
                <a:gs pos="50000">
                  <a:srgbClr val="4E7EBE">
                    <a:shade val="67500"/>
                    <a:satMod val="115000"/>
                  </a:srgbClr>
                </a:gs>
                <a:gs pos="100000">
                  <a:srgbClr val="4E7EBE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09" name="Group 136"/>
          <p:cNvGrpSpPr>
            <a:grpSpLocks/>
          </p:cNvGrpSpPr>
          <p:nvPr/>
        </p:nvGrpSpPr>
        <p:grpSpPr bwMode="auto">
          <a:xfrm>
            <a:off x="2109787" y="1149066"/>
            <a:ext cx="1223963" cy="1544637"/>
            <a:chOff x="792" y="72"/>
            <a:chExt cx="3127" cy="3948"/>
          </a:xfrm>
          <a:gradFill flip="none" rotWithShape="1">
            <a:gsLst>
              <a:gs pos="0">
                <a:srgbClr val="4E7EBE">
                  <a:shade val="30000"/>
                  <a:satMod val="115000"/>
                </a:srgbClr>
              </a:gs>
              <a:gs pos="50000">
                <a:srgbClr val="4E7EBE">
                  <a:shade val="67500"/>
                  <a:satMod val="115000"/>
                </a:srgbClr>
              </a:gs>
              <a:gs pos="100000">
                <a:srgbClr val="4E7EBE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grpSp>
          <p:nvGrpSpPr>
            <p:cNvPr id="210" name="Group 137"/>
            <p:cNvGrpSpPr>
              <a:grpSpLocks/>
            </p:cNvGrpSpPr>
            <p:nvPr/>
          </p:nvGrpSpPr>
          <p:grpSpPr bwMode="auto">
            <a:xfrm>
              <a:off x="792" y="1286"/>
              <a:ext cx="3127" cy="2734"/>
              <a:chOff x="804" y="631"/>
              <a:chExt cx="3336" cy="2849"/>
            </a:xfrm>
            <a:grpFill/>
          </p:grpSpPr>
          <p:sp>
            <p:nvSpPr>
              <p:cNvPr id="212" name="Freeform 138"/>
              <p:cNvSpPr>
                <a:spLocks/>
              </p:cNvSpPr>
              <p:nvPr/>
            </p:nvSpPr>
            <p:spPr bwMode="auto">
              <a:xfrm>
                <a:off x="804" y="948"/>
                <a:ext cx="3336" cy="2532"/>
              </a:xfrm>
              <a:custGeom>
                <a:avLst/>
                <a:gdLst>
                  <a:gd name="T0" fmla="*/ 888 w 3336"/>
                  <a:gd name="T1" fmla="*/ 24 h 2532"/>
                  <a:gd name="T2" fmla="*/ 132 w 3336"/>
                  <a:gd name="T3" fmla="*/ 1056 h 2532"/>
                  <a:gd name="T4" fmla="*/ 72 w 3336"/>
                  <a:gd name="T5" fmla="*/ 1164 h 2532"/>
                  <a:gd name="T6" fmla="*/ 24 w 3336"/>
                  <a:gd name="T7" fmla="*/ 1284 h 2532"/>
                  <a:gd name="T8" fmla="*/ 0 w 3336"/>
                  <a:gd name="T9" fmla="*/ 1392 h 2532"/>
                  <a:gd name="T10" fmla="*/ 0 w 3336"/>
                  <a:gd name="T11" fmla="*/ 1500 h 2532"/>
                  <a:gd name="T12" fmla="*/ 24 w 3336"/>
                  <a:gd name="T13" fmla="*/ 1608 h 2532"/>
                  <a:gd name="T14" fmla="*/ 72 w 3336"/>
                  <a:gd name="T15" fmla="*/ 1752 h 2532"/>
                  <a:gd name="T16" fmla="*/ 120 w 3336"/>
                  <a:gd name="T17" fmla="*/ 1848 h 2532"/>
                  <a:gd name="T18" fmla="*/ 180 w 3336"/>
                  <a:gd name="T19" fmla="*/ 1944 h 2532"/>
                  <a:gd name="T20" fmla="*/ 276 w 3336"/>
                  <a:gd name="T21" fmla="*/ 2052 h 2532"/>
                  <a:gd name="T22" fmla="*/ 408 w 3336"/>
                  <a:gd name="T23" fmla="*/ 2160 h 2532"/>
                  <a:gd name="T24" fmla="*/ 540 w 3336"/>
                  <a:gd name="T25" fmla="*/ 2256 h 2532"/>
                  <a:gd name="T26" fmla="*/ 696 w 3336"/>
                  <a:gd name="T27" fmla="*/ 2316 h 2532"/>
                  <a:gd name="T28" fmla="*/ 840 w 3336"/>
                  <a:gd name="T29" fmla="*/ 2376 h 2532"/>
                  <a:gd name="T30" fmla="*/ 960 w 3336"/>
                  <a:gd name="T31" fmla="*/ 2424 h 2532"/>
                  <a:gd name="T32" fmla="*/ 1152 w 3336"/>
                  <a:gd name="T33" fmla="*/ 2472 h 2532"/>
                  <a:gd name="T34" fmla="*/ 1332 w 3336"/>
                  <a:gd name="T35" fmla="*/ 2508 h 2532"/>
                  <a:gd name="T36" fmla="*/ 1512 w 3336"/>
                  <a:gd name="T37" fmla="*/ 2520 h 2532"/>
                  <a:gd name="T38" fmla="*/ 1752 w 3336"/>
                  <a:gd name="T39" fmla="*/ 2532 h 2532"/>
                  <a:gd name="T40" fmla="*/ 1956 w 3336"/>
                  <a:gd name="T41" fmla="*/ 2508 h 2532"/>
                  <a:gd name="T42" fmla="*/ 2112 w 3336"/>
                  <a:gd name="T43" fmla="*/ 2496 h 2532"/>
                  <a:gd name="T44" fmla="*/ 2328 w 3336"/>
                  <a:gd name="T45" fmla="*/ 2448 h 2532"/>
                  <a:gd name="T46" fmla="*/ 2568 w 3336"/>
                  <a:gd name="T47" fmla="*/ 2352 h 2532"/>
                  <a:gd name="T48" fmla="*/ 2736 w 3336"/>
                  <a:gd name="T49" fmla="*/ 2280 h 2532"/>
                  <a:gd name="T50" fmla="*/ 2916 w 3336"/>
                  <a:gd name="T51" fmla="*/ 2172 h 2532"/>
                  <a:gd name="T52" fmla="*/ 3072 w 3336"/>
                  <a:gd name="T53" fmla="*/ 2052 h 2532"/>
                  <a:gd name="T54" fmla="*/ 3192 w 3336"/>
                  <a:gd name="T55" fmla="*/ 1908 h 2532"/>
                  <a:gd name="T56" fmla="*/ 3264 w 3336"/>
                  <a:gd name="T57" fmla="*/ 1788 h 2532"/>
                  <a:gd name="T58" fmla="*/ 3312 w 3336"/>
                  <a:gd name="T59" fmla="*/ 1656 h 2532"/>
                  <a:gd name="T60" fmla="*/ 3336 w 3336"/>
                  <a:gd name="T61" fmla="*/ 1512 h 2532"/>
                  <a:gd name="T62" fmla="*/ 3336 w 3336"/>
                  <a:gd name="T63" fmla="*/ 1356 h 2532"/>
                  <a:gd name="T64" fmla="*/ 3300 w 3336"/>
                  <a:gd name="T65" fmla="*/ 1236 h 2532"/>
                  <a:gd name="T66" fmla="*/ 3240 w 3336"/>
                  <a:gd name="T67" fmla="*/ 1116 h 2532"/>
                  <a:gd name="T68" fmla="*/ 3204 w 3336"/>
                  <a:gd name="T69" fmla="*/ 1056 h 2532"/>
                  <a:gd name="T70" fmla="*/ 2436 w 3336"/>
                  <a:gd name="T71" fmla="*/ 0 h 2532"/>
                  <a:gd name="T72" fmla="*/ 888 w 3336"/>
                  <a:gd name="T73" fmla="*/ 24 h 253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36"/>
                  <a:gd name="T112" fmla="*/ 0 h 2532"/>
                  <a:gd name="T113" fmla="*/ 3336 w 3336"/>
                  <a:gd name="T114" fmla="*/ 2532 h 253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36" h="2532">
                    <a:moveTo>
                      <a:pt x="888" y="24"/>
                    </a:moveTo>
                    <a:lnTo>
                      <a:pt x="132" y="1056"/>
                    </a:lnTo>
                    <a:lnTo>
                      <a:pt x="72" y="1164"/>
                    </a:lnTo>
                    <a:lnTo>
                      <a:pt x="24" y="1284"/>
                    </a:lnTo>
                    <a:lnTo>
                      <a:pt x="0" y="1392"/>
                    </a:lnTo>
                    <a:lnTo>
                      <a:pt x="0" y="1500"/>
                    </a:lnTo>
                    <a:lnTo>
                      <a:pt x="24" y="1608"/>
                    </a:lnTo>
                    <a:lnTo>
                      <a:pt x="72" y="1752"/>
                    </a:lnTo>
                    <a:lnTo>
                      <a:pt x="120" y="1848"/>
                    </a:lnTo>
                    <a:lnTo>
                      <a:pt x="180" y="1944"/>
                    </a:lnTo>
                    <a:lnTo>
                      <a:pt x="276" y="2052"/>
                    </a:lnTo>
                    <a:lnTo>
                      <a:pt x="408" y="2160"/>
                    </a:lnTo>
                    <a:lnTo>
                      <a:pt x="540" y="2256"/>
                    </a:lnTo>
                    <a:lnTo>
                      <a:pt x="696" y="2316"/>
                    </a:lnTo>
                    <a:lnTo>
                      <a:pt x="840" y="2376"/>
                    </a:lnTo>
                    <a:lnTo>
                      <a:pt x="960" y="2424"/>
                    </a:lnTo>
                    <a:lnTo>
                      <a:pt x="1152" y="2472"/>
                    </a:lnTo>
                    <a:lnTo>
                      <a:pt x="1332" y="2508"/>
                    </a:lnTo>
                    <a:lnTo>
                      <a:pt x="1512" y="2520"/>
                    </a:lnTo>
                    <a:lnTo>
                      <a:pt x="1752" y="2532"/>
                    </a:lnTo>
                    <a:lnTo>
                      <a:pt x="1956" y="2508"/>
                    </a:lnTo>
                    <a:lnTo>
                      <a:pt x="2112" y="2496"/>
                    </a:lnTo>
                    <a:lnTo>
                      <a:pt x="2328" y="2448"/>
                    </a:lnTo>
                    <a:lnTo>
                      <a:pt x="2568" y="2352"/>
                    </a:lnTo>
                    <a:lnTo>
                      <a:pt x="2736" y="2280"/>
                    </a:lnTo>
                    <a:lnTo>
                      <a:pt x="2916" y="2172"/>
                    </a:lnTo>
                    <a:lnTo>
                      <a:pt x="3072" y="2052"/>
                    </a:lnTo>
                    <a:lnTo>
                      <a:pt x="3192" y="1908"/>
                    </a:lnTo>
                    <a:lnTo>
                      <a:pt x="3264" y="1788"/>
                    </a:lnTo>
                    <a:lnTo>
                      <a:pt x="3312" y="1656"/>
                    </a:lnTo>
                    <a:lnTo>
                      <a:pt x="3336" y="1512"/>
                    </a:lnTo>
                    <a:lnTo>
                      <a:pt x="3336" y="1356"/>
                    </a:lnTo>
                    <a:lnTo>
                      <a:pt x="3300" y="1236"/>
                    </a:lnTo>
                    <a:lnTo>
                      <a:pt x="3240" y="1116"/>
                    </a:lnTo>
                    <a:lnTo>
                      <a:pt x="3204" y="1056"/>
                    </a:lnTo>
                    <a:lnTo>
                      <a:pt x="2436" y="0"/>
                    </a:lnTo>
                    <a:lnTo>
                      <a:pt x="88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3" name="Freeform 139"/>
              <p:cNvSpPr>
                <a:spLocks/>
              </p:cNvSpPr>
              <p:nvPr/>
            </p:nvSpPr>
            <p:spPr bwMode="auto">
              <a:xfrm>
                <a:off x="1642" y="631"/>
                <a:ext cx="1666" cy="1058"/>
              </a:xfrm>
              <a:custGeom>
                <a:avLst/>
                <a:gdLst>
                  <a:gd name="T0" fmla="*/ 0 w 6662"/>
                  <a:gd name="T1" fmla="*/ 0 h 4232"/>
                  <a:gd name="T2" fmla="*/ 0 w 6662"/>
                  <a:gd name="T3" fmla="*/ 0 h 4232"/>
                  <a:gd name="T4" fmla="*/ 0 w 6662"/>
                  <a:gd name="T5" fmla="*/ 0 h 4232"/>
                  <a:gd name="T6" fmla="*/ 0 w 6662"/>
                  <a:gd name="T7" fmla="*/ 0 h 4232"/>
                  <a:gd name="T8" fmla="*/ 0 w 6662"/>
                  <a:gd name="T9" fmla="*/ 0 h 4232"/>
                  <a:gd name="T10" fmla="*/ 0 w 6662"/>
                  <a:gd name="T11" fmla="*/ 0 h 4232"/>
                  <a:gd name="T12" fmla="*/ 0 w 6662"/>
                  <a:gd name="T13" fmla="*/ 0 h 4232"/>
                  <a:gd name="T14" fmla="*/ 0 w 6662"/>
                  <a:gd name="T15" fmla="*/ 0 h 4232"/>
                  <a:gd name="T16" fmla="*/ 0 w 6662"/>
                  <a:gd name="T17" fmla="*/ 0 h 4232"/>
                  <a:gd name="T18" fmla="*/ 0 w 6662"/>
                  <a:gd name="T19" fmla="*/ 0 h 4232"/>
                  <a:gd name="T20" fmla="*/ 0 w 6662"/>
                  <a:gd name="T21" fmla="*/ 0 h 4232"/>
                  <a:gd name="T22" fmla="*/ 0 w 6662"/>
                  <a:gd name="T23" fmla="*/ 0 h 4232"/>
                  <a:gd name="T24" fmla="*/ 0 w 6662"/>
                  <a:gd name="T25" fmla="*/ 0 h 4232"/>
                  <a:gd name="T26" fmla="*/ 0 w 6662"/>
                  <a:gd name="T27" fmla="*/ 0 h 4232"/>
                  <a:gd name="T28" fmla="*/ 0 w 6662"/>
                  <a:gd name="T29" fmla="*/ 0 h 4232"/>
                  <a:gd name="T30" fmla="*/ 0 w 6662"/>
                  <a:gd name="T31" fmla="*/ 0 h 4232"/>
                  <a:gd name="T32" fmla="*/ 0 w 6662"/>
                  <a:gd name="T33" fmla="*/ 0 h 4232"/>
                  <a:gd name="T34" fmla="*/ 0 w 6662"/>
                  <a:gd name="T35" fmla="*/ 0 h 4232"/>
                  <a:gd name="T36" fmla="*/ 0 w 6662"/>
                  <a:gd name="T37" fmla="*/ 0 h 4232"/>
                  <a:gd name="T38" fmla="*/ 0 w 6662"/>
                  <a:gd name="T39" fmla="*/ 0 h 4232"/>
                  <a:gd name="T40" fmla="*/ 0 w 6662"/>
                  <a:gd name="T41" fmla="*/ 0 h 4232"/>
                  <a:gd name="T42" fmla="*/ 0 w 6662"/>
                  <a:gd name="T43" fmla="*/ 0 h 4232"/>
                  <a:gd name="T44" fmla="*/ 0 w 6662"/>
                  <a:gd name="T45" fmla="*/ 0 h 4232"/>
                  <a:gd name="T46" fmla="*/ 0 w 6662"/>
                  <a:gd name="T47" fmla="*/ 0 h 4232"/>
                  <a:gd name="T48" fmla="*/ 0 w 6662"/>
                  <a:gd name="T49" fmla="*/ 0 h 4232"/>
                  <a:gd name="T50" fmla="*/ 0 w 6662"/>
                  <a:gd name="T51" fmla="*/ 0 h 4232"/>
                  <a:gd name="T52" fmla="*/ 0 w 6662"/>
                  <a:gd name="T53" fmla="*/ 0 h 4232"/>
                  <a:gd name="T54" fmla="*/ 0 w 6662"/>
                  <a:gd name="T55" fmla="*/ 0 h 4232"/>
                  <a:gd name="T56" fmla="*/ 0 w 6662"/>
                  <a:gd name="T57" fmla="*/ 0 h 4232"/>
                  <a:gd name="T58" fmla="*/ 0 w 6662"/>
                  <a:gd name="T59" fmla="*/ 0 h 4232"/>
                  <a:gd name="T60" fmla="*/ 0 w 6662"/>
                  <a:gd name="T61" fmla="*/ 0 h 4232"/>
                  <a:gd name="T62" fmla="*/ 0 w 6662"/>
                  <a:gd name="T63" fmla="*/ 0 h 4232"/>
                  <a:gd name="T64" fmla="*/ 0 w 6662"/>
                  <a:gd name="T65" fmla="*/ 0 h 4232"/>
                  <a:gd name="T66" fmla="*/ 0 w 6662"/>
                  <a:gd name="T67" fmla="*/ 0 h 4232"/>
                  <a:gd name="T68" fmla="*/ 0 w 6662"/>
                  <a:gd name="T69" fmla="*/ 0 h 423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662"/>
                  <a:gd name="T106" fmla="*/ 0 h 4232"/>
                  <a:gd name="T107" fmla="*/ 6662 w 6662"/>
                  <a:gd name="T108" fmla="*/ 4232 h 423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662" h="4232">
                    <a:moveTo>
                      <a:pt x="0" y="2116"/>
                    </a:moveTo>
                    <a:lnTo>
                      <a:pt x="60" y="2517"/>
                    </a:lnTo>
                    <a:lnTo>
                      <a:pt x="239" y="2903"/>
                    </a:lnTo>
                    <a:lnTo>
                      <a:pt x="529" y="3262"/>
                    </a:lnTo>
                    <a:lnTo>
                      <a:pt x="921" y="3578"/>
                    </a:lnTo>
                    <a:lnTo>
                      <a:pt x="1402" y="3842"/>
                    </a:lnTo>
                    <a:lnTo>
                      <a:pt x="1952" y="4043"/>
                    </a:lnTo>
                    <a:lnTo>
                      <a:pt x="2551" y="4174"/>
                    </a:lnTo>
                    <a:lnTo>
                      <a:pt x="3180" y="4232"/>
                    </a:lnTo>
                    <a:lnTo>
                      <a:pt x="3814" y="4213"/>
                    </a:lnTo>
                    <a:lnTo>
                      <a:pt x="4430" y="4118"/>
                    </a:lnTo>
                    <a:lnTo>
                      <a:pt x="5008" y="3951"/>
                    </a:lnTo>
                    <a:lnTo>
                      <a:pt x="5526" y="3717"/>
                    </a:lnTo>
                    <a:lnTo>
                      <a:pt x="5963" y="3425"/>
                    </a:lnTo>
                    <a:lnTo>
                      <a:pt x="6307" y="3087"/>
                    </a:lnTo>
                    <a:lnTo>
                      <a:pt x="6542" y="2713"/>
                    </a:lnTo>
                    <a:lnTo>
                      <a:pt x="6662" y="2318"/>
                    </a:lnTo>
                    <a:lnTo>
                      <a:pt x="6662" y="1915"/>
                    </a:lnTo>
                    <a:lnTo>
                      <a:pt x="6542" y="1519"/>
                    </a:lnTo>
                    <a:lnTo>
                      <a:pt x="6307" y="1145"/>
                    </a:lnTo>
                    <a:lnTo>
                      <a:pt x="5963" y="806"/>
                    </a:lnTo>
                    <a:lnTo>
                      <a:pt x="5526" y="515"/>
                    </a:lnTo>
                    <a:lnTo>
                      <a:pt x="5008" y="281"/>
                    </a:lnTo>
                    <a:lnTo>
                      <a:pt x="4430" y="115"/>
                    </a:lnTo>
                    <a:lnTo>
                      <a:pt x="3814" y="20"/>
                    </a:lnTo>
                    <a:lnTo>
                      <a:pt x="3180" y="0"/>
                    </a:lnTo>
                    <a:lnTo>
                      <a:pt x="2551" y="57"/>
                    </a:lnTo>
                    <a:lnTo>
                      <a:pt x="1952" y="189"/>
                    </a:lnTo>
                    <a:lnTo>
                      <a:pt x="1402" y="391"/>
                    </a:lnTo>
                    <a:lnTo>
                      <a:pt x="921" y="654"/>
                    </a:lnTo>
                    <a:lnTo>
                      <a:pt x="529" y="971"/>
                    </a:lnTo>
                    <a:lnTo>
                      <a:pt x="239" y="1329"/>
                    </a:lnTo>
                    <a:lnTo>
                      <a:pt x="60" y="1715"/>
                    </a:lnTo>
                    <a:lnTo>
                      <a:pt x="0" y="2116"/>
                    </a:lnTo>
                    <a:lnTo>
                      <a:pt x="1" y="2116"/>
                    </a:lnTo>
                  </a:path>
                </a:pathLst>
              </a:cu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11" name="Freeform 140"/>
            <p:cNvSpPr>
              <a:spLocks/>
            </p:cNvSpPr>
            <p:nvPr/>
          </p:nvSpPr>
          <p:spPr bwMode="auto">
            <a:xfrm>
              <a:off x="1560" y="72"/>
              <a:ext cx="1596" cy="1752"/>
            </a:xfrm>
            <a:custGeom>
              <a:avLst/>
              <a:gdLst>
                <a:gd name="T0" fmla="*/ 804 w 1596"/>
                <a:gd name="T1" fmla="*/ 0 h 1752"/>
                <a:gd name="T2" fmla="*/ 60 w 1596"/>
                <a:gd name="T3" fmla="*/ 1032 h 1752"/>
                <a:gd name="T4" fmla="*/ 12 w 1596"/>
                <a:gd name="T5" fmla="*/ 1116 h 1752"/>
                <a:gd name="T6" fmla="*/ 0 w 1596"/>
                <a:gd name="T7" fmla="*/ 1212 h 1752"/>
                <a:gd name="T8" fmla="*/ 0 w 1596"/>
                <a:gd name="T9" fmla="*/ 1320 h 1752"/>
                <a:gd name="T10" fmla="*/ 48 w 1596"/>
                <a:gd name="T11" fmla="*/ 1428 h 1752"/>
                <a:gd name="T12" fmla="*/ 120 w 1596"/>
                <a:gd name="T13" fmla="*/ 1524 h 1752"/>
                <a:gd name="T14" fmla="*/ 204 w 1596"/>
                <a:gd name="T15" fmla="*/ 1596 h 1752"/>
                <a:gd name="T16" fmla="*/ 312 w 1596"/>
                <a:gd name="T17" fmla="*/ 1656 h 1752"/>
                <a:gd name="T18" fmla="*/ 468 w 1596"/>
                <a:gd name="T19" fmla="*/ 1704 h 1752"/>
                <a:gd name="T20" fmla="*/ 612 w 1596"/>
                <a:gd name="T21" fmla="*/ 1740 h 1752"/>
                <a:gd name="T22" fmla="*/ 756 w 1596"/>
                <a:gd name="T23" fmla="*/ 1752 h 1752"/>
                <a:gd name="T24" fmla="*/ 948 w 1596"/>
                <a:gd name="T25" fmla="*/ 1740 h 1752"/>
                <a:gd name="T26" fmla="*/ 1116 w 1596"/>
                <a:gd name="T27" fmla="*/ 1716 h 1752"/>
                <a:gd name="T28" fmla="*/ 1260 w 1596"/>
                <a:gd name="T29" fmla="*/ 1644 h 1752"/>
                <a:gd name="T30" fmla="*/ 1380 w 1596"/>
                <a:gd name="T31" fmla="*/ 1584 h 1752"/>
                <a:gd name="T32" fmla="*/ 1464 w 1596"/>
                <a:gd name="T33" fmla="*/ 1512 h 1752"/>
                <a:gd name="T34" fmla="*/ 1536 w 1596"/>
                <a:gd name="T35" fmla="*/ 1416 h 1752"/>
                <a:gd name="T36" fmla="*/ 1596 w 1596"/>
                <a:gd name="T37" fmla="*/ 1272 h 1752"/>
                <a:gd name="T38" fmla="*/ 1584 w 1596"/>
                <a:gd name="T39" fmla="*/ 1152 h 1752"/>
                <a:gd name="T40" fmla="*/ 1548 w 1596"/>
                <a:gd name="T41" fmla="*/ 1056 h 1752"/>
                <a:gd name="T42" fmla="*/ 804 w 1596"/>
                <a:gd name="T43" fmla="*/ 0 h 175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96"/>
                <a:gd name="T67" fmla="*/ 0 h 1752"/>
                <a:gd name="T68" fmla="*/ 1596 w 1596"/>
                <a:gd name="T69" fmla="*/ 1752 h 175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96" h="1752">
                  <a:moveTo>
                    <a:pt x="804" y="0"/>
                  </a:moveTo>
                  <a:lnTo>
                    <a:pt x="60" y="1032"/>
                  </a:lnTo>
                  <a:lnTo>
                    <a:pt x="12" y="1116"/>
                  </a:lnTo>
                  <a:lnTo>
                    <a:pt x="0" y="1212"/>
                  </a:lnTo>
                  <a:lnTo>
                    <a:pt x="0" y="1320"/>
                  </a:lnTo>
                  <a:lnTo>
                    <a:pt x="48" y="1428"/>
                  </a:lnTo>
                  <a:lnTo>
                    <a:pt x="120" y="1524"/>
                  </a:lnTo>
                  <a:lnTo>
                    <a:pt x="204" y="1596"/>
                  </a:lnTo>
                  <a:lnTo>
                    <a:pt x="312" y="1656"/>
                  </a:lnTo>
                  <a:lnTo>
                    <a:pt x="468" y="1704"/>
                  </a:lnTo>
                  <a:lnTo>
                    <a:pt x="612" y="1740"/>
                  </a:lnTo>
                  <a:lnTo>
                    <a:pt x="756" y="1752"/>
                  </a:lnTo>
                  <a:lnTo>
                    <a:pt x="948" y="1740"/>
                  </a:lnTo>
                  <a:lnTo>
                    <a:pt x="1116" y="1716"/>
                  </a:lnTo>
                  <a:lnTo>
                    <a:pt x="1260" y="1644"/>
                  </a:lnTo>
                  <a:lnTo>
                    <a:pt x="1380" y="1584"/>
                  </a:lnTo>
                  <a:lnTo>
                    <a:pt x="1464" y="1512"/>
                  </a:lnTo>
                  <a:lnTo>
                    <a:pt x="1536" y="1416"/>
                  </a:lnTo>
                  <a:lnTo>
                    <a:pt x="1596" y="1272"/>
                  </a:lnTo>
                  <a:lnTo>
                    <a:pt x="1584" y="1152"/>
                  </a:lnTo>
                  <a:lnTo>
                    <a:pt x="1548" y="1056"/>
                  </a:lnTo>
                  <a:lnTo>
                    <a:pt x="8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14" name="Group 141"/>
          <p:cNvGrpSpPr>
            <a:grpSpLocks/>
          </p:cNvGrpSpPr>
          <p:nvPr/>
        </p:nvGrpSpPr>
        <p:grpSpPr bwMode="auto">
          <a:xfrm>
            <a:off x="397669" y="1244549"/>
            <a:ext cx="1422400" cy="1406525"/>
            <a:chOff x="1044" y="48"/>
            <a:chExt cx="4102" cy="4056"/>
          </a:xfrm>
          <a:solidFill>
            <a:srgbClr val="4E7EBE"/>
          </a:solidFill>
        </p:grpSpPr>
        <p:grpSp>
          <p:nvGrpSpPr>
            <p:cNvPr id="215" name="Group 142"/>
            <p:cNvGrpSpPr>
              <a:grpSpLocks/>
            </p:cNvGrpSpPr>
            <p:nvPr/>
          </p:nvGrpSpPr>
          <p:grpSpPr bwMode="auto">
            <a:xfrm>
              <a:off x="1824" y="665"/>
              <a:ext cx="3322" cy="3439"/>
              <a:chOff x="924" y="444"/>
              <a:chExt cx="3120" cy="3396"/>
            </a:xfrm>
            <a:grpFill/>
          </p:grpSpPr>
          <p:sp>
            <p:nvSpPr>
              <p:cNvPr id="217" name="Freeform 143"/>
              <p:cNvSpPr>
                <a:spLocks/>
              </p:cNvSpPr>
              <p:nvPr/>
            </p:nvSpPr>
            <p:spPr bwMode="auto">
              <a:xfrm>
                <a:off x="2472" y="504"/>
                <a:ext cx="1572" cy="3324"/>
              </a:xfrm>
              <a:custGeom>
                <a:avLst/>
                <a:gdLst>
                  <a:gd name="T0" fmla="*/ 0 w 1572"/>
                  <a:gd name="T1" fmla="*/ 0 h 3324"/>
                  <a:gd name="T2" fmla="*/ 240 w 1572"/>
                  <a:gd name="T3" fmla="*/ 3324 h 3324"/>
                  <a:gd name="T4" fmla="*/ 432 w 1572"/>
                  <a:gd name="T5" fmla="*/ 3300 h 3324"/>
                  <a:gd name="T6" fmla="*/ 636 w 1572"/>
                  <a:gd name="T7" fmla="*/ 3252 h 3324"/>
                  <a:gd name="T8" fmla="*/ 804 w 1572"/>
                  <a:gd name="T9" fmla="*/ 3204 h 3324"/>
                  <a:gd name="T10" fmla="*/ 960 w 1572"/>
                  <a:gd name="T11" fmla="*/ 3132 h 3324"/>
                  <a:gd name="T12" fmla="*/ 1128 w 1572"/>
                  <a:gd name="T13" fmla="*/ 3048 h 3324"/>
                  <a:gd name="T14" fmla="*/ 1284 w 1572"/>
                  <a:gd name="T15" fmla="*/ 2928 h 3324"/>
                  <a:gd name="T16" fmla="*/ 1404 w 1572"/>
                  <a:gd name="T17" fmla="*/ 2808 h 3324"/>
                  <a:gd name="T18" fmla="*/ 1500 w 1572"/>
                  <a:gd name="T19" fmla="*/ 2664 h 3324"/>
                  <a:gd name="T20" fmla="*/ 1548 w 1572"/>
                  <a:gd name="T21" fmla="*/ 2496 h 3324"/>
                  <a:gd name="T22" fmla="*/ 1572 w 1572"/>
                  <a:gd name="T23" fmla="*/ 2340 h 3324"/>
                  <a:gd name="T24" fmla="*/ 1560 w 1572"/>
                  <a:gd name="T25" fmla="*/ 2172 h 3324"/>
                  <a:gd name="T26" fmla="*/ 1500 w 1572"/>
                  <a:gd name="T27" fmla="*/ 2052 h 3324"/>
                  <a:gd name="T28" fmla="*/ 1440 w 1572"/>
                  <a:gd name="T29" fmla="*/ 1944 h 3324"/>
                  <a:gd name="T30" fmla="*/ 0 w 1572"/>
                  <a:gd name="T31" fmla="*/ 0 h 33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72"/>
                  <a:gd name="T49" fmla="*/ 0 h 3324"/>
                  <a:gd name="T50" fmla="*/ 1572 w 1572"/>
                  <a:gd name="T51" fmla="*/ 3324 h 33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72" h="3324">
                    <a:moveTo>
                      <a:pt x="0" y="0"/>
                    </a:moveTo>
                    <a:lnTo>
                      <a:pt x="240" y="3324"/>
                    </a:lnTo>
                    <a:lnTo>
                      <a:pt x="432" y="3300"/>
                    </a:lnTo>
                    <a:lnTo>
                      <a:pt x="636" y="3252"/>
                    </a:lnTo>
                    <a:lnTo>
                      <a:pt x="804" y="3204"/>
                    </a:lnTo>
                    <a:lnTo>
                      <a:pt x="960" y="3132"/>
                    </a:lnTo>
                    <a:lnTo>
                      <a:pt x="1128" y="3048"/>
                    </a:lnTo>
                    <a:lnTo>
                      <a:pt x="1284" y="2928"/>
                    </a:lnTo>
                    <a:lnTo>
                      <a:pt x="1404" y="2808"/>
                    </a:lnTo>
                    <a:lnTo>
                      <a:pt x="1500" y="2664"/>
                    </a:lnTo>
                    <a:lnTo>
                      <a:pt x="1548" y="2496"/>
                    </a:lnTo>
                    <a:lnTo>
                      <a:pt x="1572" y="2340"/>
                    </a:lnTo>
                    <a:lnTo>
                      <a:pt x="1560" y="2172"/>
                    </a:lnTo>
                    <a:lnTo>
                      <a:pt x="1500" y="2052"/>
                    </a:lnTo>
                    <a:lnTo>
                      <a:pt x="1440" y="194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7EBE">
                      <a:shade val="30000"/>
                      <a:satMod val="115000"/>
                    </a:srgbClr>
                  </a:gs>
                  <a:gs pos="50000">
                    <a:srgbClr val="4E7EBE">
                      <a:shade val="67500"/>
                      <a:satMod val="115000"/>
                    </a:srgbClr>
                  </a:gs>
                  <a:gs pos="100000">
                    <a:srgbClr val="4E7E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8" name="Freeform 144"/>
              <p:cNvSpPr>
                <a:spLocks/>
              </p:cNvSpPr>
              <p:nvPr/>
            </p:nvSpPr>
            <p:spPr bwMode="auto">
              <a:xfrm>
                <a:off x="924" y="444"/>
                <a:ext cx="1584" cy="2352"/>
              </a:xfrm>
              <a:custGeom>
                <a:avLst/>
                <a:gdLst>
                  <a:gd name="T0" fmla="*/ 1584 w 1584"/>
                  <a:gd name="T1" fmla="*/ 0 h 2352"/>
                  <a:gd name="T2" fmla="*/ 96 w 1584"/>
                  <a:gd name="T3" fmla="*/ 2028 h 2352"/>
                  <a:gd name="T4" fmla="*/ 48 w 1584"/>
                  <a:gd name="T5" fmla="*/ 2124 h 2352"/>
                  <a:gd name="T6" fmla="*/ 0 w 1584"/>
                  <a:gd name="T7" fmla="*/ 2256 h 2352"/>
                  <a:gd name="T8" fmla="*/ 0 w 1584"/>
                  <a:gd name="T9" fmla="*/ 2352 h 2352"/>
                  <a:gd name="T10" fmla="*/ 1584 w 1584"/>
                  <a:gd name="T11" fmla="*/ 0 h 23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4"/>
                  <a:gd name="T19" fmla="*/ 0 h 2352"/>
                  <a:gd name="T20" fmla="*/ 1584 w 1584"/>
                  <a:gd name="T21" fmla="*/ 2352 h 23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4" h="2352">
                    <a:moveTo>
                      <a:pt x="1584" y="0"/>
                    </a:moveTo>
                    <a:lnTo>
                      <a:pt x="96" y="2028"/>
                    </a:lnTo>
                    <a:lnTo>
                      <a:pt x="48" y="2124"/>
                    </a:lnTo>
                    <a:lnTo>
                      <a:pt x="0" y="2256"/>
                    </a:lnTo>
                    <a:lnTo>
                      <a:pt x="0" y="2352"/>
                    </a:lnTo>
                    <a:lnTo>
                      <a:pt x="15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9" name="Freeform 145"/>
              <p:cNvSpPr>
                <a:spLocks/>
              </p:cNvSpPr>
              <p:nvPr/>
            </p:nvSpPr>
            <p:spPr bwMode="auto">
              <a:xfrm>
                <a:off x="924" y="480"/>
                <a:ext cx="1800" cy="3360"/>
              </a:xfrm>
              <a:custGeom>
                <a:avLst/>
                <a:gdLst>
                  <a:gd name="T0" fmla="*/ 1548 w 1800"/>
                  <a:gd name="T1" fmla="*/ 0 h 3360"/>
                  <a:gd name="T2" fmla="*/ 0 w 1800"/>
                  <a:gd name="T3" fmla="*/ 2316 h 3360"/>
                  <a:gd name="T4" fmla="*/ 1800 w 1800"/>
                  <a:gd name="T5" fmla="*/ 3360 h 3360"/>
                  <a:gd name="T6" fmla="*/ 1548 w 1800"/>
                  <a:gd name="T7" fmla="*/ 0 h 33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0"/>
                  <a:gd name="T13" fmla="*/ 0 h 3360"/>
                  <a:gd name="T14" fmla="*/ 1800 w 1800"/>
                  <a:gd name="T15" fmla="*/ 3360 h 33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0" h="3360">
                    <a:moveTo>
                      <a:pt x="1548" y="0"/>
                    </a:moveTo>
                    <a:lnTo>
                      <a:pt x="0" y="2316"/>
                    </a:lnTo>
                    <a:lnTo>
                      <a:pt x="1800" y="3360"/>
                    </a:lnTo>
                    <a:lnTo>
                      <a:pt x="15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16" name="Freeform 146"/>
            <p:cNvSpPr>
              <a:spLocks/>
            </p:cNvSpPr>
            <p:nvPr/>
          </p:nvSpPr>
          <p:spPr bwMode="auto">
            <a:xfrm>
              <a:off x="1044" y="48"/>
              <a:ext cx="1932" cy="3408"/>
            </a:xfrm>
            <a:custGeom>
              <a:avLst/>
              <a:gdLst>
                <a:gd name="T0" fmla="*/ 1668 w 1932"/>
                <a:gd name="T1" fmla="*/ 0 h 3408"/>
                <a:gd name="T2" fmla="*/ 120 w 1932"/>
                <a:gd name="T3" fmla="*/ 2040 h 3408"/>
                <a:gd name="T4" fmla="*/ 72 w 1932"/>
                <a:gd name="T5" fmla="*/ 2136 h 3408"/>
                <a:gd name="T6" fmla="*/ 36 w 1932"/>
                <a:gd name="T7" fmla="*/ 2220 h 3408"/>
                <a:gd name="T8" fmla="*/ 0 w 1932"/>
                <a:gd name="T9" fmla="*/ 2352 h 3408"/>
                <a:gd name="T10" fmla="*/ 0 w 1932"/>
                <a:gd name="T11" fmla="*/ 2496 h 3408"/>
                <a:gd name="T12" fmla="*/ 48 w 1932"/>
                <a:gd name="T13" fmla="*/ 2640 h 3408"/>
                <a:gd name="T14" fmla="*/ 168 w 1932"/>
                <a:gd name="T15" fmla="*/ 2832 h 3408"/>
                <a:gd name="T16" fmla="*/ 300 w 1932"/>
                <a:gd name="T17" fmla="*/ 2964 h 3408"/>
                <a:gd name="T18" fmla="*/ 408 w 1932"/>
                <a:gd name="T19" fmla="*/ 3072 h 3408"/>
                <a:gd name="T20" fmla="*/ 600 w 1932"/>
                <a:gd name="T21" fmla="*/ 3168 h 3408"/>
                <a:gd name="T22" fmla="*/ 816 w 1932"/>
                <a:gd name="T23" fmla="*/ 3264 h 3408"/>
                <a:gd name="T24" fmla="*/ 996 w 1932"/>
                <a:gd name="T25" fmla="*/ 3312 h 3408"/>
                <a:gd name="T26" fmla="*/ 1260 w 1932"/>
                <a:gd name="T27" fmla="*/ 3372 h 3408"/>
                <a:gd name="T28" fmla="*/ 1440 w 1932"/>
                <a:gd name="T29" fmla="*/ 3396 h 3408"/>
                <a:gd name="T30" fmla="*/ 1620 w 1932"/>
                <a:gd name="T31" fmla="*/ 3396 h 3408"/>
                <a:gd name="T32" fmla="*/ 1800 w 1932"/>
                <a:gd name="T33" fmla="*/ 3408 h 3408"/>
                <a:gd name="T34" fmla="*/ 1932 w 1932"/>
                <a:gd name="T35" fmla="*/ 3384 h 3408"/>
                <a:gd name="T36" fmla="*/ 1668 w 1932"/>
                <a:gd name="T37" fmla="*/ 0 h 34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32"/>
                <a:gd name="T58" fmla="*/ 0 h 3408"/>
                <a:gd name="T59" fmla="*/ 1932 w 1932"/>
                <a:gd name="T60" fmla="*/ 3408 h 34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32" h="3408">
                  <a:moveTo>
                    <a:pt x="1668" y="0"/>
                  </a:moveTo>
                  <a:lnTo>
                    <a:pt x="120" y="2040"/>
                  </a:lnTo>
                  <a:lnTo>
                    <a:pt x="72" y="2136"/>
                  </a:lnTo>
                  <a:lnTo>
                    <a:pt x="36" y="2220"/>
                  </a:lnTo>
                  <a:lnTo>
                    <a:pt x="0" y="2352"/>
                  </a:lnTo>
                  <a:lnTo>
                    <a:pt x="0" y="2496"/>
                  </a:lnTo>
                  <a:lnTo>
                    <a:pt x="48" y="2640"/>
                  </a:lnTo>
                  <a:lnTo>
                    <a:pt x="168" y="2832"/>
                  </a:lnTo>
                  <a:lnTo>
                    <a:pt x="300" y="2964"/>
                  </a:lnTo>
                  <a:lnTo>
                    <a:pt x="408" y="3072"/>
                  </a:lnTo>
                  <a:lnTo>
                    <a:pt x="600" y="3168"/>
                  </a:lnTo>
                  <a:lnTo>
                    <a:pt x="816" y="3264"/>
                  </a:lnTo>
                  <a:lnTo>
                    <a:pt x="996" y="3312"/>
                  </a:lnTo>
                  <a:lnTo>
                    <a:pt x="1260" y="3372"/>
                  </a:lnTo>
                  <a:lnTo>
                    <a:pt x="1440" y="3396"/>
                  </a:lnTo>
                  <a:lnTo>
                    <a:pt x="1620" y="3396"/>
                  </a:lnTo>
                  <a:lnTo>
                    <a:pt x="1800" y="3408"/>
                  </a:lnTo>
                  <a:lnTo>
                    <a:pt x="1932" y="3384"/>
                  </a:lnTo>
                  <a:lnTo>
                    <a:pt x="166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E7EBE">
                    <a:shade val="30000"/>
                    <a:satMod val="115000"/>
                  </a:srgbClr>
                </a:gs>
                <a:gs pos="50000">
                  <a:srgbClr val="4E7EBE">
                    <a:shade val="67500"/>
                    <a:satMod val="115000"/>
                  </a:srgbClr>
                </a:gs>
                <a:gs pos="100000">
                  <a:srgbClr val="4E7EB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358" grpId="0" autoUpdateAnimBg="0"/>
      <p:bldP spid="94367" grpId="0" autoUpdateAnimBg="0"/>
      <p:bldP spid="94368" grpId="0" autoUpdateAnimBg="0"/>
      <p:bldP spid="94369" grpId="0" autoUpdateAnimBg="0"/>
      <p:bldP spid="94370" grpId="0" autoUpdateAnimBg="0"/>
      <p:bldP spid="94371" grpId="0" autoUpdateAnimBg="0"/>
      <p:bldP spid="9437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919B3DB-3FF9-4EEC-B058-236B2795A264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15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344" name="Line 112"/>
          <p:cNvSpPr>
            <a:spLocks noChangeShapeType="1"/>
          </p:cNvSpPr>
          <p:nvPr/>
        </p:nvSpPr>
        <p:spPr bwMode="auto">
          <a:xfrm flipV="1">
            <a:off x="6611938" y="1054100"/>
            <a:ext cx="0" cy="460375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42" name="Line 110"/>
          <p:cNvSpPr>
            <a:spLocks noChangeShapeType="1"/>
          </p:cNvSpPr>
          <p:nvPr/>
        </p:nvSpPr>
        <p:spPr bwMode="auto">
          <a:xfrm flipV="1">
            <a:off x="4706938" y="1023938"/>
            <a:ext cx="0" cy="585787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4116388" y="1319213"/>
            <a:ext cx="1447800" cy="1571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96" name="Text Box 64"/>
          <p:cNvSpPr txBox="1">
            <a:spLocks noChangeArrowheads="1"/>
          </p:cNvSpPr>
          <p:nvPr/>
        </p:nvSpPr>
        <p:spPr bwMode="auto">
          <a:xfrm>
            <a:off x="4175125" y="1044575"/>
            <a:ext cx="398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ISOCPEUR" panose="020B0604020202020204" pitchFamily="34" charset="0"/>
              </a:rPr>
              <a:t>P</a:t>
            </a:r>
            <a:r>
              <a:rPr lang="en-US" altLang="zh-CN" sz="1800" b="1" baseline="-10000">
                <a:latin typeface="ISOCPEUR" panose="020B0604020202020204" pitchFamily="34" charset="0"/>
              </a:rPr>
              <a:t>V</a:t>
            </a:r>
            <a:endParaRPr lang="en-US" altLang="zh-CN" sz="1800" b="1">
              <a:latin typeface="ISOCPEUR" panose="020B0604020202020204" pitchFamily="34" charset="0"/>
            </a:endParaRPr>
          </a:p>
        </p:txBody>
      </p:sp>
      <p:sp>
        <p:nvSpPr>
          <p:cNvPr id="95240" name="AutoShape 8"/>
          <p:cNvSpPr>
            <a:spLocks noChangeArrowheads="1"/>
          </p:cNvSpPr>
          <p:nvPr/>
        </p:nvSpPr>
        <p:spPr bwMode="auto">
          <a:xfrm>
            <a:off x="3973513" y="1193800"/>
            <a:ext cx="1466850" cy="1612900"/>
          </a:xfrm>
          <a:prstGeom prst="triangle">
            <a:avLst>
              <a:gd name="adj" fmla="val 50000"/>
            </a:avLst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66" name="AutoShape 34"/>
          <p:cNvSpPr>
            <a:spLocks noChangeArrowheads="1"/>
          </p:cNvSpPr>
          <p:nvPr/>
        </p:nvSpPr>
        <p:spPr bwMode="auto">
          <a:xfrm>
            <a:off x="5878513" y="1193800"/>
            <a:ext cx="1466850" cy="1612900"/>
          </a:xfrm>
          <a:prstGeom prst="triangle">
            <a:avLst>
              <a:gd name="adj" fmla="val 50000"/>
            </a:avLst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63" name="Oval 31"/>
          <p:cNvSpPr>
            <a:spLocks noChangeArrowheads="1"/>
          </p:cNvSpPr>
          <p:nvPr/>
        </p:nvSpPr>
        <p:spPr bwMode="auto">
          <a:xfrm>
            <a:off x="6215063" y="1703388"/>
            <a:ext cx="793750" cy="9937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04" name="Line 72"/>
          <p:cNvSpPr>
            <a:spLocks noChangeShapeType="1"/>
          </p:cNvSpPr>
          <p:nvPr/>
        </p:nvSpPr>
        <p:spPr bwMode="auto">
          <a:xfrm>
            <a:off x="5221288" y="4495800"/>
            <a:ext cx="0" cy="4635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300" name="Line 68"/>
          <p:cNvSpPr>
            <a:spLocks noChangeShapeType="1"/>
          </p:cNvSpPr>
          <p:nvPr/>
        </p:nvSpPr>
        <p:spPr bwMode="auto">
          <a:xfrm>
            <a:off x="6916738" y="2530475"/>
            <a:ext cx="4127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92" name="Line 60"/>
          <p:cNvSpPr>
            <a:spLocks noChangeShapeType="1"/>
          </p:cNvSpPr>
          <p:nvPr/>
        </p:nvSpPr>
        <p:spPr bwMode="auto">
          <a:xfrm>
            <a:off x="6604000" y="1704975"/>
            <a:ext cx="5619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93" name="Line 61"/>
          <p:cNvSpPr>
            <a:spLocks noChangeShapeType="1"/>
          </p:cNvSpPr>
          <p:nvPr/>
        </p:nvSpPr>
        <p:spPr bwMode="auto">
          <a:xfrm>
            <a:off x="6938963" y="1957388"/>
            <a:ext cx="219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94" name="Line 62"/>
          <p:cNvSpPr>
            <a:spLocks noChangeShapeType="1"/>
          </p:cNvSpPr>
          <p:nvPr/>
        </p:nvSpPr>
        <p:spPr bwMode="auto">
          <a:xfrm>
            <a:off x="6996113" y="2200275"/>
            <a:ext cx="223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95" name="Line 63"/>
          <p:cNvSpPr>
            <a:spLocks noChangeShapeType="1"/>
          </p:cNvSpPr>
          <p:nvPr/>
        </p:nvSpPr>
        <p:spPr bwMode="auto">
          <a:xfrm>
            <a:off x="6608763" y="2700338"/>
            <a:ext cx="7905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89" name="Line 57"/>
          <p:cNvSpPr>
            <a:spLocks noChangeShapeType="1"/>
          </p:cNvSpPr>
          <p:nvPr/>
        </p:nvSpPr>
        <p:spPr bwMode="auto">
          <a:xfrm>
            <a:off x="4470400" y="4200525"/>
            <a:ext cx="0" cy="9144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90" name="Line 58"/>
          <p:cNvSpPr>
            <a:spLocks noChangeShapeType="1"/>
          </p:cNvSpPr>
          <p:nvPr/>
        </p:nvSpPr>
        <p:spPr bwMode="auto">
          <a:xfrm>
            <a:off x="4932363" y="4600575"/>
            <a:ext cx="0" cy="5286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91" name="Line 59"/>
          <p:cNvSpPr>
            <a:spLocks noChangeShapeType="1"/>
          </p:cNvSpPr>
          <p:nvPr/>
        </p:nvSpPr>
        <p:spPr bwMode="auto">
          <a:xfrm>
            <a:off x="5394325" y="4214813"/>
            <a:ext cx="0" cy="6810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71" name="Rectangle 39"/>
          <p:cNvSpPr>
            <a:spLocks noChangeArrowheads="1"/>
          </p:cNvSpPr>
          <p:nvPr/>
        </p:nvSpPr>
        <p:spPr bwMode="auto">
          <a:xfrm>
            <a:off x="3743325" y="0"/>
            <a:ext cx="381635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3708400" y="4217988"/>
            <a:ext cx="1928813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4706938" y="3341688"/>
            <a:ext cx="0" cy="1906587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 flipV="1">
            <a:off x="4706938" y="1576388"/>
            <a:ext cx="0" cy="1430337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3973513" y="3486150"/>
            <a:ext cx="1463675" cy="14636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 flipV="1">
            <a:off x="6611938" y="1511300"/>
            <a:ext cx="0" cy="1495425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>
            <a:off x="4471988" y="1712913"/>
            <a:ext cx="0" cy="25050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>
            <a:off x="4932363" y="2200275"/>
            <a:ext cx="0" cy="24193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5392738" y="2701925"/>
            <a:ext cx="0" cy="15160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4471988" y="1708150"/>
            <a:ext cx="21240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>
            <a:off x="4259263" y="2200275"/>
            <a:ext cx="27447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5386388" y="2701925"/>
            <a:ext cx="12255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57" name="Line 25"/>
          <p:cNvSpPr>
            <a:spLocks noChangeShapeType="1"/>
          </p:cNvSpPr>
          <p:nvPr/>
        </p:nvSpPr>
        <p:spPr bwMode="auto">
          <a:xfrm>
            <a:off x="4357688" y="1958975"/>
            <a:ext cx="2582862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70" name="Freeform 38"/>
          <p:cNvSpPr>
            <a:spLocks/>
          </p:cNvSpPr>
          <p:nvPr/>
        </p:nvSpPr>
        <p:spPr bwMode="auto">
          <a:xfrm>
            <a:off x="5878513" y="1958975"/>
            <a:ext cx="1466850" cy="847725"/>
          </a:xfrm>
          <a:custGeom>
            <a:avLst/>
            <a:gdLst>
              <a:gd name="T0" fmla="*/ 2147483646 w 924"/>
              <a:gd name="T1" fmla="*/ 0 h 534"/>
              <a:gd name="T2" fmla="*/ 0 w 924"/>
              <a:gd name="T3" fmla="*/ 2147483646 h 534"/>
              <a:gd name="T4" fmla="*/ 2147483646 w 924"/>
              <a:gd name="T5" fmla="*/ 2147483646 h 534"/>
              <a:gd name="T6" fmla="*/ 2147483646 w 924"/>
              <a:gd name="T7" fmla="*/ 0 h 534"/>
              <a:gd name="T8" fmla="*/ 0 60000 65536"/>
              <a:gd name="T9" fmla="*/ 0 60000 65536"/>
              <a:gd name="T10" fmla="*/ 0 60000 65536"/>
              <a:gd name="T11" fmla="*/ 0 60000 65536"/>
              <a:gd name="T12" fmla="*/ 0 w 924"/>
              <a:gd name="T13" fmla="*/ 0 h 534"/>
              <a:gd name="T14" fmla="*/ 924 w 924"/>
              <a:gd name="T15" fmla="*/ 534 h 5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4" h="534">
                <a:moveTo>
                  <a:pt x="244" y="0"/>
                </a:moveTo>
                <a:lnTo>
                  <a:pt x="0" y="534"/>
                </a:lnTo>
                <a:lnTo>
                  <a:pt x="924" y="534"/>
                </a:lnTo>
                <a:lnTo>
                  <a:pt x="68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72" name="Freeform 40"/>
          <p:cNvSpPr>
            <a:spLocks/>
          </p:cNvSpPr>
          <p:nvPr/>
        </p:nvSpPr>
        <p:spPr bwMode="auto">
          <a:xfrm>
            <a:off x="3973513" y="1708150"/>
            <a:ext cx="1466850" cy="1098550"/>
          </a:xfrm>
          <a:custGeom>
            <a:avLst/>
            <a:gdLst>
              <a:gd name="T0" fmla="*/ 2147483646 w 924"/>
              <a:gd name="T1" fmla="*/ 2147483646 h 692"/>
              <a:gd name="T2" fmla="*/ 2147483646 w 924"/>
              <a:gd name="T3" fmla="*/ 2147483646 h 692"/>
              <a:gd name="T4" fmla="*/ 2147483646 w 924"/>
              <a:gd name="T5" fmla="*/ 0 h 692"/>
              <a:gd name="T6" fmla="*/ 0 w 924"/>
              <a:gd name="T7" fmla="*/ 2147483646 h 692"/>
              <a:gd name="T8" fmla="*/ 2147483646 w 924"/>
              <a:gd name="T9" fmla="*/ 2147483646 h 6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4"/>
              <a:gd name="T16" fmla="*/ 0 h 692"/>
              <a:gd name="T17" fmla="*/ 924 w 924"/>
              <a:gd name="T18" fmla="*/ 692 h 6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4" h="692">
                <a:moveTo>
                  <a:pt x="924" y="692"/>
                </a:moveTo>
                <a:lnTo>
                  <a:pt x="892" y="626"/>
                </a:lnTo>
                <a:lnTo>
                  <a:pt x="314" y="0"/>
                </a:lnTo>
                <a:lnTo>
                  <a:pt x="0" y="692"/>
                </a:lnTo>
                <a:lnTo>
                  <a:pt x="924" y="692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48" name="AutoShape 16"/>
          <p:cNvSpPr>
            <a:spLocks noChangeArrowheads="1"/>
          </p:cNvSpPr>
          <p:nvPr/>
        </p:nvSpPr>
        <p:spPr bwMode="auto">
          <a:xfrm>
            <a:off x="4437063" y="16779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47" name="AutoShape 15"/>
          <p:cNvSpPr>
            <a:spLocks noChangeArrowheads="1"/>
          </p:cNvSpPr>
          <p:nvPr/>
        </p:nvSpPr>
        <p:spPr bwMode="auto">
          <a:xfrm>
            <a:off x="4892675" y="215900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49" name="AutoShape 17"/>
          <p:cNvSpPr>
            <a:spLocks noChangeArrowheads="1"/>
          </p:cNvSpPr>
          <p:nvPr/>
        </p:nvSpPr>
        <p:spPr bwMode="auto">
          <a:xfrm>
            <a:off x="5351463" y="26685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53" name="AutoShape 21"/>
          <p:cNvSpPr>
            <a:spLocks noChangeArrowheads="1"/>
          </p:cNvSpPr>
          <p:nvPr/>
        </p:nvSpPr>
        <p:spPr bwMode="auto">
          <a:xfrm>
            <a:off x="4672013" y="1927225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74" name="Line 42"/>
          <p:cNvSpPr>
            <a:spLocks noChangeShapeType="1"/>
          </p:cNvSpPr>
          <p:nvPr/>
        </p:nvSpPr>
        <p:spPr bwMode="auto">
          <a:xfrm>
            <a:off x="4894263" y="4349750"/>
            <a:ext cx="76200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80" name="Oval 48"/>
          <p:cNvSpPr>
            <a:spLocks noChangeArrowheads="1"/>
          </p:cNvSpPr>
          <p:nvPr/>
        </p:nvSpPr>
        <p:spPr bwMode="auto">
          <a:xfrm>
            <a:off x="4470400" y="3805238"/>
            <a:ext cx="923925" cy="8143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97" name="Text Box 65"/>
          <p:cNvSpPr txBox="1">
            <a:spLocks noChangeArrowheads="1"/>
          </p:cNvSpPr>
          <p:nvPr/>
        </p:nvSpPr>
        <p:spPr bwMode="auto">
          <a:xfrm>
            <a:off x="41275" y="1066800"/>
            <a:ext cx="910272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分析交线的种类及投影</a:t>
            </a:r>
            <a:endParaRPr lang="en-US" altLang="zh-CN" sz="20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（找已知投影）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找全</a:t>
            </a:r>
            <a:r>
              <a:rPr lang="zh-CN" altLang="en-US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特殊点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椭圆中心、长短轴端点、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极限位置点、轮廓线上点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足够的中间点</a:t>
            </a:r>
            <a:endParaRPr lang="zh-CN" altLang="en-US" sz="16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299" name="Line 67"/>
          <p:cNvSpPr>
            <a:spLocks noChangeShapeType="1"/>
          </p:cNvSpPr>
          <p:nvPr/>
        </p:nvSpPr>
        <p:spPr bwMode="auto">
          <a:xfrm>
            <a:off x="4084638" y="2530475"/>
            <a:ext cx="28321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03" name="Line 71"/>
          <p:cNvSpPr>
            <a:spLocks noChangeShapeType="1"/>
          </p:cNvSpPr>
          <p:nvPr/>
        </p:nvSpPr>
        <p:spPr bwMode="auto">
          <a:xfrm>
            <a:off x="5221288" y="2530475"/>
            <a:ext cx="0" cy="19939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98" name="AutoShape 66"/>
          <p:cNvSpPr>
            <a:spLocks noChangeArrowheads="1"/>
          </p:cNvSpPr>
          <p:nvPr/>
        </p:nvSpPr>
        <p:spPr bwMode="auto">
          <a:xfrm>
            <a:off x="5186363" y="249713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07" name="Oval 75"/>
          <p:cNvSpPr>
            <a:spLocks noChangeArrowheads="1"/>
          </p:cNvSpPr>
          <p:nvPr/>
        </p:nvSpPr>
        <p:spPr bwMode="auto">
          <a:xfrm>
            <a:off x="4249738" y="3756025"/>
            <a:ext cx="920750" cy="920750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08" name="Oval 76"/>
          <p:cNvSpPr>
            <a:spLocks noChangeArrowheads="1"/>
          </p:cNvSpPr>
          <p:nvPr/>
        </p:nvSpPr>
        <p:spPr bwMode="auto">
          <a:xfrm>
            <a:off x="4357688" y="3870325"/>
            <a:ext cx="698500" cy="698500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09" name="Oval 77"/>
          <p:cNvSpPr>
            <a:spLocks noChangeArrowheads="1"/>
          </p:cNvSpPr>
          <p:nvPr/>
        </p:nvSpPr>
        <p:spPr bwMode="auto">
          <a:xfrm>
            <a:off x="4097338" y="3609975"/>
            <a:ext cx="1212850" cy="1212850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77" name="AutoShape 45"/>
          <p:cNvSpPr>
            <a:spLocks noChangeArrowheads="1"/>
          </p:cNvSpPr>
          <p:nvPr/>
        </p:nvSpPr>
        <p:spPr bwMode="auto">
          <a:xfrm>
            <a:off x="4894263" y="417830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84" name="AutoShape 52"/>
          <p:cNvSpPr>
            <a:spLocks noChangeArrowheads="1"/>
          </p:cNvSpPr>
          <p:nvPr/>
        </p:nvSpPr>
        <p:spPr bwMode="auto">
          <a:xfrm>
            <a:off x="4894263" y="37734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85" name="AutoShape 53"/>
          <p:cNvSpPr>
            <a:spLocks noChangeArrowheads="1"/>
          </p:cNvSpPr>
          <p:nvPr/>
        </p:nvSpPr>
        <p:spPr bwMode="auto">
          <a:xfrm>
            <a:off x="5346700" y="41830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86" name="AutoShape 54"/>
          <p:cNvSpPr>
            <a:spLocks noChangeArrowheads="1"/>
          </p:cNvSpPr>
          <p:nvPr/>
        </p:nvSpPr>
        <p:spPr bwMode="auto">
          <a:xfrm>
            <a:off x="4427538" y="417830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88" name="AutoShape 56"/>
          <p:cNvSpPr>
            <a:spLocks noChangeArrowheads="1"/>
          </p:cNvSpPr>
          <p:nvPr/>
        </p:nvSpPr>
        <p:spPr bwMode="auto">
          <a:xfrm>
            <a:off x="4665663" y="3825875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05" name="AutoShape 73"/>
          <p:cNvSpPr>
            <a:spLocks noChangeArrowheads="1"/>
          </p:cNvSpPr>
          <p:nvPr/>
        </p:nvSpPr>
        <p:spPr bwMode="auto">
          <a:xfrm>
            <a:off x="5181600" y="38655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83" name="AutoShape 51"/>
          <p:cNvSpPr>
            <a:spLocks noChangeArrowheads="1"/>
          </p:cNvSpPr>
          <p:nvPr/>
        </p:nvSpPr>
        <p:spPr bwMode="auto">
          <a:xfrm>
            <a:off x="4889500" y="457835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87" name="AutoShape 55"/>
          <p:cNvSpPr>
            <a:spLocks noChangeArrowheads="1"/>
          </p:cNvSpPr>
          <p:nvPr/>
        </p:nvSpPr>
        <p:spPr bwMode="auto">
          <a:xfrm>
            <a:off x="4665663" y="4530725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06" name="AutoShape 74"/>
          <p:cNvSpPr>
            <a:spLocks noChangeArrowheads="1"/>
          </p:cNvSpPr>
          <p:nvPr/>
        </p:nvSpPr>
        <p:spPr bwMode="auto">
          <a:xfrm>
            <a:off x="5181600" y="449421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12" name="Text Box 80"/>
          <p:cNvSpPr txBox="1">
            <a:spLocks noChangeArrowheads="1"/>
          </p:cNvSpPr>
          <p:nvPr/>
        </p:nvSpPr>
        <p:spPr bwMode="auto">
          <a:xfrm>
            <a:off x="5006975" y="1906588"/>
            <a:ext cx="758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o‘,a’,c‘</a:t>
            </a:r>
          </a:p>
        </p:txBody>
      </p:sp>
      <p:sp>
        <p:nvSpPr>
          <p:cNvPr id="95313" name="Text Box 81"/>
          <p:cNvSpPr txBox="1">
            <a:spLocks noChangeArrowheads="1"/>
          </p:cNvSpPr>
          <p:nvPr/>
        </p:nvSpPr>
        <p:spPr bwMode="auto">
          <a:xfrm>
            <a:off x="6496050" y="1903413"/>
            <a:ext cx="474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 o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”</a:t>
            </a:r>
            <a:endParaRPr lang="en-US" altLang="zh-CN" sz="1800" b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5315" name="Text Box 83"/>
          <p:cNvSpPr txBox="1">
            <a:spLocks noChangeArrowheads="1"/>
          </p:cNvSpPr>
          <p:nvPr/>
        </p:nvSpPr>
        <p:spPr bwMode="auto">
          <a:xfrm>
            <a:off x="6819900" y="1909763"/>
            <a:ext cx="749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a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“  </a:t>
            </a:r>
          </a:p>
        </p:txBody>
      </p:sp>
      <p:sp>
        <p:nvSpPr>
          <p:cNvPr id="95318" name="Text Box 86"/>
          <p:cNvSpPr txBox="1">
            <a:spLocks noChangeArrowheads="1"/>
          </p:cNvSpPr>
          <p:nvPr/>
        </p:nvSpPr>
        <p:spPr bwMode="auto">
          <a:xfrm>
            <a:off x="5457825" y="2616200"/>
            <a:ext cx="344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b‘</a:t>
            </a:r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4211638" y="1446213"/>
            <a:ext cx="344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d‘</a:t>
            </a:r>
          </a:p>
        </p:txBody>
      </p:sp>
      <p:sp>
        <p:nvSpPr>
          <p:cNvPr id="95320" name="Text Box 88"/>
          <p:cNvSpPr txBox="1">
            <a:spLocks noChangeArrowheads="1"/>
          </p:cNvSpPr>
          <p:nvPr/>
        </p:nvSpPr>
        <p:spPr bwMode="auto">
          <a:xfrm>
            <a:off x="4721225" y="4518025"/>
            <a:ext cx="290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a</a:t>
            </a:r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4706938" y="3516313"/>
            <a:ext cx="276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c</a:t>
            </a:r>
          </a:p>
        </p:txBody>
      </p:sp>
      <p:sp>
        <p:nvSpPr>
          <p:cNvPr id="95322" name="Text Box 90"/>
          <p:cNvSpPr txBox="1">
            <a:spLocks noChangeArrowheads="1"/>
          </p:cNvSpPr>
          <p:nvPr/>
        </p:nvSpPr>
        <p:spPr bwMode="auto">
          <a:xfrm>
            <a:off x="4773613" y="3929063"/>
            <a:ext cx="474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 o </a:t>
            </a:r>
          </a:p>
        </p:txBody>
      </p:sp>
      <p:sp>
        <p:nvSpPr>
          <p:cNvPr id="95323" name="Text Box 91"/>
          <p:cNvSpPr txBox="1">
            <a:spLocks noChangeArrowheads="1"/>
          </p:cNvSpPr>
          <p:nvPr/>
        </p:nvSpPr>
        <p:spPr bwMode="auto">
          <a:xfrm>
            <a:off x="4972050" y="22082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1’</a:t>
            </a:r>
          </a:p>
        </p:txBody>
      </p:sp>
      <p:sp>
        <p:nvSpPr>
          <p:cNvPr id="95325" name="Text Box 93"/>
          <p:cNvSpPr txBox="1">
            <a:spLocks noChangeArrowheads="1"/>
          </p:cNvSpPr>
          <p:nvPr/>
        </p:nvSpPr>
        <p:spPr bwMode="auto">
          <a:xfrm>
            <a:off x="4986338" y="4511675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1 </a:t>
            </a:r>
            <a:endParaRPr lang="en-US" altLang="zh-CN" sz="2400" b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5326" name="Text Box 94"/>
          <p:cNvSpPr txBox="1">
            <a:spLocks noChangeArrowheads="1"/>
          </p:cNvSpPr>
          <p:nvPr/>
        </p:nvSpPr>
        <p:spPr bwMode="auto">
          <a:xfrm>
            <a:off x="4419600" y="3933825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d </a:t>
            </a:r>
          </a:p>
        </p:txBody>
      </p:sp>
      <p:sp>
        <p:nvSpPr>
          <p:cNvPr id="95327" name="Text Box 95"/>
          <p:cNvSpPr txBox="1">
            <a:spLocks noChangeArrowheads="1"/>
          </p:cNvSpPr>
          <p:nvPr/>
        </p:nvSpPr>
        <p:spPr bwMode="auto">
          <a:xfrm>
            <a:off x="5249863" y="3933825"/>
            <a:ext cx="4746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  b</a:t>
            </a:r>
          </a:p>
        </p:txBody>
      </p:sp>
      <p:sp>
        <p:nvSpPr>
          <p:cNvPr id="95328" name="Text Box 96"/>
          <p:cNvSpPr txBox="1">
            <a:spLocks noChangeArrowheads="1"/>
          </p:cNvSpPr>
          <p:nvPr/>
        </p:nvSpPr>
        <p:spPr bwMode="auto">
          <a:xfrm>
            <a:off x="6215063" y="2746375"/>
            <a:ext cx="487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b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”  </a:t>
            </a:r>
            <a:endParaRPr lang="en-US" altLang="zh-CN" sz="2400" b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5329" name="Text Box 97"/>
          <p:cNvSpPr txBox="1">
            <a:spLocks noChangeArrowheads="1"/>
          </p:cNvSpPr>
          <p:nvPr/>
        </p:nvSpPr>
        <p:spPr bwMode="auto">
          <a:xfrm>
            <a:off x="6454775" y="1354138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d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“</a:t>
            </a:r>
            <a:endParaRPr lang="en-US" altLang="zh-CN" sz="2400" b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5330" name="Text Box 98"/>
          <p:cNvSpPr txBox="1">
            <a:spLocks noChangeArrowheads="1"/>
          </p:cNvSpPr>
          <p:nvPr/>
        </p:nvSpPr>
        <p:spPr bwMode="auto">
          <a:xfrm>
            <a:off x="5813425" y="1909763"/>
            <a:ext cx="446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“</a:t>
            </a:r>
            <a:endParaRPr lang="en-US" altLang="zh-CN" sz="1800" b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5331" name="Text Box 99"/>
          <p:cNvSpPr txBox="1">
            <a:spLocks noChangeArrowheads="1"/>
          </p:cNvSpPr>
          <p:nvPr/>
        </p:nvSpPr>
        <p:spPr bwMode="auto">
          <a:xfrm>
            <a:off x="4664075" y="1660525"/>
            <a:ext cx="344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e’</a:t>
            </a:r>
          </a:p>
        </p:txBody>
      </p:sp>
      <p:sp>
        <p:nvSpPr>
          <p:cNvPr id="95332" name="Text Box 100"/>
          <p:cNvSpPr txBox="1">
            <a:spLocks noChangeArrowheads="1"/>
          </p:cNvSpPr>
          <p:nvPr/>
        </p:nvSpPr>
        <p:spPr bwMode="auto">
          <a:xfrm>
            <a:off x="6731000" y="2455863"/>
            <a:ext cx="465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1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”</a:t>
            </a:r>
            <a:endParaRPr lang="en-US" altLang="zh-CN" sz="1800" b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5333" name="Text Box 101"/>
          <p:cNvSpPr txBox="1">
            <a:spLocks noChangeArrowheads="1"/>
          </p:cNvSpPr>
          <p:nvPr/>
        </p:nvSpPr>
        <p:spPr bwMode="auto">
          <a:xfrm>
            <a:off x="6797675" y="1604963"/>
            <a:ext cx="47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e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”</a:t>
            </a:r>
          </a:p>
        </p:txBody>
      </p:sp>
      <p:sp>
        <p:nvSpPr>
          <p:cNvPr id="95334" name="Arc 102"/>
          <p:cNvSpPr>
            <a:spLocks/>
          </p:cNvSpPr>
          <p:nvPr/>
        </p:nvSpPr>
        <p:spPr bwMode="auto">
          <a:xfrm>
            <a:off x="6270625" y="1708150"/>
            <a:ext cx="681038" cy="492125"/>
          </a:xfrm>
          <a:custGeom>
            <a:avLst/>
            <a:gdLst>
              <a:gd name="T0" fmla="*/ 0 w 36934"/>
              <a:gd name="T1" fmla="*/ 2147483646 h 21600"/>
              <a:gd name="T2" fmla="*/ 2147483646 w 36934"/>
              <a:gd name="T3" fmla="*/ 2147483646 h 21600"/>
              <a:gd name="T4" fmla="*/ 2147483646 w 36934"/>
              <a:gd name="T5" fmla="*/ 2147483646 h 21600"/>
              <a:gd name="T6" fmla="*/ 0 60000 65536"/>
              <a:gd name="T7" fmla="*/ 0 60000 65536"/>
              <a:gd name="T8" fmla="*/ 0 60000 65536"/>
              <a:gd name="T9" fmla="*/ 0 w 36934"/>
              <a:gd name="T10" fmla="*/ 0 h 21600"/>
              <a:gd name="T11" fmla="*/ 36934 w 3693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934" h="21600" fill="none" extrusionOk="0">
                <a:moveTo>
                  <a:pt x="-1" y="10258"/>
                </a:moveTo>
                <a:cubicBezTo>
                  <a:pt x="3933" y="3882"/>
                  <a:pt x="10890" y="-1"/>
                  <a:pt x="18383" y="0"/>
                </a:cubicBezTo>
                <a:cubicBezTo>
                  <a:pt x="25990" y="0"/>
                  <a:pt x="33036" y="4001"/>
                  <a:pt x="36933" y="10535"/>
                </a:cubicBezTo>
              </a:path>
              <a:path w="36934" h="21600" stroke="0" extrusionOk="0">
                <a:moveTo>
                  <a:pt x="-1" y="10258"/>
                </a:moveTo>
                <a:cubicBezTo>
                  <a:pt x="3933" y="3882"/>
                  <a:pt x="10890" y="-1"/>
                  <a:pt x="18383" y="0"/>
                </a:cubicBezTo>
                <a:cubicBezTo>
                  <a:pt x="25990" y="0"/>
                  <a:pt x="33036" y="4001"/>
                  <a:pt x="36933" y="10535"/>
                </a:cubicBezTo>
                <a:lnTo>
                  <a:pt x="18383" y="21600"/>
                </a:lnTo>
                <a:lnTo>
                  <a:pt x="-1" y="10258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35" name="Arc 103"/>
          <p:cNvSpPr>
            <a:spLocks/>
          </p:cNvSpPr>
          <p:nvPr/>
        </p:nvSpPr>
        <p:spPr bwMode="auto">
          <a:xfrm>
            <a:off x="6221413" y="1960563"/>
            <a:ext cx="790575" cy="746125"/>
          </a:xfrm>
          <a:custGeom>
            <a:avLst/>
            <a:gdLst>
              <a:gd name="T0" fmla="*/ 2147483646 w 43200"/>
              <a:gd name="T1" fmla="*/ 0 h 32154"/>
              <a:gd name="T2" fmla="*/ 2147483646 w 43200"/>
              <a:gd name="T3" fmla="*/ 2147483646 h 32154"/>
              <a:gd name="T4" fmla="*/ 2147483646 w 43200"/>
              <a:gd name="T5" fmla="*/ 2147483646 h 32154"/>
              <a:gd name="T6" fmla="*/ 0 60000 65536"/>
              <a:gd name="T7" fmla="*/ 0 60000 65536"/>
              <a:gd name="T8" fmla="*/ 0 60000 65536"/>
              <a:gd name="T9" fmla="*/ 0 w 43200"/>
              <a:gd name="T10" fmla="*/ 0 h 32154"/>
              <a:gd name="T11" fmla="*/ 43200 w 43200"/>
              <a:gd name="T12" fmla="*/ 32154 h 32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2154" fill="none" extrusionOk="0">
                <a:moveTo>
                  <a:pt x="40446" y="-1"/>
                </a:moveTo>
                <a:cubicBezTo>
                  <a:pt x="42251" y="3224"/>
                  <a:pt x="43200" y="6858"/>
                  <a:pt x="43200" y="10554"/>
                </a:cubicBezTo>
                <a:cubicBezTo>
                  <a:pt x="43200" y="22483"/>
                  <a:pt x="33529" y="32154"/>
                  <a:pt x="21600" y="32154"/>
                </a:cubicBezTo>
                <a:cubicBezTo>
                  <a:pt x="9670" y="32154"/>
                  <a:pt x="0" y="22483"/>
                  <a:pt x="0" y="10554"/>
                </a:cubicBezTo>
                <a:cubicBezTo>
                  <a:pt x="-1" y="6942"/>
                  <a:pt x="905" y="3389"/>
                  <a:pt x="2633" y="218"/>
                </a:cubicBezTo>
              </a:path>
              <a:path w="43200" h="32154" stroke="0" extrusionOk="0">
                <a:moveTo>
                  <a:pt x="40446" y="-1"/>
                </a:moveTo>
                <a:cubicBezTo>
                  <a:pt x="42251" y="3224"/>
                  <a:pt x="43200" y="6858"/>
                  <a:pt x="43200" y="10554"/>
                </a:cubicBezTo>
                <a:cubicBezTo>
                  <a:pt x="43200" y="22483"/>
                  <a:pt x="33529" y="32154"/>
                  <a:pt x="21600" y="32154"/>
                </a:cubicBezTo>
                <a:cubicBezTo>
                  <a:pt x="9670" y="32154"/>
                  <a:pt x="0" y="22483"/>
                  <a:pt x="0" y="10554"/>
                </a:cubicBezTo>
                <a:cubicBezTo>
                  <a:pt x="-1" y="6942"/>
                  <a:pt x="905" y="3389"/>
                  <a:pt x="2633" y="218"/>
                </a:cubicBezTo>
                <a:lnTo>
                  <a:pt x="21600" y="10554"/>
                </a:lnTo>
                <a:lnTo>
                  <a:pt x="40446" y="-1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58" name="AutoShape 26"/>
          <p:cNvSpPr>
            <a:spLocks noChangeArrowheads="1"/>
          </p:cNvSpPr>
          <p:nvPr/>
        </p:nvSpPr>
        <p:spPr bwMode="auto">
          <a:xfrm>
            <a:off x="6577013" y="21605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>
            <a:off x="6180138" y="215741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69" name="AutoShape 37"/>
          <p:cNvSpPr>
            <a:spLocks noChangeArrowheads="1"/>
          </p:cNvSpPr>
          <p:nvPr/>
        </p:nvSpPr>
        <p:spPr bwMode="auto">
          <a:xfrm>
            <a:off x="6969125" y="21637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572250" y="266700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73" name="Line 41"/>
          <p:cNvSpPr>
            <a:spLocks noChangeShapeType="1"/>
          </p:cNvSpPr>
          <p:nvPr/>
        </p:nvSpPr>
        <p:spPr bwMode="auto">
          <a:xfrm>
            <a:off x="6846888" y="2162175"/>
            <a:ext cx="50800" cy="92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01" name="AutoShape 69"/>
          <p:cNvSpPr>
            <a:spLocks noChangeArrowheads="1"/>
          </p:cNvSpPr>
          <p:nvPr/>
        </p:nvSpPr>
        <p:spPr bwMode="auto">
          <a:xfrm>
            <a:off x="6272213" y="24907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02" name="AutoShape 70"/>
          <p:cNvSpPr>
            <a:spLocks noChangeArrowheads="1"/>
          </p:cNvSpPr>
          <p:nvPr/>
        </p:nvSpPr>
        <p:spPr bwMode="auto">
          <a:xfrm>
            <a:off x="6875463" y="24907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59" name="AutoShape 27"/>
          <p:cNvSpPr>
            <a:spLocks noChangeArrowheads="1"/>
          </p:cNvSpPr>
          <p:nvPr/>
        </p:nvSpPr>
        <p:spPr bwMode="auto">
          <a:xfrm>
            <a:off x="6572250" y="166687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62" name="AutoShape 30"/>
          <p:cNvSpPr>
            <a:spLocks noChangeArrowheads="1"/>
          </p:cNvSpPr>
          <p:nvPr/>
        </p:nvSpPr>
        <p:spPr bwMode="auto">
          <a:xfrm>
            <a:off x="6921500" y="19192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68" name="AutoShape 36"/>
          <p:cNvSpPr>
            <a:spLocks noChangeArrowheads="1"/>
          </p:cNvSpPr>
          <p:nvPr/>
        </p:nvSpPr>
        <p:spPr bwMode="auto">
          <a:xfrm>
            <a:off x="6229350" y="19224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36" name="Text Box 104"/>
          <p:cNvSpPr txBox="1">
            <a:spLocks noChangeArrowheads="1"/>
          </p:cNvSpPr>
          <p:nvPr/>
        </p:nvSpPr>
        <p:spPr bwMode="auto">
          <a:xfrm>
            <a:off x="4383088" y="4452938"/>
            <a:ext cx="461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e</a:t>
            </a:r>
          </a:p>
        </p:txBody>
      </p:sp>
      <p:sp>
        <p:nvSpPr>
          <p:cNvPr id="95337" name="Freeform 105"/>
          <p:cNvSpPr>
            <a:spLocks/>
          </p:cNvSpPr>
          <p:nvPr/>
        </p:nvSpPr>
        <p:spPr bwMode="auto">
          <a:xfrm>
            <a:off x="5180013" y="4295775"/>
            <a:ext cx="61912" cy="76200"/>
          </a:xfrm>
          <a:custGeom>
            <a:avLst/>
            <a:gdLst>
              <a:gd name="T0" fmla="*/ 0 w 39"/>
              <a:gd name="T1" fmla="*/ 0 h 48"/>
              <a:gd name="T2" fmla="*/ 2147483646 w 39"/>
              <a:gd name="T3" fmla="*/ 2147483646 h 48"/>
              <a:gd name="T4" fmla="*/ 0 w 39"/>
              <a:gd name="T5" fmla="*/ 2147483646 h 48"/>
              <a:gd name="T6" fmla="*/ 2147483646 w 39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48"/>
              <a:gd name="T14" fmla="*/ 39 w 39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48">
                <a:moveTo>
                  <a:pt x="0" y="0"/>
                </a:moveTo>
                <a:cubicBezTo>
                  <a:pt x="19" y="1"/>
                  <a:pt x="39" y="3"/>
                  <a:pt x="39" y="9"/>
                </a:cubicBezTo>
                <a:cubicBezTo>
                  <a:pt x="39" y="15"/>
                  <a:pt x="0" y="30"/>
                  <a:pt x="0" y="36"/>
                </a:cubicBezTo>
                <a:cubicBezTo>
                  <a:pt x="0" y="42"/>
                  <a:pt x="32" y="46"/>
                  <a:pt x="39" y="48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338" name="Freeform 106"/>
          <p:cNvSpPr>
            <a:spLocks/>
          </p:cNvSpPr>
          <p:nvPr/>
        </p:nvSpPr>
        <p:spPr bwMode="auto">
          <a:xfrm>
            <a:off x="6691313" y="2486025"/>
            <a:ext cx="76200" cy="80963"/>
          </a:xfrm>
          <a:custGeom>
            <a:avLst/>
            <a:gdLst>
              <a:gd name="T0" fmla="*/ 0 w 48"/>
              <a:gd name="T1" fmla="*/ 2147483646 h 51"/>
              <a:gd name="T2" fmla="*/ 2147483646 w 48"/>
              <a:gd name="T3" fmla="*/ 0 h 51"/>
              <a:gd name="T4" fmla="*/ 2147483646 w 48"/>
              <a:gd name="T5" fmla="*/ 2147483646 h 51"/>
              <a:gd name="T6" fmla="*/ 2147483646 w 48"/>
              <a:gd name="T7" fmla="*/ 2147483646 h 51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51"/>
              <a:gd name="T14" fmla="*/ 48 w 48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51">
                <a:moveTo>
                  <a:pt x="0" y="51"/>
                </a:moveTo>
                <a:cubicBezTo>
                  <a:pt x="1" y="25"/>
                  <a:pt x="2" y="0"/>
                  <a:pt x="9" y="0"/>
                </a:cubicBezTo>
                <a:cubicBezTo>
                  <a:pt x="16" y="0"/>
                  <a:pt x="36" y="48"/>
                  <a:pt x="42" y="48"/>
                </a:cubicBezTo>
                <a:cubicBezTo>
                  <a:pt x="48" y="48"/>
                  <a:pt x="48" y="25"/>
                  <a:pt x="48" y="3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339" name="Text Box 107"/>
          <p:cNvSpPr txBox="1">
            <a:spLocks noChangeArrowheads="1"/>
          </p:cNvSpPr>
          <p:nvPr/>
        </p:nvSpPr>
        <p:spPr bwMode="auto">
          <a:xfrm>
            <a:off x="41275" y="3297238"/>
            <a:ext cx="3436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光滑、顺序连接各点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完成轮廓线、中心线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可见性</a:t>
            </a:r>
          </a:p>
        </p:txBody>
      </p:sp>
      <p:sp>
        <p:nvSpPr>
          <p:cNvPr id="95340" name="AutoShape 108"/>
          <p:cNvSpPr>
            <a:spLocks noChangeArrowheads="1"/>
          </p:cNvSpPr>
          <p:nvPr/>
        </p:nvSpPr>
        <p:spPr bwMode="auto">
          <a:xfrm>
            <a:off x="7496175" y="454025"/>
            <a:ext cx="1647825" cy="925513"/>
          </a:xfrm>
          <a:prstGeom prst="wedgeRectCallout">
            <a:avLst>
              <a:gd name="adj1" fmla="val -80634"/>
              <a:gd name="adj2" fmla="val 109861"/>
            </a:avLst>
          </a:prstGeom>
          <a:gradFill rotWithShape="1">
            <a:gsLst>
              <a:gs pos="0">
                <a:srgbClr val="748A97"/>
              </a:gs>
              <a:gs pos="50000">
                <a:srgbClr val="A8C7DA"/>
              </a:gs>
              <a:gs pos="100000">
                <a:srgbClr val="C8EDFF"/>
              </a:gs>
            </a:gsLst>
            <a:lin ang="189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切点、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轮廓线上点、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虚实分界点</a:t>
            </a:r>
            <a:endParaRPr lang="zh-CN" altLang="en-US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341" name="AutoShape 109"/>
          <p:cNvSpPr>
            <a:spLocks noChangeArrowheads="1"/>
          </p:cNvSpPr>
          <p:nvPr/>
        </p:nvSpPr>
        <p:spPr bwMode="auto">
          <a:xfrm>
            <a:off x="7999413" y="2327275"/>
            <a:ext cx="939800" cy="376238"/>
          </a:xfrm>
          <a:prstGeom prst="wedgeRectCallout">
            <a:avLst>
              <a:gd name="adj1" fmla="val -153380"/>
              <a:gd name="adj2" fmla="val -81222"/>
            </a:avLst>
          </a:prstGeom>
          <a:gradFill rotWithShape="1">
            <a:gsLst>
              <a:gs pos="0">
                <a:srgbClr val="748A97"/>
              </a:gs>
              <a:gs pos="50000">
                <a:srgbClr val="A8C7DA"/>
              </a:gs>
              <a:gs pos="100000">
                <a:srgbClr val="C8ED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最前点</a:t>
            </a:r>
            <a:endParaRPr lang="zh-CN" altLang="en-US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347" name="Text Box 115"/>
          <p:cNvSpPr txBox="1">
            <a:spLocks noChangeArrowheads="1"/>
          </p:cNvSpPr>
          <p:nvPr/>
        </p:nvSpPr>
        <p:spPr bwMode="auto">
          <a:xfrm>
            <a:off x="4916488" y="6365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349" name="Line 117"/>
          <p:cNvSpPr>
            <a:spLocks noChangeShapeType="1"/>
          </p:cNvSpPr>
          <p:nvPr/>
        </p:nvSpPr>
        <p:spPr bwMode="auto">
          <a:xfrm flipV="1">
            <a:off x="4248150" y="2190750"/>
            <a:ext cx="0" cy="2028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350" name="Line 118"/>
          <p:cNvSpPr>
            <a:spLocks noChangeShapeType="1"/>
          </p:cNvSpPr>
          <p:nvPr/>
        </p:nvSpPr>
        <p:spPr bwMode="auto">
          <a:xfrm flipV="1">
            <a:off x="4362450" y="1962150"/>
            <a:ext cx="0" cy="2257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351" name="Line 119"/>
          <p:cNvSpPr>
            <a:spLocks noChangeShapeType="1"/>
          </p:cNvSpPr>
          <p:nvPr/>
        </p:nvSpPr>
        <p:spPr bwMode="auto">
          <a:xfrm flipV="1">
            <a:off x="4095750" y="2524125"/>
            <a:ext cx="0" cy="16954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28" name="Text Box 115"/>
          <p:cNvSpPr txBox="1">
            <a:spLocks noChangeArrowheads="1"/>
          </p:cNvSpPr>
          <p:nvPr/>
        </p:nvSpPr>
        <p:spPr bwMode="auto">
          <a:xfrm>
            <a:off x="195263" y="168275"/>
            <a:ext cx="621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例：完成圆锥截切后的俯视图和左视图</a:t>
            </a:r>
            <a:endParaRPr lang="zh-CN" altLang="en-US" sz="1800" i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5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5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9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9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9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9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9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9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9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9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9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95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9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9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9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9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9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9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500"/>
                                        <p:tgtEl>
                                          <p:spTgt spid="9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95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9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9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9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9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9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9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9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9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9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 nodeType="clickPar">
                      <p:stCondLst>
                        <p:cond delay="indefinite"/>
                      </p:stCondLst>
                      <p:childTnLst>
                        <p:par>
                          <p:cTn id="3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2" dur="500"/>
                                        <p:tgtEl>
                                          <p:spTgt spid="95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9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500"/>
                                        <p:tgtEl>
                                          <p:spTgt spid="9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6" dur="500"/>
                                        <p:tgtEl>
                                          <p:spTgt spid="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9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9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9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4" dur="500"/>
                                        <p:tgtEl>
                                          <p:spTgt spid="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8" dur="500"/>
                                        <p:tgtEl>
                                          <p:spTgt spid="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500"/>
                                        <p:tgtEl>
                                          <p:spTgt spid="9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95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9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7" dur="500"/>
                                        <p:tgtEl>
                                          <p:spTgt spid="95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2" dur="500"/>
                                        <p:tgtEl>
                                          <p:spTgt spid="95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8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 nodeType="clickPar">
                      <p:stCondLst>
                        <p:cond delay="indefinite"/>
                      </p:stCondLst>
                      <p:childTnLst>
                        <p:par>
                          <p:cTn id="4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3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 nodeType="clickPar">
                      <p:stCondLst>
                        <p:cond delay="indefinite"/>
                      </p:stCondLst>
                      <p:childTnLst>
                        <p:par>
                          <p:cTn id="4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8" dur="500"/>
                                        <p:tgtEl>
                                          <p:spTgt spid="9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3" dur="500"/>
                                        <p:tgtEl>
                                          <p:spTgt spid="95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 nodeType="clickPar">
                      <p:stCondLst>
                        <p:cond delay="indefinite"/>
                      </p:stCondLst>
                      <p:childTnLst>
                        <p:par>
                          <p:cTn id="4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8" dur="500"/>
                                        <p:tgtEl>
                                          <p:spTgt spid="95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3" dur="500"/>
                                        <p:tgtEl>
                                          <p:spTgt spid="95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8" dur="500"/>
                                        <p:tgtEl>
                                          <p:spTgt spid="95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96" grpId="0" autoUpdateAnimBg="0"/>
      <p:bldP spid="95240" grpId="0" animBg="1"/>
      <p:bldP spid="95266" grpId="0" animBg="1"/>
      <p:bldP spid="95271" grpId="0" animBg="1"/>
      <p:bldP spid="95239" grpId="0" animBg="1"/>
      <p:bldP spid="95248" grpId="0" animBg="1"/>
      <p:bldP spid="95247" grpId="0" animBg="1"/>
      <p:bldP spid="95249" grpId="0" animBg="1"/>
      <p:bldP spid="95253" grpId="0" animBg="1"/>
      <p:bldP spid="95280" grpId="0" animBg="1"/>
      <p:bldP spid="95297" grpId="0" build="p" autoUpdateAnimBg="0"/>
      <p:bldP spid="95298" grpId="0" animBg="1"/>
      <p:bldP spid="95307" grpId="0" animBg="1"/>
      <p:bldP spid="95308" grpId="0" animBg="1"/>
      <p:bldP spid="95309" grpId="0" animBg="1"/>
      <p:bldP spid="95277" grpId="0" animBg="1"/>
      <p:bldP spid="95284" grpId="0" animBg="1"/>
      <p:bldP spid="95285" grpId="0" animBg="1"/>
      <p:bldP spid="95286" grpId="0" animBg="1"/>
      <p:bldP spid="95288" grpId="0" animBg="1"/>
      <p:bldP spid="95305" grpId="0" animBg="1"/>
      <p:bldP spid="95283" grpId="0" animBg="1"/>
      <p:bldP spid="95287" grpId="0" animBg="1"/>
      <p:bldP spid="95306" grpId="0" animBg="1"/>
      <p:bldP spid="95312" grpId="0" autoUpdateAnimBg="0"/>
      <p:bldP spid="95313" grpId="0" autoUpdateAnimBg="0"/>
      <p:bldP spid="95315" grpId="0" autoUpdateAnimBg="0"/>
      <p:bldP spid="95318" grpId="0" autoUpdateAnimBg="0"/>
      <p:bldP spid="95319" grpId="0" autoUpdateAnimBg="0"/>
      <p:bldP spid="95320" grpId="0" autoUpdateAnimBg="0"/>
      <p:bldP spid="95321" grpId="0" autoUpdateAnimBg="0"/>
      <p:bldP spid="95322" grpId="0" autoUpdateAnimBg="0"/>
      <p:bldP spid="95323" grpId="0" autoUpdateAnimBg="0"/>
      <p:bldP spid="95325" grpId="0" autoUpdateAnimBg="0"/>
      <p:bldP spid="95326" grpId="0" autoUpdateAnimBg="0"/>
      <p:bldP spid="95327" grpId="0" autoUpdateAnimBg="0"/>
      <p:bldP spid="95328" grpId="0" autoUpdateAnimBg="0"/>
      <p:bldP spid="95329" grpId="0"/>
      <p:bldP spid="95330" grpId="0" autoUpdateAnimBg="0"/>
      <p:bldP spid="95331" grpId="0" autoUpdateAnimBg="0"/>
      <p:bldP spid="95332" grpId="0" autoUpdateAnimBg="0"/>
      <p:bldP spid="95333" grpId="0" autoUpdateAnimBg="0"/>
      <p:bldP spid="95258" grpId="0" animBg="1"/>
      <p:bldP spid="95261" grpId="0" animBg="1"/>
      <p:bldP spid="95269" grpId="0" animBg="1"/>
      <p:bldP spid="95260" grpId="0" animBg="1"/>
      <p:bldP spid="95301" grpId="0" animBg="1"/>
      <p:bldP spid="95302" grpId="0" animBg="1"/>
      <p:bldP spid="95259" grpId="0" animBg="1"/>
      <p:bldP spid="95262" grpId="0" animBg="1"/>
      <p:bldP spid="95268" grpId="0" animBg="1"/>
      <p:bldP spid="95336" grpId="0" autoUpdateAnimBg="0"/>
      <p:bldP spid="95339" grpId="0" build="p" autoUpdateAnimBg="0"/>
      <p:bldP spid="95340" grpId="0" build="p" animBg="1" autoUpdateAnimBg="0"/>
      <p:bldP spid="95341" grpId="0" animBg="1" autoUpdateAnimBg="0"/>
      <p:bldP spid="953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1" name="Line 97"/>
          <p:cNvSpPr>
            <a:spLocks noChangeShapeType="1"/>
          </p:cNvSpPr>
          <p:nvPr/>
        </p:nvSpPr>
        <p:spPr bwMode="auto">
          <a:xfrm>
            <a:off x="3244850" y="2717800"/>
            <a:ext cx="0" cy="28257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5" name="Line 156"/>
          <p:cNvSpPr>
            <a:spLocks noChangeShapeType="1"/>
          </p:cNvSpPr>
          <p:nvPr/>
        </p:nvSpPr>
        <p:spPr bwMode="auto">
          <a:xfrm>
            <a:off x="3246438" y="4125913"/>
            <a:ext cx="0" cy="942975"/>
          </a:xfrm>
          <a:prstGeom prst="line">
            <a:avLst/>
          </a:prstGeom>
          <a:noFill/>
          <a:ln w="158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AC20613-7441-46F9-97D8-2520005D8796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16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405" name="AutoShape 101"/>
          <p:cNvSpPr>
            <a:spLocks noChangeArrowheads="1"/>
          </p:cNvSpPr>
          <p:nvPr/>
        </p:nvSpPr>
        <p:spPr bwMode="auto">
          <a:xfrm>
            <a:off x="2519363" y="4557713"/>
            <a:ext cx="58737" cy="58737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16" name="AutoShape 112"/>
          <p:cNvSpPr>
            <a:spLocks noChangeArrowheads="1"/>
          </p:cNvSpPr>
          <p:nvPr/>
        </p:nvSpPr>
        <p:spPr bwMode="auto">
          <a:xfrm>
            <a:off x="3152775" y="4549775"/>
            <a:ext cx="58738" cy="58738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93" name="AutoShape 89"/>
          <p:cNvSpPr>
            <a:spLocks noChangeArrowheads="1"/>
          </p:cNvSpPr>
          <p:nvPr/>
        </p:nvSpPr>
        <p:spPr bwMode="auto">
          <a:xfrm>
            <a:off x="3149600" y="1944688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95" name="AutoShape 91"/>
          <p:cNvSpPr>
            <a:spLocks noChangeArrowheads="1"/>
          </p:cNvSpPr>
          <p:nvPr/>
        </p:nvSpPr>
        <p:spPr bwMode="auto">
          <a:xfrm>
            <a:off x="2876550" y="2312988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15" name="AutoShape 111"/>
          <p:cNvSpPr>
            <a:spLocks noChangeArrowheads="1"/>
          </p:cNvSpPr>
          <p:nvPr/>
        </p:nvSpPr>
        <p:spPr bwMode="auto">
          <a:xfrm>
            <a:off x="1890713" y="4552950"/>
            <a:ext cx="65087" cy="65088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92" name="AutoShape 88"/>
          <p:cNvSpPr>
            <a:spLocks noChangeArrowheads="1"/>
          </p:cNvSpPr>
          <p:nvPr/>
        </p:nvSpPr>
        <p:spPr bwMode="auto">
          <a:xfrm>
            <a:off x="1890713" y="3632200"/>
            <a:ext cx="61912" cy="619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58" name="AutoShape 154"/>
          <p:cNvSpPr>
            <a:spLocks noChangeArrowheads="1"/>
          </p:cNvSpPr>
          <p:nvPr/>
        </p:nvSpPr>
        <p:spPr bwMode="auto">
          <a:xfrm>
            <a:off x="5133975" y="2316163"/>
            <a:ext cx="61913" cy="619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59" name="AutoShape 155"/>
          <p:cNvSpPr>
            <a:spLocks noChangeArrowheads="1"/>
          </p:cNvSpPr>
          <p:nvPr/>
        </p:nvSpPr>
        <p:spPr bwMode="auto">
          <a:xfrm>
            <a:off x="5978525" y="2306638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36" name="AutoShape 132"/>
          <p:cNvSpPr>
            <a:spLocks noChangeArrowheads="1"/>
          </p:cNvSpPr>
          <p:nvPr/>
        </p:nvSpPr>
        <p:spPr bwMode="auto">
          <a:xfrm>
            <a:off x="5556250" y="1944688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21" name="Line 117"/>
          <p:cNvSpPr>
            <a:spLocks noChangeShapeType="1"/>
          </p:cNvSpPr>
          <p:nvPr/>
        </p:nvSpPr>
        <p:spPr bwMode="auto">
          <a:xfrm>
            <a:off x="3248025" y="4110038"/>
            <a:ext cx="0" cy="942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62" name="Rectangle 158"/>
          <p:cNvSpPr>
            <a:spLocks noChangeArrowheads="1"/>
          </p:cNvSpPr>
          <p:nvPr/>
        </p:nvSpPr>
        <p:spPr bwMode="auto">
          <a:xfrm>
            <a:off x="3224213" y="4105275"/>
            <a:ext cx="247650" cy="976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32" name="Line 128"/>
          <p:cNvSpPr>
            <a:spLocks noChangeShapeType="1"/>
          </p:cNvSpPr>
          <p:nvPr/>
        </p:nvSpPr>
        <p:spPr bwMode="auto">
          <a:xfrm>
            <a:off x="5589588" y="3378200"/>
            <a:ext cx="0" cy="2921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387" name="Line 83"/>
          <p:cNvSpPr>
            <a:spLocks noChangeShapeType="1"/>
          </p:cNvSpPr>
          <p:nvPr/>
        </p:nvSpPr>
        <p:spPr bwMode="auto">
          <a:xfrm flipH="1">
            <a:off x="1917700" y="3327400"/>
            <a:ext cx="152400" cy="3349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446" name="Line 142"/>
          <p:cNvSpPr>
            <a:spLocks noChangeShapeType="1"/>
          </p:cNvSpPr>
          <p:nvPr/>
        </p:nvSpPr>
        <p:spPr bwMode="auto">
          <a:xfrm>
            <a:off x="2908300" y="2343150"/>
            <a:ext cx="3251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386" name="Line 82"/>
          <p:cNvSpPr>
            <a:spLocks noChangeShapeType="1"/>
          </p:cNvSpPr>
          <p:nvPr/>
        </p:nvSpPr>
        <p:spPr bwMode="auto">
          <a:xfrm flipV="1">
            <a:off x="1933575" y="1974850"/>
            <a:ext cx="1247775" cy="16684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45" name="Oval 141"/>
          <p:cNvSpPr>
            <a:spLocks noChangeArrowheads="1"/>
          </p:cNvSpPr>
          <p:nvPr/>
        </p:nvSpPr>
        <p:spPr bwMode="auto">
          <a:xfrm>
            <a:off x="5080000" y="1974850"/>
            <a:ext cx="1016000" cy="1689100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30" name="Line 126"/>
          <p:cNvSpPr>
            <a:spLocks noChangeShapeType="1"/>
          </p:cNvSpPr>
          <p:nvPr/>
        </p:nvSpPr>
        <p:spPr bwMode="auto">
          <a:xfrm>
            <a:off x="3187700" y="1974850"/>
            <a:ext cx="24003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31" name="Line 127"/>
          <p:cNvSpPr>
            <a:spLocks noChangeShapeType="1"/>
          </p:cNvSpPr>
          <p:nvPr/>
        </p:nvSpPr>
        <p:spPr bwMode="auto">
          <a:xfrm>
            <a:off x="1924050" y="3663950"/>
            <a:ext cx="36639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35" name="AutoShape 131"/>
          <p:cNvSpPr>
            <a:spLocks noChangeArrowheads="1"/>
          </p:cNvSpPr>
          <p:nvPr/>
        </p:nvSpPr>
        <p:spPr bwMode="auto">
          <a:xfrm>
            <a:off x="5559425" y="3627438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80" name="AutoShape 76"/>
          <p:cNvSpPr>
            <a:spLocks noChangeArrowheads="1"/>
          </p:cNvSpPr>
          <p:nvPr/>
        </p:nvSpPr>
        <p:spPr bwMode="auto">
          <a:xfrm>
            <a:off x="4746625" y="1335088"/>
            <a:ext cx="1682750" cy="1998662"/>
          </a:xfrm>
          <a:prstGeom prst="triangle">
            <a:avLst>
              <a:gd name="adj" fmla="val 50000"/>
            </a:avLst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79" name="AutoShape 75"/>
          <p:cNvSpPr>
            <a:spLocks noChangeArrowheads="1"/>
          </p:cNvSpPr>
          <p:nvPr/>
        </p:nvSpPr>
        <p:spPr bwMode="auto">
          <a:xfrm>
            <a:off x="2070100" y="1335088"/>
            <a:ext cx="1682750" cy="1998662"/>
          </a:xfrm>
          <a:prstGeom prst="triangle">
            <a:avLst>
              <a:gd name="adj" fmla="val 50000"/>
            </a:avLst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02" name="Line 98"/>
          <p:cNvSpPr>
            <a:spLocks noChangeShapeType="1"/>
          </p:cNvSpPr>
          <p:nvPr/>
        </p:nvSpPr>
        <p:spPr bwMode="auto">
          <a:xfrm>
            <a:off x="2330450" y="2717800"/>
            <a:ext cx="11684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11" name="Line 107"/>
          <p:cNvSpPr>
            <a:spLocks noChangeShapeType="1"/>
          </p:cNvSpPr>
          <p:nvPr/>
        </p:nvSpPr>
        <p:spPr bwMode="auto">
          <a:xfrm>
            <a:off x="2286000" y="2819400"/>
            <a:ext cx="12573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33" name="Line 129"/>
          <p:cNvSpPr>
            <a:spLocks noChangeShapeType="1"/>
          </p:cNvSpPr>
          <p:nvPr/>
        </p:nvSpPr>
        <p:spPr bwMode="auto">
          <a:xfrm>
            <a:off x="3543300" y="2819400"/>
            <a:ext cx="27876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34" name="Line 130"/>
          <p:cNvSpPr>
            <a:spLocks noChangeShapeType="1"/>
          </p:cNvSpPr>
          <p:nvPr/>
        </p:nvSpPr>
        <p:spPr bwMode="auto">
          <a:xfrm>
            <a:off x="3492500" y="2717800"/>
            <a:ext cx="28257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378" name="Oval 74"/>
          <p:cNvSpPr>
            <a:spLocks noChangeArrowheads="1"/>
          </p:cNvSpPr>
          <p:nvPr/>
        </p:nvSpPr>
        <p:spPr bwMode="auto">
          <a:xfrm>
            <a:off x="2078038" y="3740150"/>
            <a:ext cx="1674812" cy="1674813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97" name="Line 93"/>
          <p:cNvSpPr>
            <a:spLocks noChangeShapeType="1"/>
          </p:cNvSpPr>
          <p:nvPr/>
        </p:nvSpPr>
        <p:spPr bwMode="auto">
          <a:xfrm>
            <a:off x="1924050" y="3657600"/>
            <a:ext cx="0" cy="9271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398" name="Line 94"/>
          <p:cNvSpPr>
            <a:spLocks noChangeShapeType="1"/>
          </p:cNvSpPr>
          <p:nvPr/>
        </p:nvSpPr>
        <p:spPr bwMode="auto">
          <a:xfrm>
            <a:off x="2170113" y="3333750"/>
            <a:ext cx="0" cy="19240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399" name="Line 95"/>
          <p:cNvSpPr>
            <a:spLocks noChangeShapeType="1"/>
          </p:cNvSpPr>
          <p:nvPr/>
        </p:nvSpPr>
        <p:spPr bwMode="auto">
          <a:xfrm>
            <a:off x="2552700" y="2813050"/>
            <a:ext cx="0" cy="26606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00" name="Line 96"/>
          <p:cNvSpPr>
            <a:spLocks noChangeShapeType="1"/>
          </p:cNvSpPr>
          <p:nvPr/>
        </p:nvSpPr>
        <p:spPr bwMode="auto">
          <a:xfrm>
            <a:off x="2622550" y="2717800"/>
            <a:ext cx="0" cy="28067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03" name="Oval 99"/>
          <p:cNvSpPr>
            <a:spLocks noChangeArrowheads="1"/>
          </p:cNvSpPr>
          <p:nvPr/>
        </p:nvSpPr>
        <p:spPr bwMode="auto">
          <a:xfrm>
            <a:off x="2324100" y="4000500"/>
            <a:ext cx="1162050" cy="1162050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12" name="Oval 108"/>
          <p:cNvSpPr>
            <a:spLocks noChangeArrowheads="1"/>
          </p:cNvSpPr>
          <p:nvPr/>
        </p:nvSpPr>
        <p:spPr bwMode="auto">
          <a:xfrm>
            <a:off x="2286000" y="3957638"/>
            <a:ext cx="1243013" cy="1243012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17" name="Line 113"/>
          <p:cNvSpPr>
            <a:spLocks noChangeShapeType="1"/>
          </p:cNvSpPr>
          <p:nvPr/>
        </p:nvSpPr>
        <p:spPr bwMode="auto">
          <a:xfrm>
            <a:off x="3181350" y="1971675"/>
            <a:ext cx="0" cy="26146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18" name="Oval 114"/>
          <p:cNvSpPr>
            <a:spLocks noChangeArrowheads="1"/>
          </p:cNvSpPr>
          <p:nvPr/>
        </p:nvSpPr>
        <p:spPr bwMode="auto">
          <a:xfrm>
            <a:off x="1924050" y="4071938"/>
            <a:ext cx="1252538" cy="1009650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29" name="Rectangle 125"/>
          <p:cNvSpPr>
            <a:spLocks noChangeArrowheads="1"/>
          </p:cNvSpPr>
          <p:nvPr/>
        </p:nvSpPr>
        <p:spPr bwMode="auto">
          <a:xfrm>
            <a:off x="0" y="0"/>
            <a:ext cx="6618288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85" name="Freeform 81"/>
          <p:cNvSpPr>
            <a:spLocks/>
          </p:cNvSpPr>
          <p:nvPr/>
        </p:nvSpPr>
        <p:spPr bwMode="auto">
          <a:xfrm>
            <a:off x="2165350" y="1333500"/>
            <a:ext cx="1587500" cy="2000250"/>
          </a:xfrm>
          <a:custGeom>
            <a:avLst/>
            <a:gdLst>
              <a:gd name="T0" fmla="*/ 2147483646 w 1000"/>
              <a:gd name="T1" fmla="*/ 0 h 1260"/>
              <a:gd name="T2" fmla="*/ 2147483646 w 1000"/>
              <a:gd name="T3" fmla="*/ 2147483646 h 1260"/>
              <a:gd name="T4" fmla="*/ 2147483646 w 1000"/>
              <a:gd name="T5" fmla="*/ 2147483646 h 1260"/>
              <a:gd name="T6" fmla="*/ 0 w 1000"/>
              <a:gd name="T7" fmla="*/ 2147483646 h 1260"/>
              <a:gd name="T8" fmla="*/ 2147483646 w 1000"/>
              <a:gd name="T9" fmla="*/ 2147483646 h 1260"/>
              <a:gd name="T10" fmla="*/ 2147483646 w 1000"/>
              <a:gd name="T11" fmla="*/ 0 h 1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260"/>
              <a:gd name="T20" fmla="*/ 1000 w 1000"/>
              <a:gd name="T21" fmla="*/ 1260 h 1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260">
                <a:moveTo>
                  <a:pt x="472" y="0"/>
                </a:moveTo>
                <a:lnTo>
                  <a:pt x="676" y="872"/>
                </a:lnTo>
                <a:lnTo>
                  <a:pt x="288" y="872"/>
                </a:lnTo>
                <a:lnTo>
                  <a:pt x="0" y="1260"/>
                </a:lnTo>
                <a:lnTo>
                  <a:pt x="1000" y="1260"/>
                </a:lnTo>
                <a:lnTo>
                  <a:pt x="472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390" name="AutoShape 86"/>
          <p:cNvSpPr>
            <a:spLocks noChangeArrowheads="1"/>
          </p:cNvSpPr>
          <p:nvPr/>
        </p:nvSpPr>
        <p:spPr bwMode="auto">
          <a:xfrm>
            <a:off x="2517775" y="2786063"/>
            <a:ext cx="65088" cy="65087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91" name="AutoShape 87"/>
          <p:cNvSpPr>
            <a:spLocks noChangeArrowheads="1"/>
          </p:cNvSpPr>
          <p:nvPr/>
        </p:nvSpPr>
        <p:spPr bwMode="auto">
          <a:xfrm>
            <a:off x="2587625" y="2684463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94" name="AutoShape 90"/>
          <p:cNvSpPr>
            <a:spLocks noChangeArrowheads="1"/>
          </p:cNvSpPr>
          <p:nvPr/>
        </p:nvSpPr>
        <p:spPr bwMode="auto">
          <a:xfrm>
            <a:off x="2138363" y="3298825"/>
            <a:ext cx="65087" cy="65088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96" name="AutoShape 92"/>
          <p:cNvSpPr>
            <a:spLocks noChangeArrowheads="1"/>
          </p:cNvSpPr>
          <p:nvPr/>
        </p:nvSpPr>
        <p:spPr bwMode="auto">
          <a:xfrm>
            <a:off x="3213100" y="2684463"/>
            <a:ext cx="65088" cy="65087"/>
          </a:xfrm>
          <a:prstGeom prst="flowChartConnector">
            <a:avLst/>
          </a:prstGeom>
          <a:solidFill>
            <a:srgbClr val="3333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19" name="Line 115"/>
          <p:cNvSpPr>
            <a:spLocks noChangeShapeType="1"/>
          </p:cNvSpPr>
          <p:nvPr/>
        </p:nvSpPr>
        <p:spPr bwMode="auto">
          <a:xfrm flipV="1">
            <a:off x="2909888" y="4110038"/>
            <a:ext cx="333375" cy="476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20" name="Line 116"/>
          <p:cNvSpPr>
            <a:spLocks noChangeShapeType="1"/>
          </p:cNvSpPr>
          <p:nvPr/>
        </p:nvSpPr>
        <p:spPr bwMode="auto">
          <a:xfrm>
            <a:off x="2905125" y="4586288"/>
            <a:ext cx="338138" cy="466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22" name="Line 118"/>
          <p:cNvSpPr>
            <a:spLocks noChangeShapeType="1"/>
          </p:cNvSpPr>
          <p:nvPr/>
        </p:nvSpPr>
        <p:spPr bwMode="auto">
          <a:xfrm>
            <a:off x="2624138" y="4071938"/>
            <a:ext cx="0" cy="1023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23" name="Arc 119"/>
          <p:cNvSpPr>
            <a:spLocks/>
          </p:cNvSpPr>
          <p:nvPr/>
        </p:nvSpPr>
        <p:spPr bwMode="auto">
          <a:xfrm>
            <a:off x="2182813" y="4065588"/>
            <a:ext cx="447675" cy="523875"/>
          </a:xfrm>
          <a:custGeom>
            <a:avLst/>
            <a:gdLst>
              <a:gd name="T0" fmla="*/ 0 w 15504"/>
              <a:gd name="T1" fmla="*/ 2147483646 h 21600"/>
              <a:gd name="T2" fmla="*/ 2147483646 w 15504"/>
              <a:gd name="T3" fmla="*/ 2147483646 h 21600"/>
              <a:gd name="T4" fmla="*/ 2147483646 w 15504"/>
              <a:gd name="T5" fmla="*/ 2147483646 h 21600"/>
              <a:gd name="T6" fmla="*/ 0 60000 65536"/>
              <a:gd name="T7" fmla="*/ 0 60000 65536"/>
              <a:gd name="T8" fmla="*/ 0 60000 65536"/>
              <a:gd name="T9" fmla="*/ 0 w 15504"/>
              <a:gd name="T10" fmla="*/ 0 h 21600"/>
              <a:gd name="T11" fmla="*/ 15504 w 15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504" h="21600" fill="none" extrusionOk="0">
                <a:moveTo>
                  <a:pt x="0" y="4393"/>
                </a:moveTo>
                <a:cubicBezTo>
                  <a:pt x="3756" y="1542"/>
                  <a:pt x="8341" y="-1"/>
                  <a:pt x="13057" y="0"/>
                </a:cubicBezTo>
                <a:cubicBezTo>
                  <a:pt x="13874" y="0"/>
                  <a:pt x="14691" y="46"/>
                  <a:pt x="15503" y="139"/>
                </a:cubicBezTo>
              </a:path>
              <a:path w="15504" h="21600" stroke="0" extrusionOk="0">
                <a:moveTo>
                  <a:pt x="0" y="4393"/>
                </a:moveTo>
                <a:cubicBezTo>
                  <a:pt x="3756" y="1542"/>
                  <a:pt x="8341" y="-1"/>
                  <a:pt x="13057" y="0"/>
                </a:cubicBezTo>
                <a:cubicBezTo>
                  <a:pt x="13874" y="0"/>
                  <a:pt x="14691" y="46"/>
                  <a:pt x="15503" y="139"/>
                </a:cubicBezTo>
                <a:lnTo>
                  <a:pt x="13057" y="21600"/>
                </a:lnTo>
                <a:lnTo>
                  <a:pt x="0" y="439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424" name="Arc 120"/>
          <p:cNvSpPr>
            <a:spLocks/>
          </p:cNvSpPr>
          <p:nvPr/>
        </p:nvSpPr>
        <p:spPr bwMode="auto">
          <a:xfrm flipV="1">
            <a:off x="2168525" y="4556125"/>
            <a:ext cx="447675" cy="523875"/>
          </a:xfrm>
          <a:custGeom>
            <a:avLst/>
            <a:gdLst>
              <a:gd name="T0" fmla="*/ 0 w 15504"/>
              <a:gd name="T1" fmla="*/ 2147483646 h 21600"/>
              <a:gd name="T2" fmla="*/ 2147483646 w 15504"/>
              <a:gd name="T3" fmla="*/ 2147483646 h 21600"/>
              <a:gd name="T4" fmla="*/ 2147483646 w 15504"/>
              <a:gd name="T5" fmla="*/ 2147483646 h 21600"/>
              <a:gd name="T6" fmla="*/ 0 60000 65536"/>
              <a:gd name="T7" fmla="*/ 0 60000 65536"/>
              <a:gd name="T8" fmla="*/ 0 60000 65536"/>
              <a:gd name="T9" fmla="*/ 0 w 15504"/>
              <a:gd name="T10" fmla="*/ 0 h 21600"/>
              <a:gd name="T11" fmla="*/ 15504 w 15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504" h="21600" fill="none" extrusionOk="0">
                <a:moveTo>
                  <a:pt x="0" y="4393"/>
                </a:moveTo>
                <a:cubicBezTo>
                  <a:pt x="3756" y="1542"/>
                  <a:pt x="8341" y="-1"/>
                  <a:pt x="13057" y="0"/>
                </a:cubicBezTo>
                <a:cubicBezTo>
                  <a:pt x="13874" y="0"/>
                  <a:pt x="14691" y="46"/>
                  <a:pt x="15503" y="139"/>
                </a:cubicBezTo>
              </a:path>
              <a:path w="15504" h="21600" stroke="0" extrusionOk="0">
                <a:moveTo>
                  <a:pt x="0" y="4393"/>
                </a:moveTo>
                <a:cubicBezTo>
                  <a:pt x="3756" y="1542"/>
                  <a:pt x="8341" y="-1"/>
                  <a:pt x="13057" y="0"/>
                </a:cubicBezTo>
                <a:cubicBezTo>
                  <a:pt x="13874" y="0"/>
                  <a:pt x="14691" y="46"/>
                  <a:pt x="15503" y="139"/>
                </a:cubicBezTo>
                <a:lnTo>
                  <a:pt x="13057" y="21600"/>
                </a:lnTo>
                <a:lnTo>
                  <a:pt x="0" y="439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425" name="Line 121"/>
          <p:cNvSpPr>
            <a:spLocks noChangeShapeType="1"/>
          </p:cNvSpPr>
          <p:nvPr/>
        </p:nvSpPr>
        <p:spPr bwMode="auto">
          <a:xfrm>
            <a:off x="2171700" y="4171950"/>
            <a:ext cx="0" cy="804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26" name="Arc 122"/>
          <p:cNvSpPr>
            <a:spLocks/>
          </p:cNvSpPr>
          <p:nvPr/>
        </p:nvSpPr>
        <p:spPr bwMode="auto">
          <a:xfrm>
            <a:off x="2627313" y="3998913"/>
            <a:ext cx="611187" cy="585787"/>
          </a:xfrm>
          <a:custGeom>
            <a:avLst/>
            <a:gdLst>
              <a:gd name="T0" fmla="*/ 0 w 22715"/>
              <a:gd name="T1" fmla="*/ 2147483646 h 21600"/>
              <a:gd name="T2" fmla="*/ 2147483646 w 22715"/>
              <a:gd name="T3" fmla="*/ 2147483646 h 21600"/>
              <a:gd name="T4" fmla="*/ 2147483646 w 22715"/>
              <a:gd name="T5" fmla="*/ 2147483646 h 21600"/>
              <a:gd name="T6" fmla="*/ 0 60000 65536"/>
              <a:gd name="T7" fmla="*/ 0 60000 65536"/>
              <a:gd name="T8" fmla="*/ 0 60000 65536"/>
              <a:gd name="T9" fmla="*/ 0 w 22715"/>
              <a:gd name="T10" fmla="*/ 0 h 21600"/>
              <a:gd name="T11" fmla="*/ 22715 w 2271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15" h="21600" fill="none" extrusionOk="0">
                <a:moveTo>
                  <a:pt x="-1" y="2639"/>
                </a:moveTo>
                <a:cubicBezTo>
                  <a:pt x="3173" y="907"/>
                  <a:pt x="6731" y="-1"/>
                  <a:pt x="10347" y="0"/>
                </a:cubicBezTo>
                <a:cubicBezTo>
                  <a:pt x="14771" y="0"/>
                  <a:pt x="19088" y="1358"/>
                  <a:pt x="22715" y="3891"/>
                </a:cubicBezTo>
              </a:path>
              <a:path w="22715" h="21600" stroke="0" extrusionOk="0">
                <a:moveTo>
                  <a:pt x="-1" y="2639"/>
                </a:moveTo>
                <a:cubicBezTo>
                  <a:pt x="3173" y="907"/>
                  <a:pt x="6731" y="-1"/>
                  <a:pt x="10347" y="0"/>
                </a:cubicBezTo>
                <a:cubicBezTo>
                  <a:pt x="14771" y="0"/>
                  <a:pt x="19088" y="1358"/>
                  <a:pt x="22715" y="3891"/>
                </a:cubicBezTo>
                <a:lnTo>
                  <a:pt x="10347" y="21600"/>
                </a:lnTo>
                <a:lnTo>
                  <a:pt x="-1" y="2639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427" name="Arc 123"/>
          <p:cNvSpPr>
            <a:spLocks/>
          </p:cNvSpPr>
          <p:nvPr/>
        </p:nvSpPr>
        <p:spPr bwMode="auto">
          <a:xfrm flipV="1">
            <a:off x="2627313" y="4575175"/>
            <a:ext cx="611187" cy="585788"/>
          </a:xfrm>
          <a:custGeom>
            <a:avLst/>
            <a:gdLst>
              <a:gd name="T0" fmla="*/ 0 w 22715"/>
              <a:gd name="T1" fmla="*/ 2147483646 h 21600"/>
              <a:gd name="T2" fmla="*/ 2147483646 w 22715"/>
              <a:gd name="T3" fmla="*/ 2147483646 h 21600"/>
              <a:gd name="T4" fmla="*/ 2147483646 w 22715"/>
              <a:gd name="T5" fmla="*/ 2147483646 h 21600"/>
              <a:gd name="T6" fmla="*/ 0 60000 65536"/>
              <a:gd name="T7" fmla="*/ 0 60000 65536"/>
              <a:gd name="T8" fmla="*/ 0 60000 65536"/>
              <a:gd name="T9" fmla="*/ 0 w 22715"/>
              <a:gd name="T10" fmla="*/ 0 h 21600"/>
              <a:gd name="T11" fmla="*/ 22715 w 2271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15" h="21600" fill="none" extrusionOk="0">
                <a:moveTo>
                  <a:pt x="-1" y="2639"/>
                </a:moveTo>
                <a:cubicBezTo>
                  <a:pt x="3173" y="907"/>
                  <a:pt x="6731" y="-1"/>
                  <a:pt x="10347" y="0"/>
                </a:cubicBezTo>
                <a:cubicBezTo>
                  <a:pt x="14771" y="0"/>
                  <a:pt x="19088" y="1358"/>
                  <a:pt x="22715" y="3891"/>
                </a:cubicBezTo>
              </a:path>
              <a:path w="22715" h="21600" stroke="0" extrusionOk="0">
                <a:moveTo>
                  <a:pt x="-1" y="2639"/>
                </a:moveTo>
                <a:cubicBezTo>
                  <a:pt x="3173" y="907"/>
                  <a:pt x="6731" y="-1"/>
                  <a:pt x="10347" y="0"/>
                </a:cubicBezTo>
                <a:cubicBezTo>
                  <a:pt x="14771" y="0"/>
                  <a:pt x="19088" y="1358"/>
                  <a:pt x="22715" y="3891"/>
                </a:cubicBezTo>
                <a:lnTo>
                  <a:pt x="10347" y="21600"/>
                </a:lnTo>
                <a:lnTo>
                  <a:pt x="-1" y="2639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428" name="Arc 124"/>
          <p:cNvSpPr>
            <a:spLocks/>
          </p:cNvSpPr>
          <p:nvPr/>
        </p:nvSpPr>
        <p:spPr bwMode="auto">
          <a:xfrm>
            <a:off x="2174875" y="3741738"/>
            <a:ext cx="1577975" cy="1676400"/>
          </a:xfrm>
          <a:custGeom>
            <a:avLst/>
            <a:gdLst>
              <a:gd name="T0" fmla="*/ 2147483646 w 40557"/>
              <a:gd name="T1" fmla="*/ 2147483646 h 43200"/>
              <a:gd name="T2" fmla="*/ 0 w 40557"/>
              <a:gd name="T3" fmla="*/ 2147483646 h 43200"/>
              <a:gd name="T4" fmla="*/ 2147483646 w 40557"/>
              <a:gd name="T5" fmla="*/ 2147483646 h 43200"/>
              <a:gd name="T6" fmla="*/ 0 60000 65536"/>
              <a:gd name="T7" fmla="*/ 0 60000 65536"/>
              <a:gd name="T8" fmla="*/ 0 60000 65536"/>
              <a:gd name="T9" fmla="*/ 0 w 40557"/>
              <a:gd name="T10" fmla="*/ 0 h 43200"/>
              <a:gd name="T11" fmla="*/ 40557 w 4055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557" h="43200" fill="none" extrusionOk="0">
                <a:moveTo>
                  <a:pt x="132" y="11008"/>
                </a:moveTo>
                <a:cubicBezTo>
                  <a:pt x="3958" y="4208"/>
                  <a:pt x="11154" y="-1"/>
                  <a:pt x="18957" y="0"/>
                </a:cubicBezTo>
                <a:cubicBezTo>
                  <a:pt x="30886" y="0"/>
                  <a:pt x="40557" y="9670"/>
                  <a:pt x="40557" y="21600"/>
                </a:cubicBezTo>
                <a:cubicBezTo>
                  <a:pt x="40557" y="33529"/>
                  <a:pt x="30886" y="43200"/>
                  <a:pt x="18957" y="43200"/>
                </a:cubicBezTo>
                <a:cubicBezTo>
                  <a:pt x="11056" y="43200"/>
                  <a:pt x="3786" y="38886"/>
                  <a:pt x="-1" y="31953"/>
                </a:cubicBezTo>
              </a:path>
              <a:path w="40557" h="43200" stroke="0" extrusionOk="0">
                <a:moveTo>
                  <a:pt x="132" y="11008"/>
                </a:moveTo>
                <a:cubicBezTo>
                  <a:pt x="3958" y="4208"/>
                  <a:pt x="11154" y="-1"/>
                  <a:pt x="18957" y="0"/>
                </a:cubicBezTo>
                <a:cubicBezTo>
                  <a:pt x="30886" y="0"/>
                  <a:pt x="40557" y="9670"/>
                  <a:pt x="40557" y="21600"/>
                </a:cubicBezTo>
                <a:cubicBezTo>
                  <a:pt x="40557" y="33529"/>
                  <a:pt x="30886" y="43200"/>
                  <a:pt x="18957" y="43200"/>
                </a:cubicBezTo>
                <a:cubicBezTo>
                  <a:pt x="11056" y="43200"/>
                  <a:pt x="3786" y="38886"/>
                  <a:pt x="-1" y="31953"/>
                </a:cubicBezTo>
                <a:lnTo>
                  <a:pt x="18957" y="21600"/>
                </a:lnTo>
                <a:lnTo>
                  <a:pt x="132" y="11008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404" name="AutoShape 100"/>
          <p:cNvSpPr>
            <a:spLocks noChangeArrowheads="1"/>
          </p:cNvSpPr>
          <p:nvPr/>
        </p:nvSpPr>
        <p:spPr bwMode="auto">
          <a:xfrm>
            <a:off x="2143125" y="4162425"/>
            <a:ext cx="61913" cy="619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07" name="AutoShape 103"/>
          <p:cNvSpPr>
            <a:spLocks noChangeArrowheads="1"/>
          </p:cNvSpPr>
          <p:nvPr/>
        </p:nvSpPr>
        <p:spPr bwMode="auto">
          <a:xfrm>
            <a:off x="2593975" y="4054475"/>
            <a:ext cx="61913" cy="619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13" name="AutoShape 109"/>
          <p:cNvSpPr>
            <a:spLocks noChangeArrowheads="1"/>
          </p:cNvSpPr>
          <p:nvPr/>
        </p:nvSpPr>
        <p:spPr bwMode="auto">
          <a:xfrm>
            <a:off x="2517775" y="4037013"/>
            <a:ext cx="65088" cy="65087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06" name="AutoShape 102"/>
          <p:cNvSpPr>
            <a:spLocks noChangeArrowheads="1"/>
          </p:cNvSpPr>
          <p:nvPr/>
        </p:nvSpPr>
        <p:spPr bwMode="auto">
          <a:xfrm>
            <a:off x="2593975" y="5048250"/>
            <a:ext cx="61913" cy="619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10" name="AutoShape 106"/>
          <p:cNvSpPr>
            <a:spLocks noChangeArrowheads="1"/>
          </p:cNvSpPr>
          <p:nvPr/>
        </p:nvSpPr>
        <p:spPr bwMode="auto">
          <a:xfrm>
            <a:off x="2136775" y="4933950"/>
            <a:ext cx="65088" cy="65088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14" name="AutoShape 110"/>
          <p:cNvSpPr>
            <a:spLocks noChangeArrowheads="1"/>
          </p:cNvSpPr>
          <p:nvPr/>
        </p:nvSpPr>
        <p:spPr bwMode="auto">
          <a:xfrm>
            <a:off x="2516188" y="5054600"/>
            <a:ext cx="61912" cy="61913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37" name="AutoShape 133"/>
          <p:cNvSpPr>
            <a:spLocks noChangeArrowheads="1"/>
          </p:cNvSpPr>
          <p:nvPr/>
        </p:nvSpPr>
        <p:spPr bwMode="auto">
          <a:xfrm>
            <a:off x="5559425" y="2789238"/>
            <a:ext cx="61913" cy="61912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47" name="Arc 143"/>
          <p:cNvSpPr>
            <a:spLocks/>
          </p:cNvSpPr>
          <p:nvPr/>
        </p:nvSpPr>
        <p:spPr bwMode="auto">
          <a:xfrm>
            <a:off x="5589588" y="2711450"/>
            <a:ext cx="514350" cy="625475"/>
          </a:xfrm>
          <a:custGeom>
            <a:avLst/>
            <a:gdLst>
              <a:gd name="T0" fmla="*/ 2147483646 w 21600"/>
              <a:gd name="T1" fmla="*/ 0 h 15937"/>
              <a:gd name="T2" fmla="*/ 2147483646 w 21600"/>
              <a:gd name="T3" fmla="*/ 2147483646 h 15937"/>
              <a:gd name="T4" fmla="*/ 0 w 21600"/>
              <a:gd name="T5" fmla="*/ 2147483646 h 15937"/>
              <a:gd name="T6" fmla="*/ 0 60000 65536"/>
              <a:gd name="T7" fmla="*/ 0 60000 65536"/>
              <a:gd name="T8" fmla="*/ 0 60000 65536"/>
              <a:gd name="T9" fmla="*/ 0 w 21600"/>
              <a:gd name="T10" fmla="*/ 0 h 15937"/>
              <a:gd name="T11" fmla="*/ 21600 w 21600"/>
              <a:gd name="T12" fmla="*/ 15937 h 159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937" fill="none" extrusionOk="0">
                <a:moveTo>
                  <a:pt x="21438" y="0"/>
                </a:moveTo>
                <a:cubicBezTo>
                  <a:pt x="21546" y="873"/>
                  <a:pt x="21600" y="1752"/>
                  <a:pt x="21600" y="2633"/>
                </a:cubicBezTo>
                <a:cubicBezTo>
                  <a:pt x="21600" y="7455"/>
                  <a:pt x="19986" y="12138"/>
                  <a:pt x="17016" y="15937"/>
                </a:cubicBezTo>
              </a:path>
              <a:path w="21600" h="15937" stroke="0" extrusionOk="0">
                <a:moveTo>
                  <a:pt x="21438" y="0"/>
                </a:moveTo>
                <a:cubicBezTo>
                  <a:pt x="21546" y="873"/>
                  <a:pt x="21600" y="1752"/>
                  <a:pt x="21600" y="2633"/>
                </a:cubicBezTo>
                <a:cubicBezTo>
                  <a:pt x="21600" y="7455"/>
                  <a:pt x="19986" y="12138"/>
                  <a:pt x="17016" y="15937"/>
                </a:cubicBezTo>
                <a:lnTo>
                  <a:pt x="0" y="2633"/>
                </a:lnTo>
                <a:lnTo>
                  <a:pt x="21438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448" name="Arc 144"/>
          <p:cNvSpPr>
            <a:spLocks/>
          </p:cNvSpPr>
          <p:nvPr/>
        </p:nvSpPr>
        <p:spPr bwMode="auto">
          <a:xfrm flipH="1">
            <a:off x="5083175" y="2716213"/>
            <a:ext cx="514350" cy="617537"/>
          </a:xfrm>
          <a:custGeom>
            <a:avLst/>
            <a:gdLst>
              <a:gd name="T0" fmla="*/ 2147483646 w 21600"/>
              <a:gd name="T1" fmla="*/ 0 h 15740"/>
              <a:gd name="T2" fmla="*/ 2147483646 w 21600"/>
              <a:gd name="T3" fmla="*/ 2147483646 h 15740"/>
              <a:gd name="T4" fmla="*/ 0 w 21600"/>
              <a:gd name="T5" fmla="*/ 2147483646 h 15740"/>
              <a:gd name="T6" fmla="*/ 0 60000 65536"/>
              <a:gd name="T7" fmla="*/ 0 60000 65536"/>
              <a:gd name="T8" fmla="*/ 0 60000 65536"/>
              <a:gd name="T9" fmla="*/ 0 w 21600"/>
              <a:gd name="T10" fmla="*/ 0 h 15740"/>
              <a:gd name="T11" fmla="*/ 21600 w 21600"/>
              <a:gd name="T12" fmla="*/ 15740 h 157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740" fill="none" extrusionOk="0">
                <a:moveTo>
                  <a:pt x="21435" y="-1"/>
                </a:moveTo>
                <a:cubicBezTo>
                  <a:pt x="21545" y="883"/>
                  <a:pt x="21600" y="1772"/>
                  <a:pt x="21600" y="2662"/>
                </a:cubicBezTo>
                <a:cubicBezTo>
                  <a:pt x="21600" y="7386"/>
                  <a:pt x="20051" y="11980"/>
                  <a:pt x="17190" y="15739"/>
                </a:cubicBezTo>
              </a:path>
              <a:path w="21600" h="15740" stroke="0" extrusionOk="0">
                <a:moveTo>
                  <a:pt x="21435" y="-1"/>
                </a:moveTo>
                <a:cubicBezTo>
                  <a:pt x="21545" y="883"/>
                  <a:pt x="21600" y="1772"/>
                  <a:pt x="21600" y="2662"/>
                </a:cubicBezTo>
                <a:cubicBezTo>
                  <a:pt x="21600" y="7386"/>
                  <a:pt x="20051" y="11980"/>
                  <a:pt x="17190" y="15739"/>
                </a:cubicBezTo>
                <a:lnTo>
                  <a:pt x="0" y="2662"/>
                </a:lnTo>
                <a:lnTo>
                  <a:pt x="21435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451" name="Freeform 147"/>
          <p:cNvSpPr>
            <a:spLocks/>
          </p:cNvSpPr>
          <p:nvPr/>
        </p:nvSpPr>
        <p:spPr bwMode="auto">
          <a:xfrm>
            <a:off x="4749800" y="2717800"/>
            <a:ext cx="1676400" cy="615950"/>
          </a:xfrm>
          <a:custGeom>
            <a:avLst/>
            <a:gdLst>
              <a:gd name="T0" fmla="*/ 2147483646 w 1056"/>
              <a:gd name="T1" fmla="*/ 0 h 388"/>
              <a:gd name="T2" fmla="*/ 0 w 1056"/>
              <a:gd name="T3" fmla="*/ 2147483646 h 388"/>
              <a:gd name="T4" fmla="*/ 2147483646 w 1056"/>
              <a:gd name="T5" fmla="*/ 2147483646 h 388"/>
              <a:gd name="T6" fmla="*/ 2147483646 w 1056"/>
              <a:gd name="T7" fmla="*/ 0 h 38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388"/>
              <a:gd name="T14" fmla="*/ 1056 w 1056"/>
              <a:gd name="T15" fmla="*/ 388 h 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388">
                <a:moveTo>
                  <a:pt x="164" y="0"/>
                </a:moveTo>
                <a:lnTo>
                  <a:pt x="0" y="388"/>
                </a:lnTo>
                <a:lnTo>
                  <a:pt x="1056" y="388"/>
                </a:lnTo>
                <a:lnTo>
                  <a:pt x="8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53" name="Line 149"/>
          <p:cNvSpPr>
            <a:spLocks noChangeShapeType="1"/>
          </p:cNvSpPr>
          <p:nvPr/>
        </p:nvSpPr>
        <p:spPr bwMode="auto">
          <a:xfrm>
            <a:off x="5010150" y="2717800"/>
            <a:ext cx="1155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54" name="Line 150"/>
          <p:cNvSpPr>
            <a:spLocks noChangeShapeType="1"/>
          </p:cNvSpPr>
          <p:nvPr/>
        </p:nvSpPr>
        <p:spPr bwMode="auto">
          <a:xfrm flipH="1">
            <a:off x="5111750" y="1327150"/>
            <a:ext cx="476250" cy="1397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55" name="Line 151"/>
          <p:cNvSpPr>
            <a:spLocks noChangeShapeType="1"/>
          </p:cNvSpPr>
          <p:nvPr/>
        </p:nvSpPr>
        <p:spPr bwMode="auto">
          <a:xfrm>
            <a:off x="5588000" y="1327150"/>
            <a:ext cx="476250" cy="1397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38" name="AutoShape 134"/>
          <p:cNvSpPr>
            <a:spLocks noChangeArrowheads="1"/>
          </p:cNvSpPr>
          <p:nvPr/>
        </p:nvSpPr>
        <p:spPr bwMode="auto">
          <a:xfrm>
            <a:off x="5048250" y="2792413"/>
            <a:ext cx="61913" cy="61912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56" name="AutoShape 152"/>
          <p:cNvSpPr>
            <a:spLocks noChangeArrowheads="1"/>
          </p:cNvSpPr>
          <p:nvPr/>
        </p:nvSpPr>
        <p:spPr bwMode="auto">
          <a:xfrm>
            <a:off x="5092700" y="2684463"/>
            <a:ext cx="61913" cy="61912"/>
          </a:xfrm>
          <a:prstGeom prst="flowChartConnector">
            <a:avLst/>
          </a:prstGeom>
          <a:solidFill>
            <a:srgbClr val="3333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39" name="AutoShape 135"/>
          <p:cNvSpPr>
            <a:spLocks noChangeArrowheads="1"/>
          </p:cNvSpPr>
          <p:nvPr/>
        </p:nvSpPr>
        <p:spPr bwMode="auto">
          <a:xfrm>
            <a:off x="6073775" y="2789238"/>
            <a:ext cx="61913" cy="61912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57" name="AutoShape 153"/>
          <p:cNvSpPr>
            <a:spLocks noChangeArrowheads="1"/>
          </p:cNvSpPr>
          <p:nvPr/>
        </p:nvSpPr>
        <p:spPr bwMode="auto">
          <a:xfrm>
            <a:off x="6029325" y="2681288"/>
            <a:ext cx="61913" cy="61912"/>
          </a:xfrm>
          <a:prstGeom prst="flowChartConnector">
            <a:avLst/>
          </a:prstGeom>
          <a:solidFill>
            <a:srgbClr val="3333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52" name="Line 148"/>
          <p:cNvSpPr>
            <a:spLocks noChangeShapeType="1"/>
          </p:cNvSpPr>
          <p:nvPr/>
        </p:nvSpPr>
        <p:spPr bwMode="auto">
          <a:xfrm>
            <a:off x="5187950" y="3333750"/>
            <a:ext cx="806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40" name="AutoShape 136"/>
          <p:cNvSpPr>
            <a:spLocks noChangeArrowheads="1"/>
          </p:cNvSpPr>
          <p:nvPr/>
        </p:nvSpPr>
        <p:spPr bwMode="auto">
          <a:xfrm>
            <a:off x="5054600" y="2684463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41" name="AutoShape 137"/>
          <p:cNvSpPr>
            <a:spLocks noChangeArrowheads="1"/>
          </p:cNvSpPr>
          <p:nvPr/>
        </p:nvSpPr>
        <p:spPr bwMode="auto">
          <a:xfrm>
            <a:off x="6064250" y="2681288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42" name="AutoShape 138"/>
          <p:cNvSpPr>
            <a:spLocks noChangeArrowheads="1"/>
          </p:cNvSpPr>
          <p:nvPr/>
        </p:nvSpPr>
        <p:spPr bwMode="auto">
          <a:xfrm>
            <a:off x="5149850" y="3297238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43" name="AutoShape 139"/>
          <p:cNvSpPr>
            <a:spLocks noChangeArrowheads="1"/>
          </p:cNvSpPr>
          <p:nvPr/>
        </p:nvSpPr>
        <p:spPr bwMode="auto">
          <a:xfrm>
            <a:off x="5962650" y="3300413"/>
            <a:ext cx="61913" cy="619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09" name="AutoShape 105"/>
          <p:cNvSpPr>
            <a:spLocks noChangeArrowheads="1"/>
          </p:cNvSpPr>
          <p:nvPr/>
        </p:nvSpPr>
        <p:spPr bwMode="auto">
          <a:xfrm>
            <a:off x="3213100" y="4084638"/>
            <a:ext cx="61913" cy="61912"/>
          </a:xfrm>
          <a:prstGeom prst="flowChartConnector">
            <a:avLst/>
          </a:prstGeom>
          <a:solidFill>
            <a:srgbClr val="3333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08" name="AutoShape 104"/>
          <p:cNvSpPr>
            <a:spLocks noChangeArrowheads="1"/>
          </p:cNvSpPr>
          <p:nvPr/>
        </p:nvSpPr>
        <p:spPr bwMode="auto">
          <a:xfrm>
            <a:off x="3211513" y="5010150"/>
            <a:ext cx="65087" cy="65088"/>
          </a:xfrm>
          <a:prstGeom prst="flowChartConnector">
            <a:avLst/>
          </a:prstGeom>
          <a:solidFill>
            <a:srgbClr val="3333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63" name="Text Box 159"/>
          <p:cNvSpPr txBox="1">
            <a:spLocks noChangeArrowheads="1"/>
          </p:cNvSpPr>
          <p:nvPr/>
        </p:nvSpPr>
        <p:spPr bwMode="auto">
          <a:xfrm>
            <a:off x="485775" y="2224088"/>
            <a:ext cx="612775" cy="364648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shade val="30000"/>
                  <a:satMod val="115000"/>
                </a:schemeClr>
              </a:gs>
              <a:gs pos="50000">
                <a:schemeClr val="accent5">
                  <a:lumMod val="90000"/>
                  <a:shade val="67500"/>
                  <a:satMod val="115000"/>
                </a:schemeClr>
              </a:gs>
              <a:gs pos="100000">
                <a:schemeClr val="accent5">
                  <a:lumMod val="9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mpd="dbl">
            <a:solidFill>
              <a:srgbClr val="CC3300"/>
            </a:solidFill>
            <a:miter lim="800000"/>
            <a:headEnd/>
            <a:tailEnd type="none" w="sm" len="lg"/>
          </a:ln>
        </p:spPr>
        <p:txBody>
          <a:bodyPr vert="eaVert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kumimoji="0" lang="zh-CN" altLang="en-US" sz="2800">
                <a:solidFill>
                  <a:srgbClr val="000000"/>
                </a:solidFill>
                <a:ea typeface="黑体" panose="02010609060101010101" pitchFamily="49" charset="-122"/>
              </a:rPr>
              <a:t>完整表面相交法</a:t>
            </a:r>
          </a:p>
        </p:txBody>
      </p:sp>
      <p:sp>
        <p:nvSpPr>
          <p:cNvPr id="98460" name="Line 156"/>
          <p:cNvSpPr>
            <a:spLocks noChangeShapeType="1"/>
          </p:cNvSpPr>
          <p:nvPr/>
        </p:nvSpPr>
        <p:spPr bwMode="auto">
          <a:xfrm>
            <a:off x="3248025" y="4124325"/>
            <a:ext cx="0" cy="942975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536" name="组合 85"/>
          <p:cNvGrpSpPr>
            <a:grpSpLocks/>
          </p:cNvGrpSpPr>
          <p:nvPr/>
        </p:nvGrpSpPr>
        <p:grpSpPr bwMode="auto">
          <a:xfrm rot="-5400000">
            <a:off x="1824038" y="3625850"/>
            <a:ext cx="2076450" cy="1946275"/>
            <a:chOff x="2819400" y="1607632"/>
            <a:chExt cx="1579562" cy="1500821"/>
          </a:xfrm>
        </p:grpSpPr>
        <p:grpSp>
          <p:nvGrpSpPr>
            <p:cNvPr id="19559" name="Group 106"/>
            <p:cNvGrpSpPr>
              <a:grpSpLocks/>
            </p:cNvGrpSpPr>
            <p:nvPr/>
          </p:nvGrpSpPr>
          <p:grpSpPr bwMode="auto">
            <a:xfrm>
              <a:off x="2819400" y="2406778"/>
              <a:ext cx="1579562" cy="114300"/>
              <a:chOff x="3342" y="421"/>
              <a:chExt cx="1305" cy="0"/>
            </a:xfrm>
          </p:grpSpPr>
          <p:sp>
            <p:nvSpPr>
              <p:cNvPr id="19566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7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8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9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70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560" name="Group 119"/>
            <p:cNvGrpSpPr>
              <a:grpSpLocks/>
            </p:cNvGrpSpPr>
            <p:nvPr/>
          </p:nvGrpSpPr>
          <p:grpSpPr bwMode="auto">
            <a:xfrm>
              <a:off x="3617914" y="1607632"/>
              <a:ext cx="212724" cy="1500821"/>
              <a:chOff x="5522" y="285"/>
              <a:chExt cx="0" cy="1305"/>
            </a:xfrm>
          </p:grpSpPr>
          <p:sp>
            <p:nvSpPr>
              <p:cNvPr id="19561" name="Line 108"/>
              <p:cNvSpPr>
                <a:spLocks noChangeShapeType="1"/>
              </p:cNvSpPr>
              <p:nvPr/>
            </p:nvSpPr>
            <p:spPr bwMode="auto">
              <a:xfrm rot="5400000">
                <a:off x="5358" y="449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2" name="Line 109"/>
              <p:cNvSpPr>
                <a:spLocks noChangeShapeType="1"/>
              </p:cNvSpPr>
              <p:nvPr/>
            </p:nvSpPr>
            <p:spPr bwMode="auto">
              <a:xfrm rot="5400000">
                <a:off x="5488" y="694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3" name="Line 110"/>
              <p:cNvSpPr>
                <a:spLocks noChangeShapeType="1"/>
              </p:cNvSpPr>
              <p:nvPr/>
            </p:nvSpPr>
            <p:spPr bwMode="auto">
              <a:xfrm rot="5400000">
                <a:off x="5358" y="930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4" name="Line 111"/>
              <p:cNvSpPr>
                <a:spLocks noChangeShapeType="1"/>
              </p:cNvSpPr>
              <p:nvPr/>
            </p:nvSpPr>
            <p:spPr bwMode="auto">
              <a:xfrm rot="5400000">
                <a:off x="5488" y="1175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5" name="Line 112"/>
              <p:cNvSpPr>
                <a:spLocks noChangeShapeType="1"/>
              </p:cNvSpPr>
              <p:nvPr/>
            </p:nvSpPr>
            <p:spPr bwMode="auto">
              <a:xfrm rot="5400000">
                <a:off x="5358" y="1426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537" name="组合 99"/>
          <p:cNvGrpSpPr>
            <a:grpSpLocks/>
          </p:cNvGrpSpPr>
          <p:nvPr/>
        </p:nvGrpSpPr>
        <p:grpSpPr bwMode="auto">
          <a:xfrm rot="-5400000">
            <a:off x="4474369" y="2259806"/>
            <a:ext cx="2428875" cy="188913"/>
            <a:chOff x="151606" y="4289424"/>
            <a:chExt cx="2428082" cy="188913"/>
          </a:xfrm>
        </p:grpSpPr>
        <p:grpSp>
          <p:nvGrpSpPr>
            <p:cNvPr id="19550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9554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55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56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57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58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551" name="组合 101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9552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53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538" name="组合 109"/>
          <p:cNvGrpSpPr>
            <a:grpSpLocks/>
          </p:cNvGrpSpPr>
          <p:nvPr/>
        </p:nvGrpSpPr>
        <p:grpSpPr bwMode="auto">
          <a:xfrm rot="-5400000">
            <a:off x="1802606" y="2196307"/>
            <a:ext cx="2428875" cy="188912"/>
            <a:chOff x="151606" y="4289424"/>
            <a:chExt cx="2428082" cy="188913"/>
          </a:xfrm>
        </p:grpSpPr>
        <p:grpSp>
          <p:nvGrpSpPr>
            <p:cNvPr id="19541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9545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46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47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48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49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542" name="组合 111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9543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44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539" name="椭圆形标注 1"/>
          <p:cNvSpPr>
            <a:spLocks noChangeArrowheads="1"/>
          </p:cNvSpPr>
          <p:nvPr/>
        </p:nvSpPr>
        <p:spPr bwMode="auto">
          <a:xfrm>
            <a:off x="6424613" y="1703388"/>
            <a:ext cx="1125537" cy="652462"/>
          </a:xfrm>
          <a:prstGeom prst="wedgeEllipseCallout">
            <a:avLst>
              <a:gd name="adj1" fmla="val -79153"/>
              <a:gd name="adj2" fmla="val 90435"/>
            </a:avLst>
          </a:prstGeom>
          <a:gradFill rotWithShape="1">
            <a:gsLst>
              <a:gs pos="0">
                <a:srgbClr val="748A97"/>
              </a:gs>
              <a:gs pos="50000">
                <a:srgbClr val="A8C7DA"/>
              </a:gs>
              <a:gs pos="100000">
                <a:srgbClr val="C8EDFF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</a:p>
        </p:txBody>
      </p:sp>
      <p:sp>
        <p:nvSpPr>
          <p:cNvPr id="19540" name="Text Box 157"/>
          <p:cNvSpPr txBox="1">
            <a:spLocks noChangeArrowheads="1"/>
          </p:cNvSpPr>
          <p:nvPr/>
        </p:nvSpPr>
        <p:spPr bwMode="auto">
          <a:xfrm>
            <a:off x="468313" y="404813"/>
            <a:ext cx="799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例：完成多个平面截切圆锥后的俯视图和左视图</a:t>
            </a:r>
            <a:endParaRPr lang="zh-CN" altLang="en-US" sz="1800" i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9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000"/>
                                        <p:tgtEl>
                                          <p:spTgt spid="9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9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9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9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9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9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9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9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9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9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9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9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9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9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9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9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9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9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9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9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9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9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9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9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9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9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9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9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9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9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9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9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9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9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9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9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9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9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9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9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500"/>
                                        <p:tgtEl>
                                          <p:spTgt spid="9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500"/>
                                        <p:tgtEl>
                                          <p:spTgt spid="9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9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9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6" dur="500"/>
                                        <p:tgtEl>
                                          <p:spTgt spid="9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9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5" grpId="0" animBg="1"/>
      <p:bldP spid="98416" grpId="0" animBg="1"/>
      <p:bldP spid="98393" grpId="0" animBg="1"/>
      <p:bldP spid="98395" grpId="0" animBg="1"/>
      <p:bldP spid="98415" grpId="0" animBg="1"/>
      <p:bldP spid="98392" grpId="0" animBg="1"/>
      <p:bldP spid="98458" grpId="0" animBg="1"/>
      <p:bldP spid="98459" grpId="0" animBg="1"/>
      <p:bldP spid="98436" grpId="0" animBg="1"/>
      <p:bldP spid="98462" grpId="0" animBg="1"/>
      <p:bldP spid="98445" grpId="0" animBg="1"/>
      <p:bldP spid="98435" grpId="0" animBg="1"/>
      <p:bldP spid="98380" grpId="0" animBg="1"/>
      <p:bldP spid="98379" grpId="0" animBg="1"/>
      <p:bldP spid="98378" grpId="0" animBg="1"/>
      <p:bldP spid="98403" grpId="0" animBg="1"/>
      <p:bldP spid="98412" grpId="0" animBg="1"/>
      <p:bldP spid="98418" grpId="0" animBg="1"/>
      <p:bldP spid="98429" grpId="0" animBg="1"/>
      <p:bldP spid="98390" grpId="0" animBg="1"/>
      <p:bldP spid="98391" grpId="0" animBg="1"/>
      <p:bldP spid="98394" grpId="0" animBg="1"/>
      <p:bldP spid="98396" grpId="0" animBg="1"/>
      <p:bldP spid="98404" grpId="0" animBg="1"/>
      <p:bldP spid="98407" grpId="0" animBg="1"/>
      <p:bldP spid="98413" grpId="0" animBg="1"/>
      <p:bldP spid="98406" grpId="0" animBg="1"/>
      <p:bldP spid="98410" grpId="0" animBg="1"/>
      <p:bldP spid="98414" grpId="0" animBg="1"/>
      <p:bldP spid="98437" grpId="0" animBg="1"/>
      <p:bldP spid="98438" grpId="0" animBg="1"/>
      <p:bldP spid="98456" grpId="0" animBg="1"/>
      <p:bldP spid="98439" grpId="0" animBg="1"/>
      <p:bldP spid="98457" grpId="0" animBg="1"/>
      <p:bldP spid="98440" grpId="0" animBg="1"/>
      <p:bldP spid="98441" grpId="0" animBg="1"/>
      <p:bldP spid="98442" grpId="0" animBg="1"/>
      <p:bldP spid="98443" grpId="0" animBg="1"/>
      <p:bldP spid="98409" grpId="0" animBg="1"/>
      <p:bldP spid="98408" grpId="0" animBg="1"/>
      <p:bldP spid="98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AC0974B-8432-4929-B09F-80334221BAB6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17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231775" y="1025525"/>
            <a:ext cx="32369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一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.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求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截交线的本质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320800" y="1703388"/>
            <a:ext cx="403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 </a:t>
            </a:r>
            <a:r>
              <a:rPr kumimoji="1" lang="zh-CN" altLang="en-US" sz="240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求截平面与立体的共有点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2941638" y="2971800"/>
            <a:ext cx="3660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 立体的形状</a:t>
            </a:r>
            <a:endParaRPr kumimoji="1" lang="zh-CN" altLang="en-US" sz="240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  <a:sym typeface="Marlett" pitchFamily="2" charset="2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2941638" y="3559175"/>
            <a:ext cx="5946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截平面相对于</a:t>
            </a: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立体的位置</a:t>
            </a:r>
          </a:p>
        </p:txBody>
      </p:sp>
      <p:sp>
        <p:nvSpPr>
          <p:cNvPr id="136199" name="Rectangle 7" descr="紫色网格"/>
          <p:cNvSpPr>
            <a:spLocks noChangeArrowheads="1"/>
          </p:cNvSpPr>
          <p:nvPr/>
        </p:nvSpPr>
        <p:spPr bwMode="auto">
          <a:xfrm>
            <a:off x="815975" y="2309813"/>
            <a:ext cx="2339975" cy="5238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x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截交线的形状</a:t>
            </a: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1727200" y="3275013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取决于</a:t>
            </a:r>
          </a:p>
        </p:txBody>
      </p:sp>
      <p:sp>
        <p:nvSpPr>
          <p:cNvPr id="136201" name="Rectangle 9" descr="紫色网格"/>
          <p:cNvSpPr>
            <a:spLocks noChangeArrowheads="1"/>
          </p:cNvSpPr>
          <p:nvPr/>
        </p:nvSpPr>
        <p:spPr bwMode="auto">
          <a:xfrm>
            <a:off x="900113" y="4359275"/>
            <a:ext cx="3055937" cy="5238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x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截交线投影的形状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727200" y="5140325"/>
            <a:ext cx="7416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取决于</a:t>
            </a: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截平面相对于</a:t>
            </a: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投影面的位置</a:t>
            </a:r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2784475" y="163513"/>
            <a:ext cx="2244725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defPPr>
              <a:defRPr lang="zh-CN"/>
            </a:defPPr>
            <a:lvl1pPr marL="0" algn="ctr" defTabSz="914400" eaLnBrk="1" latinLnBrk="0" hangingPunct="1">
              <a:buFontTx/>
              <a:buNone/>
              <a:defRPr kumimoji="1" sz="3200" b="1" i="0">
                <a:solidFill>
                  <a:srgbClr val="00206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小 </a:t>
            </a:r>
            <a:r>
              <a:rPr lang="zh-CN" altLang="en-US" dirty="0" smtClean="0"/>
              <a:t>结</a:t>
            </a:r>
            <a:endParaRPr lang="zh-CN" altLang="en-US" dirty="0"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 advAuto="0"/>
      <p:bldP spid="136196" grpId="0" build="p" autoUpdateAnimBg="0"/>
      <p:bldP spid="136197" grpId="0" autoUpdateAnimBg="0"/>
      <p:bldP spid="136198" grpId="0" autoUpdateAnimBg="0"/>
      <p:bldP spid="136199" grpId="0" animBg="1" autoUpdateAnimBg="0"/>
      <p:bldP spid="136200" grpId="0" autoUpdateAnimBg="0"/>
      <p:bldP spid="136201" grpId="0" animBg="1" autoUpdateAnimBg="0"/>
      <p:bldP spid="13620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F7F94C5-1298-47A6-A511-3F35B628E8CD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18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13200" y="587375"/>
            <a:ext cx="1841500" cy="2157413"/>
            <a:chOff x="1469" y="2721"/>
            <a:chExt cx="1160" cy="1359"/>
          </a:xfrm>
        </p:grpSpPr>
        <p:pic>
          <p:nvPicPr>
            <p:cNvPr id="21539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" y="2721"/>
              <a:ext cx="1145" cy="1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40" name="AutoShape 4"/>
            <p:cNvSpPr>
              <a:spLocks noChangeArrowheads="1"/>
            </p:cNvSpPr>
            <p:nvPr/>
          </p:nvSpPr>
          <p:spPr bwMode="auto">
            <a:xfrm rot="1349288">
              <a:off x="1868" y="2836"/>
              <a:ext cx="761" cy="56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41" name="Oval 5"/>
            <p:cNvSpPr>
              <a:spLocks noChangeArrowheads="1"/>
            </p:cNvSpPr>
            <p:nvPr/>
          </p:nvSpPr>
          <p:spPr bwMode="auto">
            <a:xfrm rot="-2433228">
              <a:off x="1837" y="3148"/>
              <a:ext cx="459" cy="62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37222" name="Text Box 6" descr="紫色网格"/>
          <p:cNvSpPr txBox="1">
            <a:spLocks noChangeArrowheads="1"/>
          </p:cNvSpPr>
          <p:nvPr/>
        </p:nvSpPr>
        <p:spPr bwMode="auto">
          <a:xfrm>
            <a:off x="249238" y="290513"/>
            <a:ext cx="467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二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.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截平面与立体的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相交形式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643188" y="1249363"/>
            <a:ext cx="1274762" cy="1128712"/>
            <a:chOff x="1362" y="3181"/>
            <a:chExt cx="803" cy="711"/>
          </a:xfrm>
        </p:grpSpPr>
        <p:sp>
          <p:nvSpPr>
            <p:cNvPr id="21537" name="AutoShape 8"/>
            <p:cNvSpPr>
              <a:spLocks noChangeArrowheads="1"/>
            </p:cNvSpPr>
            <p:nvPr/>
          </p:nvSpPr>
          <p:spPr bwMode="auto">
            <a:xfrm>
              <a:off x="1362" y="3224"/>
              <a:ext cx="798" cy="668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586E58"/>
                </a:gs>
                <a:gs pos="100000">
                  <a:srgbClr val="CCFFCC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38" name="AutoShape 9"/>
            <p:cNvSpPr>
              <a:spLocks noChangeArrowheads="1"/>
            </p:cNvSpPr>
            <p:nvPr/>
          </p:nvSpPr>
          <p:spPr bwMode="auto">
            <a:xfrm rot="2709052">
              <a:off x="1747" y="3208"/>
              <a:ext cx="446" cy="391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37226" name="Text Box 10" descr="紫色网格"/>
          <p:cNvSpPr txBox="1">
            <a:spLocks noChangeArrowheads="1"/>
          </p:cNvSpPr>
          <p:nvPr/>
        </p:nvSpPr>
        <p:spPr bwMode="auto">
          <a:xfrm>
            <a:off x="442913" y="1395413"/>
            <a:ext cx="1627187" cy="5238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单体单面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845175" y="1350963"/>
            <a:ext cx="1549400" cy="1217612"/>
            <a:chOff x="2606" y="3105"/>
            <a:chExt cx="976" cy="767"/>
          </a:xfrm>
        </p:grpSpPr>
        <p:sp>
          <p:nvSpPr>
            <p:cNvPr id="21531" name="Freeform 12"/>
            <p:cNvSpPr>
              <a:spLocks/>
            </p:cNvSpPr>
            <p:nvPr/>
          </p:nvSpPr>
          <p:spPr bwMode="auto">
            <a:xfrm>
              <a:off x="2606" y="3200"/>
              <a:ext cx="586" cy="670"/>
            </a:xfrm>
            <a:custGeom>
              <a:avLst/>
              <a:gdLst>
                <a:gd name="T0" fmla="*/ 424 w 586"/>
                <a:gd name="T1" fmla="*/ 0 h 670"/>
                <a:gd name="T2" fmla="*/ 277 w 586"/>
                <a:gd name="T3" fmla="*/ 331 h 670"/>
                <a:gd name="T4" fmla="*/ 96 w 586"/>
                <a:gd name="T5" fmla="*/ 264 h 670"/>
                <a:gd name="T6" fmla="*/ 0 w 586"/>
                <a:gd name="T7" fmla="*/ 488 h 670"/>
                <a:gd name="T8" fmla="*/ 490 w 586"/>
                <a:gd name="T9" fmla="*/ 670 h 670"/>
                <a:gd name="T10" fmla="*/ 586 w 586"/>
                <a:gd name="T11" fmla="*/ 448 h 670"/>
                <a:gd name="T12" fmla="*/ 400 w 586"/>
                <a:gd name="T13" fmla="*/ 385 h 670"/>
                <a:gd name="T14" fmla="*/ 544 w 586"/>
                <a:gd name="T15" fmla="*/ 48 h 670"/>
                <a:gd name="T16" fmla="*/ 424 w 586"/>
                <a:gd name="T17" fmla="*/ 0 h 6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86"/>
                <a:gd name="T28" fmla="*/ 0 h 670"/>
                <a:gd name="T29" fmla="*/ 586 w 586"/>
                <a:gd name="T30" fmla="*/ 670 h 67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86" h="670">
                  <a:moveTo>
                    <a:pt x="424" y="0"/>
                  </a:moveTo>
                  <a:lnTo>
                    <a:pt x="277" y="331"/>
                  </a:lnTo>
                  <a:lnTo>
                    <a:pt x="96" y="264"/>
                  </a:lnTo>
                  <a:lnTo>
                    <a:pt x="0" y="488"/>
                  </a:lnTo>
                  <a:lnTo>
                    <a:pt x="490" y="670"/>
                  </a:lnTo>
                  <a:lnTo>
                    <a:pt x="586" y="448"/>
                  </a:lnTo>
                  <a:lnTo>
                    <a:pt x="400" y="385"/>
                  </a:lnTo>
                  <a:lnTo>
                    <a:pt x="544" y="48"/>
                  </a:lnTo>
                  <a:lnTo>
                    <a:pt x="424" y="0"/>
                  </a:lnTo>
                  <a:close/>
                </a:path>
              </a:pathLst>
            </a:custGeom>
            <a:gradFill rotWithShape="0">
              <a:gsLst>
                <a:gs pos="0">
                  <a:srgbClr val="8F8F72"/>
                </a:gs>
                <a:gs pos="100000">
                  <a:srgbClr val="FFFFCC"/>
                </a:gs>
              </a:gsLst>
              <a:lin ang="189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2" name="Freeform 13"/>
            <p:cNvSpPr>
              <a:spLocks/>
            </p:cNvSpPr>
            <p:nvPr/>
          </p:nvSpPr>
          <p:spPr bwMode="auto">
            <a:xfrm>
              <a:off x="3006" y="3153"/>
              <a:ext cx="393" cy="431"/>
            </a:xfrm>
            <a:custGeom>
              <a:avLst/>
              <a:gdLst>
                <a:gd name="T0" fmla="*/ 144 w 393"/>
                <a:gd name="T1" fmla="*/ 87 h 431"/>
                <a:gd name="T2" fmla="*/ 393 w 393"/>
                <a:gd name="T3" fmla="*/ 0 h 431"/>
                <a:gd name="T4" fmla="*/ 393 w 393"/>
                <a:gd name="T5" fmla="*/ 288 h 431"/>
                <a:gd name="T6" fmla="*/ 0 w 393"/>
                <a:gd name="T7" fmla="*/ 431 h 431"/>
                <a:gd name="T8" fmla="*/ 144 w 393"/>
                <a:gd name="T9" fmla="*/ 87 h 4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431"/>
                <a:gd name="T17" fmla="*/ 393 w 393"/>
                <a:gd name="T18" fmla="*/ 431 h 4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431">
                  <a:moveTo>
                    <a:pt x="144" y="87"/>
                  </a:moveTo>
                  <a:lnTo>
                    <a:pt x="393" y="0"/>
                  </a:lnTo>
                  <a:lnTo>
                    <a:pt x="393" y="288"/>
                  </a:lnTo>
                  <a:lnTo>
                    <a:pt x="0" y="431"/>
                  </a:lnTo>
                  <a:lnTo>
                    <a:pt x="144" y="87"/>
                  </a:lnTo>
                  <a:close/>
                </a:path>
              </a:pathLst>
            </a:cu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3" name="Freeform 14"/>
            <p:cNvSpPr>
              <a:spLocks/>
            </p:cNvSpPr>
            <p:nvPr/>
          </p:nvSpPr>
          <p:spPr bwMode="auto">
            <a:xfrm>
              <a:off x="3009" y="3438"/>
              <a:ext cx="573" cy="207"/>
            </a:xfrm>
            <a:custGeom>
              <a:avLst/>
              <a:gdLst>
                <a:gd name="T0" fmla="*/ 399 w 573"/>
                <a:gd name="T1" fmla="*/ 0 h 207"/>
                <a:gd name="T2" fmla="*/ 573 w 573"/>
                <a:gd name="T3" fmla="*/ 63 h 207"/>
                <a:gd name="T4" fmla="*/ 183 w 573"/>
                <a:gd name="T5" fmla="*/ 207 h 207"/>
                <a:gd name="T6" fmla="*/ 0 w 573"/>
                <a:gd name="T7" fmla="*/ 147 h 207"/>
                <a:gd name="T8" fmla="*/ 399 w 573"/>
                <a:gd name="T9" fmla="*/ 0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3"/>
                <a:gd name="T16" fmla="*/ 0 h 207"/>
                <a:gd name="T17" fmla="*/ 573 w 573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3" h="207">
                  <a:moveTo>
                    <a:pt x="399" y="0"/>
                  </a:moveTo>
                  <a:lnTo>
                    <a:pt x="573" y="63"/>
                  </a:lnTo>
                  <a:lnTo>
                    <a:pt x="183" y="207"/>
                  </a:lnTo>
                  <a:lnTo>
                    <a:pt x="0" y="147"/>
                  </a:lnTo>
                  <a:lnTo>
                    <a:pt x="399" y="0"/>
                  </a:lnTo>
                  <a:close/>
                </a:path>
              </a:pathLst>
            </a:cu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4" name="Freeform 15"/>
            <p:cNvSpPr>
              <a:spLocks/>
            </p:cNvSpPr>
            <p:nvPr/>
          </p:nvSpPr>
          <p:spPr bwMode="auto">
            <a:xfrm>
              <a:off x="3097" y="3501"/>
              <a:ext cx="485" cy="371"/>
            </a:xfrm>
            <a:custGeom>
              <a:avLst/>
              <a:gdLst>
                <a:gd name="T0" fmla="*/ 485 w 485"/>
                <a:gd name="T1" fmla="*/ 0 h 371"/>
                <a:gd name="T2" fmla="*/ 485 w 485"/>
                <a:gd name="T3" fmla="*/ 186 h 371"/>
                <a:gd name="T4" fmla="*/ 0 w 485"/>
                <a:gd name="T5" fmla="*/ 371 h 371"/>
                <a:gd name="T6" fmla="*/ 92 w 485"/>
                <a:gd name="T7" fmla="*/ 141 h 371"/>
                <a:gd name="T8" fmla="*/ 485 w 485"/>
                <a:gd name="T9" fmla="*/ 0 h 3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5"/>
                <a:gd name="T16" fmla="*/ 0 h 371"/>
                <a:gd name="T17" fmla="*/ 485 w 485"/>
                <a:gd name="T18" fmla="*/ 371 h 3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5" h="371">
                  <a:moveTo>
                    <a:pt x="485" y="0"/>
                  </a:moveTo>
                  <a:lnTo>
                    <a:pt x="485" y="186"/>
                  </a:lnTo>
                  <a:lnTo>
                    <a:pt x="0" y="371"/>
                  </a:lnTo>
                  <a:lnTo>
                    <a:pt x="92" y="141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5" name="Freeform 16"/>
            <p:cNvSpPr>
              <a:spLocks/>
            </p:cNvSpPr>
            <p:nvPr/>
          </p:nvSpPr>
          <p:spPr bwMode="auto">
            <a:xfrm>
              <a:off x="3036" y="3105"/>
              <a:ext cx="360" cy="137"/>
            </a:xfrm>
            <a:custGeom>
              <a:avLst/>
              <a:gdLst>
                <a:gd name="T0" fmla="*/ 0 w 360"/>
                <a:gd name="T1" fmla="*/ 96 h 137"/>
                <a:gd name="T2" fmla="*/ 246 w 360"/>
                <a:gd name="T3" fmla="*/ 0 h 137"/>
                <a:gd name="T4" fmla="*/ 360 w 360"/>
                <a:gd name="T5" fmla="*/ 48 h 137"/>
                <a:gd name="T6" fmla="*/ 110 w 360"/>
                <a:gd name="T7" fmla="*/ 137 h 137"/>
                <a:gd name="T8" fmla="*/ 0 w 360"/>
                <a:gd name="T9" fmla="*/ 96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"/>
                <a:gd name="T16" fmla="*/ 0 h 137"/>
                <a:gd name="T17" fmla="*/ 360 w 360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" h="137">
                  <a:moveTo>
                    <a:pt x="0" y="96"/>
                  </a:moveTo>
                  <a:lnTo>
                    <a:pt x="246" y="0"/>
                  </a:lnTo>
                  <a:lnTo>
                    <a:pt x="360" y="48"/>
                  </a:lnTo>
                  <a:lnTo>
                    <a:pt x="110" y="137"/>
                  </a:lnTo>
                  <a:lnTo>
                    <a:pt x="0" y="96"/>
                  </a:lnTo>
                  <a:close/>
                </a:path>
              </a:pathLst>
            </a:cu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6" name="Freeform 17"/>
            <p:cNvSpPr>
              <a:spLocks/>
            </p:cNvSpPr>
            <p:nvPr/>
          </p:nvSpPr>
          <p:spPr bwMode="auto">
            <a:xfrm>
              <a:off x="2706" y="3366"/>
              <a:ext cx="246" cy="162"/>
            </a:xfrm>
            <a:custGeom>
              <a:avLst/>
              <a:gdLst>
                <a:gd name="T0" fmla="*/ 0 w 246"/>
                <a:gd name="T1" fmla="*/ 99 h 162"/>
                <a:gd name="T2" fmla="*/ 246 w 246"/>
                <a:gd name="T3" fmla="*/ 0 h 162"/>
                <a:gd name="T4" fmla="*/ 177 w 246"/>
                <a:gd name="T5" fmla="*/ 162 h 162"/>
                <a:gd name="T6" fmla="*/ 0 w 246"/>
                <a:gd name="T7" fmla="*/ 99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6"/>
                <a:gd name="T13" fmla="*/ 0 h 162"/>
                <a:gd name="T14" fmla="*/ 246 w 246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6" h="162">
                  <a:moveTo>
                    <a:pt x="0" y="99"/>
                  </a:moveTo>
                  <a:lnTo>
                    <a:pt x="246" y="0"/>
                  </a:lnTo>
                  <a:lnTo>
                    <a:pt x="177" y="162"/>
                  </a:lnTo>
                  <a:lnTo>
                    <a:pt x="0" y="99"/>
                  </a:lnTo>
                  <a:close/>
                </a:path>
              </a:pathLst>
            </a:cu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403225" y="1990725"/>
            <a:ext cx="182562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基本形式</a:t>
            </a:r>
          </a:p>
        </p:txBody>
      </p:sp>
      <p:sp>
        <p:nvSpPr>
          <p:cNvPr id="137236" name="Rectangle 20" descr="紫色网格"/>
          <p:cNvSpPr>
            <a:spLocks noChangeArrowheads="1"/>
          </p:cNvSpPr>
          <p:nvPr/>
        </p:nvSpPr>
        <p:spPr bwMode="auto">
          <a:xfrm>
            <a:off x="473075" y="3416300"/>
            <a:ext cx="1627188" cy="5238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单体多面</a:t>
            </a:r>
          </a:p>
        </p:txBody>
      </p:sp>
      <p:sp>
        <p:nvSpPr>
          <p:cNvPr id="137237" name="Rectangle 21" descr="紫色网格"/>
          <p:cNvSpPr>
            <a:spLocks noChangeArrowheads="1"/>
          </p:cNvSpPr>
          <p:nvPr/>
        </p:nvSpPr>
        <p:spPr bwMode="auto">
          <a:xfrm>
            <a:off x="508000" y="5191125"/>
            <a:ext cx="1627188" cy="5238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多体多面</a:t>
            </a:r>
          </a:p>
        </p:txBody>
      </p:sp>
      <p:pic>
        <p:nvPicPr>
          <p:cNvPr id="137238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4924425"/>
            <a:ext cx="1609725" cy="931863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659063" y="2922588"/>
            <a:ext cx="1157287" cy="1517650"/>
            <a:chOff x="2249" y="1024"/>
            <a:chExt cx="1271" cy="1668"/>
          </a:xfrm>
        </p:grpSpPr>
        <p:sp>
          <p:nvSpPr>
            <p:cNvPr id="21527" name="AutoShape 24"/>
            <p:cNvSpPr>
              <a:spLocks noChangeArrowheads="1"/>
            </p:cNvSpPr>
            <p:nvPr/>
          </p:nvSpPr>
          <p:spPr bwMode="auto">
            <a:xfrm>
              <a:off x="2249" y="1056"/>
              <a:ext cx="1218" cy="1636"/>
            </a:xfrm>
            <a:prstGeom prst="can">
              <a:avLst>
                <a:gd name="adj" fmla="val 42839"/>
              </a:avLst>
            </a:prstGeom>
            <a:gradFill rotWithShape="0">
              <a:gsLst>
                <a:gs pos="0">
                  <a:srgbClr val="475E76"/>
                </a:gs>
                <a:gs pos="100000">
                  <a:srgbClr val="99CCFF"/>
                </a:gs>
              </a:gsLst>
              <a:lin ang="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28" name="Oval 25"/>
            <p:cNvSpPr>
              <a:spLocks noChangeArrowheads="1"/>
            </p:cNvSpPr>
            <p:nvPr/>
          </p:nvSpPr>
          <p:spPr bwMode="auto">
            <a:xfrm rot="2023145">
              <a:off x="2283" y="1412"/>
              <a:ext cx="1208" cy="974"/>
            </a:xfrm>
            <a:prstGeom prst="ellipse">
              <a:avLst/>
            </a:prstGeom>
            <a:gradFill rotWithShape="0">
              <a:gsLst>
                <a:gs pos="0">
                  <a:srgbClr val="5E765E"/>
                </a:gs>
                <a:gs pos="100000">
                  <a:srgbClr val="CCFFCC"/>
                </a:gs>
              </a:gsLst>
              <a:lin ang="189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29" name="Freeform 26"/>
            <p:cNvSpPr>
              <a:spLocks/>
            </p:cNvSpPr>
            <p:nvPr/>
          </p:nvSpPr>
          <p:spPr bwMode="auto">
            <a:xfrm>
              <a:off x="2317" y="1096"/>
              <a:ext cx="835" cy="753"/>
            </a:xfrm>
            <a:custGeom>
              <a:avLst/>
              <a:gdLst>
                <a:gd name="T0" fmla="*/ 0 w 835"/>
                <a:gd name="T1" fmla="*/ 346 h 753"/>
                <a:gd name="T2" fmla="*/ 835 w 835"/>
                <a:gd name="T3" fmla="*/ 0 h 753"/>
                <a:gd name="T4" fmla="*/ 835 w 835"/>
                <a:gd name="T5" fmla="*/ 392 h 753"/>
                <a:gd name="T6" fmla="*/ 0 w 835"/>
                <a:gd name="T7" fmla="*/ 753 h 753"/>
                <a:gd name="T8" fmla="*/ 0 w 835"/>
                <a:gd name="T9" fmla="*/ 346 h 7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5"/>
                <a:gd name="T16" fmla="*/ 0 h 753"/>
                <a:gd name="T17" fmla="*/ 835 w 835"/>
                <a:gd name="T18" fmla="*/ 753 h 7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5" h="753">
                  <a:moveTo>
                    <a:pt x="0" y="346"/>
                  </a:moveTo>
                  <a:lnTo>
                    <a:pt x="835" y="0"/>
                  </a:lnTo>
                  <a:lnTo>
                    <a:pt x="835" y="392"/>
                  </a:lnTo>
                  <a:lnTo>
                    <a:pt x="0" y="753"/>
                  </a:lnTo>
                  <a:lnTo>
                    <a:pt x="0" y="346"/>
                  </a:lnTo>
                  <a:close/>
                </a:path>
              </a:pathLst>
            </a:custGeom>
            <a:gradFill rotWithShape="0">
              <a:gsLst>
                <a:gs pos="0">
                  <a:srgbClr val="CCCCFF"/>
                </a:gs>
                <a:gs pos="100000">
                  <a:srgbClr val="5E5E76"/>
                </a:gs>
              </a:gsLst>
              <a:lin ang="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0" name="Freeform 27"/>
            <p:cNvSpPr>
              <a:spLocks/>
            </p:cNvSpPr>
            <p:nvPr/>
          </p:nvSpPr>
          <p:spPr bwMode="auto">
            <a:xfrm>
              <a:off x="3168" y="1024"/>
              <a:ext cx="352" cy="926"/>
            </a:xfrm>
            <a:custGeom>
              <a:avLst/>
              <a:gdLst>
                <a:gd name="T0" fmla="*/ 0 w 352"/>
                <a:gd name="T1" fmla="*/ 0 h 926"/>
                <a:gd name="T2" fmla="*/ 0 w 352"/>
                <a:gd name="T3" fmla="*/ 464 h 926"/>
                <a:gd name="T4" fmla="*/ 72 w 352"/>
                <a:gd name="T5" fmla="*/ 520 h 926"/>
                <a:gd name="T6" fmla="*/ 120 w 352"/>
                <a:gd name="T7" fmla="*/ 560 h 926"/>
                <a:gd name="T8" fmla="*/ 162 w 352"/>
                <a:gd name="T9" fmla="*/ 614 h 926"/>
                <a:gd name="T10" fmla="*/ 204 w 352"/>
                <a:gd name="T11" fmla="*/ 662 h 926"/>
                <a:gd name="T12" fmla="*/ 246 w 352"/>
                <a:gd name="T13" fmla="*/ 722 h 926"/>
                <a:gd name="T14" fmla="*/ 270 w 352"/>
                <a:gd name="T15" fmla="*/ 788 h 926"/>
                <a:gd name="T16" fmla="*/ 294 w 352"/>
                <a:gd name="T17" fmla="*/ 872 h 926"/>
                <a:gd name="T18" fmla="*/ 318 w 352"/>
                <a:gd name="T19" fmla="*/ 926 h 926"/>
                <a:gd name="T20" fmla="*/ 352 w 352"/>
                <a:gd name="T21" fmla="*/ 152 h 926"/>
                <a:gd name="T22" fmla="*/ 0 w 352"/>
                <a:gd name="T23" fmla="*/ 0 h 9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"/>
                <a:gd name="T37" fmla="*/ 0 h 926"/>
                <a:gd name="T38" fmla="*/ 352 w 352"/>
                <a:gd name="T39" fmla="*/ 926 h 92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" h="926">
                  <a:moveTo>
                    <a:pt x="0" y="0"/>
                  </a:moveTo>
                  <a:lnTo>
                    <a:pt x="0" y="464"/>
                  </a:lnTo>
                  <a:lnTo>
                    <a:pt x="72" y="520"/>
                  </a:lnTo>
                  <a:lnTo>
                    <a:pt x="120" y="560"/>
                  </a:lnTo>
                  <a:lnTo>
                    <a:pt x="162" y="614"/>
                  </a:lnTo>
                  <a:lnTo>
                    <a:pt x="204" y="662"/>
                  </a:lnTo>
                  <a:lnTo>
                    <a:pt x="246" y="722"/>
                  </a:lnTo>
                  <a:lnTo>
                    <a:pt x="270" y="788"/>
                  </a:lnTo>
                  <a:lnTo>
                    <a:pt x="294" y="872"/>
                  </a:lnTo>
                  <a:lnTo>
                    <a:pt x="318" y="926"/>
                  </a:lnTo>
                  <a:lnTo>
                    <a:pt x="352" y="152"/>
                  </a:lnTo>
                  <a:cubicBezTo>
                    <a:pt x="251" y="12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3952875" y="3179763"/>
            <a:ext cx="1352550" cy="1128712"/>
            <a:chOff x="244" y="868"/>
            <a:chExt cx="1897" cy="1582"/>
          </a:xfrm>
        </p:grpSpPr>
        <p:sp>
          <p:nvSpPr>
            <p:cNvPr id="21522" name="Freeform 29"/>
            <p:cNvSpPr>
              <a:spLocks/>
            </p:cNvSpPr>
            <p:nvPr/>
          </p:nvSpPr>
          <p:spPr bwMode="auto">
            <a:xfrm>
              <a:off x="773" y="868"/>
              <a:ext cx="1368" cy="710"/>
            </a:xfrm>
            <a:custGeom>
              <a:avLst/>
              <a:gdLst>
                <a:gd name="T0" fmla="*/ 688 w 1368"/>
                <a:gd name="T1" fmla="*/ 710 h 710"/>
                <a:gd name="T2" fmla="*/ 672 w 1368"/>
                <a:gd name="T3" fmla="*/ 694 h 710"/>
                <a:gd name="T4" fmla="*/ 0 w 1368"/>
                <a:gd name="T5" fmla="*/ 406 h 710"/>
                <a:gd name="T6" fmla="*/ 573 w 1368"/>
                <a:gd name="T7" fmla="*/ 0 h 710"/>
                <a:gd name="T8" fmla="*/ 1368 w 1368"/>
                <a:gd name="T9" fmla="*/ 356 h 710"/>
                <a:gd name="T10" fmla="*/ 1088 w 1368"/>
                <a:gd name="T11" fmla="*/ 566 h 710"/>
                <a:gd name="T12" fmla="*/ 688 w 1368"/>
                <a:gd name="T13" fmla="*/ 710 h 7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8"/>
                <a:gd name="T22" fmla="*/ 0 h 710"/>
                <a:gd name="T23" fmla="*/ 1368 w 1368"/>
                <a:gd name="T24" fmla="*/ 710 h 7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8" h="710">
                  <a:moveTo>
                    <a:pt x="688" y="710"/>
                  </a:moveTo>
                  <a:lnTo>
                    <a:pt x="672" y="694"/>
                  </a:lnTo>
                  <a:lnTo>
                    <a:pt x="0" y="406"/>
                  </a:lnTo>
                  <a:lnTo>
                    <a:pt x="573" y="0"/>
                  </a:lnTo>
                  <a:lnTo>
                    <a:pt x="1368" y="356"/>
                  </a:lnTo>
                  <a:lnTo>
                    <a:pt x="1088" y="566"/>
                  </a:lnTo>
                  <a:lnTo>
                    <a:pt x="688" y="710"/>
                  </a:lnTo>
                  <a:close/>
                </a:path>
              </a:pathLst>
            </a:custGeom>
            <a:gradFill rotWithShape="0">
              <a:gsLst>
                <a:gs pos="0">
                  <a:srgbClr val="2F765E"/>
                </a:gs>
                <a:gs pos="100000">
                  <a:srgbClr val="66FFCC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3" name="Freeform 30"/>
            <p:cNvSpPr>
              <a:spLocks/>
            </p:cNvSpPr>
            <p:nvPr/>
          </p:nvSpPr>
          <p:spPr bwMode="auto">
            <a:xfrm>
              <a:off x="1788" y="1224"/>
              <a:ext cx="348" cy="942"/>
            </a:xfrm>
            <a:custGeom>
              <a:avLst/>
              <a:gdLst>
                <a:gd name="T0" fmla="*/ 0 w 348"/>
                <a:gd name="T1" fmla="*/ 235 h 942"/>
                <a:gd name="T2" fmla="*/ 29 w 348"/>
                <a:gd name="T3" fmla="*/ 942 h 942"/>
                <a:gd name="T4" fmla="*/ 348 w 348"/>
                <a:gd name="T5" fmla="*/ 726 h 942"/>
                <a:gd name="T6" fmla="*/ 348 w 348"/>
                <a:gd name="T7" fmla="*/ 0 h 942"/>
                <a:gd name="T8" fmla="*/ 0 w 348"/>
                <a:gd name="T9" fmla="*/ 235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8"/>
                <a:gd name="T16" fmla="*/ 0 h 942"/>
                <a:gd name="T17" fmla="*/ 348 w 348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8" h="942">
                  <a:moveTo>
                    <a:pt x="0" y="235"/>
                  </a:moveTo>
                  <a:lnTo>
                    <a:pt x="29" y="942"/>
                  </a:lnTo>
                  <a:lnTo>
                    <a:pt x="348" y="726"/>
                  </a:lnTo>
                  <a:lnTo>
                    <a:pt x="348" y="0"/>
                  </a:lnTo>
                  <a:lnTo>
                    <a:pt x="0" y="235"/>
                  </a:lnTo>
                  <a:close/>
                </a:path>
              </a:pathLst>
            </a:custGeom>
            <a:gradFill rotWithShape="0">
              <a:gsLst>
                <a:gs pos="0">
                  <a:srgbClr val="66FFCC"/>
                </a:gs>
                <a:gs pos="100000">
                  <a:srgbClr val="2F765E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4" name="Freeform 31"/>
            <p:cNvSpPr>
              <a:spLocks/>
            </p:cNvSpPr>
            <p:nvPr/>
          </p:nvSpPr>
          <p:spPr bwMode="auto">
            <a:xfrm>
              <a:off x="244" y="1266"/>
              <a:ext cx="1209" cy="896"/>
            </a:xfrm>
            <a:custGeom>
              <a:avLst/>
              <a:gdLst>
                <a:gd name="T0" fmla="*/ 537 w 1209"/>
                <a:gd name="T1" fmla="*/ 0 h 896"/>
                <a:gd name="T2" fmla="*/ 1209 w 1209"/>
                <a:gd name="T3" fmla="*/ 304 h 896"/>
                <a:gd name="T4" fmla="*/ 249 w 1209"/>
                <a:gd name="T5" fmla="*/ 896 h 896"/>
                <a:gd name="T6" fmla="*/ 0 w 1209"/>
                <a:gd name="T7" fmla="*/ 777 h 896"/>
                <a:gd name="T8" fmla="*/ 537 w 1209"/>
                <a:gd name="T9" fmla="*/ 0 h 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9"/>
                <a:gd name="T16" fmla="*/ 0 h 896"/>
                <a:gd name="T17" fmla="*/ 1209 w 1209"/>
                <a:gd name="T18" fmla="*/ 896 h 8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9" h="896">
                  <a:moveTo>
                    <a:pt x="537" y="0"/>
                  </a:moveTo>
                  <a:lnTo>
                    <a:pt x="1209" y="304"/>
                  </a:lnTo>
                  <a:lnTo>
                    <a:pt x="249" y="896"/>
                  </a:lnTo>
                  <a:lnTo>
                    <a:pt x="0" y="777"/>
                  </a:lnTo>
                  <a:lnTo>
                    <a:pt x="537" y="0"/>
                  </a:lnTo>
                  <a:close/>
                </a:path>
              </a:pathLst>
            </a:custGeom>
            <a:gradFill rotWithShape="0">
              <a:gsLst>
                <a:gs pos="0">
                  <a:srgbClr val="728E72"/>
                </a:gs>
                <a:gs pos="100000">
                  <a:srgbClr val="CCFFCC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5" name="Freeform 32"/>
            <p:cNvSpPr>
              <a:spLocks/>
            </p:cNvSpPr>
            <p:nvPr/>
          </p:nvSpPr>
          <p:spPr bwMode="auto">
            <a:xfrm>
              <a:off x="244" y="2036"/>
              <a:ext cx="259" cy="405"/>
            </a:xfrm>
            <a:custGeom>
              <a:avLst/>
              <a:gdLst>
                <a:gd name="T0" fmla="*/ 0 w 259"/>
                <a:gd name="T1" fmla="*/ 0 h 405"/>
                <a:gd name="T2" fmla="*/ 259 w 259"/>
                <a:gd name="T3" fmla="*/ 129 h 405"/>
                <a:gd name="T4" fmla="*/ 259 w 259"/>
                <a:gd name="T5" fmla="*/ 405 h 405"/>
                <a:gd name="T6" fmla="*/ 0 w 259"/>
                <a:gd name="T7" fmla="*/ 275 h 405"/>
                <a:gd name="T8" fmla="*/ 0 w 259"/>
                <a:gd name="T9" fmla="*/ 0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9"/>
                <a:gd name="T16" fmla="*/ 0 h 405"/>
                <a:gd name="T17" fmla="*/ 259 w 259"/>
                <a:gd name="T18" fmla="*/ 405 h 4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9" h="405">
                  <a:moveTo>
                    <a:pt x="0" y="0"/>
                  </a:moveTo>
                  <a:lnTo>
                    <a:pt x="259" y="129"/>
                  </a:lnTo>
                  <a:lnTo>
                    <a:pt x="259" y="405"/>
                  </a:lnTo>
                  <a:lnTo>
                    <a:pt x="0" y="27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2F765E"/>
                </a:gs>
                <a:gs pos="100000">
                  <a:srgbClr val="66FFCC"/>
                </a:gs>
              </a:gsLst>
              <a:lin ang="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6" name="Freeform 33"/>
            <p:cNvSpPr>
              <a:spLocks/>
            </p:cNvSpPr>
            <p:nvPr/>
          </p:nvSpPr>
          <p:spPr bwMode="auto">
            <a:xfrm>
              <a:off x="492" y="1442"/>
              <a:ext cx="1337" cy="1008"/>
            </a:xfrm>
            <a:custGeom>
              <a:avLst/>
              <a:gdLst>
                <a:gd name="T0" fmla="*/ 1 w 1337"/>
                <a:gd name="T1" fmla="*/ 1008 h 1008"/>
                <a:gd name="T2" fmla="*/ 1337 w 1337"/>
                <a:gd name="T3" fmla="*/ 712 h 1008"/>
                <a:gd name="T4" fmla="*/ 1337 w 1337"/>
                <a:gd name="T5" fmla="*/ 0 h 1008"/>
                <a:gd name="T6" fmla="*/ 969 w 1337"/>
                <a:gd name="T7" fmla="*/ 120 h 1008"/>
                <a:gd name="T8" fmla="*/ 0 w 1337"/>
                <a:gd name="T9" fmla="*/ 718 h 1008"/>
                <a:gd name="T10" fmla="*/ 1 w 1337"/>
                <a:gd name="T11" fmla="*/ 1008 h 10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37"/>
                <a:gd name="T19" fmla="*/ 0 h 1008"/>
                <a:gd name="T20" fmla="*/ 1337 w 1337"/>
                <a:gd name="T21" fmla="*/ 1008 h 10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37" h="1008">
                  <a:moveTo>
                    <a:pt x="1" y="1008"/>
                  </a:moveTo>
                  <a:lnTo>
                    <a:pt x="1337" y="712"/>
                  </a:lnTo>
                  <a:lnTo>
                    <a:pt x="1337" y="0"/>
                  </a:lnTo>
                  <a:lnTo>
                    <a:pt x="969" y="120"/>
                  </a:lnTo>
                  <a:lnTo>
                    <a:pt x="0" y="718"/>
                  </a:lnTo>
                  <a:lnTo>
                    <a:pt x="1" y="1008"/>
                  </a:lnTo>
                  <a:close/>
                </a:path>
              </a:pathLst>
            </a:custGeom>
            <a:solidFill>
              <a:srgbClr val="99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7250" name="Text Box 34"/>
          <p:cNvSpPr txBox="1">
            <a:spLocks noChangeArrowheads="1"/>
          </p:cNvSpPr>
          <p:nvPr/>
        </p:nvSpPr>
        <p:spPr bwMode="auto">
          <a:xfrm>
            <a:off x="5681663" y="3649663"/>
            <a:ext cx="2922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逐个与单体求交线</a:t>
            </a:r>
          </a:p>
        </p:txBody>
      </p:sp>
      <p:sp>
        <p:nvSpPr>
          <p:cNvPr id="137251" name="Rectangle 35"/>
          <p:cNvSpPr>
            <a:spLocks noChangeArrowheads="1"/>
          </p:cNvSpPr>
          <p:nvPr/>
        </p:nvSpPr>
        <p:spPr bwMode="auto">
          <a:xfrm>
            <a:off x="5681663" y="4194175"/>
            <a:ext cx="3457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注意分析截平面与截平面之间的交线</a:t>
            </a:r>
          </a:p>
        </p:txBody>
      </p:sp>
      <p:sp>
        <p:nvSpPr>
          <p:cNvPr id="137252" name="Rectangle 36"/>
          <p:cNvSpPr>
            <a:spLocks noChangeArrowheads="1"/>
          </p:cNvSpPr>
          <p:nvPr/>
        </p:nvSpPr>
        <p:spPr bwMode="auto">
          <a:xfrm>
            <a:off x="5699125" y="5062538"/>
            <a:ext cx="34226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体与体连接处的交线分析</a:t>
            </a:r>
          </a:p>
        </p:txBody>
      </p:sp>
      <p:sp>
        <p:nvSpPr>
          <p:cNvPr id="137253" name="AutoShape 37"/>
          <p:cNvSpPr>
            <a:spLocks/>
          </p:cNvSpPr>
          <p:nvPr/>
        </p:nvSpPr>
        <p:spPr bwMode="auto">
          <a:xfrm>
            <a:off x="5434013" y="3386138"/>
            <a:ext cx="250825" cy="2239962"/>
          </a:xfrm>
          <a:prstGeom prst="rightBrace">
            <a:avLst>
              <a:gd name="adj1" fmla="val 74420"/>
              <a:gd name="adj2" fmla="val 50037"/>
            </a:avLst>
          </a:prstGeom>
          <a:noFill/>
          <a:ln w="952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autoUpdateAnimBg="0"/>
      <p:bldP spid="137226" grpId="0" animBg="1" autoUpdateAnimBg="0"/>
      <p:bldP spid="137234" grpId="0" autoUpdateAnimBg="0"/>
      <p:bldP spid="137236" grpId="0" animBg="1" autoUpdateAnimBg="0"/>
      <p:bldP spid="137237" grpId="0" animBg="1" autoUpdateAnimBg="0"/>
      <p:bldP spid="137250" grpId="0" autoUpdateAnimBg="0"/>
      <p:bldP spid="137251" grpId="0" autoUpdateAnimBg="0"/>
      <p:bldP spid="137252" grpId="0" autoUpdateAnimBg="0"/>
      <p:bldP spid="1372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 txBox="1">
            <a:spLocks noGrp="1"/>
          </p:cNvSpPr>
          <p:nvPr/>
        </p:nvSpPr>
        <p:spPr bwMode="auto">
          <a:xfrm>
            <a:off x="7116763" y="6197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FBCA4570-8F02-4B49-8ABE-66FFD3FDC127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19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 descr="紫色网格"/>
          <p:cNvSpPr>
            <a:spLocks noChangeArrowheads="1"/>
          </p:cNvSpPr>
          <p:nvPr/>
        </p:nvSpPr>
        <p:spPr bwMode="auto">
          <a:xfrm>
            <a:off x="165100" y="433388"/>
            <a:ext cx="6261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三</a:t>
            </a:r>
            <a:r>
              <a:rPr kumimoji="1" lang="en-US" altLang="zh-CN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.</a:t>
            </a:r>
            <a:r>
              <a:rPr kumimoji="1" lang="zh-CN" altLang="en-US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求</a:t>
            </a:r>
            <a:r>
              <a:rPr kumimoji="1" lang="zh-CN" altLang="en-US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截交线的基本方法步骤</a:t>
            </a:r>
          </a:p>
        </p:txBody>
      </p:sp>
      <p:sp>
        <p:nvSpPr>
          <p:cNvPr id="138245" name="Rectangle 5" descr="紫色网格"/>
          <p:cNvSpPr>
            <a:spLocks noChangeArrowheads="1"/>
          </p:cNvSpPr>
          <p:nvPr/>
        </p:nvSpPr>
        <p:spPr bwMode="auto">
          <a:xfrm>
            <a:off x="333375" y="1212850"/>
            <a:ext cx="4130675" cy="52228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Step 1: 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定性分析</a:t>
            </a: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1120775" y="1833563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空间分析：</a:t>
            </a:r>
            <a:endParaRPr kumimoji="1" lang="zh-CN" altLang="en-US" sz="24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  <p:sp>
        <p:nvSpPr>
          <p:cNvPr id="138262" name="AutoShape 22"/>
          <p:cNvSpPr>
            <a:spLocks noChangeArrowheads="1"/>
          </p:cNvSpPr>
          <p:nvPr/>
        </p:nvSpPr>
        <p:spPr bwMode="auto">
          <a:xfrm>
            <a:off x="6065838" y="90488"/>
            <a:ext cx="2535237" cy="927100"/>
          </a:xfrm>
          <a:prstGeom prst="irregularSeal2">
            <a:avLst/>
          </a:prstGeom>
          <a:gradFill rotWithShape="1">
            <a:gsLst>
              <a:gs pos="0">
                <a:srgbClr val="CCEC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重点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120775" y="4230688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投影分析：</a:t>
            </a:r>
            <a:endParaRPr kumimoji="1"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00188" y="2870200"/>
            <a:ext cx="5351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☆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确定截平面与体的相对位置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500188" y="3382963"/>
            <a:ext cx="5391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☆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截平面与投影面的相对位置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6607175" y="3968750"/>
            <a:ext cx="2362200" cy="920750"/>
          </a:xfrm>
          <a:prstGeom prst="wedgeRoundRectCallout">
            <a:avLst>
              <a:gd name="adj1" fmla="val -86251"/>
              <a:gd name="adj2" fmla="val -71707"/>
              <a:gd name="adj3" fmla="val 16667"/>
            </a:avLst>
          </a:prstGeom>
          <a:gradFill rotWithShape="0">
            <a:gsLst>
              <a:gs pos="0">
                <a:srgbClr val="FFFFCC"/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rect">
              <a:fillToRect l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4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确定截交线</a:t>
            </a:r>
          </a:p>
          <a:p>
            <a:pPr algn="ctr" eaLnBrk="1" hangingPunct="1">
              <a:defRPr/>
            </a:pPr>
            <a:r>
              <a:rPr kumimoji="1" lang="zh-CN" altLang="en-US" sz="24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的投影特性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6378575" y="1554163"/>
            <a:ext cx="2827338" cy="1263650"/>
          </a:xfrm>
          <a:prstGeom prst="cloudCallout">
            <a:avLst>
              <a:gd name="adj1" fmla="val -72481"/>
              <a:gd name="adj2" fmla="val 59773"/>
            </a:avLst>
          </a:prstGeom>
          <a:gradFill rotWithShape="0">
            <a:gsLst>
              <a:gs pos="0">
                <a:srgbClr val="FFFFCC"/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rect">
              <a:fillToRect l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确定交线的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形状和边数</a:t>
            </a: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500188" y="2357438"/>
            <a:ext cx="395922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☆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想清形体的形状</a:t>
            </a:r>
            <a:endParaRPr kumimoji="1"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500188" y="4795838"/>
            <a:ext cx="5832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☆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确定截交线有没有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已知投影</a:t>
            </a:r>
            <a:endParaRPr kumimoji="1"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 animBg="1" autoUpdateAnimBg="0"/>
      <p:bldP spid="138246" grpId="0" autoUpdateAnimBg="0"/>
      <p:bldP spid="138262" grpId="0" animBg="1" autoUpdateAnimBg="0"/>
      <p:bldP spid="22" grpId="0" autoUpdateAnimBg="0"/>
      <p:bldP spid="20" grpId="0" autoUpdateAnimBg="0"/>
      <p:bldP spid="21" grpId="0" autoUpdateAnimBg="0"/>
      <p:bldP spid="23" grpId="0" animBg="1" autoUpdateAnimBg="0"/>
      <p:bldP spid="24" grpId="0" animBg="1" autoUpdateAnimBg="0"/>
      <p:bldP spid="25" grpId="0" autoUpdateAnimBg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476250"/>
            <a:ext cx="324008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950913" y="2855913"/>
            <a:ext cx="203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半缺固定顶尖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935163" y="5541963"/>
            <a:ext cx="1522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Marlett" pitchFamily="2" charset="2"/>
              </a:rPr>
              <a:t>螺钉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973763" y="2855913"/>
            <a:ext cx="1522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Marlett" pitchFamily="2" charset="2"/>
              </a:rPr>
              <a:t>万向节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992813" y="5541963"/>
            <a:ext cx="1522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Marlett" pitchFamily="2" charset="2"/>
              </a:rPr>
              <a:t>铣刀</a:t>
            </a:r>
          </a:p>
        </p:txBody>
      </p:sp>
      <p:pic>
        <p:nvPicPr>
          <p:cNvPr id="4103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3797300"/>
            <a:ext cx="2408237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659188"/>
            <a:ext cx="2763837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4500"/>
            <a:ext cx="379095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267744" y="276617"/>
            <a:ext cx="1672712" cy="461665"/>
          </a:xfrm>
          <a:prstGeom prst="rect">
            <a:avLst/>
          </a:prstGeom>
          <a:solidFill>
            <a:srgbClr val="FEEAA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 txBox="1">
            <a:spLocks noGrp="1"/>
          </p:cNvSpPr>
          <p:nvPr/>
        </p:nvSpPr>
        <p:spPr bwMode="auto">
          <a:xfrm>
            <a:off x="7116763" y="6197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72D5FF0D-A9B0-4058-8240-C9B3773F4E70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20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7" name="Text Box 7" descr="紫色网格"/>
          <p:cNvSpPr txBox="1">
            <a:spLocks noChangeArrowheads="1"/>
          </p:cNvSpPr>
          <p:nvPr/>
        </p:nvSpPr>
        <p:spPr bwMode="auto">
          <a:xfrm>
            <a:off x="331788" y="554038"/>
            <a:ext cx="4829175" cy="5238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anchor="ctr">
            <a:spAutoFit/>
          </a:bodyPr>
          <a:lstStyle>
            <a:defPPr>
              <a:defRPr lang="zh-CN"/>
            </a:defPPr>
            <a:lvl1pPr eaLnBrk="1" hangingPunct="1">
              <a:buFontTx/>
              <a:buNone/>
              <a:defRPr kumimoji="1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>
              <a:defRPr/>
            </a:pPr>
            <a:r>
              <a:rPr lang="en-US" altLang="zh-CN" dirty="0">
                <a:sym typeface="Marlett" pitchFamily="2" charset="2"/>
              </a:rPr>
              <a:t>Step 2:</a:t>
            </a:r>
            <a:r>
              <a:rPr lang="zh-CN" altLang="en-US" dirty="0"/>
              <a:t>画</a:t>
            </a:r>
            <a:r>
              <a:rPr lang="zh-CN" altLang="en-US" dirty="0">
                <a:sym typeface="Marlett" pitchFamily="2" charset="2"/>
              </a:rPr>
              <a:t>截交线</a:t>
            </a:r>
            <a:endParaRPr lang="zh-CN" altLang="en-US" dirty="0"/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835025" y="1328738"/>
            <a:ext cx="126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平面体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2224088" y="1341438"/>
            <a:ext cx="51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sym typeface="Monotype Sorts" pitchFamily="2" charset="2"/>
              </a:rPr>
              <a:t>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2681288" y="1335088"/>
            <a:ext cx="126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棱线法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835025" y="2257425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回转体</a:t>
            </a:r>
          </a:p>
        </p:txBody>
      </p:sp>
      <p:sp>
        <p:nvSpPr>
          <p:cNvPr id="138253" name="AutoShape 13" descr="画布"/>
          <p:cNvSpPr>
            <a:spLocks noChangeArrowheads="1"/>
          </p:cNvSpPr>
          <p:nvPr/>
        </p:nvSpPr>
        <p:spPr bwMode="auto">
          <a:xfrm>
            <a:off x="3059113" y="2259013"/>
            <a:ext cx="4837112" cy="2271712"/>
          </a:xfrm>
          <a:prstGeom prst="roundRect">
            <a:avLst>
              <a:gd name="adj" fmla="val 1001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rgbClr val="9966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4559300" y="2312988"/>
            <a:ext cx="1825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非圆曲线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3463925" y="2898775"/>
            <a:ext cx="43084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找全特殊点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找中间点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光滑连线并判断可见性</a:t>
            </a: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2243138" y="2259013"/>
            <a:ext cx="51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sym typeface="Monotype Sorts" pitchFamily="2" charset="2"/>
              </a:rPr>
              <a:t>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3198813" y="3033713"/>
            <a:ext cx="258762" cy="258762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3198813" y="3462338"/>
            <a:ext cx="258762" cy="258762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3198813" y="3890963"/>
            <a:ext cx="258762" cy="258762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331913" y="4819650"/>
            <a:ext cx="4608512" cy="461963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作图基础：基本体的面上取点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3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8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animBg="1" autoUpdateAnimBg="0"/>
      <p:bldP spid="138249" grpId="0" autoUpdateAnimBg="0"/>
      <p:bldP spid="138250" grpId="0" build="p" autoUpdateAnimBg="0"/>
      <p:bldP spid="138251" grpId="0" build="p" autoUpdateAnimBg="0"/>
      <p:bldP spid="138252" grpId="0" autoUpdateAnimBg="0"/>
      <p:bldP spid="138253" grpId="0" animBg="1" autoUpdateAnimBg="0"/>
      <p:bldP spid="138254" grpId="0" autoUpdateAnimBg="0"/>
      <p:bldP spid="138255" grpId="0" autoUpdateAnimBg="0"/>
      <p:bldP spid="138256" grpId="0" build="p" autoUpdateAnimBg="0"/>
      <p:bldP spid="138257" grpId="0" animBg="1"/>
      <p:bldP spid="138258" grpId="0" animBg="1"/>
      <p:bldP spid="138259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09DBA27-2F8B-4E04-A234-75D5DE357973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21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6" name="AutoShape 2" descr="画布"/>
          <p:cNvSpPr>
            <a:spLocks noChangeArrowheads="1"/>
          </p:cNvSpPr>
          <p:nvPr/>
        </p:nvSpPr>
        <p:spPr bwMode="auto">
          <a:xfrm>
            <a:off x="1041400" y="3098800"/>
            <a:ext cx="7275513" cy="2093913"/>
          </a:xfrm>
          <a:prstGeom prst="roundRect">
            <a:avLst>
              <a:gd name="adj" fmla="val 1001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rgbClr val="9966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360488" y="4464050"/>
            <a:ext cx="6500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回转体外形</a:t>
            </a:r>
            <a:r>
              <a:rPr kumimoji="1"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轮廓线</a:t>
            </a: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投影的检查</a:t>
            </a:r>
          </a:p>
        </p:txBody>
      </p:sp>
      <p:sp>
        <p:nvSpPr>
          <p:cNvPr id="139269" name="Text Box 5" descr="紫色网格"/>
          <p:cNvSpPr txBox="1">
            <a:spLocks noChangeArrowheads="1"/>
          </p:cNvSpPr>
          <p:nvPr/>
        </p:nvSpPr>
        <p:spPr bwMode="auto">
          <a:xfrm>
            <a:off x="601663" y="1690688"/>
            <a:ext cx="4095750" cy="52228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anchor="ctr">
            <a:spAutoFit/>
          </a:bodyPr>
          <a:lstStyle>
            <a:defPPr>
              <a:defRPr lang="zh-CN"/>
            </a:defPPr>
            <a:lvl1pPr eaLnBrk="1" hangingPunct="1">
              <a:buFontTx/>
              <a:buNone/>
              <a:defRPr kumimoji="1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>
              <a:defRPr/>
            </a:pPr>
            <a:r>
              <a:rPr lang="en-US" altLang="zh-CN" dirty="0">
                <a:sym typeface="Monotype Sorts" pitchFamily="2" charset="2"/>
              </a:rPr>
              <a:t>Step 4: </a:t>
            </a:r>
            <a:r>
              <a:rPr lang="zh-CN" altLang="en-US" dirty="0">
                <a:sym typeface="Monotype Sorts" pitchFamily="2" charset="2"/>
              </a:rPr>
              <a:t>检查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1349375" y="3208338"/>
            <a:ext cx="3502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 类似图形</a:t>
            </a: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检查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1349375" y="3871913"/>
            <a:ext cx="4348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“</a:t>
            </a: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三等”关系</a:t>
            </a: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检查</a:t>
            </a:r>
          </a:p>
        </p:txBody>
      </p:sp>
      <p:sp>
        <p:nvSpPr>
          <p:cNvPr id="139272" name="WordArt 8"/>
          <p:cNvSpPr>
            <a:spLocks noChangeArrowheads="1" noChangeShapeType="1" noTextEdit="1"/>
          </p:cNvSpPr>
          <p:nvPr/>
        </p:nvSpPr>
        <p:spPr bwMode="auto">
          <a:xfrm>
            <a:off x="1022351" y="2547669"/>
            <a:ext cx="1749450" cy="396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00"/>
              </a:avLst>
            </a:prstTxWarp>
          </a:bodyPr>
          <a:lstStyle/>
          <a:p>
            <a:pPr>
              <a:defRPr/>
            </a:pPr>
            <a:r>
              <a:rPr lang="zh-CN" altLang="en-US" sz="700" kern="10" normalizeH="1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检查什么</a:t>
            </a:r>
            <a:r>
              <a:rPr lang="en-US" altLang="zh-CN" sz="700" kern="10" normalizeH="1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sz="700" kern="10" normalizeH="1" dirty="0">
              <a:ln w="9525">
                <a:solidFill>
                  <a:srgbClr val="000080"/>
                </a:solidFill>
                <a:round/>
                <a:headEnd/>
                <a:tailEnd/>
              </a:ln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279" name="AutoShape 15"/>
          <p:cNvSpPr>
            <a:spLocks noChangeArrowheads="1"/>
          </p:cNvSpPr>
          <p:nvPr/>
        </p:nvSpPr>
        <p:spPr bwMode="auto">
          <a:xfrm>
            <a:off x="5918200" y="5624513"/>
            <a:ext cx="2392363" cy="758825"/>
          </a:xfrm>
          <a:prstGeom prst="wedgeEllipseCallout">
            <a:avLst>
              <a:gd name="adj1" fmla="val -112278"/>
              <a:gd name="adj2" fmla="val -142157"/>
            </a:avLst>
          </a:prstGeom>
          <a:gradFill rotWithShape="1">
            <a:gsLst>
              <a:gs pos="0">
                <a:srgbClr val="A0A000"/>
              </a:gs>
              <a:gs pos="50000">
                <a:srgbClr val="E6E600"/>
              </a:gs>
              <a:gs pos="100000">
                <a:srgbClr val="FFFF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特别注意！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8247" name="Text Box 7" descr="紫色网格"/>
          <p:cNvSpPr txBox="1">
            <a:spLocks noChangeArrowheads="1"/>
          </p:cNvSpPr>
          <p:nvPr/>
        </p:nvSpPr>
        <p:spPr bwMode="auto">
          <a:xfrm>
            <a:off x="604838" y="652463"/>
            <a:ext cx="6105525" cy="52228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anchor="ctr">
            <a:spAutoFit/>
          </a:bodyPr>
          <a:lstStyle>
            <a:defPPr>
              <a:defRPr lang="zh-CN"/>
            </a:defPPr>
            <a:lvl1pPr eaLnBrk="1" hangingPunct="1">
              <a:buFontTx/>
              <a:buNone/>
              <a:defRPr kumimoji="1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>
              <a:defRPr/>
            </a:pPr>
            <a:r>
              <a:rPr lang="en-US" altLang="zh-CN" dirty="0">
                <a:sym typeface="Marlett" pitchFamily="2" charset="2"/>
              </a:rPr>
              <a:t>Step 3:</a:t>
            </a:r>
            <a:r>
              <a:rPr lang="zh-CN" altLang="en-US" dirty="0"/>
              <a:t>完成棱线或轮廓线投影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nimBg="1" autoUpdateAnimBg="0"/>
      <p:bldP spid="139268" grpId="0" autoUpdateAnimBg="0"/>
      <p:bldP spid="139269" grpId="0" animBg="1" autoUpdateAnimBg="0"/>
      <p:bldP spid="139270" grpId="0" autoUpdateAnimBg="0"/>
      <p:bldP spid="139271" grpId="0" autoUpdateAnimBg="0"/>
      <p:bldP spid="139279" grpId="0" animBg="1" autoUpdateAnimBg="0"/>
      <p:bldP spid="13824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B01683A5-CECF-492B-B70B-B232047B6B9C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22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331640" y="1621366"/>
            <a:ext cx="3022525" cy="17912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>
            <a:defPPr>
              <a:defRPr lang="zh-CN"/>
            </a:defPPr>
            <a:lvl1pPr marL="609600" indent="-609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>
                <a:latin typeface="黑体" pitchFamily="2" charset="-122"/>
                <a:ea typeface="黑体" pitchFamily="2" charset="-122"/>
              </a:defRPr>
            </a:lvl1pPr>
            <a:lvl2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0" lvl="2"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>
                <a:latin typeface="黑体" pitchFamily="2" charset="-122"/>
                <a:ea typeface="黑体" pitchFamily="2" charset="-122"/>
              </a:defRPr>
            </a:lvl3pPr>
            <a:lvl4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algn="ctr">
              <a:defRPr/>
            </a:pPr>
            <a:r>
              <a:rPr lang="en-US" altLang="zh-CN" dirty="0"/>
              <a:t> </a:t>
            </a:r>
            <a:r>
              <a:rPr lang="zh-CN" altLang="en-US" dirty="0" smtClean="0"/>
              <a:t>作业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P28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  <a:r>
              <a:rPr lang="zh-CN" altLang="en-US" dirty="0"/>
              <a:t>；   </a:t>
            </a:r>
            <a:r>
              <a:rPr lang="en-US" altLang="zh-CN" dirty="0"/>
              <a:t>	</a:t>
            </a:r>
            <a:r>
              <a:rPr lang="en-US" altLang="zh-CN" dirty="0" smtClean="0"/>
              <a:t>P32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P29</a:t>
            </a:r>
            <a:r>
              <a:rPr lang="zh-CN" altLang="en-US" dirty="0"/>
              <a:t>：</a:t>
            </a:r>
            <a:r>
              <a:rPr lang="en-US" altLang="zh-CN" dirty="0"/>
              <a:t>7</a:t>
            </a:r>
            <a:r>
              <a:rPr lang="zh-CN" altLang="en-US" dirty="0"/>
              <a:t>； </a:t>
            </a:r>
            <a:r>
              <a:rPr lang="en-US" altLang="zh-CN" dirty="0"/>
              <a:t>	P33</a:t>
            </a:r>
            <a:r>
              <a:rPr lang="zh-CN" altLang="en-US" dirty="0"/>
              <a:t>：</a:t>
            </a:r>
            <a:r>
              <a:rPr lang="en-US" altLang="zh-CN" dirty="0"/>
              <a:t>7</a:t>
            </a:r>
          </a:p>
          <a:p>
            <a:pPr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补</a:t>
            </a:r>
            <a:r>
              <a:rPr lang="en-US" altLang="zh-CN" dirty="0"/>
              <a:t>】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907704" y="3645024"/>
            <a:ext cx="4395788" cy="90486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>
            <a:defPPr>
              <a:defRPr lang="zh-CN"/>
            </a:defPPr>
            <a:lvl1pPr marL="609600" indent="-60960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>
                <a:latin typeface="黑体" pitchFamily="2" charset="-122"/>
                <a:ea typeface="黑体" pitchFamily="2" charset="-122"/>
              </a:defRPr>
            </a:lvl1pPr>
            <a:lvl2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0" lvl="2"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>
                <a:latin typeface="黑体" pitchFamily="2" charset="-122"/>
                <a:ea typeface="黑体" pitchFamily="2" charset="-122"/>
              </a:defRPr>
            </a:lvl3pPr>
            <a:lvl4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dirty="0" smtClean="0"/>
              <a:t>下次内容</a:t>
            </a:r>
          </a:p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立体与立体相交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98632" y="2212297"/>
            <a:ext cx="1964900" cy="12003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i="0" dirty="0" smtClean="0"/>
              <a:t>推荐</a:t>
            </a:r>
            <a:endParaRPr lang="en-US" altLang="zh-CN" sz="2400" i="0" dirty="0" smtClean="0"/>
          </a:p>
          <a:p>
            <a:pPr algn="ctr">
              <a:defRPr/>
            </a:pPr>
            <a:r>
              <a:rPr lang="en-US" altLang="zh-CN" sz="2400" i="0" dirty="0" smtClean="0"/>
              <a:t>P34</a:t>
            </a:r>
            <a:r>
              <a:rPr lang="zh-CN" altLang="en-US" sz="2400" i="0" dirty="0" smtClean="0"/>
              <a:t>：</a:t>
            </a:r>
            <a:r>
              <a:rPr lang="en-US" altLang="zh-CN" sz="2400" i="0" dirty="0" smtClean="0"/>
              <a:t>10</a:t>
            </a:r>
          </a:p>
          <a:p>
            <a:pPr algn="ctr">
              <a:defRPr/>
            </a:pPr>
            <a:r>
              <a:rPr lang="en-US" altLang="zh-CN" sz="2400" dirty="0" smtClean="0"/>
              <a:t>【</a:t>
            </a:r>
            <a:r>
              <a:rPr lang="zh-CN" altLang="en-US" sz="2400" dirty="0"/>
              <a:t>补</a:t>
            </a:r>
            <a:r>
              <a:rPr lang="en-US" altLang="zh-CN" sz="2400" dirty="0"/>
              <a:t>】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9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A01C6F5-CCF1-4E34-B6A4-64404CEADDFA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3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792163" y="3243263"/>
            <a:ext cx="1998662" cy="1797050"/>
            <a:chOff x="777" y="2095"/>
            <a:chExt cx="1758" cy="1580"/>
          </a:xfrm>
        </p:grpSpPr>
        <p:sp>
          <p:nvSpPr>
            <p:cNvPr id="5192" name="Freeform 6"/>
            <p:cNvSpPr>
              <a:spLocks/>
            </p:cNvSpPr>
            <p:nvPr/>
          </p:nvSpPr>
          <p:spPr bwMode="auto">
            <a:xfrm>
              <a:off x="1359" y="2680"/>
              <a:ext cx="140" cy="387"/>
            </a:xfrm>
            <a:custGeom>
              <a:avLst/>
              <a:gdLst>
                <a:gd name="T0" fmla="*/ 0 w 1459"/>
                <a:gd name="T1" fmla="*/ 0 h 4021"/>
                <a:gd name="T2" fmla="*/ 0 w 1459"/>
                <a:gd name="T3" fmla="*/ 0 h 4021"/>
                <a:gd name="T4" fmla="*/ 0 w 1459"/>
                <a:gd name="T5" fmla="*/ 0 h 4021"/>
                <a:gd name="T6" fmla="*/ 0 60000 65536"/>
                <a:gd name="T7" fmla="*/ 0 60000 65536"/>
                <a:gd name="T8" fmla="*/ 0 60000 65536"/>
                <a:gd name="T9" fmla="*/ 0 w 1459"/>
                <a:gd name="T10" fmla="*/ 0 h 4021"/>
                <a:gd name="T11" fmla="*/ 1459 w 1459"/>
                <a:gd name="T12" fmla="*/ 4021 h 40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9" h="4021">
                  <a:moveTo>
                    <a:pt x="1459" y="0"/>
                  </a:moveTo>
                  <a:lnTo>
                    <a:pt x="0" y="4021"/>
                  </a:lnTo>
                  <a:lnTo>
                    <a:pt x="1" y="4021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3" name="Freeform 7"/>
            <p:cNvSpPr>
              <a:spLocks/>
            </p:cNvSpPr>
            <p:nvPr/>
          </p:nvSpPr>
          <p:spPr bwMode="auto">
            <a:xfrm>
              <a:off x="1499" y="2680"/>
              <a:ext cx="454" cy="262"/>
            </a:xfrm>
            <a:custGeom>
              <a:avLst/>
              <a:gdLst>
                <a:gd name="T0" fmla="*/ 0 w 4717"/>
                <a:gd name="T1" fmla="*/ 0 h 2724"/>
                <a:gd name="T2" fmla="*/ 0 w 4717"/>
                <a:gd name="T3" fmla="*/ 0 h 2724"/>
                <a:gd name="T4" fmla="*/ 0 w 4717"/>
                <a:gd name="T5" fmla="*/ 0 h 2724"/>
                <a:gd name="T6" fmla="*/ 0 60000 65536"/>
                <a:gd name="T7" fmla="*/ 0 60000 65536"/>
                <a:gd name="T8" fmla="*/ 0 60000 65536"/>
                <a:gd name="T9" fmla="*/ 0 w 4717"/>
                <a:gd name="T10" fmla="*/ 0 h 2724"/>
                <a:gd name="T11" fmla="*/ 4717 w 4717"/>
                <a:gd name="T12" fmla="*/ 2724 h 27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7" h="2724">
                  <a:moveTo>
                    <a:pt x="0" y="0"/>
                  </a:moveTo>
                  <a:lnTo>
                    <a:pt x="4715" y="2724"/>
                  </a:lnTo>
                  <a:lnTo>
                    <a:pt x="4717" y="2724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4" name="Freeform 8"/>
            <p:cNvSpPr>
              <a:spLocks/>
            </p:cNvSpPr>
            <p:nvPr/>
          </p:nvSpPr>
          <p:spPr bwMode="auto">
            <a:xfrm>
              <a:off x="1661" y="2942"/>
              <a:ext cx="292" cy="299"/>
            </a:xfrm>
            <a:custGeom>
              <a:avLst/>
              <a:gdLst>
                <a:gd name="T0" fmla="*/ 0 w 3031"/>
                <a:gd name="T1" fmla="*/ 0 h 3113"/>
                <a:gd name="T2" fmla="*/ 0 w 3031"/>
                <a:gd name="T3" fmla="*/ 0 h 3113"/>
                <a:gd name="T4" fmla="*/ 0 w 3031"/>
                <a:gd name="T5" fmla="*/ 0 h 3113"/>
                <a:gd name="T6" fmla="*/ 0 60000 65536"/>
                <a:gd name="T7" fmla="*/ 0 60000 65536"/>
                <a:gd name="T8" fmla="*/ 0 60000 65536"/>
                <a:gd name="T9" fmla="*/ 0 w 3031"/>
                <a:gd name="T10" fmla="*/ 0 h 3113"/>
                <a:gd name="T11" fmla="*/ 3031 w 3031"/>
                <a:gd name="T12" fmla="*/ 3113 h 3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1" h="3113">
                  <a:moveTo>
                    <a:pt x="3031" y="0"/>
                  </a:moveTo>
                  <a:lnTo>
                    <a:pt x="0" y="3113"/>
                  </a:lnTo>
                  <a:lnTo>
                    <a:pt x="1" y="3113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5" name="Freeform 9"/>
            <p:cNvSpPr>
              <a:spLocks/>
            </p:cNvSpPr>
            <p:nvPr/>
          </p:nvSpPr>
          <p:spPr bwMode="auto">
            <a:xfrm>
              <a:off x="1661" y="3241"/>
              <a:ext cx="151" cy="88"/>
            </a:xfrm>
            <a:custGeom>
              <a:avLst/>
              <a:gdLst>
                <a:gd name="T0" fmla="*/ 0 w 1573"/>
                <a:gd name="T1" fmla="*/ 0 h 909"/>
                <a:gd name="T2" fmla="*/ 0 w 1573"/>
                <a:gd name="T3" fmla="*/ 0 h 909"/>
                <a:gd name="T4" fmla="*/ 0 w 1573"/>
                <a:gd name="T5" fmla="*/ 0 h 909"/>
                <a:gd name="T6" fmla="*/ 0 60000 65536"/>
                <a:gd name="T7" fmla="*/ 0 60000 65536"/>
                <a:gd name="T8" fmla="*/ 0 60000 65536"/>
                <a:gd name="T9" fmla="*/ 0 w 1573"/>
                <a:gd name="T10" fmla="*/ 0 h 909"/>
                <a:gd name="T11" fmla="*/ 1573 w 1573"/>
                <a:gd name="T12" fmla="*/ 909 h 9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73" h="909">
                  <a:moveTo>
                    <a:pt x="0" y="0"/>
                  </a:moveTo>
                  <a:lnTo>
                    <a:pt x="1572" y="909"/>
                  </a:lnTo>
                  <a:lnTo>
                    <a:pt x="1573" y="909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6" name="Freeform 10"/>
            <p:cNvSpPr>
              <a:spLocks/>
            </p:cNvSpPr>
            <p:nvPr/>
          </p:nvSpPr>
          <p:spPr bwMode="auto">
            <a:xfrm>
              <a:off x="2028" y="2374"/>
              <a:ext cx="454" cy="263"/>
            </a:xfrm>
            <a:custGeom>
              <a:avLst/>
              <a:gdLst>
                <a:gd name="T0" fmla="*/ 0 w 4717"/>
                <a:gd name="T1" fmla="*/ 0 h 2724"/>
                <a:gd name="T2" fmla="*/ 0 w 4717"/>
                <a:gd name="T3" fmla="*/ 0 h 2724"/>
                <a:gd name="T4" fmla="*/ 0 w 4717"/>
                <a:gd name="T5" fmla="*/ 0 h 2724"/>
                <a:gd name="T6" fmla="*/ 0 60000 65536"/>
                <a:gd name="T7" fmla="*/ 0 60000 65536"/>
                <a:gd name="T8" fmla="*/ 0 60000 65536"/>
                <a:gd name="T9" fmla="*/ 0 w 4717"/>
                <a:gd name="T10" fmla="*/ 0 h 2724"/>
                <a:gd name="T11" fmla="*/ 4717 w 4717"/>
                <a:gd name="T12" fmla="*/ 2724 h 27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7" h="2724">
                  <a:moveTo>
                    <a:pt x="0" y="0"/>
                  </a:moveTo>
                  <a:lnTo>
                    <a:pt x="4716" y="2724"/>
                  </a:lnTo>
                  <a:lnTo>
                    <a:pt x="4717" y="2724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7" name="Freeform 11"/>
            <p:cNvSpPr>
              <a:spLocks/>
            </p:cNvSpPr>
            <p:nvPr/>
          </p:nvSpPr>
          <p:spPr bwMode="auto">
            <a:xfrm>
              <a:off x="1499" y="2374"/>
              <a:ext cx="529" cy="306"/>
            </a:xfrm>
            <a:custGeom>
              <a:avLst/>
              <a:gdLst>
                <a:gd name="T0" fmla="*/ 0 w 5501"/>
                <a:gd name="T1" fmla="*/ 0 h 3178"/>
                <a:gd name="T2" fmla="*/ 0 w 5501"/>
                <a:gd name="T3" fmla="*/ 0 h 3178"/>
                <a:gd name="T4" fmla="*/ 0 w 5501"/>
                <a:gd name="T5" fmla="*/ 0 h 3178"/>
                <a:gd name="T6" fmla="*/ 0 60000 65536"/>
                <a:gd name="T7" fmla="*/ 0 60000 65536"/>
                <a:gd name="T8" fmla="*/ 0 60000 65536"/>
                <a:gd name="T9" fmla="*/ 0 w 5501"/>
                <a:gd name="T10" fmla="*/ 0 h 3178"/>
                <a:gd name="T11" fmla="*/ 5501 w 5501"/>
                <a:gd name="T12" fmla="*/ 3178 h 3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01" h="3178">
                  <a:moveTo>
                    <a:pt x="5501" y="0"/>
                  </a:moveTo>
                  <a:lnTo>
                    <a:pt x="0" y="3178"/>
                  </a:lnTo>
                  <a:lnTo>
                    <a:pt x="1" y="3178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8" name="Freeform 12"/>
            <p:cNvSpPr>
              <a:spLocks/>
            </p:cNvSpPr>
            <p:nvPr/>
          </p:nvSpPr>
          <p:spPr bwMode="auto">
            <a:xfrm>
              <a:off x="1540" y="2518"/>
              <a:ext cx="995" cy="530"/>
            </a:xfrm>
            <a:custGeom>
              <a:avLst/>
              <a:gdLst>
                <a:gd name="T0" fmla="*/ 1 w 1478"/>
                <a:gd name="T1" fmla="*/ 1 h 787"/>
                <a:gd name="T2" fmla="*/ 1 w 1478"/>
                <a:gd name="T3" fmla="*/ 1 h 787"/>
                <a:gd name="T4" fmla="*/ 1 w 1478"/>
                <a:gd name="T5" fmla="*/ 1 h 787"/>
                <a:gd name="T6" fmla="*/ 1 w 1478"/>
                <a:gd name="T7" fmla="*/ 0 h 787"/>
                <a:gd name="T8" fmla="*/ 0 w 1478"/>
                <a:gd name="T9" fmla="*/ 1 h 787"/>
                <a:gd name="T10" fmla="*/ 1 w 1478"/>
                <a:gd name="T11" fmla="*/ 1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78"/>
                <a:gd name="T19" fmla="*/ 0 h 787"/>
                <a:gd name="T20" fmla="*/ 1478 w 147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78" h="787">
                  <a:moveTo>
                    <a:pt x="115" y="672"/>
                  </a:moveTo>
                  <a:lnTo>
                    <a:pt x="374" y="787"/>
                  </a:lnTo>
                  <a:lnTo>
                    <a:pt x="1478" y="163"/>
                  </a:lnTo>
                  <a:lnTo>
                    <a:pt x="1219" y="0"/>
                  </a:lnTo>
                  <a:lnTo>
                    <a:pt x="0" y="681"/>
                  </a:lnTo>
                  <a:lnTo>
                    <a:pt x="115" y="672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9" name="Freeform 13"/>
            <p:cNvSpPr>
              <a:spLocks/>
            </p:cNvSpPr>
            <p:nvPr/>
          </p:nvSpPr>
          <p:spPr bwMode="auto">
            <a:xfrm>
              <a:off x="1565" y="2352"/>
              <a:ext cx="890" cy="657"/>
            </a:xfrm>
            <a:custGeom>
              <a:avLst/>
              <a:gdLst>
                <a:gd name="T0" fmla="*/ 0 w 10038"/>
                <a:gd name="T1" fmla="*/ 0 h 9975"/>
                <a:gd name="T2" fmla="*/ 0 w 10038"/>
                <a:gd name="T3" fmla="*/ 0 h 9975"/>
                <a:gd name="T4" fmla="*/ 0 w 10038"/>
                <a:gd name="T5" fmla="*/ 0 h 9975"/>
                <a:gd name="T6" fmla="*/ 0 w 10038"/>
                <a:gd name="T7" fmla="*/ 0 h 9975"/>
                <a:gd name="T8" fmla="*/ 0 w 10038"/>
                <a:gd name="T9" fmla="*/ 0 h 99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38" h="9975">
                  <a:moveTo>
                    <a:pt x="3944" y="4684"/>
                  </a:moveTo>
                  <a:lnTo>
                    <a:pt x="0" y="9975"/>
                  </a:lnTo>
                  <a:lnTo>
                    <a:pt x="9271" y="2723"/>
                  </a:lnTo>
                  <a:lnTo>
                    <a:pt x="10038" y="0"/>
                  </a:lnTo>
                  <a:lnTo>
                    <a:pt x="3944" y="4684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0" name="Freeform 14"/>
            <p:cNvSpPr>
              <a:spLocks/>
            </p:cNvSpPr>
            <p:nvPr/>
          </p:nvSpPr>
          <p:spPr bwMode="auto">
            <a:xfrm>
              <a:off x="1172" y="2544"/>
              <a:ext cx="258" cy="278"/>
            </a:xfrm>
            <a:custGeom>
              <a:avLst/>
              <a:gdLst>
                <a:gd name="T0" fmla="*/ 0 w 384"/>
                <a:gd name="T1" fmla="*/ 1 h 413"/>
                <a:gd name="T2" fmla="*/ 1 w 384"/>
                <a:gd name="T3" fmla="*/ 1 h 413"/>
                <a:gd name="T4" fmla="*/ 1 w 384"/>
                <a:gd name="T5" fmla="*/ 0 h 413"/>
                <a:gd name="T6" fmla="*/ 0 w 384"/>
                <a:gd name="T7" fmla="*/ 1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13"/>
                <a:gd name="T14" fmla="*/ 384 w 384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13">
                  <a:moveTo>
                    <a:pt x="0" y="240"/>
                  </a:moveTo>
                  <a:lnTo>
                    <a:pt x="249" y="413"/>
                  </a:lnTo>
                  <a:lnTo>
                    <a:pt x="384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1" name="Freeform 15"/>
            <p:cNvSpPr>
              <a:spLocks/>
            </p:cNvSpPr>
            <p:nvPr/>
          </p:nvSpPr>
          <p:spPr bwMode="auto">
            <a:xfrm>
              <a:off x="1459" y="2095"/>
              <a:ext cx="999" cy="574"/>
            </a:xfrm>
            <a:custGeom>
              <a:avLst/>
              <a:gdLst>
                <a:gd name="T0" fmla="*/ 0 w 1483"/>
                <a:gd name="T1" fmla="*/ 1 h 852"/>
                <a:gd name="T2" fmla="*/ 1 w 1483"/>
                <a:gd name="T3" fmla="*/ 1 h 852"/>
                <a:gd name="T4" fmla="*/ 1 w 1483"/>
                <a:gd name="T5" fmla="*/ 1 h 852"/>
                <a:gd name="T6" fmla="*/ 1 w 1483"/>
                <a:gd name="T7" fmla="*/ 0 h 852"/>
                <a:gd name="T8" fmla="*/ 0 w 1483"/>
                <a:gd name="T9" fmla="*/ 1 h 8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3"/>
                <a:gd name="T16" fmla="*/ 0 h 852"/>
                <a:gd name="T17" fmla="*/ 1483 w 1483"/>
                <a:gd name="T18" fmla="*/ 852 h 8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3" h="852">
                  <a:moveTo>
                    <a:pt x="0" y="456"/>
                  </a:moveTo>
                  <a:lnTo>
                    <a:pt x="684" y="852"/>
                  </a:lnTo>
                  <a:lnTo>
                    <a:pt x="1483" y="389"/>
                  </a:lnTo>
                  <a:lnTo>
                    <a:pt x="804" y="0"/>
                  </a:lnTo>
                  <a:lnTo>
                    <a:pt x="0" y="456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2" name="Freeform 16"/>
            <p:cNvSpPr>
              <a:spLocks/>
            </p:cNvSpPr>
            <p:nvPr/>
          </p:nvSpPr>
          <p:spPr bwMode="auto">
            <a:xfrm>
              <a:off x="777" y="2395"/>
              <a:ext cx="1151" cy="1280"/>
            </a:xfrm>
            <a:custGeom>
              <a:avLst/>
              <a:gdLst>
                <a:gd name="T0" fmla="*/ 1 w 1709"/>
                <a:gd name="T1" fmla="*/ 0 h 1901"/>
                <a:gd name="T2" fmla="*/ 1 w 1709"/>
                <a:gd name="T3" fmla="*/ 1 h 1901"/>
                <a:gd name="T4" fmla="*/ 1 w 1709"/>
                <a:gd name="T5" fmla="*/ 1 h 1901"/>
                <a:gd name="T6" fmla="*/ 0 w 1709"/>
                <a:gd name="T7" fmla="*/ 1 h 1901"/>
                <a:gd name="T8" fmla="*/ 1 w 1709"/>
                <a:gd name="T9" fmla="*/ 1 h 1901"/>
                <a:gd name="T10" fmla="*/ 1 w 1709"/>
                <a:gd name="T11" fmla="*/ 1 h 1901"/>
                <a:gd name="T12" fmla="*/ 1 w 1709"/>
                <a:gd name="T13" fmla="*/ 1 h 1901"/>
                <a:gd name="T14" fmla="*/ 1 w 1709"/>
                <a:gd name="T15" fmla="*/ 1 h 1901"/>
                <a:gd name="T16" fmla="*/ 1 w 1709"/>
                <a:gd name="T17" fmla="*/ 0 h 19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09"/>
                <a:gd name="T28" fmla="*/ 0 h 1901"/>
                <a:gd name="T29" fmla="*/ 1709 w 1709"/>
                <a:gd name="T30" fmla="*/ 1901 h 190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09" h="1901">
                  <a:moveTo>
                    <a:pt x="1018" y="0"/>
                  </a:moveTo>
                  <a:lnTo>
                    <a:pt x="816" y="586"/>
                  </a:lnTo>
                  <a:lnTo>
                    <a:pt x="595" y="442"/>
                  </a:lnTo>
                  <a:lnTo>
                    <a:pt x="0" y="1373"/>
                  </a:lnTo>
                  <a:lnTo>
                    <a:pt x="912" y="1901"/>
                  </a:lnTo>
                  <a:lnTo>
                    <a:pt x="1507" y="960"/>
                  </a:lnTo>
                  <a:lnTo>
                    <a:pt x="1277" y="845"/>
                  </a:lnTo>
                  <a:lnTo>
                    <a:pt x="1709" y="404"/>
                  </a:lnTo>
                  <a:lnTo>
                    <a:pt x="1018" y="0"/>
                  </a:lnTo>
                  <a:close/>
                </a:path>
              </a:pathLst>
            </a:custGeom>
            <a:gradFill rotWithShape="1">
              <a:gsLst>
                <a:gs pos="0">
                  <a:srgbClr val="8687FF"/>
                </a:gs>
                <a:gs pos="50000">
                  <a:srgbClr val="B6B7FF"/>
                </a:gs>
                <a:gs pos="100000">
                  <a:srgbClr val="DCDC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3" name="Freeform 17"/>
            <p:cNvSpPr>
              <a:spLocks/>
            </p:cNvSpPr>
            <p:nvPr/>
          </p:nvSpPr>
          <p:spPr bwMode="auto">
            <a:xfrm>
              <a:off x="1414" y="2625"/>
              <a:ext cx="1118" cy="1043"/>
            </a:xfrm>
            <a:custGeom>
              <a:avLst/>
              <a:gdLst>
                <a:gd name="T0" fmla="*/ 0 w 9911"/>
                <a:gd name="T1" fmla="*/ 0 h 9936"/>
                <a:gd name="T2" fmla="*/ 0 w 9911"/>
                <a:gd name="T3" fmla="*/ 0 h 9936"/>
                <a:gd name="T4" fmla="*/ 0 w 9911"/>
                <a:gd name="T5" fmla="*/ 0 h 9936"/>
                <a:gd name="T6" fmla="*/ 0 w 9911"/>
                <a:gd name="T7" fmla="*/ 0 h 9936"/>
                <a:gd name="T8" fmla="*/ 0 w 9911"/>
                <a:gd name="T9" fmla="*/ 0 h 99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11" h="9936">
                  <a:moveTo>
                    <a:pt x="3290" y="3968"/>
                  </a:moveTo>
                  <a:lnTo>
                    <a:pt x="0" y="9936"/>
                  </a:lnTo>
                  <a:lnTo>
                    <a:pt x="9882" y="3724"/>
                  </a:lnTo>
                  <a:cubicBezTo>
                    <a:pt x="9892" y="2483"/>
                    <a:pt x="9901" y="1241"/>
                    <a:pt x="9911" y="0"/>
                  </a:cubicBezTo>
                  <a:lnTo>
                    <a:pt x="3290" y="3968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3108325" y="3054350"/>
            <a:ext cx="5959475" cy="2063750"/>
            <a:chOff x="3059832" y="3262759"/>
            <a:chExt cx="5960737" cy="2063750"/>
          </a:xfrm>
        </p:grpSpPr>
        <p:grpSp>
          <p:nvGrpSpPr>
            <p:cNvPr id="5168" name="Group 18"/>
            <p:cNvGrpSpPr>
              <a:grpSpLocks/>
            </p:cNvGrpSpPr>
            <p:nvPr/>
          </p:nvGrpSpPr>
          <p:grpSpPr bwMode="auto">
            <a:xfrm>
              <a:off x="5239512" y="3262759"/>
              <a:ext cx="1296988" cy="2063750"/>
              <a:chOff x="2131" y="1077"/>
              <a:chExt cx="1084" cy="1726"/>
            </a:xfrm>
          </p:grpSpPr>
          <p:sp>
            <p:nvSpPr>
              <p:cNvPr id="70" name="Freeform 19"/>
              <p:cNvSpPr>
                <a:spLocks/>
              </p:cNvSpPr>
              <p:nvPr/>
            </p:nvSpPr>
            <p:spPr bwMode="auto">
              <a:xfrm>
                <a:off x="2131" y="1398"/>
                <a:ext cx="1084" cy="1405"/>
              </a:xfrm>
              <a:custGeom>
                <a:avLst/>
                <a:gdLst>
                  <a:gd name="T0" fmla="*/ 0 w 1977"/>
                  <a:gd name="T1" fmla="*/ 1 h 2563"/>
                  <a:gd name="T2" fmla="*/ 0 w 1977"/>
                  <a:gd name="T3" fmla="*/ 1 h 2563"/>
                  <a:gd name="T4" fmla="*/ 1 w 1977"/>
                  <a:gd name="T5" fmla="*/ 1 h 2563"/>
                  <a:gd name="T6" fmla="*/ 1 w 1977"/>
                  <a:gd name="T7" fmla="*/ 1 h 2563"/>
                  <a:gd name="T8" fmla="*/ 1 w 1977"/>
                  <a:gd name="T9" fmla="*/ 1 h 2563"/>
                  <a:gd name="T10" fmla="*/ 1 w 1977"/>
                  <a:gd name="T11" fmla="*/ 1 h 2563"/>
                  <a:gd name="T12" fmla="*/ 1 w 1977"/>
                  <a:gd name="T13" fmla="*/ 1 h 2563"/>
                  <a:gd name="T14" fmla="*/ 1 w 1977"/>
                  <a:gd name="T15" fmla="*/ 1 h 2563"/>
                  <a:gd name="T16" fmla="*/ 1 w 1977"/>
                  <a:gd name="T17" fmla="*/ 1 h 2563"/>
                  <a:gd name="T18" fmla="*/ 1 w 1977"/>
                  <a:gd name="T19" fmla="*/ 1 h 2563"/>
                  <a:gd name="T20" fmla="*/ 1 w 1977"/>
                  <a:gd name="T21" fmla="*/ 1 h 2563"/>
                  <a:gd name="T22" fmla="*/ 1 w 1977"/>
                  <a:gd name="T23" fmla="*/ 1 h 2563"/>
                  <a:gd name="T24" fmla="*/ 1 w 1977"/>
                  <a:gd name="T25" fmla="*/ 1 h 2563"/>
                  <a:gd name="T26" fmla="*/ 1 w 1977"/>
                  <a:gd name="T27" fmla="*/ 1 h 2563"/>
                  <a:gd name="T28" fmla="*/ 1 w 1977"/>
                  <a:gd name="T29" fmla="*/ 1 h 2563"/>
                  <a:gd name="T30" fmla="*/ 1 w 1977"/>
                  <a:gd name="T31" fmla="*/ 1 h 2563"/>
                  <a:gd name="T32" fmla="*/ 1 w 1977"/>
                  <a:gd name="T33" fmla="*/ 1 h 2563"/>
                  <a:gd name="T34" fmla="*/ 1 w 1977"/>
                  <a:gd name="T35" fmla="*/ 1 h 2563"/>
                  <a:gd name="T36" fmla="*/ 1 w 1977"/>
                  <a:gd name="T37" fmla="*/ 1 h 2563"/>
                  <a:gd name="T38" fmla="*/ 1 w 1977"/>
                  <a:gd name="T39" fmla="*/ 1 h 2563"/>
                  <a:gd name="T40" fmla="*/ 1 w 1977"/>
                  <a:gd name="T41" fmla="*/ 1 h 2563"/>
                  <a:gd name="T42" fmla="*/ 1 w 1977"/>
                  <a:gd name="T43" fmla="*/ 1 h 2563"/>
                  <a:gd name="T44" fmla="*/ 1 w 1977"/>
                  <a:gd name="T45" fmla="*/ 1 h 2563"/>
                  <a:gd name="T46" fmla="*/ 1 w 1977"/>
                  <a:gd name="T47" fmla="*/ 1 h 2563"/>
                  <a:gd name="T48" fmla="*/ 1 w 1977"/>
                  <a:gd name="T49" fmla="*/ 0 h 2563"/>
                  <a:gd name="T50" fmla="*/ 1 w 1977"/>
                  <a:gd name="T51" fmla="*/ 1 h 2563"/>
                  <a:gd name="T52" fmla="*/ 1 w 1977"/>
                  <a:gd name="T53" fmla="*/ 1 h 2563"/>
                  <a:gd name="T54" fmla="*/ 1 w 1977"/>
                  <a:gd name="T55" fmla="*/ 1 h 2563"/>
                  <a:gd name="T56" fmla="*/ 1 w 1977"/>
                  <a:gd name="T57" fmla="*/ 1 h 2563"/>
                  <a:gd name="T58" fmla="*/ 1 w 1977"/>
                  <a:gd name="T59" fmla="*/ 1 h 2563"/>
                  <a:gd name="T60" fmla="*/ 0 w 1977"/>
                  <a:gd name="T61" fmla="*/ 1 h 256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977"/>
                  <a:gd name="T94" fmla="*/ 0 h 2563"/>
                  <a:gd name="T95" fmla="*/ 1977 w 1977"/>
                  <a:gd name="T96" fmla="*/ 2563 h 256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977" h="2563">
                    <a:moveTo>
                      <a:pt x="0" y="1191"/>
                    </a:moveTo>
                    <a:lnTo>
                      <a:pt x="0" y="1959"/>
                    </a:lnTo>
                    <a:lnTo>
                      <a:pt x="38" y="2093"/>
                    </a:lnTo>
                    <a:lnTo>
                      <a:pt x="67" y="2160"/>
                    </a:lnTo>
                    <a:lnTo>
                      <a:pt x="163" y="2266"/>
                    </a:lnTo>
                    <a:lnTo>
                      <a:pt x="211" y="2323"/>
                    </a:lnTo>
                    <a:lnTo>
                      <a:pt x="278" y="2371"/>
                    </a:lnTo>
                    <a:lnTo>
                      <a:pt x="384" y="2419"/>
                    </a:lnTo>
                    <a:lnTo>
                      <a:pt x="470" y="2467"/>
                    </a:lnTo>
                    <a:lnTo>
                      <a:pt x="576" y="2496"/>
                    </a:lnTo>
                    <a:lnTo>
                      <a:pt x="681" y="2525"/>
                    </a:lnTo>
                    <a:lnTo>
                      <a:pt x="845" y="2544"/>
                    </a:lnTo>
                    <a:lnTo>
                      <a:pt x="1008" y="2563"/>
                    </a:lnTo>
                    <a:lnTo>
                      <a:pt x="1161" y="2544"/>
                    </a:lnTo>
                    <a:lnTo>
                      <a:pt x="1286" y="2525"/>
                    </a:lnTo>
                    <a:lnTo>
                      <a:pt x="1411" y="2496"/>
                    </a:lnTo>
                    <a:lnTo>
                      <a:pt x="1536" y="2448"/>
                    </a:lnTo>
                    <a:lnTo>
                      <a:pt x="1632" y="2400"/>
                    </a:lnTo>
                    <a:lnTo>
                      <a:pt x="1737" y="2343"/>
                    </a:lnTo>
                    <a:lnTo>
                      <a:pt x="1805" y="2275"/>
                    </a:lnTo>
                    <a:lnTo>
                      <a:pt x="1881" y="2189"/>
                    </a:lnTo>
                    <a:lnTo>
                      <a:pt x="1929" y="2112"/>
                    </a:lnTo>
                    <a:lnTo>
                      <a:pt x="1958" y="2016"/>
                    </a:lnTo>
                    <a:lnTo>
                      <a:pt x="1977" y="1920"/>
                    </a:lnTo>
                    <a:lnTo>
                      <a:pt x="1977" y="0"/>
                    </a:lnTo>
                    <a:lnTo>
                      <a:pt x="1958" y="96"/>
                    </a:lnTo>
                    <a:lnTo>
                      <a:pt x="1949" y="183"/>
                    </a:lnTo>
                    <a:lnTo>
                      <a:pt x="1920" y="259"/>
                    </a:lnTo>
                    <a:lnTo>
                      <a:pt x="1920" y="893"/>
                    </a:lnTo>
                    <a:lnTo>
                      <a:pt x="1891" y="1008"/>
                    </a:lnTo>
                    <a:lnTo>
                      <a:pt x="0" y="11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189" name="Freeform 20"/>
              <p:cNvSpPr>
                <a:spLocks/>
              </p:cNvSpPr>
              <p:nvPr/>
            </p:nvSpPr>
            <p:spPr bwMode="auto">
              <a:xfrm>
                <a:off x="2131" y="1466"/>
                <a:ext cx="1058" cy="995"/>
              </a:xfrm>
              <a:custGeom>
                <a:avLst/>
                <a:gdLst>
                  <a:gd name="T0" fmla="*/ 1 w 1929"/>
                  <a:gd name="T1" fmla="*/ 0 h 1814"/>
                  <a:gd name="T2" fmla="*/ 1 w 1929"/>
                  <a:gd name="T3" fmla="*/ 1 h 1814"/>
                  <a:gd name="T4" fmla="*/ 1 w 1929"/>
                  <a:gd name="T5" fmla="*/ 1 h 1814"/>
                  <a:gd name="T6" fmla="*/ 1 w 1929"/>
                  <a:gd name="T7" fmla="*/ 1 h 1814"/>
                  <a:gd name="T8" fmla="*/ 1 w 1929"/>
                  <a:gd name="T9" fmla="*/ 1 h 1814"/>
                  <a:gd name="T10" fmla="*/ 1 w 1929"/>
                  <a:gd name="T11" fmla="*/ 1 h 1814"/>
                  <a:gd name="T12" fmla="*/ 1 w 1929"/>
                  <a:gd name="T13" fmla="*/ 1 h 1814"/>
                  <a:gd name="T14" fmla="*/ 1 w 1929"/>
                  <a:gd name="T15" fmla="*/ 1 h 1814"/>
                  <a:gd name="T16" fmla="*/ 1 w 1929"/>
                  <a:gd name="T17" fmla="*/ 1 h 1814"/>
                  <a:gd name="T18" fmla="*/ 0 w 1929"/>
                  <a:gd name="T19" fmla="*/ 1 h 1814"/>
                  <a:gd name="T20" fmla="*/ 0 w 1929"/>
                  <a:gd name="T21" fmla="*/ 1 h 1814"/>
                  <a:gd name="T22" fmla="*/ 0 w 1929"/>
                  <a:gd name="T23" fmla="*/ 1 h 1814"/>
                  <a:gd name="T24" fmla="*/ 1 w 1929"/>
                  <a:gd name="T25" fmla="*/ 1 h 1814"/>
                  <a:gd name="T26" fmla="*/ 1 w 1929"/>
                  <a:gd name="T27" fmla="*/ 1 h 1814"/>
                  <a:gd name="T28" fmla="*/ 1 w 1929"/>
                  <a:gd name="T29" fmla="*/ 1 h 1814"/>
                  <a:gd name="T30" fmla="*/ 1 w 1929"/>
                  <a:gd name="T31" fmla="*/ 1 h 1814"/>
                  <a:gd name="T32" fmla="*/ 1 w 1929"/>
                  <a:gd name="T33" fmla="*/ 1 h 1814"/>
                  <a:gd name="T34" fmla="*/ 1 w 1929"/>
                  <a:gd name="T35" fmla="*/ 1 h 1814"/>
                  <a:gd name="T36" fmla="*/ 1 w 1929"/>
                  <a:gd name="T37" fmla="*/ 1 h 1814"/>
                  <a:gd name="T38" fmla="*/ 1 w 1929"/>
                  <a:gd name="T39" fmla="*/ 1 h 1814"/>
                  <a:gd name="T40" fmla="*/ 1 w 1929"/>
                  <a:gd name="T41" fmla="*/ 1 h 1814"/>
                  <a:gd name="T42" fmla="*/ 1 w 1929"/>
                  <a:gd name="T43" fmla="*/ 1 h 1814"/>
                  <a:gd name="T44" fmla="*/ 1 w 1929"/>
                  <a:gd name="T45" fmla="*/ 1 h 1814"/>
                  <a:gd name="T46" fmla="*/ 1 w 1929"/>
                  <a:gd name="T47" fmla="*/ 1 h 1814"/>
                  <a:gd name="T48" fmla="*/ 1 w 1929"/>
                  <a:gd name="T49" fmla="*/ 1 h 1814"/>
                  <a:gd name="T50" fmla="*/ 1 w 1929"/>
                  <a:gd name="T51" fmla="*/ 1 h 1814"/>
                  <a:gd name="T52" fmla="*/ 1 w 1929"/>
                  <a:gd name="T53" fmla="*/ 1 h 1814"/>
                  <a:gd name="T54" fmla="*/ 1 w 1929"/>
                  <a:gd name="T55" fmla="*/ 1 h 1814"/>
                  <a:gd name="T56" fmla="*/ 1 w 1929"/>
                  <a:gd name="T57" fmla="*/ 1 h 1814"/>
                  <a:gd name="T58" fmla="*/ 1 w 1929"/>
                  <a:gd name="T59" fmla="*/ 1 h 1814"/>
                  <a:gd name="T60" fmla="*/ 1 w 1929"/>
                  <a:gd name="T61" fmla="*/ 1 h 1814"/>
                  <a:gd name="T62" fmla="*/ 1 w 1929"/>
                  <a:gd name="T63" fmla="*/ 1 h 1814"/>
                  <a:gd name="T64" fmla="*/ 1 w 1929"/>
                  <a:gd name="T65" fmla="*/ 1 h 1814"/>
                  <a:gd name="T66" fmla="*/ 1 w 1929"/>
                  <a:gd name="T67" fmla="*/ 1 h 1814"/>
                  <a:gd name="T68" fmla="*/ 1 w 1929"/>
                  <a:gd name="T69" fmla="*/ 0 h 181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929"/>
                  <a:gd name="T106" fmla="*/ 0 h 1814"/>
                  <a:gd name="T107" fmla="*/ 1929 w 1929"/>
                  <a:gd name="T108" fmla="*/ 1814 h 181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929" h="1814">
                    <a:moveTo>
                      <a:pt x="547" y="0"/>
                    </a:moveTo>
                    <a:lnTo>
                      <a:pt x="480" y="58"/>
                    </a:lnTo>
                    <a:lnTo>
                      <a:pt x="393" y="125"/>
                    </a:lnTo>
                    <a:lnTo>
                      <a:pt x="317" y="211"/>
                    </a:lnTo>
                    <a:lnTo>
                      <a:pt x="259" y="307"/>
                    </a:lnTo>
                    <a:lnTo>
                      <a:pt x="192" y="403"/>
                    </a:lnTo>
                    <a:lnTo>
                      <a:pt x="134" y="509"/>
                    </a:lnTo>
                    <a:lnTo>
                      <a:pt x="77" y="634"/>
                    </a:lnTo>
                    <a:lnTo>
                      <a:pt x="38" y="768"/>
                    </a:lnTo>
                    <a:lnTo>
                      <a:pt x="0" y="893"/>
                    </a:lnTo>
                    <a:lnTo>
                      <a:pt x="0" y="1027"/>
                    </a:lnTo>
                    <a:lnTo>
                      <a:pt x="0" y="1133"/>
                    </a:lnTo>
                    <a:lnTo>
                      <a:pt x="29" y="1296"/>
                    </a:lnTo>
                    <a:lnTo>
                      <a:pt x="77" y="1411"/>
                    </a:lnTo>
                    <a:lnTo>
                      <a:pt x="125" y="1517"/>
                    </a:lnTo>
                    <a:lnTo>
                      <a:pt x="201" y="1603"/>
                    </a:lnTo>
                    <a:lnTo>
                      <a:pt x="307" y="1690"/>
                    </a:lnTo>
                    <a:lnTo>
                      <a:pt x="422" y="1757"/>
                    </a:lnTo>
                    <a:lnTo>
                      <a:pt x="585" y="1805"/>
                    </a:lnTo>
                    <a:lnTo>
                      <a:pt x="566" y="1795"/>
                    </a:lnTo>
                    <a:lnTo>
                      <a:pt x="710" y="1814"/>
                    </a:lnTo>
                    <a:lnTo>
                      <a:pt x="864" y="1805"/>
                    </a:lnTo>
                    <a:lnTo>
                      <a:pt x="979" y="1776"/>
                    </a:lnTo>
                    <a:lnTo>
                      <a:pt x="1104" y="1738"/>
                    </a:lnTo>
                    <a:lnTo>
                      <a:pt x="1219" y="1680"/>
                    </a:lnTo>
                    <a:lnTo>
                      <a:pt x="1315" y="1613"/>
                    </a:lnTo>
                    <a:lnTo>
                      <a:pt x="1401" y="1546"/>
                    </a:lnTo>
                    <a:lnTo>
                      <a:pt x="1497" y="1478"/>
                    </a:lnTo>
                    <a:lnTo>
                      <a:pt x="1574" y="1402"/>
                    </a:lnTo>
                    <a:lnTo>
                      <a:pt x="1661" y="1315"/>
                    </a:lnTo>
                    <a:lnTo>
                      <a:pt x="1747" y="1200"/>
                    </a:lnTo>
                    <a:lnTo>
                      <a:pt x="1805" y="1085"/>
                    </a:lnTo>
                    <a:lnTo>
                      <a:pt x="1872" y="970"/>
                    </a:lnTo>
                    <a:lnTo>
                      <a:pt x="1929" y="768"/>
                    </a:lnTo>
                    <a:lnTo>
                      <a:pt x="54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D3FF"/>
                  </a:gs>
                  <a:gs pos="50000">
                    <a:srgbClr val="B5E2FF"/>
                  </a:gs>
                  <a:gs pos="100000">
                    <a:srgbClr val="DBF0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0" name="Freeform 21"/>
              <p:cNvSpPr>
                <a:spLocks/>
              </p:cNvSpPr>
              <p:nvPr/>
            </p:nvSpPr>
            <p:spPr bwMode="auto">
              <a:xfrm>
                <a:off x="2436" y="1077"/>
                <a:ext cx="778" cy="489"/>
              </a:xfrm>
              <a:custGeom>
                <a:avLst/>
                <a:gdLst>
                  <a:gd name="T0" fmla="*/ 0 w 1418"/>
                  <a:gd name="T1" fmla="*/ 1 h 892"/>
                  <a:gd name="T2" fmla="*/ 1 w 1418"/>
                  <a:gd name="T3" fmla="*/ 1 h 892"/>
                  <a:gd name="T4" fmla="*/ 1 w 1418"/>
                  <a:gd name="T5" fmla="*/ 1 h 892"/>
                  <a:gd name="T6" fmla="*/ 1 w 1418"/>
                  <a:gd name="T7" fmla="*/ 1 h 892"/>
                  <a:gd name="T8" fmla="*/ 1 w 1418"/>
                  <a:gd name="T9" fmla="*/ 1 h 892"/>
                  <a:gd name="T10" fmla="*/ 1 w 1418"/>
                  <a:gd name="T11" fmla="*/ 1 h 892"/>
                  <a:gd name="T12" fmla="*/ 1 w 1418"/>
                  <a:gd name="T13" fmla="*/ 1 h 892"/>
                  <a:gd name="T14" fmla="*/ 1 w 1418"/>
                  <a:gd name="T15" fmla="*/ 1 h 892"/>
                  <a:gd name="T16" fmla="*/ 1 w 1418"/>
                  <a:gd name="T17" fmla="*/ 1 h 892"/>
                  <a:gd name="T18" fmla="*/ 1 w 1418"/>
                  <a:gd name="T19" fmla="*/ 1 h 892"/>
                  <a:gd name="T20" fmla="*/ 1 w 1418"/>
                  <a:gd name="T21" fmla="*/ 1 h 892"/>
                  <a:gd name="T22" fmla="*/ 1 w 1418"/>
                  <a:gd name="T23" fmla="*/ 1 h 892"/>
                  <a:gd name="T24" fmla="*/ 1 w 1418"/>
                  <a:gd name="T25" fmla="*/ 0 h 892"/>
                  <a:gd name="T26" fmla="*/ 1 w 1418"/>
                  <a:gd name="T27" fmla="*/ 0 h 892"/>
                  <a:gd name="T28" fmla="*/ 1 w 1418"/>
                  <a:gd name="T29" fmla="*/ 0 h 892"/>
                  <a:gd name="T30" fmla="*/ 1 w 1418"/>
                  <a:gd name="T31" fmla="*/ 1 h 892"/>
                  <a:gd name="T32" fmla="*/ 0 w 1418"/>
                  <a:gd name="T33" fmla="*/ 1 h 89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18"/>
                  <a:gd name="T52" fmla="*/ 0 h 892"/>
                  <a:gd name="T53" fmla="*/ 1418 w 1418"/>
                  <a:gd name="T54" fmla="*/ 892 h 89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18" h="892">
                    <a:moveTo>
                      <a:pt x="0" y="67"/>
                    </a:moveTo>
                    <a:lnTo>
                      <a:pt x="1372" y="892"/>
                    </a:lnTo>
                    <a:lnTo>
                      <a:pt x="1411" y="729"/>
                    </a:lnTo>
                    <a:lnTo>
                      <a:pt x="1418" y="662"/>
                    </a:lnTo>
                    <a:lnTo>
                      <a:pt x="1418" y="590"/>
                    </a:lnTo>
                    <a:lnTo>
                      <a:pt x="1392" y="470"/>
                    </a:lnTo>
                    <a:lnTo>
                      <a:pt x="1334" y="364"/>
                    </a:lnTo>
                    <a:lnTo>
                      <a:pt x="1274" y="290"/>
                    </a:lnTo>
                    <a:lnTo>
                      <a:pt x="1171" y="201"/>
                    </a:lnTo>
                    <a:lnTo>
                      <a:pt x="1022" y="110"/>
                    </a:lnTo>
                    <a:lnTo>
                      <a:pt x="866" y="50"/>
                    </a:lnTo>
                    <a:lnTo>
                      <a:pt x="729" y="19"/>
                    </a:lnTo>
                    <a:lnTo>
                      <a:pt x="537" y="0"/>
                    </a:lnTo>
                    <a:lnTo>
                      <a:pt x="412" y="0"/>
                    </a:lnTo>
                    <a:lnTo>
                      <a:pt x="278" y="0"/>
                    </a:lnTo>
                    <a:lnTo>
                      <a:pt x="134" y="28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1" name="Freeform 22"/>
              <p:cNvSpPr>
                <a:spLocks/>
              </p:cNvSpPr>
              <p:nvPr/>
            </p:nvSpPr>
            <p:spPr bwMode="auto">
              <a:xfrm>
                <a:off x="2431" y="1104"/>
                <a:ext cx="758" cy="794"/>
              </a:xfrm>
              <a:custGeom>
                <a:avLst/>
                <a:gdLst>
                  <a:gd name="T0" fmla="*/ 0 w 1382"/>
                  <a:gd name="T1" fmla="*/ 0 h 1447"/>
                  <a:gd name="T2" fmla="*/ 0 w 1382"/>
                  <a:gd name="T3" fmla="*/ 1 h 1447"/>
                  <a:gd name="T4" fmla="*/ 1 w 1382"/>
                  <a:gd name="T5" fmla="*/ 1 h 1447"/>
                  <a:gd name="T6" fmla="*/ 1 w 1382"/>
                  <a:gd name="T7" fmla="*/ 1 h 1447"/>
                  <a:gd name="T8" fmla="*/ 1 w 1382"/>
                  <a:gd name="T9" fmla="*/ 1 h 1447"/>
                  <a:gd name="T10" fmla="*/ 0 w 1382"/>
                  <a:gd name="T11" fmla="*/ 0 h 14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2"/>
                  <a:gd name="T19" fmla="*/ 0 h 1447"/>
                  <a:gd name="T20" fmla="*/ 1382 w 1382"/>
                  <a:gd name="T21" fmla="*/ 1447 h 144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2" h="1447">
                    <a:moveTo>
                      <a:pt x="0" y="0"/>
                    </a:moveTo>
                    <a:lnTo>
                      <a:pt x="0" y="660"/>
                    </a:lnTo>
                    <a:lnTo>
                      <a:pt x="1363" y="1447"/>
                    </a:lnTo>
                    <a:lnTo>
                      <a:pt x="1382" y="1438"/>
                    </a:lnTo>
                    <a:lnTo>
                      <a:pt x="1382" y="804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D3FF"/>
                  </a:gs>
                  <a:gs pos="50000">
                    <a:srgbClr val="B5E2FF"/>
                  </a:gs>
                  <a:gs pos="100000">
                    <a:srgbClr val="DBF0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69" name="Group 23"/>
            <p:cNvGrpSpPr>
              <a:grpSpLocks/>
            </p:cNvGrpSpPr>
            <p:nvPr/>
          </p:nvGrpSpPr>
          <p:grpSpPr bwMode="auto">
            <a:xfrm>
              <a:off x="6818707" y="3488184"/>
              <a:ext cx="2201862" cy="1681162"/>
              <a:chOff x="3964" y="1844"/>
              <a:chExt cx="1548" cy="1183"/>
            </a:xfrm>
          </p:grpSpPr>
          <p:sp>
            <p:nvSpPr>
              <p:cNvPr id="5176" name="Freeform 24"/>
              <p:cNvSpPr>
                <a:spLocks/>
              </p:cNvSpPr>
              <p:nvPr/>
            </p:nvSpPr>
            <p:spPr bwMode="auto">
              <a:xfrm>
                <a:off x="3964" y="2423"/>
                <a:ext cx="710" cy="604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w 10000"/>
                  <a:gd name="T23" fmla="*/ 0 h 10000"/>
                  <a:gd name="T24" fmla="*/ 0 w 10000"/>
                  <a:gd name="T25" fmla="*/ 0 h 10000"/>
                  <a:gd name="T26" fmla="*/ 0 w 10000"/>
                  <a:gd name="T27" fmla="*/ 0 h 10000"/>
                  <a:gd name="T28" fmla="*/ 0 w 10000"/>
                  <a:gd name="T29" fmla="*/ 0 h 10000"/>
                  <a:gd name="T30" fmla="*/ 0 w 10000"/>
                  <a:gd name="T31" fmla="*/ 0 h 10000"/>
                  <a:gd name="T32" fmla="*/ 0 w 10000"/>
                  <a:gd name="T33" fmla="*/ 0 h 10000"/>
                  <a:gd name="T34" fmla="*/ 0 w 10000"/>
                  <a:gd name="T35" fmla="*/ 0 h 10000"/>
                  <a:gd name="T36" fmla="*/ 0 w 10000"/>
                  <a:gd name="T37" fmla="*/ 0 h 10000"/>
                  <a:gd name="T38" fmla="*/ 0 w 10000"/>
                  <a:gd name="T39" fmla="*/ 0 h 10000"/>
                  <a:gd name="T40" fmla="*/ 0 w 10000"/>
                  <a:gd name="T41" fmla="*/ 0 h 10000"/>
                  <a:gd name="T42" fmla="*/ 0 w 10000"/>
                  <a:gd name="T43" fmla="*/ 0 h 10000"/>
                  <a:gd name="T44" fmla="*/ 0 w 10000"/>
                  <a:gd name="T45" fmla="*/ 0 h 10000"/>
                  <a:gd name="T46" fmla="*/ 0 w 10000"/>
                  <a:gd name="T47" fmla="*/ 0 h 10000"/>
                  <a:gd name="T48" fmla="*/ 0 w 10000"/>
                  <a:gd name="T49" fmla="*/ 0 h 1000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000" h="10000">
                    <a:moveTo>
                      <a:pt x="9444" y="3999"/>
                    </a:moveTo>
                    <a:lnTo>
                      <a:pt x="9819" y="4864"/>
                    </a:lnTo>
                    <a:cubicBezTo>
                      <a:pt x="9859" y="5167"/>
                      <a:pt x="9898" y="5471"/>
                      <a:pt x="9938" y="5774"/>
                    </a:cubicBezTo>
                    <a:cubicBezTo>
                      <a:pt x="9959" y="6104"/>
                      <a:pt x="9979" y="6434"/>
                      <a:pt x="10000" y="6764"/>
                    </a:cubicBezTo>
                    <a:cubicBezTo>
                      <a:pt x="9940" y="7092"/>
                      <a:pt x="9879" y="7420"/>
                      <a:pt x="9819" y="7748"/>
                    </a:cubicBezTo>
                    <a:lnTo>
                      <a:pt x="9582" y="8665"/>
                    </a:lnTo>
                    <a:lnTo>
                      <a:pt x="8919" y="9442"/>
                    </a:lnTo>
                    <a:lnTo>
                      <a:pt x="8201" y="10000"/>
                    </a:lnTo>
                    <a:lnTo>
                      <a:pt x="0" y="9281"/>
                    </a:lnTo>
                    <a:lnTo>
                      <a:pt x="3673" y="829"/>
                    </a:lnTo>
                    <a:lnTo>
                      <a:pt x="3941" y="426"/>
                    </a:lnTo>
                    <a:lnTo>
                      <a:pt x="4360" y="139"/>
                    </a:lnTo>
                    <a:lnTo>
                      <a:pt x="5141" y="0"/>
                    </a:lnTo>
                    <a:lnTo>
                      <a:pt x="4660" y="638"/>
                    </a:lnTo>
                    <a:lnTo>
                      <a:pt x="4309" y="1342"/>
                    </a:lnTo>
                    <a:cubicBezTo>
                      <a:pt x="4238" y="1694"/>
                      <a:pt x="4161" y="1940"/>
                      <a:pt x="4090" y="2292"/>
                    </a:cubicBezTo>
                    <a:cubicBezTo>
                      <a:pt x="4140" y="2609"/>
                      <a:pt x="4191" y="2926"/>
                      <a:pt x="4241" y="3243"/>
                    </a:cubicBezTo>
                    <a:lnTo>
                      <a:pt x="4572" y="3910"/>
                    </a:lnTo>
                    <a:lnTo>
                      <a:pt x="5141" y="4365"/>
                    </a:lnTo>
                    <a:lnTo>
                      <a:pt x="5984" y="4578"/>
                    </a:lnTo>
                    <a:cubicBezTo>
                      <a:pt x="5963" y="4603"/>
                      <a:pt x="5942" y="4627"/>
                      <a:pt x="5921" y="4652"/>
                    </a:cubicBezTo>
                    <a:lnTo>
                      <a:pt x="6883" y="4512"/>
                    </a:lnTo>
                    <a:lnTo>
                      <a:pt x="7720" y="4512"/>
                    </a:lnTo>
                    <a:lnTo>
                      <a:pt x="8620" y="4299"/>
                    </a:lnTo>
                    <a:lnTo>
                      <a:pt x="9444" y="39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F77"/>
                  </a:gs>
                  <a:gs pos="50000">
                    <a:srgbClr val="005FAD"/>
                  </a:gs>
                  <a:gs pos="100000">
                    <a:srgbClr val="0072CE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Freeform 25"/>
              <p:cNvSpPr>
                <a:spLocks/>
              </p:cNvSpPr>
              <p:nvPr/>
            </p:nvSpPr>
            <p:spPr bwMode="auto">
              <a:xfrm>
                <a:off x="4550" y="2486"/>
                <a:ext cx="451" cy="537"/>
              </a:xfrm>
              <a:custGeom>
                <a:avLst/>
                <a:gdLst>
                  <a:gd name="T0" fmla="*/ 77 w 451"/>
                  <a:gd name="T1" fmla="*/ 183 h 537"/>
                  <a:gd name="T2" fmla="*/ 438 w 451"/>
                  <a:gd name="T3" fmla="*/ 0 h 537"/>
                  <a:gd name="T4" fmla="*/ 447 w 451"/>
                  <a:gd name="T5" fmla="*/ 55 h 537"/>
                  <a:gd name="T6" fmla="*/ 451 w 451"/>
                  <a:gd name="T7" fmla="*/ 103 h 537"/>
                  <a:gd name="T8" fmla="*/ 451 w 451"/>
                  <a:gd name="T9" fmla="*/ 141 h 537"/>
                  <a:gd name="T10" fmla="*/ 451 w 451"/>
                  <a:gd name="T11" fmla="*/ 202 h 537"/>
                  <a:gd name="T12" fmla="*/ 438 w 451"/>
                  <a:gd name="T13" fmla="*/ 247 h 537"/>
                  <a:gd name="T14" fmla="*/ 417 w 451"/>
                  <a:gd name="T15" fmla="*/ 290 h 537"/>
                  <a:gd name="T16" fmla="*/ 383 w 451"/>
                  <a:gd name="T17" fmla="*/ 320 h 537"/>
                  <a:gd name="T18" fmla="*/ 0 w 451"/>
                  <a:gd name="T19" fmla="*/ 537 h 537"/>
                  <a:gd name="T20" fmla="*/ 55 w 451"/>
                  <a:gd name="T21" fmla="*/ 498 h 537"/>
                  <a:gd name="T22" fmla="*/ 73 w 451"/>
                  <a:gd name="T23" fmla="*/ 469 h 537"/>
                  <a:gd name="T24" fmla="*/ 94 w 451"/>
                  <a:gd name="T25" fmla="*/ 426 h 537"/>
                  <a:gd name="T26" fmla="*/ 106 w 451"/>
                  <a:gd name="T27" fmla="*/ 388 h 537"/>
                  <a:gd name="T28" fmla="*/ 115 w 451"/>
                  <a:gd name="T29" fmla="*/ 337 h 537"/>
                  <a:gd name="T30" fmla="*/ 119 w 451"/>
                  <a:gd name="T31" fmla="*/ 290 h 537"/>
                  <a:gd name="T32" fmla="*/ 106 w 451"/>
                  <a:gd name="T33" fmla="*/ 234 h 537"/>
                  <a:gd name="T34" fmla="*/ 77 w 451"/>
                  <a:gd name="T35" fmla="*/ 183 h 5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1"/>
                  <a:gd name="T55" fmla="*/ 0 h 537"/>
                  <a:gd name="T56" fmla="*/ 451 w 451"/>
                  <a:gd name="T57" fmla="*/ 537 h 5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1" h="537">
                    <a:moveTo>
                      <a:pt x="77" y="183"/>
                    </a:moveTo>
                    <a:lnTo>
                      <a:pt x="438" y="0"/>
                    </a:lnTo>
                    <a:lnTo>
                      <a:pt x="447" y="55"/>
                    </a:lnTo>
                    <a:lnTo>
                      <a:pt x="451" y="103"/>
                    </a:lnTo>
                    <a:lnTo>
                      <a:pt x="451" y="141"/>
                    </a:lnTo>
                    <a:lnTo>
                      <a:pt x="451" y="202"/>
                    </a:lnTo>
                    <a:lnTo>
                      <a:pt x="438" y="247"/>
                    </a:lnTo>
                    <a:lnTo>
                      <a:pt x="417" y="290"/>
                    </a:lnTo>
                    <a:lnTo>
                      <a:pt x="383" y="320"/>
                    </a:lnTo>
                    <a:lnTo>
                      <a:pt x="0" y="537"/>
                    </a:lnTo>
                    <a:lnTo>
                      <a:pt x="55" y="498"/>
                    </a:lnTo>
                    <a:lnTo>
                      <a:pt x="73" y="469"/>
                    </a:lnTo>
                    <a:lnTo>
                      <a:pt x="94" y="426"/>
                    </a:lnTo>
                    <a:lnTo>
                      <a:pt x="106" y="388"/>
                    </a:lnTo>
                    <a:lnTo>
                      <a:pt x="115" y="337"/>
                    </a:lnTo>
                    <a:lnTo>
                      <a:pt x="119" y="290"/>
                    </a:lnTo>
                    <a:lnTo>
                      <a:pt x="106" y="234"/>
                    </a:lnTo>
                    <a:lnTo>
                      <a:pt x="77" y="18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180" name="Freeform 26"/>
              <p:cNvSpPr>
                <a:spLocks/>
              </p:cNvSpPr>
              <p:nvPr/>
            </p:nvSpPr>
            <p:spPr bwMode="auto">
              <a:xfrm>
                <a:off x="4246" y="2148"/>
                <a:ext cx="913" cy="558"/>
              </a:xfrm>
              <a:custGeom>
                <a:avLst/>
                <a:gdLst>
                  <a:gd name="T0" fmla="*/ 0 w 9978"/>
                  <a:gd name="T1" fmla="*/ 0 h 10000"/>
                  <a:gd name="T2" fmla="*/ 0 w 9978"/>
                  <a:gd name="T3" fmla="*/ 0 h 10000"/>
                  <a:gd name="T4" fmla="*/ 0 w 9978"/>
                  <a:gd name="T5" fmla="*/ 0 h 10000"/>
                  <a:gd name="T6" fmla="*/ 0 w 9978"/>
                  <a:gd name="T7" fmla="*/ 0 h 10000"/>
                  <a:gd name="T8" fmla="*/ 0 w 9978"/>
                  <a:gd name="T9" fmla="*/ 0 h 10000"/>
                  <a:gd name="T10" fmla="*/ 0 w 9978"/>
                  <a:gd name="T11" fmla="*/ 0 h 10000"/>
                  <a:gd name="T12" fmla="*/ 0 w 9978"/>
                  <a:gd name="T13" fmla="*/ 0 h 10000"/>
                  <a:gd name="T14" fmla="*/ 0 w 9978"/>
                  <a:gd name="T15" fmla="*/ 0 h 10000"/>
                  <a:gd name="T16" fmla="*/ 0 w 9978"/>
                  <a:gd name="T17" fmla="*/ 0 h 10000"/>
                  <a:gd name="T18" fmla="*/ 0 w 9978"/>
                  <a:gd name="T19" fmla="*/ 0 h 10000"/>
                  <a:gd name="T20" fmla="*/ 0 w 9978"/>
                  <a:gd name="T21" fmla="*/ 0 h 10000"/>
                  <a:gd name="T22" fmla="*/ 0 w 9978"/>
                  <a:gd name="T23" fmla="*/ 0 h 10000"/>
                  <a:gd name="T24" fmla="*/ 0 w 9978"/>
                  <a:gd name="T25" fmla="*/ 0 h 10000"/>
                  <a:gd name="T26" fmla="*/ 0 w 9978"/>
                  <a:gd name="T27" fmla="*/ 0 h 10000"/>
                  <a:gd name="T28" fmla="*/ 0 w 9978"/>
                  <a:gd name="T29" fmla="*/ 0 h 10000"/>
                  <a:gd name="T30" fmla="*/ 0 w 9978"/>
                  <a:gd name="T31" fmla="*/ 0 h 10000"/>
                  <a:gd name="T32" fmla="*/ 0 w 9978"/>
                  <a:gd name="T33" fmla="*/ 0 h 10000"/>
                  <a:gd name="T34" fmla="*/ 0 w 9978"/>
                  <a:gd name="T35" fmla="*/ 0 h 10000"/>
                  <a:gd name="T36" fmla="*/ 0 w 9978"/>
                  <a:gd name="T37" fmla="*/ 0 h 10000"/>
                  <a:gd name="T38" fmla="*/ 0 w 9978"/>
                  <a:gd name="T39" fmla="*/ 0 h 1000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9978" h="10000">
                    <a:moveTo>
                      <a:pt x="3747" y="2138"/>
                    </a:moveTo>
                    <a:lnTo>
                      <a:pt x="2119" y="533"/>
                    </a:lnTo>
                    <a:lnTo>
                      <a:pt x="2861" y="0"/>
                    </a:lnTo>
                    <a:lnTo>
                      <a:pt x="9978" y="6797"/>
                    </a:lnTo>
                    <a:lnTo>
                      <a:pt x="9280" y="7329"/>
                    </a:lnTo>
                    <a:lnTo>
                      <a:pt x="8118" y="6256"/>
                    </a:lnTo>
                    <a:lnTo>
                      <a:pt x="4120" y="9467"/>
                    </a:lnTo>
                    <a:lnTo>
                      <a:pt x="3374" y="9769"/>
                    </a:lnTo>
                    <a:lnTo>
                      <a:pt x="2817" y="9921"/>
                    </a:lnTo>
                    <a:lnTo>
                      <a:pt x="2119" y="10000"/>
                    </a:lnTo>
                    <a:lnTo>
                      <a:pt x="1465" y="9921"/>
                    </a:lnTo>
                    <a:lnTo>
                      <a:pt x="908" y="9690"/>
                    </a:lnTo>
                    <a:lnTo>
                      <a:pt x="400" y="9237"/>
                    </a:lnTo>
                    <a:lnTo>
                      <a:pt x="119" y="8545"/>
                    </a:lnTo>
                    <a:cubicBezTo>
                      <a:pt x="79" y="8229"/>
                      <a:pt x="40" y="7912"/>
                      <a:pt x="0" y="7596"/>
                    </a:cubicBezTo>
                    <a:cubicBezTo>
                      <a:pt x="46" y="7301"/>
                      <a:pt x="91" y="7007"/>
                      <a:pt x="137" y="6712"/>
                    </a:cubicBezTo>
                    <a:cubicBezTo>
                      <a:pt x="208" y="6433"/>
                      <a:pt x="280" y="6153"/>
                      <a:pt x="351" y="5874"/>
                    </a:cubicBezTo>
                    <a:cubicBezTo>
                      <a:pt x="412" y="5723"/>
                      <a:pt x="474" y="5572"/>
                      <a:pt x="535" y="5421"/>
                    </a:cubicBezTo>
                    <a:lnTo>
                      <a:pt x="724" y="5111"/>
                    </a:lnTo>
                    <a:lnTo>
                      <a:pt x="3747" y="213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D3FF"/>
                  </a:gs>
                  <a:gs pos="50000">
                    <a:srgbClr val="B5E2FF"/>
                  </a:gs>
                  <a:gs pos="100000">
                    <a:srgbClr val="DBF0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1" name="Freeform 27"/>
              <p:cNvSpPr>
                <a:spLocks/>
              </p:cNvSpPr>
              <p:nvPr/>
            </p:nvSpPr>
            <p:spPr bwMode="auto">
              <a:xfrm>
                <a:off x="4503" y="1999"/>
                <a:ext cx="724" cy="531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w 10000"/>
                  <a:gd name="T23" fmla="*/ 0 h 10000"/>
                  <a:gd name="T24" fmla="*/ 0 w 10000"/>
                  <a:gd name="T25" fmla="*/ 0 h 10000"/>
                  <a:gd name="T26" fmla="*/ 0 w 10000"/>
                  <a:gd name="T27" fmla="*/ 0 h 10000"/>
                  <a:gd name="T28" fmla="*/ 0 w 10000"/>
                  <a:gd name="T29" fmla="*/ 0 h 10000"/>
                  <a:gd name="T30" fmla="*/ 0 w 10000"/>
                  <a:gd name="T31" fmla="*/ 0 h 10000"/>
                  <a:gd name="T32" fmla="*/ 0 w 10000"/>
                  <a:gd name="T33" fmla="*/ 0 h 10000"/>
                  <a:gd name="T34" fmla="*/ 0 w 10000"/>
                  <a:gd name="T35" fmla="*/ 0 h 10000"/>
                  <a:gd name="T36" fmla="*/ 0 w 10000"/>
                  <a:gd name="T37" fmla="*/ 0 h 10000"/>
                  <a:gd name="T38" fmla="*/ 0 w 10000"/>
                  <a:gd name="T39" fmla="*/ 0 h 10000"/>
                  <a:gd name="T40" fmla="*/ 0 w 10000"/>
                  <a:gd name="T41" fmla="*/ 0 h 10000"/>
                  <a:gd name="T42" fmla="*/ 0 w 10000"/>
                  <a:gd name="T43" fmla="*/ 0 h 100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0000" h="10000">
                    <a:moveTo>
                      <a:pt x="0" y="2862"/>
                    </a:moveTo>
                    <a:lnTo>
                      <a:pt x="9006" y="10000"/>
                    </a:lnTo>
                    <a:lnTo>
                      <a:pt x="9406" y="9265"/>
                    </a:lnTo>
                    <a:cubicBezTo>
                      <a:pt x="9507" y="8920"/>
                      <a:pt x="9609" y="8575"/>
                      <a:pt x="9710" y="8230"/>
                    </a:cubicBezTo>
                    <a:lnTo>
                      <a:pt x="9890" y="6949"/>
                    </a:lnTo>
                    <a:cubicBezTo>
                      <a:pt x="9927" y="6547"/>
                      <a:pt x="9963" y="6145"/>
                      <a:pt x="10000" y="5744"/>
                    </a:cubicBezTo>
                    <a:cubicBezTo>
                      <a:pt x="9982" y="5449"/>
                      <a:pt x="9963" y="5153"/>
                      <a:pt x="9945" y="4858"/>
                    </a:cubicBezTo>
                    <a:lnTo>
                      <a:pt x="9765" y="3654"/>
                    </a:lnTo>
                    <a:lnTo>
                      <a:pt x="9475" y="2862"/>
                    </a:lnTo>
                    <a:lnTo>
                      <a:pt x="9116" y="2052"/>
                    </a:lnTo>
                    <a:lnTo>
                      <a:pt x="8614" y="1381"/>
                    </a:lnTo>
                    <a:lnTo>
                      <a:pt x="7887" y="872"/>
                    </a:lnTo>
                    <a:lnTo>
                      <a:pt x="7254" y="442"/>
                    </a:lnTo>
                    <a:lnTo>
                      <a:pt x="6157" y="164"/>
                    </a:lnTo>
                    <a:lnTo>
                      <a:pt x="5488" y="0"/>
                    </a:lnTo>
                    <a:lnTo>
                      <a:pt x="4609" y="154"/>
                    </a:lnTo>
                    <a:lnTo>
                      <a:pt x="3591" y="395"/>
                    </a:lnTo>
                    <a:lnTo>
                      <a:pt x="2831" y="940"/>
                    </a:lnTo>
                    <a:lnTo>
                      <a:pt x="2003" y="1337"/>
                    </a:lnTo>
                    <a:lnTo>
                      <a:pt x="1354" y="1732"/>
                    </a:lnTo>
                    <a:lnTo>
                      <a:pt x="829" y="2128"/>
                    </a:lnTo>
                    <a:lnTo>
                      <a:pt x="0" y="286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D3FF"/>
                  </a:gs>
                  <a:gs pos="50000">
                    <a:srgbClr val="B5E2FF"/>
                  </a:gs>
                  <a:gs pos="100000">
                    <a:srgbClr val="DBF0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2" name="Freeform 28"/>
              <p:cNvSpPr>
                <a:spLocks/>
              </p:cNvSpPr>
              <p:nvPr/>
            </p:nvSpPr>
            <p:spPr bwMode="auto">
              <a:xfrm>
                <a:off x="4720" y="2491"/>
                <a:ext cx="401" cy="485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w 10000"/>
                  <a:gd name="T23" fmla="*/ 0 h 10000"/>
                  <a:gd name="T24" fmla="*/ 0 w 10000"/>
                  <a:gd name="T25" fmla="*/ 0 h 10000"/>
                  <a:gd name="T26" fmla="*/ 0 w 10000"/>
                  <a:gd name="T27" fmla="*/ 0 h 10000"/>
                  <a:gd name="T28" fmla="*/ 0 w 10000"/>
                  <a:gd name="T29" fmla="*/ 0 h 10000"/>
                  <a:gd name="T30" fmla="*/ 0 w 10000"/>
                  <a:gd name="T31" fmla="*/ 0 h 10000"/>
                  <a:gd name="T32" fmla="*/ 0 w 10000"/>
                  <a:gd name="T33" fmla="*/ 0 h 10000"/>
                  <a:gd name="T34" fmla="*/ 0 w 10000"/>
                  <a:gd name="T35" fmla="*/ 0 h 10000"/>
                  <a:gd name="T36" fmla="*/ 0 w 10000"/>
                  <a:gd name="T37" fmla="*/ 0 h 10000"/>
                  <a:gd name="T38" fmla="*/ 0 w 10000"/>
                  <a:gd name="T39" fmla="*/ 0 h 10000"/>
                  <a:gd name="T40" fmla="*/ 0 w 10000"/>
                  <a:gd name="T41" fmla="*/ 0 h 10000"/>
                  <a:gd name="T42" fmla="*/ 0 w 10000"/>
                  <a:gd name="T43" fmla="*/ 0 h 10000"/>
                  <a:gd name="T44" fmla="*/ 0 w 10000"/>
                  <a:gd name="T45" fmla="*/ 0 h 100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00" h="10000">
                    <a:moveTo>
                      <a:pt x="6700" y="0"/>
                    </a:moveTo>
                    <a:lnTo>
                      <a:pt x="9458" y="1316"/>
                    </a:lnTo>
                    <a:lnTo>
                      <a:pt x="9938" y="2459"/>
                    </a:lnTo>
                    <a:cubicBezTo>
                      <a:pt x="9959" y="2898"/>
                      <a:pt x="9979" y="3336"/>
                      <a:pt x="10000" y="3775"/>
                    </a:cubicBezTo>
                    <a:lnTo>
                      <a:pt x="10000" y="4826"/>
                    </a:lnTo>
                    <a:lnTo>
                      <a:pt x="9889" y="6051"/>
                    </a:lnTo>
                    <a:lnTo>
                      <a:pt x="9468" y="7194"/>
                    </a:lnTo>
                    <a:lnTo>
                      <a:pt x="8726" y="8245"/>
                    </a:lnTo>
                    <a:lnTo>
                      <a:pt x="8195" y="8857"/>
                    </a:lnTo>
                    <a:lnTo>
                      <a:pt x="7342" y="9388"/>
                    </a:lnTo>
                    <a:lnTo>
                      <a:pt x="6279" y="9735"/>
                    </a:lnTo>
                    <a:lnTo>
                      <a:pt x="4895" y="10000"/>
                    </a:lnTo>
                    <a:lnTo>
                      <a:pt x="3511" y="10000"/>
                    </a:lnTo>
                    <a:lnTo>
                      <a:pt x="2348" y="9826"/>
                    </a:lnTo>
                    <a:lnTo>
                      <a:pt x="1174" y="9388"/>
                    </a:lnTo>
                    <a:lnTo>
                      <a:pt x="0" y="8857"/>
                    </a:lnTo>
                    <a:lnTo>
                      <a:pt x="5537" y="6316"/>
                    </a:lnTo>
                    <a:lnTo>
                      <a:pt x="6379" y="5439"/>
                    </a:lnTo>
                    <a:lnTo>
                      <a:pt x="6700" y="4653"/>
                    </a:lnTo>
                    <a:lnTo>
                      <a:pt x="6910" y="3592"/>
                    </a:lnTo>
                    <a:lnTo>
                      <a:pt x="6910" y="2459"/>
                    </a:lnTo>
                    <a:lnTo>
                      <a:pt x="6811" y="1316"/>
                    </a:lnTo>
                    <a:lnTo>
                      <a:pt x="670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3" name="Freeform 29"/>
              <p:cNvSpPr>
                <a:spLocks/>
              </p:cNvSpPr>
              <p:nvPr/>
            </p:nvSpPr>
            <p:spPr bwMode="auto">
              <a:xfrm>
                <a:off x="4397" y="2180"/>
                <a:ext cx="166" cy="175"/>
              </a:xfrm>
              <a:custGeom>
                <a:avLst/>
                <a:gdLst>
                  <a:gd name="T0" fmla="*/ 0 w 374"/>
                  <a:gd name="T1" fmla="*/ 0 h 394"/>
                  <a:gd name="T2" fmla="*/ 0 w 374"/>
                  <a:gd name="T3" fmla="*/ 0 h 394"/>
                  <a:gd name="T4" fmla="*/ 0 w 374"/>
                  <a:gd name="T5" fmla="*/ 0 h 394"/>
                  <a:gd name="T6" fmla="*/ 0 w 374"/>
                  <a:gd name="T7" fmla="*/ 0 h 394"/>
                  <a:gd name="T8" fmla="*/ 0 w 374"/>
                  <a:gd name="T9" fmla="*/ 0 h 394"/>
                  <a:gd name="T10" fmla="*/ 0 w 374"/>
                  <a:gd name="T11" fmla="*/ 0 h 394"/>
                  <a:gd name="T12" fmla="*/ 0 w 374"/>
                  <a:gd name="T13" fmla="*/ 0 h 3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74"/>
                  <a:gd name="T22" fmla="*/ 0 h 394"/>
                  <a:gd name="T23" fmla="*/ 374 w 374"/>
                  <a:gd name="T24" fmla="*/ 394 h 39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74" h="394">
                    <a:moveTo>
                      <a:pt x="105" y="0"/>
                    </a:moveTo>
                    <a:lnTo>
                      <a:pt x="374" y="154"/>
                    </a:lnTo>
                    <a:lnTo>
                      <a:pt x="0" y="394"/>
                    </a:lnTo>
                    <a:lnTo>
                      <a:pt x="0" y="269"/>
                    </a:lnTo>
                    <a:lnTo>
                      <a:pt x="29" y="173"/>
                    </a:lnTo>
                    <a:lnTo>
                      <a:pt x="57" y="86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4" name="Freeform 30"/>
              <p:cNvSpPr>
                <a:spLocks/>
              </p:cNvSpPr>
              <p:nvPr/>
            </p:nvSpPr>
            <p:spPr bwMode="auto">
              <a:xfrm>
                <a:off x="4252" y="2248"/>
                <a:ext cx="341" cy="196"/>
              </a:xfrm>
              <a:custGeom>
                <a:avLst/>
                <a:gdLst>
                  <a:gd name="T0" fmla="*/ 0 w 768"/>
                  <a:gd name="T1" fmla="*/ 0 h 441"/>
                  <a:gd name="T2" fmla="*/ 0 w 768"/>
                  <a:gd name="T3" fmla="*/ 0 h 441"/>
                  <a:gd name="T4" fmla="*/ 0 w 768"/>
                  <a:gd name="T5" fmla="*/ 0 h 441"/>
                  <a:gd name="T6" fmla="*/ 0 w 768"/>
                  <a:gd name="T7" fmla="*/ 0 h 441"/>
                  <a:gd name="T8" fmla="*/ 0 w 768"/>
                  <a:gd name="T9" fmla="*/ 0 h 441"/>
                  <a:gd name="T10" fmla="*/ 0 w 768"/>
                  <a:gd name="T11" fmla="*/ 0 h 4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8"/>
                  <a:gd name="T19" fmla="*/ 0 h 441"/>
                  <a:gd name="T20" fmla="*/ 768 w 768"/>
                  <a:gd name="T21" fmla="*/ 441 h 4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8" h="441">
                    <a:moveTo>
                      <a:pt x="154" y="412"/>
                    </a:moveTo>
                    <a:lnTo>
                      <a:pt x="768" y="38"/>
                    </a:lnTo>
                    <a:lnTo>
                      <a:pt x="701" y="0"/>
                    </a:lnTo>
                    <a:lnTo>
                      <a:pt x="0" y="441"/>
                    </a:lnTo>
                    <a:lnTo>
                      <a:pt x="68" y="412"/>
                    </a:lnTo>
                    <a:lnTo>
                      <a:pt x="154" y="412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5" name="Freeform 31"/>
              <p:cNvSpPr>
                <a:spLocks/>
              </p:cNvSpPr>
              <p:nvPr/>
            </p:nvSpPr>
            <p:spPr bwMode="auto">
              <a:xfrm>
                <a:off x="4435" y="1844"/>
                <a:ext cx="1077" cy="1094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w 10000"/>
                  <a:gd name="T23" fmla="*/ 0 h 10000"/>
                  <a:gd name="T24" fmla="*/ 0 w 10000"/>
                  <a:gd name="T25" fmla="*/ 0 h 10000"/>
                  <a:gd name="T26" fmla="*/ 0 w 10000"/>
                  <a:gd name="T27" fmla="*/ 0 h 10000"/>
                  <a:gd name="T28" fmla="*/ 0 w 10000"/>
                  <a:gd name="T29" fmla="*/ 0 h 10000"/>
                  <a:gd name="T30" fmla="*/ 0 w 10000"/>
                  <a:gd name="T31" fmla="*/ 0 h 10000"/>
                  <a:gd name="T32" fmla="*/ 0 w 10000"/>
                  <a:gd name="T33" fmla="*/ 0 h 10000"/>
                  <a:gd name="T34" fmla="*/ 0 w 10000"/>
                  <a:gd name="T35" fmla="*/ 0 h 10000"/>
                  <a:gd name="T36" fmla="*/ 0 w 10000"/>
                  <a:gd name="T37" fmla="*/ 0 h 10000"/>
                  <a:gd name="T38" fmla="*/ 0 w 10000"/>
                  <a:gd name="T39" fmla="*/ 0 h 10000"/>
                  <a:gd name="T40" fmla="*/ 0 w 10000"/>
                  <a:gd name="T41" fmla="*/ 0 h 10000"/>
                  <a:gd name="T42" fmla="*/ 0 w 10000"/>
                  <a:gd name="T43" fmla="*/ 0 h 10000"/>
                  <a:gd name="T44" fmla="*/ 0 w 10000"/>
                  <a:gd name="T45" fmla="*/ 0 h 10000"/>
                  <a:gd name="T46" fmla="*/ 0 w 10000"/>
                  <a:gd name="T47" fmla="*/ 0 h 10000"/>
                  <a:gd name="T48" fmla="*/ 0 w 10000"/>
                  <a:gd name="T49" fmla="*/ 0 h 10000"/>
                  <a:gd name="T50" fmla="*/ 0 w 10000"/>
                  <a:gd name="T51" fmla="*/ 0 h 10000"/>
                  <a:gd name="T52" fmla="*/ 0 w 10000"/>
                  <a:gd name="T53" fmla="*/ 0 h 10000"/>
                  <a:gd name="T54" fmla="*/ 0 w 10000"/>
                  <a:gd name="T55" fmla="*/ 0 h 10000"/>
                  <a:gd name="T56" fmla="*/ 0 w 10000"/>
                  <a:gd name="T57" fmla="*/ 0 h 10000"/>
                  <a:gd name="T58" fmla="*/ 0 w 10000"/>
                  <a:gd name="T59" fmla="*/ 0 h 10000"/>
                  <a:gd name="T60" fmla="*/ 0 w 10000"/>
                  <a:gd name="T61" fmla="*/ 0 h 10000"/>
                  <a:gd name="T62" fmla="*/ 0 w 10000"/>
                  <a:gd name="T63" fmla="*/ 0 h 10000"/>
                  <a:gd name="T64" fmla="*/ 0 w 10000"/>
                  <a:gd name="T65" fmla="*/ 0 h 10000"/>
                  <a:gd name="T66" fmla="*/ 0 w 10000"/>
                  <a:gd name="T67" fmla="*/ 0 h 10000"/>
                  <a:gd name="T68" fmla="*/ 0 w 10000"/>
                  <a:gd name="T69" fmla="*/ 0 h 10000"/>
                  <a:gd name="T70" fmla="*/ 0 w 10000"/>
                  <a:gd name="T71" fmla="*/ 0 h 10000"/>
                  <a:gd name="T72" fmla="*/ 0 w 10000"/>
                  <a:gd name="T73" fmla="*/ 0 h 10000"/>
                  <a:gd name="T74" fmla="*/ 0 w 10000"/>
                  <a:gd name="T75" fmla="*/ 0 h 10000"/>
                  <a:gd name="T76" fmla="*/ 0 w 10000"/>
                  <a:gd name="T77" fmla="*/ 0 h 10000"/>
                  <a:gd name="T78" fmla="*/ 0 w 10000"/>
                  <a:gd name="T79" fmla="*/ 0 h 10000"/>
                  <a:gd name="T80" fmla="*/ 0 w 10000"/>
                  <a:gd name="T81" fmla="*/ 0 h 10000"/>
                  <a:gd name="T82" fmla="*/ 0 w 10000"/>
                  <a:gd name="T83" fmla="*/ 0 h 10000"/>
                  <a:gd name="T84" fmla="*/ 0 w 10000"/>
                  <a:gd name="T85" fmla="*/ 0 h 10000"/>
                  <a:gd name="T86" fmla="*/ 0 w 10000"/>
                  <a:gd name="T87" fmla="*/ 0 h 10000"/>
                  <a:gd name="T88" fmla="*/ 0 w 10000"/>
                  <a:gd name="T89" fmla="*/ 0 h 10000"/>
                  <a:gd name="T90" fmla="*/ 0 w 10000"/>
                  <a:gd name="T91" fmla="*/ 0 h 10000"/>
                  <a:gd name="T92" fmla="*/ 0 w 10000"/>
                  <a:gd name="T93" fmla="*/ 0 h 10000"/>
                  <a:gd name="T94" fmla="*/ 0 w 10000"/>
                  <a:gd name="T95" fmla="*/ 0 h 10000"/>
                  <a:gd name="T96" fmla="*/ 0 w 10000"/>
                  <a:gd name="T97" fmla="*/ 0 h 10000"/>
                  <a:gd name="T98" fmla="*/ 0 w 10000"/>
                  <a:gd name="T99" fmla="*/ 0 h 10000"/>
                  <a:gd name="T100" fmla="*/ 0 w 10000"/>
                  <a:gd name="T101" fmla="*/ 0 h 10000"/>
                  <a:gd name="T102" fmla="*/ 0 w 10000"/>
                  <a:gd name="T103" fmla="*/ 0 h 10000"/>
                  <a:gd name="T104" fmla="*/ 0 w 10000"/>
                  <a:gd name="T105" fmla="*/ 0 h 1000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0000" h="10000">
                    <a:moveTo>
                      <a:pt x="669" y="2761"/>
                    </a:moveTo>
                    <a:lnTo>
                      <a:pt x="0" y="3154"/>
                    </a:lnTo>
                    <a:lnTo>
                      <a:pt x="316" y="2687"/>
                    </a:lnTo>
                    <a:lnTo>
                      <a:pt x="715" y="2413"/>
                    </a:lnTo>
                    <a:lnTo>
                      <a:pt x="4745" y="73"/>
                    </a:lnTo>
                    <a:lnTo>
                      <a:pt x="5376" y="0"/>
                    </a:lnTo>
                    <a:lnTo>
                      <a:pt x="5887" y="73"/>
                    </a:lnTo>
                    <a:lnTo>
                      <a:pt x="6481" y="274"/>
                    </a:lnTo>
                    <a:lnTo>
                      <a:pt x="6955" y="539"/>
                    </a:lnTo>
                    <a:lnTo>
                      <a:pt x="7354" y="777"/>
                    </a:lnTo>
                    <a:lnTo>
                      <a:pt x="7744" y="1088"/>
                    </a:lnTo>
                    <a:lnTo>
                      <a:pt x="8069" y="1362"/>
                    </a:lnTo>
                    <a:lnTo>
                      <a:pt x="8375" y="1673"/>
                    </a:lnTo>
                    <a:lnTo>
                      <a:pt x="8737" y="2102"/>
                    </a:lnTo>
                    <a:lnTo>
                      <a:pt x="9164" y="2687"/>
                    </a:lnTo>
                    <a:lnTo>
                      <a:pt x="9406" y="3227"/>
                    </a:lnTo>
                    <a:cubicBezTo>
                      <a:pt x="9486" y="3434"/>
                      <a:pt x="9567" y="3641"/>
                      <a:pt x="9647" y="3848"/>
                    </a:cubicBezTo>
                    <a:cubicBezTo>
                      <a:pt x="9700" y="4031"/>
                      <a:pt x="9752" y="4214"/>
                      <a:pt x="9805" y="4397"/>
                    </a:cubicBezTo>
                    <a:cubicBezTo>
                      <a:pt x="9858" y="4564"/>
                      <a:pt x="9910" y="4732"/>
                      <a:pt x="9963" y="4899"/>
                    </a:cubicBezTo>
                    <a:cubicBezTo>
                      <a:pt x="9975" y="5134"/>
                      <a:pt x="9988" y="5368"/>
                      <a:pt x="10000" y="5603"/>
                    </a:cubicBezTo>
                    <a:cubicBezTo>
                      <a:pt x="9988" y="5771"/>
                      <a:pt x="9975" y="5938"/>
                      <a:pt x="9963" y="6106"/>
                    </a:cubicBezTo>
                    <a:cubicBezTo>
                      <a:pt x="9951" y="6277"/>
                      <a:pt x="9938" y="6447"/>
                      <a:pt x="9926" y="6618"/>
                    </a:cubicBezTo>
                    <a:lnTo>
                      <a:pt x="9647" y="7276"/>
                    </a:lnTo>
                    <a:lnTo>
                      <a:pt x="9331" y="7669"/>
                    </a:lnTo>
                    <a:lnTo>
                      <a:pt x="8969" y="7980"/>
                    </a:lnTo>
                    <a:lnTo>
                      <a:pt x="5376" y="10000"/>
                    </a:lnTo>
                    <a:lnTo>
                      <a:pt x="5812" y="9644"/>
                    </a:lnTo>
                    <a:lnTo>
                      <a:pt x="6007" y="9260"/>
                    </a:lnTo>
                    <a:cubicBezTo>
                      <a:pt x="6060" y="9144"/>
                      <a:pt x="6112" y="9028"/>
                      <a:pt x="6165" y="8912"/>
                    </a:cubicBezTo>
                    <a:cubicBezTo>
                      <a:pt x="6205" y="8757"/>
                      <a:pt x="6246" y="8601"/>
                      <a:pt x="6286" y="8446"/>
                    </a:cubicBezTo>
                    <a:cubicBezTo>
                      <a:pt x="6298" y="8236"/>
                      <a:pt x="6311" y="8025"/>
                      <a:pt x="6323" y="7815"/>
                    </a:cubicBezTo>
                    <a:cubicBezTo>
                      <a:pt x="6311" y="7660"/>
                      <a:pt x="6298" y="7504"/>
                      <a:pt x="6286" y="7349"/>
                    </a:cubicBezTo>
                    <a:cubicBezTo>
                      <a:pt x="6274" y="7206"/>
                      <a:pt x="6261" y="7063"/>
                      <a:pt x="6249" y="6920"/>
                    </a:cubicBezTo>
                    <a:cubicBezTo>
                      <a:pt x="6209" y="6780"/>
                      <a:pt x="6168" y="6639"/>
                      <a:pt x="6128" y="6499"/>
                    </a:cubicBezTo>
                    <a:lnTo>
                      <a:pt x="6722" y="6188"/>
                    </a:lnTo>
                    <a:lnTo>
                      <a:pt x="7038" y="5722"/>
                    </a:lnTo>
                    <a:lnTo>
                      <a:pt x="7233" y="5055"/>
                    </a:lnTo>
                    <a:cubicBezTo>
                      <a:pt x="7273" y="4836"/>
                      <a:pt x="7314" y="4616"/>
                      <a:pt x="7354" y="4397"/>
                    </a:cubicBezTo>
                    <a:lnTo>
                      <a:pt x="7354" y="3848"/>
                    </a:lnTo>
                    <a:lnTo>
                      <a:pt x="7159" y="3190"/>
                    </a:lnTo>
                    <a:lnTo>
                      <a:pt x="6917" y="2605"/>
                    </a:lnTo>
                    <a:lnTo>
                      <a:pt x="6639" y="2258"/>
                    </a:lnTo>
                    <a:lnTo>
                      <a:pt x="6244" y="2022"/>
                    </a:lnTo>
                    <a:lnTo>
                      <a:pt x="5844" y="1746"/>
                    </a:lnTo>
                    <a:lnTo>
                      <a:pt x="5376" y="1554"/>
                    </a:lnTo>
                    <a:lnTo>
                      <a:pt x="4838" y="1408"/>
                    </a:lnTo>
                    <a:lnTo>
                      <a:pt x="4058" y="1463"/>
                    </a:lnTo>
                    <a:lnTo>
                      <a:pt x="3361" y="1636"/>
                    </a:lnTo>
                    <a:lnTo>
                      <a:pt x="2535" y="1865"/>
                    </a:lnTo>
                    <a:lnTo>
                      <a:pt x="2136" y="2020"/>
                    </a:lnTo>
                    <a:lnTo>
                      <a:pt x="1504" y="2331"/>
                    </a:lnTo>
                    <a:lnTo>
                      <a:pt x="1031" y="2569"/>
                    </a:lnTo>
                    <a:lnTo>
                      <a:pt x="669" y="276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F77"/>
                  </a:gs>
                  <a:gs pos="50000">
                    <a:srgbClr val="005FAD"/>
                  </a:gs>
                  <a:gs pos="100000">
                    <a:srgbClr val="0072CE"/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70" name="Group 32"/>
            <p:cNvGrpSpPr>
              <a:grpSpLocks/>
            </p:cNvGrpSpPr>
            <p:nvPr/>
          </p:nvGrpSpPr>
          <p:grpSpPr bwMode="auto">
            <a:xfrm>
              <a:off x="3059832" y="3378666"/>
              <a:ext cx="1806576" cy="1749425"/>
              <a:chOff x="766" y="1507"/>
              <a:chExt cx="1138" cy="1102"/>
            </a:xfrm>
          </p:grpSpPr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766" y="1705"/>
                <a:ext cx="770" cy="904"/>
              </a:xfrm>
              <a:custGeom>
                <a:avLst/>
                <a:gdLst>
                  <a:gd name="T0" fmla="*/ 0 w 888"/>
                  <a:gd name="T1" fmla="*/ 96 h 1044"/>
                  <a:gd name="T2" fmla="*/ 105 w 888"/>
                  <a:gd name="T3" fmla="*/ 120 h 1044"/>
                  <a:gd name="T4" fmla="*/ 101 w 888"/>
                  <a:gd name="T5" fmla="*/ 0 h 1044"/>
                  <a:gd name="T6" fmla="*/ 34 w 888"/>
                  <a:gd name="T7" fmla="*/ 23 h 1044"/>
                  <a:gd name="T8" fmla="*/ 0 w 888"/>
                  <a:gd name="T9" fmla="*/ 96 h 10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8"/>
                  <a:gd name="T16" fmla="*/ 0 h 1044"/>
                  <a:gd name="T17" fmla="*/ 888 w 888"/>
                  <a:gd name="T18" fmla="*/ 1044 h 10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8" h="1044">
                    <a:moveTo>
                      <a:pt x="0" y="827"/>
                    </a:moveTo>
                    <a:lnTo>
                      <a:pt x="888" y="1044"/>
                    </a:lnTo>
                    <a:lnTo>
                      <a:pt x="852" y="0"/>
                    </a:lnTo>
                    <a:lnTo>
                      <a:pt x="281" y="189"/>
                    </a:lnTo>
                    <a:lnTo>
                      <a:pt x="0" y="82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174" name="Freeform 34"/>
              <p:cNvSpPr>
                <a:spLocks/>
              </p:cNvSpPr>
              <p:nvPr/>
            </p:nvSpPr>
            <p:spPr bwMode="auto">
              <a:xfrm>
                <a:off x="1010" y="1507"/>
                <a:ext cx="495" cy="361"/>
              </a:xfrm>
              <a:custGeom>
                <a:avLst/>
                <a:gdLst>
                  <a:gd name="T0" fmla="*/ 0 w 571"/>
                  <a:gd name="T1" fmla="*/ 20 h 417"/>
                  <a:gd name="T2" fmla="*/ 23 w 571"/>
                  <a:gd name="T3" fmla="*/ 13 h 417"/>
                  <a:gd name="T4" fmla="*/ 28 w 571"/>
                  <a:gd name="T5" fmla="*/ 0 h 417"/>
                  <a:gd name="T6" fmla="*/ 14 w 571"/>
                  <a:gd name="T7" fmla="*/ 3 h 417"/>
                  <a:gd name="T8" fmla="*/ 0 w 571"/>
                  <a:gd name="T9" fmla="*/ 20 h 4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1"/>
                  <a:gd name="T16" fmla="*/ 0 h 417"/>
                  <a:gd name="T17" fmla="*/ 571 w 571"/>
                  <a:gd name="T18" fmla="*/ 417 h 4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1" h="417">
                    <a:moveTo>
                      <a:pt x="0" y="417"/>
                    </a:moveTo>
                    <a:lnTo>
                      <a:pt x="475" y="264"/>
                    </a:lnTo>
                    <a:lnTo>
                      <a:pt x="571" y="0"/>
                    </a:lnTo>
                    <a:lnTo>
                      <a:pt x="287" y="53"/>
                    </a:lnTo>
                    <a:lnTo>
                      <a:pt x="0" y="41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D3FF"/>
                  </a:gs>
                  <a:gs pos="50000">
                    <a:srgbClr val="B5E2FF"/>
                  </a:gs>
                  <a:gs pos="100000">
                    <a:srgbClr val="DBF0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5" name="Freeform 35"/>
              <p:cNvSpPr>
                <a:spLocks/>
              </p:cNvSpPr>
              <p:nvPr/>
            </p:nvSpPr>
            <p:spPr bwMode="auto">
              <a:xfrm>
                <a:off x="1406" y="1507"/>
                <a:ext cx="498" cy="1102"/>
              </a:xfrm>
              <a:custGeom>
                <a:avLst/>
                <a:gdLst>
                  <a:gd name="T0" fmla="*/ 0 w 575"/>
                  <a:gd name="T1" fmla="*/ 13 h 1272"/>
                  <a:gd name="T2" fmla="*/ 8 w 575"/>
                  <a:gd name="T3" fmla="*/ 62 h 1272"/>
                  <a:gd name="T4" fmla="*/ 28 w 575"/>
                  <a:gd name="T5" fmla="*/ 52 h 1272"/>
                  <a:gd name="T6" fmla="*/ 6 w 575"/>
                  <a:gd name="T7" fmla="*/ 0 h 1272"/>
                  <a:gd name="T8" fmla="*/ 0 w 575"/>
                  <a:gd name="T9" fmla="*/ 13 h 12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5"/>
                  <a:gd name="T16" fmla="*/ 0 h 1272"/>
                  <a:gd name="T17" fmla="*/ 575 w 575"/>
                  <a:gd name="T18" fmla="*/ 1272 h 12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5" h="1272">
                    <a:moveTo>
                      <a:pt x="0" y="276"/>
                    </a:moveTo>
                    <a:lnTo>
                      <a:pt x="144" y="1272"/>
                    </a:lnTo>
                    <a:lnTo>
                      <a:pt x="575" y="1055"/>
                    </a:lnTo>
                    <a:lnTo>
                      <a:pt x="108" y="0"/>
                    </a:lnTo>
                    <a:lnTo>
                      <a:pt x="0" y="2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F77"/>
                  </a:gs>
                  <a:gs pos="50000">
                    <a:srgbClr val="005FAD"/>
                  </a:gs>
                  <a:gs pos="100000">
                    <a:srgbClr val="0072CE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4" name="Freeform 50"/>
          <p:cNvSpPr>
            <a:spLocks/>
          </p:cNvSpPr>
          <p:nvPr/>
        </p:nvSpPr>
        <p:spPr bwMode="auto">
          <a:xfrm rot="2899112">
            <a:off x="620713" y="3308350"/>
            <a:ext cx="1738312" cy="1893888"/>
          </a:xfrm>
          <a:custGeom>
            <a:avLst/>
            <a:gdLst>
              <a:gd name="T0" fmla="*/ 0 w 1130"/>
              <a:gd name="T1" fmla="*/ 2147483647 h 997"/>
              <a:gd name="T2" fmla="*/ 2147483647 w 1130"/>
              <a:gd name="T3" fmla="*/ 0 h 997"/>
              <a:gd name="T4" fmla="*/ 2147483647 w 1130"/>
              <a:gd name="T5" fmla="*/ 2147483647 h 997"/>
              <a:gd name="T6" fmla="*/ 2147483647 w 1130"/>
              <a:gd name="T7" fmla="*/ 2147483647 h 997"/>
              <a:gd name="T8" fmla="*/ 0 w 1130"/>
              <a:gd name="T9" fmla="*/ 2147483647 h 9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0"/>
              <a:gd name="T16" fmla="*/ 0 h 997"/>
              <a:gd name="T17" fmla="*/ 1130 w 1130"/>
              <a:gd name="T18" fmla="*/ 997 h 9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0" h="997">
                <a:moveTo>
                  <a:pt x="0" y="210"/>
                </a:moveTo>
                <a:lnTo>
                  <a:pt x="875" y="0"/>
                </a:lnTo>
                <a:lnTo>
                  <a:pt x="1130" y="775"/>
                </a:lnTo>
                <a:lnTo>
                  <a:pt x="266" y="997"/>
                </a:lnTo>
                <a:lnTo>
                  <a:pt x="0" y="21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195"/>
            </a:schemeClr>
          </a:solidFill>
          <a:ln w="9525" cap="flat" cmpd="sng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5" name="Freeform 40"/>
          <p:cNvSpPr>
            <a:spLocks/>
          </p:cNvSpPr>
          <p:nvPr/>
        </p:nvSpPr>
        <p:spPr bwMode="auto">
          <a:xfrm>
            <a:off x="795338" y="3587750"/>
            <a:ext cx="1282700" cy="1457325"/>
          </a:xfrm>
          <a:custGeom>
            <a:avLst/>
            <a:gdLst>
              <a:gd name="T0" fmla="*/ 0 w 9859"/>
              <a:gd name="T1" fmla="*/ 2147483646 h 10000"/>
              <a:gd name="T2" fmla="*/ 2147483646 w 9859"/>
              <a:gd name="T3" fmla="*/ 2147483646 h 10000"/>
              <a:gd name="T4" fmla="*/ 2147483646 w 9859"/>
              <a:gd name="T5" fmla="*/ 2147483646 h 10000"/>
              <a:gd name="T6" fmla="*/ 2147483646 w 9859"/>
              <a:gd name="T7" fmla="*/ 2147483646 h 10000"/>
              <a:gd name="T8" fmla="*/ 2147483646 w 9859"/>
              <a:gd name="T9" fmla="*/ 2147483646 h 10000"/>
              <a:gd name="T10" fmla="*/ 2147483646 w 9859"/>
              <a:gd name="T11" fmla="*/ 0 h 10000"/>
              <a:gd name="T12" fmla="*/ 2147483646 w 9859"/>
              <a:gd name="T13" fmla="*/ 2147483646 h 10000"/>
              <a:gd name="T14" fmla="*/ 2147483646 w 9859"/>
              <a:gd name="T15" fmla="*/ 2147483646 h 10000"/>
              <a:gd name="T16" fmla="*/ 0 w 9859"/>
              <a:gd name="T17" fmla="*/ 2147483646 h 10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859" h="10000">
                <a:moveTo>
                  <a:pt x="0" y="7190"/>
                </a:moveTo>
                <a:lnTo>
                  <a:pt x="5385" y="10000"/>
                </a:lnTo>
                <a:lnTo>
                  <a:pt x="8864" y="5033"/>
                </a:lnTo>
                <a:lnTo>
                  <a:pt x="7473" y="4412"/>
                </a:lnTo>
                <a:lnTo>
                  <a:pt x="9859" y="2124"/>
                </a:lnTo>
                <a:lnTo>
                  <a:pt x="6007" y="0"/>
                </a:lnTo>
                <a:lnTo>
                  <a:pt x="4835" y="3072"/>
                </a:lnTo>
                <a:lnTo>
                  <a:pt x="3516" y="2320"/>
                </a:lnTo>
                <a:lnTo>
                  <a:pt x="0" y="719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827088" y="3584575"/>
            <a:ext cx="1279525" cy="1452563"/>
            <a:chOff x="2235450" y="272078"/>
            <a:chExt cx="1280436" cy="1452699"/>
          </a:xfrm>
        </p:grpSpPr>
        <p:sp>
          <p:nvSpPr>
            <p:cNvPr id="5162" name="任意多边形 77"/>
            <p:cNvSpPr>
              <a:spLocks/>
            </p:cNvSpPr>
            <p:nvPr/>
          </p:nvSpPr>
          <p:spPr bwMode="auto">
            <a:xfrm>
              <a:off x="2347371" y="272078"/>
              <a:ext cx="1168515" cy="698433"/>
            </a:xfrm>
            <a:custGeom>
              <a:avLst/>
              <a:gdLst>
                <a:gd name="T0" fmla="*/ 669564 w 1159991"/>
                <a:gd name="T1" fmla="*/ 0 h 695397"/>
                <a:gd name="T2" fmla="*/ 1212084 w 1159991"/>
                <a:gd name="T3" fmla="*/ 318531 h 695397"/>
                <a:gd name="T4" fmla="*/ 520013 w 1159991"/>
                <a:gd name="T5" fmla="*/ 713813 h 695397"/>
                <a:gd name="T6" fmla="*/ 0 w 1159991"/>
                <a:gd name="T7" fmla="*/ 416885 h 695397"/>
                <a:gd name="T8" fmla="*/ 669564 w 1159991"/>
                <a:gd name="T9" fmla="*/ 0 h 6953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9991" h="695397">
                  <a:moveTo>
                    <a:pt x="640788" y="0"/>
                  </a:moveTo>
                  <a:lnTo>
                    <a:pt x="1159991" y="310311"/>
                  </a:lnTo>
                  <a:lnTo>
                    <a:pt x="497664" y="695397"/>
                  </a:lnTo>
                  <a:lnTo>
                    <a:pt x="0" y="406130"/>
                  </a:lnTo>
                  <a:lnTo>
                    <a:pt x="64078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3" name="任意多边形 78"/>
            <p:cNvSpPr>
              <a:spLocks/>
            </p:cNvSpPr>
            <p:nvPr/>
          </p:nvSpPr>
          <p:spPr bwMode="auto">
            <a:xfrm>
              <a:off x="2754372" y="584732"/>
              <a:ext cx="758153" cy="602614"/>
            </a:xfrm>
            <a:custGeom>
              <a:avLst/>
              <a:gdLst>
                <a:gd name="T0" fmla="*/ 91587 w 745403"/>
                <a:gd name="T1" fmla="*/ 317986 h 625763"/>
                <a:gd name="T2" fmla="*/ 0 w 745403"/>
                <a:gd name="T3" fmla="*/ 499098 h 625763"/>
                <a:gd name="T4" fmla="*/ 539919 w 745403"/>
                <a:gd name="T5" fmla="*/ 270581 h 625763"/>
                <a:gd name="T6" fmla="*/ 825250 w 745403"/>
                <a:gd name="T7" fmla="*/ 0 h 625763"/>
                <a:gd name="T8" fmla="*/ 91587 w 745403"/>
                <a:gd name="T9" fmla="*/ 317986 h 6257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403" h="625763">
                  <a:moveTo>
                    <a:pt x="82726" y="398687"/>
                  </a:moveTo>
                  <a:lnTo>
                    <a:pt x="0" y="625763"/>
                  </a:lnTo>
                  <a:lnTo>
                    <a:pt x="487680" y="339251"/>
                  </a:lnTo>
                  <a:lnTo>
                    <a:pt x="745403" y="0"/>
                  </a:lnTo>
                  <a:lnTo>
                    <a:pt x="82726" y="398687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4" name="任意多边形 79"/>
            <p:cNvSpPr>
              <a:spLocks/>
            </p:cNvSpPr>
            <p:nvPr/>
          </p:nvSpPr>
          <p:spPr bwMode="auto">
            <a:xfrm>
              <a:off x="2923387" y="1005302"/>
              <a:ext cx="426381" cy="709804"/>
            </a:xfrm>
            <a:custGeom>
              <a:avLst/>
              <a:gdLst>
                <a:gd name="T0" fmla="*/ 3164 w 436960"/>
                <a:gd name="T1" fmla="*/ 881091 h 679770"/>
                <a:gd name="T2" fmla="*/ 0 w 436960"/>
                <a:gd name="T3" fmla="*/ 321650 h 679770"/>
                <a:gd name="T4" fmla="*/ 377206 w 436960"/>
                <a:gd name="T5" fmla="*/ 0 h 679770"/>
                <a:gd name="T6" fmla="*/ 3164 w 436960"/>
                <a:gd name="T7" fmla="*/ 881091 h 6797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6960" h="679770">
                  <a:moveTo>
                    <a:pt x="3665" y="679770"/>
                  </a:moveTo>
                  <a:cubicBezTo>
                    <a:pt x="2443" y="535899"/>
                    <a:pt x="1222" y="392027"/>
                    <a:pt x="0" y="248156"/>
                  </a:cubicBezTo>
                  <a:lnTo>
                    <a:pt x="436960" y="0"/>
                  </a:lnTo>
                  <a:lnTo>
                    <a:pt x="3665" y="679770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5" name="任意多边形 80"/>
            <p:cNvSpPr>
              <a:spLocks/>
            </p:cNvSpPr>
            <p:nvPr/>
          </p:nvSpPr>
          <p:spPr bwMode="auto">
            <a:xfrm>
              <a:off x="2235450" y="678785"/>
              <a:ext cx="691134" cy="1045992"/>
            </a:xfrm>
            <a:custGeom>
              <a:avLst/>
              <a:gdLst>
                <a:gd name="T0" fmla="*/ 109728 w 691134"/>
                <a:gd name="T1" fmla="*/ 0 h 1028825"/>
                <a:gd name="T2" fmla="*/ 608203 w 691134"/>
                <a:gd name="T3" fmla="*/ 302535 h 1028825"/>
                <a:gd name="T4" fmla="*/ 524256 w 691134"/>
                <a:gd name="T5" fmla="*/ 545320 h 1028825"/>
                <a:gd name="T6" fmla="*/ 688848 w 691134"/>
                <a:gd name="T7" fmla="*/ 646305 h 1028825"/>
                <a:gd name="T8" fmla="*/ 691134 w 691134"/>
                <a:gd name="T9" fmla="*/ 1136221 h 1028825"/>
                <a:gd name="T10" fmla="*/ 0 w 691134"/>
                <a:gd name="T11" fmla="*/ 713628 h 1028825"/>
                <a:gd name="T12" fmla="*/ 12192 w 691134"/>
                <a:gd name="T13" fmla="*/ 235632 h 1028825"/>
                <a:gd name="T14" fmla="*/ 170688 w 691134"/>
                <a:gd name="T15" fmla="*/ 343350 h 1028825"/>
                <a:gd name="T16" fmla="*/ 109728 w 691134"/>
                <a:gd name="T17" fmla="*/ 0 h 10288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1134" h="1028825">
                  <a:moveTo>
                    <a:pt x="109728" y="0"/>
                  </a:moveTo>
                  <a:lnTo>
                    <a:pt x="608203" y="273939"/>
                  </a:lnTo>
                  <a:lnTo>
                    <a:pt x="524256" y="493776"/>
                  </a:lnTo>
                  <a:lnTo>
                    <a:pt x="688848" y="585216"/>
                  </a:lnTo>
                  <a:lnTo>
                    <a:pt x="691134" y="1028825"/>
                  </a:lnTo>
                  <a:lnTo>
                    <a:pt x="0" y="646176"/>
                  </a:lnTo>
                  <a:lnTo>
                    <a:pt x="12192" y="213360"/>
                  </a:lnTo>
                  <a:lnTo>
                    <a:pt x="170688" y="310896"/>
                  </a:lnTo>
                  <a:lnTo>
                    <a:pt x="10972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6" name="任意多边形 81"/>
            <p:cNvSpPr>
              <a:spLocks/>
            </p:cNvSpPr>
            <p:nvPr/>
          </p:nvSpPr>
          <p:spPr bwMode="auto">
            <a:xfrm>
              <a:off x="2247642" y="829309"/>
              <a:ext cx="160020" cy="170688"/>
            </a:xfrm>
            <a:custGeom>
              <a:avLst/>
              <a:gdLst>
                <a:gd name="T0" fmla="*/ 0 w 160020"/>
                <a:gd name="T1" fmla="*/ 73533 h 170688"/>
                <a:gd name="T2" fmla="*/ 123444 w 160020"/>
                <a:gd name="T3" fmla="*/ 0 h 170688"/>
                <a:gd name="T4" fmla="*/ 160020 w 160020"/>
                <a:gd name="T5" fmla="*/ 170688 h 170688"/>
                <a:gd name="T6" fmla="*/ 0 w 160020"/>
                <a:gd name="T7" fmla="*/ 73533 h 1706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020" h="170688">
                  <a:moveTo>
                    <a:pt x="0" y="73533"/>
                  </a:moveTo>
                  <a:lnTo>
                    <a:pt x="123444" y="0"/>
                  </a:lnTo>
                  <a:lnTo>
                    <a:pt x="160020" y="170688"/>
                  </a:lnTo>
                  <a:lnTo>
                    <a:pt x="0" y="73533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7" name="任意多边形 82"/>
            <p:cNvSpPr>
              <a:spLocks/>
            </p:cNvSpPr>
            <p:nvPr/>
          </p:nvSpPr>
          <p:spPr bwMode="auto">
            <a:xfrm>
              <a:off x="2758440" y="904610"/>
              <a:ext cx="606552" cy="379730"/>
            </a:xfrm>
            <a:custGeom>
              <a:avLst/>
              <a:gdLst>
                <a:gd name="T0" fmla="*/ 606552 w 606552"/>
                <a:gd name="T1" fmla="*/ 102108 h 379730"/>
                <a:gd name="T2" fmla="*/ 472440 w 606552"/>
                <a:gd name="T3" fmla="*/ 0 h 379730"/>
                <a:gd name="T4" fmla="*/ 0 w 606552"/>
                <a:gd name="T5" fmla="*/ 281940 h 379730"/>
                <a:gd name="T6" fmla="*/ 167640 w 606552"/>
                <a:gd name="T7" fmla="*/ 379730 h 379730"/>
                <a:gd name="T8" fmla="*/ 606552 w 606552"/>
                <a:gd name="T9" fmla="*/ 102108 h 3797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6552" h="379730">
                  <a:moveTo>
                    <a:pt x="606552" y="102108"/>
                  </a:moveTo>
                  <a:lnTo>
                    <a:pt x="472440" y="0"/>
                  </a:lnTo>
                  <a:lnTo>
                    <a:pt x="0" y="281940"/>
                  </a:lnTo>
                  <a:lnTo>
                    <a:pt x="167640" y="379730"/>
                  </a:lnTo>
                  <a:lnTo>
                    <a:pt x="606552" y="102108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1882775" y="4956175"/>
            <a:ext cx="1681163" cy="488950"/>
            <a:chOff x="1883298" y="4955566"/>
            <a:chExt cx="1680590" cy="489433"/>
          </a:xfrm>
        </p:grpSpPr>
        <p:sp>
          <p:nvSpPr>
            <p:cNvPr id="5160" name="Text Box 12"/>
            <p:cNvSpPr txBox="1">
              <a:spLocks noChangeArrowheads="1"/>
            </p:cNvSpPr>
            <p:nvPr/>
          </p:nvSpPr>
          <p:spPr bwMode="auto">
            <a:xfrm>
              <a:off x="2451971" y="5044889"/>
              <a:ext cx="1111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截平面</a:t>
              </a:r>
            </a:p>
          </p:txBody>
        </p:sp>
        <p:sp>
          <p:nvSpPr>
            <p:cNvPr id="5161" name="Line 15"/>
            <p:cNvSpPr>
              <a:spLocks noChangeShapeType="1"/>
            </p:cNvSpPr>
            <p:nvPr/>
          </p:nvSpPr>
          <p:spPr bwMode="auto">
            <a:xfrm>
              <a:off x="1883298" y="4955566"/>
              <a:ext cx="568673" cy="228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>
            <a:grpSpLocks/>
          </p:cNvGrpSpPr>
          <p:nvPr/>
        </p:nvGrpSpPr>
        <p:grpSpPr bwMode="auto">
          <a:xfrm>
            <a:off x="1373188" y="4889500"/>
            <a:ext cx="1112837" cy="1073150"/>
            <a:chOff x="2451971" y="4371559"/>
            <a:chExt cx="1111917" cy="1073440"/>
          </a:xfrm>
        </p:grpSpPr>
        <p:sp>
          <p:nvSpPr>
            <p:cNvPr id="5158" name="Text Box 12"/>
            <p:cNvSpPr txBox="1">
              <a:spLocks noChangeArrowheads="1"/>
            </p:cNvSpPr>
            <p:nvPr/>
          </p:nvSpPr>
          <p:spPr bwMode="auto">
            <a:xfrm>
              <a:off x="2451971" y="5044889"/>
              <a:ext cx="1111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截交线</a:t>
              </a:r>
            </a:p>
          </p:txBody>
        </p:sp>
        <p:sp>
          <p:nvSpPr>
            <p:cNvPr id="5159" name="Line 15"/>
            <p:cNvSpPr>
              <a:spLocks noChangeShapeType="1"/>
            </p:cNvSpPr>
            <p:nvPr/>
          </p:nvSpPr>
          <p:spPr bwMode="auto">
            <a:xfrm>
              <a:off x="2732680" y="4371559"/>
              <a:ext cx="501233" cy="698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任意多边形 2"/>
          <p:cNvSpPr/>
          <p:nvPr/>
        </p:nvSpPr>
        <p:spPr>
          <a:xfrm>
            <a:off x="3494088" y="3171825"/>
            <a:ext cx="782637" cy="565150"/>
          </a:xfrm>
          <a:custGeom>
            <a:avLst/>
            <a:gdLst>
              <a:gd name="connsiteX0" fmla="*/ 0 w 781396"/>
              <a:gd name="connsiteY0" fmla="*/ 565265 h 565265"/>
              <a:gd name="connsiteX1" fmla="*/ 392360 w 781396"/>
              <a:gd name="connsiteY1" fmla="*/ 76477 h 565265"/>
              <a:gd name="connsiteX2" fmla="*/ 781396 w 781396"/>
              <a:gd name="connsiteY2" fmla="*/ 0 h 565265"/>
              <a:gd name="connsiteX3" fmla="*/ 628442 w 781396"/>
              <a:gd name="connsiteY3" fmla="*/ 369085 h 565265"/>
              <a:gd name="connsiteX4" fmla="*/ 0 w 781396"/>
              <a:gd name="connsiteY4" fmla="*/ 565265 h 565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396" h="565265">
                <a:moveTo>
                  <a:pt x="0" y="565265"/>
                </a:moveTo>
                <a:lnTo>
                  <a:pt x="392360" y="76477"/>
                </a:lnTo>
                <a:lnTo>
                  <a:pt x="781396" y="0"/>
                </a:lnTo>
                <a:lnTo>
                  <a:pt x="628442" y="369085"/>
                </a:lnTo>
                <a:lnTo>
                  <a:pt x="0" y="565265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5384800" y="3095625"/>
            <a:ext cx="1168400" cy="1682750"/>
            <a:chOff x="5385407" y="3095660"/>
            <a:chExt cx="1168347" cy="1682463"/>
          </a:xfrm>
        </p:grpSpPr>
        <p:sp>
          <p:nvSpPr>
            <p:cNvPr id="5" name="弧形 4"/>
            <p:cNvSpPr/>
            <p:nvPr/>
          </p:nvSpPr>
          <p:spPr>
            <a:xfrm rot="2293631">
              <a:off x="5385407" y="3241685"/>
              <a:ext cx="1128662" cy="1536438"/>
            </a:xfrm>
            <a:prstGeom prst="arc">
              <a:avLst>
                <a:gd name="adj1" fmla="val 19507398"/>
                <a:gd name="adj2" fmla="val 1201628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642570" y="3095660"/>
              <a:ext cx="911184" cy="944402"/>
            </a:xfrm>
            <a:custGeom>
              <a:avLst/>
              <a:gdLst>
                <a:gd name="connsiteX0" fmla="*/ 0 w 911075"/>
                <a:gd name="connsiteY0" fmla="*/ 418961 h 944325"/>
                <a:gd name="connsiteX1" fmla="*/ 3325 w 911075"/>
                <a:gd name="connsiteY1" fmla="*/ 0 h 944325"/>
                <a:gd name="connsiteX2" fmla="*/ 904425 w 911075"/>
                <a:gd name="connsiteY2" fmla="*/ 522039 h 944325"/>
                <a:gd name="connsiteX3" fmla="*/ 911075 w 911075"/>
                <a:gd name="connsiteY3" fmla="*/ 944325 h 944325"/>
                <a:gd name="connsiteX4" fmla="*/ 0 w 911075"/>
                <a:gd name="connsiteY4" fmla="*/ 418961 h 94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075" h="944325">
                  <a:moveTo>
                    <a:pt x="0" y="418961"/>
                  </a:moveTo>
                  <a:cubicBezTo>
                    <a:pt x="1108" y="279307"/>
                    <a:pt x="2217" y="139654"/>
                    <a:pt x="3325" y="0"/>
                  </a:cubicBezTo>
                  <a:lnTo>
                    <a:pt x="904425" y="522039"/>
                  </a:lnTo>
                  <a:lnTo>
                    <a:pt x="911075" y="944325"/>
                  </a:lnTo>
                  <a:lnTo>
                    <a:pt x="0" y="418961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7254875" y="3524250"/>
            <a:ext cx="1438275" cy="982663"/>
            <a:chOff x="7254937" y="3524746"/>
            <a:chExt cx="1438165" cy="981944"/>
          </a:xfrm>
        </p:grpSpPr>
        <p:sp>
          <p:nvSpPr>
            <p:cNvPr id="60" name="弧形 59"/>
            <p:cNvSpPr/>
            <p:nvPr/>
          </p:nvSpPr>
          <p:spPr>
            <a:xfrm rot="3872476">
              <a:off x="7429722" y="3770341"/>
              <a:ext cx="528250" cy="877821"/>
            </a:xfrm>
            <a:prstGeom prst="arc">
              <a:avLst>
                <a:gd name="adj1" fmla="val 55240"/>
                <a:gd name="adj2" fmla="val 7763503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7370816" y="3881673"/>
              <a:ext cx="390495" cy="247469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0" idx="0"/>
            </p:cNvCxnSpPr>
            <p:nvPr/>
          </p:nvCxnSpPr>
          <p:spPr>
            <a:xfrm flipV="1">
              <a:off x="7802583" y="4194181"/>
              <a:ext cx="520660" cy="2554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180" idx="0"/>
            </p:cNvCxnSpPr>
            <p:nvPr/>
          </p:nvCxnSpPr>
          <p:spPr>
            <a:xfrm flipH="1" flipV="1">
              <a:off x="7566063" y="3753179"/>
              <a:ext cx="188899" cy="128494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5181" idx="0"/>
            </p:cNvCxnSpPr>
            <p:nvPr/>
          </p:nvCxnSpPr>
          <p:spPr>
            <a:xfrm flipV="1">
              <a:off x="7566063" y="3716693"/>
              <a:ext cx="66670" cy="3648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323243" y="4198940"/>
              <a:ext cx="147626" cy="80903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5185" idx="34"/>
            </p:cNvCxnSpPr>
            <p:nvPr/>
          </p:nvCxnSpPr>
          <p:spPr>
            <a:xfrm flipV="1">
              <a:off x="8470869" y="4241771"/>
              <a:ext cx="95243" cy="412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6" idx="2"/>
              <a:endCxn id="76" idx="0"/>
            </p:cNvCxnSpPr>
            <p:nvPr/>
          </p:nvCxnSpPr>
          <p:spPr>
            <a:xfrm>
              <a:off x="7637496" y="3719866"/>
              <a:ext cx="917505" cy="536182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弧形 75"/>
            <p:cNvSpPr/>
            <p:nvPr/>
          </p:nvSpPr>
          <p:spPr>
            <a:xfrm rot="4163861" flipV="1">
              <a:off x="7579877" y="3393466"/>
              <a:ext cx="981944" cy="1244505"/>
            </a:xfrm>
            <a:prstGeom prst="arc">
              <a:avLst>
                <a:gd name="adj1" fmla="val 2575728"/>
                <a:gd name="adj2" fmla="val 12898703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91" name="圆角矩形 90"/>
          <p:cNvSpPr/>
          <p:nvPr/>
        </p:nvSpPr>
        <p:spPr bwMode="auto">
          <a:xfrm>
            <a:off x="371475" y="692150"/>
            <a:ext cx="358775" cy="230188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4" name="TextBox 76"/>
          <p:cNvSpPr txBox="1">
            <a:spLocks noChangeArrowheads="1"/>
          </p:cNvSpPr>
          <p:nvPr/>
        </p:nvSpPr>
        <p:spPr bwMode="auto">
          <a:xfrm>
            <a:off x="855663" y="511175"/>
            <a:ext cx="1098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en-US" altLang="zh-CN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01638" y="1198563"/>
            <a:ext cx="7112000" cy="549275"/>
            <a:chOff x="6348912" y="1257314"/>
            <a:chExt cx="7111535" cy="549764"/>
          </a:xfrm>
        </p:grpSpPr>
        <p:sp>
          <p:nvSpPr>
            <p:cNvPr id="93" name="椭圆 1"/>
            <p:cNvSpPr>
              <a:spLocks noChangeArrowheads="1"/>
            </p:cNvSpPr>
            <p:nvPr/>
          </p:nvSpPr>
          <p:spPr bwMode="auto">
            <a:xfrm>
              <a:off x="6348912" y="1257314"/>
              <a:ext cx="549239" cy="549764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45" name="TextBox 32"/>
            <p:cNvSpPr txBox="1">
              <a:spLocks noChangeArrowheads="1"/>
            </p:cNvSpPr>
            <p:nvPr/>
          </p:nvSpPr>
          <p:spPr bwMode="auto">
            <a:xfrm>
              <a:off x="6412105" y="1335488"/>
              <a:ext cx="454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146" name="TextBox 76"/>
            <p:cNvSpPr txBox="1">
              <a:spLocks noChangeArrowheads="1"/>
            </p:cNvSpPr>
            <p:nvPr/>
          </p:nvSpPr>
          <p:spPr bwMode="auto">
            <a:xfrm>
              <a:off x="7209336" y="1305460"/>
              <a:ext cx="6251111" cy="46166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截切：用平面与立体相交，截去体的一部分</a:t>
              </a:r>
            </a:p>
          </p:txBody>
        </p:sp>
      </p:grpSp>
      <p:grpSp>
        <p:nvGrpSpPr>
          <p:cNvPr id="97" name="组合 96"/>
          <p:cNvGrpSpPr>
            <a:grpSpLocks/>
          </p:cNvGrpSpPr>
          <p:nvPr/>
        </p:nvGrpSpPr>
        <p:grpSpPr bwMode="auto">
          <a:xfrm>
            <a:off x="401638" y="1763713"/>
            <a:ext cx="7112000" cy="550862"/>
            <a:chOff x="6348912" y="1257314"/>
            <a:chExt cx="7111535" cy="549764"/>
          </a:xfrm>
        </p:grpSpPr>
        <p:sp>
          <p:nvSpPr>
            <p:cNvPr id="98" name="椭圆 1"/>
            <p:cNvSpPr>
              <a:spLocks noChangeArrowheads="1"/>
            </p:cNvSpPr>
            <p:nvPr/>
          </p:nvSpPr>
          <p:spPr bwMode="auto">
            <a:xfrm>
              <a:off x="6348912" y="1257314"/>
              <a:ext cx="549239" cy="549764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42" name="TextBox 32"/>
            <p:cNvSpPr txBox="1">
              <a:spLocks noChangeArrowheads="1"/>
            </p:cNvSpPr>
            <p:nvPr/>
          </p:nvSpPr>
          <p:spPr bwMode="auto">
            <a:xfrm>
              <a:off x="6412105" y="1335488"/>
              <a:ext cx="454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143" name="TextBox 76"/>
            <p:cNvSpPr txBox="1">
              <a:spLocks noChangeArrowheads="1"/>
            </p:cNvSpPr>
            <p:nvPr/>
          </p:nvSpPr>
          <p:spPr bwMode="auto">
            <a:xfrm>
              <a:off x="7209336" y="1305460"/>
              <a:ext cx="6251111" cy="46166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截平面：用以截切立体的平面</a:t>
              </a:r>
              <a:endPara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1" name="组合 100"/>
          <p:cNvGrpSpPr>
            <a:grpSpLocks/>
          </p:cNvGrpSpPr>
          <p:nvPr/>
        </p:nvGrpSpPr>
        <p:grpSpPr bwMode="auto">
          <a:xfrm>
            <a:off x="401638" y="2328863"/>
            <a:ext cx="7112000" cy="550862"/>
            <a:chOff x="6348912" y="1257314"/>
            <a:chExt cx="7111535" cy="549764"/>
          </a:xfrm>
        </p:grpSpPr>
        <p:sp>
          <p:nvSpPr>
            <p:cNvPr id="102" name="椭圆 1"/>
            <p:cNvSpPr>
              <a:spLocks noChangeArrowheads="1"/>
            </p:cNvSpPr>
            <p:nvPr/>
          </p:nvSpPr>
          <p:spPr bwMode="auto">
            <a:xfrm>
              <a:off x="6348912" y="1257314"/>
              <a:ext cx="549239" cy="549764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39" name="TextBox 32"/>
            <p:cNvSpPr txBox="1">
              <a:spLocks noChangeArrowheads="1"/>
            </p:cNvSpPr>
            <p:nvPr/>
          </p:nvSpPr>
          <p:spPr bwMode="auto">
            <a:xfrm>
              <a:off x="6412105" y="1335488"/>
              <a:ext cx="454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140" name="TextBox 76"/>
            <p:cNvSpPr txBox="1">
              <a:spLocks noChangeArrowheads="1"/>
            </p:cNvSpPr>
            <p:nvPr/>
          </p:nvSpPr>
          <p:spPr bwMode="auto">
            <a:xfrm>
              <a:off x="7209336" y="1305460"/>
              <a:ext cx="6251111" cy="46166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截交线：截平面与立体表面的交线</a:t>
              </a:r>
              <a:endPara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12101 0.193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6F82319-08B1-4904-B98C-B1495A011EF4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4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27" name="Group 24"/>
          <p:cNvGrpSpPr>
            <a:grpSpLocks/>
          </p:cNvGrpSpPr>
          <p:nvPr/>
        </p:nvGrpSpPr>
        <p:grpSpPr bwMode="auto">
          <a:xfrm>
            <a:off x="2946400" y="4391025"/>
            <a:ext cx="1214438" cy="1214438"/>
            <a:chOff x="1908" y="2896"/>
            <a:chExt cx="765" cy="765"/>
          </a:xfrm>
        </p:grpSpPr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1908" y="2896"/>
              <a:ext cx="765" cy="763"/>
            </a:xfrm>
            <a:custGeom>
              <a:avLst/>
              <a:gdLst/>
              <a:ahLst/>
              <a:cxnLst>
                <a:cxn ang="0">
                  <a:pos x="0" y="403"/>
                </a:cxn>
                <a:cxn ang="0">
                  <a:pos x="90" y="99"/>
                </a:cxn>
                <a:cxn ang="0">
                  <a:pos x="188" y="0"/>
                </a:cxn>
                <a:cxn ang="0">
                  <a:pos x="765" y="0"/>
                </a:cxn>
                <a:cxn ang="0">
                  <a:pos x="765" y="575"/>
                </a:cxn>
                <a:cxn ang="0">
                  <a:pos x="577" y="763"/>
                </a:cxn>
                <a:cxn ang="0">
                  <a:pos x="0" y="763"/>
                </a:cxn>
                <a:cxn ang="0">
                  <a:pos x="0" y="403"/>
                </a:cxn>
              </a:cxnLst>
              <a:rect l="0" t="0" r="r" b="b"/>
              <a:pathLst>
                <a:path w="765" h="763">
                  <a:moveTo>
                    <a:pt x="0" y="403"/>
                  </a:moveTo>
                  <a:lnTo>
                    <a:pt x="90" y="99"/>
                  </a:lnTo>
                  <a:lnTo>
                    <a:pt x="188" y="0"/>
                  </a:lnTo>
                  <a:lnTo>
                    <a:pt x="765" y="0"/>
                  </a:lnTo>
                  <a:lnTo>
                    <a:pt x="765" y="575"/>
                  </a:lnTo>
                  <a:lnTo>
                    <a:pt x="577" y="763"/>
                  </a:lnTo>
                  <a:lnTo>
                    <a:pt x="0" y="763"/>
                  </a:lnTo>
                  <a:lnTo>
                    <a:pt x="0" y="40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92" name="Freeform 26"/>
            <p:cNvSpPr>
              <a:spLocks/>
            </p:cNvSpPr>
            <p:nvPr/>
          </p:nvSpPr>
          <p:spPr bwMode="auto">
            <a:xfrm>
              <a:off x="1908" y="2932"/>
              <a:ext cx="730" cy="539"/>
            </a:xfrm>
            <a:custGeom>
              <a:avLst/>
              <a:gdLst>
                <a:gd name="T0" fmla="*/ 0 w 730"/>
                <a:gd name="T1" fmla="*/ 367 h 539"/>
                <a:gd name="T2" fmla="*/ 90 w 730"/>
                <a:gd name="T3" fmla="*/ 63 h 539"/>
                <a:gd name="T4" fmla="*/ 730 w 730"/>
                <a:gd name="T5" fmla="*/ 0 h 539"/>
                <a:gd name="T6" fmla="*/ 574 w 730"/>
                <a:gd name="T7" fmla="*/ 539 h 539"/>
                <a:gd name="T8" fmla="*/ 0 w 730"/>
                <a:gd name="T9" fmla="*/ 367 h 5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0"/>
                <a:gd name="T16" fmla="*/ 0 h 539"/>
                <a:gd name="T17" fmla="*/ 730 w 730"/>
                <a:gd name="T18" fmla="*/ 539 h 5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0" h="539">
                  <a:moveTo>
                    <a:pt x="0" y="367"/>
                  </a:moveTo>
                  <a:lnTo>
                    <a:pt x="90" y="63"/>
                  </a:lnTo>
                  <a:lnTo>
                    <a:pt x="730" y="0"/>
                  </a:lnTo>
                  <a:lnTo>
                    <a:pt x="574" y="539"/>
                  </a:lnTo>
                  <a:lnTo>
                    <a:pt x="0" y="367"/>
                  </a:lnTo>
                  <a:close/>
                </a:path>
              </a:pathLst>
            </a:custGeom>
            <a:gradFill rotWithShape="1">
              <a:gsLst>
                <a:gs pos="0">
                  <a:srgbClr val="AD98FF"/>
                </a:gs>
                <a:gs pos="50000">
                  <a:srgbClr val="CBC0FF"/>
                </a:gs>
                <a:gs pos="100000">
                  <a:srgbClr val="E5E0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3" name="AutoShape 27"/>
            <p:cNvSpPr>
              <a:spLocks noChangeArrowheads="1"/>
            </p:cNvSpPr>
            <p:nvPr/>
          </p:nvSpPr>
          <p:spPr bwMode="auto">
            <a:xfrm>
              <a:off x="1908" y="2896"/>
              <a:ext cx="765" cy="765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94" name="Line 28"/>
            <p:cNvSpPr>
              <a:spLocks noChangeShapeType="1"/>
            </p:cNvSpPr>
            <p:nvPr/>
          </p:nvSpPr>
          <p:spPr bwMode="auto">
            <a:xfrm flipH="1">
              <a:off x="2636" y="2903"/>
              <a:ext cx="34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5" name="Line 29"/>
            <p:cNvSpPr>
              <a:spLocks noChangeShapeType="1"/>
            </p:cNvSpPr>
            <p:nvPr/>
          </p:nvSpPr>
          <p:spPr bwMode="auto">
            <a:xfrm flipV="1">
              <a:off x="2484" y="3471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28" name="Group 30"/>
          <p:cNvGrpSpPr>
            <a:grpSpLocks/>
          </p:cNvGrpSpPr>
          <p:nvPr/>
        </p:nvGrpSpPr>
        <p:grpSpPr bwMode="auto">
          <a:xfrm>
            <a:off x="4808538" y="4402138"/>
            <a:ext cx="1214437" cy="1214437"/>
            <a:chOff x="3082" y="2903"/>
            <a:chExt cx="765" cy="765"/>
          </a:xfrm>
        </p:grpSpPr>
        <p:sp>
          <p:nvSpPr>
            <p:cNvPr id="6185" name="Line 31"/>
            <p:cNvSpPr>
              <a:spLocks noChangeShapeType="1"/>
            </p:cNvSpPr>
            <p:nvPr/>
          </p:nvSpPr>
          <p:spPr bwMode="auto">
            <a:xfrm flipV="1">
              <a:off x="3084" y="3558"/>
              <a:ext cx="108" cy="1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3240" y="2904"/>
              <a:ext cx="606" cy="76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6" y="0"/>
                </a:cxn>
                <a:cxn ang="0">
                  <a:pos x="606" y="0"/>
                </a:cxn>
                <a:cxn ang="0">
                  <a:pos x="606" y="574"/>
                </a:cxn>
                <a:cxn ang="0">
                  <a:pos x="418" y="762"/>
                </a:cxn>
                <a:cxn ang="0">
                  <a:pos x="248" y="762"/>
                </a:cxn>
                <a:cxn ang="0">
                  <a:pos x="416" y="608"/>
                </a:cxn>
                <a:cxn ang="0">
                  <a:pos x="486" y="120"/>
                </a:cxn>
                <a:cxn ang="0">
                  <a:pos x="0" y="36"/>
                </a:cxn>
              </a:cxnLst>
              <a:rect l="0" t="0" r="r" b="b"/>
              <a:pathLst>
                <a:path w="606" h="762">
                  <a:moveTo>
                    <a:pt x="0" y="36"/>
                  </a:moveTo>
                  <a:lnTo>
                    <a:pt x="36" y="0"/>
                  </a:lnTo>
                  <a:lnTo>
                    <a:pt x="606" y="0"/>
                  </a:lnTo>
                  <a:lnTo>
                    <a:pt x="606" y="574"/>
                  </a:lnTo>
                  <a:lnTo>
                    <a:pt x="418" y="762"/>
                  </a:lnTo>
                  <a:lnTo>
                    <a:pt x="248" y="762"/>
                  </a:lnTo>
                  <a:lnTo>
                    <a:pt x="416" y="608"/>
                  </a:lnTo>
                  <a:lnTo>
                    <a:pt x="486" y="120"/>
                  </a:lnTo>
                  <a:lnTo>
                    <a:pt x="0" y="3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87" name="Freeform 33"/>
            <p:cNvSpPr>
              <a:spLocks/>
            </p:cNvSpPr>
            <p:nvPr/>
          </p:nvSpPr>
          <p:spPr bwMode="auto">
            <a:xfrm>
              <a:off x="3142" y="2940"/>
              <a:ext cx="584" cy="728"/>
            </a:xfrm>
            <a:custGeom>
              <a:avLst/>
              <a:gdLst>
                <a:gd name="T0" fmla="*/ 98 w 584"/>
                <a:gd name="T1" fmla="*/ 0 h 728"/>
                <a:gd name="T2" fmla="*/ 584 w 584"/>
                <a:gd name="T3" fmla="*/ 84 h 728"/>
                <a:gd name="T4" fmla="*/ 512 w 584"/>
                <a:gd name="T5" fmla="*/ 572 h 728"/>
                <a:gd name="T6" fmla="*/ 336 w 584"/>
                <a:gd name="T7" fmla="*/ 728 h 728"/>
                <a:gd name="T8" fmla="*/ 0 w 584"/>
                <a:gd name="T9" fmla="*/ 666 h 728"/>
                <a:gd name="T10" fmla="*/ 98 w 584"/>
                <a:gd name="T11" fmla="*/ 0 h 7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4"/>
                <a:gd name="T19" fmla="*/ 0 h 728"/>
                <a:gd name="T20" fmla="*/ 584 w 584"/>
                <a:gd name="T21" fmla="*/ 728 h 7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4" h="728">
                  <a:moveTo>
                    <a:pt x="98" y="0"/>
                  </a:moveTo>
                  <a:lnTo>
                    <a:pt x="584" y="84"/>
                  </a:lnTo>
                  <a:lnTo>
                    <a:pt x="512" y="572"/>
                  </a:lnTo>
                  <a:lnTo>
                    <a:pt x="336" y="728"/>
                  </a:lnTo>
                  <a:lnTo>
                    <a:pt x="0" y="666"/>
                  </a:lnTo>
                  <a:lnTo>
                    <a:pt x="98" y="0"/>
                  </a:lnTo>
                  <a:close/>
                </a:path>
              </a:pathLst>
            </a:custGeom>
            <a:gradFill rotWithShape="1">
              <a:gsLst>
                <a:gs pos="0">
                  <a:srgbClr val="AD98FF"/>
                </a:gs>
                <a:gs pos="50000">
                  <a:srgbClr val="CBC0FF"/>
                </a:gs>
                <a:gs pos="100000">
                  <a:srgbClr val="E5E0FF"/>
                </a:gs>
              </a:gsLst>
              <a:lin ang="8100000" scaled="1"/>
            </a:gradFill>
            <a:ln w="952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8" name="AutoShape 34"/>
            <p:cNvSpPr>
              <a:spLocks noChangeArrowheads="1"/>
            </p:cNvSpPr>
            <p:nvPr/>
          </p:nvSpPr>
          <p:spPr bwMode="auto">
            <a:xfrm>
              <a:off x="3082" y="2903"/>
              <a:ext cx="765" cy="765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89" name="Line 35"/>
            <p:cNvSpPr>
              <a:spLocks noChangeShapeType="1"/>
            </p:cNvSpPr>
            <p:nvPr/>
          </p:nvSpPr>
          <p:spPr bwMode="auto">
            <a:xfrm flipH="1">
              <a:off x="3726" y="2904"/>
              <a:ext cx="12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0" name="Line 36"/>
            <p:cNvSpPr>
              <a:spLocks noChangeShapeType="1"/>
            </p:cNvSpPr>
            <p:nvPr/>
          </p:nvSpPr>
          <p:spPr bwMode="auto">
            <a:xfrm flipV="1">
              <a:off x="3658" y="35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29" name="Group 37"/>
          <p:cNvGrpSpPr>
            <a:grpSpLocks/>
          </p:cNvGrpSpPr>
          <p:nvPr/>
        </p:nvGrpSpPr>
        <p:grpSpPr bwMode="auto">
          <a:xfrm>
            <a:off x="6548438" y="4371975"/>
            <a:ext cx="1222375" cy="1222375"/>
            <a:chOff x="4201" y="2128"/>
            <a:chExt cx="770" cy="770"/>
          </a:xfrm>
        </p:grpSpPr>
        <p:sp>
          <p:nvSpPr>
            <p:cNvPr id="6175" name="Line 38"/>
            <p:cNvSpPr>
              <a:spLocks noChangeShapeType="1"/>
            </p:cNvSpPr>
            <p:nvPr/>
          </p:nvSpPr>
          <p:spPr bwMode="auto">
            <a:xfrm flipH="1">
              <a:off x="4775" y="2241"/>
              <a:ext cx="84" cy="4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6" name="Line 39"/>
            <p:cNvSpPr>
              <a:spLocks noChangeShapeType="1"/>
            </p:cNvSpPr>
            <p:nvPr/>
          </p:nvSpPr>
          <p:spPr bwMode="auto">
            <a:xfrm flipV="1">
              <a:off x="4202" y="2592"/>
              <a:ext cx="303" cy="30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7" name="Line 40"/>
            <p:cNvSpPr>
              <a:spLocks noChangeShapeType="1"/>
            </p:cNvSpPr>
            <p:nvPr/>
          </p:nvSpPr>
          <p:spPr bwMode="auto">
            <a:xfrm>
              <a:off x="4395" y="2132"/>
              <a:ext cx="0" cy="3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8" name="Line 41"/>
            <p:cNvSpPr>
              <a:spLocks noChangeShapeType="1"/>
            </p:cNvSpPr>
            <p:nvPr/>
          </p:nvSpPr>
          <p:spPr bwMode="auto">
            <a:xfrm flipV="1">
              <a:off x="4577" y="2685"/>
              <a:ext cx="198" cy="2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9" name="Line 42"/>
            <p:cNvSpPr>
              <a:spLocks noChangeShapeType="1"/>
            </p:cNvSpPr>
            <p:nvPr/>
          </p:nvSpPr>
          <p:spPr bwMode="auto">
            <a:xfrm flipV="1">
              <a:off x="4395" y="2132"/>
              <a:ext cx="220" cy="2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Freeform 43"/>
            <p:cNvSpPr>
              <a:spLocks/>
            </p:cNvSpPr>
            <p:nvPr/>
          </p:nvSpPr>
          <p:spPr bwMode="auto">
            <a:xfrm>
              <a:off x="4581" y="2132"/>
              <a:ext cx="390" cy="764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90" y="0"/>
                </a:cxn>
                <a:cxn ang="0">
                  <a:pos x="390" y="574"/>
                </a:cxn>
                <a:cxn ang="0">
                  <a:pos x="200" y="764"/>
                </a:cxn>
                <a:cxn ang="0">
                  <a:pos x="0" y="764"/>
                </a:cxn>
                <a:cxn ang="0">
                  <a:pos x="200" y="552"/>
                </a:cxn>
                <a:cxn ang="0">
                  <a:pos x="284" y="108"/>
                </a:cxn>
                <a:cxn ang="0">
                  <a:pos x="38" y="0"/>
                </a:cxn>
              </a:cxnLst>
              <a:rect l="0" t="0" r="r" b="b"/>
              <a:pathLst>
                <a:path w="390" h="764">
                  <a:moveTo>
                    <a:pt x="38" y="0"/>
                  </a:moveTo>
                  <a:lnTo>
                    <a:pt x="390" y="0"/>
                  </a:lnTo>
                  <a:lnTo>
                    <a:pt x="390" y="574"/>
                  </a:lnTo>
                  <a:lnTo>
                    <a:pt x="200" y="764"/>
                  </a:lnTo>
                  <a:lnTo>
                    <a:pt x="0" y="764"/>
                  </a:lnTo>
                  <a:lnTo>
                    <a:pt x="200" y="552"/>
                  </a:lnTo>
                  <a:lnTo>
                    <a:pt x="284" y="108"/>
                  </a:lnTo>
                  <a:lnTo>
                    <a:pt x="38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81" name="Freeform 44"/>
            <p:cNvSpPr>
              <a:spLocks/>
            </p:cNvSpPr>
            <p:nvPr/>
          </p:nvSpPr>
          <p:spPr bwMode="auto">
            <a:xfrm>
              <a:off x="4323" y="2128"/>
              <a:ext cx="542" cy="770"/>
            </a:xfrm>
            <a:custGeom>
              <a:avLst/>
              <a:gdLst>
                <a:gd name="T0" fmla="*/ 0 w 10000"/>
                <a:gd name="T1" fmla="*/ 0 h 10057"/>
                <a:gd name="T2" fmla="*/ 0 w 10000"/>
                <a:gd name="T3" fmla="*/ 0 h 10057"/>
                <a:gd name="T4" fmla="*/ 0 w 10000"/>
                <a:gd name="T5" fmla="*/ 0 h 10057"/>
                <a:gd name="T6" fmla="*/ 0 w 10000"/>
                <a:gd name="T7" fmla="*/ 0 h 10057"/>
                <a:gd name="T8" fmla="*/ 0 w 10000"/>
                <a:gd name="T9" fmla="*/ 0 h 10057"/>
                <a:gd name="T10" fmla="*/ 0 w 10000"/>
                <a:gd name="T11" fmla="*/ 0 h 10057"/>
                <a:gd name="T12" fmla="*/ 0 w 10000"/>
                <a:gd name="T13" fmla="*/ 0 h 100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00" h="10057">
                  <a:moveTo>
                    <a:pt x="1439" y="3112"/>
                  </a:moveTo>
                  <a:lnTo>
                    <a:pt x="5417" y="0"/>
                  </a:lnTo>
                  <a:lnTo>
                    <a:pt x="10000" y="1467"/>
                  </a:lnTo>
                  <a:lnTo>
                    <a:pt x="8450" y="7263"/>
                  </a:lnTo>
                  <a:lnTo>
                    <a:pt x="4760" y="10057"/>
                  </a:lnTo>
                  <a:lnTo>
                    <a:pt x="0" y="8543"/>
                  </a:lnTo>
                  <a:lnTo>
                    <a:pt x="1439" y="3112"/>
                  </a:lnTo>
                  <a:close/>
                </a:path>
              </a:pathLst>
            </a:custGeom>
            <a:gradFill rotWithShape="1">
              <a:gsLst>
                <a:gs pos="0">
                  <a:srgbClr val="AD98FF"/>
                </a:gs>
                <a:gs pos="50000">
                  <a:srgbClr val="CBC0FF"/>
                </a:gs>
                <a:gs pos="100000">
                  <a:srgbClr val="E5E0FF"/>
                </a:gs>
              </a:gsLst>
              <a:lin ang="8100000" scaled="1"/>
            </a:gradFill>
            <a:ln w="952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2" name="Line 45"/>
            <p:cNvSpPr>
              <a:spLocks noChangeShapeType="1"/>
            </p:cNvSpPr>
            <p:nvPr/>
          </p:nvSpPr>
          <p:spPr bwMode="auto">
            <a:xfrm flipV="1">
              <a:off x="4775" y="2684"/>
              <a:ext cx="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3" name="Line 46"/>
            <p:cNvSpPr>
              <a:spLocks noChangeShapeType="1"/>
            </p:cNvSpPr>
            <p:nvPr/>
          </p:nvSpPr>
          <p:spPr bwMode="auto">
            <a:xfrm flipH="1">
              <a:off x="4859" y="2132"/>
              <a:ext cx="10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4" name="AutoShape 47"/>
            <p:cNvSpPr>
              <a:spLocks noChangeArrowheads="1"/>
            </p:cNvSpPr>
            <p:nvPr/>
          </p:nvSpPr>
          <p:spPr bwMode="auto">
            <a:xfrm>
              <a:off x="4201" y="2132"/>
              <a:ext cx="765" cy="765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30" name="Group 48"/>
          <p:cNvGrpSpPr>
            <a:grpSpLocks/>
          </p:cNvGrpSpPr>
          <p:nvPr/>
        </p:nvGrpSpPr>
        <p:grpSpPr bwMode="auto">
          <a:xfrm>
            <a:off x="920750" y="4337050"/>
            <a:ext cx="1216025" cy="1220788"/>
            <a:chOff x="633" y="2862"/>
            <a:chExt cx="766" cy="769"/>
          </a:xfrm>
        </p:grpSpPr>
        <p:sp>
          <p:nvSpPr>
            <p:cNvPr id="67" name="Freeform 49"/>
            <p:cNvSpPr>
              <a:spLocks/>
            </p:cNvSpPr>
            <p:nvPr/>
          </p:nvSpPr>
          <p:spPr bwMode="auto">
            <a:xfrm>
              <a:off x="633" y="2862"/>
              <a:ext cx="765" cy="768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0" y="192"/>
                </a:cxn>
                <a:cxn ang="0">
                  <a:pos x="192" y="0"/>
                </a:cxn>
                <a:cxn ang="0">
                  <a:pos x="765" y="0"/>
                </a:cxn>
                <a:cxn ang="0">
                  <a:pos x="765" y="579"/>
                </a:cxn>
                <a:cxn ang="0">
                  <a:pos x="576" y="768"/>
                </a:cxn>
                <a:cxn ang="0">
                  <a:pos x="0" y="768"/>
                </a:cxn>
              </a:cxnLst>
              <a:rect l="0" t="0" r="r" b="b"/>
              <a:pathLst>
                <a:path w="765" h="768">
                  <a:moveTo>
                    <a:pt x="0" y="768"/>
                  </a:moveTo>
                  <a:lnTo>
                    <a:pt x="0" y="192"/>
                  </a:lnTo>
                  <a:lnTo>
                    <a:pt x="192" y="0"/>
                  </a:lnTo>
                  <a:lnTo>
                    <a:pt x="765" y="0"/>
                  </a:lnTo>
                  <a:lnTo>
                    <a:pt x="765" y="579"/>
                  </a:lnTo>
                  <a:lnTo>
                    <a:pt x="576" y="768"/>
                  </a:lnTo>
                  <a:lnTo>
                    <a:pt x="0" y="76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70" name="Line 50"/>
            <p:cNvSpPr>
              <a:spLocks noChangeShapeType="1"/>
            </p:cNvSpPr>
            <p:nvPr/>
          </p:nvSpPr>
          <p:spPr bwMode="auto">
            <a:xfrm>
              <a:off x="633" y="305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1" name="Line 51"/>
            <p:cNvSpPr>
              <a:spLocks noChangeShapeType="1"/>
            </p:cNvSpPr>
            <p:nvPr/>
          </p:nvSpPr>
          <p:spPr bwMode="auto">
            <a:xfrm flipH="1">
              <a:off x="1303" y="2864"/>
              <a:ext cx="95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2" name="Line 52"/>
            <p:cNvSpPr>
              <a:spLocks noChangeShapeType="1"/>
            </p:cNvSpPr>
            <p:nvPr/>
          </p:nvSpPr>
          <p:spPr bwMode="auto">
            <a:xfrm flipV="1">
              <a:off x="1208" y="3336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3" name="Freeform 53"/>
            <p:cNvSpPr>
              <a:spLocks/>
            </p:cNvSpPr>
            <p:nvPr/>
          </p:nvSpPr>
          <p:spPr bwMode="auto">
            <a:xfrm>
              <a:off x="800" y="2942"/>
              <a:ext cx="522" cy="428"/>
            </a:xfrm>
            <a:custGeom>
              <a:avLst/>
              <a:gdLst>
                <a:gd name="T0" fmla="*/ 0 w 522"/>
                <a:gd name="T1" fmla="*/ 112 h 428"/>
                <a:gd name="T2" fmla="*/ 522 w 522"/>
                <a:gd name="T3" fmla="*/ 0 h 428"/>
                <a:gd name="T4" fmla="*/ 408 w 522"/>
                <a:gd name="T5" fmla="*/ 428 h 428"/>
                <a:gd name="T6" fmla="*/ 0 w 522"/>
                <a:gd name="T7" fmla="*/ 112 h 4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2"/>
                <a:gd name="T13" fmla="*/ 0 h 428"/>
                <a:gd name="T14" fmla="*/ 522 w 522"/>
                <a:gd name="T15" fmla="*/ 428 h 4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2" h="428">
                  <a:moveTo>
                    <a:pt x="0" y="112"/>
                  </a:moveTo>
                  <a:lnTo>
                    <a:pt x="522" y="0"/>
                  </a:lnTo>
                  <a:lnTo>
                    <a:pt x="408" y="428"/>
                  </a:lnTo>
                  <a:lnTo>
                    <a:pt x="0" y="112"/>
                  </a:lnTo>
                  <a:close/>
                </a:path>
              </a:pathLst>
            </a:custGeom>
            <a:gradFill rotWithShape="1">
              <a:gsLst>
                <a:gs pos="0">
                  <a:srgbClr val="AD98FF"/>
                </a:gs>
                <a:gs pos="50000">
                  <a:srgbClr val="CBC0FF"/>
                </a:gs>
                <a:gs pos="100000">
                  <a:srgbClr val="E5E0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4" name="AutoShape 54"/>
            <p:cNvSpPr>
              <a:spLocks noChangeArrowheads="1"/>
            </p:cNvSpPr>
            <p:nvPr/>
          </p:nvSpPr>
          <p:spPr bwMode="auto">
            <a:xfrm>
              <a:off x="634" y="2863"/>
              <a:ext cx="765" cy="768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2" name="圆角矩形 41"/>
          <p:cNvSpPr/>
          <p:nvPr/>
        </p:nvSpPr>
        <p:spPr bwMode="auto">
          <a:xfrm>
            <a:off x="371475" y="692150"/>
            <a:ext cx="358775" cy="230188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TextBox 76"/>
          <p:cNvSpPr txBox="1">
            <a:spLocks noChangeArrowheads="1"/>
          </p:cNvSpPr>
          <p:nvPr/>
        </p:nvSpPr>
        <p:spPr bwMode="auto">
          <a:xfrm>
            <a:off x="855663" y="511175"/>
            <a:ext cx="3005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截交线的性质</a:t>
            </a:r>
            <a:endParaRPr lang="en-US" altLang="zh-CN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401638" y="1198563"/>
            <a:ext cx="7112000" cy="549275"/>
            <a:chOff x="6348912" y="1257314"/>
            <a:chExt cx="7111535" cy="549764"/>
          </a:xfrm>
        </p:grpSpPr>
        <p:sp>
          <p:nvSpPr>
            <p:cNvPr id="46" name="椭圆 1"/>
            <p:cNvSpPr>
              <a:spLocks noChangeArrowheads="1"/>
            </p:cNvSpPr>
            <p:nvPr/>
          </p:nvSpPr>
          <p:spPr bwMode="auto">
            <a:xfrm>
              <a:off x="6348912" y="1257314"/>
              <a:ext cx="549239" cy="549764"/>
            </a:xfrm>
            <a:prstGeom prst="roundRect">
              <a:avLst/>
            </a:prstGeom>
            <a:solidFill>
              <a:srgbClr val="002B41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67" name="TextBox 32"/>
            <p:cNvSpPr txBox="1">
              <a:spLocks noChangeArrowheads="1"/>
            </p:cNvSpPr>
            <p:nvPr/>
          </p:nvSpPr>
          <p:spPr bwMode="auto">
            <a:xfrm>
              <a:off x="6412105" y="1335488"/>
              <a:ext cx="454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68" name="TextBox 76"/>
            <p:cNvSpPr txBox="1">
              <a:spLocks noChangeArrowheads="1"/>
            </p:cNvSpPr>
            <p:nvPr/>
          </p:nvSpPr>
          <p:spPr bwMode="auto">
            <a:xfrm>
              <a:off x="7209336" y="1305460"/>
              <a:ext cx="6251111" cy="46166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是截平面与立体表面的</a:t>
              </a:r>
              <a:r>
                <a:rPr lang="zh-CN" altLang="en-US" sz="2400" b="1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共有线</a:t>
              </a:r>
              <a:endPara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401638" y="1763713"/>
            <a:ext cx="7112000" cy="550862"/>
            <a:chOff x="6348912" y="1257314"/>
            <a:chExt cx="7111535" cy="549764"/>
          </a:xfrm>
        </p:grpSpPr>
        <p:sp>
          <p:nvSpPr>
            <p:cNvPr id="51" name="椭圆 1"/>
            <p:cNvSpPr>
              <a:spLocks noChangeArrowheads="1"/>
            </p:cNvSpPr>
            <p:nvPr/>
          </p:nvSpPr>
          <p:spPr bwMode="auto">
            <a:xfrm>
              <a:off x="6348912" y="1257314"/>
              <a:ext cx="549239" cy="549764"/>
            </a:xfrm>
            <a:prstGeom prst="roundRect">
              <a:avLst/>
            </a:prstGeom>
            <a:solidFill>
              <a:srgbClr val="002B41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64" name="TextBox 32"/>
            <p:cNvSpPr txBox="1">
              <a:spLocks noChangeArrowheads="1"/>
            </p:cNvSpPr>
            <p:nvPr/>
          </p:nvSpPr>
          <p:spPr bwMode="auto">
            <a:xfrm>
              <a:off x="6412105" y="1335488"/>
              <a:ext cx="454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65" name="TextBox 76"/>
            <p:cNvSpPr txBox="1">
              <a:spLocks noChangeArrowheads="1"/>
            </p:cNvSpPr>
            <p:nvPr/>
          </p:nvSpPr>
          <p:spPr bwMode="auto">
            <a:xfrm>
              <a:off x="7209336" y="1305460"/>
              <a:ext cx="6251111" cy="46166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是一</a:t>
              </a:r>
              <a:r>
                <a:rPr kumimoji="1" lang="zh-CN" altLang="en-US" sz="2400" b="1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封闭</a:t>
              </a: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的平面多边形</a:t>
              </a:r>
            </a:p>
          </p:txBody>
        </p: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401638" y="2378075"/>
            <a:ext cx="7112000" cy="830263"/>
            <a:chOff x="6348912" y="1305460"/>
            <a:chExt cx="7111535" cy="830997"/>
          </a:xfrm>
        </p:grpSpPr>
        <p:sp>
          <p:nvSpPr>
            <p:cNvPr id="55" name="椭圆 1"/>
            <p:cNvSpPr>
              <a:spLocks noChangeArrowheads="1"/>
            </p:cNvSpPr>
            <p:nvPr/>
          </p:nvSpPr>
          <p:spPr bwMode="auto">
            <a:xfrm>
              <a:off x="6348912" y="1446873"/>
              <a:ext cx="549239" cy="549761"/>
            </a:xfrm>
            <a:prstGeom prst="roundRect">
              <a:avLst/>
            </a:prstGeom>
            <a:solidFill>
              <a:srgbClr val="002B41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61" name="TextBox 32"/>
            <p:cNvSpPr txBox="1">
              <a:spLocks noChangeArrowheads="1"/>
            </p:cNvSpPr>
            <p:nvPr/>
          </p:nvSpPr>
          <p:spPr bwMode="auto">
            <a:xfrm>
              <a:off x="6412105" y="1525046"/>
              <a:ext cx="454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62" name="TextBox 76"/>
            <p:cNvSpPr txBox="1">
              <a:spLocks noChangeArrowheads="1"/>
            </p:cNvSpPr>
            <p:nvPr/>
          </p:nvSpPr>
          <p:spPr bwMode="auto">
            <a:xfrm>
              <a:off x="7209336" y="1305460"/>
              <a:ext cx="6251111" cy="830997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截交线的</a:t>
              </a:r>
              <a:r>
                <a:rPr lang="zh-CN" altLang="en-US" sz="2400" b="1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形状</a:t>
              </a:r>
              <a:r>
                <a:rPr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取决于被截立体的形状及截平面与立体的相对位置</a:t>
              </a:r>
              <a:endPara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401638" y="3238500"/>
            <a:ext cx="8202612" cy="550863"/>
            <a:chOff x="6348912" y="1257314"/>
            <a:chExt cx="8202127" cy="549764"/>
          </a:xfrm>
        </p:grpSpPr>
        <p:sp>
          <p:nvSpPr>
            <p:cNvPr id="59" name="椭圆 1"/>
            <p:cNvSpPr>
              <a:spLocks noChangeArrowheads="1"/>
            </p:cNvSpPr>
            <p:nvPr/>
          </p:nvSpPr>
          <p:spPr bwMode="auto">
            <a:xfrm>
              <a:off x="6348912" y="1257314"/>
              <a:ext cx="549243" cy="549764"/>
            </a:xfrm>
            <a:prstGeom prst="roundRect">
              <a:avLst/>
            </a:prstGeom>
            <a:solidFill>
              <a:srgbClr val="002B41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58" name="TextBox 32"/>
            <p:cNvSpPr txBox="1">
              <a:spLocks noChangeArrowheads="1"/>
            </p:cNvSpPr>
            <p:nvPr/>
          </p:nvSpPr>
          <p:spPr bwMode="auto">
            <a:xfrm>
              <a:off x="6412105" y="1335488"/>
              <a:ext cx="454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59" name="TextBox 76"/>
            <p:cNvSpPr txBox="1">
              <a:spLocks noChangeArrowheads="1"/>
            </p:cNvSpPr>
            <p:nvPr/>
          </p:nvSpPr>
          <p:spPr bwMode="auto">
            <a:xfrm>
              <a:off x="7209336" y="1305460"/>
              <a:ext cx="7341703" cy="46166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截交线</a:t>
              </a:r>
              <a:r>
                <a:rPr kumimoji="1" lang="zh-CN" altLang="en-US" sz="2400" b="1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投影的形状</a:t>
              </a: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取决于截平面与投影面的相对位置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F4B42CD4-FEF4-4A85-8707-3294A3BBB544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5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9"/>
          <p:cNvSpPr>
            <a:spLocks noChangeArrowheads="1"/>
          </p:cNvSpPr>
          <p:nvPr/>
        </p:nvSpPr>
        <p:spPr bwMode="auto">
          <a:xfrm>
            <a:off x="1355725" y="473522"/>
            <a:ext cx="5675312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平面与平面体相交</a:t>
            </a:r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2686050" y="3679825"/>
            <a:ext cx="1998663" cy="1797050"/>
            <a:chOff x="777" y="2095"/>
            <a:chExt cx="1758" cy="1580"/>
          </a:xfrm>
        </p:grpSpPr>
        <p:sp>
          <p:nvSpPr>
            <p:cNvPr id="7180" name="Freeform 4"/>
            <p:cNvSpPr>
              <a:spLocks/>
            </p:cNvSpPr>
            <p:nvPr/>
          </p:nvSpPr>
          <p:spPr bwMode="auto">
            <a:xfrm>
              <a:off x="1359" y="2680"/>
              <a:ext cx="140" cy="387"/>
            </a:xfrm>
            <a:custGeom>
              <a:avLst/>
              <a:gdLst>
                <a:gd name="T0" fmla="*/ 0 w 1459"/>
                <a:gd name="T1" fmla="*/ 0 h 4021"/>
                <a:gd name="T2" fmla="*/ 0 w 1459"/>
                <a:gd name="T3" fmla="*/ 0 h 4021"/>
                <a:gd name="T4" fmla="*/ 0 w 1459"/>
                <a:gd name="T5" fmla="*/ 0 h 4021"/>
                <a:gd name="T6" fmla="*/ 0 60000 65536"/>
                <a:gd name="T7" fmla="*/ 0 60000 65536"/>
                <a:gd name="T8" fmla="*/ 0 60000 65536"/>
                <a:gd name="T9" fmla="*/ 0 w 1459"/>
                <a:gd name="T10" fmla="*/ 0 h 4021"/>
                <a:gd name="T11" fmla="*/ 1459 w 1459"/>
                <a:gd name="T12" fmla="*/ 4021 h 40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9" h="4021">
                  <a:moveTo>
                    <a:pt x="1459" y="0"/>
                  </a:moveTo>
                  <a:lnTo>
                    <a:pt x="0" y="4021"/>
                  </a:lnTo>
                  <a:lnTo>
                    <a:pt x="1" y="4021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Freeform 5"/>
            <p:cNvSpPr>
              <a:spLocks/>
            </p:cNvSpPr>
            <p:nvPr/>
          </p:nvSpPr>
          <p:spPr bwMode="auto">
            <a:xfrm>
              <a:off x="1499" y="2680"/>
              <a:ext cx="454" cy="262"/>
            </a:xfrm>
            <a:custGeom>
              <a:avLst/>
              <a:gdLst>
                <a:gd name="T0" fmla="*/ 0 w 4717"/>
                <a:gd name="T1" fmla="*/ 0 h 2724"/>
                <a:gd name="T2" fmla="*/ 0 w 4717"/>
                <a:gd name="T3" fmla="*/ 0 h 2724"/>
                <a:gd name="T4" fmla="*/ 0 w 4717"/>
                <a:gd name="T5" fmla="*/ 0 h 2724"/>
                <a:gd name="T6" fmla="*/ 0 60000 65536"/>
                <a:gd name="T7" fmla="*/ 0 60000 65536"/>
                <a:gd name="T8" fmla="*/ 0 60000 65536"/>
                <a:gd name="T9" fmla="*/ 0 w 4717"/>
                <a:gd name="T10" fmla="*/ 0 h 2724"/>
                <a:gd name="T11" fmla="*/ 4717 w 4717"/>
                <a:gd name="T12" fmla="*/ 2724 h 27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7" h="2724">
                  <a:moveTo>
                    <a:pt x="0" y="0"/>
                  </a:moveTo>
                  <a:lnTo>
                    <a:pt x="4715" y="2724"/>
                  </a:lnTo>
                  <a:lnTo>
                    <a:pt x="4717" y="2724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Freeform 6"/>
            <p:cNvSpPr>
              <a:spLocks/>
            </p:cNvSpPr>
            <p:nvPr/>
          </p:nvSpPr>
          <p:spPr bwMode="auto">
            <a:xfrm>
              <a:off x="1661" y="2942"/>
              <a:ext cx="292" cy="299"/>
            </a:xfrm>
            <a:custGeom>
              <a:avLst/>
              <a:gdLst>
                <a:gd name="T0" fmla="*/ 0 w 3031"/>
                <a:gd name="T1" fmla="*/ 0 h 3113"/>
                <a:gd name="T2" fmla="*/ 0 w 3031"/>
                <a:gd name="T3" fmla="*/ 0 h 3113"/>
                <a:gd name="T4" fmla="*/ 0 w 3031"/>
                <a:gd name="T5" fmla="*/ 0 h 3113"/>
                <a:gd name="T6" fmla="*/ 0 60000 65536"/>
                <a:gd name="T7" fmla="*/ 0 60000 65536"/>
                <a:gd name="T8" fmla="*/ 0 60000 65536"/>
                <a:gd name="T9" fmla="*/ 0 w 3031"/>
                <a:gd name="T10" fmla="*/ 0 h 3113"/>
                <a:gd name="T11" fmla="*/ 3031 w 3031"/>
                <a:gd name="T12" fmla="*/ 3113 h 3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1" h="3113">
                  <a:moveTo>
                    <a:pt x="3031" y="0"/>
                  </a:moveTo>
                  <a:lnTo>
                    <a:pt x="0" y="3113"/>
                  </a:lnTo>
                  <a:lnTo>
                    <a:pt x="1" y="3113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Freeform 7"/>
            <p:cNvSpPr>
              <a:spLocks/>
            </p:cNvSpPr>
            <p:nvPr/>
          </p:nvSpPr>
          <p:spPr bwMode="auto">
            <a:xfrm>
              <a:off x="1661" y="3241"/>
              <a:ext cx="151" cy="88"/>
            </a:xfrm>
            <a:custGeom>
              <a:avLst/>
              <a:gdLst>
                <a:gd name="T0" fmla="*/ 0 w 1573"/>
                <a:gd name="T1" fmla="*/ 0 h 909"/>
                <a:gd name="T2" fmla="*/ 0 w 1573"/>
                <a:gd name="T3" fmla="*/ 0 h 909"/>
                <a:gd name="T4" fmla="*/ 0 w 1573"/>
                <a:gd name="T5" fmla="*/ 0 h 909"/>
                <a:gd name="T6" fmla="*/ 0 60000 65536"/>
                <a:gd name="T7" fmla="*/ 0 60000 65536"/>
                <a:gd name="T8" fmla="*/ 0 60000 65536"/>
                <a:gd name="T9" fmla="*/ 0 w 1573"/>
                <a:gd name="T10" fmla="*/ 0 h 909"/>
                <a:gd name="T11" fmla="*/ 1573 w 1573"/>
                <a:gd name="T12" fmla="*/ 909 h 9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73" h="909">
                  <a:moveTo>
                    <a:pt x="0" y="0"/>
                  </a:moveTo>
                  <a:lnTo>
                    <a:pt x="1572" y="909"/>
                  </a:lnTo>
                  <a:lnTo>
                    <a:pt x="1573" y="909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Freeform 8"/>
            <p:cNvSpPr>
              <a:spLocks/>
            </p:cNvSpPr>
            <p:nvPr/>
          </p:nvSpPr>
          <p:spPr bwMode="auto">
            <a:xfrm>
              <a:off x="2028" y="2374"/>
              <a:ext cx="454" cy="263"/>
            </a:xfrm>
            <a:custGeom>
              <a:avLst/>
              <a:gdLst>
                <a:gd name="T0" fmla="*/ 0 w 4717"/>
                <a:gd name="T1" fmla="*/ 0 h 2724"/>
                <a:gd name="T2" fmla="*/ 0 w 4717"/>
                <a:gd name="T3" fmla="*/ 0 h 2724"/>
                <a:gd name="T4" fmla="*/ 0 w 4717"/>
                <a:gd name="T5" fmla="*/ 0 h 2724"/>
                <a:gd name="T6" fmla="*/ 0 60000 65536"/>
                <a:gd name="T7" fmla="*/ 0 60000 65536"/>
                <a:gd name="T8" fmla="*/ 0 60000 65536"/>
                <a:gd name="T9" fmla="*/ 0 w 4717"/>
                <a:gd name="T10" fmla="*/ 0 h 2724"/>
                <a:gd name="T11" fmla="*/ 4717 w 4717"/>
                <a:gd name="T12" fmla="*/ 2724 h 27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7" h="2724">
                  <a:moveTo>
                    <a:pt x="0" y="0"/>
                  </a:moveTo>
                  <a:lnTo>
                    <a:pt x="4716" y="2724"/>
                  </a:lnTo>
                  <a:lnTo>
                    <a:pt x="4717" y="2724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Freeform 9"/>
            <p:cNvSpPr>
              <a:spLocks/>
            </p:cNvSpPr>
            <p:nvPr/>
          </p:nvSpPr>
          <p:spPr bwMode="auto">
            <a:xfrm>
              <a:off x="1499" y="2374"/>
              <a:ext cx="529" cy="306"/>
            </a:xfrm>
            <a:custGeom>
              <a:avLst/>
              <a:gdLst>
                <a:gd name="T0" fmla="*/ 0 w 5501"/>
                <a:gd name="T1" fmla="*/ 0 h 3178"/>
                <a:gd name="T2" fmla="*/ 0 w 5501"/>
                <a:gd name="T3" fmla="*/ 0 h 3178"/>
                <a:gd name="T4" fmla="*/ 0 w 5501"/>
                <a:gd name="T5" fmla="*/ 0 h 3178"/>
                <a:gd name="T6" fmla="*/ 0 60000 65536"/>
                <a:gd name="T7" fmla="*/ 0 60000 65536"/>
                <a:gd name="T8" fmla="*/ 0 60000 65536"/>
                <a:gd name="T9" fmla="*/ 0 w 5501"/>
                <a:gd name="T10" fmla="*/ 0 h 3178"/>
                <a:gd name="T11" fmla="*/ 5501 w 5501"/>
                <a:gd name="T12" fmla="*/ 3178 h 3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01" h="3178">
                  <a:moveTo>
                    <a:pt x="5501" y="0"/>
                  </a:moveTo>
                  <a:lnTo>
                    <a:pt x="0" y="3178"/>
                  </a:lnTo>
                  <a:lnTo>
                    <a:pt x="1" y="3178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Freeform 10"/>
            <p:cNvSpPr>
              <a:spLocks/>
            </p:cNvSpPr>
            <p:nvPr/>
          </p:nvSpPr>
          <p:spPr bwMode="auto">
            <a:xfrm>
              <a:off x="1540" y="2518"/>
              <a:ext cx="995" cy="530"/>
            </a:xfrm>
            <a:custGeom>
              <a:avLst/>
              <a:gdLst>
                <a:gd name="T0" fmla="*/ 1 w 1478"/>
                <a:gd name="T1" fmla="*/ 1 h 787"/>
                <a:gd name="T2" fmla="*/ 1 w 1478"/>
                <a:gd name="T3" fmla="*/ 1 h 787"/>
                <a:gd name="T4" fmla="*/ 1 w 1478"/>
                <a:gd name="T5" fmla="*/ 1 h 787"/>
                <a:gd name="T6" fmla="*/ 1 w 1478"/>
                <a:gd name="T7" fmla="*/ 0 h 787"/>
                <a:gd name="T8" fmla="*/ 0 w 1478"/>
                <a:gd name="T9" fmla="*/ 1 h 787"/>
                <a:gd name="T10" fmla="*/ 1 w 1478"/>
                <a:gd name="T11" fmla="*/ 1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78"/>
                <a:gd name="T19" fmla="*/ 0 h 787"/>
                <a:gd name="T20" fmla="*/ 1478 w 147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78" h="787">
                  <a:moveTo>
                    <a:pt x="115" y="672"/>
                  </a:moveTo>
                  <a:lnTo>
                    <a:pt x="374" y="787"/>
                  </a:lnTo>
                  <a:lnTo>
                    <a:pt x="1478" y="163"/>
                  </a:lnTo>
                  <a:lnTo>
                    <a:pt x="1219" y="0"/>
                  </a:lnTo>
                  <a:lnTo>
                    <a:pt x="0" y="681"/>
                  </a:lnTo>
                  <a:lnTo>
                    <a:pt x="115" y="672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1565" y="2350"/>
              <a:ext cx="887" cy="659"/>
            </a:xfrm>
            <a:custGeom>
              <a:avLst/>
              <a:gdLst>
                <a:gd name="T0" fmla="*/ 1 w 1316"/>
                <a:gd name="T1" fmla="*/ 1 h 979"/>
                <a:gd name="T2" fmla="*/ 0 w 1316"/>
                <a:gd name="T3" fmla="*/ 1 h 979"/>
                <a:gd name="T4" fmla="*/ 1 w 1316"/>
                <a:gd name="T5" fmla="*/ 1 h 979"/>
                <a:gd name="T6" fmla="*/ 1 w 1316"/>
                <a:gd name="T7" fmla="*/ 0 h 979"/>
                <a:gd name="T8" fmla="*/ 1 w 1316"/>
                <a:gd name="T9" fmla="*/ 1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6"/>
                <a:gd name="T16" fmla="*/ 0 h 979"/>
                <a:gd name="T17" fmla="*/ 1316 w 1316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6" h="979">
                  <a:moveTo>
                    <a:pt x="519" y="461"/>
                  </a:moveTo>
                  <a:lnTo>
                    <a:pt x="0" y="979"/>
                  </a:lnTo>
                  <a:lnTo>
                    <a:pt x="1220" y="269"/>
                  </a:lnTo>
                  <a:lnTo>
                    <a:pt x="1316" y="0"/>
                  </a:lnTo>
                  <a:lnTo>
                    <a:pt x="519" y="4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90" name="Freeform 12"/>
            <p:cNvSpPr>
              <a:spLocks/>
            </p:cNvSpPr>
            <p:nvPr/>
          </p:nvSpPr>
          <p:spPr bwMode="auto">
            <a:xfrm>
              <a:off x="1172" y="2544"/>
              <a:ext cx="258" cy="278"/>
            </a:xfrm>
            <a:custGeom>
              <a:avLst/>
              <a:gdLst>
                <a:gd name="T0" fmla="*/ 0 w 384"/>
                <a:gd name="T1" fmla="*/ 1 h 413"/>
                <a:gd name="T2" fmla="*/ 1 w 384"/>
                <a:gd name="T3" fmla="*/ 1 h 413"/>
                <a:gd name="T4" fmla="*/ 1 w 384"/>
                <a:gd name="T5" fmla="*/ 0 h 413"/>
                <a:gd name="T6" fmla="*/ 0 w 384"/>
                <a:gd name="T7" fmla="*/ 1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13"/>
                <a:gd name="T14" fmla="*/ 384 w 384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13">
                  <a:moveTo>
                    <a:pt x="0" y="240"/>
                  </a:moveTo>
                  <a:lnTo>
                    <a:pt x="249" y="413"/>
                  </a:lnTo>
                  <a:lnTo>
                    <a:pt x="384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Freeform 13"/>
            <p:cNvSpPr>
              <a:spLocks/>
            </p:cNvSpPr>
            <p:nvPr/>
          </p:nvSpPr>
          <p:spPr bwMode="auto">
            <a:xfrm>
              <a:off x="1459" y="2095"/>
              <a:ext cx="999" cy="574"/>
            </a:xfrm>
            <a:custGeom>
              <a:avLst/>
              <a:gdLst>
                <a:gd name="T0" fmla="*/ 0 w 1483"/>
                <a:gd name="T1" fmla="*/ 1 h 852"/>
                <a:gd name="T2" fmla="*/ 1 w 1483"/>
                <a:gd name="T3" fmla="*/ 1 h 852"/>
                <a:gd name="T4" fmla="*/ 1 w 1483"/>
                <a:gd name="T5" fmla="*/ 1 h 852"/>
                <a:gd name="T6" fmla="*/ 1 w 1483"/>
                <a:gd name="T7" fmla="*/ 0 h 852"/>
                <a:gd name="T8" fmla="*/ 0 w 1483"/>
                <a:gd name="T9" fmla="*/ 1 h 8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3"/>
                <a:gd name="T16" fmla="*/ 0 h 852"/>
                <a:gd name="T17" fmla="*/ 1483 w 1483"/>
                <a:gd name="T18" fmla="*/ 852 h 8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3" h="852">
                  <a:moveTo>
                    <a:pt x="0" y="456"/>
                  </a:moveTo>
                  <a:lnTo>
                    <a:pt x="684" y="852"/>
                  </a:lnTo>
                  <a:lnTo>
                    <a:pt x="1483" y="389"/>
                  </a:lnTo>
                  <a:lnTo>
                    <a:pt x="804" y="0"/>
                  </a:lnTo>
                  <a:lnTo>
                    <a:pt x="0" y="456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Freeform 14"/>
            <p:cNvSpPr>
              <a:spLocks/>
            </p:cNvSpPr>
            <p:nvPr/>
          </p:nvSpPr>
          <p:spPr bwMode="auto">
            <a:xfrm>
              <a:off x="777" y="2395"/>
              <a:ext cx="1151" cy="1280"/>
            </a:xfrm>
            <a:custGeom>
              <a:avLst/>
              <a:gdLst>
                <a:gd name="T0" fmla="*/ 1 w 1709"/>
                <a:gd name="T1" fmla="*/ 0 h 1901"/>
                <a:gd name="T2" fmla="*/ 1 w 1709"/>
                <a:gd name="T3" fmla="*/ 1 h 1901"/>
                <a:gd name="T4" fmla="*/ 1 w 1709"/>
                <a:gd name="T5" fmla="*/ 1 h 1901"/>
                <a:gd name="T6" fmla="*/ 0 w 1709"/>
                <a:gd name="T7" fmla="*/ 1 h 1901"/>
                <a:gd name="T8" fmla="*/ 1 w 1709"/>
                <a:gd name="T9" fmla="*/ 1 h 1901"/>
                <a:gd name="T10" fmla="*/ 1 w 1709"/>
                <a:gd name="T11" fmla="*/ 1 h 1901"/>
                <a:gd name="T12" fmla="*/ 1 w 1709"/>
                <a:gd name="T13" fmla="*/ 1 h 1901"/>
                <a:gd name="T14" fmla="*/ 1 w 1709"/>
                <a:gd name="T15" fmla="*/ 1 h 1901"/>
                <a:gd name="T16" fmla="*/ 1 w 1709"/>
                <a:gd name="T17" fmla="*/ 0 h 19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09"/>
                <a:gd name="T28" fmla="*/ 0 h 1901"/>
                <a:gd name="T29" fmla="*/ 1709 w 1709"/>
                <a:gd name="T30" fmla="*/ 1901 h 190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09" h="1901">
                  <a:moveTo>
                    <a:pt x="1018" y="0"/>
                  </a:moveTo>
                  <a:lnTo>
                    <a:pt x="816" y="586"/>
                  </a:lnTo>
                  <a:lnTo>
                    <a:pt x="595" y="442"/>
                  </a:lnTo>
                  <a:lnTo>
                    <a:pt x="0" y="1373"/>
                  </a:lnTo>
                  <a:lnTo>
                    <a:pt x="912" y="1901"/>
                  </a:lnTo>
                  <a:lnTo>
                    <a:pt x="1507" y="960"/>
                  </a:lnTo>
                  <a:lnTo>
                    <a:pt x="1277" y="845"/>
                  </a:lnTo>
                  <a:lnTo>
                    <a:pt x="1709" y="404"/>
                  </a:lnTo>
                  <a:lnTo>
                    <a:pt x="1018" y="0"/>
                  </a:lnTo>
                  <a:close/>
                </a:path>
              </a:pathLst>
            </a:custGeom>
            <a:gradFill rotWithShape="1">
              <a:gsLst>
                <a:gs pos="0">
                  <a:srgbClr val="A07400"/>
                </a:gs>
                <a:gs pos="50000">
                  <a:srgbClr val="E6A900"/>
                </a:gs>
                <a:gs pos="100000">
                  <a:srgbClr val="FFCA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Freeform 15"/>
            <p:cNvSpPr>
              <a:spLocks/>
            </p:cNvSpPr>
            <p:nvPr/>
          </p:nvSpPr>
          <p:spPr bwMode="auto">
            <a:xfrm>
              <a:off x="1391" y="2628"/>
              <a:ext cx="1138" cy="1047"/>
            </a:xfrm>
            <a:custGeom>
              <a:avLst/>
              <a:gdLst>
                <a:gd name="T0" fmla="*/ 1 w 1690"/>
                <a:gd name="T1" fmla="*/ 1 h 1555"/>
                <a:gd name="T2" fmla="*/ 0 w 1690"/>
                <a:gd name="T3" fmla="*/ 1 h 1555"/>
                <a:gd name="T4" fmla="*/ 1 w 1690"/>
                <a:gd name="T5" fmla="*/ 1 h 1555"/>
                <a:gd name="T6" fmla="*/ 1 w 1690"/>
                <a:gd name="T7" fmla="*/ 0 h 1555"/>
                <a:gd name="T8" fmla="*/ 1 w 1690"/>
                <a:gd name="T9" fmla="*/ 1 h 1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0"/>
                <a:gd name="T16" fmla="*/ 0 h 1555"/>
                <a:gd name="T17" fmla="*/ 1690 w 1690"/>
                <a:gd name="T18" fmla="*/ 1555 h 1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0" h="1555">
                  <a:moveTo>
                    <a:pt x="586" y="614"/>
                  </a:moveTo>
                  <a:lnTo>
                    <a:pt x="0" y="1555"/>
                  </a:lnTo>
                  <a:lnTo>
                    <a:pt x="1690" y="576"/>
                  </a:lnTo>
                  <a:lnTo>
                    <a:pt x="1690" y="0"/>
                  </a:lnTo>
                  <a:lnTo>
                    <a:pt x="586" y="614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968375" y="2405063"/>
            <a:ext cx="1816100" cy="1749425"/>
            <a:chOff x="766" y="1507"/>
            <a:chExt cx="1144" cy="1102"/>
          </a:xfrm>
        </p:grpSpPr>
        <p:sp>
          <p:nvSpPr>
            <p:cNvPr id="7177" name="Freeform 17"/>
            <p:cNvSpPr>
              <a:spLocks/>
            </p:cNvSpPr>
            <p:nvPr/>
          </p:nvSpPr>
          <p:spPr bwMode="auto">
            <a:xfrm>
              <a:off x="766" y="1705"/>
              <a:ext cx="770" cy="904"/>
            </a:xfrm>
            <a:custGeom>
              <a:avLst/>
              <a:gdLst>
                <a:gd name="T0" fmla="*/ 0 w 888"/>
                <a:gd name="T1" fmla="*/ 13 h 1044"/>
                <a:gd name="T2" fmla="*/ 14 w 888"/>
                <a:gd name="T3" fmla="*/ 16 h 1044"/>
                <a:gd name="T4" fmla="*/ 13 w 888"/>
                <a:gd name="T5" fmla="*/ 0 h 1044"/>
                <a:gd name="T6" fmla="*/ 4 w 888"/>
                <a:gd name="T7" fmla="*/ 3 h 1044"/>
                <a:gd name="T8" fmla="*/ 0 w 888"/>
                <a:gd name="T9" fmla="*/ 13 h 10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8"/>
                <a:gd name="T16" fmla="*/ 0 h 1044"/>
                <a:gd name="T17" fmla="*/ 888 w 888"/>
                <a:gd name="T18" fmla="*/ 1044 h 10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8" h="1044">
                  <a:moveTo>
                    <a:pt x="0" y="827"/>
                  </a:moveTo>
                  <a:lnTo>
                    <a:pt x="888" y="1044"/>
                  </a:lnTo>
                  <a:lnTo>
                    <a:pt x="852" y="0"/>
                  </a:lnTo>
                  <a:lnTo>
                    <a:pt x="281" y="189"/>
                  </a:lnTo>
                  <a:lnTo>
                    <a:pt x="0" y="827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Freeform 18"/>
            <p:cNvSpPr>
              <a:spLocks/>
            </p:cNvSpPr>
            <p:nvPr/>
          </p:nvSpPr>
          <p:spPr bwMode="auto">
            <a:xfrm>
              <a:off x="1010" y="1507"/>
              <a:ext cx="495" cy="361"/>
            </a:xfrm>
            <a:custGeom>
              <a:avLst/>
              <a:gdLst>
                <a:gd name="T0" fmla="*/ 0 w 571"/>
                <a:gd name="T1" fmla="*/ 7 h 417"/>
                <a:gd name="T2" fmla="*/ 8 w 571"/>
                <a:gd name="T3" fmla="*/ 4 h 417"/>
                <a:gd name="T4" fmla="*/ 9 w 571"/>
                <a:gd name="T5" fmla="*/ 0 h 417"/>
                <a:gd name="T6" fmla="*/ 4 w 571"/>
                <a:gd name="T7" fmla="*/ 3 h 417"/>
                <a:gd name="T8" fmla="*/ 0 w 571"/>
                <a:gd name="T9" fmla="*/ 7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1"/>
                <a:gd name="T16" fmla="*/ 0 h 417"/>
                <a:gd name="T17" fmla="*/ 571 w 571"/>
                <a:gd name="T18" fmla="*/ 417 h 4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1" h="417">
                  <a:moveTo>
                    <a:pt x="0" y="417"/>
                  </a:moveTo>
                  <a:lnTo>
                    <a:pt x="475" y="264"/>
                  </a:lnTo>
                  <a:lnTo>
                    <a:pt x="571" y="0"/>
                  </a:lnTo>
                  <a:lnTo>
                    <a:pt x="287" y="53"/>
                  </a:lnTo>
                  <a:lnTo>
                    <a:pt x="0" y="417"/>
                  </a:lnTo>
                  <a:close/>
                </a:path>
              </a:pathLst>
            </a:custGeom>
            <a:gradFill rotWithShape="1">
              <a:gsLst>
                <a:gs pos="0">
                  <a:srgbClr val="A07400"/>
                </a:gs>
                <a:gs pos="50000">
                  <a:srgbClr val="E6A900"/>
                </a:gs>
                <a:gs pos="100000">
                  <a:srgbClr val="FFCA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Freeform 19"/>
            <p:cNvSpPr>
              <a:spLocks/>
            </p:cNvSpPr>
            <p:nvPr/>
          </p:nvSpPr>
          <p:spPr bwMode="auto">
            <a:xfrm>
              <a:off x="1412" y="1507"/>
              <a:ext cx="498" cy="1102"/>
            </a:xfrm>
            <a:custGeom>
              <a:avLst/>
              <a:gdLst>
                <a:gd name="T0" fmla="*/ 0 w 575"/>
                <a:gd name="T1" fmla="*/ 4 h 1272"/>
                <a:gd name="T2" fmla="*/ 3 w 575"/>
                <a:gd name="T3" fmla="*/ 20 h 1272"/>
                <a:gd name="T4" fmla="*/ 9 w 575"/>
                <a:gd name="T5" fmla="*/ 16 h 1272"/>
                <a:gd name="T6" fmla="*/ 3 w 575"/>
                <a:gd name="T7" fmla="*/ 0 h 1272"/>
                <a:gd name="T8" fmla="*/ 0 w 575"/>
                <a:gd name="T9" fmla="*/ 4 h 1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5"/>
                <a:gd name="T16" fmla="*/ 0 h 1272"/>
                <a:gd name="T17" fmla="*/ 575 w 575"/>
                <a:gd name="T18" fmla="*/ 1272 h 1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5" h="1272">
                  <a:moveTo>
                    <a:pt x="0" y="276"/>
                  </a:moveTo>
                  <a:lnTo>
                    <a:pt x="144" y="1272"/>
                  </a:lnTo>
                  <a:lnTo>
                    <a:pt x="575" y="1055"/>
                  </a:lnTo>
                  <a:lnTo>
                    <a:pt x="108" y="0"/>
                  </a:lnTo>
                  <a:lnTo>
                    <a:pt x="0" y="276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3898900" y="1693863"/>
            <a:ext cx="497363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截交线特性：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由</a:t>
            </a: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直线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围成的平面封闭图形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100513" y="7197725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AB4CD72-81DC-48D5-AACE-D1DE51D19E64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6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Freeform 2"/>
          <p:cNvSpPr>
            <a:spLocks/>
          </p:cNvSpPr>
          <p:nvPr/>
        </p:nvSpPr>
        <p:spPr bwMode="auto">
          <a:xfrm>
            <a:off x="5075238" y="728663"/>
            <a:ext cx="6350" cy="2497137"/>
          </a:xfrm>
          <a:custGeom>
            <a:avLst/>
            <a:gdLst>
              <a:gd name="T0" fmla="*/ 0 w 4"/>
              <a:gd name="T1" fmla="*/ 2147483646 h 1722"/>
              <a:gd name="T2" fmla="*/ 2147483646 w 4"/>
              <a:gd name="T3" fmla="*/ 0 h 1722"/>
              <a:gd name="T4" fmla="*/ 0 60000 65536"/>
              <a:gd name="T5" fmla="*/ 0 60000 65536"/>
              <a:gd name="T6" fmla="*/ 0 w 4"/>
              <a:gd name="T7" fmla="*/ 0 h 1722"/>
              <a:gd name="T8" fmla="*/ 4 w 4"/>
              <a:gd name="T9" fmla="*/ 1722 h 17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1722">
                <a:moveTo>
                  <a:pt x="0" y="1722"/>
                </a:moveTo>
                <a:lnTo>
                  <a:pt x="4" y="0"/>
                </a:lnTo>
              </a:path>
            </a:pathLst>
          </a:cu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5332413" y="3656013"/>
            <a:ext cx="2081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截交线的形状？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32413" y="3306763"/>
            <a:ext cx="3811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截平面与体的几个棱面相交？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3484563" y="4140200"/>
            <a:ext cx="2262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★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投影分析</a:t>
            </a:r>
          </a:p>
        </p:txBody>
      </p:sp>
      <p:sp>
        <p:nvSpPr>
          <p:cNvPr id="8199" name="Line 14"/>
          <p:cNvSpPr>
            <a:spLocks noChangeShapeType="1"/>
          </p:cNvSpPr>
          <p:nvPr/>
        </p:nvSpPr>
        <p:spPr bwMode="auto">
          <a:xfrm>
            <a:off x="2082800" y="3427413"/>
            <a:ext cx="0" cy="250666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Text Box 15"/>
          <p:cNvSpPr txBox="1">
            <a:spLocks noChangeArrowheads="1"/>
          </p:cNvSpPr>
          <p:nvPr/>
        </p:nvSpPr>
        <p:spPr bwMode="auto">
          <a:xfrm>
            <a:off x="442913" y="173038"/>
            <a:ext cx="8736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例：求四棱锥被截切后的俯视图和左视图。</a:t>
            </a:r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>
            <a:off x="2298700" y="1316038"/>
            <a:ext cx="2792413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>
            <a:off x="1350963" y="2305050"/>
            <a:ext cx="3732212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2084388" y="1557338"/>
            <a:ext cx="337502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484563" y="3433763"/>
            <a:ext cx="2001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★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空间分析</a:t>
            </a:r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3484563" y="4678363"/>
            <a:ext cx="244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★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求截交线</a:t>
            </a:r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3484563" y="5099050"/>
            <a:ext cx="3462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★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分析棱线的投影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2746375" y="5794375"/>
            <a:ext cx="563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★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检查  </a:t>
            </a:r>
            <a:r>
              <a:rPr kumimoji="1" lang="zh-CN" altLang="en-US" sz="20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尤其注意检查截交线投影的类似性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078038" y="1573213"/>
            <a:ext cx="3409950" cy="3511550"/>
            <a:chOff x="1309" y="980"/>
            <a:chExt cx="2148" cy="2212"/>
          </a:xfrm>
        </p:grpSpPr>
        <p:sp>
          <p:nvSpPr>
            <p:cNvPr id="8289" name="Line 24"/>
            <p:cNvSpPr>
              <a:spLocks noChangeShapeType="1"/>
            </p:cNvSpPr>
            <p:nvPr/>
          </p:nvSpPr>
          <p:spPr bwMode="auto">
            <a:xfrm>
              <a:off x="3211" y="980"/>
              <a:ext cx="24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0" name="Line 25"/>
            <p:cNvSpPr>
              <a:spLocks noChangeShapeType="1"/>
            </p:cNvSpPr>
            <p:nvPr/>
          </p:nvSpPr>
          <p:spPr bwMode="auto">
            <a:xfrm rot="-5400000">
              <a:off x="1182" y="3065"/>
              <a:ext cx="254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209" name="Freeform 26"/>
          <p:cNvSpPr>
            <a:spLocks/>
          </p:cNvSpPr>
          <p:nvPr/>
        </p:nvSpPr>
        <p:spPr bwMode="auto">
          <a:xfrm>
            <a:off x="2082800" y="728663"/>
            <a:ext cx="7938" cy="2427287"/>
          </a:xfrm>
          <a:custGeom>
            <a:avLst/>
            <a:gdLst>
              <a:gd name="T0" fmla="*/ 0 w 6"/>
              <a:gd name="T1" fmla="*/ 2147483646 h 1674"/>
              <a:gd name="T2" fmla="*/ 2147483646 w 6"/>
              <a:gd name="T3" fmla="*/ 0 h 1674"/>
              <a:gd name="T4" fmla="*/ 0 60000 65536"/>
              <a:gd name="T5" fmla="*/ 0 60000 65536"/>
              <a:gd name="T6" fmla="*/ 0 w 6"/>
              <a:gd name="T7" fmla="*/ 0 h 1674"/>
              <a:gd name="T8" fmla="*/ 6 w 6"/>
              <a:gd name="T9" fmla="*/ 1674 h 16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" h="1674">
                <a:moveTo>
                  <a:pt x="0" y="1674"/>
                </a:moveTo>
                <a:lnTo>
                  <a:pt x="6" y="0"/>
                </a:lnTo>
              </a:path>
            </a:pathLst>
          </a:cu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0" name="Freeform 27"/>
          <p:cNvSpPr>
            <a:spLocks/>
          </p:cNvSpPr>
          <p:nvPr/>
        </p:nvSpPr>
        <p:spPr bwMode="auto">
          <a:xfrm>
            <a:off x="2076450" y="1525588"/>
            <a:ext cx="6350" cy="1643062"/>
          </a:xfrm>
          <a:custGeom>
            <a:avLst/>
            <a:gdLst>
              <a:gd name="T0" fmla="*/ 2147483646 w 4"/>
              <a:gd name="T1" fmla="*/ 0 h 1132"/>
              <a:gd name="T2" fmla="*/ 0 w 4"/>
              <a:gd name="T3" fmla="*/ 2147483646 h 1132"/>
              <a:gd name="T4" fmla="*/ 0 60000 65536"/>
              <a:gd name="T5" fmla="*/ 0 60000 65536"/>
              <a:gd name="T6" fmla="*/ 0 w 4"/>
              <a:gd name="T7" fmla="*/ 0 h 1132"/>
              <a:gd name="T8" fmla="*/ 4 w 4"/>
              <a:gd name="T9" fmla="*/ 1132 h 11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1132">
                <a:moveTo>
                  <a:pt x="4" y="0"/>
                </a:moveTo>
                <a:lnTo>
                  <a:pt x="0" y="1132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1" name="Freeform 28"/>
          <p:cNvSpPr>
            <a:spLocks/>
          </p:cNvSpPr>
          <p:nvPr/>
        </p:nvSpPr>
        <p:spPr bwMode="auto">
          <a:xfrm>
            <a:off x="719138" y="4702175"/>
            <a:ext cx="2682875" cy="1588"/>
          </a:xfrm>
          <a:custGeom>
            <a:avLst/>
            <a:gdLst>
              <a:gd name="T0" fmla="*/ 0 w 1850"/>
              <a:gd name="T1" fmla="*/ 0 h 1"/>
              <a:gd name="T2" fmla="*/ 2147483646 w 1850"/>
              <a:gd name="T3" fmla="*/ 0 h 1"/>
              <a:gd name="T4" fmla="*/ 0 60000 65536"/>
              <a:gd name="T5" fmla="*/ 0 60000 65536"/>
              <a:gd name="T6" fmla="*/ 0 w 1850"/>
              <a:gd name="T7" fmla="*/ 0 h 1"/>
              <a:gd name="T8" fmla="*/ 1850 w 185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50" h="1">
                <a:moveTo>
                  <a:pt x="0" y="0"/>
                </a:moveTo>
                <a:lnTo>
                  <a:pt x="1850" y="0"/>
                </a:lnTo>
              </a:path>
            </a:pathLst>
          </a:cu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2" name="Freeform 29"/>
          <p:cNvSpPr>
            <a:spLocks/>
          </p:cNvSpPr>
          <p:nvPr/>
        </p:nvSpPr>
        <p:spPr bwMode="auto">
          <a:xfrm>
            <a:off x="903288" y="3511550"/>
            <a:ext cx="1187450" cy="1187450"/>
          </a:xfrm>
          <a:custGeom>
            <a:avLst/>
            <a:gdLst>
              <a:gd name="T0" fmla="*/ 0 w 819"/>
              <a:gd name="T1" fmla="*/ 2147483646 h 819"/>
              <a:gd name="T2" fmla="*/ 2147483646 w 819"/>
              <a:gd name="T3" fmla="*/ 0 h 819"/>
              <a:gd name="T4" fmla="*/ 0 60000 65536"/>
              <a:gd name="T5" fmla="*/ 0 60000 65536"/>
              <a:gd name="T6" fmla="*/ 0 w 819"/>
              <a:gd name="T7" fmla="*/ 0 h 819"/>
              <a:gd name="T8" fmla="*/ 819 w 819"/>
              <a:gd name="T9" fmla="*/ 819 h 8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9" h="819">
                <a:moveTo>
                  <a:pt x="0" y="819"/>
                </a:moveTo>
                <a:lnTo>
                  <a:pt x="819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3" name="Freeform 30"/>
          <p:cNvSpPr>
            <a:spLocks/>
          </p:cNvSpPr>
          <p:nvPr/>
        </p:nvSpPr>
        <p:spPr bwMode="auto">
          <a:xfrm>
            <a:off x="2090738" y="4699000"/>
            <a:ext cx="1187450" cy="1189038"/>
          </a:xfrm>
          <a:custGeom>
            <a:avLst/>
            <a:gdLst>
              <a:gd name="T0" fmla="*/ 0 w 819"/>
              <a:gd name="T1" fmla="*/ 2147483646 h 819"/>
              <a:gd name="T2" fmla="*/ 2147483646 w 819"/>
              <a:gd name="T3" fmla="*/ 0 h 819"/>
              <a:gd name="T4" fmla="*/ 0 60000 65536"/>
              <a:gd name="T5" fmla="*/ 0 60000 65536"/>
              <a:gd name="T6" fmla="*/ 0 w 819"/>
              <a:gd name="T7" fmla="*/ 0 h 819"/>
              <a:gd name="T8" fmla="*/ 819 w 819"/>
              <a:gd name="T9" fmla="*/ 819 h 8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9" h="819">
                <a:moveTo>
                  <a:pt x="0" y="819"/>
                </a:moveTo>
                <a:lnTo>
                  <a:pt x="819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4" name="Freeform 31"/>
          <p:cNvSpPr>
            <a:spLocks/>
          </p:cNvSpPr>
          <p:nvPr/>
        </p:nvSpPr>
        <p:spPr bwMode="auto">
          <a:xfrm>
            <a:off x="903288" y="4699000"/>
            <a:ext cx="1187450" cy="1189038"/>
          </a:xfrm>
          <a:custGeom>
            <a:avLst/>
            <a:gdLst>
              <a:gd name="T0" fmla="*/ 0 w 819"/>
              <a:gd name="T1" fmla="*/ 0 h 819"/>
              <a:gd name="T2" fmla="*/ 2147483646 w 819"/>
              <a:gd name="T3" fmla="*/ 2147483646 h 819"/>
              <a:gd name="T4" fmla="*/ 0 60000 65536"/>
              <a:gd name="T5" fmla="*/ 0 60000 65536"/>
              <a:gd name="T6" fmla="*/ 0 w 819"/>
              <a:gd name="T7" fmla="*/ 0 h 819"/>
              <a:gd name="T8" fmla="*/ 819 w 819"/>
              <a:gd name="T9" fmla="*/ 819 h 8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9" h="819">
                <a:moveTo>
                  <a:pt x="0" y="0"/>
                </a:moveTo>
                <a:lnTo>
                  <a:pt x="819" y="819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5" name="Freeform 32"/>
          <p:cNvSpPr>
            <a:spLocks/>
          </p:cNvSpPr>
          <p:nvPr/>
        </p:nvSpPr>
        <p:spPr bwMode="auto">
          <a:xfrm>
            <a:off x="2090738" y="3511550"/>
            <a:ext cx="1187450" cy="1187450"/>
          </a:xfrm>
          <a:custGeom>
            <a:avLst/>
            <a:gdLst>
              <a:gd name="T0" fmla="*/ 0 w 819"/>
              <a:gd name="T1" fmla="*/ 0 h 819"/>
              <a:gd name="T2" fmla="*/ 2147483646 w 819"/>
              <a:gd name="T3" fmla="*/ 2147483646 h 819"/>
              <a:gd name="T4" fmla="*/ 0 60000 65536"/>
              <a:gd name="T5" fmla="*/ 0 60000 65536"/>
              <a:gd name="T6" fmla="*/ 0 w 819"/>
              <a:gd name="T7" fmla="*/ 0 h 819"/>
              <a:gd name="T8" fmla="*/ 819 w 819"/>
              <a:gd name="T9" fmla="*/ 819 h 8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9" h="819">
                <a:moveTo>
                  <a:pt x="0" y="0"/>
                </a:moveTo>
                <a:lnTo>
                  <a:pt x="819" y="819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6" name="Line 33"/>
          <p:cNvSpPr>
            <a:spLocks noChangeShapeType="1"/>
          </p:cNvSpPr>
          <p:nvPr/>
        </p:nvSpPr>
        <p:spPr bwMode="auto">
          <a:xfrm>
            <a:off x="898525" y="3155950"/>
            <a:ext cx="2366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7" name="Line 34"/>
          <p:cNvSpPr>
            <a:spLocks noChangeShapeType="1"/>
          </p:cNvSpPr>
          <p:nvPr/>
        </p:nvSpPr>
        <p:spPr bwMode="auto">
          <a:xfrm>
            <a:off x="2082800" y="858838"/>
            <a:ext cx="1182688" cy="22971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8" name="Line 35"/>
          <p:cNvSpPr>
            <a:spLocks noChangeShapeType="1"/>
          </p:cNvSpPr>
          <p:nvPr/>
        </p:nvSpPr>
        <p:spPr bwMode="auto">
          <a:xfrm flipH="1">
            <a:off x="898525" y="858838"/>
            <a:ext cx="1184275" cy="22971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9" name="Line 36"/>
          <p:cNvSpPr>
            <a:spLocks noChangeShapeType="1"/>
          </p:cNvSpPr>
          <p:nvPr/>
        </p:nvSpPr>
        <p:spPr bwMode="auto">
          <a:xfrm>
            <a:off x="3822700" y="3175000"/>
            <a:ext cx="2574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0" name="Line 37"/>
          <p:cNvSpPr>
            <a:spLocks noChangeShapeType="1"/>
          </p:cNvSpPr>
          <p:nvPr/>
        </p:nvSpPr>
        <p:spPr bwMode="auto">
          <a:xfrm flipH="1">
            <a:off x="3822700" y="858838"/>
            <a:ext cx="1252538" cy="22971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1" name="Line 38"/>
          <p:cNvSpPr>
            <a:spLocks noChangeShapeType="1"/>
          </p:cNvSpPr>
          <p:nvPr/>
        </p:nvSpPr>
        <p:spPr bwMode="auto">
          <a:xfrm>
            <a:off x="5075238" y="858838"/>
            <a:ext cx="1322387" cy="22971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2" name="Freeform 39"/>
          <p:cNvSpPr>
            <a:spLocks/>
          </p:cNvSpPr>
          <p:nvPr/>
        </p:nvSpPr>
        <p:spPr bwMode="auto">
          <a:xfrm>
            <a:off x="898525" y="2263775"/>
            <a:ext cx="446088" cy="892175"/>
          </a:xfrm>
          <a:custGeom>
            <a:avLst/>
            <a:gdLst>
              <a:gd name="T0" fmla="*/ 2147483646 w 307"/>
              <a:gd name="T1" fmla="*/ 0 h 615"/>
              <a:gd name="T2" fmla="*/ 0 w 307"/>
              <a:gd name="T3" fmla="*/ 2147483646 h 615"/>
              <a:gd name="T4" fmla="*/ 0 60000 65536"/>
              <a:gd name="T5" fmla="*/ 0 60000 65536"/>
              <a:gd name="T6" fmla="*/ 0 w 307"/>
              <a:gd name="T7" fmla="*/ 0 h 615"/>
              <a:gd name="T8" fmla="*/ 307 w 307"/>
              <a:gd name="T9" fmla="*/ 615 h 6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7" h="615">
                <a:moveTo>
                  <a:pt x="307" y="0"/>
                </a:moveTo>
                <a:lnTo>
                  <a:pt x="0" y="615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3" name="Freeform 40"/>
          <p:cNvSpPr>
            <a:spLocks/>
          </p:cNvSpPr>
          <p:nvPr/>
        </p:nvSpPr>
        <p:spPr bwMode="auto">
          <a:xfrm>
            <a:off x="2303463" y="1317625"/>
            <a:ext cx="960437" cy="1838325"/>
          </a:xfrm>
          <a:custGeom>
            <a:avLst/>
            <a:gdLst>
              <a:gd name="T0" fmla="*/ 0 w 662"/>
              <a:gd name="T1" fmla="*/ 0 h 1268"/>
              <a:gd name="T2" fmla="*/ 2147483646 w 662"/>
              <a:gd name="T3" fmla="*/ 2147483646 h 1268"/>
              <a:gd name="T4" fmla="*/ 0 60000 65536"/>
              <a:gd name="T5" fmla="*/ 0 60000 65536"/>
              <a:gd name="T6" fmla="*/ 0 w 662"/>
              <a:gd name="T7" fmla="*/ 0 h 1268"/>
              <a:gd name="T8" fmla="*/ 662 w 662"/>
              <a:gd name="T9" fmla="*/ 1268 h 1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2" h="1268">
                <a:moveTo>
                  <a:pt x="0" y="0"/>
                </a:moveTo>
                <a:lnTo>
                  <a:pt x="662" y="126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4" name="Freeform 41"/>
          <p:cNvSpPr>
            <a:spLocks/>
          </p:cNvSpPr>
          <p:nvPr/>
        </p:nvSpPr>
        <p:spPr bwMode="auto">
          <a:xfrm>
            <a:off x="1339850" y="1304925"/>
            <a:ext cx="981075" cy="982663"/>
          </a:xfrm>
          <a:custGeom>
            <a:avLst/>
            <a:gdLst>
              <a:gd name="T0" fmla="*/ 0 w 606"/>
              <a:gd name="T1" fmla="*/ 2147483646 h 622"/>
              <a:gd name="T2" fmla="*/ 2147483646 w 606"/>
              <a:gd name="T3" fmla="*/ 0 h 622"/>
              <a:gd name="T4" fmla="*/ 0 60000 65536"/>
              <a:gd name="T5" fmla="*/ 0 60000 65536"/>
              <a:gd name="T6" fmla="*/ 0 w 606"/>
              <a:gd name="T7" fmla="*/ 0 h 622"/>
              <a:gd name="T8" fmla="*/ 606 w 606"/>
              <a:gd name="T9" fmla="*/ 622 h 6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6" h="622">
                <a:moveTo>
                  <a:pt x="0" y="622"/>
                </a:moveTo>
                <a:lnTo>
                  <a:pt x="60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1343025" y="2282825"/>
            <a:ext cx="0" cy="2417763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2301875" y="1323975"/>
            <a:ext cx="0" cy="3376613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52" name="Text Box 44"/>
          <p:cNvSpPr txBox="1">
            <a:spLocks noChangeArrowheads="1"/>
          </p:cNvSpPr>
          <p:nvPr/>
        </p:nvSpPr>
        <p:spPr bwMode="auto">
          <a:xfrm>
            <a:off x="1019175" y="1995488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kumimoji="1" lang="en-US" altLang="zh-CN" sz="2400" i="1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45453" name="Text Box 45"/>
          <p:cNvSpPr txBox="1">
            <a:spLocks noChangeArrowheads="1"/>
          </p:cNvSpPr>
          <p:nvPr/>
        </p:nvSpPr>
        <p:spPr bwMode="auto">
          <a:xfrm>
            <a:off x="2005013" y="1438275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等线" panose="02010600030101010101" pitchFamily="2" charset="-122"/>
                <a:ea typeface="等线" panose="02010600030101010101" pitchFamily="2" charset="-122"/>
                <a:sym typeface="CommercialPi BT" panose="05020102010206080802" pitchFamily="18" charset="2"/>
              </a:rPr>
              <a:t>2</a:t>
            </a:r>
            <a:r>
              <a:rPr kumimoji="1" lang="en-US" altLang="zh-CN" sz="2400" i="1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45454" name="Text Box 46"/>
          <p:cNvSpPr txBox="1">
            <a:spLocks noChangeArrowheads="1"/>
          </p:cNvSpPr>
          <p:nvPr/>
        </p:nvSpPr>
        <p:spPr bwMode="auto">
          <a:xfrm>
            <a:off x="2163763" y="9429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宋体" panose="02010600030101010101" pitchFamily="2" charset="-122"/>
              </a:rPr>
              <a:t>1</a:t>
            </a:r>
            <a:r>
              <a:rPr kumimoji="1"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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145455" name="Text Box 47"/>
          <p:cNvSpPr txBox="1">
            <a:spLocks noChangeArrowheads="1"/>
          </p:cNvSpPr>
          <p:nvPr/>
        </p:nvSpPr>
        <p:spPr bwMode="auto">
          <a:xfrm>
            <a:off x="1328738" y="1211263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等线" panose="02010600030101010101" pitchFamily="2" charset="-122"/>
                <a:ea typeface="等线" panose="02010600030101010101" pitchFamily="2" charset="-122"/>
              </a:rPr>
              <a:t>(4</a:t>
            </a:r>
            <a:r>
              <a:rPr kumimoji="1" lang="en-US" altLang="zh-CN" sz="2400" i="1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</a:t>
            </a:r>
            <a:r>
              <a:rPr kumimoji="1" lang="en-US" altLang="zh-CN" sz="2400" i="1">
                <a:latin typeface="等线" panose="02010600030101010101" pitchFamily="2" charset="-122"/>
                <a:ea typeface="等线" panose="02010600030101010101" pitchFamily="2" charset="-122"/>
                <a:sym typeface="CommercialPi BT" panose="05020102010206080802" pitchFamily="18" charset="2"/>
              </a:rPr>
              <a:t>)</a:t>
            </a:r>
            <a:r>
              <a:rPr kumimoji="1" lang="en-US" altLang="zh-CN" sz="2400">
                <a:latin typeface="宋体" panose="02010600030101010101" pitchFamily="2" charset="-122"/>
                <a:sym typeface="CommercialPi BT" panose="05020102010206080802" pitchFamily="18" charset="2"/>
              </a:rPr>
              <a:t> 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681538" y="958850"/>
            <a:ext cx="1089025" cy="460375"/>
            <a:chOff x="3664" y="651"/>
            <a:chExt cx="751" cy="318"/>
          </a:xfrm>
        </p:grpSpPr>
        <p:sp>
          <p:nvSpPr>
            <p:cNvPr id="8287" name="Text Box 49"/>
            <p:cNvSpPr txBox="1">
              <a:spLocks noChangeArrowheads="1"/>
            </p:cNvSpPr>
            <p:nvPr/>
          </p:nvSpPr>
          <p:spPr bwMode="auto">
            <a:xfrm>
              <a:off x="3664" y="651"/>
              <a:ext cx="75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  <a:sym typeface="Symbol" panose="05050102010706020507" pitchFamily="18" charset="2"/>
                </a:rPr>
                <a:t></a:t>
              </a:r>
              <a:endParaRPr kumimoji="1" lang="en-US" altLang="zh-CN" sz="2400" i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288" name="Text Box 50"/>
            <p:cNvSpPr txBox="1">
              <a:spLocks noChangeArrowheads="1"/>
            </p:cNvSpPr>
            <p:nvPr/>
          </p:nvSpPr>
          <p:spPr bwMode="auto">
            <a:xfrm>
              <a:off x="3831" y="811"/>
              <a:ext cx="20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 b="1">
                  <a:solidFill>
                    <a:srgbClr val="FF3300"/>
                  </a:solidFill>
                  <a:latin typeface="宋体" panose="02010600030101010101" pitchFamily="2" charset="-122"/>
                </a:rPr>
                <a:t>●</a:t>
              </a:r>
              <a:endParaRPr kumimoji="1" lang="en-US" altLang="zh-CN" sz="500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5237163" y="1230313"/>
            <a:ext cx="817562" cy="457200"/>
            <a:chOff x="4059" y="831"/>
            <a:chExt cx="564" cy="315"/>
          </a:xfrm>
        </p:grpSpPr>
        <p:sp>
          <p:nvSpPr>
            <p:cNvPr id="8285" name="Text Box 52"/>
            <p:cNvSpPr txBox="1">
              <a:spLocks noChangeArrowheads="1"/>
            </p:cNvSpPr>
            <p:nvPr/>
          </p:nvSpPr>
          <p:spPr bwMode="auto">
            <a:xfrm>
              <a:off x="4059" y="831"/>
              <a:ext cx="56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</a:rPr>
                <a:t> 2</a:t>
              </a: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  <a:sym typeface="Symbol" panose="05050102010706020507" pitchFamily="18" charset="2"/>
                </a:rPr>
                <a:t></a:t>
              </a:r>
            </a:p>
          </p:txBody>
        </p:sp>
        <p:sp>
          <p:nvSpPr>
            <p:cNvPr id="8286" name="Text Box 53"/>
            <p:cNvSpPr txBox="1">
              <a:spLocks noChangeArrowheads="1"/>
            </p:cNvSpPr>
            <p:nvPr/>
          </p:nvSpPr>
          <p:spPr bwMode="auto">
            <a:xfrm>
              <a:off x="4108" y="972"/>
              <a:ext cx="20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 b="1">
                  <a:solidFill>
                    <a:srgbClr val="FF3300"/>
                  </a:solidFill>
                  <a:latin typeface="宋体" panose="02010600030101010101" pitchFamily="2" charset="-122"/>
                </a:rPr>
                <a:t>●</a:t>
              </a:r>
              <a:endParaRPr kumimoji="1" lang="en-US" altLang="zh-CN" sz="500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4243388" y="1231900"/>
            <a:ext cx="601662" cy="457200"/>
            <a:chOff x="3352" y="821"/>
            <a:chExt cx="416" cy="315"/>
          </a:xfrm>
        </p:grpSpPr>
        <p:sp>
          <p:nvSpPr>
            <p:cNvPr id="8283" name="Text Box 55"/>
            <p:cNvSpPr txBox="1">
              <a:spLocks noChangeArrowheads="1"/>
            </p:cNvSpPr>
            <p:nvPr/>
          </p:nvSpPr>
          <p:spPr bwMode="auto">
            <a:xfrm>
              <a:off x="3352" y="821"/>
              <a:ext cx="39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  <a:sym typeface="Symbol" panose="05050102010706020507" pitchFamily="18" charset="2"/>
                </a:rPr>
                <a:t></a:t>
              </a:r>
            </a:p>
          </p:txBody>
        </p:sp>
        <p:sp>
          <p:nvSpPr>
            <p:cNvPr id="8284" name="Text Box 56"/>
            <p:cNvSpPr txBox="1">
              <a:spLocks noChangeArrowheads="1"/>
            </p:cNvSpPr>
            <p:nvPr/>
          </p:nvSpPr>
          <p:spPr bwMode="auto">
            <a:xfrm>
              <a:off x="3561" y="967"/>
              <a:ext cx="207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 b="1">
                  <a:solidFill>
                    <a:srgbClr val="FF3300"/>
                  </a:solidFill>
                  <a:latin typeface="宋体" panose="02010600030101010101" pitchFamily="2" charset="-122"/>
                </a:rPr>
                <a:t>●</a:t>
              </a:r>
            </a:p>
          </p:txBody>
        </p: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4935538" y="2168525"/>
            <a:ext cx="638175" cy="457200"/>
            <a:chOff x="3841" y="1468"/>
            <a:chExt cx="354" cy="315"/>
          </a:xfrm>
        </p:grpSpPr>
        <p:sp>
          <p:nvSpPr>
            <p:cNvPr id="8281" name="Text Box 58"/>
            <p:cNvSpPr txBox="1">
              <a:spLocks noChangeArrowheads="1"/>
            </p:cNvSpPr>
            <p:nvPr/>
          </p:nvSpPr>
          <p:spPr bwMode="auto">
            <a:xfrm>
              <a:off x="3891" y="1468"/>
              <a:ext cx="30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</a:rPr>
                <a:t>3</a:t>
              </a: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  <a:sym typeface="Symbol" panose="05050102010706020507" pitchFamily="18" charset="2"/>
                </a:rPr>
                <a:t></a:t>
              </a:r>
            </a:p>
          </p:txBody>
        </p:sp>
        <p:sp>
          <p:nvSpPr>
            <p:cNvPr id="8282" name="Text Box 59"/>
            <p:cNvSpPr txBox="1">
              <a:spLocks noChangeArrowheads="1"/>
            </p:cNvSpPr>
            <p:nvPr/>
          </p:nvSpPr>
          <p:spPr bwMode="auto">
            <a:xfrm>
              <a:off x="3841" y="1480"/>
              <a:ext cx="166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 b="1">
                  <a:solidFill>
                    <a:srgbClr val="FF3300"/>
                  </a:solidFill>
                  <a:latin typeface="宋体" panose="02010600030101010101" pitchFamily="2" charset="-122"/>
                </a:rPr>
                <a:t>●</a:t>
              </a:r>
              <a:endParaRPr kumimoji="1" lang="en-US" altLang="zh-CN" sz="500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2146300" y="4300538"/>
            <a:ext cx="404813" cy="517525"/>
            <a:chOff x="1918" y="2744"/>
            <a:chExt cx="277" cy="355"/>
          </a:xfrm>
        </p:grpSpPr>
        <p:sp>
          <p:nvSpPr>
            <p:cNvPr id="8279" name="Text Box 61"/>
            <p:cNvSpPr txBox="1">
              <a:spLocks noChangeArrowheads="1"/>
            </p:cNvSpPr>
            <p:nvPr/>
          </p:nvSpPr>
          <p:spPr bwMode="auto">
            <a:xfrm>
              <a:off x="1973" y="2744"/>
              <a:ext cx="22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8280" name="Text Box 62"/>
            <p:cNvSpPr txBox="1">
              <a:spLocks noChangeArrowheads="1"/>
            </p:cNvSpPr>
            <p:nvPr/>
          </p:nvSpPr>
          <p:spPr bwMode="auto">
            <a:xfrm>
              <a:off x="1918" y="2942"/>
              <a:ext cx="20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 b="1">
                  <a:solidFill>
                    <a:srgbClr val="FF3300"/>
                  </a:solidFill>
                  <a:latin typeface="宋体" panose="02010600030101010101" pitchFamily="2" charset="-122"/>
                </a:rPr>
                <a:t>●</a:t>
              </a:r>
              <a:endParaRPr kumimoji="1" lang="en-US" altLang="zh-CN" sz="500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1927225" y="4957763"/>
            <a:ext cx="485775" cy="461962"/>
            <a:chOff x="2225" y="3272"/>
            <a:chExt cx="306" cy="291"/>
          </a:xfrm>
        </p:grpSpPr>
        <p:sp>
          <p:nvSpPr>
            <p:cNvPr id="8277" name="Text Box 64"/>
            <p:cNvSpPr txBox="1">
              <a:spLocks noChangeArrowheads="1"/>
            </p:cNvSpPr>
            <p:nvPr/>
          </p:nvSpPr>
          <p:spPr bwMode="auto">
            <a:xfrm>
              <a:off x="2329" y="3275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</a:p>
          </p:txBody>
        </p:sp>
        <p:sp>
          <p:nvSpPr>
            <p:cNvPr id="8278" name="Text Box 65"/>
            <p:cNvSpPr txBox="1">
              <a:spLocks noChangeArrowheads="1"/>
            </p:cNvSpPr>
            <p:nvPr/>
          </p:nvSpPr>
          <p:spPr bwMode="auto">
            <a:xfrm>
              <a:off x="2225" y="3272"/>
              <a:ext cx="18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 b="1">
                  <a:solidFill>
                    <a:srgbClr val="FF3300"/>
                  </a:solidFill>
                  <a:latin typeface="宋体" panose="02010600030101010101" pitchFamily="2" charset="-122"/>
                </a:rPr>
                <a:t>●</a:t>
              </a:r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71650" y="3886200"/>
            <a:ext cx="463550" cy="522288"/>
            <a:chOff x="2320" y="2344"/>
            <a:chExt cx="292" cy="329"/>
          </a:xfrm>
        </p:grpSpPr>
        <p:sp>
          <p:nvSpPr>
            <p:cNvPr id="8275" name="Text Box 67"/>
            <p:cNvSpPr txBox="1">
              <a:spLocks noChangeArrowheads="1"/>
            </p:cNvSpPr>
            <p:nvPr/>
          </p:nvSpPr>
          <p:spPr bwMode="auto">
            <a:xfrm>
              <a:off x="2320" y="2344"/>
              <a:ext cx="2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</a:rPr>
                <a:t>4  </a:t>
              </a:r>
            </a:p>
          </p:txBody>
        </p:sp>
        <p:sp>
          <p:nvSpPr>
            <p:cNvPr id="8276" name="Text Box 68"/>
            <p:cNvSpPr txBox="1">
              <a:spLocks noChangeArrowheads="1"/>
            </p:cNvSpPr>
            <p:nvPr/>
          </p:nvSpPr>
          <p:spPr bwMode="auto">
            <a:xfrm>
              <a:off x="2423" y="2529"/>
              <a:ext cx="18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 b="1">
                  <a:solidFill>
                    <a:srgbClr val="FF3300"/>
                  </a:solidFill>
                  <a:latin typeface="宋体" panose="02010600030101010101" pitchFamily="2" charset="-122"/>
                </a:rPr>
                <a:t>●</a:t>
              </a:r>
              <a:endParaRPr kumimoji="1" lang="en-US" altLang="zh-CN" sz="600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1074738" y="4330700"/>
            <a:ext cx="449262" cy="482600"/>
            <a:chOff x="677" y="2728"/>
            <a:chExt cx="283" cy="304"/>
          </a:xfrm>
        </p:grpSpPr>
        <p:sp>
          <p:nvSpPr>
            <p:cNvPr id="8273" name="Text Box 70"/>
            <p:cNvSpPr txBox="1">
              <a:spLocks noChangeArrowheads="1"/>
            </p:cNvSpPr>
            <p:nvPr/>
          </p:nvSpPr>
          <p:spPr bwMode="auto">
            <a:xfrm>
              <a:off x="677" y="2728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</a:rPr>
                <a:t>3       </a:t>
              </a:r>
            </a:p>
          </p:txBody>
        </p:sp>
        <p:sp>
          <p:nvSpPr>
            <p:cNvPr id="8274" name="Text Box 71"/>
            <p:cNvSpPr txBox="1">
              <a:spLocks noChangeArrowheads="1"/>
            </p:cNvSpPr>
            <p:nvPr/>
          </p:nvSpPr>
          <p:spPr bwMode="auto">
            <a:xfrm>
              <a:off x="771" y="2888"/>
              <a:ext cx="18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 b="1">
                  <a:solidFill>
                    <a:srgbClr val="FF3300"/>
                  </a:solidFill>
                  <a:latin typeface="宋体" panose="02010600030101010101" pitchFamily="2" charset="-122"/>
                </a:rPr>
                <a:t>●</a:t>
              </a:r>
            </a:p>
          </p:txBody>
        </p: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1339850" y="4287838"/>
            <a:ext cx="960438" cy="801687"/>
            <a:chOff x="1360" y="2742"/>
            <a:chExt cx="662" cy="553"/>
          </a:xfrm>
        </p:grpSpPr>
        <p:sp>
          <p:nvSpPr>
            <p:cNvPr id="8269" name="Line 73"/>
            <p:cNvSpPr>
              <a:spLocks noChangeShapeType="1"/>
            </p:cNvSpPr>
            <p:nvPr/>
          </p:nvSpPr>
          <p:spPr bwMode="auto">
            <a:xfrm flipV="1">
              <a:off x="1360" y="2742"/>
              <a:ext cx="509" cy="2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70" name="Line 74"/>
            <p:cNvSpPr>
              <a:spLocks noChangeShapeType="1"/>
            </p:cNvSpPr>
            <p:nvPr/>
          </p:nvSpPr>
          <p:spPr bwMode="auto">
            <a:xfrm>
              <a:off x="1876" y="2742"/>
              <a:ext cx="146" cy="2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71" name="Line 75"/>
            <p:cNvSpPr>
              <a:spLocks noChangeShapeType="1"/>
            </p:cNvSpPr>
            <p:nvPr/>
          </p:nvSpPr>
          <p:spPr bwMode="auto">
            <a:xfrm flipH="1">
              <a:off x="1862" y="3026"/>
              <a:ext cx="160" cy="2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72" name="Line 76"/>
            <p:cNvSpPr>
              <a:spLocks noChangeShapeType="1"/>
            </p:cNvSpPr>
            <p:nvPr/>
          </p:nvSpPr>
          <p:spPr bwMode="auto">
            <a:xfrm>
              <a:off x="1360" y="3026"/>
              <a:ext cx="509" cy="2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5485" name="Line 77"/>
          <p:cNvSpPr>
            <a:spLocks noChangeShapeType="1"/>
          </p:cNvSpPr>
          <p:nvPr/>
        </p:nvSpPr>
        <p:spPr bwMode="auto">
          <a:xfrm>
            <a:off x="917575" y="4699000"/>
            <a:ext cx="4127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5486" name="Line 78"/>
          <p:cNvSpPr>
            <a:spLocks noChangeShapeType="1"/>
          </p:cNvSpPr>
          <p:nvPr/>
        </p:nvSpPr>
        <p:spPr bwMode="auto">
          <a:xfrm>
            <a:off x="2300288" y="4699000"/>
            <a:ext cx="9699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5487" name="Line 79"/>
          <p:cNvSpPr>
            <a:spLocks noChangeShapeType="1"/>
          </p:cNvSpPr>
          <p:nvPr/>
        </p:nvSpPr>
        <p:spPr bwMode="auto">
          <a:xfrm>
            <a:off x="2078038" y="3506788"/>
            <a:ext cx="0" cy="8032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5488" name="Line 80"/>
          <p:cNvSpPr>
            <a:spLocks noChangeShapeType="1"/>
          </p:cNvSpPr>
          <p:nvPr/>
        </p:nvSpPr>
        <p:spPr bwMode="auto">
          <a:xfrm>
            <a:off x="2078038" y="5080000"/>
            <a:ext cx="0" cy="8223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5489" name="Line 81"/>
          <p:cNvSpPr>
            <a:spLocks noChangeShapeType="1"/>
          </p:cNvSpPr>
          <p:nvPr/>
        </p:nvSpPr>
        <p:spPr bwMode="auto">
          <a:xfrm flipH="1">
            <a:off x="3795713" y="1543050"/>
            <a:ext cx="896937" cy="16462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90" name="Line 82"/>
          <p:cNvSpPr>
            <a:spLocks noChangeShapeType="1"/>
          </p:cNvSpPr>
          <p:nvPr/>
        </p:nvSpPr>
        <p:spPr bwMode="auto">
          <a:xfrm>
            <a:off x="5483225" y="1555750"/>
            <a:ext cx="928688" cy="16335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5491" name="Line 83"/>
          <p:cNvSpPr>
            <a:spLocks noChangeShapeType="1"/>
          </p:cNvSpPr>
          <p:nvPr/>
        </p:nvSpPr>
        <p:spPr bwMode="auto">
          <a:xfrm>
            <a:off x="5086350" y="2293938"/>
            <a:ext cx="0" cy="8858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" name="Group 84"/>
          <p:cNvGrpSpPr>
            <a:grpSpLocks/>
          </p:cNvGrpSpPr>
          <p:nvPr/>
        </p:nvGrpSpPr>
        <p:grpSpPr bwMode="auto">
          <a:xfrm>
            <a:off x="2076450" y="1566863"/>
            <a:ext cx="3006725" cy="3140075"/>
            <a:chOff x="1308" y="987"/>
            <a:chExt cx="1894" cy="1978"/>
          </a:xfrm>
        </p:grpSpPr>
        <p:sp>
          <p:nvSpPr>
            <p:cNvPr id="8267" name="Line 85"/>
            <p:cNvSpPr>
              <a:spLocks noChangeShapeType="1"/>
            </p:cNvSpPr>
            <p:nvPr/>
          </p:nvSpPr>
          <p:spPr bwMode="auto">
            <a:xfrm>
              <a:off x="2956" y="987"/>
              <a:ext cx="24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68" name="Line 86"/>
            <p:cNvSpPr>
              <a:spLocks noChangeShapeType="1"/>
            </p:cNvSpPr>
            <p:nvPr/>
          </p:nvSpPr>
          <p:spPr bwMode="auto">
            <a:xfrm rot="-5400000">
              <a:off x="1185" y="2842"/>
              <a:ext cx="24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6665913" y="1066800"/>
            <a:ext cx="2181225" cy="2016125"/>
            <a:chOff x="4329" y="1030"/>
            <a:chExt cx="1221" cy="1129"/>
          </a:xfrm>
        </p:grpSpPr>
        <p:sp>
          <p:nvSpPr>
            <p:cNvPr id="8264" name="Freeform 88"/>
            <p:cNvSpPr>
              <a:spLocks/>
            </p:cNvSpPr>
            <p:nvPr/>
          </p:nvSpPr>
          <p:spPr bwMode="auto">
            <a:xfrm>
              <a:off x="4329" y="1193"/>
              <a:ext cx="822" cy="966"/>
            </a:xfrm>
            <a:custGeom>
              <a:avLst/>
              <a:gdLst>
                <a:gd name="T0" fmla="*/ 0 w 822"/>
                <a:gd name="T1" fmla="*/ 765 h 966"/>
                <a:gd name="T2" fmla="*/ 822 w 822"/>
                <a:gd name="T3" fmla="*/ 966 h 966"/>
                <a:gd name="T4" fmla="*/ 789 w 822"/>
                <a:gd name="T5" fmla="*/ 0 h 966"/>
                <a:gd name="T6" fmla="*/ 244 w 822"/>
                <a:gd name="T7" fmla="*/ 291 h 966"/>
                <a:gd name="T8" fmla="*/ 0 w 822"/>
                <a:gd name="T9" fmla="*/ 765 h 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2"/>
                <a:gd name="T16" fmla="*/ 0 h 966"/>
                <a:gd name="T17" fmla="*/ 822 w 822"/>
                <a:gd name="T18" fmla="*/ 966 h 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2" h="966">
                  <a:moveTo>
                    <a:pt x="0" y="765"/>
                  </a:moveTo>
                  <a:lnTo>
                    <a:pt x="822" y="966"/>
                  </a:lnTo>
                  <a:lnTo>
                    <a:pt x="789" y="0"/>
                  </a:lnTo>
                  <a:lnTo>
                    <a:pt x="244" y="291"/>
                  </a:lnTo>
                  <a:lnTo>
                    <a:pt x="0" y="765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5" name="Freeform 89"/>
            <p:cNvSpPr>
              <a:spLocks/>
            </p:cNvSpPr>
            <p:nvPr/>
          </p:nvSpPr>
          <p:spPr bwMode="auto">
            <a:xfrm>
              <a:off x="4556" y="1030"/>
              <a:ext cx="567" cy="471"/>
            </a:xfrm>
            <a:custGeom>
              <a:avLst/>
              <a:gdLst>
                <a:gd name="T0" fmla="*/ 0 w 567"/>
                <a:gd name="T1" fmla="*/ 471 h 471"/>
                <a:gd name="T2" fmla="*/ 480 w 567"/>
                <a:gd name="T3" fmla="*/ 340 h 471"/>
                <a:gd name="T4" fmla="*/ 567 w 567"/>
                <a:gd name="T5" fmla="*/ 0 h 471"/>
                <a:gd name="T6" fmla="*/ 279 w 567"/>
                <a:gd name="T7" fmla="*/ 105 h 471"/>
                <a:gd name="T8" fmla="*/ 0 w 567"/>
                <a:gd name="T9" fmla="*/ 471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7"/>
                <a:gd name="T16" fmla="*/ 0 h 471"/>
                <a:gd name="T17" fmla="*/ 567 w 567"/>
                <a:gd name="T18" fmla="*/ 471 h 4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7" h="471">
                  <a:moveTo>
                    <a:pt x="0" y="471"/>
                  </a:moveTo>
                  <a:lnTo>
                    <a:pt x="480" y="340"/>
                  </a:lnTo>
                  <a:lnTo>
                    <a:pt x="567" y="0"/>
                  </a:lnTo>
                  <a:lnTo>
                    <a:pt x="279" y="105"/>
                  </a:lnTo>
                  <a:lnTo>
                    <a:pt x="0" y="471"/>
                  </a:lnTo>
                  <a:close/>
                </a:path>
              </a:pathLst>
            </a:custGeom>
            <a:gradFill rotWithShape="1">
              <a:gsLst>
                <a:gs pos="0">
                  <a:srgbClr val="A07400"/>
                </a:gs>
                <a:gs pos="50000">
                  <a:srgbClr val="E6A900"/>
                </a:gs>
                <a:gs pos="100000">
                  <a:srgbClr val="FFCA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6" name="Freeform 90"/>
            <p:cNvSpPr>
              <a:spLocks/>
            </p:cNvSpPr>
            <p:nvPr/>
          </p:nvSpPr>
          <p:spPr bwMode="auto">
            <a:xfrm>
              <a:off x="5027" y="1030"/>
              <a:ext cx="523" cy="1129"/>
            </a:xfrm>
            <a:custGeom>
              <a:avLst/>
              <a:gdLst>
                <a:gd name="T0" fmla="*/ 0 w 523"/>
                <a:gd name="T1" fmla="*/ 340 h 1129"/>
                <a:gd name="T2" fmla="*/ 124 w 523"/>
                <a:gd name="T3" fmla="*/ 1129 h 1129"/>
                <a:gd name="T4" fmla="*/ 523 w 523"/>
                <a:gd name="T5" fmla="*/ 928 h 1129"/>
                <a:gd name="T6" fmla="*/ 87 w 523"/>
                <a:gd name="T7" fmla="*/ 0 h 1129"/>
                <a:gd name="T8" fmla="*/ 0 w 523"/>
                <a:gd name="T9" fmla="*/ 340 h 1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3"/>
                <a:gd name="T16" fmla="*/ 0 h 1129"/>
                <a:gd name="T17" fmla="*/ 523 w 523"/>
                <a:gd name="T18" fmla="*/ 1129 h 1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3" h="1129">
                  <a:moveTo>
                    <a:pt x="0" y="340"/>
                  </a:moveTo>
                  <a:lnTo>
                    <a:pt x="124" y="1129"/>
                  </a:lnTo>
                  <a:lnTo>
                    <a:pt x="523" y="928"/>
                  </a:lnTo>
                  <a:lnTo>
                    <a:pt x="87" y="0"/>
                  </a:lnTo>
                  <a:lnTo>
                    <a:pt x="0" y="340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5499" name="Text Box 91"/>
          <p:cNvSpPr txBox="1">
            <a:spLocks noChangeArrowheads="1"/>
          </p:cNvSpPr>
          <p:nvPr/>
        </p:nvSpPr>
        <p:spPr bwMode="auto">
          <a:xfrm>
            <a:off x="7872413" y="6667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003399"/>
                </a:solidFill>
                <a:latin typeface="宋体" panose="02010600030101010101" pitchFamily="2" charset="-122"/>
              </a:rPr>
              <a:t>Ⅰ</a:t>
            </a:r>
          </a:p>
        </p:txBody>
      </p:sp>
      <p:sp>
        <p:nvSpPr>
          <p:cNvPr id="145500" name="Text Box 92"/>
          <p:cNvSpPr txBox="1">
            <a:spLocks noChangeArrowheads="1"/>
          </p:cNvSpPr>
          <p:nvPr/>
        </p:nvSpPr>
        <p:spPr bwMode="auto">
          <a:xfrm>
            <a:off x="7551738" y="12985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003399"/>
                </a:solidFill>
                <a:latin typeface="宋体" panose="02010600030101010101" pitchFamily="2" charset="-122"/>
              </a:rPr>
              <a:t>Ⅱ</a:t>
            </a:r>
          </a:p>
        </p:txBody>
      </p:sp>
      <p:sp>
        <p:nvSpPr>
          <p:cNvPr id="145501" name="Text Box 93"/>
          <p:cNvSpPr txBox="1">
            <a:spLocks noChangeArrowheads="1"/>
          </p:cNvSpPr>
          <p:nvPr/>
        </p:nvSpPr>
        <p:spPr bwMode="auto">
          <a:xfrm>
            <a:off x="6629400" y="16287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003399"/>
                </a:solidFill>
                <a:latin typeface="宋体" panose="02010600030101010101" pitchFamily="2" charset="-122"/>
              </a:rPr>
              <a:t>Ⅲ</a:t>
            </a:r>
          </a:p>
        </p:txBody>
      </p:sp>
      <p:sp>
        <p:nvSpPr>
          <p:cNvPr id="145502" name="Text Box 94"/>
          <p:cNvSpPr txBox="1">
            <a:spLocks noChangeArrowheads="1"/>
          </p:cNvSpPr>
          <p:nvPr/>
        </p:nvSpPr>
        <p:spPr bwMode="auto">
          <a:xfrm>
            <a:off x="7262813" y="87788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003399"/>
                </a:solidFill>
                <a:latin typeface="宋体" panose="02010600030101010101" pitchFamily="2" charset="-122"/>
              </a:rPr>
              <a:t>Ⅳ</a:t>
            </a:r>
          </a:p>
        </p:txBody>
      </p:sp>
      <p:sp>
        <p:nvSpPr>
          <p:cNvPr id="9277" name="Text Box 96"/>
          <p:cNvSpPr txBox="1">
            <a:spLocks noChangeArrowheads="1"/>
          </p:cNvSpPr>
          <p:nvPr/>
        </p:nvSpPr>
        <p:spPr bwMode="auto">
          <a:xfrm>
            <a:off x="5226050" y="4340225"/>
            <a:ext cx="3917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截交线在俯、左视图上的形状？</a:t>
            </a:r>
          </a:p>
        </p:txBody>
      </p:sp>
      <p:grpSp>
        <p:nvGrpSpPr>
          <p:cNvPr id="14" name="Group 107"/>
          <p:cNvGrpSpPr>
            <a:grpSpLocks/>
          </p:cNvGrpSpPr>
          <p:nvPr/>
        </p:nvGrpSpPr>
        <p:grpSpPr bwMode="auto">
          <a:xfrm>
            <a:off x="4681538" y="1301750"/>
            <a:ext cx="790575" cy="979488"/>
            <a:chOff x="3665" y="880"/>
            <a:chExt cx="545" cy="676"/>
          </a:xfrm>
        </p:grpSpPr>
        <p:sp>
          <p:nvSpPr>
            <p:cNvPr id="8260" name="Line 108"/>
            <p:cNvSpPr>
              <a:spLocks noChangeShapeType="1"/>
            </p:cNvSpPr>
            <p:nvPr/>
          </p:nvSpPr>
          <p:spPr bwMode="auto">
            <a:xfrm flipH="1">
              <a:off x="3665" y="880"/>
              <a:ext cx="269" cy="1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61" name="Line 109"/>
            <p:cNvSpPr>
              <a:spLocks noChangeShapeType="1"/>
            </p:cNvSpPr>
            <p:nvPr/>
          </p:nvSpPr>
          <p:spPr bwMode="auto">
            <a:xfrm>
              <a:off x="3665" y="1055"/>
              <a:ext cx="269" cy="5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62" name="Line 110"/>
            <p:cNvSpPr>
              <a:spLocks noChangeShapeType="1"/>
            </p:cNvSpPr>
            <p:nvPr/>
          </p:nvSpPr>
          <p:spPr bwMode="auto">
            <a:xfrm flipV="1">
              <a:off x="3941" y="1047"/>
              <a:ext cx="269" cy="50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63" name="Line 111"/>
            <p:cNvSpPr>
              <a:spLocks noChangeShapeType="1"/>
            </p:cNvSpPr>
            <p:nvPr/>
          </p:nvSpPr>
          <p:spPr bwMode="auto">
            <a:xfrm>
              <a:off x="3934" y="880"/>
              <a:ext cx="276" cy="1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114" name="直接连接符 113"/>
          <p:cNvCxnSpPr>
            <a:cxnSpLocks noChangeShapeType="1"/>
            <a:endCxn id="8262" idx="0"/>
          </p:cNvCxnSpPr>
          <p:nvPr/>
        </p:nvCxnSpPr>
        <p:spPr bwMode="auto">
          <a:xfrm rot="5400000">
            <a:off x="4618038" y="1814513"/>
            <a:ext cx="930275" cy="3175"/>
          </a:xfrm>
          <a:prstGeom prst="line">
            <a:avLst/>
          </a:prstGeom>
          <a:noFill/>
          <a:ln w="15875" algn="ctr">
            <a:solidFill>
              <a:srgbClr val="FF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直接连接符 115"/>
          <p:cNvCxnSpPr/>
          <p:nvPr/>
        </p:nvCxnSpPr>
        <p:spPr bwMode="auto">
          <a:xfrm rot="5400000">
            <a:off x="4631531" y="1804195"/>
            <a:ext cx="930275" cy="4762"/>
          </a:xfrm>
          <a:prstGeom prst="line">
            <a:avLst/>
          </a:prstGeom>
          <a:solidFill>
            <a:srgbClr val="CCECFF"/>
          </a:solidFill>
          <a:ln w="15875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sm" len="lg"/>
          </a:ln>
          <a:effectLst/>
        </p:spPr>
      </p:cxnSp>
      <p:sp>
        <p:nvSpPr>
          <p:cNvPr id="9281" name="Text Box 96"/>
          <p:cNvSpPr txBox="1">
            <a:spLocks noChangeArrowheads="1"/>
          </p:cNvSpPr>
          <p:nvPr/>
        </p:nvSpPr>
        <p:spPr bwMode="auto">
          <a:xfrm>
            <a:off x="5299075" y="4005263"/>
            <a:ext cx="3675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截交线是否有已知投影？</a:t>
            </a:r>
          </a:p>
        </p:txBody>
      </p:sp>
      <p:sp>
        <p:nvSpPr>
          <p:cNvPr id="9282" name="Text Box 96"/>
          <p:cNvSpPr txBox="1">
            <a:spLocks noChangeArrowheads="1"/>
          </p:cNvSpPr>
          <p:nvPr/>
        </p:nvSpPr>
        <p:spPr bwMode="auto">
          <a:xfrm>
            <a:off x="6262688" y="5062538"/>
            <a:ext cx="281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棱线何处被截断？</a:t>
            </a:r>
          </a:p>
        </p:txBody>
      </p:sp>
      <p:sp>
        <p:nvSpPr>
          <p:cNvPr id="9283" name="Text Box 96"/>
          <p:cNvSpPr txBox="1">
            <a:spLocks noChangeArrowheads="1"/>
          </p:cNvSpPr>
          <p:nvPr/>
        </p:nvSpPr>
        <p:spPr bwMode="auto">
          <a:xfrm>
            <a:off x="6262688" y="5437188"/>
            <a:ext cx="281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棱线何处不可见？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145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14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4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225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"/>
                                        <p:tgtEl>
                                          <p:spTgt spid="14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145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145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14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145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4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4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4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4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4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4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4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10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/>
      <p:bldP spid="9221" grpId="0"/>
      <p:bldP spid="145421" grpId="0" autoUpdateAnimBg="0"/>
      <p:bldP spid="145427" grpId="0" autoUpdateAnimBg="0"/>
      <p:bldP spid="145428" grpId="0" autoUpdateAnimBg="0"/>
      <p:bldP spid="145429" grpId="0" autoUpdateAnimBg="0"/>
      <p:bldP spid="145430" grpId="0" autoUpdateAnimBg="0"/>
      <p:bldP spid="145452" grpId="0" build="p" autoUpdateAnimBg="0"/>
      <p:bldP spid="145453" grpId="0" build="p" autoUpdateAnimBg="0"/>
      <p:bldP spid="145454" grpId="0" build="p" autoUpdateAnimBg="0"/>
      <p:bldP spid="145455" grpId="0" build="p" autoUpdateAnimBg="0"/>
      <p:bldP spid="145499" grpId="0" build="p" autoUpdateAnimBg="0"/>
      <p:bldP spid="145500" grpId="0" autoUpdateAnimBg="0"/>
      <p:bldP spid="145501" grpId="0" autoUpdateAnimBg="0"/>
      <p:bldP spid="145502" grpId="0" autoUpdateAnimBg="0"/>
      <p:bldP spid="9277" grpId="0"/>
      <p:bldP spid="9281" grpId="0"/>
      <p:bldP spid="9282" grpId="0"/>
      <p:bldP spid="92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6" name="Rectangle 98"/>
          <p:cNvSpPr>
            <a:spLocks noChangeArrowheads="1"/>
          </p:cNvSpPr>
          <p:nvPr/>
        </p:nvSpPr>
        <p:spPr bwMode="auto">
          <a:xfrm>
            <a:off x="6858000" y="4657725"/>
            <a:ext cx="2178050" cy="1763713"/>
          </a:xfrm>
          <a:prstGeom prst="rect">
            <a:avLst/>
          </a:prstGeom>
          <a:solidFill>
            <a:srgbClr val="CCECFF">
              <a:alpha val="50980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38138" y="284163"/>
            <a:ext cx="6356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例：四棱柱被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平面截切，求左视图。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8438" y="4921250"/>
            <a:ext cx="6602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为正垂面，</a:t>
            </a:r>
            <a:r>
              <a:rPr kumimoji="1" lang="en-US" altLang="zh-CN" sz="24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p"</a:t>
            </a:r>
            <a:r>
              <a:rPr kumimoji="1" lang="zh-CN" altLang="en-US" sz="24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zh-CN" altLang="zh-CN" sz="24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为类似图形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 </a:t>
            </a: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p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为四边形</a:t>
            </a:r>
            <a:endParaRPr kumimoji="1" lang="zh-CN" altLang="en-US" sz="24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46100" y="4268788"/>
            <a:ext cx="1858963" cy="519112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投影分析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79388" y="5403850"/>
            <a:ext cx="673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为铅垂面，</a:t>
            </a:r>
            <a:r>
              <a:rPr kumimoji="1" lang="en-US" altLang="zh-CN" sz="24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q"</a:t>
            </a:r>
            <a:r>
              <a:rPr kumimoji="1" lang="zh-CN" altLang="en-US" sz="24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q'</a:t>
            </a:r>
            <a:r>
              <a:rPr kumimoji="1" lang="zh-CN" altLang="zh-CN" sz="24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为类似图形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 </a:t>
            </a: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q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为五边形</a:t>
            </a:r>
            <a:endParaRPr kumimoji="1" lang="zh-CN" altLang="en-US" sz="24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grpSp>
        <p:nvGrpSpPr>
          <p:cNvPr id="48135" name="Group 7"/>
          <p:cNvGrpSpPr>
            <a:grpSpLocks/>
          </p:cNvGrpSpPr>
          <p:nvPr/>
        </p:nvGrpSpPr>
        <p:grpSpPr bwMode="auto">
          <a:xfrm>
            <a:off x="465138" y="1179513"/>
            <a:ext cx="2722562" cy="2270125"/>
            <a:chOff x="244" y="868"/>
            <a:chExt cx="1897" cy="1582"/>
          </a:xfrm>
        </p:grpSpPr>
        <p:sp>
          <p:nvSpPr>
            <p:cNvPr id="9306" name="Freeform 8"/>
            <p:cNvSpPr>
              <a:spLocks/>
            </p:cNvSpPr>
            <p:nvPr/>
          </p:nvSpPr>
          <p:spPr bwMode="auto">
            <a:xfrm>
              <a:off x="773" y="868"/>
              <a:ext cx="1368" cy="710"/>
            </a:xfrm>
            <a:custGeom>
              <a:avLst/>
              <a:gdLst>
                <a:gd name="T0" fmla="*/ 688 w 1368"/>
                <a:gd name="T1" fmla="*/ 710 h 710"/>
                <a:gd name="T2" fmla="*/ 672 w 1368"/>
                <a:gd name="T3" fmla="*/ 694 h 710"/>
                <a:gd name="T4" fmla="*/ 0 w 1368"/>
                <a:gd name="T5" fmla="*/ 406 h 710"/>
                <a:gd name="T6" fmla="*/ 573 w 1368"/>
                <a:gd name="T7" fmla="*/ 0 h 710"/>
                <a:gd name="T8" fmla="*/ 1368 w 1368"/>
                <a:gd name="T9" fmla="*/ 356 h 710"/>
                <a:gd name="T10" fmla="*/ 1088 w 1368"/>
                <a:gd name="T11" fmla="*/ 566 h 710"/>
                <a:gd name="T12" fmla="*/ 688 w 1368"/>
                <a:gd name="T13" fmla="*/ 710 h 7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8" h="710">
                  <a:moveTo>
                    <a:pt x="688" y="710"/>
                  </a:moveTo>
                  <a:lnTo>
                    <a:pt x="672" y="694"/>
                  </a:lnTo>
                  <a:lnTo>
                    <a:pt x="0" y="406"/>
                  </a:lnTo>
                  <a:lnTo>
                    <a:pt x="573" y="0"/>
                  </a:lnTo>
                  <a:lnTo>
                    <a:pt x="1368" y="356"/>
                  </a:lnTo>
                  <a:lnTo>
                    <a:pt x="1088" y="566"/>
                  </a:lnTo>
                  <a:lnTo>
                    <a:pt x="688" y="710"/>
                  </a:lnTo>
                  <a:close/>
                </a:path>
              </a:pathLst>
            </a:custGeom>
            <a:gradFill rotWithShape="0">
              <a:gsLst>
                <a:gs pos="0">
                  <a:srgbClr val="2F765E"/>
                </a:gs>
                <a:gs pos="100000">
                  <a:srgbClr val="66FFCC"/>
                </a:gs>
              </a:gsLst>
              <a:lin ang="2700000" scaled="1"/>
            </a:gra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7" name="Freeform 9"/>
            <p:cNvSpPr>
              <a:spLocks/>
            </p:cNvSpPr>
            <p:nvPr/>
          </p:nvSpPr>
          <p:spPr bwMode="auto">
            <a:xfrm>
              <a:off x="1788" y="1224"/>
              <a:ext cx="348" cy="942"/>
            </a:xfrm>
            <a:custGeom>
              <a:avLst/>
              <a:gdLst>
                <a:gd name="T0" fmla="*/ 0 w 348"/>
                <a:gd name="T1" fmla="*/ 235 h 942"/>
                <a:gd name="T2" fmla="*/ 29 w 348"/>
                <a:gd name="T3" fmla="*/ 942 h 942"/>
                <a:gd name="T4" fmla="*/ 348 w 348"/>
                <a:gd name="T5" fmla="*/ 726 h 942"/>
                <a:gd name="T6" fmla="*/ 348 w 348"/>
                <a:gd name="T7" fmla="*/ 0 h 942"/>
                <a:gd name="T8" fmla="*/ 0 w 348"/>
                <a:gd name="T9" fmla="*/ 235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942">
                  <a:moveTo>
                    <a:pt x="0" y="235"/>
                  </a:moveTo>
                  <a:lnTo>
                    <a:pt x="29" y="942"/>
                  </a:lnTo>
                  <a:lnTo>
                    <a:pt x="348" y="726"/>
                  </a:lnTo>
                  <a:lnTo>
                    <a:pt x="348" y="0"/>
                  </a:lnTo>
                  <a:lnTo>
                    <a:pt x="0" y="235"/>
                  </a:lnTo>
                  <a:close/>
                </a:path>
              </a:pathLst>
            </a:custGeom>
            <a:gradFill rotWithShape="0">
              <a:gsLst>
                <a:gs pos="0">
                  <a:srgbClr val="66FFCC"/>
                </a:gs>
                <a:gs pos="100000">
                  <a:srgbClr val="2F765E"/>
                </a:gs>
              </a:gsLst>
              <a:lin ang="2700000" scaled="1"/>
            </a:gra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8" name="Freeform 10"/>
            <p:cNvSpPr>
              <a:spLocks/>
            </p:cNvSpPr>
            <p:nvPr/>
          </p:nvSpPr>
          <p:spPr bwMode="auto">
            <a:xfrm>
              <a:off x="244" y="1266"/>
              <a:ext cx="1209" cy="896"/>
            </a:xfrm>
            <a:custGeom>
              <a:avLst/>
              <a:gdLst>
                <a:gd name="T0" fmla="*/ 537 w 1209"/>
                <a:gd name="T1" fmla="*/ 0 h 896"/>
                <a:gd name="T2" fmla="*/ 1209 w 1209"/>
                <a:gd name="T3" fmla="*/ 304 h 896"/>
                <a:gd name="T4" fmla="*/ 249 w 1209"/>
                <a:gd name="T5" fmla="*/ 896 h 896"/>
                <a:gd name="T6" fmla="*/ 0 w 1209"/>
                <a:gd name="T7" fmla="*/ 777 h 896"/>
                <a:gd name="T8" fmla="*/ 537 w 1209"/>
                <a:gd name="T9" fmla="*/ 0 h 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9" h="896">
                  <a:moveTo>
                    <a:pt x="537" y="0"/>
                  </a:moveTo>
                  <a:lnTo>
                    <a:pt x="1209" y="304"/>
                  </a:lnTo>
                  <a:lnTo>
                    <a:pt x="249" y="896"/>
                  </a:lnTo>
                  <a:lnTo>
                    <a:pt x="0" y="777"/>
                  </a:lnTo>
                  <a:lnTo>
                    <a:pt x="537" y="0"/>
                  </a:lnTo>
                  <a:close/>
                </a:path>
              </a:pathLst>
            </a:custGeom>
            <a:gradFill rotWithShape="0">
              <a:gsLst>
                <a:gs pos="0">
                  <a:srgbClr val="728E72"/>
                </a:gs>
                <a:gs pos="100000">
                  <a:srgbClr val="CCFFCC"/>
                </a:gs>
              </a:gsLst>
              <a:lin ang="2700000" scaled="1"/>
            </a:gra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9" name="Freeform 11"/>
            <p:cNvSpPr>
              <a:spLocks/>
            </p:cNvSpPr>
            <p:nvPr/>
          </p:nvSpPr>
          <p:spPr bwMode="auto">
            <a:xfrm>
              <a:off x="244" y="2036"/>
              <a:ext cx="259" cy="405"/>
            </a:xfrm>
            <a:custGeom>
              <a:avLst/>
              <a:gdLst>
                <a:gd name="T0" fmla="*/ 0 w 259"/>
                <a:gd name="T1" fmla="*/ 0 h 405"/>
                <a:gd name="T2" fmla="*/ 259 w 259"/>
                <a:gd name="T3" fmla="*/ 129 h 405"/>
                <a:gd name="T4" fmla="*/ 259 w 259"/>
                <a:gd name="T5" fmla="*/ 405 h 405"/>
                <a:gd name="T6" fmla="*/ 0 w 259"/>
                <a:gd name="T7" fmla="*/ 275 h 405"/>
                <a:gd name="T8" fmla="*/ 0 w 259"/>
                <a:gd name="T9" fmla="*/ 0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9" h="405">
                  <a:moveTo>
                    <a:pt x="0" y="0"/>
                  </a:moveTo>
                  <a:lnTo>
                    <a:pt x="259" y="129"/>
                  </a:lnTo>
                  <a:lnTo>
                    <a:pt x="259" y="405"/>
                  </a:lnTo>
                  <a:lnTo>
                    <a:pt x="0" y="27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2F765E"/>
                </a:gs>
                <a:gs pos="100000">
                  <a:srgbClr val="66FFCC"/>
                </a:gs>
              </a:gsLst>
              <a:lin ang="0" scaled="1"/>
            </a:gra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10" name="Freeform 12"/>
            <p:cNvSpPr>
              <a:spLocks/>
            </p:cNvSpPr>
            <p:nvPr/>
          </p:nvSpPr>
          <p:spPr bwMode="auto">
            <a:xfrm>
              <a:off x="492" y="1442"/>
              <a:ext cx="1337" cy="1008"/>
            </a:xfrm>
            <a:custGeom>
              <a:avLst/>
              <a:gdLst>
                <a:gd name="T0" fmla="*/ 1 w 1337"/>
                <a:gd name="T1" fmla="*/ 1008 h 1008"/>
                <a:gd name="T2" fmla="*/ 1337 w 1337"/>
                <a:gd name="T3" fmla="*/ 712 h 1008"/>
                <a:gd name="T4" fmla="*/ 1337 w 1337"/>
                <a:gd name="T5" fmla="*/ 0 h 1008"/>
                <a:gd name="T6" fmla="*/ 969 w 1337"/>
                <a:gd name="T7" fmla="*/ 120 h 1008"/>
                <a:gd name="T8" fmla="*/ 0 w 1337"/>
                <a:gd name="T9" fmla="*/ 718 h 1008"/>
                <a:gd name="T10" fmla="*/ 1 w 1337"/>
                <a:gd name="T11" fmla="*/ 1008 h 10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37" h="1008">
                  <a:moveTo>
                    <a:pt x="1" y="1008"/>
                  </a:moveTo>
                  <a:lnTo>
                    <a:pt x="1337" y="712"/>
                  </a:lnTo>
                  <a:lnTo>
                    <a:pt x="1337" y="0"/>
                  </a:lnTo>
                  <a:lnTo>
                    <a:pt x="969" y="120"/>
                  </a:lnTo>
                  <a:lnTo>
                    <a:pt x="0" y="718"/>
                  </a:lnTo>
                  <a:lnTo>
                    <a:pt x="1" y="1008"/>
                  </a:lnTo>
                  <a:close/>
                </a:path>
              </a:pathLst>
            </a:custGeom>
            <a:solidFill>
              <a:srgbClr val="99FFCC"/>
            </a:soli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946150" y="2208213"/>
            <a:ext cx="43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i="1">
                <a:solidFill>
                  <a:srgbClr val="6633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905000" y="2446338"/>
            <a:ext cx="500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i="1">
                <a:solidFill>
                  <a:srgbClr val="6633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</a:p>
        </p:txBody>
      </p:sp>
      <p:grpSp>
        <p:nvGrpSpPr>
          <p:cNvPr id="48143" name="Group 15"/>
          <p:cNvGrpSpPr>
            <a:grpSpLocks/>
          </p:cNvGrpSpPr>
          <p:nvPr/>
        </p:nvGrpSpPr>
        <p:grpSpPr bwMode="auto">
          <a:xfrm>
            <a:off x="4260850" y="1177925"/>
            <a:ext cx="2540000" cy="3363913"/>
            <a:chOff x="2684" y="852"/>
            <a:chExt cx="1600" cy="2119"/>
          </a:xfrm>
        </p:grpSpPr>
        <p:sp>
          <p:nvSpPr>
            <p:cNvPr id="9294" name="Line 16"/>
            <p:cNvSpPr>
              <a:spLocks noChangeShapeType="1"/>
            </p:cNvSpPr>
            <p:nvPr/>
          </p:nvSpPr>
          <p:spPr bwMode="auto">
            <a:xfrm>
              <a:off x="4272" y="865"/>
              <a:ext cx="0" cy="8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5" name="Line 17"/>
            <p:cNvSpPr>
              <a:spLocks noChangeShapeType="1"/>
            </p:cNvSpPr>
            <p:nvPr/>
          </p:nvSpPr>
          <p:spPr bwMode="auto">
            <a:xfrm>
              <a:off x="2684" y="1745"/>
              <a:ext cx="15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6" name="Line 18"/>
            <p:cNvSpPr>
              <a:spLocks noChangeShapeType="1"/>
            </p:cNvSpPr>
            <p:nvPr/>
          </p:nvSpPr>
          <p:spPr bwMode="auto">
            <a:xfrm flipH="1">
              <a:off x="3516" y="866"/>
              <a:ext cx="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7" name="Line 19"/>
            <p:cNvSpPr>
              <a:spLocks noChangeShapeType="1"/>
            </p:cNvSpPr>
            <p:nvPr/>
          </p:nvSpPr>
          <p:spPr bwMode="auto">
            <a:xfrm>
              <a:off x="2690" y="1447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" name="Line 20"/>
            <p:cNvSpPr>
              <a:spLocks noChangeShapeType="1"/>
            </p:cNvSpPr>
            <p:nvPr/>
          </p:nvSpPr>
          <p:spPr bwMode="auto">
            <a:xfrm>
              <a:off x="2691" y="2054"/>
              <a:ext cx="15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9" name="Line 21"/>
            <p:cNvSpPr>
              <a:spLocks noChangeShapeType="1"/>
            </p:cNvSpPr>
            <p:nvPr/>
          </p:nvSpPr>
          <p:spPr bwMode="auto">
            <a:xfrm>
              <a:off x="4272" y="2050"/>
              <a:ext cx="0" cy="9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0" name="Line 22"/>
            <p:cNvSpPr>
              <a:spLocks noChangeShapeType="1"/>
            </p:cNvSpPr>
            <p:nvPr/>
          </p:nvSpPr>
          <p:spPr bwMode="auto">
            <a:xfrm flipH="1">
              <a:off x="3891" y="2963"/>
              <a:ext cx="3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1" name="Line 23"/>
            <p:cNvSpPr>
              <a:spLocks noChangeShapeType="1"/>
            </p:cNvSpPr>
            <p:nvPr/>
          </p:nvSpPr>
          <p:spPr bwMode="auto">
            <a:xfrm flipV="1">
              <a:off x="2691" y="854"/>
              <a:ext cx="842" cy="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2" name="Line 24"/>
            <p:cNvSpPr>
              <a:spLocks noChangeShapeType="1"/>
            </p:cNvSpPr>
            <p:nvPr/>
          </p:nvSpPr>
          <p:spPr bwMode="auto">
            <a:xfrm>
              <a:off x="2691" y="2436"/>
              <a:ext cx="1206" cy="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3" name="Line 25"/>
            <p:cNvSpPr>
              <a:spLocks noChangeShapeType="1"/>
            </p:cNvSpPr>
            <p:nvPr/>
          </p:nvSpPr>
          <p:spPr bwMode="auto">
            <a:xfrm>
              <a:off x="3515" y="2054"/>
              <a:ext cx="0" cy="7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4" name="Line 26"/>
            <p:cNvSpPr>
              <a:spLocks noChangeShapeType="1"/>
            </p:cNvSpPr>
            <p:nvPr/>
          </p:nvSpPr>
          <p:spPr bwMode="auto">
            <a:xfrm flipV="1">
              <a:off x="3912" y="852"/>
              <a:ext cx="0" cy="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5" name="Line 27"/>
            <p:cNvSpPr>
              <a:spLocks noChangeShapeType="1"/>
            </p:cNvSpPr>
            <p:nvPr/>
          </p:nvSpPr>
          <p:spPr bwMode="auto">
            <a:xfrm>
              <a:off x="2694" y="2056"/>
              <a:ext cx="0" cy="3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7188200" y="1203325"/>
            <a:ext cx="0" cy="139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57" name="Line 29"/>
          <p:cNvSpPr>
            <a:spLocks noChangeShapeType="1"/>
          </p:cNvSpPr>
          <p:nvPr/>
        </p:nvSpPr>
        <p:spPr bwMode="auto">
          <a:xfrm>
            <a:off x="7188200" y="1209675"/>
            <a:ext cx="143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 rot="-5400000">
            <a:off x="7903369" y="1878807"/>
            <a:ext cx="1587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>
            <a:off x="8613775" y="1209675"/>
            <a:ext cx="6350" cy="138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544513" y="5929313"/>
            <a:ext cx="3486150" cy="519112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按“三等”关系作图</a:t>
            </a:r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4264025" y="1085850"/>
            <a:ext cx="4714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p'</a:t>
            </a:r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4584700" y="1450975"/>
            <a:ext cx="25400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4708525" y="3143250"/>
            <a:ext cx="3921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4543425" y="4006850"/>
            <a:ext cx="401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 flipV="1">
            <a:off x="4838700" y="4054475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5089525" y="1593850"/>
            <a:ext cx="4714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q'</a:t>
            </a:r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>
            <a:off x="4241800" y="2136775"/>
            <a:ext cx="356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8168" name="Group 40"/>
          <p:cNvGrpSpPr>
            <a:grpSpLocks/>
          </p:cNvGrpSpPr>
          <p:nvPr/>
        </p:nvGrpSpPr>
        <p:grpSpPr bwMode="auto">
          <a:xfrm>
            <a:off x="5461000" y="3444875"/>
            <a:ext cx="228600" cy="203200"/>
            <a:chOff x="3440" y="2280"/>
            <a:chExt cx="144" cy="128"/>
          </a:xfrm>
        </p:grpSpPr>
        <p:sp>
          <p:nvSpPr>
            <p:cNvPr id="9292" name="Line 41"/>
            <p:cNvSpPr>
              <a:spLocks noChangeShapeType="1"/>
            </p:cNvSpPr>
            <p:nvPr/>
          </p:nvSpPr>
          <p:spPr bwMode="auto">
            <a:xfrm>
              <a:off x="3440" y="2280"/>
              <a:ext cx="1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3" name="Line 42"/>
            <p:cNvSpPr>
              <a:spLocks noChangeShapeType="1"/>
            </p:cNvSpPr>
            <p:nvPr/>
          </p:nvSpPr>
          <p:spPr bwMode="auto">
            <a:xfrm>
              <a:off x="3440" y="2336"/>
              <a:ext cx="1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8171" name="Group 43"/>
          <p:cNvGrpSpPr>
            <a:grpSpLocks/>
          </p:cNvGrpSpPr>
          <p:nvPr/>
        </p:nvGrpSpPr>
        <p:grpSpPr bwMode="auto">
          <a:xfrm rot="2537542">
            <a:off x="7493000" y="1108075"/>
            <a:ext cx="228600" cy="203200"/>
            <a:chOff x="3440" y="2280"/>
            <a:chExt cx="144" cy="128"/>
          </a:xfrm>
        </p:grpSpPr>
        <p:sp>
          <p:nvSpPr>
            <p:cNvPr id="9290" name="Line 44"/>
            <p:cNvSpPr>
              <a:spLocks noChangeShapeType="1"/>
            </p:cNvSpPr>
            <p:nvPr/>
          </p:nvSpPr>
          <p:spPr bwMode="auto">
            <a:xfrm>
              <a:off x="3440" y="2280"/>
              <a:ext cx="1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1" name="Line 45"/>
            <p:cNvSpPr>
              <a:spLocks noChangeShapeType="1"/>
            </p:cNvSpPr>
            <p:nvPr/>
          </p:nvSpPr>
          <p:spPr bwMode="auto">
            <a:xfrm>
              <a:off x="3440" y="2336"/>
              <a:ext cx="1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174" name="Oval 46"/>
          <p:cNvSpPr>
            <a:spLocks noChangeArrowheads="1"/>
          </p:cNvSpPr>
          <p:nvPr/>
        </p:nvSpPr>
        <p:spPr bwMode="auto">
          <a:xfrm>
            <a:off x="8318500" y="1166813"/>
            <a:ext cx="74613" cy="74612"/>
          </a:xfrm>
          <a:prstGeom prst="ellipse">
            <a:avLst/>
          </a:prstGeom>
          <a:solidFill>
            <a:srgbClr val="0000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8175" name="Group 47"/>
          <p:cNvGrpSpPr>
            <a:grpSpLocks/>
          </p:cNvGrpSpPr>
          <p:nvPr/>
        </p:nvGrpSpPr>
        <p:grpSpPr bwMode="auto">
          <a:xfrm>
            <a:off x="4165600" y="3292475"/>
            <a:ext cx="228600" cy="203200"/>
            <a:chOff x="3440" y="2280"/>
            <a:chExt cx="144" cy="128"/>
          </a:xfrm>
        </p:grpSpPr>
        <p:sp>
          <p:nvSpPr>
            <p:cNvPr id="9288" name="Line 48"/>
            <p:cNvSpPr>
              <a:spLocks noChangeShapeType="1"/>
            </p:cNvSpPr>
            <p:nvPr/>
          </p:nvSpPr>
          <p:spPr bwMode="auto">
            <a:xfrm>
              <a:off x="3440" y="2280"/>
              <a:ext cx="1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89" name="Line 49"/>
            <p:cNvSpPr>
              <a:spLocks noChangeShapeType="1"/>
            </p:cNvSpPr>
            <p:nvPr/>
          </p:nvSpPr>
          <p:spPr bwMode="auto">
            <a:xfrm>
              <a:off x="3440" y="2336"/>
              <a:ext cx="1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8178" name="Group 50"/>
          <p:cNvGrpSpPr>
            <a:grpSpLocks/>
          </p:cNvGrpSpPr>
          <p:nvPr/>
        </p:nvGrpSpPr>
        <p:grpSpPr bwMode="auto">
          <a:xfrm rot="2537542">
            <a:off x="7264400" y="2022475"/>
            <a:ext cx="228600" cy="203200"/>
            <a:chOff x="3440" y="2280"/>
            <a:chExt cx="144" cy="128"/>
          </a:xfrm>
        </p:grpSpPr>
        <p:sp>
          <p:nvSpPr>
            <p:cNvPr id="9286" name="Line 51"/>
            <p:cNvSpPr>
              <a:spLocks noChangeShapeType="1"/>
            </p:cNvSpPr>
            <p:nvPr/>
          </p:nvSpPr>
          <p:spPr bwMode="auto">
            <a:xfrm>
              <a:off x="3440" y="2280"/>
              <a:ext cx="1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87" name="Line 52"/>
            <p:cNvSpPr>
              <a:spLocks noChangeShapeType="1"/>
            </p:cNvSpPr>
            <p:nvPr/>
          </p:nvSpPr>
          <p:spPr bwMode="auto">
            <a:xfrm>
              <a:off x="3440" y="2336"/>
              <a:ext cx="1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181" name="Oval 53"/>
          <p:cNvSpPr>
            <a:spLocks noChangeArrowheads="1"/>
          </p:cNvSpPr>
          <p:nvPr/>
        </p:nvSpPr>
        <p:spPr bwMode="auto">
          <a:xfrm>
            <a:off x="7772400" y="2100263"/>
            <a:ext cx="74613" cy="74612"/>
          </a:xfrm>
          <a:prstGeom prst="ellipse">
            <a:avLst/>
          </a:prstGeom>
          <a:solidFill>
            <a:srgbClr val="0000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8182" name="Line 54"/>
          <p:cNvSpPr>
            <a:spLocks noChangeShapeType="1"/>
          </p:cNvSpPr>
          <p:nvPr/>
        </p:nvSpPr>
        <p:spPr bwMode="auto">
          <a:xfrm flipH="1">
            <a:off x="7823200" y="1209675"/>
            <a:ext cx="546100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83" name="Text Box 55"/>
          <p:cNvSpPr txBox="1">
            <a:spLocks noChangeArrowheads="1"/>
          </p:cNvSpPr>
          <p:nvPr/>
        </p:nvSpPr>
        <p:spPr bwMode="auto">
          <a:xfrm>
            <a:off x="7381875" y="1257300"/>
            <a:ext cx="520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p"</a:t>
            </a:r>
          </a:p>
        </p:txBody>
      </p:sp>
      <p:sp>
        <p:nvSpPr>
          <p:cNvPr id="48184" name="Line 56"/>
          <p:cNvSpPr>
            <a:spLocks noChangeShapeType="1"/>
          </p:cNvSpPr>
          <p:nvPr/>
        </p:nvSpPr>
        <p:spPr bwMode="auto">
          <a:xfrm>
            <a:off x="7188200" y="2136775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85" name="Line 57"/>
          <p:cNvSpPr>
            <a:spLocks noChangeShapeType="1"/>
          </p:cNvSpPr>
          <p:nvPr/>
        </p:nvSpPr>
        <p:spPr bwMode="auto">
          <a:xfrm>
            <a:off x="7810500" y="21367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86" name="Text Box 58"/>
          <p:cNvSpPr txBox="1">
            <a:spLocks noChangeArrowheads="1"/>
          </p:cNvSpPr>
          <p:nvPr/>
        </p:nvSpPr>
        <p:spPr bwMode="auto">
          <a:xfrm>
            <a:off x="8004175" y="1770063"/>
            <a:ext cx="520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q"</a:t>
            </a:r>
          </a:p>
        </p:txBody>
      </p:sp>
      <p:sp>
        <p:nvSpPr>
          <p:cNvPr id="48187" name="Line 59"/>
          <p:cNvSpPr>
            <a:spLocks noChangeShapeType="1"/>
          </p:cNvSpPr>
          <p:nvPr/>
        </p:nvSpPr>
        <p:spPr bwMode="auto">
          <a:xfrm>
            <a:off x="7172325" y="120015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88" name="Line 60"/>
          <p:cNvSpPr>
            <a:spLocks noChangeShapeType="1"/>
          </p:cNvSpPr>
          <p:nvPr/>
        </p:nvSpPr>
        <p:spPr bwMode="auto">
          <a:xfrm>
            <a:off x="8616950" y="1187450"/>
            <a:ext cx="0" cy="1419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89" name="Line 61"/>
          <p:cNvSpPr>
            <a:spLocks noChangeShapeType="1"/>
          </p:cNvSpPr>
          <p:nvPr/>
        </p:nvSpPr>
        <p:spPr bwMode="auto">
          <a:xfrm flipH="1">
            <a:off x="7178675" y="2593975"/>
            <a:ext cx="1450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90" name="Line 62"/>
          <p:cNvSpPr>
            <a:spLocks noChangeShapeType="1"/>
          </p:cNvSpPr>
          <p:nvPr/>
        </p:nvSpPr>
        <p:spPr bwMode="auto">
          <a:xfrm>
            <a:off x="7185025" y="2130425"/>
            <a:ext cx="619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91" name="Line 63"/>
          <p:cNvSpPr>
            <a:spLocks noChangeShapeType="1"/>
          </p:cNvSpPr>
          <p:nvPr/>
        </p:nvSpPr>
        <p:spPr bwMode="auto">
          <a:xfrm>
            <a:off x="7804150" y="2152650"/>
            <a:ext cx="0" cy="447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92" name="Line 64"/>
          <p:cNvSpPr>
            <a:spLocks noChangeShapeType="1"/>
          </p:cNvSpPr>
          <p:nvPr/>
        </p:nvSpPr>
        <p:spPr bwMode="auto">
          <a:xfrm flipV="1">
            <a:off x="7820025" y="1196975"/>
            <a:ext cx="552450" cy="94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93" name="Line 65"/>
          <p:cNvSpPr>
            <a:spLocks noChangeShapeType="1"/>
          </p:cNvSpPr>
          <p:nvPr/>
        </p:nvSpPr>
        <p:spPr bwMode="auto">
          <a:xfrm>
            <a:off x="5581650" y="1190625"/>
            <a:ext cx="0" cy="18796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94" name="Line 66"/>
          <p:cNvSpPr>
            <a:spLocks noChangeShapeType="1"/>
          </p:cNvSpPr>
          <p:nvPr/>
        </p:nvSpPr>
        <p:spPr bwMode="auto">
          <a:xfrm>
            <a:off x="6210300" y="2584450"/>
            <a:ext cx="0" cy="19558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95" name="Line 67"/>
          <p:cNvSpPr>
            <a:spLocks noChangeShapeType="1"/>
          </p:cNvSpPr>
          <p:nvPr/>
        </p:nvSpPr>
        <p:spPr bwMode="auto">
          <a:xfrm>
            <a:off x="7186613" y="1196975"/>
            <a:ext cx="0" cy="1414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96" name="Text Box 68"/>
          <p:cNvSpPr txBox="1">
            <a:spLocks noChangeArrowheads="1"/>
          </p:cNvSpPr>
          <p:nvPr/>
        </p:nvSpPr>
        <p:spPr bwMode="auto">
          <a:xfrm>
            <a:off x="3970338" y="3578225"/>
            <a:ext cx="3476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</p:txBody>
      </p:sp>
      <p:sp>
        <p:nvSpPr>
          <p:cNvPr id="48197" name="Text Box 69"/>
          <p:cNvSpPr txBox="1">
            <a:spLocks noChangeArrowheads="1"/>
          </p:cNvSpPr>
          <p:nvPr/>
        </p:nvSpPr>
        <p:spPr bwMode="auto">
          <a:xfrm>
            <a:off x="3976688" y="2794000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</a:p>
        </p:txBody>
      </p:sp>
      <p:sp>
        <p:nvSpPr>
          <p:cNvPr id="48198" name="Text Box 70"/>
          <p:cNvSpPr txBox="1">
            <a:spLocks noChangeArrowheads="1"/>
          </p:cNvSpPr>
          <p:nvPr/>
        </p:nvSpPr>
        <p:spPr bwMode="auto">
          <a:xfrm>
            <a:off x="5419725" y="2698750"/>
            <a:ext cx="346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</a:p>
        </p:txBody>
      </p:sp>
      <p:sp>
        <p:nvSpPr>
          <p:cNvPr id="48199" name="Text Box 71"/>
          <p:cNvSpPr txBox="1">
            <a:spLocks noChangeArrowheads="1"/>
          </p:cNvSpPr>
          <p:nvPr/>
        </p:nvSpPr>
        <p:spPr bwMode="auto">
          <a:xfrm>
            <a:off x="5341938" y="4198938"/>
            <a:ext cx="3571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</a:p>
        </p:txBody>
      </p:sp>
      <p:sp>
        <p:nvSpPr>
          <p:cNvPr id="48200" name="Text Box 72"/>
          <p:cNvSpPr txBox="1">
            <a:spLocks noChangeArrowheads="1"/>
          </p:cNvSpPr>
          <p:nvPr/>
        </p:nvSpPr>
        <p:spPr bwMode="auto">
          <a:xfrm>
            <a:off x="3452813" y="1733550"/>
            <a:ext cx="415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1'</a:t>
            </a:r>
          </a:p>
        </p:txBody>
      </p:sp>
      <p:sp>
        <p:nvSpPr>
          <p:cNvPr id="48201" name="Text Box 73"/>
          <p:cNvSpPr txBox="1">
            <a:spLocks noChangeArrowheads="1"/>
          </p:cNvSpPr>
          <p:nvPr/>
        </p:nvSpPr>
        <p:spPr bwMode="auto">
          <a:xfrm>
            <a:off x="4852988" y="773113"/>
            <a:ext cx="415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4'</a:t>
            </a:r>
          </a:p>
        </p:txBody>
      </p:sp>
      <p:sp>
        <p:nvSpPr>
          <p:cNvPr id="48202" name="Text Box 74"/>
          <p:cNvSpPr txBox="1">
            <a:spLocks noChangeArrowheads="1"/>
          </p:cNvSpPr>
          <p:nvPr/>
        </p:nvSpPr>
        <p:spPr bwMode="auto">
          <a:xfrm>
            <a:off x="6929438" y="862013"/>
            <a:ext cx="458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3"</a:t>
            </a:r>
          </a:p>
        </p:txBody>
      </p:sp>
      <p:sp>
        <p:nvSpPr>
          <p:cNvPr id="48203" name="Text Box 75"/>
          <p:cNvSpPr txBox="1">
            <a:spLocks noChangeArrowheads="1"/>
          </p:cNvSpPr>
          <p:nvPr/>
        </p:nvSpPr>
        <p:spPr bwMode="auto">
          <a:xfrm>
            <a:off x="8053388" y="811213"/>
            <a:ext cx="458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4"</a:t>
            </a:r>
          </a:p>
        </p:txBody>
      </p:sp>
      <p:sp>
        <p:nvSpPr>
          <p:cNvPr id="48204" name="Text Box 76"/>
          <p:cNvSpPr txBox="1">
            <a:spLocks noChangeArrowheads="1"/>
          </p:cNvSpPr>
          <p:nvPr/>
        </p:nvSpPr>
        <p:spPr bwMode="auto">
          <a:xfrm>
            <a:off x="7494588" y="1747838"/>
            <a:ext cx="458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1"</a:t>
            </a:r>
          </a:p>
        </p:txBody>
      </p:sp>
      <p:sp>
        <p:nvSpPr>
          <p:cNvPr id="48205" name="Text Box 77"/>
          <p:cNvSpPr txBox="1">
            <a:spLocks noChangeArrowheads="1"/>
          </p:cNvSpPr>
          <p:nvPr/>
        </p:nvSpPr>
        <p:spPr bwMode="auto">
          <a:xfrm>
            <a:off x="6742113" y="1787525"/>
            <a:ext cx="4587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2"</a:t>
            </a:r>
          </a:p>
        </p:txBody>
      </p:sp>
      <p:sp>
        <p:nvSpPr>
          <p:cNvPr id="48206" name="Rectangle 78"/>
          <p:cNvSpPr>
            <a:spLocks noChangeArrowheads="1"/>
          </p:cNvSpPr>
          <p:nvPr/>
        </p:nvSpPr>
        <p:spPr bwMode="auto">
          <a:xfrm>
            <a:off x="7327900" y="3151188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求</a:t>
            </a: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p</a:t>
            </a: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endParaRPr kumimoji="1" lang="en-US" altLang="zh-CN" sz="24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8208" name="Rectangle 80"/>
          <p:cNvSpPr>
            <a:spLocks noChangeArrowheads="1"/>
          </p:cNvSpPr>
          <p:nvPr/>
        </p:nvSpPr>
        <p:spPr bwMode="auto">
          <a:xfrm>
            <a:off x="7334250" y="3665538"/>
            <a:ext cx="1192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求</a:t>
            </a: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q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endParaRPr kumimoji="1" lang="en-US" altLang="zh-CN" sz="24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8209" name="Text Box 81"/>
          <p:cNvSpPr txBox="1">
            <a:spLocks noChangeArrowheads="1"/>
          </p:cNvSpPr>
          <p:nvPr/>
        </p:nvSpPr>
        <p:spPr bwMode="auto">
          <a:xfrm>
            <a:off x="6053138" y="820738"/>
            <a:ext cx="415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5'</a:t>
            </a:r>
          </a:p>
        </p:txBody>
      </p:sp>
      <p:sp>
        <p:nvSpPr>
          <p:cNvPr id="48210" name="Text Box 82"/>
          <p:cNvSpPr txBox="1">
            <a:spLocks noChangeArrowheads="1"/>
          </p:cNvSpPr>
          <p:nvPr/>
        </p:nvSpPr>
        <p:spPr bwMode="auto">
          <a:xfrm>
            <a:off x="6135688" y="2513013"/>
            <a:ext cx="415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6'</a:t>
            </a:r>
          </a:p>
        </p:txBody>
      </p:sp>
      <p:sp>
        <p:nvSpPr>
          <p:cNvPr id="48211" name="Text Box 83"/>
          <p:cNvSpPr txBox="1">
            <a:spLocks noChangeArrowheads="1"/>
          </p:cNvSpPr>
          <p:nvPr/>
        </p:nvSpPr>
        <p:spPr bwMode="auto">
          <a:xfrm>
            <a:off x="3870325" y="2406650"/>
            <a:ext cx="41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7'</a:t>
            </a:r>
          </a:p>
        </p:txBody>
      </p:sp>
      <p:sp>
        <p:nvSpPr>
          <p:cNvPr id="48212" name="Text Box 84"/>
          <p:cNvSpPr txBox="1">
            <a:spLocks noChangeArrowheads="1"/>
          </p:cNvSpPr>
          <p:nvPr/>
        </p:nvSpPr>
        <p:spPr bwMode="auto">
          <a:xfrm>
            <a:off x="5935663" y="4454525"/>
            <a:ext cx="6873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5(6)</a:t>
            </a:r>
          </a:p>
        </p:txBody>
      </p:sp>
      <p:sp>
        <p:nvSpPr>
          <p:cNvPr id="48213" name="Text Box 85"/>
          <p:cNvSpPr txBox="1">
            <a:spLocks noChangeArrowheads="1"/>
          </p:cNvSpPr>
          <p:nvPr/>
        </p:nvSpPr>
        <p:spPr bwMode="auto">
          <a:xfrm>
            <a:off x="3602038" y="3565525"/>
            <a:ext cx="525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(7)</a:t>
            </a:r>
          </a:p>
        </p:txBody>
      </p:sp>
      <p:sp>
        <p:nvSpPr>
          <p:cNvPr id="48214" name="Text Box 86"/>
          <p:cNvSpPr txBox="1">
            <a:spLocks noChangeArrowheads="1"/>
          </p:cNvSpPr>
          <p:nvPr/>
        </p:nvSpPr>
        <p:spPr bwMode="auto">
          <a:xfrm>
            <a:off x="8482013" y="827088"/>
            <a:ext cx="458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5"</a:t>
            </a:r>
          </a:p>
        </p:txBody>
      </p:sp>
      <p:sp>
        <p:nvSpPr>
          <p:cNvPr id="48215" name="Text Box 87"/>
          <p:cNvSpPr txBox="1">
            <a:spLocks noChangeArrowheads="1"/>
          </p:cNvSpPr>
          <p:nvPr/>
        </p:nvSpPr>
        <p:spPr bwMode="auto">
          <a:xfrm>
            <a:off x="8426450" y="2528888"/>
            <a:ext cx="4587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6"</a:t>
            </a:r>
          </a:p>
        </p:txBody>
      </p:sp>
      <p:sp>
        <p:nvSpPr>
          <p:cNvPr id="48216" name="Text Box 88"/>
          <p:cNvSpPr txBox="1">
            <a:spLocks noChangeArrowheads="1"/>
          </p:cNvSpPr>
          <p:nvPr/>
        </p:nvSpPr>
        <p:spPr bwMode="auto">
          <a:xfrm>
            <a:off x="7551738" y="2528888"/>
            <a:ext cx="458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7"</a:t>
            </a:r>
          </a:p>
        </p:txBody>
      </p:sp>
      <p:sp>
        <p:nvSpPr>
          <p:cNvPr id="48217" name="Text Box 89"/>
          <p:cNvSpPr txBox="1">
            <a:spLocks noChangeArrowheads="1"/>
          </p:cNvSpPr>
          <p:nvPr/>
        </p:nvSpPr>
        <p:spPr bwMode="auto">
          <a:xfrm>
            <a:off x="3516313" y="1743075"/>
            <a:ext cx="1052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2'</a:t>
            </a:r>
            <a:r>
              <a:rPr kumimoji="1" lang="zh-CN" altLang="en-US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48218" name="Text Box 90"/>
          <p:cNvSpPr txBox="1">
            <a:spLocks noChangeArrowheads="1"/>
          </p:cNvSpPr>
          <p:nvPr/>
        </p:nvSpPr>
        <p:spPr bwMode="auto">
          <a:xfrm>
            <a:off x="5003800" y="747713"/>
            <a:ext cx="10525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3'</a:t>
            </a:r>
            <a:r>
              <a:rPr kumimoji="1" lang="zh-CN" altLang="en-US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48219" name="Oval 91"/>
          <p:cNvSpPr>
            <a:spLocks noChangeArrowheads="1"/>
          </p:cNvSpPr>
          <p:nvPr/>
        </p:nvSpPr>
        <p:spPr bwMode="auto">
          <a:xfrm>
            <a:off x="7150100" y="2087563"/>
            <a:ext cx="74613" cy="74612"/>
          </a:xfrm>
          <a:prstGeom prst="ellipse">
            <a:avLst/>
          </a:prstGeom>
          <a:solidFill>
            <a:srgbClr val="0000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8222" name="Text Box 94"/>
          <p:cNvSpPr txBox="1">
            <a:spLocks noChangeArrowheads="1"/>
          </p:cNvSpPr>
          <p:nvPr/>
        </p:nvSpPr>
        <p:spPr bwMode="auto">
          <a:xfrm>
            <a:off x="6854825" y="5400675"/>
            <a:ext cx="2289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类似图形</a:t>
            </a:r>
          </a:p>
        </p:txBody>
      </p:sp>
      <p:sp>
        <p:nvSpPr>
          <p:cNvPr id="48223" name="Text Box 95"/>
          <p:cNvSpPr txBox="1">
            <a:spLocks noChangeArrowheads="1"/>
          </p:cNvSpPr>
          <p:nvPr/>
        </p:nvSpPr>
        <p:spPr bwMode="auto">
          <a:xfrm>
            <a:off x="6867525" y="5873750"/>
            <a:ext cx="227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onotype Sorts" pitchFamily="2" charset="2"/>
              </a:rPr>
              <a:t>“</a:t>
            </a: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三等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</a:p>
        </p:txBody>
      </p:sp>
      <p:sp>
        <p:nvSpPr>
          <p:cNvPr id="48224" name="Text Box 96"/>
          <p:cNvSpPr txBox="1">
            <a:spLocks noChangeArrowheads="1"/>
          </p:cNvSpPr>
          <p:nvPr/>
        </p:nvSpPr>
        <p:spPr bwMode="auto">
          <a:xfrm>
            <a:off x="7032625" y="4775200"/>
            <a:ext cx="898525" cy="51911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检查</a:t>
            </a:r>
          </a:p>
        </p:txBody>
      </p:sp>
      <p:sp>
        <p:nvSpPr>
          <p:cNvPr id="48225" name="Oval 97"/>
          <p:cNvSpPr>
            <a:spLocks noChangeArrowheads="1"/>
          </p:cNvSpPr>
          <p:nvPr/>
        </p:nvSpPr>
        <p:spPr bwMode="auto">
          <a:xfrm>
            <a:off x="7761288" y="2540000"/>
            <a:ext cx="74612" cy="74613"/>
          </a:xfrm>
          <a:prstGeom prst="ellipse">
            <a:avLst/>
          </a:prstGeom>
          <a:solidFill>
            <a:srgbClr val="0000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75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48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" fill="hold"/>
                                        <p:tgtEl>
                                          <p:spTgt spid="48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75"/>
                                        <p:tgtEl>
                                          <p:spTgt spid="4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75"/>
                                        <p:tgtEl>
                                          <p:spTgt spid="4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75"/>
                                        <p:tgtEl>
                                          <p:spTgt spid="4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75"/>
                                        <p:tgtEl>
                                          <p:spTgt spid="4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75" fill="hold"/>
                                        <p:tgtEl>
                                          <p:spTgt spid="48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75" fill="hold"/>
                                        <p:tgtEl>
                                          <p:spTgt spid="48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4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4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4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4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4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8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4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48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48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48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8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75"/>
                                        <p:tgtEl>
                                          <p:spTgt spid="48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75"/>
                                        <p:tgtEl>
                                          <p:spTgt spid="48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4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4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500"/>
                                        <p:tgtEl>
                                          <p:spTgt spid="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2000"/>
                                        <p:tgtEl>
                                          <p:spTgt spid="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26" grpId="0" animBg="1"/>
      <p:bldP spid="48131" grpId="0" build="p" autoUpdateAnimBg="0"/>
      <p:bldP spid="48132" grpId="0" build="p" autoUpdateAnimBg="0"/>
      <p:bldP spid="48133" grpId="0" animBg="1" autoUpdateAnimBg="0"/>
      <p:bldP spid="48134" grpId="0" build="p" autoUpdateAnimBg="0"/>
      <p:bldP spid="48141" grpId="0" autoUpdateAnimBg="0"/>
      <p:bldP spid="48142" grpId="0" autoUpdateAnimBg="0"/>
      <p:bldP spid="48160" grpId="0" animBg="1" autoUpdateAnimBg="0"/>
      <p:bldP spid="48161" grpId="0" build="p" autoUpdateAnimBg="0"/>
      <p:bldP spid="48163" grpId="0" build="p" autoUpdateAnimBg="0"/>
      <p:bldP spid="48164" grpId="0" build="p" autoUpdateAnimBg="0"/>
      <p:bldP spid="48166" grpId="0" build="p" autoUpdateAnimBg="0"/>
      <p:bldP spid="48174" grpId="0" animBg="1"/>
      <p:bldP spid="48181" grpId="0" animBg="1"/>
      <p:bldP spid="48183" grpId="0" build="p" autoUpdateAnimBg="0"/>
      <p:bldP spid="48186" grpId="0" build="p" autoUpdateAnimBg="0"/>
      <p:bldP spid="48196" grpId="0" build="p" autoUpdateAnimBg="0"/>
      <p:bldP spid="48197" grpId="0" build="p" autoUpdateAnimBg="0"/>
      <p:bldP spid="48198" grpId="0" build="p" autoUpdateAnimBg="0"/>
      <p:bldP spid="48199" grpId="0" build="p" autoUpdateAnimBg="0"/>
      <p:bldP spid="48200" grpId="0" build="p" autoUpdateAnimBg="0"/>
      <p:bldP spid="48201" grpId="0" build="p" autoUpdateAnimBg="0"/>
      <p:bldP spid="48202" grpId="0" build="p" autoUpdateAnimBg="0"/>
      <p:bldP spid="48203" grpId="0" build="p" autoUpdateAnimBg="0" advAuto="0"/>
      <p:bldP spid="48204" grpId="0" build="p" autoUpdateAnimBg="0" advAuto="0"/>
      <p:bldP spid="48205" grpId="0" build="p" autoUpdateAnimBg="0" advAuto="0"/>
      <p:bldP spid="48206" grpId="0" autoUpdateAnimBg="0"/>
      <p:bldP spid="48208" grpId="0" autoUpdateAnimBg="0"/>
      <p:bldP spid="48209" grpId="0" build="p" autoUpdateAnimBg="0"/>
      <p:bldP spid="48210" grpId="0" build="p" autoUpdateAnimBg="0"/>
      <p:bldP spid="48211" grpId="0" build="p" autoUpdateAnimBg="0"/>
      <p:bldP spid="48212" grpId="0" build="p" autoUpdateAnimBg="0"/>
      <p:bldP spid="48213" grpId="0" build="p" autoUpdateAnimBg="0"/>
      <p:bldP spid="48214" grpId="0" build="p" autoUpdateAnimBg="0"/>
      <p:bldP spid="48215" grpId="0" build="p" autoUpdateAnimBg="0"/>
      <p:bldP spid="48216" grpId="0" build="p" autoUpdateAnimBg="0" advAuto="0"/>
      <p:bldP spid="48217" grpId="0" build="p" autoUpdateAnimBg="0" advAuto="0"/>
      <p:bldP spid="48218" grpId="0" build="p" autoUpdateAnimBg="0" advAuto="0"/>
      <p:bldP spid="48219" grpId="0" animBg="1"/>
      <p:bldP spid="48222" grpId="0" build="p" autoUpdateAnimBg="0"/>
      <p:bldP spid="48223" grpId="0" build="p" autoUpdateAnimBg="0"/>
      <p:bldP spid="48224" grpId="0" animBg="1" autoUpdateAnimBg="0"/>
      <p:bldP spid="482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FB7B0CC-B6CA-4956-BAE9-A7317A2B6942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8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969963"/>
            <a:ext cx="76041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一．平面与圆柱体相交</a:t>
            </a:r>
            <a:endParaRPr kumimoji="1" lang="zh-CN" altLang="en-US" sz="1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截平面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与轴线的相互位置关系、及截交线的形状：</a:t>
            </a: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1455738" y="2460625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⊥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轴线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6710363" y="2441575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∥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轴线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024313" y="2474913"/>
            <a:ext cx="1333500" cy="457200"/>
            <a:chOff x="2535" y="3309"/>
            <a:chExt cx="840" cy="288"/>
          </a:xfrm>
        </p:grpSpPr>
        <p:sp>
          <p:nvSpPr>
            <p:cNvPr id="10280" name="Line 24"/>
            <p:cNvSpPr>
              <a:spLocks noChangeShapeType="1"/>
            </p:cNvSpPr>
            <p:nvPr/>
          </p:nvSpPr>
          <p:spPr bwMode="auto">
            <a:xfrm flipH="1">
              <a:off x="2805" y="3381"/>
              <a:ext cx="56" cy="1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1" name="Line 25"/>
            <p:cNvSpPr>
              <a:spLocks noChangeShapeType="1"/>
            </p:cNvSpPr>
            <p:nvPr/>
          </p:nvSpPr>
          <p:spPr bwMode="auto">
            <a:xfrm flipV="1">
              <a:off x="2734" y="3497"/>
              <a:ext cx="16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2" name="Text Box 26"/>
            <p:cNvSpPr txBox="1">
              <a:spLocks noChangeArrowheads="1"/>
            </p:cNvSpPr>
            <p:nvPr/>
          </p:nvSpPr>
          <p:spPr bwMode="auto">
            <a:xfrm>
              <a:off x="2535" y="3309"/>
              <a:ext cx="8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　</a:t>
              </a: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轴线</a:t>
              </a: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76288" y="2381250"/>
            <a:ext cx="7832725" cy="3703638"/>
            <a:chOff x="489" y="1500"/>
            <a:chExt cx="4934" cy="2333"/>
          </a:xfrm>
        </p:grpSpPr>
        <p:sp>
          <p:nvSpPr>
            <p:cNvPr id="10276" name="Rectangle 29"/>
            <p:cNvSpPr>
              <a:spLocks noChangeArrowheads="1"/>
            </p:cNvSpPr>
            <p:nvPr/>
          </p:nvSpPr>
          <p:spPr bwMode="auto">
            <a:xfrm>
              <a:off x="489" y="1500"/>
              <a:ext cx="4934" cy="233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77" name="Line 30"/>
            <p:cNvSpPr>
              <a:spLocks noChangeShapeType="1"/>
            </p:cNvSpPr>
            <p:nvPr/>
          </p:nvSpPr>
          <p:spPr bwMode="auto">
            <a:xfrm>
              <a:off x="489" y="1844"/>
              <a:ext cx="493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8" name="Line 31"/>
            <p:cNvSpPr>
              <a:spLocks noChangeShapeType="1"/>
            </p:cNvSpPr>
            <p:nvPr/>
          </p:nvSpPr>
          <p:spPr bwMode="auto">
            <a:xfrm>
              <a:off x="2022" y="1500"/>
              <a:ext cx="0" cy="2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9" name="Line 32"/>
            <p:cNvSpPr>
              <a:spLocks noChangeShapeType="1"/>
            </p:cNvSpPr>
            <p:nvPr/>
          </p:nvSpPr>
          <p:spPr bwMode="auto">
            <a:xfrm>
              <a:off x="3734" y="1500"/>
              <a:ext cx="0" cy="2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173163" y="3070225"/>
            <a:ext cx="1630362" cy="2181225"/>
            <a:chOff x="2136" y="756"/>
            <a:chExt cx="1035" cy="1476"/>
          </a:xfrm>
        </p:grpSpPr>
        <p:grpSp>
          <p:nvGrpSpPr>
            <p:cNvPr id="10270" name="Group 51"/>
            <p:cNvGrpSpPr>
              <a:grpSpLocks/>
            </p:cNvGrpSpPr>
            <p:nvPr/>
          </p:nvGrpSpPr>
          <p:grpSpPr bwMode="auto">
            <a:xfrm>
              <a:off x="2393" y="1356"/>
              <a:ext cx="778" cy="876"/>
              <a:chOff x="2393" y="1356"/>
              <a:chExt cx="778" cy="876"/>
            </a:xfrm>
          </p:grpSpPr>
          <p:sp>
            <p:nvSpPr>
              <p:cNvPr id="10274" name="Freeform 52"/>
              <p:cNvSpPr>
                <a:spLocks/>
              </p:cNvSpPr>
              <p:nvPr/>
            </p:nvSpPr>
            <p:spPr bwMode="auto">
              <a:xfrm>
                <a:off x="2399" y="1590"/>
                <a:ext cx="772" cy="642"/>
              </a:xfrm>
              <a:custGeom>
                <a:avLst/>
                <a:gdLst>
                  <a:gd name="T0" fmla="*/ 0 w 772"/>
                  <a:gd name="T1" fmla="*/ 0 h 642"/>
                  <a:gd name="T2" fmla="*/ 0 w 772"/>
                  <a:gd name="T3" fmla="*/ 392 h 642"/>
                  <a:gd name="T4" fmla="*/ 13 w 772"/>
                  <a:gd name="T5" fmla="*/ 455 h 642"/>
                  <a:gd name="T6" fmla="*/ 40 w 772"/>
                  <a:gd name="T7" fmla="*/ 513 h 642"/>
                  <a:gd name="T8" fmla="*/ 80 w 772"/>
                  <a:gd name="T9" fmla="*/ 548 h 642"/>
                  <a:gd name="T10" fmla="*/ 120 w 772"/>
                  <a:gd name="T11" fmla="*/ 575 h 642"/>
                  <a:gd name="T12" fmla="*/ 165 w 772"/>
                  <a:gd name="T13" fmla="*/ 597 h 642"/>
                  <a:gd name="T14" fmla="*/ 219 w 772"/>
                  <a:gd name="T15" fmla="*/ 615 h 642"/>
                  <a:gd name="T16" fmla="*/ 272 w 772"/>
                  <a:gd name="T17" fmla="*/ 629 h 642"/>
                  <a:gd name="T18" fmla="*/ 339 w 772"/>
                  <a:gd name="T19" fmla="*/ 638 h 642"/>
                  <a:gd name="T20" fmla="*/ 406 w 772"/>
                  <a:gd name="T21" fmla="*/ 642 h 642"/>
                  <a:gd name="T22" fmla="*/ 482 w 772"/>
                  <a:gd name="T23" fmla="*/ 633 h 642"/>
                  <a:gd name="T24" fmla="*/ 544 w 772"/>
                  <a:gd name="T25" fmla="*/ 620 h 642"/>
                  <a:gd name="T26" fmla="*/ 589 w 772"/>
                  <a:gd name="T27" fmla="*/ 606 h 642"/>
                  <a:gd name="T28" fmla="*/ 643 w 772"/>
                  <a:gd name="T29" fmla="*/ 584 h 642"/>
                  <a:gd name="T30" fmla="*/ 692 w 772"/>
                  <a:gd name="T31" fmla="*/ 556 h 642"/>
                  <a:gd name="T32" fmla="*/ 726 w 772"/>
                  <a:gd name="T33" fmla="*/ 517 h 642"/>
                  <a:gd name="T34" fmla="*/ 755 w 772"/>
                  <a:gd name="T35" fmla="*/ 479 h 642"/>
                  <a:gd name="T36" fmla="*/ 764 w 772"/>
                  <a:gd name="T37" fmla="*/ 439 h 642"/>
                  <a:gd name="T38" fmla="*/ 772 w 772"/>
                  <a:gd name="T39" fmla="*/ 388 h 642"/>
                  <a:gd name="T40" fmla="*/ 772 w 772"/>
                  <a:gd name="T41" fmla="*/ 10 h 642"/>
                  <a:gd name="T42" fmla="*/ 0 w 772"/>
                  <a:gd name="T43" fmla="*/ 0 h 64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72"/>
                  <a:gd name="T67" fmla="*/ 0 h 642"/>
                  <a:gd name="T68" fmla="*/ 772 w 772"/>
                  <a:gd name="T69" fmla="*/ 642 h 64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72" h="642">
                    <a:moveTo>
                      <a:pt x="0" y="0"/>
                    </a:moveTo>
                    <a:lnTo>
                      <a:pt x="0" y="392"/>
                    </a:lnTo>
                    <a:lnTo>
                      <a:pt x="13" y="455"/>
                    </a:lnTo>
                    <a:lnTo>
                      <a:pt x="40" y="513"/>
                    </a:lnTo>
                    <a:lnTo>
                      <a:pt x="80" y="548"/>
                    </a:lnTo>
                    <a:lnTo>
                      <a:pt x="120" y="575"/>
                    </a:lnTo>
                    <a:lnTo>
                      <a:pt x="165" y="597"/>
                    </a:lnTo>
                    <a:lnTo>
                      <a:pt x="219" y="615"/>
                    </a:lnTo>
                    <a:lnTo>
                      <a:pt x="272" y="629"/>
                    </a:lnTo>
                    <a:lnTo>
                      <a:pt x="339" y="638"/>
                    </a:lnTo>
                    <a:lnTo>
                      <a:pt x="406" y="642"/>
                    </a:lnTo>
                    <a:lnTo>
                      <a:pt x="482" y="633"/>
                    </a:lnTo>
                    <a:lnTo>
                      <a:pt x="544" y="620"/>
                    </a:lnTo>
                    <a:lnTo>
                      <a:pt x="589" y="606"/>
                    </a:lnTo>
                    <a:lnTo>
                      <a:pt x="643" y="584"/>
                    </a:lnTo>
                    <a:lnTo>
                      <a:pt x="692" y="556"/>
                    </a:lnTo>
                    <a:lnTo>
                      <a:pt x="726" y="517"/>
                    </a:lnTo>
                    <a:lnTo>
                      <a:pt x="755" y="479"/>
                    </a:lnTo>
                    <a:lnTo>
                      <a:pt x="764" y="439"/>
                    </a:lnTo>
                    <a:lnTo>
                      <a:pt x="772" y="388"/>
                    </a:lnTo>
                    <a:lnTo>
                      <a:pt x="772" y="1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50000">
                    <a:srgbClr val="0099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5" name="Freeform 53"/>
              <p:cNvSpPr>
                <a:spLocks/>
              </p:cNvSpPr>
              <p:nvPr/>
            </p:nvSpPr>
            <p:spPr bwMode="auto">
              <a:xfrm>
                <a:off x="2393" y="1356"/>
                <a:ext cx="777" cy="494"/>
              </a:xfrm>
              <a:custGeom>
                <a:avLst/>
                <a:gdLst>
                  <a:gd name="T0" fmla="*/ 0 w 8363"/>
                  <a:gd name="T1" fmla="*/ 0 h 5311"/>
                  <a:gd name="T2" fmla="*/ 0 w 8363"/>
                  <a:gd name="T3" fmla="*/ 0 h 5311"/>
                  <a:gd name="T4" fmla="*/ 0 w 8363"/>
                  <a:gd name="T5" fmla="*/ 0 h 5311"/>
                  <a:gd name="T6" fmla="*/ 0 w 8363"/>
                  <a:gd name="T7" fmla="*/ 0 h 5311"/>
                  <a:gd name="T8" fmla="*/ 0 w 8363"/>
                  <a:gd name="T9" fmla="*/ 0 h 5311"/>
                  <a:gd name="T10" fmla="*/ 0 w 8363"/>
                  <a:gd name="T11" fmla="*/ 0 h 5311"/>
                  <a:gd name="T12" fmla="*/ 0 w 8363"/>
                  <a:gd name="T13" fmla="*/ 0 h 5311"/>
                  <a:gd name="T14" fmla="*/ 0 w 8363"/>
                  <a:gd name="T15" fmla="*/ 0 h 5311"/>
                  <a:gd name="T16" fmla="*/ 0 w 8363"/>
                  <a:gd name="T17" fmla="*/ 0 h 5311"/>
                  <a:gd name="T18" fmla="*/ 0 w 8363"/>
                  <a:gd name="T19" fmla="*/ 0 h 5311"/>
                  <a:gd name="T20" fmla="*/ 0 w 8363"/>
                  <a:gd name="T21" fmla="*/ 0 h 5311"/>
                  <a:gd name="T22" fmla="*/ 0 w 8363"/>
                  <a:gd name="T23" fmla="*/ 0 h 5311"/>
                  <a:gd name="T24" fmla="*/ 0 w 8363"/>
                  <a:gd name="T25" fmla="*/ 0 h 5311"/>
                  <a:gd name="T26" fmla="*/ 0 w 8363"/>
                  <a:gd name="T27" fmla="*/ 0 h 5311"/>
                  <a:gd name="T28" fmla="*/ 0 w 8363"/>
                  <a:gd name="T29" fmla="*/ 0 h 5311"/>
                  <a:gd name="T30" fmla="*/ 0 w 8363"/>
                  <a:gd name="T31" fmla="*/ 0 h 5311"/>
                  <a:gd name="T32" fmla="*/ 0 w 8363"/>
                  <a:gd name="T33" fmla="*/ 0 h 5311"/>
                  <a:gd name="T34" fmla="*/ 0 w 8363"/>
                  <a:gd name="T35" fmla="*/ 0 h 5311"/>
                  <a:gd name="T36" fmla="*/ 0 w 8363"/>
                  <a:gd name="T37" fmla="*/ 0 h 5311"/>
                  <a:gd name="T38" fmla="*/ 0 w 8363"/>
                  <a:gd name="T39" fmla="*/ 0 h 5311"/>
                  <a:gd name="T40" fmla="*/ 0 w 8363"/>
                  <a:gd name="T41" fmla="*/ 0 h 5311"/>
                  <a:gd name="T42" fmla="*/ 0 w 8363"/>
                  <a:gd name="T43" fmla="*/ 0 h 5311"/>
                  <a:gd name="T44" fmla="*/ 0 w 8363"/>
                  <a:gd name="T45" fmla="*/ 0 h 5311"/>
                  <a:gd name="T46" fmla="*/ 0 w 8363"/>
                  <a:gd name="T47" fmla="*/ 0 h 5311"/>
                  <a:gd name="T48" fmla="*/ 0 w 8363"/>
                  <a:gd name="T49" fmla="*/ 0 h 5311"/>
                  <a:gd name="T50" fmla="*/ 0 w 8363"/>
                  <a:gd name="T51" fmla="*/ 0 h 5311"/>
                  <a:gd name="T52" fmla="*/ 0 w 8363"/>
                  <a:gd name="T53" fmla="*/ 0 h 5311"/>
                  <a:gd name="T54" fmla="*/ 0 w 8363"/>
                  <a:gd name="T55" fmla="*/ 0 h 5311"/>
                  <a:gd name="T56" fmla="*/ 0 w 8363"/>
                  <a:gd name="T57" fmla="*/ 0 h 5311"/>
                  <a:gd name="T58" fmla="*/ 0 w 8363"/>
                  <a:gd name="T59" fmla="*/ 0 h 5311"/>
                  <a:gd name="T60" fmla="*/ 0 w 8363"/>
                  <a:gd name="T61" fmla="*/ 0 h 5311"/>
                  <a:gd name="T62" fmla="*/ 0 w 8363"/>
                  <a:gd name="T63" fmla="*/ 0 h 5311"/>
                  <a:gd name="T64" fmla="*/ 0 w 8363"/>
                  <a:gd name="T65" fmla="*/ 0 h 5311"/>
                  <a:gd name="T66" fmla="*/ 0 w 8363"/>
                  <a:gd name="T67" fmla="*/ 0 h 5311"/>
                  <a:gd name="T68" fmla="*/ 0 w 8363"/>
                  <a:gd name="T69" fmla="*/ 0 h 531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363"/>
                  <a:gd name="T106" fmla="*/ 0 h 5311"/>
                  <a:gd name="T107" fmla="*/ 8363 w 8363"/>
                  <a:gd name="T108" fmla="*/ 5311 h 531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363" h="5311">
                    <a:moveTo>
                      <a:pt x="0" y="2655"/>
                    </a:moveTo>
                    <a:lnTo>
                      <a:pt x="76" y="3158"/>
                    </a:lnTo>
                    <a:lnTo>
                      <a:pt x="300" y="3644"/>
                    </a:lnTo>
                    <a:lnTo>
                      <a:pt x="665" y="4093"/>
                    </a:lnTo>
                    <a:lnTo>
                      <a:pt x="1158" y="4490"/>
                    </a:lnTo>
                    <a:lnTo>
                      <a:pt x="1760" y="4821"/>
                    </a:lnTo>
                    <a:lnTo>
                      <a:pt x="2450" y="5074"/>
                    </a:lnTo>
                    <a:lnTo>
                      <a:pt x="3202" y="5239"/>
                    </a:lnTo>
                    <a:lnTo>
                      <a:pt x="3992" y="5311"/>
                    </a:lnTo>
                    <a:lnTo>
                      <a:pt x="4787" y="5287"/>
                    </a:lnTo>
                    <a:lnTo>
                      <a:pt x="5561" y="5168"/>
                    </a:lnTo>
                    <a:lnTo>
                      <a:pt x="6286" y="4958"/>
                    </a:lnTo>
                    <a:lnTo>
                      <a:pt x="6934" y="4665"/>
                    </a:lnTo>
                    <a:lnTo>
                      <a:pt x="7485" y="4299"/>
                    </a:lnTo>
                    <a:lnTo>
                      <a:pt x="7915" y="3873"/>
                    </a:lnTo>
                    <a:lnTo>
                      <a:pt x="8212" y="3404"/>
                    </a:lnTo>
                    <a:lnTo>
                      <a:pt x="8363" y="2908"/>
                    </a:lnTo>
                    <a:lnTo>
                      <a:pt x="8363" y="2403"/>
                    </a:lnTo>
                    <a:lnTo>
                      <a:pt x="8212" y="1906"/>
                    </a:lnTo>
                    <a:lnTo>
                      <a:pt x="7915" y="1437"/>
                    </a:lnTo>
                    <a:lnTo>
                      <a:pt x="7485" y="1012"/>
                    </a:lnTo>
                    <a:lnTo>
                      <a:pt x="6934" y="646"/>
                    </a:lnTo>
                    <a:lnTo>
                      <a:pt x="6286" y="353"/>
                    </a:lnTo>
                    <a:lnTo>
                      <a:pt x="5561" y="143"/>
                    </a:lnTo>
                    <a:lnTo>
                      <a:pt x="4787" y="24"/>
                    </a:lnTo>
                    <a:lnTo>
                      <a:pt x="3992" y="0"/>
                    </a:lnTo>
                    <a:lnTo>
                      <a:pt x="3202" y="72"/>
                    </a:lnTo>
                    <a:lnTo>
                      <a:pt x="2450" y="237"/>
                    </a:lnTo>
                    <a:lnTo>
                      <a:pt x="1760" y="489"/>
                    </a:lnTo>
                    <a:lnTo>
                      <a:pt x="1158" y="821"/>
                    </a:lnTo>
                    <a:lnTo>
                      <a:pt x="665" y="1218"/>
                    </a:lnTo>
                    <a:lnTo>
                      <a:pt x="300" y="1667"/>
                    </a:lnTo>
                    <a:lnTo>
                      <a:pt x="76" y="2152"/>
                    </a:lnTo>
                    <a:lnTo>
                      <a:pt x="0" y="2655"/>
                    </a:lnTo>
                    <a:lnTo>
                      <a:pt x="1" y="2655"/>
                    </a:lnTo>
                  </a:path>
                </a:pathLst>
              </a:custGeom>
              <a:gradFill rotWithShape="1">
                <a:gsLst>
                  <a:gs pos="0">
                    <a:srgbClr val="A07400"/>
                  </a:gs>
                  <a:gs pos="50000">
                    <a:srgbClr val="E6A900"/>
                  </a:gs>
                  <a:gs pos="100000">
                    <a:srgbClr val="FFCA00"/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71" name="Group 54"/>
            <p:cNvGrpSpPr>
              <a:grpSpLocks/>
            </p:cNvGrpSpPr>
            <p:nvPr/>
          </p:nvGrpSpPr>
          <p:grpSpPr bwMode="auto">
            <a:xfrm>
              <a:off x="2136" y="756"/>
              <a:ext cx="781" cy="876"/>
              <a:chOff x="996" y="1320"/>
              <a:chExt cx="781" cy="876"/>
            </a:xfrm>
          </p:grpSpPr>
          <p:sp>
            <p:nvSpPr>
              <p:cNvPr id="10272" name="Freeform 55"/>
              <p:cNvSpPr>
                <a:spLocks/>
              </p:cNvSpPr>
              <p:nvPr/>
            </p:nvSpPr>
            <p:spPr bwMode="auto">
              <a:xfrm>
                <a:off x="996" y="1545"/>
                <a:ext cx="781" cy="651"/>
              </a:xfrm>
              <a:custGeom>
                <a:avLst/>
                <a:gdLst>
                  <a:gd name="T0" fmla="*/ 0 w 2100"/>
                  <a:gd name="T1" fmla="*/ 0 h 1752"/>
                  <a:gd name="T2" fmla="*/ 0 w 2100"/>
                  <a:gd name="T3" fmla="*/ 0 h 1752"/>
                  <a:gd name="T4" fmla="*/ 0 w 2100"/>
                  <a:gd name="T5" fmla="*/ 0 h 1752"/>
                  <a:gd name="T6" fmla="*/ 0 w 2100"/>
                  <a:gd name="T7" fmla="*/ 0 h 1752"/>
                  <a:gd name="T8" fmla="*/ 0 w 2100"/>
                  <a:gd name="T9" fmla="*/ 0 h 1752"/>
                  <a:gd name="T10" fmla="*/ 0 w 2100"/>
                  <a:gd name="T11" fmla="*/ 0 h 1752"/>
                  <a:gd name="T12" fmla="*/ 0 w 2100"/>
                  <a:gd name="T13" fmla="*/ 0 h 1752"/>
                  <a:gd name="T14" fmla="*/ 0 w 2100"/>
                  <a:gd name="T15" fmla="*/ 0 h 1752"/>
                  <a:gd name="T16" fmla="*/ 0 w 2100"/>
                  <a:gd name="T17" fmla="*/ 0 h 1752"/>
                  <a:gd name="T18" fmla="*/ 0 w 2100"/>
                  <a:gd name="T19" fmla="*/ 0 h 1752"/>
                  <a:gd name="T20" fmla="*/ 0 w 2100"/>
                  <a:gd name="T21" fmla="*/ 0 h 1752"/>
                  <a:gd name="T22" fmla="*/ 0 w 2100"/>
                  <a:gd name="T23" fmla="*/ 0 h 1752"/>
                  <a:gd name="T24" fmla="*/ 0 w 2100"/>
                  <a:gd name="T25" fmla="*/ 0 h 1752"/>
                  <a:gd name="T26" fmla="*/ 0 w 2100"/>
                  <a:gd name="T27" fmla="*/ 0 h 1752"/>
                  <a:gd name="T28" fmla="*/ 0 w 2100"/>
                  <a:gd name="T29" fmla="*/ 0 h 1752"/>
                  <a:gd name="T30" fmla="*/ 0 w 2100"/>
                  <a:gd name="T31" fmla="*/ 0 h 1752"/>
                  <a:gd name="T32" fmla="*/ 0 w 2100"/>
                  <a:gd name="T33" fmla="*/ 0 h 1752"/>
                  <a:gd name="T34" fmla="*/ 0 w 2100"/>
                  <a:gd name="T35" fmla="*/ 0 h 1752"/>
                  <a:gd name="T36" fmla="*/ 0 w 2100"/>
                  <a:gd name="T37" fmla="*/ 0 h 1752"/>
                  <a:gd name="T38" fmla="*/ 0 w 2100"/>
                  <a:gd name="T39" fmla="*/ 0 h 1752"/>
                  <a:gd name="T40" fmla="*/ 0 w 2100"/>
                  <a:gd name="T41" fmla="*/ 0 h 1752"/>
                  <a:gd name="T42" fmla="*/ 0 w 2100"/>
                  <a:gd name="T43" fmla="*/ 0 h 175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100"/>
                  <a:gd name="T67" fmla="*/ 0 h 1752"/>
                  <a:gd name="T68" fmla="*/ 2100 w 2100"/>
                  <a:gd name="T69" fmla="*/ 1752 h 175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100" h="1752">
                    <a:moveTo>
                      <a:pt x="0" y="24"/>
                    </a:moveTo>
                    <a:lnTo>
                      <a:pt x="0" y="1080"/>
                    </a:lnTo>
                    <a:lnTo>
                      <a:pt x="36" y="1248"/>
                    </a:lnTo>
                    <a:lnTo>
                      <a:pt x="108" y="1404"/>
                    </a:lnTo>
                    <a:lnTo>
                      <a:pt x="216" y="1500"/>
                    </a:lnTo>
                    <a:lnTo>
                      <a:pt x="324" y="1572"/>
                    </a:lnTo>
                    <a:lnTo>
                      <a:pt x="444" y="1632"/>
                    </a:lnTo>
                    <a:lnTo>
                      <a:pt x="588" y="1680"/>
                    </a:lnTo>
                    <a:lnTo>
                      <a:pt x="732" y="1716"/>
                    </a:lnTo>
                    <a:lnTo>
                      <a:pt x="912" y="1740"/>
                    </a:lnTo>
                    <a:lnTo>
                      <a:pt x="1092" y="1752"/>
                    </a:lnTo>
                    <a:lnTo>
                      <a:pt x="1296" y="1728"/>
                    </a:lnTo>
                    <a:lnTo>
                      <a:pt x="1464" y="1692"/>
                    </a:lnTo>
                    <a:lnTo>
                      <a:pt x="1584" y="1656"/>
                    </a:lnTo>
                    <a:lnTo>
                      <a:pt x="1728" y="1596"/>
                    </a:lnTo>
                    <a:lnTo>
                      <a:pt x="1872" y="1500"/>
                    </a:lnTo>
                    <a:lnTo>
                      <a:pt x="1956" y="1416"/>
                    </a:lnTo>
                    <a:lnTo>
                      <a:pt x="2040" y="1308"/>
                    </a:lnTo>
                    <a:lnTo>
                      <a:pt x="2088" y="1188"/>
                    </a:lnTo>
                    <a:lnTo>
                      <a:pt x="2100" y="1092"/>
                    </a:lnTo>
                    <a:lnTo>
                      <a:pt x="2100" y="0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50000">
                    <a:srgbClr val="0099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7" name="Freeform 56"/>
              <p:cNvSpPr>
                <a:spLocks/>
              </p:cNvSpPr>
              <p:nvPr/>
            </p:nvSpPr>
            <p:spPr bwMode="auto">
              <a:xfrm>
                <a:off x="997" y="1320"/>
                <a:ext cx="777" cy="494"/>
              </a:xfrm>
              <a:custGeom>
                <a:avLst/>
                <a:gdLst>
                  <a:gd name="T0" fmla="*/ 0 w 8363"/>
                  <a:gd name="T1" fmla="*/ 0 h 5311"/>
                  <a:gd name="T2" fmla="*/ 0 w 8363"/>
                  <a:gd name="T3" fmla="*/ 0 h 5311"/>
                  <a:gd name="T4" fmla="*/ 0 w 8363"/>
                  <a:gd name="T5" fmla="*/ 0 h 5311"/>
                  <a:gd name="T6" fmla="*/ 0 w 8363"/>
                  <a:gd name="T7" fmla="*/ 0 h 5311"/>
                  <a:gd name="T8" fmla="*/ 0 w 8363"/>
                  <a:gd name="T9" fmla="*/ 0 h 5311"/>
                  <a:gd name="T10" fmla="*/ 0 w 8363"/>
                  <a:gd name="T11" fmla="*/ 0 h 5311"/>
                  <a:gd name="T12" fmla="*/ 0 w 8363"/>
                  <a:gd name="T13" fmla="*/ 0 h 5311"/>
                  <a:gd name="T14" fmla="*/ 0 w 8363"/>
                  <a:gd name="T15" fmla="*/ 0 h 5311"/>
                  <a:gd name="T16" fmla="*/ 0 w 8363"/>
                  <a:gd name="T17" fmla="*/ 0 h 5311"/>
                  <a:gd name="T18" fmla="*/ 0 w 8363"/>
                  <a:gd name="T19" fmla="*/ 0 h 5311"/>
                  <a:gd name="T20" fmla="*/ 0 w 8363"/>
                  <a:gd name="T21" fmla="*/ 0 h 5311"/>
                  <a:gd name="T22" fmla="*/ 0 w 8363"/>
                  <a:gd name="T23" fmla="*/ 0 h 5311"/>
                  <a:gd name="T24" fmla="*/ 0 w 8363"/>
                  <a:gd name="T25" fmla="*/ 0 h 5311"/>
                  <a:gd name="T26" fmla="*/ 0 w 8363"/>
                  <a:gd name="T27" fmla="*/ 0 h 5311"/>
                  <a:gd name="T28" fmla="*/ 0 w 8363"/>
                  <a:gd name="T29" fmla="*/ 0 h 5311"/>
                  <a:gd name="T30" fmla="*/ 0 w 8363"/>
                  <a:gd name="T31" fmla="*/ 0 h 5311"/>
                  <a:gd name="T32" fmla="*/ 0 w 8363"/>
                  <a:gd name="T33" fmla="*/ 0 h 5311"/>
                  <a:gd name="T34" fmla="*/ 0 w 8363"/>
                  <a:gd name="T35" fmla="*/ 0 h 5311"/>
                  <a:gd name="T36" fmla="*/ 0 w 8363"/>
                  <a:gd name="T37" fmla="*/ 0 h 5311"/>
                  <a:gd name="T38" fmla="*/ 0 w 8363"/>
                  <a:gd name="T39" fmla="*/ 0 h 5311"/>
                  <a:gd name="T40" fmla="*/ 0 w 8363"/>
                  <a:gd name="T41" fmla="*/ 0 h 5311"/>
                  <a:gd name="T42" fmla="*/ 0 w 8363"/>
                  <a:gd name="T43" fmla="*/ 0 h 5311"/>
                  <a:gd name="T44" fmla="*/ 0 w 8363"/>
                  <a:gd name="T45" fmla="*/ 0 h 5311"/>
                  <a:gd name="T46" fmla="*/ 0 w 8363"/>
                  <a:gd name="T47" fmla="*/ 0 h 5311"/>
                  <a:gd name="T48" fmla="*/ 0 w 8363"/>
                  <a:gd name="T49" fmla="*/ 0 h 5311"/>
                  <a:gd name="T50" fmla="*/ 0 w 8363"/>
                  <a:gd name="T51" fmla="*/ 0 h 5311"/>
                  <a:gd name="T52" fmla="*/ 0 w 8363"/>
                  <a:gd name="T53" fmla="*/ 0 h 5311"/>
                  <a:gd name="T54" fmla="*/ 0 w 8363"/>
                  <a:gd name="T55" fmla="*/ 0 h 5311"/>
                  <a:gd name="T56" fmla="*/ 0 w 8363"/>
                  <a:gd name="T57" fmla="*/ 0 h 5311"/>
                  <a:gd name="T58" fmla="*/ 0 w 8363"/>
                  <a:gd name="T59" fmla="*/ 0 h 5311"/>
                  <a:gd name="T60" fmla="*/ 0 w 8363"/>
                  <a:gd name="T61" fmla="*/ 0 h 5311"/>
                  <a:gd name="T62" fmla="*/ 0 w 8363"/>
                  <a:gd name="T63" fmla="*/ 0 h 5311"/>
                  <a:gd name="T64" fmla="*/ 0 w 8363"/>
                  <a:gd name="T65" fmla="*/ 0 h 5311"/>
                  <a:gd name="T66" fmla="*/ 0 w 8363"/>
                  <a:gd name="T67" fmla="*/ 0 h 5311"/>
                  <a:gd name="T68" fmla="*/ 0 w 8363"/>
                  <a:gd name="T69" fmla="*/ 0 h 531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363"/>
                  <a:gd name="T106" fmla="*/ 0 h 5311"/>
                  <a:gd name="T107" fmla="*/ 8363 w 8363"/>
                  <a:gd name="T108" fmla="*/ 5311 h 531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363" h="5311">
                    <a:moveTo>
                      <a:pt x="0" y="2655"/>
                    </a:moveTo>
                    <a:lnTo>
                      <a:pt x="76" y="3158"/>
                    </a:lnTo>
                    <a:lnTo>
                      <a:pt x="300" y="3644"/>
                    </a:lnTo>
                    <a:lnTo>
                      <a:pt x="665" y="4093"/>
                    </a:lnTo>
                    <a:lnTo>
                      <a:pt x="1158" y="4490"/>
                    </a:lnTo>
                    <a:lnTo>
                      <a:pt x="1760" y="4821"/>
                    </a:lnTo>
                    <a:lnTo>
                      <a:pt x="2450" y="5074"/>
                    </a:lnTo>
                    <a:lnTo>
                      <a:pt x="3202" y="5239"/>
                    </a:lnTo>
                    <a:lnTo>
                      <a:pt x="3992" y="5311"/>
                    </a:lnTo>
                    <a:lnTo>
                      <a:pt x="4787" y="5287"/>
                    </a:lnTo>
                    <a:lnTo>
                      <a:pt x="5561" y="5168"/>
                    </a:lnTo>
                    <a:lnTo>
                      <a:pt x="6286" y="4958"/>
                    </a:lnTo>
                    <a:lnTo>
                      <a:pt x="6934" y="4665"/>
                    </a:lnTo>
                    <a:lnTo>
                      <a:pt x="7485" y="4299"/>
                    </a:lnTo>
                    <a:lnTo>
                      <a:pt x="7915" y="3873"/>
                    </a:lnTo>
                    <a:lnTo>
                      <a:pt x="8212" y="3404"/>
                    </a:lnTo>
                    <a:lnTo>
                      <a:pt x="8363" y="2908"/>
                    </a:lnTo>
                    <a:lnTo>
                      <a:pt x="8363" y="2403"/>
                    </a:lnTo>
                    <a:lnTo>
                      <a:pt x="8212" y="1906"/>
                    </a:lnTo>
                    <a:lnTo>
                      <a:pt x="7915" y="1437"/>
                    </a:lnTo>
                    <a:lnTo>
                      <a:pt x="7485" y="1012"/>
                    </a:lnTo>
                    <a:lnTo>
                      <a:pt x="6934" y="646"/>
                    </a:lnTo>
                    <a:lnTo>
                      <a:pt x="6286" y="353"/>
                    </a:lnTo>
                    <a:lnTo>
                      <a:pt x="5561" y="143"/>
                    </a:lnTo>
                    <a:lnTo>
                      <a:pt x="4787" y="24"/>
                    </a:lnTo>
                    <a:lnTo>
                      <a:pt x="3992" y="0"/>
                    </a:lnTo>
                    <a:lnTo>
                      <a:pt x="3202" y="72"/>
                    </a:lnTo>
                    <a:lnTo>
                      <a:pt x="2450" y="237"/>
                    </a:lnTo>
                    <a:lnTo>
                      <a:pt x="1760" y="489"/>
                    </a:lnTo>
                    <a:lnTo>
                      <a:pt x="1158" y="821"/>
                    </a:lnTo>
                    <a:lnTo>
                      <a:pt x="665" y="1218"/>
                    </a:lnTo>
                    <a:lnTo>
                      <a:pt x="300" y="1667"/>
                    </a:lnTo>
                    <a:lnTo>
                      <a:pt x="76" y="2152"/>
                    </a:lnTo>
                    <a:lnTo>
                      <a:pt x="0" y="2655"/>
                    </a:lnTo>
                    <a:lnTo>
                      <a:pt x="1" y="2655"/>
                    </a:lnTo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9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9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9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3670300" y="3109913"/>
            <a:ext cx="1739900" cy="2160587"/>
            <a:chOff x="1282" y="380"/>
            <a:chExt cx="2899" cy="3714"/>
          </a:xfrm>
        </p:grpSpPr>
        <p:grpSp>
          <p:nvGrpSpPr>
            <p:cNvPr id="10264" name="Group 58"/>
            <p:cNvGrpSpPr>
              <a:grpSpLocks/>
            </p:cNvGrpSpPr>
            <p:nvPr/>
          </p:nvGrpSpPr>
          <p:grpSpPr bwMode="auto">
            <a:xfrm>
              <a:off x="2272" y="1146"/>
              <a:ext cx="1909" cy="2948"/>
              <a:chOff x="1912" y="738"/>
              <a:chExt cx="1909" cy="2948"/>
            </a:xfrm>
          </p:grpSpPr>
          <p:sp>
            <p:nvSpPr>
              <p:cNvPr id="10268" name="Freeform 59"/>
              <p:cNvSpPr>
                <a:spLocks/>
              </p:cNvSpPr>
              <p:nvPr/>
            </p:nvSpPr>
            <p:spPr bwMode="auto">
              <a:xfrm>
                <a:off x="1914" y="1181"/>
                <a:ext cx="1907" cy="2505"/>
              </a:xfrm>
              <a:custGeom>
                <a:avLst/>
                <a:gdLst>
                  <a:gd name="T0" fmla="*/ 0 w 1907"/>
                  <a:gd name="T1" fmla="*/ 944 h 2505"/>
                  <a:gd name="T2" fmla="*/ 0 w 1907"/>
                  <a:gd name="T3" fmla="*/ 1974 h 2505"/>
                  <a:gd name="T4" fmla="*/ 16 w 1907"/>
                  <a:gd name="T5" fmla="*/ 2045 h 2505"/>
                  <a:gd name="T6" fmla="*/ 64 w 1907"/>
                  <a:gd name="T7" fmla="*/ 2141 h 2505"/>
                  <a:gd name="T8" fmla="*/ 169 w 1907"/>
                  <a:gd name="T9" fmla="*/ 2237 h 2505"/>
                  <a:gd name="T10" fmla="*/ 265 w 1907"/>
                  <a:gd name="T11" fmla="*/ 2304 h 2505"/>
                  <a:gd name="T12" fmla="*/ 390 w 1907"/>
                  <a:gd name="T13" fmla="*/ 2390 h 2505"/>
                  <a:gd name="T14" fmla="*/ 531 w 1907"/>
                  <a:gd name="T15" fmla="*/ 2441 h 2505"/>
                  <a:gd name="T16" fmla="*/ 668 w 1907"/>
                  <a:gd name="T17" fmla="*/ 2477 h 2505"/>
                  <a:gd name="T18" fmla="*/ 793 w 1907"/>
                  <a:gd name="T19" fmla="*/ 2493 h 2505"/>
                  <a:gd name="T20" fmla="*/ 966 w 1907"/>
                  <a:gd name="T21" fmla="*/ 2505 h 2505"/>
                  <a:gd name="T22" fmla="*/ 1158 w 1907"/>
                  <a:gd name="T23" fmla="*/ 2486 h 2505"/>
                  <a:gd name="T24" fmla="*/ 1312 w 1907"/>
                  <a:gd name="T25" fmla="*/ 2461 h 2505"/>
                  <a:gd name="T26" fmla="*/ 1452 w 1907"/>
                  <a:gd name="T27" fmla="*/ 2409 h 2505"/>
                  <a:gd name="T28" fmla="*/ 1600 w 1907"/>
                  <a:gd name="T29" fmla="*/ 2352 h 2505"/>
                  <a:gd name="T30" fmla="*/ 1721 w 1907"/>
                  <a:gd name="T31" fmla="*/ 2256 h 2505"/>
                  <a:gd name="T32" fmla="*/ 1804 w 1907"/>
                  <a:gd name="T33" fmla="*/ 2166 h 2505"/>
                  <a:gd name="T34" fmla="*/ 1875 w 1907"/>
                  <a:gd name="T35" fmla="*/ 2057 h 2505"/>
                  <a:gd name="T36" fmla="*/ 1900 w 1907"/>
                  <a:gd name="T37" fmla="*/ 1974 h 2505"/>
                  <a:gd name="T38" fmla="*/ 1907 w 1907"/>
                  <a:gd name="T39" fmla="*/ 1885 h 2505"/>
                  <a:gd name="T40" fmla="*/ 1907 w 1907"/>
                  <a:gd name="T41" fmla="*/ 0 h 2505"/>
                  <a:gd name="T42" fmla="*/ 0 w 1907"/>
                  <a:gd name="T43" fmla="*/ 944 h 250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07"/>
                  <a:gd name="T67" fmla="*/ 0 h 2505"/>
                  <a:gd name="T68" fmla="*/ 1907 w 1907"/>
                  <a:gd name="T69" fmla="*/ 2505 h 250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07" h="2505">
                    <a:moveTo>
                      <a:pt x="0" y="944"/>
                    </a:moveTo>
                    <a:lnTo>
                      <a:pt x="0" y="1974"/>
                    </a:lnTo>
                    <a:lnTo>
                      <a:pt x="16" y="2045"/>
                    </a:lnTo>
                    <a:lnTo>
                      <a:pt x="64" y="2141"/>
                    </a:lnTo>
                    <a:lnTo>
                      <a:pt x="169" y="2237"/>
                    </a:lnTo>
                    <a:lnTo>
                      <a:pt x="265" y="2304"/>
                    </a:lnTo>
                    <a:lnTo>
                      <a:pt x="390" y="2390"/>
                    </a:lnTo>
                    <a:lnTo>
                      <a:pt x="531" y="2441"/>
                    </a:lnTo>
                    <a:lnTo>
                      <a:pt x="668" y="2477"/>
                    </a:lnTo>
                    <a:lnTo>
                      <a:pt x="793" y="2493"/>
                    </a:lnTo>
                    <a:lnTo>
                      <a:pt x="966" y="2505"/>
                    </a:lnTo>
                    <a:lnTo>
                      <a:pt x="1158" y="2486"/>
                    </a:lnTo>
                    <a:lnTo>
                      <a:pt x="1312" y="2461"/>
                    </a:lnTo>
                    <a:lnTo>
                      <a:pt x="1452" y="2409"/>
                    </a:lnTo>
                    <a:lnTo>
                      <a:pt x="1600" y="2352"/>
                    </a:lnTo>
                    <a:lnTo>
                      <a:pt x="1721" y="2256"/>
                    </a:lnTo>
                    <a:lnTo>
                      <a:pt x="1804" y="2166"/>
                    </a:lnTo>
                    <a:lnTo>
                      <a:pt x="1875" y="2057"/>
                    </a:lnTo>
                    <a:lnTo>
                      <a:pt x="1900" y="1974"/>
                    </a:lnTo>
                    <a:lnTo>
                      <a:pt x="1907" y="1885"/>
                    </a:lnTo>
                    <a:lnTo>
                      <a:pt x="1907" y="0"/>
                    </a:lnTo>
                    <a:lnTo>
                      <a:pt x="0" y="9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50000">
                    <a:srgbClr val="0099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9" name="Freeform 60"/>
              <p:cNvSpPr>
                <a:spLocks/>
              </p:cNvSpPr>
              <p:nvPr/>
            </p:nvSpPr>
            <p:spPr bwMode="auto">
              <a:xfrm>
                <a:off x="1912" y="738"/>
                <a:ext cx="1903" cy="1956"/>
              </a:xfrm>
              <a:custGeom>
                <a:avLst/>
                <a:gdLst>
                  <a:gd name="T0" fmla="*/ 0 w 9514"/>
                  <a:gd name="T1" fmla="*/ 0 h 9778"/>
                  <a:gd name="T2" fmla="*/ 0 w 9514"/>
                  <a:gd name="T3" fmla="*/ 0 h 9778"/>
                  <a:gd name="T4" fmla="*/ 0 w 9514"/>
                  <a:gd name="T5" fmla="*/ 0 h 9778"/>
                  <a:gd name="T6" fmla="*/ 0 w 9514"/>
                  <a:gd name="T7" fmla="*/ 0 h 9778"/>
                  <a:gd name="T8" fmla="*/ 0 w 9514"/>
                  <a:gd name="T9" fmla="*/ 0 h 9778"/>
                  <a:gd name="T10" fmla="*/ 0 w 9514"/>
                  <a:gd name="T11" fmla="*/ 0 h 9778"/>
                  <a:gd name="T12" fmla="*/ 0 w 9514"/>
                  <a:gd name="T13" fmla="*/ 0 h 9778"/>
                  <a:gd name="T14" fmla="*/ 0 w 9514"/>
                  <a:gd name="T15" fmla="*/ 0 h 9778"/>
                  <a:gd name="T16" fmla="*/ 0 w 9514"/>
                  <a:gd name="T17" fmla="*/ 0 h 9778"/>
                  <a:gd name="T18" fmla="*/ 0 w 9514"/>
                  <a:gd name="T19" fmla="*/ 0 h 9778"/>
                  <a:gd name="T20" fmla="*/ 0 w 9514"/>
                  <a:gd name="T21" fmla="*/ 0 h 9778"/>
                  <a:gd name="T22" fmla="*/ 0 w 9514"/>
                  <a:gd name="T23" fmla="*/ 0 h 9778"/>
                  <a:gd name="T24" fmla="*/ 0 w 9514"/>
                  <a:gd name="T25" fmla="*/ 0 h 9778"/>
                  <a:gd name="T26" fmla="*/ 0 w 9514"/>
                  <a:gd name="T27" fmla="*/ 0 h 9778"/>
                  <a:gd name="T28" fmla="*/ 0 w 9514"/>
                  <a:gd name="T29" fmla="*/ 0 h 9778"/>
                  <a:gd name="T30" fmla="*/ 0 w 9514"/>
                  <a:gd name="T31" fmla="*/ 0 h 9778"/>
                  <a:gd name="T32" fmla="*/ 0 w 9514"/>
                  <a:gd name="T33" fmla="*/ 0 h 9778"/>
                  <a:gd name="T34" fmla="*/ 0 w 9514"/>
                  <a:gd name="T35" fmla="*/ 0 h 9778"/>
                  <a:gd name="T36" fmla="*/ 0 w 9514"/>
                  <a:gd name="T37" fmla="*/ 0 h 9778"/>
                  <a:gd name="T38" fmla="*/ 0 w 9514"/>
                  <a:gd name="T39" fmla="*/ 0 h 9778"/>
                  <a:gd name="T40" fmla="*/ 0 w 9514"/>
                  <a:gd name="T41" fmla="*/ 0 h 9778"/>
                  <a:gd name="T42" fmla="*/ 0 w 9514"/>
                  <a:gd name="T43" fmla="*/ 0 h 9778"/>
                  <a:gd name="T44" fmla="*/ 0 w 9514"/>
                  <a:gd name="T45" fmla="*/ 0 h 9778"/>
                  <a:gd name="T46" fmla="*/ 0 w 9514"/>
                  <a:gd name="T47" fmla="*/ 0 h 9778"/>
                  <a:gd name="T48" fmla="*/ 0 w 9514"/>
                  <a:gd name="T49" fmla="*/ 0 h 9778"/>
                  <a:gd name="T50" fmla="*/ 0 w 9514"/>
                  <a:gd name="T51" fmla="*/ 0 h 9778"/>
                  <a:gd name="T52" fmla="*/ 0 w 9514"/>
                  <a:gd name="T53" fmla="*/ 0 h 9778"/>
                  <a:gd name="T54" fmla="*/ 0 w 9514"/>
                  <a:gd name="T55" fmla="*/ 0 h 9778"/>
                  <a:gd name="T56" fmla="*/ 0 w 9514"/>
                  <a:gd name="T57" fmla="*/ 0 h 9778"/>
                  <a:gd name="T58" fmla="*/ 0 w 9514"/>
                  <a:gd name="T59" fmla="*/ 0 h 9778"/>
                  <a:gd name="T60" fmla="*/ 0 w 9514"/>
                  <a:gd name="T61" fmla="*/ 0 h 9778"/>
                  <a:gd name="T62" fmla="*/ 0 w 9514"/>
                  <a:gd name="T63" fmla="*/ 0 h 9778"/>
                  <a:gd name="T64" fmla="*/ 0 w 9514"/>
                  <a:gd name="T65" fmla="*/ 0 h 9778"/>
                  <a:gd name="T66" fmla="*/ 0 w 9514"/>
                  <a:gd name="T67" fmla="*/ 0 h 9778"/>
                  <a:gd name="T68" fmla="*/ 0 w 9514"/>
                  <a:gd name="T69" fmla="*/ 0 h 977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514"/>
                  <a:gd name="T106" fmla="*/ 0 h 9778"/>
                  <a:gd name="T107" fmla="*/ 9514 w 9514"/>
                  <a:gd name="T108" fmla="*/ 9778 h 977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514" h="9778">
                    <a:moveTo>
                      <a:pt x="760" y="9128"/>
                    </a:moveTo>
                    <a:lnTo>
                      <a:pt x="1321" y="9514"/>
                    </a:lnTo>
                    <a:lnTo>
                      <a:pt x="2007" y="9734"/>
                    </a:lnTo>
                    <a:lnTo>
                      <a:pt x="2793" y="9778"/>
                    </a:lnTo>
                    <a:lnTo>
                      <a:pt x="3650" y="9645"/>
                    </a:lnTo>
                    <a:lnTo>
                      <a:pt x="4548" y="9340"/>
                    </a:lnTo>
                    <a:lnTo>
                      <a:pt x="5453" y="8875"/>
                    </a:lnTo>
                    <a:lnTo>
                      <a:pt x="6333" y="8265"/>
                    </a:lnTo>
                    <a:lnTo>
                      <a:pt x="7158" y="7533"/>
                    </a:lnTo>
                    <a:lnTo>
                      <a:pt x="7895" y="6706"/>
                    </a:lnTo>
                    <a:lnTo>
                      <a:pt x="8519" y="5813"/>
                    </a:lnTo>
                    <a:lnTo>
                      <a:pt x="9008" y="4886"/>
                    </a:lnTo>
                    <a:lnTo>
                      <a:pt x="9344" y="3961"/>
                    </a:lnTo>
                    <a:lnTo>
                      <a:pt x="9514" y="3068"/>
                    </a:lnTo>
                    <a:lnTo>
                      <a:pt x="9513" y="2241"/>
                    </a:lnTo>
                    <a:lnTo>
                      <a:pt x="9340" y="1510"/>
                    </a:lnTo>
                    <a:lnTo>
                      <a:pt x="9002" y="900"/>
                    </a:lnTo>
                    <a:lnTo>
                      <a:pt x="8511" y="436"/>
                    </a:lnTo>
                    <a:lnTo>
                      <a:pt x="7884" y="131"/>
                    </a:lnTo>
                    <a:lnTo>
                      <a:pt x="7144" y="0"/>
                    </a:lnTo>
                    <a:lnTo>
                      <a:pt x="6320" y="43"/>
                    </a:lnTo>
                    <a:lnTo>
                      <a:pt x="5438" y="263"/>
                    </a:lnTo>
                    <a:lnTo>
                      <a:pt x="4533" y="651"/>
                    </a:lnTo>
                    <a:lnTo>
                      <a:pt x="3636" y="1191"/>
                    </a:lnTo>
                    <a:lnTo>
                      <a:pt x="2779" y="1865"/>
                    </a:lnTo>
                    <a:lnTo>
                      <a:pt x="1995" y="2648"/>
                    </a:lnTo>
                    <a:lnTo>
                      <a:pt x="1311" y="3511"/>
                    </a:lnTo>
                    <a:lnTo>
                      <a:pt x="752" y="4425"/>
                    </a:lnTo>
                    <a:lnTo>
                      <a:pt x="338" y="5356"/>
                    </a:lnTo>
                    <a:lnTo>
                      <a:pt x="83" y="6269"/>
                    </a:lnTo>
                    <a:lnTo>
                      <a:pt x="0" y="7133"/>
                    </a:lnTo>
                    <a:lnTo>
                      <a:pt x="87" y="7915"/>
                    </a:lnTo>
                    <a:lnTo>
                      <a:pt x="343" y="8589"/>
                    </a:lnTo>
                    <a:lnTo>
                      <a:pt x="760" y="9128"/>
                    </a:lnTo>
                    <a:lnTo>
                      <a:pt x="762" y="9128"/>
                    </a:lnTo>
                  </a:path>
                </a:pathLst>
              </a:custGeom>
              <a:gradFill rotWithShape="1">
                <a:gsLst>
                  <a:gs pos="0">
                    <a:srgbClr val="A07400"/>
                  </a:gs>
                  <a:gs pos="50000">
                    <a:srgbClr val="E6A900"/>
                  </a:gs>
                  <a:gs pos="100000">
                    <a:srgbClr val="FFCA00"/>
                  </a:gs>
                </a:gsLst>
                <a:lin ang="5400000" scaled="1"/>
              </a:gradFill>
              <a:ln w="0">
                <a:solidFill>
                  <a:srgbClr val="FF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65" name="Group 61"/>
            <p:cNvGrpSpPr>
              <a:grpSpLocks/>
            </p:cNvGrpSpPr>
            <p:nvPr/>
          </p:nvGrpSpPr>
          <p:grpSpPr bwMode="auto">
            <a:xfrm>
              <a:off x="1282" y="380"/>
              <a:ext cx="1920" cy="2112"/>
              <a:chOff x="1896" y="588"/>
              <a:chExt cx="1920" cy="2112"/>
            </a:xfrm>
          </p:grpSpPr>
          <p:sp>
            <p:nvSpPr>
              <p:cNvPr id="10266" name="Freeform 62"/>
              <p:cNvSpPr>
                <a:spLocks/>
              </p:cNvSpPr>
              <p:nvPr/>
            </p:nvSpPr>
            <p:spPr bwMode="auto">
              <a:xfrm>
                <a:off x="1896" y="1152"/>
                <a:ext cx="1920" cy="1548"/>
              </a:xfrm>
              <a:custGeom>
                <a:avLst/>
                <a:gdLst>
                  <a:gd name="T0" fmla="*/ 0 w 1920"/>
                  <a:gd name="T1" fmla="*/ 0 h 1548"/>
                  <a:gd name="T2" fmla="*/ 0 w 1920"/>
                  <a:gd name="T3" fmla="*/ 972 h 1548"/>
                  <a:gd name="T4" fmla="*/ 0 w 1920"/>
                  <a:gd name="T5" fmla="*/ 1092 h 1548"/>
                  <a:gd name="T6" fmla="*/ 24 w 1920"/>
                  <a:gd name="T7" fmla="*/ 1200 h 1548"/>
                  <a:gd name="T8" fmla="*/ 84 w 1920"/>
                  <a:gd name="T9" fmla="*/ 1308 h 1548"/>
                  <a:gd name="T10" fmla="*/ 144 w 1920"/>
                  <a:gd name="T11" fmla="*/ 1392 h 1548"/>
                  <a:gd name="T12" fmla="*/ 240 w 1920"/>
                  <a:gd name="T13" fmla="*/ 1464 h 1548"/>
                  <a:gd name="T14" fmla="*/ 331 w 1920"/>
                  <a:gd name="T15" fmla="*/ 1517 h 1548"/>
                  <a:gd name="T16" fmla="*/ 468 w 1920"/>
                  <a:gd name="T17" fmla="*/ 1548 h 1548"/>
                  <a:gd name="T18" fmla="*/ 610 w 1920"/>
                  <a:gd name="T19" fmla="*/ 1546 h 1548"/>
                  <a:gd name="T20" fmla="*/ 773 w 1920"/>
                  <a:gd name="T21" fmla="*/ 1517 h 1548"/>
                  <a:gd name="T22" fmla="*/ 912 w 1920"/>
                  <a:gd name="T23" fmla="*/ 1464 h 1548"/>
                  <a:gd name="T24" fmla="*/ 1032 w 1920"/>
                  <a:gd name="T25" fmla="*/ 1402 h 1548"/>
                  <a:gd name="T26" fmla="*/ 1166 w 1920"/>
                  <a:gd name="T27" fmla="*/ 1325 h 1548"/>
                  <a:gd name="T28" fmla="*/ 1301 w 1920"/>
                  <a:gd name="T29" fmla="*/ 1229 h 1548"/>
                  <a:gd name="T30" fmla="*/ 1426 w 1920"/>
                  <a:gd name="T31" fmla="*/ 1133 h 1548"/>
                  <a:gd name="T32" fmla="*/ 1550 w 1920"/>
                  <a:gd name="T33" fmla="*/ 998 h 1548"/>
                  <a:gd name="T34" fmla="*/ 1646 w 1920"/>
                  <a:gd name="T35" fmla="*/ 864 h 1548"/>
                  <a:gd name="T36" fmla="*/ 1740 w 1920"/>
                  <a:gd name="T37" fmla="*/ 720 h 1548"/>
                  <a:gd name="T38" fmla="*/ 1812 w 1920"/>
                  <a:gd name="T39" fmla="*/ 576 h 1548"/>
                  <a:gd name="T40" fmla="*/ 1860 w 1920"/>
                  <a:gd name="T41" fmla="*/ 432 h 1548"/>
                  <a:gd name="T42" fmla="*/ 1908 w 1920"/>
                  <a:gd name="T43" fmla="*/ 300 h 1548"/>
                  <a:gd name="T44" fmla="*/ 1920 w 1920"/>
                  <a:gd name="T45" fmla="*/ 132 h 1548"/>
                  <a:gd name="T46" fmla="*/ 1920 w 1920"/>
                  <a:gd name="T47" fmla="*/ 12 h 1548"/>
                  <a:gd name="T48" fmla="*/ 0 w 1920"/>
                  <a:gd name="T49" fmla="*/ 0 h 154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920"/>
                  <a:gd name="T76" fmla="*/ 0 h 1548"/>
                  <a:gd name="T77" fmla="*/ 1920 w 1920"/>
                  <a:gd name="T78" fmla="*/ 1548 h 154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920" h="1548">
                    <a:moveTo>
                      <a:pt x="0" y="0"/>
                    </a:moveTo>
                    <a:lnTo>
                      <a:pt x="0" y="972"/>
                    </a:lnTo>
                    <a:lnTo>
                      <a:pt x="0" y="1092"/>
                    </a:lnTo>
                    <a:lnTo>
                      <a:pt x="24" y="1200"/>
                    </a:lnTo>
                    <a:lnTo>
                      <a:pt x="84" y="1308"/>
                    </a:lnTo>
                    <a:lnTo>
                      <a:pt x="144" y="1392"/>
                    </a:lnTo>
                    <a:lnTo>
                      <a:pt x="240" y="1464"/>
                    </a:lnTo>
                    <a:lnTo>
                      <a:pt x="331" y="1517"/>
                    </a:lnTo>
                    <a:lnTo>
                      <a:pt x="468" y="1548"/>
                    </a:lnTo>
                    <a:lnTo>
                      <a:pt x="610" y="1546"/>
                    </a:lnTo>
                    <a:lnTo>
                      <a:pt x="773" y="1517"/>
                    </a:lnTo>
                    <a:lnTo>
                      <a:pt x="912" y="1464"/>
                    </a:lnTo>
                    <a:lnTo>
                      <a:pt x="1032" y="1402"/>
                    </a:lnTo>
                    <a:lnTo>
                      <a:pt x="1166" y="1325"/>
                    </a:lnTo>
                    <a:lnTo>
                      <a:pt x="1301" y="1229"/>
                    </a:lnTo>
                    <a:lnTo>
                      <a:pt x="1426" y="1133"/>
                    </a:lnTo>
                    <a:lnTo>
                      <a:pt x="1550" y="998"/>
                    </a:lnTo>
                    <a:lnTo>
                      <a:pt x="1646" y="864"/>
                    </a:lnTo>
                    <a:lnTo>
                      <a:pt x="1740" y="720"/>
                    </a:lnTo>
                    <a:lnTo>
                      <a:pt x="1812" y="576"/>
                    </a:lnTo>
                    <a:lnTo>
                      <a:pt x="1860" y="432"/>
                    </a:lnTo>
                    <a:lnTo>
                      <a:pt x="1908" y="300"/>
                    </a:lnTo>
                    <a:lnTo>
                      <a:pt x="1920" y="132"/>
                    </a:lnTo>
                    <a:lnTo>
                      <a:pt x="1920" y="1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50000">
                    <a:srgbClr val="0099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1" name="Oval 63"/>
              <p:cNvSpPr>
                <a:spLocks noChangeArrowheads="1"/>
              </p:cNvSpPr>
              <p:nvPr/>
            </p:nvSpPr>
            <p:spPr bwMode="auto">
              <a:xfrm>
                <a:off x="1896" y="588"/>
                <a:ext cx="1920" cy="12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9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9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9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kumimoji="0" lang="zh-CN" altLang="en-US" sz="2400"/>
              </a:p>
            </p:txBody>
          </p:sp>
        </p:grpSp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6399213" y="3098800"/>
            <a:ext cx="1644650" cy="2079625"/>
            <a:chOff x="2016" y="1500"/>
            <a:chExt cx="1067" cy="1356"/>
          </a:xfrm>
        </p:grpSpPr>
        <p:grpSp>
          <p:nvGrpSpPr>
            <p:cNvPr id="10257" name="Group 65"/>
            <p:cNvGrpSpPr>
              <a:grpSpLocks/>
            </p:cNvGrpSpPr>
            <p:nvPr/>
          </p:nvGrpSpPr>
          <p:grpSpPr bwMode="auto">
            <a:xfrm>
              <a:off x="2375" y="1500"/>
              <a:ext cx="708" cy="1027"/>
              <a:chOff x="3139" y="468"/>
              <a:chExt cx="2208" cy="3204"/>
            </a:xfrm>
          </p:grpSpPr>
          <p:sp>
            <p:nvSpPr>
              <p:cNvPr id="10261" name="Freeform 66"/>
              <p:cNvSpPr>
                <a:spLocks/>
              </p:cNvSpPr>
              <p:nvPr/>
            </p:nvSpPr>
            <p:spPr bwMode="auto">
              <a:xfrm>
                <a:off x="4704" y="1114"/>
                <a:ext cx="643" cy="2553"/>
              </a:xfrm>
              <a:custGeom>
                <a:avLst/>
                <a:gdLst>
                  <a:gd name="T0" fmla="*/ 643 w 643"/>
                  <a:gd name="T1" fmla="*/ 0 h 2553"/>
                  <a:gd name="T2" fmla="*/ 643 w 643"/>
                  <a:gd name="T3" fmla="*/ 1939 h 2553"/>
                  <a:gd name="T4" fmla="*/ 624 w 643"/>
                  <a:gd name="T5" fmla="*/ 2044 h 2553"/>
                  <a:gd name="T6" fmla="*/ 586 w 643"/>
                  <a:gd name="T7" fmla="*/ 2131 h 2553"/>
                  <a:gd name="T8" fmla="*/ 518 w 643"/>
                  <a:gd name="T9" fmla="*/ 2236 h 2553"/>
                  <a:gd name="T10" fmla="*/ 422 w 643"/>
                  <a:gd name="T11" fmla="*/ 2332 h 2553"/>
                  <a:gd name="T12" fmla="*/ 336 w 643"/>
                  <a:gd name="T13" fmla="*/ 2390 h 2553"/>
                  <a:gd name="T14" fmla="*/ 259 w 643"/>
                  <a:gd name="T15" fmla="*/ 2448 h 2553"/>
                  <a:gd name="T16" fmla="*/ 154 w 643"/>
                  <a:gd name="T17" fmla="*/ 2496 h 2553"/>
                  <a:gd name="T18" fmla="*/ 0 w 643"/>
                  <a:gd name="T19" fmla="*/ 2553 h 2553"/>
                  <a:gd name="T20" fmla="*/ 0 w 643"/>
                  <a:gd name="T21" fmla="*/ 652 h 2553"/>
                  <a:gd name="T22" fmla="*/ 643 w 643"/>
                  <a:gd name="T23" fmla="*/ 0 h 255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2553"/>
                  <a:gd name="T38" fmla="*/ 643 w 643"/>
                  <a:gd name="T39" fmla="*/ 2553 h 255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2553">
                    <a:moveTo>
                      <a:pt x="643" y="0"/>
                    </a:moveTo>
                    <a:lnTo>
                      <a:pt x="643" y="1939"/>
                    </a:lnTo>
                    <a:lnTo>
                      <a:pt x="624" y="2044"/>
                    </a:lnTo>
                    <a:lnTo>
                      <a:pt x="586" y="2131"/>
                    </a:lnTo>
                    <a:lnTo>
                      <a:pt x="518" y="2236"/>
                    </a:lnTo>
                    <a:lnTo>
                      <a:pt x="422" y="2332"/>
                    </a:lnTo>
                    <a:lnTo>
                      <a:pt x="336" y="2390"/>
                    </a:lnTo>
                    <a:lnTo>
                      <a:pt x="259" y="2448"/>
                    </a:lnTo>
                    <a:lnTo>
                      <a:pt x="154" y="2496"/>
                    </a:lnTo>
                    <a:lnTo>
                      <a:pt x="0" y="2553"/>
                    </a:lnTo>
                    <a:lnTo>
                      <a:pt x="0" y="652"/>
                    </a:lnTo>
                    <a:lnTo>
                      <a:pt x="64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2" name="Freeform 67"/>
              <p:cNvSpPr>
                <a:spLocks/>
              </p:cNvSpPr>
              <p:nvPr/>
            </p:nvSpPr>
            <p:spPr bwMode="auto">
              <a:xfrm>
                <a:off x="3139" y="960"/>
                <a:ext cx="1565" cy="2712"/>
              </a:xfrm>
              <a:custGeom>
                <a:avLst/>
                <a:gdLst>
                  <a:gd name="T0" fmla="*/ 0 w 1565"/>
                  <a:gd name="T1" fmla="*/ 0 h 2712"/>
                  <a:gd name="T2" fmla="*/ 0 w 1565"/>
                  <a:gd name="T3" fmla="*/ 1834 h 2712"/>
                  <a:gd name="T4" fmla="*/ 1565 w 1565"/>
                  <a:gd name="T5" fmla="*/ 2712 h 2712"/>
                  <a:gd name="T6" fmla="*/ 1565 w 1565"/>
                  <a:gd name="T7" fmla="*/ 876 h 2712"/>
                  <a:gd name="T8" fmla="*/ 0 w 1565"/>
                  <a:gd name="T9" fmla="*/ 0 h 27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5"/>
                  <a:gd name="T16" fmla="*/ 0 h 2712"/>
                  <a:gd name="T17" fmla="*/ 1565 w 1565"/>
                  <a:gd name="T18" fmla="*/ 2712 h 27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5" h="2712">
                    <a:moveTo>
                      <a:pt x="0" y="0"/>
                    </a:moveTo>
                    <a:lnTo>
                      <a:pt x="0" y="1834"/>
                    </a:lnTo>
                    <a:lnTo>
                      <a:pt x="1565" y="2712"/>
                    </a:lnTo>
                    <a:lnTo>
                      <a:pt x="1565" y="8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07400"/>
                  </a:gs>
                  <a:gs pos="50000">
                    <a:srgbClr val="E6A900"/>
                  </a:gs>
                  <a:gs pos="100000">
                    <a:srgbClr val="FFCA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7" name="Freeform 68"/>
              <p:cNvSpPr>
                <a:spLocks/>
              </p:cNvSpPr>
              <p:nvPr/>
            </p:nvSpPr>
            <p:spPr bwMode="auto">
              <a:xfrm>
                <a:off x="3140" y="468"/>
                <a:ext cx="2207" cy="1395"/>
              </a:xfrm>
              <a:custGeom>
                <a:avLst/>
                <a:gdLst>
                  <a:gd name="T0" fmla="*/ 0 w 2208"/>
                  <a:gd name="T1" fmla="*/ 502 h 1394"/>
                  <a:gd name="T2" fmla="*/ 53 w 2208"/>
                  <a:gd name="T3" fmla="*/ 420 h 1394"/>
                  <a:gd name="T4" fmla="*/ 135 w 2208"/>
                  <a:gd name="T5" fmla="*/ 329 h 1394"/>
                  <a:gd name="T6" fmla="*/ 231 w 2208"/>
                  <a:gd name="T7" fmla="*/ 242 h 1394"/>
                  <a:gd name="T8" fmla="*/ 353 w 2208"/>
                  <a:gd name="T9" fmla="*/ 168 h 1394"/>
                  <a:gd name="T10" fmla="*/ 499 w 2208"/>
                  <a:gd name="T11" fmla="*/ 108 h 1394"/>
                  <a:gd name="T12" fmla="*/ 643 w 2208"/>
                  <a:gd name="T13" fmla="*/ 70 h 1394"/>
                  <a:gd name="T14" fmla="*/ 778 w 2208"/>
                  <a:gd name="T15" fmla="*/ 41 h 1394"/>
                  <a:gd name="T16" fmla="*/ 929 w 2208"/>
                  <a:gd name="T17" fmla="*/ 12 h 1394"/>
                  <a:gd name="T18" fmla="*/ 1097 w 2208"/>
                  <a:gd name="T19" fmla="*/ 0 h 1394"/>
                  <a:gd name="T20" fmla="*/ 1289 w 2208"/>
                  <a:gd name="T21" fmla="*/ 24 h 1394"/>
                  <a:gd name="T22" fmla="*/ 1440 w 2208"/>
                  <a:gd name="T23" fmla="*/ 50 h 1394"/>
                  <a:gd name="T24" fmla="*/ 1625 w 2208"/>
                  <a:gd name="T25" fmla="*/ 96 h 1394"/>
                  <a:gd name="T26" fmla="*/ 1728 w 2208"/>
                  <a:gd name="T27" fmla="*/ 146 h 1394"/>
                  <a:gd name="T28" fmla="*/ 1853 w 2208"/>
                  <a:gd name="T29" fmla="*/ 204 h 1394"/>
                  <a:gd name="T30" fmla="*/ 1949 w 2208"/>
                  <a:gd name="T31" fmla="*/ 264 h 1394"/>
                  <a:gd name="T32" fmla="*/ 2057 w 2208"/>
                  <a:gd name="T33" fmla="*/ 360 h 1394"/>
                  <a:gd name="T34" fmla="*/ 2129 w 2208"/>
                  <a:gd name="T35" fmla="*/ 456 h 1394"/>
                  <a:gd name="T36" fmla="*/ 2160 w 2208"/>
                  <a:gd name="T37" fmla="*/ 521 h 1394"/>
                  <a:gd name="T38" fmla="*/ 2199 w 2208"/>
                  <a:gd name="T39" fmla="*/ 617 h 1394"/>
                  <a:gd name="T40" fmla="*/ 2208 w 2208"/>
                  <a:gd name="T41" fmla="*/ 751 h 1394"/>
                  <a:gd name="T42" fmla="*/ 2170 w 2208"/>
                  <a:gd name="T43" fmla="*/ 914 h 1394"/>
                  <a:gd name="T44" fmla="*/ 2105 w 2208"/>
                  <a:gd name="T45" fmla="*/ 1044 h 1394"/>
                  <a:gd name="T46" fmla="*/ 2007 w 2208"/>
                  <a:gd name="T47" fmla="*/ 1154 h 1394"/>
                  <a:gd name="T48" fmla="*/ 1911 w 2208"/>
                  <a:gd name="T49" fmla="*/ 1222 h 1394"/>
                  <a:gd name="T50" fmla="*/ 1793 w 2208"/>
                  <a:gd name="T51" fmla="*/ 1296 h 1394"/>
                  <a:gd name="T52" fmla="*/ 1651 w 2208"/>
                  <a:gd name="T53" fmla="*/ 1356 h 1394"/>
                  <a:gd name="T54" fmla="*/ 1555 w 2208"/>
                  <a:gd name="T55" fmla="*/ 1394 h 1394"/>
                  <a:gd name="T56" fmla="*/ 0 w 2208"/>
                  <a:gd name="T57" fmla="*/ 502 h 1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08"/>
                  <a:gd name="T88" fmla="*/ 0 h 1394"/>
                  <a:gd name="T89" fmla="*/ 2208 w 2208"/>
                  <a:gd name="T90" fmla="*/ 1394 h 139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08" h="1394">
                    <a:moveTo>
                      <a:pt x="0" y="502"/>
                    </a:moveTo>
                    <a:lnTo>
                      <a:pt x="53" y="420"/>
                    </a:lnTo>
                    <a:lnTo>
                      <a:pt x="135" y="329"/>
                    </a:lnTo>
                    <a:lnTo>
                      <a:pt x="231" y="242"/>
                    </a:lnTo>
                    <a:lnTo>
                      <a:pt x="353" y="168"/>
                    </a:lnTo>
                    <a:lnTo>
                      <a:pt x="499" y="108"/>
                    </a:lnTo>
                    <a:lnTo>
                      <a:pt x="643" y="70"/>
                    </a:lnTo>
                    <a:lnTo>
                      <a:pt x="778" y="41"/>
                    </a:lnTo>
                    <a:lnTo>
                      <a:pt x="929" y="12"/>
                    </a:lnTo>
                    <a:lnTo>
                      <a:pt x="1097" y="0"/>
                    </a:lnTo>
                    <a:lnTo>
                      <a:pt x="1289" y="24"/>
                    </a:lnTo>
                    <a:lnTo>
                      <a:pt x="1440" y="50"/>
                    </a:lnTo>
                    <a:lnTo>
                      <a:pt x="1625" y="96"/>
                    </a:lnTo>
                    <a:lnTo>
                      <a:pt x="1728" y="146"/>
                    </a:lnTo>
                    <a:lnTo>
                      <a:pt x="1853" y="204"/>
                    </a:lnTo>
                    <a:lnTo>
                      <a:pt x="1949" y="264"/>
                    </a:lnTo>
                    <a:lnTo>
                      <a:pt x="2057" y="360"/>
                    </a:lnTo>
                    <a:lnTo>
                      <a:pt x="2129" y="456"/>
                    </a:lnTo>
                    <a:lnTo>
                      <a:pt x="2160" y="521"/>
                    </a:lnTo>
                    <a:lnTo>
                      <a:pt x="2199" y="617"/>
                    </a:lnTo>
                    <a:lnTo>
                      <a:pt x="2208" y="751"/>
                    </a:lnTo>
                    <a:lnTo>
                      <a:pt x="2170" y="914"/>
                    </a:lnTo>
                    <a:lnTo>
                      <a:pt x="2105" y="1044"/>
                    </a:lnTo>
                    <a:lnTo>
                      <a:pt x="2007" y="1154"/>
                    </a:lnTo>
                    <a:lnTo>
                      <a:pt x="1911" y="1222"/>
                    </a:lnTo>
                    <a:lnTo>
                      <a:pt x="1793" y="1296"/>
                    </a:lnTo>
                    <a:lnTo>
                      <a:pt x="1651" y="1356"/>
                    </a:lnTo>
                    <a:lnTo>
                      <a:pt x="1555" y="1394"/>
                    </a:lnTo>
                    <a:lnTo>
                      <a:pt x="0" y="50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258" name="Group 69"/>
            <p:cNvGrpSpPr>
              <a:grpSpLocks/>
            </p:cNvGrpSpPr>
            <p:nvPr/>
          </p:nvGrpSpPr>
          <p:grpSpPr bwMode="auto">
            <a:xfrm>
              <a:off x="2016" y="1963"/>
              <a:ext cx="515" cy="893"/>
              <a:chOff x="744" y="960"/>
              <a:chExt cx="1608" cy="2784"/>
            </a:xfrm>
          </p:grpSpPr>
          <p:sp>
            <p:nvSpPr>
              <p:cNvPr id="10259" name="Freeform 70"/>
              <p:cNvSpPr>
                <a:spLocks/>
              </p:cNvSpPr>
              <p:nvPr/>
            </p:nvSpPr>
            <p:spPr bwMode="auto">
              <a:xfrm>
                <a:off x="744" y="960"/>
                <a:ext cx="1608" cy="2784"/>
              </a:xfrm>
              <a:custGeom>
                <a:avLst/>
                <a:gdLst>
                  <a:gd name="T0" fmla="*/ 72 w 1608"/>
                  <a:gd name="T1" fmla="*/ 0 h 2784"/>
                  <a:gd name="T2" fmla="*/ 36 w 1608"/>
                  <a:gd name="T3" fmla="*/ 108 h 2784"/>
                  <a:gd name="T4" fmla="*/ 0 w 1608"/>
                  <a:gd name="T5" fmla="*/ 216 h 2784"/>
                  <a:gd name="T6" fmla="*/ 0 w 1608"/>
                  <a:gd name="T7" fmla="*/ 1872 h 2784"/>
                  <a:gd name="T8" fmla="*/ 0 w 1608"/>
                  <a:gd name="T9" fmla="*/ 2004 h 2784"/>
                  <a:gd name="T10" fmla="*/ 12 w 1608"/>
                  <a:gd name="T11" fmla="*/ 2172 h 2784"/>
                  <a:gd name="T12" fmla="*/ 36 w 1608"/>
                  <a:gd name="T13" fmla="*/ 2280 h 2784"/>
                  <a:gd name="T14" fmla="*/ 132 w 1608"/>
                  <a:gd name="T15" fmla="*/ 2400 h 2784"/>
                  <a:gd name="T16" fmla="*/ 216 w 1608"/>
                  <a:gd name="T17" fmla="*/ 2484 h 2784"/>
                  <a:gd name="T18" fmla="*/ 360 w 1608"/>
                  <a:gd name="T19" fmla="*/ 2592 h 2784"/>
                  <a:gd name="T20" fmla="*/ 516 w 1608"/>
                  <a:gd name="T21" fmla="*/ 2676 h 2784"/>
                  <a:gd name="T22" fmla="*/ 672 w 1608"/>
                  <a:gd name="T23" fmla="*/ 2724 h 2784"/>
                  <a:gd name="T24" fmla="*/ 828 w 1608"/>
                  <a:gd name="T25" fmla="*/ 2760 h 2784"/>
                  <a:gd name="T26" fmla="*/ 960 w 1608"/>
                  <a:gd name="T27" fmla="*/ 2772 h 2784"/>
                  <a:gd name="T28" fmla="*/ 1116 w 1608"/>
                  <a:gd name="T29" fmla="*/ 2784 h 2784"/>
                  <a:gd name="T30" fmla="*/ 1284 w 1608"/>
                  <a:gd name="T31" fmla="*/ 2772 h 2784"/>
                  <a:gd name="T32" fmla="*/ 1452 w 1608"/>
                  <a:gd name="T33" fmla="*/ 2748 h 2784"/>
                  <a:gd name="T34" fmla="*/ 1608 w 1608"/>
                  <a:gd name="T35" fmla="*/ 2712 h 2784"/>
                  <a:gd name="T36" fmla="*/ 1608 w 1608"/>
                  <a:gd name="T37" fmla="*/ 876 h 2784"/>
                  <a:gd name="T38" fmla="*/ 72 w 1608"/>
                  <a:gd name="T39" fmla="*/ 0 h 27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608"/>
                  <a:gd name="T61" fmla="*/ 0 h 2784"/>
                  <a:gd name="T62" fmla="*/ 1608 w 1608"/>
                  <a:gd name="T63" fmla="*/ 2784 h 278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608" h="2784">
                    <a:moveTo>
                      <a:pt x="72" y="0"/>
                    </a:moveTo>
                    <a:lnTo>
                      <a:pt x="36" y="108"/>
                    </a:lnTo>
                    <a:lnTo>
                      <a:pt x="0" y="216"/>
                    </a:lnTo>
                    <a:lnTo>
                      <a:pt x="0" y="1872"/>
                    </a:lnTo>
                    <a:lnTo>
                      <a:pt x="0" y="2004"/>
                    </a:lnTo>
                    <a:lnTo>
                      <a:pt x="12" y="2172"/>
                    </a:lnTo>
                    <a:lnTo>
                      <a:pt x="36" y="2280"/>
                    </a:lnTo>
                    <a:lnTo>
                      <a:pt x="132" y="2400"/>
                    </a:lnTo>
                    <a:lnTo>
                      <a:pt x="216" y="2484"/>
                    </a:lnTo>
                    <a:lnTo>
                      <a:pt x="360" y="2592"/>
                    </a:lnTo>
                    <a:lnTo>
                      <a:pt x="516" y="2676"/>
                    </a:lnTo>
                    <a:lnTo>
                      <a:pt x="672" y="2724"/>
                    </a:lnTo>
                    <a:lnTo>
                      <a:pt x="828" y="2760"/>
                    </a:lnTo>
                    <a:lnTo>
                      <a:pt x="960" y="2772"/>
                    </a:lnTo>
                    <a:lnTo>
                      <a:pt x="1116" y="2784"/>
                    </a:lnTo>
                    <a:lnTo>
                      <a:pt x="1284" y="2772"/>
                    </a:lnTo>
                    <a:lnTo>
                      <a:pt x="1452" y="2748"/>
                    </a:lnTo>
                    <a:lnTo>
                      <a:pt x="1608" y="2712"/>
                    </a:lnTo>
                    <a:lnTo>
                      <a:pt x="1608" y="876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99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4" name="Freeform 71"/>
              <p:cNvSpPr>
                <a:spLocks/>
              </p:cNvSpPr>
              <p:nvPr/>
            </p:nvSpPr>
            <p:spPr bwMode="auto">
              <a:xfrm>
                <a:off x="744" y="959"/>
                <a:ext cx="1608" cy="962"/>
              </a:xfrm>
              <a:custGeom>
                <a:avLst/>
                <a:gdLst>
                  <a:gd name="T0" fmla="*/ 60 w 1608"/>
                  <a:gd name="T1" fmla="*/ 0 h 960"/>
                  <a:gd name="T2" fmla="*/ 24 w 1608"/>
                  <a:gd name="T3" fmla="*/ 72 h 960"/>
                  <a:gd name="T4" fmla="*/ 0 w 1608"/>
                  <a:gd name="T5" fmla="*/ 180 h 960"/>
                  <a:gd name="T6" fmla="*/ 0 w 1608"/>
                  <a:gd name="T7" fmla="*/ 312 h 960"/>
                  <a:gd name="T8" fmla="*/ 24 w 1608"/>
                  <a:gd name="T9" fmla="*/ 396 h 960"/>
                  <a:gd name="T10" fmla="*/ 84 w 1608"/>
                  <a:gd name="T11" fmla="*/ 504 h 960"/>
                  <a:gd name="T12" fmla="*/ 180 w 1608"/>
                  <a:gd name="T13" fmla="*/ 624 h 960"/>
                  <a:gd name="T14" fmla="*/ 276 w 1608"/>
                  <a:gd name="T15" fmla="*/ 708 h 960"/>
                  <a:gd name="T16" fmla="*/ 372 w 1608"/>
                  <a:gd name="T17" fmla="*/ 768 h 960"/>
                  <a:gd name="T18" fmla="*/ 492 w 1608"/>
                  <a:gd name="T19" fmla="*/ 840 h 960"/>
                  <a:gd name="T20" fmla="*/ 600 w 1608"/>
                  <a:gd name="T21" fmla="*/ 888 h 960"/>
                  <a:gd name="T22" fmla="*/ 744 w 1608"/>
                  <a:gd name="T23" fmla="*/ 924 h 960"/>
                  <a:gd name="T24" fmla="*/ 900 w 1608"/>
                  <a:gd name="T25" fmla="*/ 960 h 960"/>
                  <a:gd name="T26" fmla="*/ 1080 w 1608"/>
                  <a:gd name="T27" fmla="*/ 960 h 960"/>
                  <a:gd name="T28" fmla="*/ 1260 w 1608"/>
                  <a:gd name="T29" fmla="*/ 948 h 960"/>
                  <a:gd name="T30" fmla="*/ 1416 w 1608"/>
                  <a:gd name="T31" fmla="*/ 936 h 960"/>
                  <a:gd name="T32" fmla="*/ 1608 w 1608"/>
                  <a:gd name="T33" fmla="*/ 876 h 960"/>
                  <a:gd name="T34" fmla="*/ 60 w 1608"/>
                  <a:gd name="T35" fmla="*/ 0 h 96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08"/>
                  <a:gd name="T55" fmla="*/ 0 h 960"/>
                  <a:gd name="T56" fmla="*/ 1608 w 1608"/>
                  <a:gd name="T57" fmla="*/ 960 h 96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08" h="960">
                    <a:moveTo>
                      <a:pt x="60" y="0"/>
                    </a:moveTo>
                    <a:lnTo>
                      <a:pt x="24" y="72"/>
                    </a:lnTo>
                    <a:lnTo>
                      <a:pt x="0" y="180"/>
                    </a:lnTo>
                    <a:lnTo>
                      <a:pt x="0" y="312"/>
                    </a:lnTo>
                    <a:lnTo>
                      <a:pt x="24" y="396"/>
                    </a:lnTo>
                    <a:lnTo>
                      <a:pt x="84" y="504"/>
                    </a:lnTo>
                    <a:lnTo>
                      <a:pt x="180" y="624"/>
                    </a:lnTo>
                    <a:lnTo>
                      <a:pt x="276" y="708"/>
                    </a:lnTo>
                    <a:lnTo>
                      <a:pt x="372" y="768"/>
                    </a:lnTo>
                    <a:lnTo>
                      <a:pt x="492" y="840"/>
                    </a:lnTo>
                    <a:lnTo>
                      <a:pt x="600" y="888"/>
                    </a:lnTo>
                    <a:lnTo>
                      <a:pt x="744" y="924"/>
                    </a:lnTo>
                    <a:lnTo>
                      <a:pt x="900" y="960"/>
                    </a:lnTo>
                    <a:lnTo>
                      <a:pt x="1080" y="960"/>
                    </a:lnTo>
                    <a:lnTo>
                      <a:pt x="1260" y="948"/>
                    </a:lnTo>
                    <a:lnTo>
                      <a:pt x="1416" y="936"/>
                    </a:lnTo>
                    <a:lnTo>
                      <a:pt x="1608" y="876"/>
                    </a:lnTo>
                    <a:lnTo>
                      <a:pt x="6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90184" name="Text Box 72"/>
          <p:cNvSpPr txBox="1">
            <a:spLocks noChangeArrowheads="1"/>
          </p:cNvSpPr>
          <p:nvPr/>
        </p:nvSpPr>
        <p:spPr bwMode="auto">
          <a:xfrm>
            <a:off x="6288088" y="5383213"/>
            <a:ext cx="2181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两平行直线</a:t>
            </a:r>
          </a:p>
        </p:txBody>
      </p:sp>
      <p:sp>
        <p:nvSpPr>
          <p:cNvPr id="90185" name="Text Box 73"/>
          <p:cNvSpPr txBox="1">
            <a:spLocks noChangeArrowheads="1"/>
          </p:cNvSpPr>
          <p:nvPr/>
        </p:nvSpPr>
        <p:spPr bwMode="auto">
          <a:xfrm>
            <a:off x="4124325" y="5419725"/>
            <a:ext cx="134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椭圆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86" name="Text Box 74"/>
          <p:cNvSpPr txBox="1">
            <a:spLocks noChangeArrowheads="1"/>
          </p:cNvSpPr>
          <p:nvPr/>
        </p:nvSpPr>
        <p:spPr bwMode="auto">
          <a:xfrm>
            <a:off x="1557338" y="5419725"/>
            <a:ext cx="76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圆</a:t>
            </a: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1647339" y="206376"/>
            <a:ext cx="5675312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平面与回转体相交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0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0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4" grpId="0" autoUpdateAnimBg="0"/>
      <p:bldP spid="90135" grpId="0" autoUpdateAnimBg="0"/>
      <p:bldP spid="90184" grpId="0" autoUpdateAnimBg="0"/>
      <p:bldP spid="90185" grpId="0" autoUpdateAnimBg="0"/>
      <p:bldP spid="9018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70" name="Line 34"/>
          <p:cNvSpPr>
            <a:spLocks noChangeShapeType="1"/>
          </p:cNvSpPr>
          <p:nvPr/>
        </p:nvSpPr>
        <p:spPr bwMode="auto">
          <a:xfrm>
            <a:off x="1749425" y="2725738"/>
            <a:ext cx="0" cy="2352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152" name="直接连接符 151"/>
          <p:cNvCxnSpPr>
            <a:cxnSpLocks noChangeShapeType="1"/>
          </p:cNvCxnSpPr>
          <p:nvPr/>
        </p:nvCxnSpPr>
        <p:spPr bwMode="auto">
          <a:xfrm>
            <a:off x="1746250" y="3754438"/>
            <a:ext cx="0" cy="1062037"/>
          </a:xfrm>
          <a:prstGeom prst="line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445" name="Oval 309"/>
          <p:cNvSpPr>
            <a:spLocks noChangeArrowheads="1"/>
          </p:cNvSpPr>
          <p:nvPr/>
        </p:nvSpPr>
        <p:spPr bwMode="auto">
          <a:xfrm>
            <a:off x="1885950" y="4889500"/>
            <a:ext cx="374650" cy="889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46" name="Oval 310"/>
          <p:cNvSpPr>
            <a:spLocks noChangeArrowheads="1"/>
          </p:cNvSpPr>
          <p:nvPr/>
        </p:nvSpPr>
        <p:spPr bwMode="auto">
          <a:xfrm>
            <a:off x="923925" y="4846638"/>
            <a:ext cx="106363" cy="7461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42" name="Oval 306"/>
          <p:cNvSpPr>
            <a:spLocks noChangeArrowheads="1"/>
          </p:cNvSpPr>
          <p:nvPr/>
        </p:nvSpPr>
        <p:spPr bwMode="auto">
          <a:xfrm>
            <a:off x="911225" y="3656013"/>
            <a:ext cx="131763" cy="7461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44" name="Oval 308"/>
          <p:cNvSpPr>
            <a:spLocks noChangeArrowheads="1"/>
          </p:cNvSpPr>
          <p:nvPr/>
        </p:nvSpPr>
        <p:spPr bwMode="auto">
          <a:xfrm>
            <a:off x="1885950" y="3606800"/>
            <a:ext cx="374650" cy="889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90" name="Rectangle 54"/>
          <p:cNvSpPr>
            <a:spLocks noChangeArrowheads="1"/>
          </p:cNvSpPr>
          <p:nvPr/>
        </p:nvSpPr>
        <p:spPr bwMode="auto">
          <a:xfrm>
            <a:off x="263525" y="3770313"/>
            <a:ext cx="711200" cy="1041400"/>
          </a:xfrm>
          <a:prstGeom prst="rect">
            <a:avLst/>
          </a:prstGeom>
          <a:solidFill>
            <a:srgbClr val="FF3300"/>
          </a:solidFill>
          <a:ln w="19050">
            <a:solidFill>
              <a:srgbClr val="FF3300"/>
            </a:solidFill>
            <a:miter lim="800000"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>
            <a:off x="127000" y="3759200"/>
            <a:ext cx="24574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168" name="Line 32"/>
          <p:cNvSpPr>
            <a:spLocks noChangeShapeType="1"/>
          </p:cNvSpPr>
          <p:nvPr/>
        </p:nvSpPr>
        <p:spPr bwMode="auto">
          <a:xfrm>
            <a:off x="107950" y="4816475"/>
            <a:ext cx="247173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169" name="Line 33"/>
          <p:cNvSpPr>
            <a:spLocks noChangeShapeType="1"/>
          </p:cNvSpPr>
          <p:nvPr/>
        </p:nvSpPr>
        <p:spPr bwMode="auto">
          <a:xfrm>
            <a:off x="987425" y="2868613"/>
            <a:ext cx="0" cy="21383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266700" y="1741488"/>
            <a:ext cx="2205038" cy="1287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260350" y="3644900"/>
            <a:ext cx="2205038" cy="1287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57151" y="-246062"/>
            <a:ext cx="43656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79" name="Text Box 3"/>
          <p:cNvSpPr txBox="1">
            <a:spLocks noChangeArrowheads="1"/>
          </p:cNvSpPr>
          <p:nvPr/>
        </p:nvSpPr>
        <p:spPr bwMode="auto">
          <a:xfrm>
            <a:off x="179388" y="185738"/>
            <a:ext cx="57086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截切平面平行或垂直于轴线</a:t>
            </a:r>
          </a:p>
        </p:txBody>
      </p:sp>
      <p:sp>
        <p:nvSpPr>
          <p:cNvPr id="91162" name="Freeform 26"/>
          <p:cNvSpPr>
            <a:spLocks/>
          </p:cNvSpPr>
          <p:nvPr/>
        </p:nvSpPr>
        <p:spPr bwMode="auto">
          <a:xfrm>
            <a:off x="271463" y="1739900"/>
            <a:ext cx="2205037" cy="1290638"/>
          </a:xfrm>
          <a:custGeom>
            <a:avLst/>
            <a:gdLst>
              <a:gd name="T0" fmla="*/ 0 w 1389"/>
              <a:gd name="T1" fmla="*/ 2147483646 h 813"/>
              <a:gd name="T2" fmla="*/ 2147483646 w 1389"/>
              <a:gd name="T3" fmla="*/ 2147483646 h 813"/>
              <a:gd name="T4" fmla="*/ 2147483646 w 1389"/>
              <a:gd name="T5" fmla="*/ 0 h 813"/>
              <a:gd name="T6" fmla="*/ 2147483646 w 1389"/>
              <a:gd name="T7" fmla="*/ 0 h 813"/>
              <a:gd name="T8" fmla="*/ 2147483646 w 1389"/>
              <a:gd name="T9" fmla="*/ 2147483646 h 813"/>
              <a:gd name="T10" fmla="*/ 2147483646 w 1389"/>
              <a:gd name="T11" fmla="*/ 2147483646 h 813"/>
              <a:gd name="T12" fmla="*/ 2147483646 w 1389"/>
              <a:gd name="T13" fmla="*/ 2147483646 h 813"/>
              <a:gd name="T14" fmla="*/ 2147483646 w 1389"/>
              <a:gd name="T15" fmla="*/ 2147483646 h 813"/>
              <a:gd name="T16" fmla="*/ 2147483646 w 1389"/>
              <a:gd name="T17" fmla="*/ 2147483646 h 813"/>
              <a:gd name="T18" fmla="*/ 2147483646 w 1389"/>
              <a:gd name="T19" fmla="*/ 2147483646 h 813"/>
              <a:gd name="T20" fmla="*/ 2147483646 w 1389"/>
              <a:gd name="T21" fmla="*/ 2147483646 h 813"/>
              <a:gd name="T22" fmla="*/ 0 w 1389"/>
              <a:gd name="T23" fmla="*/ 2147483646 h 813"/>
              <a:gd name="T24" fmla="*/ 0 w 1389"/>
              <a:gd name="T25" fmla="*/ 2147483646 h 8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89"/>
              <a:gd name="T40" fmla="*/ 0 h 813"/>
              <a:gd name="T41" fmla="*/ 1389 w 1389"/>
              <a:gd name="T42" fmla="*/ 813 h 81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89" h="813">
                <a:moveTo>
                  <a:pt x="0" y="183"/>
                </a:moveTo>
                <a:lnTo>
                  <a:pt x="450" y="183"/>
                </a:lnTo>
                <a:lnTo>
                  <a:pt x="450" y="0"/>
                </a:lnTo>
                <a:lnTo>
                  <a:pt x="1389" y="0"/>
                </a:lnTo>
                <a:lnTo>
                  <a:pt x="1389" y="183"/>
                </a:lnTo>
                <a:lnTo>
                  <a:pt x="936" y="183"/>
                </a:lnTo>
                <a:lnTo>
                  <a:pt x="936" y="636"/>
                </a:lnTo>
                <a:lnTo>
                  <a:pt x="1389" y="636"/>
                </a:lnTo>
                <a:lnTo>
                  <a:pt x="1389" y="813"/>
                </a:lnTo>
                <a:lnTo>
                  <a:pt x="450" y="813"/>
                </a:lnTo>
                <a:lnTo>
                  <a:pt x="450" y="639"/>
                </a:lnTo>
                <a:lnTo>
                  <a:pt x="0" y="636"/>
                </a:lnTo>
                <a:lnTo>
                  <a:pt x="0" y="183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63" name="Line 27"/>
          <p:cNvSpPr>
            <a:spLocks noChangeShapeType="1"/>
          </p:cNvSpPr>
          <p:nvPr/>
        </p:nvSpPr>
        <p:spPr bwMode="auto">
          <a:xfrm>
            <a:off x="3086100" y="2030413"/>
            <a:ext cx="1076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>
            <a:off x="3095625" y="2749550"/>
            <a:ext cx="1052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71" name="Freeform 35"/>
          <p:cNvSpPr>
            <a:spLocks/>
          </p:cNvSpPr>
          <p:nvPr/>
        </p:nvSpPr>
        <p:spPr bwMode="auto">
          <a:xfrm>
            <a:off x="258763" y="3760788"/>
            <a:ext cx="719137" cy="1057275"/>
          </a:xfrm>
          <a:custGeom>
            <a:avLst/>
            <a:gdLst>
              <a:gd name="T0" fmla="*/ 0 w 453"/>
              <a:gd name="T1" fmla="*/ 0 h 666"/>
              <a:gd name="T2" fmla="*/ 2147483646 w 453"/>
              <a:gd name="T3" fmla="*/ 0 h 666"/>
              <a:gd name="T4" fmla="*/ 2147483646 w 453"/>
              <a:gd name="T5" fmla="*/ 2147483646 h 666"/>
              <a:gd name="T6" fmla="*/ 0 w 453"/>
              <a:gd name="T7" fmla="*/ 2147483646 h 666"/>
              <a:gd name="T8" fmla="*/ 0 60000 65536"/>
              <a:gd name="T9" fmla="*/ 0 60000 65536"/>
              <a:gd name="T10" fmla="*/ 0 60000 65536"/>
              <a:gd name="T11" fmla="*/ 0 60000 65536"/>
              <a:gd name="T12" fmla="*/ 0 w 453"/>
              <a:gd name="T13" fmla="*/ 0 h 666"/>
              <a:gd name="T14" fmla="*/ 453 w 453"/>
              <a:gd name="T15" fmla="*/ 666 h 6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3" h="666">
                <a:moveTo>
                  <a:pt x="0" y="0"/>
                </a:moveTo>
                <a:lnTo>
                  <a:pt x="453" y="0"/>
                </a:lnTo>
                <a:lnTo>
                  <a:pt x="453" y="666"/>
                </a:lnTo>
                <a:lnTo>
                  <a:pt x="0" y="66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76" name="Line 40"/>
          <p:cNvSpPr>
            <a:spLocks noChangeShapeType="1"/>
          </p:cNvSpPr>
          <p:nvPr/>
        </p:nvSpPr>
        <p:spPr bwMode="auto">
          <a:xfrm>
            <a:off x="2465388" y="3754438"/>
            <a:ext cx="0" cy="1062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80" name="Line 44"/>
          <p:cNvSpPr>
            <a:spLocks noChangeShapeType="1"/>
          </p:cNvSpPr>
          <p:nvPr/>
        </p:nvSpPr>
        <p:spPr bwMode="auto">
          <a:xfrm>
            <a:off x="3086100" y="2030413"/>
            <a:ext cx="1076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201" name="Line 65"/>
          <p:cNvSpPr>
            <a:spLocks noChangeShapeType="1"/>
          </p:cNvSpPr>
          <p:nvPr/>
        </p:nvSpPr>
        <p:spPr bwMode="auto">
          <a:xfrm>
            <a:off x="1746250" y="3754438"/>
            <a:ext cx="7191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202" name="Line 66"/>
          <p:cNvSpPr>
            <a:spLocks noChangeShapeType="1"/>
          </p:cNvSpPr>
          <p:nvPr/>
        </p:nvSpPr>
        <p:spPr bwMode="auto">
          <a:xfrm>
            <a:off x="1751013" y="4816475"/>
            <a:ext cx="709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203" name="Line 67"/>
          <p:cNvSpPr>
            <a:spLocks noChangeShapeType="1"/>
          </p:cNvSpPr>
          <p:nvPr/>
        </p:nvSpPr>
        <p:spPr bwMode="auto">
          <a:xfrm flipV="1">
            <a:off x="1746250" y="3644900"/>
            <a:ext cx="0" cy="119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204" name="Line 68"/>
          <p:cNvSpPr>
            <a:spLocks noChangeShapeType="1"/>
          </p:cNvSpPr>
          <p:nvPr/>
        </p:nvSpPr>
        <p:spPr bwMode="auto">
          <a:xfrm>
            <a:off x="1751013" y="4816475"/>
            <a:ext cx="0" cy="114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77" name="Line 41"/>
          <p:cNvSpPr>
            <a:spLocks noChangeShapeType="1"/>
          </p:cNvSpPr>
          <p:nvPr/>
        </p:nvSpPr>
        <p:spPr bwMode="auto">
          <a:xfrm>
            <a:off x="1752600" y="3754438"/>
            <a:ext cx="0" cy="1062037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205" name="Line 69"/>
          <p:cNvSpPr>
            <a:spLocks noChangeShapeType="1"/>
          </p:cNvSpPr>
          <p:nvPr/>
        </p:nvSpPr>
        <p:spPr bwMode="auto">
          <a:xfrm flipH="1">
            <a:off x="260350" y="3644900"/>
            <a:ext cx="1490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206" name="Line 70"/>
          <p:cNvSpPr>
            <a:spLocks noChangeShapeType="1"/>
          </p:cNvSpPr>
          <p:nvPr/>
        </p:nvSpPr>
        <p:spPr bwMode="auto">
          <a:xfrm>
            <a:off x="260350" y="4930775"/>
            <a:ext cx="14954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207" name="Line 71"/>
          <p:cNvSpPr>
            <a:spLocks noChangeShapeType="1"/>
          </p:cNvSpPr>
          <p:nvPr/>
        </p:nvSpPr>
        <p:spPr bwMode="auto">
          <a:xfrm flipV="1">
            <a:off x="268288" y="3636963"/>
            <a:ext cx="0" cy="139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92075" y="2025650"/>
            <a:ext cx="295433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432" name="Line 296"/>
          <p:cNvSpPr>
            <a:spLocks noChangeShapeType="1"/>
          </p:cNvSpPr>
          <p:nvPr/>
        </p:nvSpPr>
        <p:spPr bwMode="auto">
          <a:xfrm>
            <a:off x="266700" y="3757613"/>
            <a:ext cx="0" cy="1062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33" name="Line 297"/>
          <p:cNvSpPr>
            <a:spLocks noChangeShapeType="1"/>
          </p:cNvSpPr>
          <p:nvPr/>
        </p:nvSpPr>
        <p:spPr bwMode="auto">
          <a:xfrm flipV="1">
            <a:off x="268288" y="4810125"/>
            <a:ext cx="0" cy="1349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98" name="Text Box 313"/>
          <p:cNvSpPr txBox="1">
            <a:spLocks noChangeArrowheads="1"/>
          </p:cNvSpPr>
          <p:nvPr/>
        </p:nvSpPr>
        <p:spPr bwMode="auto">
          <a:xfrm>
            <a:off x="0" y="836613"/>
            <a:ext cx="493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：完成平面截切圆柱体的俯视图</a:t>
            </a:r>
          </a:p>
        </p:txBody>
      </p:sp>
      <p:sp>
        <p:nvSpPr>
          <p:cNvPr id="91181" name="Line 45"/>
          <p:cNvSpPr>
            <a:spLocks noChangeShapeType="1"/>
          </p:cNvSpPr>
          <p:nvPr/>
        </p:nvSpPr>
        <p:spPr bwMode="auto">
          <a:xfrm>
            <a:off x="263525" y="2032000"/>
            <a:ext cx="71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200" name="Line 64"/>
          <p:cNvSpPr>
            <a:spLocks noChangeShapeType="1"/>
          </p:cNvSpPr>
          <p:nvPr/>
        </p:nvSpPr>
        <p:spPr bwMode="auto">
          <a:xfrm>
            <a:off x="1743075" y="2032000"/>
            <a:ext cx="723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94" name="AutoShape 58"/>
          <p:cNvSpPr>
            <a:spLocks noChangeArrowheads="1"/>
          </p:cNvSpPr>
          <p:nvPr/>
        </p:nvSpPr>
        <p:spPr bwMode="auto">
          <a:xfrm>
            <a:off x="4098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89" name="AutoShape 53"/>
          <p:cNvSpPr>
            <a:spLocks noChangeArrowheads="1"/>
          </p:cNvSpPr>
          <p:nvPr/>
        </p:nvSpPr>
        <p:spPr bwMode="auto">
          <a:xfrm>
            <a:off x="939800" y="37258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88" name="AutoShape 52"/>
          <p:cNvSpPr>
            <a:spLocks noChangeArrowheads="1"/>
          </p:cNvSpPr>
          <p:nvPr/>
        </p:nvSpPr>
        <p:spPr bwMode="auto">
          <a:xfrm>
            <a:off x="942975" y="477837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96" name="AutoShape 60"/>
          <p:cNvSpPr>
            <a:spLocks noChangeArrowheads="1"/>
          </p:cNvSpPr>
          <p:nvPr/>
        </p:nvSpPr>
        <p:spPr bwMode="auto">
          <a:xfrm>
            <a:off x="2428875" y="37226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98" name="AutoShape 62"/>
          <p:cNvSpPr>
            <a:spLocks noChangeArrowheads="1"/>
          </p:cNvSpPr>
          <p:nvPr/>
        </p:nvSpPr>
        <p:spPr bwMode="auto">
          <a:xfrm>
            <a:off x="2422525" y="47767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95" name="AutoShape 59"/>
          <p:cNvSpPr>
            <a:spLocks noChangeArrowheads="1"/>
          </p:cNvSpPr>
          <p:nvPr/>
        </p:nvSpPr>
        <p:spPr bwMode="auto">
          <a:xfrm>
            <a:off x="1711325" y="371951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97" name="AutoShape 61"/>
          <p:cNvSpPr>
            <a:spLocks noChangeArrowheads="1"/>
          </p:cNvSpPr>
          <p:nvPr/>
        </p:nvSpPr>
        <p:spPr bwMode="auto">
          <a:xfrm>
            <a:off x="1714500" y="47767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92" name="AutoShape 56"/>
          <p:cNvSpPr>
            <a:spLocks noChangeArrowheads="1"/>
          </p:cNvSpPr>
          <p:nvPr/>
        </p:nvSpPr>
        <p:spPr bwMode="auto">
          <a:xfrm>
            <a:off x="2433638" y="1990725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91" name="AutoShape 55"/>
          <p:cNvSpPr>
            <a:spLocks noChangeArrowheads="1"/>
          </p:cNvSpPr>
          <p:nvPr/>
        </p:nvSpPr>
        <p:spPr bwMode="auto">
          <a:xfrm>
            <a:off x="1719263" y="199390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83" name="AutoShape 47"/>
          <p:cNvSpPr>
            <a:spLocks noChangeArrowheads="1"/>
          </p:cNvSpPr>
          <p:nvPr/>
        </p:nvSpPr>
        <p:spPr bwMode="auto">
          <a:xfrm>
            <a:off x="923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82" name="AutoShape 46"/>
          <p:cNvSpPr>
            <a:spLocks noChangeArrowheads="1"/>
          </p:cNvSpPr>
          <p:nvPr/>
        </p:nvSpPr>
        <p:spPr bwMode="auto">
          <a:xfrm>
            <a:off x="230188" y="19859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86" name="AutoShape 50"/>
          <p:cNvSpPr>
            <a:spLocks noChangeArrowheads="1"/>
          </p:cNvSpPr>
          <p:nvPr/>
        </p:nvSpPr>
        <p:spPr bwMode="auto">
          <a:xfrm>
            <a:off x="231775" y="372427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87" name="AutoShape 51"/>
          <p:cNvSpPr>
            <a:spLocks noChangeArrowheads="1"/>
          </p:cNvSpPr>
          <p:nvPr/>
        </p:nvSpPr>
        <p:spPr bwMode="auto">
          <a:xfrm>
            <a:off x="223838" y="47799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314" name="Line 41"/>
          <p:cNvSpPr>
            <a:spLocks noChangeShapeType="1"/>
          </p:cNvSpPr>
          <p:nvPr/>
        </p:nvSpPr>
        <p:spPr bwMode="auto">
          <a:xfrm>
            <a:off x="30553025" y="3754438"/>
            <a:ext cx="0" cy="1062037"/>
          </a:xfrm>
          <a:prstGeom prst="line">
            <a:avLst/>
          </a:prstGeom>
          <a:noFill/>
          <a:ln w="19050">
            <a:solidFill>
              <a:srgbClr val="FFFFFF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5332413" y="2143125"/>
            <a:ext cx="313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截平面是什么位置平面？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32413" y="1789113"/>
            <a:ext cx="3811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有哪几个截平面与体相交？</a:t>
            </a:r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4787900" y="1052513"/>
            <a:ext cx="2001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★ 空间分析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4787900" y="2636838"/>
            <a:ext cx="2001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★ 投影分析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148263" y="3409950"/>
            <a:ext cx="3084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截交线的投影特性？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148263" y="3030538"/>
            <a:ext cx="3811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截平面与体如何相交？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148263" y="3789363"/>
            <a:ext cx="369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截交线有没有</a:t>
            </a:r>
            <a:r>
              <a:rPr kumimoji="1" lang="zh-CN" altLang="en-US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已知投影</a:t>
            </a:r>
            <a:r>
              <a:rPr kumimoji="1" lang="zh-CN" altLang="en-US" sz="20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4859338" y="4233863"/>
            <a:ext cx="244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★ 求截交线</a:t>
            </a:r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4859338" y="4654550"/>
            <a:ext cx="4284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★ 分析圆柱轮廓线的投影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2413" y="1435100"/>
            <a:ext cx="3811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基本体是什么？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819400" y="1608138"/>
            <a:ext cx="1579563" cy="1500187"/>
            <a:chOff x="2819400" y="1607632"/>
            <a:chExt cx="1579562" cy="1500821"/>
          </a:xfrm>
        </p:grpSpPr>
        <p:sp>
          <p:nvSpPr>
            <p:cNvPr id="11349" name="Oval 11"/>
            <p:cNvSpPr>
              <a:spLocks noChangeArrowheads="1"/>
            </p:cNvSpPr>
            <p:nvPr/>
          </p:nvSpPr>
          <p:spPr bwMode="auto">
            <a:xfrm>
              <a:off x="2974975" y="1739900"/>
              <a:ext cx="1287462" cy="12874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1350" name="Group 106"/>
            <p:cNvGrpSpPr>
              <a:grpSpLocks/>
            </p:cNvGrpSpPr>
            <p:nvPr/>
          </p:nvGrpSpPr>
          <p:grpSpPr bwMode="auto">
            <a:xfrm>
              <a:off x="2819400" y="2406778"/>
              <a:ext cx="1579562" cy="114300"/>
              <a:chOff x="3342" y="421"/>
              <a:chExt cx="1305" cy="0"/>
            </a:xfrm>
          </p:grpSpPr>
          <p:sp>
            <p:nvSpPr>
              <p:cNvPr id="11357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58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59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0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1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351" name="Group 119"/>
            <p:cNvGrpSpPr>
              <a:grpSpLocks/>
            </p:cNvGrpSpPr>
            <p:nvPr/>
          </p:nvGrpSpPr>
          <p:grpSpPr bwMode="auto">
            <a:xfrm>
              <a:off x="3617914" y="1607632"/>
              <a:ext cx="212724" cy="1500821"/>
              <a:chOff x="5522" y="285"/>
              <a:chExt cx="0" cy="1305"/>
            </a:xfrm>
          </p:grpSpPr>
          <p:sp>
            <p:nvSpPr>
              <p:cNvPr id="11352" name="Line 108"/>
              <p:cNvSpPr>
                <a:spLocks noChangeShapeType="1"/>
              </p:cNvSpPr>
              <p:nvPr/>
            </p:nvSpPr>
            <p:spPr bwMode="auto">
              <a:xfrm rot="5400000">
                <a:off x="5358" y="449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53" name="Line 109"/>
              <p:cNvSpPr>
                <a:spLocks noChangeShapeType="1"/>
              </p:cNvSpPr>
              <p:nvPr/>
            </p:nvSpPr>
            <p:spPr bwMode="auto">
              <a:xfrm rot="5400000">
                <a:off x="5488" y="694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54" name="Line 110"/>
              <p:cNvSpPr>
                <a:spLocks noChangeShapeType="1"/>
              </p:cNvSpPr>
              <p:nvPr/>
            </p:nvSpPr>
            <p:spPr bwMode="auto">
              <a:xfrm rot="5400000">
                <a:off x="5358" y="930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55" name="Line 111"/>
              <p:cNvSpPr>
                <a:spLocks noChangeShapeType="1"/>
              </p:cNvSpPr>
              <p:nvPr/>
            </p:nvSpPr>
            <p:spPr bwMode="auto">
              <a:xfrm rot="5400000">
                <a:off x="5488" y="1175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56" name="Line 112"/>
              <p:cNvSpPr>
                <a:spLocks noChangeShapeType="1"/>
              </p:cNvSpPr>
              <p:nvPr/>
            </p:nvSpPr>
            <p:spPr bwMode="auto">
              <a:xfrm rot="5400000">
                <a:off x="5358" y="1426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50813" y="4289425"/>
            <a:ext cx="2428875" cy="188913"/>
            <a:chOff x="151606" y="4289424"/>
            <a:chExt cx="2428082" cy="188913"/>
          </a:xfrm>
        </p:grpSpPr>
        <p:grpSp>
          <p:nvGrpSpPr>
            <p:cNvPr id="11340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1344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5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6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7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8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341" name="组合 10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1342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3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6" name="组合 105"/>
          <p:cNvGrpSpPr>
            <a:grpSpLocks/>
          </p:cNvGrpSpPr>
          <p:nvPr/>
        </p:nvGrpSpPr>
        <p:grpSpPr bwMode="auto">
          <a:xfrm>
            <a:off x="195263" y="2406650"/>
            <a:ext cx="2428875" cy="188913"/>
            <a:chOff x="151606" y="4289424"/>
            <a:chExt cx="2428082" cy="188913"/>
          </a:xfrm>
        </p:grpSpPr>
        <p:grpSp>
          <p:nvGrpSpPr>
            <p:cNvPr id="11331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1335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36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37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38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39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332" name="组合 107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1333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34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1185" name="AutoShape 49"/>
          <p:cNvSpPr>
            <a:spLocks noChangeArrowheads="1"/>
          </p:cNvSpPr>
          <p:nvPr/>
        </p:nvSpPr>
        <p:spPr bwMode="auto">
          <a:xfrm>
            <a:off x="4098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84" name="AutoShape 48"/>
          <p:cNvSpPr>
            <a:spLocks noChangeArrowheads="1"/>
          </p:cNvSpPr>
          <p:nvPr/>
        </p:nvSpPr>
        <p:spPr bwMode="auto">
          <a:xfrm>
            <a:off x="30448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489450"/>
            <a:ext cx="3267075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5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9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9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91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2"/>
                                            </p:cond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9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9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9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9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9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9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9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9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9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2000"/>
                                        <p:tgtEl>
                                          <p:spTgt spid="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9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9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9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9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5" grpId="0" animBg="1"/>
      <p:bldP spid="91446" grpId="0" animBg="1"/>
      <p:bldP spid="91442" grpId="0" animBg="1"/>
      <p:bldP spid="91444" grpId="0" animBg="1"/>
      <p:bldP spid="91190" grpId="0" animBg="1"/>
      <p:bldP spid="91140" grpId="0" animBg="1"/>
      <p:bldP spid="91141" grpId="0" animBg="1"/>
      <p:bldP spid="91144" grpId="0" animBg="1"/>
      <p:bldP spid="91158" grpId="0" animBg="1"/>
      <p:bldP spid="91194" grpId="0" animBg="1"/>
      <p:bldP spid="91189" grpId="0" animBg="1"/>
      <p:bldP spid="91188" grpId="0" animBg="1"/>
      <p:bldP spid="91196" grpId="0" animBg="1"/>
      <p:bldP spid="91198" grpId="0" animBg="1"/>
      <p:bldP spid="91195" grpId="0" animBg="1"/>
      <p:bldP spid="91197" grpId="0" animBg="1"/>
      <p:bldP spid="91192" grpId="0" animBg="1"/>
      <p:bldP spid="91191" grpId="0" animBg="1"/>
      <p:bldP spid="91183" grpId="0" animBg="1"/>
      <p:bldP spid="91182" grpId="0" animBg="1"/>
      <p:bldP spid="91186" grpId="0" animBg="1"/>
      <p:bldP spid="91187" grpId="0" animBg="1"/>
      <p:bldP spid="145411" grpId="0"/>
      <p:bldP spid="9221" grpId="0"/>
      <p:bldP spid="145427" grpId="0" autoUpdateAnimBg="0"/>
      <p:bldP spid="3" grpId="0" autoUpdateAnimBg="0"/>
      <p:bldP spid="4" grpId="0"/>
      <p:bldP spid="5" grpId="0"/>
      <p:bldP spid="6" grpId="0"/>
      <p:bldP spid="145428" grpId="0" autoUpdateAnimBg="0"/>
      <p:bldP spid="145429" grpId="0" autoUpdateAnimBg="0"/>
      <p:bldP spid="7" grpId="0"/>
      <p:bldP spid="91185" grpId="0" animBg="1"/>
      <p:bldP spid="9118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1246</Words>
  <Application>Microsoft Office PowerPoint</Application>
  <PresentationFormat>全屏显示(4:3)</PresentationFormat>
  <Paragraphs>318</Paragraphs>
  <Slides>22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等线</vt:lpstr>
      <vt:lpstr>黑体</vt:lpstr>
      <vt:lpstr>楷体_GB2312</vt:lpstr>
      <vt:lpstr>隶书</vt:lpstr>
      <vt:lpstr>宋体</vt:lpstr>
      <vt:lpstr>微软雅黑</vt:lpstr>
      <vt:lpstr>Arial</vt:lpstr>
      <vt:lpstr>Calibri</vt:lpstr>
      <vt:lpstr>CommercialPi BT</vt:lpstr>
      <vt:lpstr>ISOCPEUR</vt:lpstr>
      <vt:lpstr>Marlett</vt:lpstr>
      <vt:lpstr>Monotype Sorts</vt:lpstr>
      <vt:lpstr>Symbol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fj</dc:creator>
  <cp:lastModifiedBy>Windows 用户</cp:lastModifiedBy>
  <cp:revision>56</cp:revision>
  <dcterms:created xsi:type="dcterms:W3CDTF">2010-10-09T05:52:53Z</dcterms:created>
  <dcterms:modified xsi:type="dcterms:W3CDTF">2021-10-04T08:47:12Z</dcterms:modified>
</cp:coreProperties>
</file>