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29"/>
  </p:notesMasterIdLst>
  <p:sldIdLst>
    <p:sldId id="270" r:id="rId2"/>
    <p:sldId id="258" r:id="rId3"/>
    <p:sldId id="282" r:id="rId4"/>
    <p:sldId id="273" r:id="rId5"/>
    <p:sldId id="283" r:id="rId6"/>
    <p:sldId id="284" r:id="rId7"/>
    <p:sldId id="285" r:id="rId8"/>
    <p:sldId id="286" r:id="rId9"/>
    <p:sldId id="287" r:id="rId10"/>
    <p:sldId id="298" r:id="rId11"/>
    <p:sldId id="289" r:id="rId12"/>
    <p:sldId id="290" r:id="rId13"/>
    <p:sldId id="291" r:id="rId14"/>
    <p:sldId id="292" r:id="rId15"/>
    <p:sldId id="293" r:id="rId16"/>
    <p:sldId id="295" r:id="rId17"/>
    <p:sldId id="294" r:id="rId18"/>
    <p:sldId id="297" r:id="rId19"/>
    <p:sldId id="299" r:id="rId20"/>
    <p:sldId id="300" r:id="rId21"/>
    <p:sldId id="301" r:id="rId22"/>
    <p:sldId id="302" r:id="rId23"/>
    <p:sldId id="304" r:id="rId24"/>
    <p:sldId id="303" r:id="rId25"/>
    <p:sldId id="305" r:id="rId26"/>
    <p:sldId id="306" r:id="rId27"/>
    <p:sldId id="26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4"/>
    <p:restoredTop sz="86378"/>
  </p:normalViewPr>
  <p:slideViewPr>
    <p:cSldViewPr snapToGrid="0" snapToObjects="1">
      <p:cViewPr varScale="1">
        <p:scale>
          <a:sx n="70" d="100"/>
          <a:sy n="70" d="100"/>
        </p:scale>
        <p:origin x="96" y="102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2022/6/7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01A0AD-A4D9-2B48-AB5E-2388481E37AE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A1E2328B-A4C4-764E-ACC8-998B2E63C537}"/>
                </a:ext>
              </a:extLst>
            </p:cNvPr>
            <p:cNvSpPr/>
            <p:nvPr userDrawn="1"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533506A-6FCC-464D-8406-9673E74408CF}"/>
                </a:ext>
              </a:extLst>
            </p:cNvPr>
            <p:cNvSpPr/>
            <p:nvPr userDrawn="1"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51" y="399605"/>
            <a:ext cx="2538904" cy="107441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4"/>
            <a:ext cx="10265664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FB8BDD-FC0A-384D-B32A-D2CC0933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87CD-E3B5-4AE1-BB09-2C5B8FEE0181}" type="datetime1">
              <a:rPr kumimoji="1" lang="zh-CN" altLang="en-US" smtClean="0"/>
              <a:t>2022/6/7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A11234-2E12-B147-A4FF-3B498979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FF194-7BE9-7440-90F5-0BA3D1B4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F834-F628-4653-BDE3-E3D3A9B6FAE6}" type="datetime1">
              <a:rPr kumimoji="1" lang="zh-CN" altLang="en-US" smtClean="0"/>
              <a:t>2022/6/7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31443F-5E2C-E54C-9450-204B550B7026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D950-CA64-4C8E-B857-95BBB7353A21}" type="datetime1">
              <a:rPr kumimoji="1" lang="zh-CN" altLang="en-US" smtClean="0"/>
              <a:t>2022/6/7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1395-9DBE-4AAF-BBB6-FDBD7D2BB087}" type="datetime1">
              <a:rPr kumimoji="1" lang="zh-CN" altLang="en-US" smtClean="0"/>
              <a:t>2022/6/7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564E91E-AD25-E84D-B251-2B169689F71C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02C-42CC-43AA-B9F5-9CEC9635173A}" type="datetime1">
              <a:rPr kumimoji="1" lang="zh-CN" altLang="en-US" smtClean="0"/>
              <a:t>2022/6/7</a:t>
            </a:fld>
            <a:endParaRPr kumimoji="1"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1059A4B0-CF59-4D23-8A5A-4EF565433636}" type="datetime1">
              <a:rPr kumimoji="1" lang="zh-CN" altLang="en-US" smtClean="0"/>
              <a:t>2022/6/7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>
            <a:lvl1pPr>
              <a:defRPr sz="1600"/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86C05D-29C6-DD43-A707-AAD5F66C1615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3AEDE27-05BC-DA44-AA23-81C54830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CE5DD879-81C7-45F0-A897-7D542D9BB23D}" type="datetime1">
              <a:rPr kumimoji="1" lang="zh-CN" altLang="en-US" smtClean="0"/>
              <a:t>2022/6/7</a:t>
            </a:fld>
            <a:endParaRPr kumimoji="1"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>
            <a:lvl1pPr>
              <a:defRPr sz="1600"/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9F3DE6-D971-6546-AD7E-4FD54F33CDE7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B53A-F9FC-4E68-B545-3F3A6337D768}" type="datetime1">
              <a:rPr kumimoji="1" lang="zh-CN" altLang="en-US" smtClean="0"/>
              <a:t>2022/6/7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B14D-95DA-46BB-AA12-A1AC0E359061}" type="datetime1">
              <a:rPr kumimoji="1" lang="zh-CN" altLang="en-US" smtClean="0"/>
              <a:t>2022/6/7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346F-2592-4604-A3AF-D0D0CD42914C}" type="datetime1">
              <a:rPr kumimoji="1" lang="zh-CN" altLang="en-US" smtClean="0"/>
              <a:t>2022/6/7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2B35-0D03-4312-82C8-50656291A0B5}" type="datetime1">
              <a:rPr kumimoji="1" lang="zh-CN" altLang="en-US" smtClean="0"/>
              <a:t>2022/6/7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9AF46F-872C-C04A-AF83-BC1E8674B16A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AB25A84-4A9C-4B06-8E61-299DAEC470F3}" type="datetime1">
              <a:rPr kumimoji="1" lang="zh-CN" altLang="en-US" smtClean="0"/>
              <a:t>2022/6/7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025F6F4-386D-EB45-974E-2539ED6C5D65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2937EE9-6CCC-4180-A90F-5C287AF30BBF}" type="datetime1">
              <a:rPr kumimoji="1" lang="zh-CN" altLang="en-US" smtClean="0"/>
              <a:t>2022/6/7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05D68B-2B7C-394A-9C3F-F982EDB21D95}"/>
              </a:ext>
            </a:extLst>
          </p:cNvPr>
          <p:cNvPicPr/>
          <p:nvPr userDrawn="1"/>
        </p:nvPicPr>
        <p:blipFill rotWithShape="1"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  <p:sp>
        <p:nvSpPr>
          <p:cNvPr id="2" name="圆角矩形 1">
            <a:extLst>
              <a:ext uri="{FF2B5EF4-FFF2-40B4-BE49-F238E27FC236}">
                <a16:creationId xmlns:a16="http://schemas.microsoft.com/office/drawing/2014/main" id="{281EDAD2-3671-BF43-AEFB-C5625113F562}"/>
              </a:ext>
            </a:extLst>
          </p:cNvPr>
          <p:cNvSpPr/>
          <p:nvPr userDrawn="1"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005E0-9377-9044-8967-57A416065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zh-CN" dirty="0"/>
              <a:t>不同材料的中子屏蔽特性研究现状综述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Review ON neutron shielding characteristics of different materials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56EDC8-6865-C043-9F52-A5101097F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  <a:p>
            <a:r>
              <a:rPr kumimoji="1" lang="zh-CN" altLang="en-US" dirty="0"/>
              <a:t>乔禹智 工程物理系核</a:t>
            </a:r>
            <a:r>
              <a:rPr kumimoji="1" lang="en-US" altLang="zh-CN" dirty="0"/>
              <a:t>91</a:t>
            </a:r>
            <a:r>
              <a:rPr kumimoji="1" lang="zh-CN" altLang="en-US" dirty="0"/>
              <a:t>班</a:t>
            </a:r>
            <a:endParaRPr kumimoji="1" lang="en-US" altLang="zh-CN" dirty="0"/>
          </a:p>
          <a:p>
            <a:r>
              <a:rPr kumimoji="1" lang="en-US" altLang="zh-CN" dirty="0"/>
              <a:t>2022/4/29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6DE73A-7477-44DD-950A-550F7D18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792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E3F61-473A-47EF-95F6-61C138B6A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混凝土基屏蔽材料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3CD12A-9614-475E-9CF5-E0B3C9415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各种普通混凝土的屏蔽性能</a:t>
            </a:r>
            <a:endParaRPr lang="en-US" altLang="zh-CN" dirty="0"/>
          </a:p>
          <a:p>
            <a:r>
              <a:rPr lang="zh-CN" altLang="en-US" dirty="0"/>
              <a:t>掺入磁铁矿时的屏蔽性能</a:t>
            </a:r>
            <a:endParaRPr lang="en-US" altLang="zh-CN" dirty="0"/>
          </a:p>
          <a:p>
            <a:r>
              <a:rPr lang="zh-CN" altLang="en-US" dirty="0"/>
              <a:t>掺入纤维材料与纳米二氧化硅的屏蔽性能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7CBE98-4A0F-40FF-894D-FB8E5B0A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2703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1FEB59F-0979-4883-A6D0-1DEDFA86B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7" y="1608624"/>
            <a:ext cx="10521387" cy="4250177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2011</a:t>
            </a:r>
            <a:r>
              <a:rPr lang="zh-CN" altLang="en-US" sz="3200" dirty="0"/>
              <a:t>年，</a:t>
            </a:r>
            <a:r>
              <a:rPr lang="en-US" altLang="zh-CN" sz="32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Yılmaz</a:t>
            </a:r>
            <a:r>
              <a:rPr lang="en-US" altLang="zh-CN" sz="3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(Turkey)</a:t>
            </a:r>
            <a:r>
              <a:rPr lang="zh-CN" altLang="en-US" sz="3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等研究了普通混凝土与不同掺入材料的中子屏蔽性能，使用蒙卡程序</a:t>
            </a:r>
            <a:r>
              <a:rPr lang="en-US" altLang="zh-CN" sz="32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Nxcom</a:t>
            </a:r>
            <a:r>
              <a:rPr lang="zh-CN" altLang="en-US" sz="3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计算了宏观分出截面。</a:t>
            </a:r>
            <a:endParaRPr lang="zh-CN" altLang="en-US" sz="3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1F34C5F-9412-48B3-B3A3-F9999C152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zh-CN" dirty="0"/>
              <a:t>混凝土基屏蔽材料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785EA4-217F-4F2F-ACD4-9005F272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E6B5FB-C176-4411-A35E-4FF047F61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808" y="3050264"/>
            <a:ext cx="5987984" cy="333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23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B7821B3-C204-4DAD-838E-DE459011F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实验结果：</a:t>
            </a:r>
            <a:r>
              <a:rPr lang="en-US" altLang="zh-CN" dirty="0"/>
              <a:t>MO</a:t>
            </a:r>
            <a:r>
              <a:rPr lang="zh-CN" altLang="en-US" dirty="0"/>
              <a:t>略大，水泥效果更好；粉煤灰与硅粉比高炉矿渣效果更好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722500-3E9E-4D2E-A657-9B04C150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zh-CN" dirty="0"/>
              <a:t>混凝土基屏蔽材料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16B125-1868-4A58-818C-AA676A89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6E0E436-09EB-419B-BD11-8E79F2C79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77" y="2652620"/>
            <a:ext cx="3924848" cy="27340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AC06050-3D85-4D86-A41C-BF96C55CF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015" y="2631707"/>
            <a:ext cx="5223113" cy="314817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C460ADA-77A2-498B-B95E-589C3180AB83}"/>
              </a:ext>
            </a:extLst>
          </p:cNvPr>
          <p:cNvSpPr txBox="1"/>
          <p:nvPr/>
        </p:nvSpPr>
        <p:spPr>
          <a:xfrm>
            <a:off x="1126435" y="5771698"/>
            <a:ext cx="96266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Yılmaz</a:t>
            </a:r>
            <a:r>
              <a:rPr lang="en-US" altLang="zh-C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E, </a:t>
            </a:r>
            <a:r>
              <a:rPr lang="en-US" altLang="zh-CN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Baltas</a:t>
            </a:r>
            <a:r>
              <a:rPr lang="en-US" altLang="zh-C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H, </a:t>
            </a:r>
            <a:r>
              <a:rPr lang="en-US" altLang="zh-CN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Kırıs</a:t>
            </a:r>
            <a:r>
              <a:rPr lang="en-US" altLang="zh-C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E, et al. Gamma ray and neutron shielding properties of some concrete materials[J]. Annals of Nuclear Energy, 2011, 38(10): 2204-2212.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925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E970C9A-7890-4129-88B0-3A05557A0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7" y="1752575"/>
            <a:ext cx="10521387" cy="3678303"/>
          </a:xfrm>
        </p:spPr>
        <p:txBody>
          <a:bodyPr/>
          <a:lstStyle/>
          <a:p>
            <a:r>
              <a:rPr lang="zh-CN" altLang="en-US" sz="2400" dirty="0"/>
              <a:t>考虑利用铁的非弹性散射。</a:t>
            </a:r>
            <a:r>
              <a:rPr lang="en-US" altLang="zh-CN" sz="2400" dirty="0"/>
              <a:t>2016</a:t>
            </a:r>
            <a:r>
              <a:rPr lang="zh-CN" altLang="en-US" sz="2400" dirty="0"/>
              <a:t>年，</a:t>
            </a:r>
            <a:r>
              <a:rPr lang="en-US" altLang="zh-CN" sz="2400" dirty="0"/>
              <a:t>Oto(Turkey)</a:t>
            </a:r>
            <a:r>
              <a:rPr lang="zh-CN" altLang="en-US" sz="2400" dirty="0"/>
              <a:t>等计算了加入磁铁矿对混凝土材料宏观分出截面的影响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DD6F41B-8DF5-471D-A806-ADD9A10A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混凝土基屏蔽材料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6C4E1B-9164-459B-BCA0-DB893E20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FB021A-026F-4B1B-9E7C-27B9F6FDC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33" y="2576526"/>
            <a:ext cx="11284334" cy="1015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C44CAAD-06F8-4FD7-89B7-C75E917AB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22" y="3591726"/>
            <a:ext cx="3915321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61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3E47E50-AF07-4F0B-A77B-2395F557C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7" y="1608624"/>
            <a:ext cx="10521387" cy="4250177"/>
          </a:xfrm>
        </p:spPr>
        <p:txBody>
          <a:bodyPr/>
          <a:lstStyle/>
          <a:p>
            <a:r>
              <a:rPr lang="zh-CN" altLang="en-US" dirty="0"/>
              <a:t>实验结果</a:t>
            </a:r>
            <a:r>
              <a:rPr lang="en-US" altLang="zh-CN" dirty="0"/>
              <a:t>: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含磁铁矿的混凝土比普通混凝土具有更好的屏蔽性能，通过添加磁铁矿可以提高混凝土样品的屏蔽性能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C30858-4F32-4832-87B4-6DFA5318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混凝土基屏蔽材料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0E44C9-E16B-4931-833C-E029F4E6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pPr/>
              <a:t>14</a:t>
            </a:fld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8894E5-60BD-4C26-BE7F-2DC80A86C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879" y="1999628"/>
            <a:ext cx="5333830" cy="4264948"/>
          </a:xfrm>
          <a:prstGeom prst="rect">
            <a:avLst/>
          </a:prstGeom>
        </p:spPr>
      </p:pic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EA4572A4-A77F-4025-9208-1B093FE3E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956877"/>
              </p:ext>
            </p:extLst>
          </p:nvPr>
        </p:nvGraphicFramePr>
        <p:xfrm>
          <a:off x="831446" y="2283422"/>
          <a:ext cx="3926084" cy="2845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3042">
                  <a:extLst>
                    <a:ext uri="{9D8B030D-6E8A-4147-A177-3AD203B41FA5}">
                      <a16:colId xmlns:a16="http://schemas.microsoft.com/office/drawing/2014/main" val="2944853243"/>
                    </a:ext>
                  </a:extLst>
                </a:gridCol>
                <a:gridCol w="1963042">
                  <a:extLst>
                    <a:ext uri="{9D8B030D-6E8A-4147-A177-3AD203B41FA5}">
                      <a16:colId xmlns:a16="http://schemas.microsoft.com/office/drawing/2014/main" val="1042429768"/>
                    </a:ext>
                  </a:extLst>
                </a:gridCol>
              </a:tblGrid>
              <a:tr h="711292">
                <a:tc>
                  <a:txBody>
                    <a:bodyPr/>
                    <a:lstStyle/>
                    <a:p>
                      <a:r>
                        <a:rPr lang="zh-CN" altLang="en-US" dirty="0"/>
                        <a:t>材料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宏观分出截面</a:t>
                      </a:r>
                      <a:r>
                        <a:rPr lang="en-US" altLang="zh-CN" dirty="0"/>
                        <a:t>(cm^-1)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134325"/>
                  </a:ext>
                </a:extLst>
              </a:tr>
              <a:tr h="711292"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8.98E-2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310024"/>
                  </a:ext>
                </a:extLst>
              </a:tr>
              <a:tr h="711292">
                <a:tc>
                  <a:txBody>
                    <a:bodyPr/>
                    <a:lstStyle/>
                    <a:p>
                      <a:r>
                        <a:rPr lang="en-US" altLang="zh-CN" dirty="0"/>
                        <a:t>M50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9.14E-2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58203"/>
                  </a:ext>
                </a:extLst>
              </a:tr>
              <a:tr h="711292">
                <a:tc>
                  <a:txBody>
                    <a:bodyPr/>
                    <a:lstStyle/>
                    <a:p>
                      <a:r>
                        <a:rPr lang="en-US" altLang="zh-CN" dirty="0"/>
                        <a:t>M100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9.20E-2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25603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F327B1F5-2984-4588-AF7F-92D8C8BAAE5A}"/>
              </a:ext>
            </a:extLst>
          </p:cNvPr>
          <p:cNvSpPr txBox="1"/>
          <p:nvPr/>
        </p:nvSpPr>
        <p:spPr>
          <a:xfrm>
            <a:off x="831445" y="5852638"/>
            <a:ext cx="102192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Oto B, </a:t>
            </a:r>
            <a:r>
              <a:rPr lang="en-US" altLang="zh-CN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Gür</a:t>
            </a:r>
            <a:r>
              <a:rPr lang="en-US" altLang="zh-C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A, </a:t>
            </a:r>
            <a:r>
              <a:rPr lang="en-US" altLang="zh-CN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Kavaz</a:t>
            </a:r>
            <a:r>
              <a:rPr lang="en-US" altLang="zh-C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E, et al. Determination of gamma and fast neutron shielding parameters of magnetite concretes[J]. Progress in Nuclear Energy, 2016, 92: 71-80.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7813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1C8686D-BFD6-48A2-B2EB-6DB8DA1D2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7" y="1608624"/>
            <a:ext cx="10521387" cy="4250177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2022</a:t>
            </a:r>
            <a:r>
              <a:rPr lang="zh-CN" altLang="zh-CN" sz="3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年，</a:t>
            </a:r>
            <a:r>
              <a:rPr lang="en-US" altLang="zh-CN" sz="3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Mohamed A.E.M. Ali</a:t>
            </a:r>
            <a:r>
              <a:rPr lang="zh-CN" altLang="zh-CN" sz="3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等提出了使用创新纤维钢筋混凝土的中子屏蔽方案</a:t>
            </a:r>
            <a:r>
              <a:rPr lang="en-US" altLang="zh-CN" sz="3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实验中采用平均粒径为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2×10</a:t>
            </a:r>
            <a:r>
              <a:rPr lang="en-US" altLang="zh-CN" sz="32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nm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的纳米二氧化硅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(NS)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代替细砂并使用短聚丙烯纤维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(PP)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加固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FA:fly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ash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FS:fine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sand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NS:Nano-silica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HRWRA: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high-range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water-reducing admixture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DFF936-62E3-43F3-A28A-B1176960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混凝土基屏蔽材料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7B5925-49BC-45FF-8930-710DDC54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pPr/>
              <a:t>15</a:t>
            </a:fld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2AC33B-1A17-449A-B297-0031DBCBC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54" y="4233828"/>
            <a:ext cx="6409820" cy="20310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EA7DBC6-BB57-40A1-953B-6EA2F37C5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269" y="4330085"/>
            <a:ext cx="4048690" cy="183858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ADF6A2-BBA0-4E73-9179-E52DC4179628}"/>
              </a:ext>
            </a:extLst>
          </p:cNvPr>
          <p:cNvSpPr txBox="1"/>
          <p:nvPr/>
        </p:nvSpPr>
        <p:spPr>
          <a:xfrm>
            <a:off x="835307" y="6248318"/>
            <a:ext cx="105213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Ali M A E M, </a:t>
            </a:r>
            <a:r>
              <a:rPr lang="en-US" altLang="zh-CN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Tawfic</a:t>
            </a:r>
            <a:r>
              <a:rPr lang="en-US" altLang="zh-C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A F, </a:t>
            </a:r>
            <a:r>
              <a:rPr lang="en-US" altLang="zh-CN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Abdelgawad</a:t>
            </a:r>
            <a:r>
              <a:rPr lang="en-US" altLang="zh-C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M A, et al. Gamma and neutrons shielding using innovative fiber reinforced concrete[J]. Progress in Nuclear Energy, 2022, 145: 104133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682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9B5CEDB-A35D-4163-BB5D-4B2BB1FFE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261" y="1524965"/>
            <a:ext cx="3282145" cy="2467320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C1A12A2E-FEBC-4D28-8C25-986AB490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ECC</a:t>
            </a:r>
            <a:r>
              <a:rPr lang="zh-CN" altLang="en-US" dirty="0"/>
              <a:t>机械性能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BBE6E7-2BB7-498E-91E6-12C5E690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pPr/>
              <a:t>16</a:t>
            </a:fld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6CCC6C9-CF46-4D72-B408-0D6ABFD9A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946" y="1608624"/>
            <a:ext cx="3118111" cy="23460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9B7E7D-A67F-42CD-923B-E2F090245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261" y="3992285"/>
            <a:ext cx="6687483" cy="2467319"/>
          </a:xfrm>
          <a:prstGeom prst="rect">
            <a:avLst/>
          </a:prstGeom>
        </p:spPr>
      </p:pic>
      <p:sp>
        <p:nvSpPr>
          <p:cNvPr id="12" name="内容占位符 1">
            <a:extLst>
              <a:ext uri="{FF2B5EF4-FFF2-40B4-BE49-F238E27FC236}">
                <a16:creationId xmlns:a16="http://schemas.microsoft.com/office/drawing/2014/main" id="{4726E935-0430-4C90-92BE-5819A4C3336A}"/>
              </a:ext>
            </a:extLst>
          </p:cNvPr>
          <p:cNvSpPr txBox="1">
            <a:spLocks/>
          </p:cNvSpPr>
          <p:nvPr/>
        </p:nvSpPr>
        <p:spPr>
          <a:xfrm>
            <a:off x="8351597" y="1524965"/>
            <a:ext cx="3003167" cy="42529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机械性能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流动性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左上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单轴抗拉强度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右上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天与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天的抗压强度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过高的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会导致混凝土出血，降低机械性能。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9299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49350D9-796D-4E41-8768-F6C5A15D7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687" y="1608624"/>
            <a:ext cx="4757530" cy="2619473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E3F4520D-D4A3-4231-95A2-4D2E0A0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ECC</a:t>
            </a:r>
            <a:r>
              <a:rPr lang="zh-CN" altLang="en-US" dirty="0"/>
              <a:t>辐射屏蔽性能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6FE8DA-7681-4E83-A774-196A2011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pPr/>
              <a:t>17</a:t>
            </a:fld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1A9050-477B-48B5-B160-1B52E6162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687" y="4379824"/>
            <a:ext cx="4757530" cy="2478176"/>
          </a:xfrm>
          <a:prstGeom prst="rect">
            <a:avLst/>
          </a:prstGeom>
        </p:spPr>
      </p:pic>
      <p:sp>
        <p:nvSpPr>
          <p:cNvPr id="9" name="内容占位符 1">
            <a:extLst>
              <a:ext uri="{FF2B5EF4-FFF2-40B4-BE49-F238E27FC236}">
                <a16:creationId xmlns:a16="http://schemas.microsoft.com/office/drawing/2014/main" id="{5CC118A5-1FB6-4534-A324-D4CD51A9C064}"/>
              </a:ext>
            </a:extLst>
          </p:cNvPr>
          <p:cNvSpPr txBox="1">
            <a:spLocks/>
          </p:cNvSpPr>
          <p:nvPr/>
        </p:nvSpPr>
        <p:spPr>
          <a:xfrm>
            <a:off x="6427305" y="1524965"/>
            <a:ext cx="4927460" cy="42529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掺入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NS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使混凝土的辐射防护效应明显上升。</a:t>
            </a:r>
            <a:endParaRPr lang="en-US" altLang="zh-CN" sz="2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但过高的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NS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掺入和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FS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的减少会导致材料流动性变强，减少机械强度。</a:t>
            </a:r>
            <a:endParaRPr lang="en-US" altLang="zh-CN" sz="2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实验结果表明加入同样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PP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加固的混凝土，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ECC50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有最高的单轴抗拉强度和抗压强度。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828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E3F61-473A-47EF-95F6-61C138B6A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合金材料屏蔽特性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3CD12A-9614-475E-9CF5-E0B3C9415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铁合金材料</a:t>
            </a:r>
            <a:endParaRPr lang="en-US" altLang="zh-CN" dirty="0"/>
          </a:p>
          <a:p>
            <a:r>
              <a:rPr lang="zh-CN" altLang="en-US" dirty="0"/>
              <a:t>铅</a:t>
            </a:r>
            <a:r>
              <a:rPr lang="en-US" altLang="zh-CN" dirty="0"/>
              <a:t>-</a:t>
            </a:r>
            <a:r>
              <a:rPr lang="zh-CN" altLang="en-US" dirty="0"/>
              <a:t>镓合金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7CBE98-4A0F-40FF-894D-FB8E5B0A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pPr/>
              <a:t>18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964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6CC349-6267-401F-87B2-25956A9E0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7" y="1608623"/>
            <a:ext cx="10521387" cy="475241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2014</a:t>
            </a:r>
            <a:r>
              <a:rPr lang="zh-CN" altLang="en-US" sz="2400" dirty="0"/>
              <a:t>年，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Singh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Badiger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测量了</a:t>
            </a: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碳钢、不锈钢、铜镍合金等多种常见合金材料的屏蔽特性。</a:t>
            </a: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SS-316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的去除截面最高（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0.2107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），而其余所有合金的去除截面均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相近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0.1660~0.1741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）对于能量在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6-8MeV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范围内的中子，观测到的中子去除截面值约为总截面的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2/3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。由此可见，低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元素组成和密度对中子屏蔽特性起着至关重要的作用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79B2C2D-DEE3-4B6D-8C21-9E8231DDF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常见合金材料屏蔽特性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955956-3F55-46DF-8656-FCC5FFFE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pPr/>
              <a:t>19</a:t>
            </a:fld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2020BF-51DF-4DE4-A98D-716AE551B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353" y="2362051"/>
            <a:ext cx="8659433" cy="213389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062E1C9-48EC-4C5D-8B25-7FA103E6CE2F}"/>
              </a:ext>
            </a:extLst>
          </p:cNvPr>
          <p:cNvSpPr txBox="1"/>
          <p:nvPr/>
        </p:nvSpPr>
        <p:spPr>
          <a:xfrm>
            <a:off x="982591" y="5962448"/>
            <a:ext cx="10374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Singh V P, </a:t>
            </a:r>
            <a:r>
              <a:rPr lang="en-US" altLang="zh-CN" sz="18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Badiger</a:t>
            </a:r>
            <a:r>
              <a:rPr lang="en-US" altLang="zh-CN" sz="18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N M. Gamma ray and neutron shielding properties of some alloy materials[J]. Annals of Nuclear Energy, 2014, 64: 301-310.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9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中子辐射特性与屏蔽关键问题</a:t>
            </a:r>
            <a:endParaRPr kumimoji="1" lang="en-US" altLang="zh-CN" dirty="0"/>
          </a:p>
          <a:p>
            <a:r>
              <a:rPr kumimoji="1" lang="zh-CN" altLang="en-US" dirty="0"/>
              <a:t>混凝土基屏蔽材料</a:t>
            </a:r>
            <a:endParaRPr kumimoji="1" lang="en-US" altLang="zh-CN" dirty="0"/>
          </a:p>
          <a:p>
            <a:r>
              <a:rPr kumimoji="1" lang="zh-CN" altLang="en-US" dirty="0"/>
              <a:t>合金屏蔽材料</a:t>
            </a:r>
            <a:endParaRPr kumimoji="1" lang="en-US" altLang="zh-CN" dirty="0"/>
          </a:p>
          <a:p>
            <a:r>
              <a:rPr kumimoji="1" lang="zh-CN" altLang="en-US" dirty="0"/>
              <a:t>其他屏蔽材料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3A3319-FC59-4448-B863-CA07D30C2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9231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5D5F5B0-7DC8-4035-B028-8D7F725C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7" y="1608624"/>
            <a:ext cx="10521387" cy="4250177"/>
          </a:xfrm>
        </p:spPr>
        <p:txBody>
          <a:bodyPr/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2020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年，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Bünyamin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Aygün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提出了一种高合金新型不锈钢材料用于屏蔽快中子与γ辐射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。实验设计了三种不同成分的不锈钢材料，并与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SS316LN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进行了对比。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实验得到三种样品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4.5MeV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能量快中子下，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宏观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分出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截面比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SS316LN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提高了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10%~20%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，同时中子等效吸收剂量率提高了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20%~30%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，两者最大均为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SSA3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。此外，三种合金都具有良好的力学性能和高耐热性能，使其成为核应用系统的候选材料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82A0D42-2A4B-42CD-9337-9A618DC4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新型不锈钢材料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4D5E0B-5FF7-489D-AEF5-136BD906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pPr/>
              <a:t>20</a:t>
            </a:fld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6BE6C4-F8E4-4244-AD9B-7A05E35F8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003" y="2212610"/>
            <a:ext cx="8587993" cy="193615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E7109C6-6875-452A-8E14-2DA7C91C6317}"/>
              </a:ext>
            </a:extLst>
          </p:cNvPr>
          <p:cNvSpPr txBox="1"/>
          <p:nvPr/>
        </p:nvSpPr>
        <p:spPr>
          <a:xfrm>
            <a:off x="1005235" y="5639282"/>
            <a:ext cx="10177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Aygün</a:t>
            </a:r>
            <a:r>
              <a:rPr lang="en-US" altLang="zh-CN" sz="180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 B. High alloyed new stainless steel shielding material for gamma and fast neutron radiation[J]. Nuclear Engineering and Technology, 2020, 52(3): 647-653.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5375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5860899-C10F-4559-B23E-66226180C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7" y="1608624"/>
            <a:ext cx="10521387" cy="4250177"/>
          </a:xfrm>
        </p:spPr>
        <p:txBody>
          <a:bodyPr/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2020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年，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Aytaç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Levet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等针对中子吸收特性，研究了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Fe:B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铁硼合金的屏蔽性能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光子质量衰减系数下降。理论依据在于低能区光电效应主导，此时截面正比于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18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4.5~5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,Z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下降导致了光子屏蔽性能下降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055DEEB-275D-48F1-8200-8F24595B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铁硼合金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5E1E0C-7228-45C2-9D19-3C6463E9A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pPr/>
              <a:t>21</a:t>
            </a:fld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C9CF02-6F70-4D43-AAE6-BFCB146CAA23}"/>
              </a:ext>
            </a:extLst>
          </p:cNvPr>
          <p:cNvSpPr txBox="1"/>
          <p:nvPr/>
        </p:nvSpPr>
        <p:spPr>
          <a:xfrm>
            <a:off x="831447" y="5535635"/>
            <a:ext cx="10519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Levet</a:t>
            </a:r>
            <a:r>
              <a:rPr lang="en-US" altLang="zh-CN" sz="18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A, </a:t>
            </a:r>
            <a:r>
              <a:rPr lang="en-US" altLang="zh-CN" sz="18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Kavaz</a:t>
            </a:r>
            <a:r>
              <a:rPr lang="en-US" altLang="zh-CN" sz="18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E, </a:t>
            </a:r>
            <a:r>
              <a:rPr lang="en-US" altLang="zh-CN" sz="18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Özdemir</a:t>
            </a:r>
            <a:r>
              <a:rPr lang="en-US" altLang="zh-CN" sz="18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Y. An experimental study on the investigation of nuclear radiation shielding characteristics in iron-boron alloys[J]. Journal of Alloys and Compounds, 2020, 819: 152946.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A9DA44F-47C7-4954-9122-FC9C4A1CA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24" y="2057208"/>
            <a:ext cx="6477904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29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9E9BDA7-E80F-4884-B298-5E87F5B09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1608624"/>
            <a:ext cx="5422391" cy="4252427"/>
          </a:xfrm>
        </p:spPr>
        <p:txBody>
          <a:bodyPr/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2009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Hayashi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等提出了使用硼氢化锆和氢化锆作为中子屏蔽材料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实验中还研究了将氢化锆材料掺入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F82H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(water+F82H)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相比，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(Zr(BH4)4+F82H)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(ZrH2+F82H)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的组合可使屏蔽厚度分别降低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6.5%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19%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6E1F0-42F9-4314-A820-21785EC8F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1608624"/>
            <a:ext cx="5422392" cy="4252427"/>
          </a:xfrm>
        </p:spPr>
        <p:txBody>
          <a:bodyPr/>
          <a:lstStyle/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Tekin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等研究了铅锰合金中添加镓元素下的辐射屏蔽性能。铅屏蔽常用于诊断成像和工业领域的辐射屏蔽等。但由于铅有毒性、重量大等问题，工业界正在寻找合适的替代材料克服铅的缺陷。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实验中样本为原子数比例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Pb50%,Ga0~25%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。实验结果表明，随着镓含量增加，质量衰减系数明显增大，但中子去除截面有少量减小。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F80292-E7A5-42CE-AF6F-3AE80DA7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pPr/>
              <a:t>22</a:t>
            </a:fld>
            <a:endParaRPr kumimoji="1"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812C421-AA7B-46AD-BE32-AEE4D172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其他合金材料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3201BE-D2E0-41D5-9E16-B50F1EE680AC}"/>
              </a:ext>
            </a:extLst>
          </p:cNvPr>
          <p:cNvSpPr txBox="1"/>
          <p:nvPr/>
        </p:nvSpPr>
        <p:spPr>
          <a:xfrm>
            <a:off x="245527" y="6164323"/>
            <a:ext cx="60937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Hayashi T, </a:t>
            </a:r>
            <a:r>
              <a:rPr lang="en-US" altLang="zh-CN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Tobita</a:t>
            </a:r>
            <a:r>
              <a:rPr lang="en-US" altLang="zh-C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K, Nakamori Y, et al. Advanced neutron shielding material using zirconium borohydride and zirconium hydride[J]. Journal of Nuclear Materials, 2009, 386: 119-121.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2F9EA3-6FE7-4731-8FC3-378F65884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11" y="3032767"/>
            <a:ext cx="3901956" cy="392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06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E3F61-473A-47EF-95F6-61C138B6A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其他材料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3CD12A-9614-475E-9CF5-E0B3C9415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混合聚乙烯的粘土材料</a:t>
            </a:r>
            <a:endParaRPr lang="en-US" altLang="zh-CN" dirty="0"/>
          </a:p>
          <a:p>
            <a:r>
              <a:rPr lang="zh-CN" altLang="zh-CN" dirty="0"/>
              <a:t>乙烯基酯复合材料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7CBE98-4A0F-40FF-894D-FB8E5B0A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pPr/>
              <a:t>23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584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4275EDE-8F07-48B7-800F-CA9402797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1452878"/>
            <a:ext cx="5422391" cy="3633047"/>
          </a:xfrm>
        </p:spPr>
        <p:txBody>
          <a:bodyPr/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Olukotun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2021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年提出了混合低密度聚乙烯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incorporated recycled low density polyethylene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的粘土材料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(clay)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用于屏蔽中子辐射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。聚乙烯大于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45%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后无明显变化，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30%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左右有最好的效果。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B878FB-787D-4A73-B830-66B75EE95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1452878"/>
            <a:ext cx="5422392" cy="3633047"/>
          </a:xfrm>
        </p:spPr>
        <p:txBody>
          <a:bodyPr/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2021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Iskender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Akkurt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等提出了使用乙烯基酯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浮石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复合材料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掺入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屏蔽中子辐射的方法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蒙卡计算总截面，材料的不同在于掺入金属材料的量。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3B1BC1-0C20-4B4D-9FBA-ACA2307C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pPr/>
              <a:t>24</a:t>
            </a:fld>
            <a:endParaRPr kumimoji="1"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FF301EC-59A3-4693-A0EC-735812A6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其他材料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8D4BCA-7B1D-40E1-A841-CA81512A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22" y="2695053"/>
            <a:ext cx="4291728" cy="29022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D2FC57-0A3C-4D29-8BB8-A0D964C01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750" y="2419196"/>
            <a:ext cx="4291726" cy="345398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6E51198-ACE3-44E5-8811-ABBCB66DBFAA}"/>
              </a:ext>
            </a:extLst>
          </p:cNvPr>
          <p:cNvSpPr txBox="1"/>
          <p:nvPr/>
        </p:nvSpPr>
        <p:spPr>
          <a:xfrm>
            <a:off x="6098276" y="5784412"/>
            <a:ext cx="60937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Akkurt</a:t>
            </a:r>
            <a:r>
              <a:rPr lang="en-US" altLang="zh-C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I, </a:t>
            </a:r>
            <a:r>
              <a:rPr lang="en-US" altLang="zh-CN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Malidarre</a:t>
            </a:r>
            <a:r>
              <a:rPr lang="en-US" altLang="zh-C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R B, </a:t>
            </a:r>
            <a:r>
              <a:rPr lang="en-US" altLang="zh-CN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Kartal</a:t>
            </a:r>
            <a:r>
              <a:rPr lang="en-US" altLang="zh-C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I, et al. Monte Carlo simulations study on gamma ray–neutron shielding characteristics for vinyl ester composites[J]. Polymer Composites, 2021, 42(9): 4764-4774.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654173-5E36-4585-BBDA-DE6FC10D1077}"/>
              </a:ext>
            </a:extLst>
          </p:cNvPr>
          <p:cNvSpPr txBox="1"/>
          <p:nvPr/>
        </p:nvSpPr>
        <p:spPr>
          <a:xfrm>
            <a:off x="4552" y="5525912"/>
            <a:ext cx="60937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Olukotun S F, </a:t>
            </a:r>
            <a:r>
              <a:rPr lang="en-US" altLang="zh-CN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Gbenu</a:t>
            </a:r>
            <a:r>
              <a:rPr lang="en-US" altLang="zh-C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S T, </a:t>
            </a:r>
            <a:r>
              <a:rPr lang="en-US" altLang="zh-CN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Oladejo</a:t>
            </a:r>
            <a:r>
              <a:rPr lang="en-US" altLang="zh-C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O F, et al. The effect of incorporated recycled low density polyethylene (LDPE) on the fast neutron shielding </a:t>
            </a:r>
            <a:r>
              <a:rPr lang="en-US" altLang="zh-CN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behaviour</a:t>
            </a:r>
            <a:r>
              <a:rPr lang="en-US" altLang="zh-C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(FNSB) of clay matrix using MCNP and PHITS Monte Carlo codes[J]. Radiation Physics and Chemistry, 2021, 182: 109351.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509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E3F61-473A-47EF-95F6-61C138B6A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7CBE98-4A0F-40FF-894D-FB8E5B0A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pPr/>
              <a:t>25</a:t>
            </a:fld>
            <a:endParaRPr kumimoji="1" lang="zh-CN" altLang="en-US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631DD518-EFE1-4983-B5E5-FB975BC31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27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A540CC0-959C-4305-8243-71D71300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68022B-387E-47BD-8C3A-4B638888718D}"/>
              </a:ext>
            </a:extLst>
          </p:cNvPr>
          <p:cNvSpPr txBox="1"/>
          <p:nvPr/>
        </p:nvSpPr>
        <p:spPr>
          <a:xfrm>
            <a:off x="736978" y="559558"/>
            <a:ext cx="1044053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中子辐射防护屏蔽中的关键问题在于提升材料的有效去除截面。</a:t>
            </a: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最常见的提升去除截面的方法就是增加材料中氢原子与低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原子的含量，以及加入硼、镓等中子吸收截面大的材料。</a:t>
            </a: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同时要注意减少额外引入的γ射线，需要关注材料屏蔽γ射线的能力。</a:t>
            </a: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本文调研了混凝土基材料、合金材料与其他部分材料用于屏蔽中子辐射时的研究状况。</a:t>
            </a: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混凝土基材料由于应用范围限制，同时本身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含量也比较高，主要提升屏蔽性能的方法是添加高吸收性的材料；合金材料提升屏蔽性能方法多样，最重要的问题是要在提升屏蔽强度时保障其机械性能。其他材料则种类多样，有机材料、粘土等均有希望成为新型的屏蔽材料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1333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乔禹智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33DC8D-DC2A-4FFD-91FB-D51BB01A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30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1558E-8F2C-42DF-8D71-FEE7470D6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中子辐射特性与屏蔽关键问题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F7498B-6D55-4215-B4EB-B3E87DE7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08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7830B3-4700-4900-B9AD-8B9BE1470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881" y="1627762"/>
            <a:ext cx="10178926" cy="3818881"/>
          </a:xfrm>
        </p:spPr>
        <p:txBody>
          <a:bodyPr>
            <a:normAutofit/>
          </a:bodyPr>
          <a:lstStyle/>
          <a:p>
            <a:pPr algn="just">
              <a:tabLst>
                <a:tab pos="333375" algn="l"/>
              </a:tabLst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随着核科学技术的应用与发展，中子在活化分析、照相技术、辐射育种、测井等方面得到了广泛的应用。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此外，核反应堆产生的乏燃料也会放出大量的中子。因此，对于中子剂量计算与辐射防护设计也显得十分重要和迫切。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tabLst>
                <a:tab pos="333375" algn="l"/>
              </a:tabLst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目前流行的中子屏蔽材料为掺硼的混凝土、石蜡、聚乙烯、聚乙烯混合氧化硼等材料。但这些材料往往有着耐热性差、机械性能低、耐久性较低等问题。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[2]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因此，着手于中子的辐射防护特性研发可靠的、有效的新型中子屏蔽材料是中子屏蔽问题中的重点。本文将着手于中子的辐射特性进行分析，并总结近年来对于中子屏蔽材料的研究成果。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tabLst>
                <a:tab pos="333375" algn="l"/>
              </a:tabLst>
            </a:pP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7B2A4C-6EEE-4CE5-97E4-52F02B80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590579-2B5D-4307-935C-82EC9AC2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F06415-280D-4DBD-B16E-12E9CB4FC388}"/>
              </a:ext>
            </a:extLst>
          </p:cNvPr>
          <p:cNvSpPr txBox="1"/>
          <p:nvPr/>
        </p:nvSpPr>
        <p:spPr>
          <a:xfrm>
            <a:off x="1658120" y="5388163"/>
            <a:ext cx="97264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清华大学工程物理系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辐射防护与环境保护研究室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辐射防护概论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(Introduction to radiation protection)[M] 2018.12P78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[2]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Okuno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K. Neutron shielding material based on colemanite and epoxy resin[J]. Radiation protection dosimetry, 2005, 115(1-4): 258-261.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217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072466B-8047-407D-B4CC-1C5963E9E5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31881" y="1639917"/>
                <a:ext cx="10178926" cy="2281555"/>
              </a:xfrm>
            </p:spPr>
            <p:txBody>
              <a:bodyPr>
                <a:normAutofit/>
              </a:bodyPr>
              <a:lstStyle/>
              <a:p>
                <a:r>
                  <a:rPr lang="zh-CN" altLang="zh-CN" dirty="0"/>
                  <a:t>四大类：放射性核素中子源、加速器中子源、反应堆中子源和等离子体中子源</a:t>
                </a:r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反应与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反应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能谱复杂，有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dirty="0"/>
                  <a:t>辐射，需要同时考虑快慢中子与光子的屏蔽</a:t>
                </a:r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072466B-8047-407D-B4CC-1C5963E9E5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1881" y="1639917"/>
                <a:ext cx="10178926" cy="2281555"/>
              </a:xfrm>
              <a:blipFill>
                <a:blip r:embed="rId2"/>
                <a:stretch>
                  <a:fillRect l="-1078" t="-2139" r="-479" b="-7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4D64273-2DF8-45B7-AA20-40B62E66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6151321-1DC7-4221-B82B-6076FD06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中子源特性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09C564-0E61-4C5F-AF87-105F8DED3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997" y="3921472"/>
            <a:ext cx="6944694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4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0EE4154E-A96A-4958-97C7-3360AE59F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31881" y="1584766"/>
                <a:ext cx="10178926" cy="4012551"/>
              </a:xfrm>
            </p:spPr>
            <p:txBody>
              <a:bodyPr>
                <a:noAutofit/>
              </a:bodyPr>
              <a:lstStyle/>
              <a:p>
                <a:r>
                  <a:rPr lang="zh-CN" altLang="en-US" dirty="0"/>
                  <a:t>慢化：非弹性散射与弹性散射</a:t>
                </a:r>
                <a:endParaRPr lang="en-US" altLang="zh-CN" dirty="0"/>
              </a:p>
              <a:p>
                <a:r>
                  <a:rPr lang="zh-CN" altLang="en-US" dirty="0"/>
                  <a:t>弹性散射：低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材料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ξ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非弹性散射：高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材料有阈，慢化效率很高，放出</a:t>
                </a:r>
                <a:r>
                  <a:rPr lang="en-US" altLang="zh-CN" dirty="0"/>
                  <a:t>γ</a:t>
                </a:r>
                <a:r>
                  <a:rPr lang="zh-CN" altLang="en-US" dirty="0"/>
                  <a:t>光子</a:t>
                </a:r>
                <a:endParaRPr lang="en-US" altLang="zh-CN" dirty="0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0EE4154E-A96A-4958-97C7-3360AE59F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1881" y="1584766"/>
                <a:ext cx="10178926" cy="4012551"/>
              </a:xfrm>
              <a:blipFill>
                <a:blip r:embed="rId2"/>
                <a:stretch>
                  <a:fillRect l="-1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25CF97E-7262-4205-8002-106A9F27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2942933-5E85-456B-84D0-640E6125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882" y="219832"/>
            <a:ext cx="10178925" cy="1351451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中子与物质的相互作用</a:t>
            </a:r>
          </a:p>
        </p:txBody>
      </p:sp>
    </p:spTree>
    <p:extLst>
      <p:ext uri="{BB962C8B-B14F-4D97-AF65-F5344CB8AC3E}">
        <p14:creationId xmlns:p14="http://schemas.microsoft.com/office/powerpoint/2010/main" val="3683203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EE4154E-A96A-4958-97C7-3360AE59F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883" y="1348450"/>
            <a:ext cx="10178926" cy="153943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热中子吸收：</a:t>
            </a:r>
            <a:r>
              <a:rPr lang="en-US" altLang="zh-CN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He, </a:t>
            </a:r>
            <a:r>
              <a:rPr lang="en-US" altLang="zh-CN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Li, </a:t>
            </a:r>
            <a:r>
              <a:rPr lang="en-US" altLang="zh-CN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B, </a:t>
            </a:r>
            <a:r>
              <a:rPr lang="en-US" altLang="zh-CN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113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Cd, </a:t>
            </a:r>
            <a:r>
              <a:rPr lang="en-US" altLang="zh-CN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155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Gd, </a:t>
            </a:r>
            <a:r>
              <a:rPr lang="en-US" altLang="zh-CN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157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Gd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</a:t>
            </a:r>
            <a:endParaRPr lang="en-US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/>
              <a:t>热中子吸收往往伴随着</a:t>
            </a:r>
            <a:r>
              <a:rPr lang="en-US" altLang="zh-CN" dirty="0"/>
              <a:t>γ</a:t>
            </a:r>
            <a:r>
              <a:rPr lang="zh-CN" altLang="en-US" dirty="0"/>
              <a:t>光子产生，屏蔽材料需选取吸收截面大同时产生</a:t>
            </a:r>
            <a:r>
              <a:rPr lang="en-US" altLang="zh-CN" dirty="0"/>
              <a:t>γ</a:t>
            </a:r>
            <a:r>
              <a:rPr lang="zh-CN" altLang="en-US" dirty="0"/>
              <a:t>光子能量低的核素</a:t>
            </a:r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25CF97E-7262-4205-8002-106A9F27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2942933-5E85-456B-84D0-640E6125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882" y="165305"/>
            <a:ext cx="10178925" cy="1351451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中子与物质的相互作用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6DB881-6C8B-42A1-AC33-C8C025492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603" y="2887883"/>
            <a:ext cx="5601482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5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DCD24781-1428-475D-BA27-CB70050FA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屏蔽性能的定量描述：中子宏观分出截面</a:t>
                </a:r>
                <a:r>
                  <a:rPr lang="en-US" altLang="zh-CN" dirty="0"/>
                  <a:t>(removal cross)</a:t>
                </a:r>
              </a:p>
              <a:p>
                <a:r>
                  <a:rPr lang="zh-CN" altLang="en-US" dirty="0"/>
                  <a:t>有高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材料与高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含量的厚屏蔽层：保证中子经相互作用后很快被吸收。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ϕ</m:t>
                          </m:r>
                        </m:e>
                        <m:sub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ϕ</m:t>
                          </m:r>
                        </m:e>
                        <m:sub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US" altLang="zh-CN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DCD24781-1428-475D-BA27-CB70050FA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6A33E4-A686-41B2-9678-91788255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1B24EF7-EBE0-4D10-B0BB-F9D26AFA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中子与物质的相互作用</a:t>
            </a:r>
          </a:p>
        </p:txBody>
      </p:sp>
    </p:spTree>
    <p:extLst>
      <p:ext uri="{BB962C8B-B14F-4D97-AF65-F5344CB8AC3E}">
        <p14:creationId xmlns:p14="http://schemas.microsoft.com/office/powerpoint/2010/main" val="37818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5BF38FA-8BDD-4CCF-974F-A7AFC08C5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ALARA(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AdvOT863180fb"/>
                <a:ea typeface="宋体" panose="02010600030101010101" pitchFamily="2" charset="-122"/>
                <a:cs typeface="宋体" panose="02010600030101010101" pitchFamily="2" charset="-122"/>
              </a:rPr>
              <a:t>As Low As Reasonably Achievable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高能量慢化非弹性散射：掺入高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元素，如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中能量弹性散射：高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，如木板、混凝土、环氧树脂等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热中子吸收：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较大吸收截面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较低的俘获γ最高能量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10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F6342C-3AE4-4630-A27D-A0211CC1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46AC59F-1AD2-4AEE-8119-34869191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屏蔽材料选取原则</a:t>
            </a:r>
          </a:p>
        </p:txBody>
      </p:sp>
    </p:spTree>
    <p:extLst>
      <p:ext uri="{BB962C8B-B14F-4D97-AF65-F5344CB8AC3E}">
        <p14:creationId xmlns:p14="http://schemas.microsoft.com/office/powerpoint/2010/main" val="2153232671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扁平-16: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5334</TotalTime>
  <Words>1846</Words>
  <Application>Microsoft Office PowerPoint</Application>
  <PresentationFormat>宽屏</PresentationFormat>
  <Paragraphs>157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AdvOT863180fb</vt:lpstr>
      <vt:lpstr>等线</vt:lpstr>
      <vt:lpstr>Cambria Math</vt:lpstr>
      <vt:lpstr>Gill Sans MT</vt:lpstr>
      <vt:lpstr>Times New Roman</vt:lpstr>
      <vt:lpstr>Wingdings 2</vt:lpstr>
      <vt:lpstr>清华简约主题-扁平-16:9</vt:lpstr>
      <vt:lpstr>不同材料的中子屏蔽特性研究现状综述 Review ON neutron shielding characteristics of different materials</vt:lpstr>
      <vt:lpstr>目录</vt:lpstr>
      <vt:lpstr>中子辐射特性与屏蔽关键问题</vt:lpstr>
      <vt:lpstr>引言</vt:lpstr>
      <vt:lpstr>1.1中子源特性</vt:lpstr>
      <vt:lpstr>1.2 中子与物质的相互作用</vt:lpstr>
      <vt:lpstr>1.2 中子与物质的相互作用</vt:lpstr>
      <vt:lpstr>1.2 中子与物质的相互作用</vt:lpstr>
      <vt:lpstr>1.3 屏蔽材料选取原则</vt:lpstr>
      <vt:lpstr>混凝土基屏蔽材料</vt:lpstr>
      <vt:lpstr>混凝土基屏蔽材料</vt:lpstr>
      <vt:lpstr>混凝土基屏蔽材料</vt:lpstr>
      <vt:lpstr>混凝土基屏蔽材料</vt:lpstr>
      <vt:lpstr>混凝土基屏蔽材料</vt:lpstr>
      <vt:lpstr>混凝土基屏蔽材料</vt:lpstr>
      <vt:lpstr>ECC机械性能</vt:lpstr>
      <vt:lpstr>ECC辐射屏蔽性能</vt:lpstr>
      <vt:lpstr>合金材料屏蔽特性</vt:lpstr>
      <vt:lpstr>常见合金材料屏蔽特性</vt:lpstr>
      <vt:lpstr>新型不锈钢材料</vt:lpstr>
      <vt:lpstr>铁硼合金</vt:lpstr>
      <vt:lpstr>其他合金材料</vt:lpstr>
      <vt:lpstr>其他材料</vt:lpstr>
      <vt:lpstr>其他材料</vt:lpstr>
      <vt:lpstr>总结</vt:lpstr>
      <vt:lpstr>PowerPoint 演示文稿</vt:lpstr>
      <vt:lpstr>感谢聆听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Windows 用户</cp:lastModifiedBy>
  <cp:revision>1334</cp:revision>
  <cp:lastPrinted>2020-04-04T02:50:47Z</cp:lastPrinted>
  <dcterms:created xsi:type="dcterms:W3CDTF">2020-01-04T07:43:38Z</dcterms:created>
  <dcterms:modified xsi:type="dcterms:W3CDTF">2022-06-07T09:09:54Z</dcterms:modified>
</cp:coreProperties>
</file>