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1" r:id="rId2"/>
    <p:sldMasterId id="2147483710" r:id="rId3"/>
    <p:sldMasterId id="2147483722" r:id="rId4"/>
  </p:sldMasterIdLst>
  <p:notesMasterIdLst>
    <p:notesMasterId r:id="rId55"/>
  </p:notesMasterIdLst>
  <p:handoutMasterIdLst>
    <p:handoutMasterId r:id="rId56"/>
  </p:handoutMasterIdLst>
  <p:sldIdLst>
    <p:sldId id="257" r:id="rId5"/>
    <p:sldId id="754" r:id="rId6"/>
    <p:sldId id="733" r:id="rId7"/>
    <p:sldId id="732" r:id="rId8"/>
    <p:sldId id="734" r:id="rId9"/>
    <p:sldId id="735" r:id="rId10"/>
    <p:sldId id="736" r:id="rId11"/>
    <p:sldId id="739" r:id="rId12"/>
    <p:sldId id="740" r:id="rId13"/>
    <p:sldId id="741" r:id="rId14"/>
    <p:sldId id="742" r:id="rId15"/>
    <p:sldId id="743" r:id="rId16"/>
    <p:sldId id="744" r:id="rId17"/>
    <p:sldId id="747" r:id="rId18"/>
    <p:sldId id="748" r:id="rId19"/>
    <p:sldId id="752" r:id="rId20"/>
    <p:sldId id="753" r:id="rId21"/>
    <p:sldId id="755" r:id="rId22"/>
    <p:sldId id="352" r:id="rId23"/>
    <p:sldId id="353" r:id="rId24"/>
    <p:sldId id="354" r:id="rId25"/>
    <p:sldId id="355" r:id="rId26"/>
    <p:sldId id="356" r:id="rId27"/>
    <p:sldId id="358" r:id="rId28"/>
    <p:sldId id="359" r:id="rId29"/>
    <p:sldId id="361" r:id="rId30"/>
    <p:sldId id="362" r:id="rId31"/>
    <p:sldId id="756" r:id="rId32"/>
    <p:sldId id="1056" r:id="rId33"/>
    <p:sldId id="1057" r:id="rId34"/>
    <p:sldId id="1035" r:id="rId35"/>
    <p:sldId id="1060" r:id="rId36"/>
    <p:sldId id="1061" r:id="rId37"/>
    <p:sldId id="1062" r:id="rId38"/>
    <p:sldId id="1074" r:id="rId39"/>
    <p:sldId id="1075" r:id="rId40"/>
    <p:sldId id="1076" r:id="rId41"/>
    <p:sldId id="1087" r:id="rId42"/>
    <p:sldId id="1088" r:id="rId43"/>
    <p:sldId id="1108" r:id="rId44"/>
    <p:sldId id="1109" r:id="rId45"/>
    <p:sldId id="1115" r:id="rId46"/>
    <p:sldId id="1116" r:id="rId47"/>
    <p:sldId id="1117" r:id="rId48"/>
    <p:sldId id="1118" r:id="rId49"/>
    <p:sldId id="363" r:id="rId50"/>
    <p:sldId id="364" r:id="rId51"/>
    <p:sldId id="365" r:id="rId52"/>
    <p:sldId id="366" r:id="rId53"/>
    <p:sldId id="722"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f12910"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0DE651"/>
    <a:srgbClr val="8E8E8E"/>
    <a:srgbClr val="6E1B88"/>
    <a:srgbClr val="ED7D31"/>
    <a:srgbClr val="5598D3"/>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5990" autoAdjust="0"/>
  </p:normalViewPr>
  <p:slideViewPr>
    <p:cSldViewPr>
      <p:cViewPr varScale="1">
        <p:scale>
          <a:sx n="86" d="100"/>
          <a:sy n="86" d="100"/>
        </p:scale>
        <p:origin x="1195"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B96F0CC1-8FD2-4A40-8CFE-A0DE02629689}" type="datetimeFigureOut">
              <a:rPr lang="en-US" smtClean="0"/>
              <a:t>6/8/2023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68BD8-69A0-EF45-B1A4-9034FB6B9B12}" type="slidenum">
              <a:rPr lang="en-US" smtClean="0"/>
              <a:t>‹#›</a:t>
            </a:fld>
            <a:endParaRPr lang="en-US"/>
          </a:p>
        </p:txBody>
      </p:sp>
    </p:spTree>
    <p:extLst>
      <p:ext uri="{BB962C8B-B14F-4D97-AF65-F5344CB8AC3E}">
        <p14:creationId xmlns:p14="http://schemas.microsoft.com/office/powerpoint/2010/main" val="116591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95EB9D2-EAE2-3149-83A9-9BFEC897A26B}"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1AB2D-ABA3-4249-8791-2291B03CAA6B}" type="slidenum">
              <a:rPr lang="en-US" smtClean="0"/>
              <a:t>‹#›</a:t>
            </a:fld>
            <a:endParaRPr lang="en-US"/>
          </a:p>
        </p:txBody>
      </p:sp>
    </p:spTree>
    <p:extLst>
      <p:ext uri="{BB962C8B-B14F-4D97-AF65-F5344CB8AC3E}">
        <p14:creationId xmlns:p14="http://schemas.microsoft.com/office/powerpoint/2010/main" val="119607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1AB2D-ABA3-4249-8791-2291B03CAA6B}" type="slidenum">
              <a:rPr lang="en-US" smtClean="0"/>
              <a:t>1</a:t>
            </a:fld>
            <a:endParaRPr lang="en-US" dirty="0"/>
          </a:p>
        </p:txBody>
      </p:sp>
    </p:spTree>
    <p:extLst>
      <p:ext uri="{BB962C8B-B14F-4D97-AF65-F5344CB8AC3E}">
        <p14:creationId xmlns:p14="http://schemas.microsoft.com/office/powerpoint/2010/main" val="299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06F707A-8FB7-40B5-A277-1D024D04B041}" type="slidenum">
              <a:rPr kumimoji="1" lang="zh-CN" altLang="en-US" sz="1200" b="1"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zh-CN" altLang="en-US" sz="1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041422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中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中文版：单击此处编辑标题样式</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zh-CN" altLang="en-US" dirty="0"/>
              <a:t>单击添加副标题</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charset="-122"/>
                <a:ea typeface="STFangsong" charset="-122"/>
                <a:cs typeface="STFangsong" charset="-122"/>
              </a:rPr>
              <a:t>清华大学</a:t>
            </a:r>
          </a:p>
          <a:p>
            <a:pPr algn="ctr"/>
            <a:r>
              <a:rPr lang="zh-CN" altLang="en-US" sz="2000" b="1" dirty="0">
                <a:solidFill>
                  <a:srgbClr val="6E1B88"/>
                </a:solidFill>
                <a:latin typeface="STFangsong" charset="-122"/>
                <a:ea typeface="STFangsong" charset="-122"/>
                <a:cs typeface="STFangsong" charset="-122"/>
              </a:rPr>
              <a:t>反应堆工程计算分析实验室</a:t>
            </a:r>
            <a:endParaRPr lang="en-US" sz="2000" b="1" dirty="0">
              <a:solidFill>
                <a:srgbClr val="6E1B88"/>
              </a:solidFill>
              <a:latin typeface="STFangsong" charset="-122"/>
              <a:ea typeface="STFangsong" charset="-122"/>
              <a:cs typeface="STFangsong"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itchFamily="18" charset="0"/>
                <a:ea typeface="仿宋" panose="02010609060101010101" pitchFamily="49" charset="-122"/>
                <a:cs typeface="Times New Roman"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a:extLst>
              <a:ext uri="{FF2B5EF4-FFF2-40B4-BE49-F238E27FC236}">
                <a16:creationId xmlns:a16="http://schemas.microsoft.com/office/drawing/2014/main" id="{6032A873-EBFA-4885-AB57-0C1BC2F0717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59980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285595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2290746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3812575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336291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133718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1568350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3009690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3198072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230627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中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单击此处添加目录</a:t>
            </a:r>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338" indent="-541338"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itchFamily="18" charset="0"/>
              </a:defRPr>
            </a:lvl1pPr>
            <a:lvl2pPr marL="742950" indent="-28575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2pPr>
            <a:lvl3pPr marL="1257300" indent="-34290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3pPr>
          </a:lstStyle>
          <a:p>
            <a:pPr lvl="0"/>
            <a:r>
              <a:rPr lang="zh-CN" altLang="en-US" dirty="0"/>
              <a:t>文本样式</a:t>
            </a:r>
            <a:endParaRPr lang="en-US" altLang="zh-CN" dirty="0"/>
          </a:p>
          <a:p>
            <a:pPr lvl="1"/>
            <a:r>
              <a:rPr lang="zh-CN" altLang="en-US" dirty="0"/>
              <a:t>文本样式</a:t>
            </a:r>
            <a:endParaRPr lang="en-US" altLang="zh-CN" dirty="0"/>
          </a:p>
          <a:p>
            <a:pPr lvl="2"/>
            <a:r>
              <a:rPr lang="zh-CN" altLang="en-US" dirty="0"/>
              <a:t>文本样式</a:t>
            </a:r>
            <a:endParaRPr lang="en-US" altLang="zh-CN" dirty="0"/>
          </a:p>
        </p:txBody>
      </p:sp>
    </p:spTree>
    <p:extLst>
      <p:ext uri="{BB962C8B-B14F-4D97-AF65-F5344CB8AC3E}">
        <p14:creationId xmlns:p14="http://schemas.microsoft.com/office/powerpoint/2010/main" val="2632236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48D5361-9B46-4BD1-B350-8FD81F4A93E8}" type="slidenum">
              <a:rPr lang="en-US" altLang="zh-CN" smtClean="0"/>
              <a:pPr>
                <a:defRPr/>
              </a:pPr>
              <a:t>‹#›</a:t>
            </a:fld>
            <a:endParaRPr lang="en-US" altLang="zh-CN"/>
          </a:p>
        </p:txBody>
      </p:sp>
    </p:spTree>
    <p:extLst>
      <p:ext uri="{BB962C8B-B14F-4D97-AF65-F5344CB8AC3E}">
        <p14:creationId xmlns:p14="http://schemas.microsoft.com/office/powerpoint/2010/main" val="1232126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2EFE1D0-8A80-41A7-AE86-2C4FFB6DEFA0}" type="slidenum">
              <a:rPr lang="en-US" altLang="zh-CN" smtClean="0"/>
              <a:pPr>
                <a:defRPr/>
              </a:pPr>
              <a:t>‹#›</a:t>
            </a:fld>
            <a:endParaRPr lang="en-US" altLang="zh-CN"/>
          </a:p>
        </p:txBody>
      </p:sp>
    </p:spTree>
    <p:extLst>
      <p:ext uri="{BB962C8B-B14F-4D97-AF65-F5344CB8AC3E}">
        <p14:creationId xmlns:p14="http://schemas.microsoft.com/office/powerpoint/2010/main" val="137607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BE53858-2467-4262-AEA3-58523BF13681}" type="slidenum">
              <a:rPr lang="en-US" altLang="zh-CN" smtClean="0"/>
              <a:pPr>
                <a:defRPr/>
              </a:pPr>
              <a:t>‹#›</a:t>
            </a:fld>
            <a:endParaRPr lang="en-US" altLang="zh-CN"/>
          </a:p>
        </p:txBody>
      </p:sp>
    </p:spTree>
    <p:extLst>
      <p:ext uri="{BB962C8B-B14F-4D97-AF65-F5344CB8AC3E}">
        <p14:creationId xmlns:p14="http://schemas.microsoft.com/office/powerpoint/2010/main" val="31186980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21EF2EA-FA35-4B06-9C69-205B7B05AB8A}" type="slidenum">
              <a:rPr lang="en-US" altLang="zh-CN" smtClean="0"/>
              <a:pPr>
                <a:defRPr/>
              </a:pPr>
              <a:t>‹#›</a:t>
            </a:fld>
            <a:endParaRPr lang="en-US" altLang="zh-CN"/>
          </a:p>
        </p:txBody>
      </p:sp>
    </p:spTree>
    <p:extLst>
      <p:ext uri="{BB962C8B-B14F-4D97-AF65-F5344CB8AC3E}">
        <p14:creationId xmlns:p14="http://schemas.microsoft.com/office/powerpoint/2010/main" val="632419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066DD325-AC27-489E-AFF8-6A48181ECA61}" type="slidenum">
              <a:rPr lang="en-US" altLang="zh-CN" smtClean="0"/>
              <a:pPr>
                <a:defRPr/>
              </a:pPr>
              <a:t>‹#›</a:t>
            </a:fld>
            <a:endParaRPr lang="en-US" altLang="zh-CN"/>
          </a:p>
        </p:txBody>
      </p:sp>
    </p:spTree>
    <p:extLst>
      <p:ext uri="{BB962C8B-B14F-4D97-AF65-F5344CB8AC3E}">
        <p14:creationId xmlns:p14="http://schemas.microsoft.com/office/powerpoint/2010/main" val="941431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700DBEFA-08FC-4BCD-A9C5-67AA4BC48EF5}" type="slidenum">
              <a:rPr lang="en-US" altLang="zh-CN" smtClean="0"/>
              <a:pPr>
                <a:defRPr/>
              </a:pPr>
              <a:t>‹#›</a:t>
            </a:fld>
            <a:endParaRPr lang="en-US" altLang="zh-CN"/>
          </a:p>
        </p:txBody>
      </p:sp>
    </p:spTree>
    <p:extLst>
      <p:ext uri="{BB962C8B-B14F-4D97-AF65-F5344CB8AC3E}">
        <p14:creationId xmlns:p14="http://schemas.microsoft.com/office/powerpoint/2010/main" val="2043069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D9886247-9030-4993-B667-A69838CF70CE}" type="slidenum">
              <a:rPr lang="en-US" altLang="zh-CN" smtClean="0"/>
              <a:pPr>
                <a:defRPr/>
              </a:pPr>
              <a:t>‹#›</a:t>
            </a:fld>
            <a:endParaRPr lang="en-US" altLang="zh-CN"/>
          </a:p>
        </p:txBody>
      </p:sp>
    </p:spTree>
    <p:extLst>
      <p:ext uri="{BB962C8B-B14F-4D97-AF65-F5344CB8AC3E}">
        <p14:creationId xmlns:p14="http://schemas.microsoft.com/office/powerpoint/2010/main" val="1583246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D891E6F-C491-45EB-B535-342CD8D63967}" type="slidenum">
              <a:rPr lang="en-US" altLang="zh-CN" smtClean="0"/>
              <a:pPr>
                <a:defRPr/>
              </a:pPr>
              <a:t>‹#›</a:t>
            </a:fld>
            <a:endParaRPr lang="en-US" altLang="zh-CN"/>
          </a:p>
        </p:txBody>
      </p:sp>
    </p:spTree>
    <p:extLst>
      <p:ext uri="{BB962C8B-B14F-4D97-AF65-F5344CB8AC3E}">
        <p14:creationId xmlns:p14="http://schemas.microsoft.com/office/powerpoint/2010/main" val="1857486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A72E5C3-5E36-473A-8EC3-BF365D91C412}" type="slidenum">
              <a:rPr lang="en-US" altLang="zh-CN" smtClean="0"/>
              <a:pPr>
                <a:defRPr/>
              </a:pPr>
              <a:t>‹#›</a:t>
            </a:fld>
            <a:endParaRPr lang="en-US" altLang="zh-CN"/>
          </a:p>
        </p:txBody>
      </p:sp>
    </p:spTree>
    <p:extLst>
      <p:ext uri="{BB962C8B-B14F-4D97-AF65-F5344CB8AC3E}">
        <p14:creationId xmlns:p14="http://schemas.microsoft.com/office/powerpoint/2010/main" val="1073866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80DE0A0-4E8E-4308-BFFB-DF801FD26454}" type="slidenum">
              <a:rPr lang="en-US" altLang="zh-CN" smtClean="0"/>
              <a:pPr>
                <a:defRPr/>
              </a:pPr>
              <a:t>‹#›</a:t>
            </a:fld>
            <a:endParaRPr lang="en-US" altLang="zh-CN"/>
          </a:p>
        </p:txBody>
      </p:sp>
    </p:spTree>
    <p:extLst>
      <p:ext uri="{BB962C8B-B14F-4D97-AF65-F5344CB8AC3E}">
        <p14:creationId xmlns:p14="http://schemas.microsoft.com/office/powerpoint/2010/main" val="408282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398" y="2204864"/>
            <a:ext cx="8503201" cy="504056"/>
          </a:xfrm>
        </p:spPr>
        <p:txBody>
          <a:bodyPr/>
          <a:lstStyle>
            <a:lvl1pPr>
              <a:lnSpc>
                <a:spcPct val="150000"/>
              </a:lnSpc>
              <a:defRPr sz="2800" baseline="0">
                <a:latin typeface="Arial" panose="020B0604020202020204" pitchFamily="34" charset="0"/>
                <a:ea typeface="黑体" panose="02010609060101010101" pitchFamily="49" charset="-122"/>
              </a:defRPr>
            </a:lvl1pPr>
          </a:lstStyle>
          <a:p>
            <a:r>
              <a:rPr lang="zh-CN" altLang="en-US" dirty="0"/>
              <a:t>单击此处编辑标题样式</a:t>
            </a:r>
          </a:p>
        </p:txBody>
      </p:sp>
      <p:pic>
        <p:nvPicPr>
          <p:cNvPr id="4"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6"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charset="-122"/>
                <a:ea typeface="STFangsong" charset="-122"/>
                <a:cs typeface="STFangsong" charset="-122"/>
              </a:rPr>
              <a:t>清华大学</a:t>
            </a:r>
          </a:p>
          <a:p>
            <a:pPr algn="ctr"/>
            <a:r>
              <a:rPr lang="zh-CN" altLang="en-US" sz="2000" b="1" dirty="0">
                <a:solidFill>
                  <a:srgbClr val="6E1B88"/>
                </a:solidFill>
                <a:latin typeface="STFangsong" charset="-122"/>
                <a:ea typeface="STFangsong" charset="-122"/>
                <a:cs typeface="STFangsong" charset="-122"/>
              </a:rPr>
              <a:t>反应堆工程计算分析实验室</a:t>
            </a:r>
            <a:endParaRPr lang="en-US" sz="2000" b="1" dirty="0">
              <a:solidFill>
                <a:srgbClr val="6E1B88"/>
              </a:solidFill>
              <a:latin typeface="STFangsong" charset="-122"/>
              <a:ea typeface="STFangsong" charset="-122"/>
              <a:cs typeface="STFangsong" charset="-122"/>
            </a:endParaRPr>
          </a:p>
        </p:txBody>
      </p:sp>
      <p:pic>
        <p:nvPicPr>
          <p:cNvPr id="7" name="Picture 2" descr="清华大学工程物理系核能所REAL实验室-Tsinghua REAL">
            <a:extLst>
              <a:ext uri="{FF2B5EF4-FFF2-40B4-BE49-F238E27FC236}">
                <a16:creationId xmlns:a16="http://schemas.microsoft.com/office/drawing/2014/main" id="{6032A873-EBFA-4885-AB57-0C1BC2F0717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86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BC418B2-07A2-43CE-9AE6-FF0398ED114A}" type="slidenum">
              <a:rPr lang="en-US" altLang="zh-CN" smtClean="0"/>
              <a:pPr>
                <a:defRPr/>
              </a:pPr>
              <a:t>‹#›</a:t>
            </a:fld>
            <a:endParaRPr lang="en-US" altLang="zh-CN"/>
          </a:p>
        </p:txBody>
      </p:sp>
    </p:spTree>
    <p:extLst>
      <p:ext uri="{BB962C8B-B14F-4D97-AF65-F5344CB8AC3E}">
        <p14:creationId xmlns:p14="http://schemas.microsoft.com/office/powerpoint/2010/main" val="356565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zh-CN" altLang="en-US" dirty="0"/>
              <a:t>单击此处编辑标题样式</a:t>
            </a:r>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zh-CN" altLang="en-US" dirty="0"/>
              <a:t>单击此处编辑文本样式</a:t>
            </a:r>
            <a:endParaRPr lang="en-US" altLang="zh-CN" dirty="0"/>
          </a:p>
          <a:p>
            <a:pPr lvl="1"/>
            <a:r>
              <a:rPr lang="zh-CN" altLang="en-US" dirty="0"/>
              <a:t>第二层</a:t>
            </a:r>
            <a:endParaRPr lang="en-US" altLang="zh-CN" dirty="0"/>
          </a:p>
          <a:p>
            <a:pPr lvl="2"/>
            <a:r>
              <a:rPr lang="zh-CN" altLang="en-US" dirty="0"/>
              <a:t>第三层</a:t>
            </a:r>
            <a:endParaRPr lang="en-US" altLang="zh-CN" dirty="0"/>
          </a:p>
          <a:p>
            <a:pPr lvl="3"/>
            <a:r>
              <a:rPr lang="zh-CN" altLang="en-US" dirty="0"/>
              <a:t>第四层</a:t>
            </a:r>
            <a:endParaRPr lang="en-US" altLang="zh-CN" dirty="0"/>
          </a:p>
          <a:p>
            <a:pPr lvl="4"/>
            <a:r>
              <a:rPr lang="zh-CN" altLang="en-US" dirty="0"/>
              <a:t>第五层</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英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English Version</a:t>
            </a:r>
            <a:r>
              <a:rPr lang="zh-CN" altLang="en-US" dirty="0"/>
              <a:t>：</a:t>
            </a:r>
            <a:r>
              <a:rPr lang="en-US" altLang="zh-CN" dirty="0"/>
              <a:t>Title</a:t>
            </a:r>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en-US" altLang="zh-CN" dirty="0"/>
              <a:t>Subtitle</a:t>
            </a:r>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756446" y="5589240"/>
            <a:ext cx="3631122" cy="707886"/>
          </a:xfrm>
          <a:prstGeom prst="rect">
            <a:avLst/>
          </a:prstGeom>
          <a:noFill/>
        </p:spPr>
        <p:txBody>
          <a:bodyPr wrap="none" rtlCol="0">
            <a:spAutoFit/>
          </a:bodyPr>
          <a:lstStyle/>
          <a:p>
            <a:pPr algn="ctr"/>
            <a:r>
              <a:rPr lang="en-US" altLang="zh-CN" sz="2000" b="1" dirty="0">
                <a:solidFill>
                  <a:srgbClr val="6E1B88"/>
                </a:solidFill>
                <a:latin typeface="STFangsong" charset="-122"/>
                <a:ea typeface="STFangsong" charset="-122"/>
                <a:cs typeface="STFangsong" charset="-122"/>
              </a:rPr>
              <a:t>Tsinghua University</a:t>
            </a:r>
            <a:endParaRPr lang="zh-CN" altLang="en-US" sz="2000" b="1" dirty="0">
              <a:solidFill>
                <a:srgbClr val="6E1B88"/>
              </a:solidFill>
              <a:latin typeface="STFangsong" charset="-122"/>
              <a:ea typeface="STFangsong" charset="-122"/>
              <a:cs typeface="STFangsong" charset="-122"/>
            </a:endParaRPr>
          </a:p>
          <a:p>
            <a:pPr algn="ctr"/>
            <a:r>
              <a:rPr lang="en-US" altLang="zh-CN" sz="2000" b="1" dirty="0">
                <a:solidFill>
                  <a:srgbClr val="6E1B88"/>
                </a:solidFill>
                <a:latin typeface="STFangsong" charset="-122"/>
                <a:ea typeface="STFangsong" charset="-122"/>
                <a:cs typeface="STFangsong" charset="-122"/>
              </a:rPr>
              <a:t>Reactor Engineering  Analysis Lab</a:t>
            </a:r>
            <a:endParaRPr lang="en-US" sz="2000" b="1" dirty="0">
              <a:solidFill>
                <a:srgbClr val="6E1B88"/>
              </a:solidFill>
              <a:latin typeface="STFangsong" charset="-122"/>
              <a:ea typeface="STFangsong" charset="-122"/>
              <a:cs typeface="STFangsong"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itchFamily="18" charset="0"/>
                <a:ea typeface="仿宋" panose="02010609060101010101" pitchFamily="49" charset="-122"/>
                <a:cs typeface="Times New Roman"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a:extLst>
              <a:ext uri="{FF2B5EF4-FFF2-40B4-BE49-F238E27FC236}">
                <a16:creationId xmlns:a16="http://schemas.microsoft.com/office/drawing/2014/main" id="{6032A873-EBFA-4885-AB57-0C1BC2F0717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0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英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Click here to add content</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338" indent="-541338" algn="l" rtl="0" eaLnBrk="1" fontAlgn="base" hangingPunct="1">
              <a:lnSpc>
                <a:spcPct val="150000"/>
              </a:lnSpc>
              <a:spcBef>
                <a:spcPct val="20000"/>
              </a:spcBef>
              <a:spcAft>
                <a:spcPct val="0"/>
              </a:spcAft>
              <a:buClrTx/>
              <a:buFont typeface="+mj-lt"/>
              <a:buAutoNum type="romanUc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itchFamily="18" charset="0"/>
              </a:defRPr>
            </a:lvl1pPr>
            <a:lvl2pPr marL="971550" indent="-514350" algn="l">
              <a:buClrTx/>
              <a:buFont typeface="+mj-lt"/>
              <a:buAutoNum type="romanUcPeriod"/>
              <a:defRPr baseline="0">
                <a:latin typeface="Arial" panose="020B0604020202020204" pitchFamily="34" charset="0"/>
                <a:ea typeface="黑体" panose="02010609060101010101" pitchFamily="49" charset="-122"/>
              </a:defRPr>
            </a:lvl2pPr>
            <a:lvl3pPr marL="1428750" indent="-514350" algn="l">
              <a:buClrTx/>
              <a:buFont typeface="+mj-lt"/>
              <a:buAutoNum type="romanUcPeriod"/>
              <a:defRPr baseline="0">
                <a:latin typeface="Arial" panose="020B0604020202020204" pitchFamily="34" charset="0"/>
                <a:ea typeface="黑体" panose="02010609060101010101" pitchFamily="49" charset="-122"/>
              </a:defRPr>
            </a:lvl3pPr>
          </a:lstStyle>
          <a:p>
            <a:pPr lvl="0"/>
            <a:r>
              <a:rPr lang="en-US" altLang="zh-CN" dirty="0"/>
              <a:t>Section 1</a:t>
            </a:r>
          </a:p>
          <a:p>
            <a:pPr lvl="1"/>
            <a:r>
              <a:rPr lang="en-US" altLang="zh-CN" dirty="0"/>
              <a:t>Section 1.1</a:t>
            </a:r>
          </a:p>
          <a:p>
            <a:pPr lvl="2"/>
            <a:r>
              <a:rPr lang="en-US" altLang="zh-CN" dirty="0"/>
              <a:t>Section 1.1.1</a:t>
            </a:r>
          </a:p>
        </p:txBody>
      </p:sp>
    </p:spTree>
    <p:extLst>
      <p:ext uri="{BB962C8B-B14F-4D97-AF65-F5344CB8AC3E}">
        <p14:creationId xmlns:p14="http://schemas.microsoft.com/office/powerpoint/2010/main" val="148920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英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en-US" altLang="zh-CN" dirty="0"/>
              <a:t>Click here to edit the title</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en-US" altLang="zh-CN" dirty="0"/>
              <a:t>Click here to edit the text</a:t>
            </a:r>
          </a:p>
          <a:p>
            <a:pPr lvl="1"/>
            <a:r>
              <a:rPr lang="en-US" altLang="zh-CN" dirty="0"/>
              <a:t>list</a:t>
            </a:r>
          </a:p>
          <a:p>
            <a:pPr lvl="2"/>
            <a:r>
              <a:rPr lang="en-US" altLang="zh-CN" dirty="0"/>
              <a:t>list</a:t>
            </a:r>
          </a:p>
          <a:p>
            <a:pPr lvl="3"/>
            <a:r>
              <a:rPr lang="en-US" altLang="zh-CN" dirty="0"/>
              <a:t>list</a:t>
            </a:r>
          </a:p>
          <a:p>
            <a:pPr lvl="4"/>
            <a:r>
              <a:rPr lang="en-US" altLang="zh-CN" dirty="0"/>
              <a:t>list</a:t>
            </a:r>
          </a:p>
        </p:txBody>
      </p:sp>
    </p:spTree>
    <p:extLst>
      <p:ext uri="{BB962C8B-B14F-4D97-AF65-F5344CB8AC3E}">
        <p14:creationId xmlns:p14="http://schemas.microsoft.com/office/powerpoint/2010/main" val="373451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礼堂">
    <p:bg>
      <p:bgPr>
        <a:blipFill dpi="0" rotWithShape="1">
          <a:blip r:embed="rId2" cstate="print">
            <a:alphaModFix amt="85000"/>
            <a:lum/>
          </a:blip>
          <a:srcRect/>
          <a:stretch>
            <a:fillRect l="-1000" t="24000" r="-3000" b="-2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55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1478165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 </a:t>
            </a:r>
            <a:r>
              <a:rPr lang="en-US" altLang="zh-CN" dirty="0"/>
              <a:t>2</a:t>
            </a:r>
            <a:endParaRPr lang="zh-CN" altLang="en-US" dirty="0"/>
          </a:p>
          <a:p>
            <a:pPr lvl="2"/>
            <a:r>
              <a:rPr lang="zh-CN" altLang="en-US" dirty="0"/>
              <a:t>第三级 </a:t>
            </a:r>
            <a:r>
              <a:rPr lang="en-US" altLang="zh-CN" dirty="0"/>
              <a:t>3</a:t>
            </a:r>
            <a:endParaRPr lang="zh-CN" altLang="en-US" dirty="0"/>
          </a:p>
          <a:p>
            <a:pPr lvl="3"/>
            <a:r>
              <a:rPr lang="zh-CN" altLang="en-US" dirty="0"/>
              <a:t>第四级 </a:t>
            </a:r>
            <a:r>
              <a:rPr lang="en-US" altLang="zh-CN" dirty="0"/>
              <a:t>4</a:t>
            </a:r>
            <a:endParaRPr lang="zh-CN" altLang="en-US" dirty="0"/>
          </a:p>
          <a:p>
            <a:pPr lvl="4"/>
            <a:r>
              <a:rPr lang="zh-CN" altLang="en-US" dirty="0"/>
              <a:t>第五级 </a:t>
            </a:r>
            <a:r>
              <a:rPr lang="en-US" altLang="zh-CN" dirty="0"/>
              <a:t>5</a:t>
            </a:r>
          </a:p>
        </p:txBody>
      </p:sp>
      <p:sp>
        <p:nvSpPr>
          <p:cNvPr id="1030" name="Rectangle 2"/>
          <p:cNvSpPr>
            <a:spLocks noGrp="1" noChangeArrowheads="1"/>
          </p:cNvSpPr>
          <p:nvPr>
            <p:ph type="title"/>
          </p:nvPr>
        </p:nvSpPr>
        <p:spPr bwMode="white">
          <a:xfrm>
            <a:off x="317271" y="44624"/>
            <a:ext cx="8503201" cy="536667"/>
          </a:xfrm>
          <a:prstGeom prst="rect">
            <a:avLst/>
          </a:prstGeom>
          <a:noFill/>
          <a:ln>
            <a:noFill/>
            <a:headEnd/>
            <a:tailEnd/>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prstTxWarp prst="textNoShape">
              <a:avLst/>
            </a:prstTxWarp>
          </a:bodyPr>
          <a:lstStyle/>
          <a:p>
            <a:pPr lvl="0"/>
            <a:r>
              <a:rPr lang="zh-CN" altLang="en-US" dirty="0"/>
              <a:t>中文版：单击此处编辑标题样式</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责任、厚德、实干、创新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a:t>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a:extLst>
              <a:ext uri="{FF2B5EF4-FFF2-40B4-BE49-F238E27FC236}">
                <a16:creationId xmlns:a16="http://schemas.microsoft.com/office/drawing/2014/main" id="{56B40E15-146E-4B8F-B976-017E1A564F89}"/>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53306"/>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4" r:id="rId2"/>
    <p:sldLayoutId id="2147483708" r:id="rId3"/>
    <p:sldLayoutId id="2147483666"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a:defRPr>
      </a:lvl1pPr>
      <a:lvl2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2pPr>
      <a:lvl3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3pPr>
      <a:lvl4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4pPr>
      <a:lvl5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itchFamily="18" charset="0"/>
        </a:defRPr>
      </a:lvl1pPr>
      <a:lvl2pPr marL="541338" indent="-185738"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itchFamily="18" charset="0"/>
        </a:defRPr>
      </a:lvl2pPr>
      <a:lvl3pPr marL="896938"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here to edit the text</a:t>
            </a:r>
            <a:endParaRPr lang="zh-CN" altLang="en-US" dirty="0"/>
          </a:p>
          <a:p>
            <a:pPr lvl="1"/>
            <a:r>
              <a:rPr lang="en-US" altLang="zh-CN" dirty="0"/>
              <a:t>list</a:t>
            </a:r>
            <a:r>
              <a:rPr lang="zh-CN" altLang="en-US" dirty="0"/>
              <a:t> </a:t>
            </a:r>
            <a:r>
              <a:rPr lang="en-US" altLang="zh-CN" dirty="0"/>
              <a:t>2</a:t>
            </a:r>
            <a:endParaRPr lang="zh-CN" altLang="en-US" dirty="0"/>
          </a:p>
          <a:p>
            <a:pPr lvl="2"/>
            <a:r>
              <a:rPr lang="en-US" altLang="zh-CN" dirty="0"/>
              <a:t>list</a:t>
            </a:r>
            <a:r>
              <a:rPr lang="zh-CN" altLang="en-US" dirty="0"/>
              <a:t> </a:t>
            </a:r>
            <a:r>
              <a:rPr lang="en-US" altLang="zh-CN" dirty="0"/>
              <a:t>3</a:t>
            </a:r>
            <a:endParaRPr lang="zh-CN" altLang="en-US" dirty="0"/>
          </a:p>
          <a:p>
            <a:pPr lvl="3"/>
            <a:r>
              <a:rPr lang="en-US" altLang="zh-CN" dirty="0"/>
              <a:t>list</a:t>
            </a:r>
            <a:r>
              <a:rPr lang="zh-CN" altLang="en-US" dirty="0"/>
              <a:t> </a:t>
            </a:r>
            <a:r>
              <a:rPr lang="en-US" altLang="zh-CN" dirty="0"/>
              <a:t>4</a:t>
            </a:r>
            <a:endParaRPr lang="zh-CN" altLang="en-US" dirty="0"/>
          </a:p>
          <a:p>
            <a:pPr lvl="4"/>
            <a:r>
              <a:rPr lang="en-US" altLang="zh-CN" dirty="0"/>
              <a:t>list</a:t>
            </a:r>
            <a:r>
              <a:rPr lang="zh-CN" altLang="en-US" dirty="0"/>
              <a:t> </a:t>
            </a:r>
            <a:r>
              <a:rPr lang="en-US" altLang="zh-CN" dirty="0"/>
              <a:t>5</a:t>
            </a:r>
          </a:p>
        </p:txBody>
      </p:sp>
      <p:sp>
        <p:nvSpPr>
          <p:cNvPr id="1030" name="Rectangle 2"/>
          <p:cNvSpPr>
            <a:spLocks noGrp="1" noChangeArrowheads="1"/>
          </p:cNvSpPr>
          <p:nvPr>
            <p:ph type="title"/>
          </p:nvPr>
        </p:nvSpPr>
        <p:spPr bwMode="white">
          <a:xfrm>
            <a:off x="317271" y="44624"/>
            <a:ext cx="8503201" cy="536667"/>
          </a:xfrm>
          <a:prstGeom prst="rect">
            <a:avLst/>
          </a:prstGeom>
          <a:noFill/>
          <a:ln>
            <a:noFill/>
            <a:headEnd/>
            <a:tailEnd/>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prstTxWarp prst="textNoShape">
              <a:avLst/>
            </a:prstTxWarp>
          </a:bodyPr>
          <a:lstStyle/>
          <a:p>
            <a:pPr lvl="0"/>
            <a:r>
              <a:rPr lang="en-US" altLang="zh-CN" dirty="0"/>
              <a:t>English Version: Click here to edit the title</a:t>
            </a:r>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en-US" altLang="zh-CN"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Responsibility, Ethics, Action, Leading by innovation</a:t>
            </a:r>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a:t>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a:extLst>
              <a:ext uri="{FF2B5EF4-FFF2-40B4-BE49-F238E27FC236}">
                <a16:creationId xmlns:a16="http://schemas.microsoft.com/office/drawing/2014/main" id="{56B40E15-146E-4B8F-B976-017E1A564F89}"/>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53306"/>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2682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6" r:id="rId3"/>
    <p:sldLayoutId id="2147483707"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a:defRPr>
      </a:lvl1pPr>
      <a:lvl2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2pPr>
      <a:lvl3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3pPr>
      <a:lvl4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4pPr>
      <a:lvl5pPr algn="ctr" rtl="0" eaLnBrk="1" fontAlgn="base" hangingPunct="1">
        <a:spcBef>
          <a:spcPct val="0"/>
        </a:spcBef>
        <a:spcAft>
          <a:spcPct val="0"/>
        </a:spcAft>
        <a:defRPr sz="3200" b="1">
          <a:solidFill>
            <a:schemeClr val="bg1"/>
          </a:solidFill>
          <a:latin typeface="华文楷体" pitchFamily="2" charset="-122"/>
          <a:ea typeface="华文楷体" pitchFamily="2"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itchFamily="18" charset="0"/>
        </a:defRPr>
      </a:lvl1pPr>
      <a:lvl2pPr marL="541338" indent="-185738"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itchFamily="18" charset="0"/>
        </a:defRPr>
      </a:lvl2pPr>
      <a:lvl3pPr marL="896938"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7E7B2-901C-4085-9280-DE8F45235790}" type="datetimeFigureOut">
              <a:rPr lang="zh-CN" altLang="en-US" smtClean="0"/>
              <a:t>2023/6/8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2D471-96A4-4C1F-9FBF-DDBC74DF00A3}" type="slidenum">
              <a:rPr lang="zh-CN" altLang="en-US" smtClean="0"/>
              <a:t>‹#›</a:t>
            </a:fld>
            <a:endParaRPr lang="zh-CN" altLang="en-US"/>
          </a:p>
        </p:txBody>
      </p:sp>
    </p:spTree>
    <p:extLst>
      <p:ext uri="{BB962C8B-B14F-4D97-AF65-F5344CB8AC3E}">
        <p14:creationId xmlns:p14="http://schemas.microsoft.com/office/powerpoint/2010/main" val="302254176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2EFD278-89BB-4B01-8F75-65F2A845AA64}" type="slidenum">
              <a:rPr lang="en-US" altLang="zh-CN" smtClean="0"/>
              <a:pPr>
                <a:defRPr/>
              </a:pPr>
              <a:t>‹#›</a:t>
            </a:fld>
            <a:endParaRPr lang="en-US" altLang="zh-CN"/>
          </a:p>
        </p:txBody>
      </p:sp>
    </p:spTree>
    <p:extLst>
      <p:ext uri="{BB962C8B-B14F-4D97-AF65-F5344CB8AC3E}">
        <p14:creationId xmlns:p14="http://schemas.microsoft.com/office/powerpoint/2010/main" val="371059098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1.bin"/><Relationship Id="rId18" Type="http://schemas.openxmlformats.org/officeDocument/2006/relationships/image" Target="../media/image35.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2.wmf"/><Relationship Id="rId17" Type="http://schemas.openxmlformats.org/officeDocument/2006/relationships/oleObject" Target="../embeddings/oleObject23.bin"/><Relationship Id="rId2" Type="http://schemas.openxmlformats.org/officeDocument/2006/relationships/image" Target="../media/image27.png"/><Relationship Id="rId16"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29.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31.wmf"/><Relationship Id="rId19" Type="http://schemas.openxmlformats.org/officeDocument/2006/relationships/image" Target="../media/image36.png"/><Relationship Id="rId4" Type="http://schemas.openxmlformats.org/officeDocument/2006/relationships/image" Target="../media/image28.wmf"/><Relationship Id="rId9" Type="http://schemas.openxmlformats.org/officeDocument/2006/relationships/oleObject" Target="../embeddings/oleObject19.bin"/><Relationship Id="rId14" Type="http://schemas.openxmlformats.org/officeDocument/2006/relationships/image" Target="../media/image3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2.wmf"/><Relationship Id="rId18" Type="http://schemas.openxmlformats.org/officeDocument/2006/relationships/oleObject" Target="../embeddings/oleObject32.bin"/><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29.bin"/><Relationship Id="rId17" Type="http://schemas.openxmlformats.org/officeDocument/2006/relationships/image" Target="../media/image44.wmf"/><Relationship Id="rId2" Type="http://schemas.openxmlformats.org/officeDocument/2006/relationships/oleObject" Target="../embeddings/oleObject24.bin"/><Relationship Id="rId16"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28.bin"/><Relationship Id="rId19" Type="http://schemas.openxmlformats.org/officeDocument/2006/relationships/image" Target="../media/image45.wmf"/><Relationship Id="rId4" Type="http://schemas.openxmlformats.org/officeDocument/2006/relationships/oleObject" Target="../embeddings/oleObject25.bin"/><Relationship Id="rId9" Type="http://schemas.openxmlformats.org/officeDocument/2006/relationships/image" Target="../media/image40.wmf"/><Relationship Id="rId1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52.wmf"/><Relationship Id="rId4" Type="http://schemas.openxmlformats.org/officeDocument/2006/relationships/oleObject" Target="../embeddings/oleObject39.bin"/><Relationship Id="rId9" Type="http://schemas.openxmlformats.org/officeDocument/2006/relationships/image" Target="../media/image5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emf"/><Relationship Id="rId1" Type="http://schemas.openxmlformats.org/officeDocument/2006/relationships/slideLayout" Target="../slideLayouts/slideLayout4.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2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slideLayout" Target="../slideLayouts/slideLayout4.xml"/><Relationship Id="rId4" Type="http://schemas.openxmlformats.org/officeDocument/2006/relationships/image" Target="../media/image69.emf"/></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wmf"/><Relationship Id="rId1" Type="http://schemas.openxmlformats.org/officeDocument/2006/relationships/slideLayout" Target="../slideLayouts/slideLayout4.xml"/><Relationship Id="rId6" Type="http://schemas.openxmlformats.org/officeDocument/2006/relationships/image" Target="../media/image380.png"/><Relationship Id="rId5" Type="http://schemas.openxmlformats.org/officeDocument/2006/relationships/image" Target="../media/image37.png"/><Relationship Id="rId4" Type="http://schemas.openxmlformats.org/officeDocument/2006/relationships/image" Target="../media/image360.png"/></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wmf"/><Relationship Id="rId1" Type="http://schemas.openxmlformats.org/officeDocument/2006/relationships/slideLayout" Target="../slideLayouts/slideLayout4.xml"/><Relationship Id="rId5" Type="http://schemas.openxmlformats.org/officeDocument/2006/relationships/image" Target="../media/image420.png"/><Relationship Id="rId4" Type="http://schemas.openxmlformats.org/officeDocument/2006/relationships/image" Target="../media/image410.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wmf"/><Relationship Id="rId1" Type="http://schemas.openxmlformats.org/officeDocument/2006/relationships/slideLayout" Target="../slideLayouts/slideLayout4.xml"/><Relationship Id="rId4" Type="http://schemas.openxmlformats.org/officeDocument/2006/relationships/image" Target="../media/image450.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47.bin"/><Relationship Id="rId1" Type="http://schemas.openxmlformats.org/officeDocument/2006/relationships/slideLayout" Target="../slideLayouts/slideLayout21.xml"/><Relationship Id="rId6" Type="http://schemas.openxmlformats.org/officeDocument/2006/relationships/oleObject" Target="../embeddings/oleObject49.bin"/><Relationship Id="rId5" Type="http://schemas.openxmlformats.org/officeDocument/2006/relationships/image" Target="../media/image89.wmf"/><Relationship Id="rId4" Type="http://schemas.openxmlformats.org/officeDocument/2006/relationships/oleObject" Target="../embeddings/oleObject48.bin"/></Relationships>
</file>

<file path=ppt/slides/_rels/slide31.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50.bin"/><Relationship Id="rId1" Type="http://schemas.openxmlformats.org/officeDocument/2006/relationships/slideLayout" Target="../slideLayouts/slideLayout21.xml"/><Relationship Id="rId6" Type="http://schemas.openxmlformats.org/officeDocument/2006/relationships/oleObject" Target="../embeddings/oleObject52.bin"/><Relationship Id="rId5" Type="http://schemas.openxmlformats.org/officeDocument/2006/relationships/image" Target="../media/image92.wmf"/><Relationship Id="rId4"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53.bin"/><Relationship Id="rId1" Type="http://schemas.openxmlformats.org/officeDocument/2006/relationships/slideLayout" Target="../slideLayouts/slideLayout21.xml"/><Relationship Id="rId5" Type="http://schemas.openxmlformats.org/officeDocument/2006/relationships/image" Target="../media/image95.wmf"/><Relationship Id="rId4"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55.bin"/><Relationship Id="rId1" Type="http://schemas.openxmlformats.org/officeDocument/2006/relationships/slideLayout" Target="../slideLayouts/slideLayout21.xml"/><Relationship Id="rId6" Type="http://schemas.openxmlformats.org/officeDocument/2006/relationships/oleObject" Target="../embeddings/oleObject57.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99.wmf"/></Relationships>
</file>

<file path=ppt/slides/_rels/slide34.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60.bin"/><Relationship Id="rId1" Type="http://schemas.openxmlformats.org/officeDocument/2006/relationships/slideLayout" Target="../slideLayouts/slideLayout21.xml"/><Relationship Id="rId5" Type="http://schemas.openxmlformats.org/officeDocument/2006/relationships/image" Target="../media/image102.wmf"/><Relationship Id="rId4" Type="http://schemas.openxmlformats.org/officeDocument/2006/relationships/oleObject" Target="../embeddings/oleObject61.bin"/></Relationships>
</file>

<file path=ppt/slides/_rels/slide35.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62.bin"/><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104.wmf"/><Relationship Id="rId7" Type="http://schemas.openxmlformats.org/officeDocument/2006/relationships/image" Target="../media/image106.wmf"/><Relationship Id="rId2" Type="http://schemas.openxmlformats.org/officeDocument/2006/relationships/oleObject" Target="../embeddings/oleObject63.bin"/><Relationship Id="rId1" Type="http://schemas.openxmlformats.org/officeDocument/2006/relationships/slideLayout" Target="../slideLayouts/slideLayout21.xml"/><Relationship Id="rId6" Type="http://schemas.openxmlformats.org/officeDocument/2006/relationships/oleObject" Target="../embeddings/oleObject65.bin"/><Relationship Id="rId5" Type="http://schemas.openxmlformats.org/officeDocument/2006/relationships/image" Target="../media/image105.wmf"/><Relationship Id="rId4" Type="http://schemas.openxmlformats.org/officeDocument/2006/relationships/oleObject" Target="../embeddings/oleObject64.bin"/><Relationship Id="rId9" Type="http://schemas.openxmlformats.org/officeDocument/2006/relationships/image" Target="../media/image10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09.wmf"/><Relationship Id="rId5" Type="http://schemas.openxmlformats.org/officeDocument/2006/relationships/oleObject" Target="../embeddings/oleObject68.bin"/><Relationship Id="rId4" Type="http://schemas.openxmlformats.org/officeDocument/2006/relationships/image" Target="../media/image10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69.bin"/><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oleObject" Target="../embeddings/oleObject70.bin"/><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112.wmf"/><Relationship Id="rId7" Type="http://schemas.openxmlformats.org/officeDocument/2006/relationships/image" Target="../media/image114.wmf"/><Relationship Id="rId2" Type="http://schemas.openxmlformats.org/officeDocument/2006/relationships/oleObject" Target="../embeddings/oleObject71.bin"/><Relationship Id="rId1" Type="http://schemas.openxmlformats.org/officeDocument/2006/relationships/slideLayout" Target="../slideLayouts/slideLayout21.xml"/><Relationship Id="rId6" Type="http://schemas.openxmlformats.org/officeDocument/2006/relationships/oleObject" Target="../embeddings/oleObject73.bin"/><Relationship Id="rId5" Type="http://schemas.openxmlformats.org/officeDocument/2006/relationships/image" Target="../media/image113.wmf"/><Relationship Id="rId4" Type="http://schemas.openxmlformats.org/officeDocument/2006/relationships/oleObject" Target="../embeddings/oleObject72.bin"/><Relationship Id="rId9" Type="http://schemas.openxmlformats.org/officeDocument/2006/relationships/image" Target="../media/image115.wmf"/></Relationships>
</file>

<file path=ppt/slides/_rels/slide42.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oleObject" Target="../embeddings/oleObject75.bin"/><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18.wmf"/><Relationship Id="rId2" Type="http://schemas.openxmlformats.org/officeDocument/2006/relationships/oleObject" Target="../embeddings/oleObject76.bin"/><Relationship Id="rId1" Type="http://schemas.openxmlformats.org/officeDocument/2006/relationships/slideLayout" Target="../slideLayouts/slideLayout21.xml"/><Relationship Id="rId6" Type="http://schemas.openxmlformats.org/officeDocument/2006/relationships/oleObject" Target="../embeddings/oleObject78.bin"/><Relationship Id="rId5" Type="http://schemas.openxmlformats.org/officeDocument/2006/relationships/image" Target="../media/image117.wmf"/><Relationship Id="rId4" Type="http://schemas.openxmlformats.org/officeDocument/2006/relationships/oleObject" Target="../embeddings/oleObject77.bin"/></Relationships>
</file>

<file path=ppt/slides/_rels/slide44.x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1.wmf"/><Relationship Id="rId2" Type="http://schemas.openxmlformats.org/officeDocument/2006/relationships/oleObject" Target="../embeddings/oleObject79.bin"/><Relationship Id="rId1" Type="http://schemas.openxmlformats.org/officeDocument/2006/relationships/slideLayout" Target="../slideLayouts/slideLayout21.xml"/><Relationship Id="rId6" Type="http://schemas.openxmlformats.org/officeDocument/2006/relationships/oleObject" Target="../embeddings/oleObject81.bin"/><Relationship Id="rId5" Type="http://schemas.openxmlformats.org/officeDocument/2006/relationships/image" Target="../media/image120.wmf"/><Relationship Id="rId4" Type="http://schemas.openxmlformats.org/officeDocument/2006/relationships/oleObject" Target="../embeddings/oleObject80.bin"/></Relationships>
</file>

<file path=ppt/slides/_rels/slide45.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82.bin"/><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jpg"/><Relationship Id="rId1" Type="http://schemas.openxmlformats.org/officeDocument/2006/relationships/slideLayout" Target="../slideLayouts/slideLayout15.xml"/><Relationship Id="rId5" Type="http://schemas.openxmlformats.org/officeDocument/2006/relationships/image" Target="../media/image126.png"/><Relationship Id="rId4" Type="http://schemas.openxmlformats.org/officeDocument/2006/relationships/image" Target="../media/image125.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18" Type="http://schemas.openxmlformats.org/officeDocument/2006/relationships/oleObject" Target="../embeddings/oleObject9.bin"/><Relationship Id="rId3" Type="http://schemas.openxmlformats.org/officeDocument/2006/relationships/image" Target="../media/image7.wmf"/><Relationship Id="rId21" Type="http://schemas.openxmlformats.org/officeDocument/2006/relationships/image" Target="../media/image41.png"/><Relationship Id="rId7" Type="http://schemas.openxmlformats.org/officeDocument/2006/relationships/image" Target="../media/image9.wmf"/><Relationship Id="rId12" Type="http://schemas.openxmlformats.org/officeDocument/2006/relationships/oleObject" Target="../embeddings/oleObject6.bin"/><Relationship Id="rId17" Type="http://schemas.openxmlformats.org/officeDocument/2006/relationships/image" Target="../media/image14.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oleObject" Target="../embeddings/oleObject7.bin"/><Relationship Id="rId22"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5.bin"/><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image" Target="../media/image21.png"/><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核工程原理期末习题课</a:t>
            </a:r>
            <a:endParaRPr lang="en-US" dirty="0"/>
          </a:p>
        </p:txBody>
      </p:sp>
      <p:sp>
        <p:nvSpPr>
          <p:cNvPr id="3" name="Subtitle 2"/>
          <p:cNvSpPr>
            <a:spLocks noGrp="1"/>
          </p:cNvSpPr>
          <p:nvPr>
            <p:ph type="subTitle" idx="1"/>
          </p:nvPr>
        </p:nvSpPr>
        <p:spPr/>
        <p:txBody>
          <a:bodyPr/>
          <a:lstStyle/>
          <a:p>
            <a:r>
              <a:rPr lang="zh-CN" altLang="en-US" dirty="0"/>
              <a:t>骆浩，江世航</a:t>
            </a:r>
            <a:endParaRPr lang="en-US" altLang="zh-CN" dirty="0"/>
          </a:p>
        </p:txBody>
      </p:sp>
    </p:spTree>
    <p:extLst>
      <p:ext uri="{BB962C8B-B14F-4D97-AF65-F5344CB8AC3E}">
        <p14:creationId xmlns:p14="http://schemas.microsoft.com/office/powerpoint/2010/main" val="659746091"/>
      </p:ext>
    </p:extLst>
  </p:cSld>
  <p:clrMapOvr>
    <a:masterClrMapping/>
  </p:clrMapOvr>
  <mc:AlternateContent xmlns:mc="http://schemas.openxmlformats.org/markup-compatibility/2006" xmlns:p14="http://schemas.microsoft.com/office/powerpoint/2010/main">
    <mc:Choice Requires="p14">
      <p:transition spd="slow" p14:dur="2000" advTm="11634"/>
    </mc:Choice>
    <mc:Fallback xmlns="">
      <p:transition spd="slow" advTm="11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A39F2-2896-5B47-B3CF-11CFCA88CB22}"/>
              </a:ext>
            </a:extLst>
          </p:cNvPr>
          <p:cNvSpPr>
            <a:spLocks noGrp="1"/>
          </p:cNvSpPr>
          <p:nvPr>
            <p:ph type="title"/>
          </p:nvPr>
        </p:nvSpPr>
        <p:spPr/>
        <p:txBody>
          <a:bodyPr/>
          <a:lstStyle/>
          <a:p>
            <a:pPr algn="l"/>
            <a:r>
              <a:rPr kumimoji="1" lang="zh-CN" altLang="en-US" dirty="0"/>
              <a:t>半圆柱裸堆问题</a:t>
            </a:r>
          </a:p>
        </p:txBody>
      </p:sp>
      <p:pic>
        <p:nvPicPr>
          <p:cNvPr id="4" name="Picture 3">
            <a:extLst>
              <a:ext uri="{FF2B5EF4-FFF2-40B4-BE49-F238E27FC236}">
                <a16:creationId xmlns:a16="http://schemas.microsoft.com/office/drawing/2014/main" id="{ACA7966F-7E8F-8E47-AD1A-650935C52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655638"/>
            <a:ext cx="29718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B4253E0F-A2F1-DB48-924A-531233BB0749}"/>
              </a:ext>
            </a:extLst>
          </p:cNvPr>
          <p:cNvSpPr txBox="1">
            <a:spLocks noChangeArrowheads="1"/>
          </p:cNvSpPr>
          <p:nvPr/>
        </p:nvSpPr>
        <p:spPr bwMode="auto">
          <a:xfrm>
            <a:off x="533400" y="1951038"/>
            <a:ext cx="533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反应堆扩散方程                      的具体形式应该是：</a:t>
            </a:r>
          </a:p>
        </p:txBody>
      </p:sp>
      <p:graphicFrame>
        <p:nvGraphicFramePr>
          <p:cNvPr id="6" name="Object 5">
            <a:extLst>
              <a:ext uri="{FF2B5EF4-FFF2-40B4-BE49-F238E27FC236}">
                <a16:creationId xmlns:a16="http://schemas.microsoft.com/office/drawing/2014/main" id="{F35CA7B5-FCD8-DE4D-95A8-3B61002473C9}"/>
              </a:ext>
            </a:extLst>
          </p:cNvPr>
          <p:cNvGraphicFramePr>
            <a:graphicFrameLocks noChangeAspect="1"/>
          </p:cNvGraphicFramePr>
          <p:nvPr/>
        </p:nvGraphicFramePr>
        <p:xfrm>
          <a:off x="2209800" y="1979613"/>
          <a:ext cx="1371600" cy="352425"/>
        </p:xfrm>
        <a:graphic>
          <a:graphicData uri="http://schemas.openxmlformats.org/presentationml/2006/ole">
            <mc:AlternateContent xmlns:mc="http://schemas.openxmlformats.org/markup-compatibility/2006">
              <mc:Choice xmlns:v="urn:schemas-microsoft-com:vml" Requires="v">
                <p:oleObj name="Equation" r:id="rId3" imgW="888840" imgH="228600" progId="Equation.DSMT4">
                  <p:embed/>
                </p:oleObj>
              </mc:Choice>
              <mc:Fallback>
                <p:oleObj name="Equation" r:id="rId3" imgW="888840" imgH="228600" progId="Equation.DSMT4">
                  <p:embed/>
                  <p:pic>
                    <p:nvPicPr>
                      <p:cNvPr id="614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79613"/>
                        <a:ext cx="13716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E1F5F15D-5DF9-F14E-834A-739EE0023370}"/>
              </a:ext>
            </a:extLst>
          </p:cNvPr>
          <p:cNvGraphicFramePr>
            <a:graphicFrameLocks noChangeAspect="1"/>
          </p:cNvGraphicFramePr>
          <p:nvPr/>
        </p:nvGraphicFramePr>
        <p:xfrm>
          <a:off x="1447800" y="2316163"/>
          <a:ext cx="3810000" cy="701675"/>
        </p:xfrm>
        <a:graphic>
          <a:graphicData uri="http://schemas.openxmlformats.org/presentationml/2006/ole">
            <mc:AlternateContent xmlns:mc="http://schemas.openxmlformats.org/markup-compatibility/2006">
              <mc:Choice xmlns:v="urn:schemas-microsoft-com:vml" Requires="v">
                <p:oleObj name="Equation" r:id="rId5" imgW="2273040" imgH="419040" progId="Equation.DSMT4">
                  <p:embed/>
                </p:oleObj>
              </mc:Choice>
              <mc:Fallback>
                <p:oleObj name="Equation" r:id="rId5" imgW="2273040" imgH="419040" progId="Equation.DSMT4">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316163"/>
                        <a:ext cx="3810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B9C0E37C-622A-E84B-99C0-44F2C95710FD}"/>
              </a:ext>
            </a:extLst>
          </p:cNvPr>
          <p:cNvSpPr txBox="1">
            <a:spLocks noChangeArrowheads="1"/>
          </p:cNvSpPr>
          <p:nvPr/>
        </p:nvSpPr>
        <p:spPr bwMode="auto">
          <a:xfrm>
            <a:off x="685800" y="3017838"/>
            <a:ext cx="487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令                             代入上式并用    除，得到</a:t>
            </a:r>
          </a:p>
        </p:txBody>
      </p:sp>
      <p:graphicFrame>
        <p:nvGraphicFramePr>
          <p:cNvPr id="9" name="Object 8">
            <a:extLst>
              <a:ext uri="{FF2B5EF4-FFF2-40B4-BE49-F238E27FC236}">
                <a16:creationId xmlns:a16="http://schemas.microsoft.com/office/drawing/2014/main" id="{CD7F3422-C0C5-624F-8D8E-012B2784C813}"/>
              </a:ext>
            </a:extLst>
          </p:cNvPr>
          <p:cNvGraphicFramePr>
            <a:graphicFrameLocks noChangeAspect="1"/>
          </p:cNvGraphicFramePr>
          <p:nvPr/>
        </p:nvGraphicFramePr>
        <p:xfrm>
          <a:off x="990600" y="3040063"/>
          <a:ext cx="1905000" cy="358775"/>
        </p:xfrm>
        <a:graphic>
          <a:graphicData uri="http://schemas.openxmlformats.org/presentationml/2006/ole">
            <mc:AlternateContent xmlns:mc="http://schemas.openxmlformats.org/markup-compatibility/2006">
              <mc:Choice xmlns:v="urn:schemas-microsoft-com:vml" Requires="v">
                <p:oleObj name="Equation" r:id="rId7" imgW="1079280" imgH="203040" progId="Equation.DSMT4">
                  <p:embed/>
                </p:oleObj>
              </mc:Choice>
              <mc:Fallback>
                <p:oleObj name="Equation" r:id="rId7" imgW="1079280" imgH="203040" progId="Equation.DSMT4">
                  <p:embed/>
                  <p:pic>
                    <p:nvPicPr>
                      <p:cNvPr id="61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040063"/>
                        <a:ext cx="19050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a:extLst>
              <a:ext uri="{FF2B5EF4-FFF2-40B4-BE49-F238E27FC236}">
                <a16:creationId xmlns:a16="http://schemas.microsoft.com/office/drawing/2014/main" id="{7794540D-EB8C-D743-814B-1883AC6EE23F}"/>
              </a:ext>
            </a:extLst>
          </p:cNvPr>
          <p:cNvGraphicFramePr>
            <a:graphicFrameLocks noChangeAspect="1"/>
          </p:cNvGraphicFramePr>
          <p:nvPr/>
        </p:nvGraphicFramePr>
        <p:xfrm>
          <a:off x="1176338" y="3421063"/>
          <a:ext cx="6291262" cy="654050"/>
        </p:xfrm>
        <a:graphic>
          <a:graphicData uri="http://schemas.openxmlformats.org/presentationml/2006/ole">
            <mc:AlternateContent xmlns:mc="http://schemas.openxmlformats.org/markup-compatibility/2006">
              <mc:Choice xmlns:v="urn:schemas-microsoft-com:vml" Requires="v">
                <p:oleObj name="Equation" r:id="rId9" imgW="4279680" imgH="444240" progId="Equation.DSMT4">
                  <p:embed/>
                </p:oleObj>
              </mc:Choice>
              <mc:Fallback>
                <p:oleObj name="Equation" r:id="rId9" imgW="4279680" imgH="444240" progId="Equation.DSMT4">
                  <p:embed/>
                  <p:pic>
                    <p:nvPicPr>
                      <p:cNvPr id="615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6338" y="3421063"/>
                        <a:ext cx="62912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a:extLst>
              <a:ext uri="{FF2B5EF4-FFF2-40B4-BE49-F238E27FC236}">
                <a16:creationId xmlns:a16="http://schemas.microsoft.com/office/drawing/2014/main" id="{02F600CB-D5D3-8646-9B0D-EB7F6061B46D}"/>
              </a:ext>
            </a:extLst>
          </p:cNvPr>
          <p:cNvSpPr txBox="1">
            <a:spLocks noChangeArrowheads="1"/>
          </p:cNvSpPr>
          <p:nvPr/>
        </p:nvSpPr>
        <p:spPr bwMode="auto">
          <a:xfrm>
            <a:off x="762000" y="4084638"/>
            <a:ext cx="426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首先把变量</a:t>
            </a:r>
            <a:r>
              <a:rPr lang="en-US" altLang="zh-CN" dirty="0">
                <a:solidFill>
                  <a:schemeClr val="tx2"/>
                </a:solidFill>
              </a:rPr>
              <a:t>z</a:t>
            </a:r>
            <a:r>
              <a:rPr lang="zh-CN" altLang="en-US" dirty="0">
                <a:solidFill>
                  <a:schemeClr val="tx2"/>
                </a:solidFill>
              </a:rPr>
              <a:t>分理出来，让</a:t>
            </a:r>
          </a:p>
        </p:txBody>
      </p:sp>
      <p:graphicFrame>
        <p:nvGraphicFramePr>
          <p:cNvPr id="12" name="Object 12">
            <a:extLst>
              <a:ext uri="{FF2B5EF4-FFF2-40B4-BE49-F238E27FC236}">
                <a16:creationId xmlns:a16="http://schemas.microsoft.com/office/drawing/2014/main" id="{8588FA32-B247-B949-83AB-68024674719B}"/>
              </a:ext>
            </a:extLst>
          </p:cNvPr>
          <p:cNvGraphicFramePr>
            <a:graphicFrameLocks noChangeAspect="1"/>
          </p:cNvGraphicFramePr>
          <p:nvPr/>
        </p:nvGraphicFramePr>
        <p:xfrm>
          <a:off x="2057400" y="4343400"/>
          <a:ext cx="4800600" cy="1028700"/>
        </p:xfrm>
        <a:graphic>
          <a:graphicData uri="http://schemas.openxmlformats.org/presentationml/2006/ole">
            <mc:AlternateContent xmlns:mc="http://schemas.openxmlformats.org/markup-compatibility/2006">
              <mc:Choice xmlns:v="urn:schemas-microsoft-com:vml" Requires="v">
                <p:oleObj name="Equation" r:id="rId11" imgW="3200400" imgH="685800" progId="Equation.DSMT4">
                  <p:embed/>
                </p:oleObj>
              </mc:Choice>
              <mc:Fallback>
                <p:oleObj name="Equation" r:id="rId11" imgW="3200400" imgH="685800" progId="Equation.DSMT4">
                  <p:embed/>
                  <p:pic>
                    <p:nvPicPr>
                      <p:cNvPr id="615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343400"/>
                        <a:ext cx="4800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a:extLst>
              <a:ext uri="{FF2B5EF4-FFF2-40B4-BE49-F238E27FC236}">
                <a16:creationId xmlns:a16="http://schemas.microsoft.com/office/drawing/2014/main" id="{3EF00617-745C-EB41-B3C0-84FF6F77890A}"/>
              </a:ext>
            </a:extLst>
          </p:cNvPr>
          <p:cNvGraphicFramePr>
            <a:graphicFrameLocks noChangeAspect="1"/>
          </p:cNvGraphicFramePr>
          <p:nvPr/>
        </p:nvGraphicFramePr>
        <p:xfrm>
          <a:off x="1981200" y="5257800"/>
          <a:ext cx="5029200" cy="608012"/>
        </p:xfrm>
        <a:graphic>
          <a:graphicData uri="http://schemas.openxmlformats.org/presentationml/2006/ole">
            <mc:AlternateContent xmlns:mc="http://schemas.openxmlformats.org/markup-compatibility/2006">
              <mc:Choice xmlns:v="urn:schemas-microsoft-com:vml" Requires="v">
                <p:oleObj name="Equation" r:id="rId13" imgW="3225800" imgH="393700" progId="Equation.DSMT4">
                  <p:embed/>
                </p:oleObj>
              </mc:Choice>
              <mc:Fallback>
                <p:oleObj name="Equation" r:id="rId13" imgW="3225800" imgH="393700" progId="Equation.DSMT4">
                  <p:embed/>
                  <p:pic>
                    <p:nvPicPr>
                      <p:cNvPr id="6152"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5257800"/>
                        <a:ext cx="50292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4">
            <a:extLst>
              <a:ext uri="{FF2B5EF4-FFF2-40B4-BE49-F238E27FC236}">
                <a16:creationId xmlns:a16="http://schemas.microsoft.com/office/drawing/2014/main" id="{353FD4E0-9AE9-9845-A438-D271E0BA620B}"/>
              </a:ext>
            </a:extLst>
          </p:cNvPr>
          <p:cNvSpPr txBox="1">
            <a:spLocks noChangeArrowheads="1"/>
          </p:cNvSpPr>
          <p:nvPr/>
        </p:nvSpPr>
        <p:spPr bwMode="auto">
          <a:xfrm>
            <a:off x="762000" y="5715000"/>
            <a:ext cx="411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变量</a:t>
            </a:r>
            <a:r>
              <a:rPr lang="en-US" altLang="zh-CN" dirty="0">
                <a:solidFill>
                  <a:schemeClr val="tx2"/>
                </a:solidFill>
              </a:rPr>
              <a:t>z</a:t>
            </a:r>
            <a:r>
              <a:rPr lang="zh-CN" altLang="en-US" dirty="0">
                <a:solidFill>
                  <a:schemeClr val="tx2"/>
                </a:solidFill>
              </a:rPr>
              <a:t>分离后剩下的方程是</a:t>
            </a:r>
          </a:p>
        </p:txBody>
      </p:sp>
      <p:graphicFrame>
        <p:nvGraphicFramePr>
          <p:cNvPr id="15" name="Object 15">
            <a:extLst>
              <a:ext uri="{FF2B5EF4-FFF2-40B4-BE49-F238E27FC236}">
                <a16:creationId xmlns:a16="http://schemas.microsoft.com/office/drawing/2014/main" id="{B97FDDDB-DBC3-B846-BA07-7E54EDAC3647}"/>
              </a:ext>
            </a:extLst>
          </p:cNvPr>
          <p:cNvGraphicFramePr>
            <a:graphicFrameLocks noChangeAspect="1"/>
          </p:cNvGraphicFramePr>
          <p:nvPr/>
        </p:nvGraphicFramePr>
        <p:xfrm>
          <a:off x="2743200" y="6019800"/>
          <a:ext cx="5334000" cy="639762"/>
        </p:xfrm>
        <a:graphic>
          <a:graphicData uri="http://schemas.openxmlformats.org/presentationml/2006/ole">
            <mc:AlternateContent xmlns:mc="http://schemas.openxmlformats.org/markup-compatibility/2006">
              <mc:Choice xmlns:v="urn:schemas-microsoft-com:vml" Requires="v">
                <p:oleObj name="Equation" r:id="rId15" imgW="3708360" imgH="444240" progId="Equation.DSMT4">
                  <p:embed/>
                </p:oleObj>
              </mc:Choice>
              <mc:Fallback>
                <p:oleObj name="Equation" r:id="rId15" imgW="3708360" imgH="444240" progId="Equation.DSMT4">
                  <p:embed/>
                  <p:pic>
                    <p:nvPicPr>
                      <p:cNvPr id="6153"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6019800"/>
                        <a:ext cx="53340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矩形 18">
            <a:extLst>
              <a:ext uri="{FF2B5EF4-FFF2-40B4-BE49-F238E27FC236}">
                <a16:creationId xmlns:a16="http://schemas.microsoft.com/office/drawing/2014/main" id="{D5A15E3B-255C-004B-B957-E92EB57BB3E3}"/>
              </a:ext>
            </a:extLst>
          </p:cNvPr>
          <p:cNvSpPr>
            <a:spLocks noChangeArrowheads="1"/>
          </p:cNvSpPr>
          <p:nvPr/>
        </p:nvSpPr>
        <p:spPr bwMode="auto">
          <a:xfrm>
            <a:off x="5943600" y="3989685"/>
            <a:ext cx="3124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F0000"/>
                </a:solidFill>
              </a:rPr>
              <a:t>因为关于</a:t>
            </a:r>
            <a:r>
              <a:rPr lang="el-GR" altLang="zh-CN" dirty="0">
                <a:solidFill>
                  <a:srgbClr val="FF0000"/>
                </a:solidFill>
                <a:latin typeface="宋体" pitchFamily="2" charset="-122"/>
              </a:rPr>
              <a:t>θ</a:t>
            </a:r>
            <a:r>
              <a:rPr lang="zh-CN" altLang="en-US" dirty="0">
                <a:solidFill>
                  <a:srgbClr val="FF0000"/>
                </a:solidFill>
              </a:rPr>
              <a:t>不对称，而且高度有限，所以是十足的三维问题。</a:t>
            </a:r>
          </a:p>
        </p:txBody>
      </p:sp>
      <p:graphicFrame>
        <p:nvGraphicFramePr>
          <p:cNvPr id="18" name="Object 9">
            <a:extLst>
              <a:ext uri="{FF2B5EF4-FFF2-40B4-BE49-F238E27FC236}">
                <a16:creationId xmlns:a16="http://schemas.microsoft.com/office/drawing/2014/main" id="{B736E764-7915-F248-B9BB-83A005EC6319}"/>
              </a:ext>
            </a:extLst>
          </p:cNvPr>
          <p:cNvGraphicFramePr>
            <a:graphicFrameLocks noChangeAspect="1"/>
          </p:cNvGraphicFramePr>
          <p:nvPr/>
        </p:nvGraphicFramePr>
        <p:xfrm>
          <a:off x="4267200" y="3017838"/>
          <a:ext cx="206375" cy="330200"/>
        </p:xfrm>
        <a:graphic>
          <a:graphicData uri="http://schemas.openxmlformats.org/presentationml/2006/ole">
            <mc:AlternateContent xmlns:mc="http://schemas.openxmlformats.org/markup-compatibility/2006">
              <mc:Choice xmlns:v="urn:schemas-microsoft-com:vml" Requires="v">
                <p:oleObj name="Equation" r:id="rId17" imgW="126720" imgH="203040" progId="Equation.DSMT4">
                  <p:embed/>
                </p:oleObj>
              </mc:Choice>
              <mc:Fallback>
                <p:oleObj name="Equation" r:id="rId17" imgW="126720" imgH="203040" progId="Equation.DSMT4">
                  <p:embed/>
                  <p:pic>
                    <p:nvPicPr>
                      <p:cNvPr id="6149"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3017838"/>
                        <a:ext cx="20637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 name="图片 19">
            <a:extLst>
              <a:ext uri="{FF2B5EF4-FFF2-40B4-BE49-F238E27FC236}">
                <a16:creationId xmlns:a16="http://schemas.microsoft.com/office/drawing/2014/main" id="{61751D93-E4F0-BD41-B3C5-6CBF5C46C18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6200" y="697497"/>
            <a:ext cx="5943600" cy="1277353"/>
          </a:xfrm>
          <a:prstGeom prst="rect">
            <a:avLst/>
          </a:prstGeom>
        </p:spPr>
      </p:pic>
    </p:spTree>
    <p:extLst>
      <p:ext uri="{BB962C8B-B14F-4D97-AF65-F5344CB8AC3E}">
        <p14:creationId xmlns:p14="http://schemas.microsoft.com/office/powerpoint/2010/main" val="156869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73EEE-E266-5148-AF7C-EB84EBBE30C3}"/>
              </a:ext>
            </a:extLst>
          </p:cNvPr>
          <p:cNvSpPr>
            <a:spLocks noGrp="1"/>
          </p:cNvSpPr>
          <p:nvPr>
            <p:ph type="title"/>
          </p:nvPr>
        </p:nvSpPr>
        <p:spPr/>
        <p:txBody>
          <a:bodyPr/>
          <a:lstStyle/>
          <a:p>
            <a:pPr algn="l"/>
            <a:r>
              <a:rPr kumimoji="1" lang="zh-CN" altLang="en-US" dirty="0"/>
              <a:t>半圆柱裸堆问题</a:t>
            </a:r>
          </a:p>
        </p:txBody>
      </p:sp>
      <p:sp>
        <p:nvSpPr>
          <p:cNvPr id="4" name="Text Box 2">
            <a:extLst>
              <a:ext uri="{FF2B5EF4-FFF2-40B4-BE49-F238E27FC236}">
                <a16:creationId xmlns:a16="http://schemas.microsoft.com/office/drawing/2014/main" id="{02EA5B49-B6ED-6747-B6F3-A3470FCD5E2B}"/>
              </a:ext>
            </a:extLst>
          </p:cNvPr>
          <p:cNvSpPr txBox="1">
            <a:spLocks noChangeArrowheads="1"/>
          </p:cNvSpPr>
          <p:nvPr/>
        </p:nvSpPr>
        <p:spPr bwMode="auto">
          <a:xfrm>
            <a:off x="533400" y="914400"/>
            <a:ext cx="800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两边乘      ，</a:t>
            </a:r>
          </a:p>
        </p:txBody>
      </p:sp>
      <p:graphicFrame>
        <p:nvGraphicFramePr>
          <p:cNvPr id="5" name="Object 3">
            <a:extLst>
              <a:ext uri="{FF2B5EF4-FFF2-40B4-BE49-F238E27FC236}">
                <a16:creationId xmlns:a16="http://schemas.microsoft.com/office/drawing/2014/main" id="{286C674E-0D80-F147-9874-042BE17F8B6B}"/>
              </a:ext>
            </a:extLst>
          </p:cNvPr>
          <p:cNvGraphicFramePr>
            <a:graphicFrameLocks noChangeAspect="1"/>
          </p:cNvGraphicFramePr>
          <p:nvPr/>
        </p:nvGraphicFramePr>
        <p:xfrm>
          <a:off x="1371600" y="914400"/>
          <a:ext cx="263525" cy="304800"/>
        </p:xfrm>
        <a:graphic>
          <a:graphicData uri="http://schemas.openxmlformats.org/presentationml/2006/ole">
            <mc:AlternateContent xmlns:mc="http://schemas.openxmlformats.org/markup-compatibility/2006">
              <mc:Choice xmlns:v="urn:schemas-microsoft-com:vml" Requires="v">
                <p:oleObj name="Equation" r:id="rId2" imgW="164880" imgH="190440" progId="Equation.DSMT4">
                  <p:embed/>
                </p:oleObj>
              </mc:Choice>
              <mc:Fallback>
                <p:oleObj name="Equation" r:id="rId2" imgW="164880" imgH="190440" progId="Equation.DSMT4">
                  <p:embed/>
                  <p:pic>
                    <p:nvPicPr>
                      <p:cNvPr id="717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14400"/>
                        <a:ext cx="2635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AA49DEF7-67A9-2540-AA1B-B5FFC08D8101}"/>
              </a:ext>
            </a:extLst>
          </p:cNvPr>
          <p:cNvGraphicFramePr>
            <a:graphicFrameLocks noChangeAspect="1"/>
          </p:cNvGraphicFramePr>
          <p:nvPr/>
        </p:nvGraphicFramePr>
        <p:xfrm>
          <a:off x="2362200" y="838200"/>
          <a:ext cx="5181600" cy="693738"/>
        </p:xfrm>
        <a:graphic>
          <a:graphicData uri="http://schemas.openxmlformats.org/presentationml/2006/ole">
            <mc:AlternateContent xmlns:mc="http://schemas.openxmlformats.org/markup-compatibility/2006">
              <mc:Choice xmlns:v="urn:schemas-microsoft-com:vml" Requires="v">
                <p:oleObj name="Equation" r:id="rId4" imgW="3327120" imgH="444240" progId="Equation.DSMT4">
                  <p:embed/>
                </p:oleObj>
              </mc:Choice>
              <mc:Fallback>
                <p:oleObj name="Equation" r:id="rId4" imgW="3327120" imgH="444240" progId="Equation.DSMT4">
                  <p:embed/>
                  <p:pic>
                    <p:nvPicPr>
                      <p:cNvPr id="717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838200"/>
                        <a:ext cx="51816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80489A0B-81E1-3643-B8B2-52FF858F50B4}"/>
              </a:ext>
            </a:extLst>
          </p:cNvPr>
          <p:cNvSpPr txBox="1">
            <a:spLocks noChangeArrowheads="1"/>
          </p:cNvSpPr>
          <p:nvPr/>
        </p:nvSpPr>
        <p:spPr bwMode="auto">
          <a:xfrm>
            <a:off x="685800" y="1600200"/>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这样可以把角度变量分离出来了。令</a:t>
            </a:r>
          </a:p>
        </p:txBody>
      </p:sp>
      <p:graphicFrame>
        <p:nvGraphicFramePr>
          <p:cNvPr id="8" name="Object 6">
            <a:extLst>
              <a:ext uri="{FF2B5EF4-FFF2-40B4-BE49-F238E27FC236}">
                <a16:creationId xmlns:a16="http://schemas.microsoft.com/office/drawing/2014/main" id="{3D7B62AF-37DD-A64E-A690-61B7F3487B41}"/>
              </a:ext>
            </a:extLst>
          </p:cNvPr>
          <p:cNvGraphicFramePr>
            <a:graphicFrameLocks noChangeAspect="1"/>
          </p:cNvGraphicFramePr>
          <p:nvPr/>
        </p:nvGraphicFramePr>
        <p:xfrm>
          <a:off x="3048000" y="1981200"/>
          <a:ext cx="3429000" cy="685800"/>
        </p:xfrm>
        <a:graphic>
          <a:graphicData uri="http://schemas.openxmlformats.org/presentationml/2006/ole">
            <mc:AlternateContent xmlns:mc="http://schemas.openxmlformats.org/markup-compatibility/2006">
              <mc:Choice xmlns:v="urn:schemas-microsoft-com:vml" Requires="v">
                <p:oleObj name="Equation" r:id="rId6" imgW="2222280" imgH="444240" progId="Equation.DSMT4">
                  <p:embed/>
                </p:oleObj>
              </mc:Choice>
              <mc:Fallback>
                <p:oleObj name="Equation" r:id="rId6" imgW="2222280" imgH="444240" progId="Equation.DSMT4">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981200"/>
                        <a:ext cx="3429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B4078AF7-EA2F-2C45-A19B-EE6C29AF4A43}"/>
              </a:ext>
            </a:extLst>
          </p:cNvPr>
          <p:cNvGraphicFramePr>
            <a:graphicFrameLocks noChangeAspect="1"/>
          </p:cNvGraphicFramePr>
          <p:nvPr/>
        </p:nvGraphicFramePr>
        <p:xfrm>
          <a:off x="762000" y="2622550"/>
          <a:ext cx="4260850" cy="654050"/>
        </p:xfrm>
        <a:graphic>
          <a:graphicData uri="http://schemas.openxmlformats.org/presentationml/2006/ole">
            <mc:AlternateContent xmlns:mc="http://schemas.openxmlformats.org/markup-compatibility/2006">
              <mc:Choice xmlns:v="urn:schemas-microsoft-com:vml" Requires="v">
                <p:oleObj name="Equation" r:id="rId8" imgW="2984400" imgH="457200" progId="Equation.DSMT4">
                  <p:embed/>
                </p:oleObj>
              </mc:Choice>
              <mc:Fallback>
                <p:oleObj name="Equation" r:id="rId8" imgW="2984400" imgH="457200" progId="Equation.DSMT4">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622550"/>
                        <a:ext cx="4260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a:extLst>
              <a:ext uri="{FF2B5EF4-FFF2-40B4-BE49-F238E27FC236}">
                <a16:creationId xmlns:a16="http://schemas.microsoft.com/office/drawing/2014/main" id="{AE1D99D5-9A9D-3B43-B739-412EC7104C12}"/>
              </a:ext>
            </a:extLst>
          </p:cNvPr>
          <p:cNvGraphicFramePr>
            <a:graphicFrameLocks noChangeAspect="1"/>
          </p:cNvGraphicFramePr>
          <p:nvPr/>
        </p:nvGraphicFramePr>
        <p:xfrm>
          <a:off x="762000" y="3733800"/>
          <a:ext cx="3810000" cy="663575"/>
        </p:xfrm>
        <a:graphic>
          <a:graphicData uri="http://schemas.openxmlformats.org/presentationml/2006/ole">
            <mc:AlternateContent xmlns:mc="http://schemas.openxmlformats.org/markup-compatibility/2006">
              <mc:Choice xmlns:v="urn:schemas-microsoft-com:vml" Requires="v">
                <p:oleObj name="Equation" r:id="rId10" imgW="2476440" imgH="431640" progId="Equation.DSMT4">
                  <p:embed/>
                </p:oleObj>
              </mc:Choice>
              <mc:Fallback>
                <p:oleObj name="Equation" r:id="rId10" imgW="2476440" imgH="431640" progId="Equation.DSMT4">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3733800"/>
                        <a:ext cx="38100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E1794913-6B6B-E649-9F7A-F4419A1724D7}"/>
              </a:ext>
            </a:extLst>
          </p:cNvPr>
          <p:cNvSpPr txBox="1">
            <a:spLocks noChangeArrowheads="1"/>
          </p:cNvSpPr>
          <p:nvPr/>
        </p:nvSpPr>
        <p:spPr bwMode="auto">
          <a:xfrm>
            <a:off x="762000" y="3276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其解为</a:t>
            </a:r>
          </a:p>
        </p:txBody>
      </p:sp>
      <p:graphicFrame>
        <p:nvGraphicFramePr>
          <p:cNvPr id="12" name="Object 10">
            <a:extLst>
              <a:ext uri="{FF2B5EF4-FFF2-40B4-BE49-F238E27FC236}">
                <a16:creationId xmlns:a16="http://schemas.microsoft.com/office/drawing/2014/main" id="{0C27DBE7-0A34-8E4A-BF6B-D95EE5F648DC}"/>
              </a:ext>
            </a:extLst>
          </p:cNvPr>
          <p:cNvGraphicFramePr>
            <a:graphicFrameLocks noChangeAspect="1"/>
          </p:cNvGraphicFramePr>
          <p:nvPr/>
        </p:nvGraphicFramePr>
        <p:xfrm>
          <a:off x="4876800" y="3760788"/>
          <a:ext cx="2971800" cy="658812"/>
        </p:xfrm>
        <a:graphic>
          <a:graphicData uri="http://schemas.openxmlformats.org/presentationml/2006/ole">
            <mc:AlternateContent xmlns:mc="http://schemas.openxmlformats.org/markup-compatibility/2006">
              <mc:Choice xmlns:v="urn:schemas-microsoft-com:vml" Requires="v">
                <p:oleObj name="Equation" r:id="rId12" imgW="2070100" imgH="457200" progId="Equation.DSMT4">
                  <p:embed/>
                </p:oleObj>
              </mc:Choice>
              <mc:Fallback>
                <p:oleObj name="Equation" r:id="rId12" imgW="2070100" imgH="457200" progId="Equation.DSMT4">
                  <p:embed/>
                  <p:pic>
                    <p:nvPicPr>
                      <p:cNvPr id="7175"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3760788"/>
                        <a:ext cx="297180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1">
            <a:extLst>
              <a:ext uri="{FF2B5EF4-FFF2-40B4-BE49-F238E27FC236}">
                <a16:creationId xmlns:a16="http://schemas.microsoft.com/office/drawing/2014/main" id="{DCC88D19-F244-8847-BE52-06570CD4622E}"/>
              </a:ext>
            </a:extLst>
          </p:cNvPr>
          <p:cNvSpPr txBox="1">
            <a:spLocks noChangeArrowheads="1"/>
          </p:cNvSpPr>
          <p:nvPr/>
        </p:nvSpPr>
        <p:spPr bwMode="auto">
          <a:xfrm>
            <a:off x="762000" y="4572000"/>
            <a:ext cx="381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最后剩下关于</a:t>
            </a:r>
            <a:r>
              <a:rPr lang="en-US" altLang="zh-CN" dirty="0">
                <a:solidFill>
                  <a:schemeClr val="tx2"/>
                </a:solidFill>
              </a:rPr>
              <a:t>r</a:t>
            </a:r>
            <a:r>
              <a:rPr lang="zh-CN" altLang="en-US" dirty="0">
                <a:solidFill>
                  <a:schemeClr val="tx2"/>
                </a:solidFill>
              </a:rPr>
              <a:t>的方程</a:t>
            </a:r>
          </a:p>
        </p:txBody>
      </p:sp>
      <p:graphicFrame>
        <p:nvGraphicFramePr>
          <p:cNvPr id="14" name="Object 12">
            <a:extLst>
              <a:ext uri="{FF2B5EF4-FFF2-40B4-BE49-F238E27FC236}">
                <a16:creationId xmlns:a16="http://schemas.microsoft.com/office/drawing/2014/main" id="{2E67555A-1551-B042-BE1A-CDFFC86DC4B4}"/>
              </a:ext>
            </a:extLst>
          </p:cNvPr>
          <p:cNvGraphicFramePr>
            <a:graphicFrameLocks noChangeAspect="1"/>
          </p:cNvGraphicFramePr>
          <p:nvPr/>
        </p:nvGraphicFramePr>
        <p:xfrm>
          <a:off x="3429000" y="4572000"/>
          <a:ext cx="4114800" cy="682625"/>
        </p:xfrm>
        <a:graphic>
          <a:graphicData uri="http://schemas.openxmlformats.org/presentationml/2006/ole">
            <mc:AlternateContent xmlns:mc="http://schemas.openxmlformats.org/markup-compatibility/2006">
              <mc:Choice xmlns:v="urn:schemas-microsoft-com:vml" Requires="v">
                <p:oleObj name="Equation" r:id="rId14" imgW="2679480" imgH="444240" progId="Equation.DSMT4">
                  <p:embed/>
                </p:oleObj>
              </mc:Choice>
              <mc:Fallback>
                <p:oleObj name="Equation" r:id="rId14" imgW="2679480" imgH="444240" progId="Equation.DSMT4">
                  <p:embed/>
                  <p:pic>
                    <p:nvPicPr>
                      <p:cNvPr id="717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000" y="4572000"/>
                        <a:ext cx="41148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3">
            <a:extLst>
              <a:ext uri="{FF2B5EF4-FFF2-40B4-BE49-F238E27FC236}">
                <a16:creationId xmlns:a16="http://schemas.microsoft.com/office/drawing/2014/main" id="{D8CD4D16-E4BC-7947-BC40-0EFBF8EBBCD2}"/>
              </a:ext>
            </a:extLst>
          </p:cNvPr>
          <p:cNvSpPr txBox="1">
            <a:spLocks noChangeArrowheads="1"/>
          </p:cNvSpPr>
          <p:nvPr/>
        </p:nvSpPr>
        <p:spPr bwMode="auto">
          <a:xfrm>
            <a:off x="2590800" y="551656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solidFill>
                  <a:schemeClr val="tx2"/>
                </a:solidFill>
              </a:rPr>
              <a:t>即</a:t>
            </a:r>
          </a:p>
        </p:txBody>
      </p:sp>
      <p:graphicFrame>
        <p:nvGraphicFramePr>
          <p:cNvPr id="16" name="Object 14">
            <a:extLst>
              <a:ext uri="{FF2B5EF4-FFF2-40B4-BE49-F238E27FC236}">
                <a16:creationId xmlns:a16="http://schemas.microsoft.com/office/drawing/2014/main" id="{0A70EA74-F5C2-DB44-86D2-E733AD972933}"/>
              </a:ext>
            </a:extLst>
          </p:cNvPr>
          <p:cNvGraphicFramePr>
            <a:graphicFrameLocks noChangeAspect="1"/>
          </p:cNvGraphicFramePr>
          <p:nvPr/>
        </p:nvGraphicFramePr>
        <p:xfrm>
          <a:off x="3429000" y="5349875"/>
          <a:ext cx="4114800" cy="652463"/>
        </p:xfrm>
        <a:graphic>
          <a:graphicData uri="http://schemas.openxmlformats.org/presentationml/2006/ole">
            <mc:AlternateContent xmlns:mc="http://schemas.openxmlformats.org/markup-compatibility/2006">
              <mc:Choice xmlns:v="urn:schemas-microsoft-com:vml" Requires="v">
                <p:oleObj name="Equation" r:id="rId16" imgW="2641320" imgH="419040" progId="Equation.DSMT4">
                  <p:embed/>
                </p:oleObj>
              </mc:Choice>
              <mc:Fallback>
                <p:oleObj name="Equation" r:id="rId16" imgW="2641320" imgH="419040" progId="Equation.DSMT4">
                  <p:embed/>
                  <p:pic>
                    <p:nvPicPr>
                      <p:cNvPr id="7177"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5349875"/>
                        <a:ext cx="4114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5">
            <a:extLst>
              <a:ext uri="{FF2B5EF4-FFF2-40B4-BE49-F238E27FC236}">
                <a16:creationId xmlns:a16="http://schemas.microsoft.com/office/drawing/2014/main" id="{BDC33364-5AEE-884F-811C-1C2666F26EF8}"/>
              </a:ext>
            </a:extLst>
          </p:cNvPr>
          <p:cNvSpPr txBox="1">
            <a:spLocks noChangeArrowheads="1"/>
          </p:cNvSpPr>
          <p:nvPr/>
        </p:nvSpPr>
        <p:spPr bwMode="auto">
          <a:xfrm>
            <a:off x="1143000" y="6264275"/>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solidFill>
                  <a:schemeClr val="tx2"/>
                </a:solidFill>
              </a:rPr>
              <a:t>贝赛尔方程标准式</a:t>
            </a:r>
          </a:p>
        </p:txBody>
      </p:sp>
      <p:graphicFrame>
        <p:nvGraphicFramePr>
          <p:cNvPr id="18" name="Object 16">
            <a:extLst>
              <a:ext uri="{FF2B5EF4-FFF2-40B4-BE49-F238E27FC236}">
                <a16:creationId xmlns:a16="http://schemas.microsoft.com/office/drawing/2014/main" id="{95011C98-C453-524B-A794-4A2AC55C2E34}"/>
              </a:ext>
            </a:extLst>
          </p:cNvPr>
          <p:cNvGraphicFramePr>
            <a:graphicFrameLocks noChangeAspect="1"/>
          </p:cNvGraphicFramePr>
          <p:nvPr/>
        </p:nvGraphicFramePr>
        <p:xfrm>
          <a:off x="3352800" y="6188075"/>
          <a:ext cx="3657600" cy="669925"/>
        </p:xfrm>
        <a:graphic>
          <a:graphicData uri="http://schemas.openxmlformats.org/presentationml/2006/ole">
            <mc:AlternateContent xmlns:mc="http://schemas.openxmlformats.org/markup-compatibility/2006">
              <mc:Choice xmlns:v="urn:schemas-microsoft-com:vml" Requires="v">
                <p:oleObj name="Equation" r:id="rId18" imgW="2286000" imgH="419040" progId="Equation.DSMT4">
                  <p:embed/>
                </p:oleObj>
              </mc:Choice>
              <mc:Fallback>
                <p:oleObj name="Equation" r:id="rId18" imgW="2286000" imgH="419040" progId="Equation.DSMT4">
                  <p:embed/>
                  <p:pic>
                    <p:nvPicPr>
                      <p:cNvPr id="7178"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2800" y="6188075"/>
                        <a:ext cx="36576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2821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F329D-4898-8243-B482-FCA9367465E0}"/>
              </a:ext>
            </a:extLst>
          </p:cNvPr>
          <p:cNvSpPr>
            <a:spLocks noGrp="1"/>
          </p:cNvSpPr>
          <p:nvPr>
            <p:ph type="title"/>
          </p:nvPr>
        </p:nvSpPr>
        <p:spPr/>
        <p:txBody>
          <a:bodyPr/>
          <a:lstStyle/>
          <a:p>
            <a:pPr algn="l"/>
            <a:r>
              <a:rPr kumimoji="1" lang="zh-CN" altLang="en-US" dirty="0"/>
              <a:t>半圆柱裸堆问题</a:t>
            </a:r>
          </a:p>
        </p:txBody>
      </p:sp>
      <p:sp>
        <p:nvSpPr>
          <p:cNvPr id="4" name="Text Box 2">
            <a:extLst>
              <a:ext uri="{FF2B5EF4-FFF2-40B4-BE49-F238E27FC236}">
                <a16:creationId xmlns:a16="http://schemas.microsoft.com/office/drawing/2014/main" id="{DE1132A6-33B1-384B-A791-7547480473DA}"/>
              </a:ext>
            </a:extLst>
          </p:cNvPr>
          <p:cNvSpPr txBox="1">
            <a:spLocks noChangeArrowheads="1"/>
          </p:cNvSpPr>
          <p:nvPr/>
        </p:nvSpPr>
        <p:spPr bwMode="auto">
          <a:xfrm>
            <a:off x="457200" y="9906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对比可知</a:t>
            </a:r>
          </a:p>
        </p:txBody>
      </p:sp>
      <p:graphicFrame>
        <p:nvGraphicFramePr>
          <p:cNvPr id="5" name="Object 3">
            <a:extLst>
              <a:ext uri="{FF2B5EF4-FFF2-40B4-BE49-F238E27FC236}">
                <a16:creationId xmlns:a16="http://schemas.microsoft.com/office/drawing/2014/main" id="{EDE3B685-CB67-6F40-9264-8EDA5CC022A7}"/>
              </a:ext>
            </a:extLst>
          </p:cNvPr>
          <p:cNvGraphicFramePr>
            <a:graphicFrameLocks noChangeAspect="1"/>
          </p:cNvGraphicFramePr>
          <p:nvPr/>
        </p:nvGraphicFramePr>
        <p:xfrm>
          <a:off x="2133600" y="990600"/>
          <a:ext cx="1447800" cy="631825"/>
        </p:xfrm>
        <a:graphic>
          <a:graphicData uri="http://schemas.openxmlformats.org/presentationml/2006/ole">
            <mc:AlternateContent xmlns:mc="http://schemas.openxmlformats.org/markup-compatibility/2006">
              <mc:Choice xmlns:v="urn:schemas-microsoft-com:vml" Requires="v">
                <p:oleObj name="Equation" r:id="rId2" imgW="990360" imgH="431640" progId="Equation.DSMT4">
                  <p:embed/>
                </p:oleObj>
              </mc:Choice>
              <mc:Fallback>
                <p:oleObj name="Equation" r:id="rId2" imgW="990360" imgH="431640" progId="Equation.DSMT4">
                  <p:embed/>
                  <p:pic>
                    <p:nvPicPr>
                      <p:cNvPr id="819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90600"/>
                        <a:ext cx="14478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92ED53AB-DE2F-4F4B-AC44-C94C5D15B829}"/>
              </a:ext>
            </a:extLst>
          </p:cNvPr>
          <p:cNvGraphicFramePr>
            <a:graphicFrameLocks noChangeAspect="1"/>
          </p:cNvGraphicFramePr>
          <p:nvPr/>
        </p:nvGraphicFramePr>
        <p:xfrm>
          <a:off x="2133600" y="1679575"/>
          <a:ext cx="4495800" cy="454025"/>
        </p:xfrm>
        <a:graphic>
          <a:graphicData uri="http://schemas.openxmlformats.org/presentationml/2006/ole">
            <mc:AlternateContent xmlns:mc="http://schemas.openxmlformats.org/markup-compatibility/2006">
              <mc:Choice xmlns:v="urn:schemas-microsoft-com:vml" Requires="v">
                <p:oleObj name="Equation" r:id="rId4" imgW="2895480" imgH="291960" progId="Equation.DSMT4">
                  <p:embed/>
                </p:oleObj>
              </mc:Choice>
              <mc:Fallback>
                <p:oleObj name="Equation" r:id="rId4" imgW="2895480" imgH="291960" progId="Equation.DSMT4">
                  <p:embed/>
                  <p:pic>
                    <p:nvPicPr>
                      <p:cNvPr id="819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679575"/>
                        <a:ext cx="44958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F9E2DE96-AE9A-8949-8A13-7F8F9E72A102}"/>
              </a:ext>
            </a:extLst>
          </p:cNvPr>
          <p:cNvSpPr txBox="1">
            <a:spLocks noChangeArrowheads="1"/>
          </p:cNvSpPr>
          <p:nvPr/>
        </p:nvSpPr>
        <p:spPr bwMode="auto">
          <a:xfrm>
            <a:off x="533400" y="2209800"/>
            <a:ext cx="662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chemeClr val="tx2"/>
                </a:solidFill>
              </a:rPr>
              <a:t>r</a:t>
            </a:r>
            <a:r>
              <a:rPr lang="zh-CN" altLang="en-US">
                <a:solidFill>
                  <a:schemeClr val="tx2"/>
                </a:solidFill>
              </a:rPr>
              <a:t>＝</a:t>
            </a:r>
            <a:r>
              <a:rPr lang="en-US" altLang="zh-CN">
                <a:solidFill>
                  <a:schemeClr val="tx2"/>
                </a:solidFill>
              </a:rPr>
              <a:t>0</a:t>
            </a:r>
            <a:r>
              <a:rPr lang="zh-CN" altLang="en-US">
                <a:solidFill>
                  <a:schemeClr val="tx2"/>
                </a:solidFill>
              </a:rPr>
              <a:t>处是</a:t>
            </a:r>
            <a:r>
              <a:rPr lang="en-US" altLang="zh-CN">
                <a:solidFill>
                  <a:schemeClr val="tx2"/>
                </a:solidFill>
              </a:rPr>
              <a:t>Y</a:t>
            </a:r>
            <a:r>
              <a:rPr lang="en-US" altLang="zh-CN" baseline="-25000">
                <a:solidFill>
                  <a:schemeClr val="tx2"/>
                </a:solidFill>
              </a:rPr>
              <a:t>1</a:t>
            </a:r>
            <a:r>
              <a:rPr lang="zh-CN" altLang="en-US">
                <a:solidFill>
                  <a:schemeClr val="tx2"/>
                </a:solidFill>
              </a:rPr>
              <a:t>的奇点，故</a:t>
            </a:r>
            <a:r>
              <a:rPr lang="en-US" altLang="zh-CN">
                <a:solidFill>
                  <a:schemeClr val="tx2"/>
                </a:solidFill>
              </a:rPr>
              <a:t>Y</a:t>
            </a:r>
            <a:r>
              <a:rPr lang="en-US" altLang="zh-CN" baseline="-25000">
                <a:solidFill>
                  <a:schemeClr val="tx2"/>
                </a:solidFill>
              </a:rPr>
              <a:t>1</a:t>
            </a:r>
            <a:r>
              <a:rPr lang="zh-CN" altLang="en-US">
                <a:solidFill>
                  <a:schemeClr val="tx2"/>
                </a:solidFill>
              </a:rPr>
              <a:t>不能用。所以</a:t>
            </a:r>
          </a:p>
        </p:txBody>
      </p:sp>
      <p:graphicFrame>
        <p:nvGraphicFramePr>
          <p:cNvPr id="8" name="Object 6">
            <a:extLst>
              <a:ext uri="{FF2B5EF4-FFF2-40B4-BE49-F238E27FC236}">
                <a16:creationId xmlns:a16="http://schemas.microsoft.com/office/drawing/2014/main" id="{28AAF2B0-A1E9-3F44-9A83-991B2D399C60}"/>
              </a:ext>
            </a:extLst>
          </p:cNvPr>
          <p:cNvGraphicFramePr>
            <a:graphicFrameLocks noChangeAspect="1"/>
          </p:cNvGraphicFramePr>
          <p:nvPr/>
        </p:nvGraphicFramePr>
        <p:xfrm>
          <a:off x="2286000" y="2667000"/>
          <a:ext cx="2590800" cy="500063"/>
        </p:xfrm>
        <a:graphic>
          <a:graphicData uri="http://schemas.openxmlformats.org/presentationml/2006/ole">
            <mc:AlternateContent xmlns:mc="http://schemas.openxmlformats.org/markup-compatibility/2006">
              <mc:Choice xmlns:v="urn:schemas-microsoft-com:vml" Requires="v">
                <p:oleObj name="Equation" r:id="rId6" imgW="1511280" imgH="291960" progId="Equation.DSMT4">
                  <p:embed/>
                </p:oleObj>
              </mc:Choice>
              <mc:Fallback>
                <p:oleObj name="Equation" r:id="rId6" imgW="1511280" imgH="291960" progId="Equation.DSMT4">
                  <p:embed/>
                  <p:pic>
                    <p:nvPicPr>
                      <p:cNvPr id="819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667000"/>
                        <a:ext cx="25908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a:extLst>
              <a:ext uri="{FF2B5EF4-FFF2-40B4-BE49-F238E27FC236}">
                <a16:creationId xmlns:a16="http://schemas.microsoft.com/office/drawing/2014/main" id="{267FB379-72AA-C649-9A42-CB890AB81D69}"/>
              </a:ext>
            </a:extLst>
          </p:cNvPr>
          <p:cNvSpPr txBox="1">
            <a:spLocks noChangeArrowheads="1"/>
          </p:cNvSpPr>
          <p:nvPr/>
        </p:nvSpPr>
        <p:spPr bwMode="auto">
          <a:xfrm>
            <a:off x="609600" y="33670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solidFill>
                  <a:schemeClr val="tx2"/>
                </a:solidFill>
              </a:rPr>
              <a:t>边界条件</a:t>
            </a:r>
          </a:p>
        </p:txBody>
      </p:sp>
      <p:graphicFrame>
        <p:nvGraphicFramePr>
          <p:cNvPr id="10" name="Object 8">
            <a:extLst>
              <a:ext uri="{FF2B5EF4-FFF2-40B4-BE49-F238E27FC236}">
                <a16:creationId xmlns:a16="http://schemas.microsoft.com/office/drawing/2014/main" id="{F43F30A1-0303-894D-AABE-DEFE6BA2D4D1}"/>
              </a:ext>
            </a:extLst>
          </p:cNvPr>
          <p:cNvGraphicFramePr>
            <a:graphicFrameLocks noChangeAspect="1"/>
          </p:cNvGraphicFramePr>
          <p:nvPr/>
        </p:nvGraphicFramePr>
        <p:xfrm>
          <a:off x="2209800" y="3332163"/>
          <a:ext cx="4953000" cy="2001837"/>
        </p:xfrm>
        <a:graphic>
          <a:graphicData uri="http://schemas.openxmlformats.org/presentationml/2006/ole">
            <mc:AlternateContent xmlns:mc="http://schemas.openxmlformats.org/markup-compatibility/2006">
              <mc:Choice xmlns:v="urn:schemas-microsoft-com:vml" Requires="v">
                <p:oleObj name="Equation" r:id="rId8" imgW="3454200" imgH="1396800" progId="Equation.DSMT4">
                  <p:embed/>
                </p:oleObj>
              </mc:Choice>
              <mc:Fallback>
                <p:oleObj name="Equation" r:id="rId8" imgW="3454200" imgH="1396800" progId="Equation.DSMT4">
                  <p:embed/>
                  <p:pic>
                    <p:nvPicPr>
                      <p:cNvPr id="819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332163"/>
                        <a:ext cx="4953000" cy="200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a:extLst>
              <a:ext uri="{FF2B5EF4-FFF2-40B4-BE49-F238E27FC236}">
                <a16:creationId xmlns:a16="http://schemas.microsoft.com/office/drawing/2014/main" id="{57215A88-2DBF-9641-97C7-A53A00BA310C}"/>
              </a:ext>
            </a:extLst>
          </p:cNvPr>
          <p:cNvGraphicFramePr>
            <a:graphicFrameLocks noChangeAspect="1"/>
          </p:cNvGraphicFramePr>
          <p:nvPr/>
        </p:nvGraphicFramePr>
        <p:xfrm>
          <a:off x="2057400" y="5646738"/>
          <a:ext cx="5410200" cy="601662"/>
        </p:xfrm>
        <a:graphic>
          <a:graphicData uri="http://schemas.openxmlformats.org/presentationml/2006/ole">
            <mc:AlternateContent xmlns:mc="http://schemas.openxmlformats.org/markup-compatibility/2006">
              <mc:Choice xmlns:v="urn:schemas-microsoft-com:vml" Requires="v">
                <p:oleObj name="Equation" r:id="rId10" imgW="3543120" imgH="393480" progId="Equation.DSMT4">
                  <p:embed/>
                </p:oleObj>
              </mc:Choice>
              <mc:Fallback>
                <p:oleObj name="Equation" r:id="rId10" imgW="3543120" imgH="393480" progId="Equation.DSMT4">
                  <p:embed/>
                  <p:pic>
                    <p:nvPicPr>
                      <p:cNvPr id="8198"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646738"/>
                        <a:ext cx="541020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172E50A4-7239-E140-ACBD-1479DB105A56}"/>
              </a:ext>
            </a:extLst>
          </p:cNvPr>
          <p:cNvSpPr txBox="1">
            <a:spLocks noChangeArrowheads="1"/>
          </p:cNvSpPr>
          <p:nvPr/>
        </p:nvSpPr>
        <p:spPr bwMode="auto">
          <a:xfrm>
            <a:off x="609600" y="5715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solidFill>
                  <a:schemeClr val="tx2"/>
                </a:solidFill>
              </a:rPr>
              <a:t>最后得到</a:t>
            </a:r>
          </a:p>
        </p:txBody>
      </p:sp>
    </p:spTree>
    <p:extLst>
      <p:ext uri="{BB962C8B-B14F-4D97-AF65-F5344CB8AC3E}">
        <p14:creationId xmlns:p14="http://schemas.microsoft.com/office/powerpoint/2010/main" val="173417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BEAF2-29D2-D143-B3E9-A80DC5D62989}"/>
              </a:ext>
            </a:extLst>
          </p:cNvPr>
          <p:cNvSpPr>
            <a:spLocks noGrp="1"/>
          </p:cNvSpPr>
          <p:nvPr>
            <p:ph type="title"/>
          </p:nvPr>
        </p:nvSpPr>
        <p:spPr/>
        <p:txBody>
          <a:bodyPr/>
          <a:lstStyle/>
          <a:p>
            <a:pPr algn="l"/>
            <a:r>
              <a:rPr kumimoji="1" lang="zh-CN" altLang="en-US" dirty="0"/>
              <a:t>半圆柱裸堆问题</a:t>
            </a:r>
          </a:p>
        </p:txBody>
      </p:sp>
      <p:sp>
        <p:nvSpPr>
          <p:cNvPr id="4" name="Text Box 4">
            <a:extLst>
              <a:ext uri="{FF2B5EF4-FFF2-40B4-BE49-F238E27FC236}">
                <a16:creationId xmlns:a16="http://schemas.microsoft.com/office/drawing/2014/main" id="{EAEC1C5E-C75C-1C48-AA2F-F14AE70E2E76}"/>
              </a:ext>
            </a:extLst>
          </p:cNvPr>
          <p:cNvSpPr txBox="1">
            <a:spLocks noChangeArrowheads="1"/>
          </p:cNvSpPr>
          <p:nvPr/>
        </p:nvSpPr>
        <p:spPr bwMode="auto">
          <a:xfrm>
            <a:off x="685800" y="2378075"/>
            <a:ext cx="6781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solidFill>
                  <a:schemeClr val="tx2"/>
                </a:solidFill>
              </a:rPr>
              <a:t>各方向都有反射层的反应堆，无法用解析方法</a:t>
            </a:r>
            <a:r>
              <a:rPr lang="en-US" altLang="zh-CN" sz="2400" dirty="0">
                <a:solidFill>
                  <a:schemeClr val="tx2"/>
                </a:solidFill>
              </a:rPr>
              <a:t>(</a:t>
            </a:r>
            <a:r>
              <a:rPr lang="zh-CN" altLang="en-US" sz="2400" dirty="0">
                <a:solidFill>
                  <a:schemeClr val="tx2"/>
                </a:solidFill>
              </a:rPr>
              <a:t>分离变量法</a:t>
            </a:r>
            <a:r>
              <a:rPr lang="en-US" altLang="zh-CN" sz="2400" dirty="0">
                <a:solidFill>
                  <a:schemeClr val="tx2"/>
                </a:solidFill>
              </a:rPr>
              <a:t>)</a:t>
            </a:r>
            <a:r>
              <a:rPr lang="zh-CN" altLang="en-US" sz="2400" dirty="0">
                <a:solidFill>
                  <a:schemeClr val="tx2"/>
                </a:solidFill>
              </a:rPr>
              <a:t>求解。</a:t>
            </a:r>
            <a:endParaRPr lang="zh-CN" altLang="en-US" sz="2400" dirty="0"/>
          </a:p>
        </p:txBody>
      </p:sp>
      <p:sp>
        <p:nvSpPr>
          <p:cNvPr id="5" name="Text Box 6">
            <a:extLst>
              <a:ext uri="{FF2B5EF4-FFF2-40B4-BE49-F238E27FC236}">
                <a16:creationId xmlns:a16="http://schemas.microsoft.com/office/drawing/2014/main" id="{629CFC7D-5465-C34E-9074-7E7569598734}"/>
              </a:ext>
            </a:extLst>
          </p:cNvPr>
          <p:cNvSpPr txBox="1">
            <a:spLocks noChangeArrowheads="1"/>
          </p:cNvSpPr>
          <p:nvPr/>
        </p:nvSpPr>
        <p:spPr bwMode="auto">
          <a:xfrm>
            <a:off x="685800" y="3416300"/>
            <a:ext cx="7620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solidFill>
                  <a:schemeClr val="tx2"/>
                </a:solidFill>
              </a:rPr>
              <a:t>例如在圆柱堆的情况下，将曲率分解为径向曲率与轴向曲率。当仅仅径向有反射层，而轴向无反射层时，轴向曲率已知，因而可以把总曲率分解开来，分别解轴向与径向扩散方程。但是如果两个方向都有反射层，两个方向的曲率都不知道，因而就无法分解。</a:t>
            </a:r>
          </a:p>
        </p:txBody>
      </p:sp>
      <p:sp>
        <p:nvSpPr>
          <p:cNvPr id="6" name="Text Box 7">
            <a:extLst>
              <a:ext uri="{FF2B5EF4-FFF2-40B4-BE49-F238E27FC236}">
                <a16:creationId xmlns:a16="http://schemas.microsoft.com/office/drawing/2014/main" id="{B9D9681D-5505-CF45-8B17-74DD75843F01}"/>
              </a:ext>
            </a:extLst>
          </p:cNvPr>
          <p:cNvSpPr txBox="1">
            <a:spLocks noChangeArrowheads="1"/>
          </p:cNvSpPr>
          <p:nvPr/>
        </p:nvSpPr>
        <p:spPr bwMode="auto">
          <a:xfrm>
            <a:off x="685800" y="56388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solidFill>
                  <a:schemeClr val="tx2"/>
                </a:solidFill>
              </a:rPr>
              <a:t>解析法虽然理想，但能解决的问题不多。</a:t>
            </a:r>
          </a:p>
        </p:txBody>
      </p:sp>
      <p:sp>
        <p:nvSpPr>
          <p:cNvPr id="7" name="Text Box 8">
            <a:extLst>
              <a:ext uri="{FF2B5EF4-FFF2-40B4-BE49-F238E27FC236}">
                <a16:creationId xmlns:a16="http://schemas.microsoft.com/office/drawing/2014/main" id="{A01028FF-B584-8E4D-B85A-B71DCC603600}"/>
              </a:ext>
            </a:extLst>
          </p:cNvPr>
          <p:cNvSpPr txBox="1">
            <a:spLocks noChangeArrowheads="1"/>
          </p:cNvSpPr>
          <p:nvPr/>
        </p:nvSpPr>
        <p:spPr bwMode="auto">
          <a:xfrm>
            <a:off x="685800" y="990600"/>
            <a:ext cx="762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dirty="0">
                <a:solidFill>
                  <a:schemeClr val="tx2"/>
                </a:solidFill>
              </a:rPr>
              <a:t>对于非正规几何体，解析求解扩散方程的关键是分离变量，而分离变量实际上是把反应堆的曲率分解为几个曲率。</a:t>
            </a:r>
          </a:p>
        </p:txBody>
      </p:sp>
    </p:spTree>
    <p:extLst>
      <p:ext uri="{BB962C8B-B14F-4D97-AF65-F5344CB8AC3E}">
        <p14:creationId xmlns:p14="http://schemas.microsoft.com/office/powerpoint/2010/main" val="36368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06223-45A7-E148-BFDE-C25E77709114}"/>
              </a:ext>
            </a:extLst>
          </p:cNvPr>
          <p:cNvSpPr>
            <a:spLocks noGrp="1"/>
          </p:cNvSpPr>
          <p:nvPr>
            <p:ph type="title"/>
          </p:nvPr>
        </p:nvSpPr>
        <p:spPr/>
        <p:txBody>
          <a:bodyPr/>
          <a:lstStyle/>
          <a:p>
            <a:pPr algn="l"/>
            <a:r>
              <a:rPr kumimoji="1" lang="zh-CN" altLang="en-US" dirty="0"/>
              <a:t>双群常数表示四因子公式</a:t>
            </a:r>
          </a:p>
        </p:txBody>
      </p:sp>
      <p:sp>
        <p:nvSpPr>
          <p:cNvPr id="4" name="Text Box 3">
            <a:extLst>
              <a:ext uri="{FF2B5EF4-FFF2-40B4-BE49-F238E27FC236}">
                <a16:creationId xmlns:a16="http://schemas.microsoft.com/office/drawing/2014/main" id="{A9896FF9-A1D1-5547-B82C-7AD29B978E7E}"/>
              </a:ext>
            </a:extLst>
          </p:cNvPr>
          <p:cNvSpPr txBox="1">
            <a:spLocks noChangeArrowheads="1"/>
          </p:cNvSpPr>
          <p:nvPr/>
        </p:nvSpPr>
        <p:spPr bwMode="auto">
          <a:xfrm>
            <a:off x="539552" y="836712"/>
            <a:ext cx="480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临界裸堆稳态双群中子扩散方程为</a:t>
            </a:r>
          </a:p>
        </p:txBody>
      </p:sp>
      <p:graphicFrame>
        <p:nvGraphicFramePr>
          <p:cNvPr id="5" name="Object 4">
            <a:extLst>
              <a:ext uri="{FF2B5EF4-FFF2-40B4-BE49-F238E27FC236}">
                <a16:creationId xmlns:a16="http://schemas.microsoft.com/office/drawing/2014/main" id="{ED6C2BD4-5C42-8D4E-9446-F506CD1618C7}"/>
              </a:ext>
            </a:extLst>
          </p:cNvPr>
          <p:cNvGraphicFramePr>
            <a:graphicFrameLocks noChangeAspect="1"/>
          </p:cNvGraphicFramePr>
          <p:nvPr>
            <p:extLst>
              <p:ext uri="{D42A27DB-BD31-4B8C-83A1-F6EECF244321}">
                <p14:modId xmlns:p14="http://schemas.microsoft.com/office/powerpoint/2010/main" val="2991657735"/>
              </p:ext>
            </p:extLst>
          </p:nvPr>
        </p:nvGraphicFramePr>
        <p:xfrm>
          <a:off x="1072952" y="1293912"/>
          <a:ext cx="5829300" cy="881063"/>
        </p:xfrm>
        <a:graphic>
          <a:graphicData uri="http://schemas.openxmlformats.org/presentationml/2006/ole">
            <mc:AlternateContent xmlns:mc="http://schemas.openxmlformats.org/markup-compatibility/2006">
              <mc:Choice xmlns:v="urn:schemas-microsoft-com:vml" Requires="v">
                <p:oleObj name="Equation" r:id="rId2" imgW="3530520" imgH="533160" progId="Equation.DSMT4">
                  <p:embed/>
                </p:oleObj>
              </mc:Choice>
              <mc:Fallback>
                <p:oleObj name="Equation" r:id="rId2" imgW="3530520" imgH="533160" progId="Equation.DSMT4">
                  <p:embed/>
                  <p:pic>
                    <p:nvPicPr>
                      <p:cNvPr id="921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952" y="1293912"/>
                        <a:ext cx="58293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CE336732-3B31-4940-9776-D574FC67EEAB}"/>
              </a:ext>
            </a:extLst>
          </p:cNvPr>
          <p:cNvSpPr txBox="1">
            <a:spLocks noChangeArrowheads="1"/>
          </p:cNvSpPr>
          <p:nvPr/>
        </p:nvSpPr>
        <p:spPr bwMode="auto">
          <a:xfrm>
            <a:off x="463352" y="2360712"/>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在描述中子循环时，也是考虑了将中子分为快中子与热中子，因此双群常数与四因子有密切关系。</a:t>
            </a:r>
          </a:p>
        </p:txBody>
      </p:sp>
      <p:sp>
        <p:nvSpPr>
          <p:cNvPr id="7" name="Text Box 6">
            <a:extLst>
              <a:ext uri="{FF2B5EF4-FFF2-40B4-BE49-F238E27FC236}">
                <a16:creationId xmlns:a16="http://schemas.microsoft.com/office/drawing/2014/main" id="{C88921B5-0AEA-C441-B9ED-405EE5CD335B}"/>
              </a:ext>
            </a:extLst>
          </p:cNvPr>
          <p:cNvSpPr txBox="1">
            <a:spLocks noChangeArrowheads="1"/>
          </p:cNvSpPr>
          <p:nvPr/>
        </p:nvSpPr>
        <p:spPr bwMode="auto">
          <a:xfrm>
            <a:off x="463352" y="3351312"/>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solidFill>
                  <a:schemeClr val="tx2"/>
                </a:solidFill>
              </a:rPr>
              <a:t>(1)</a:t>
            </a:r>
            <a:r>
              <a:rPr lang="zh-CN" altLang="en-US" dirty="0">
                <a:solidFill>
                  <a:schemeClr val="tx2"/>
                </a:solidFill>
              </a:rPr>
              <a:t>用双群常数表示逃脱共振几率</a:t>
            </a:r>
            <a:r>
              <a:rPr lang="en-US" altLang="zh-CN" dirty="0">
                <a:solidFill>
                  <a:schemeClr val="tx2"/>
                </a:solidFill>
              </a:rPr>
              <a:t>p</a:t>
            </a:r>
          </a:p>
        </p:txBody>
      </p:sp>
      <p:graphicFrame>
        <p:nvGraphicFramePr>
          <p:cNvPr id="8" name="Object 7">
            <a:extLst>
              <a:ext uri="{FF2B5EF4-FFF2-40B4-BE49-F238E27FC236}">
                <a16:creationId xmlns:a16="http://schemas.microsoft.com/office/drawing/2014/main" id="{5CBB09C6-A5DA-2547-B801-EE8ED6AD0DCD}"/>
              </a:ext>
            </a:extLst>
          </p:cNvPr>
          <p:cNvGraphicFramePr>
            <a:graphicFrameLocks noChangeAspect="1"/>
          </p:cNvGraphicFramePr>
          <p:nvPr>
            <p:extLst>
              <p:ext uri="{D42A27DB-BD31-4B8C-83A1-F6EECF244321}">
                <p14:modId xmlns:p14="http://schemas.microsoft.com/office/powerpoint/2010/main" val="537896605"/>
              </p:ext>
            </p:extLst>
          </p:nvPr>
        </p:nvGraphicFramePr>
        <p:xfrm>
          <a:off x="4273352" y="3122712"/>
          <a:ext cx="3810000" cy="844550"/>
        </p:xfrm>
        <a:graphic>
          <a:graphicData uri="http://schemas.openxmlformats.org/presentationml/2006/ole">
            <mc:AlternateContent xmlns:mc="http://schemas.openxmlformats.org/markup-compatibility/2006">
              <mc:Choice xmlns:v="urn:schemas-microsoft-com:vml" Requires="v">
                <p:oleObj name="Equation" r:id="rId4" imgW="2006280" imgH="444240" progId="Equation.DSMT4">
                  <p:embed/>
                </p:oleObj>
              </mc:Choice>
              <mc:Fallback>
                <p:oleObj name="Equation" r:id="rId4" imgW="2006280" imgH="444240" progId="Equation.DSMT4">
                  <p:embed/>
                  <p:pic>
                    <p:nvPicPr>
                      <p:cNvPr id="317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3352" y="3122712"/>
                        <a:ext cx="38100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8">
            <a:extLst>
              <a:ext uri="{FF2B5EF4-FFF2-40B4-BE49-F238E27FC236}">
                <a16:creationId xmlns:a16="http://schemas.microsoft.com/office/drawing/2014/main" id="{2BBEC31E-274E-D742-93DB-90B54E49B47B}"/>
              </a:ext>
            </a:extLst>
          </p:cNvPr>
          <p:cNvSpPr txBox="1">
            <a:spLocks noChangeArrowheads="1"/>
          </p:cNvSpPr>
          <p:nvPr/>
        </p:nvSpPr>
        <p:spPr bwMode="auto">
          <a:xfrm>
            <a:off x="463352" y="4494312"/>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solidFill>
                  <a:schemeClr val="tx2"/>
                </a:solidFill>
              </a:rPr>
              <a:t>(2)</a:t>
            </a:r>
            <a:r>
              <a:rPr lang="zh-CN" altLang="en-US" dirty="0">
                <a:solidFill>
                  <a:schemeClr val="tx2"/>
                </a:solidFill>
              </a:rPr>
              <a:t>用双群常数表示</a:t>
            </a:r>
            <a:r>
              <a:rPr lang="en-US" altLang="zh-CN" dirty="0">
                <a:solidFill>
                  <a:schemeClr val="tx2"/>
                </a:solidFill>
              </a:rPr>
              <a:t>f</a:t>
            </a:r>
            <a:r>
              <a:rPr lang="el-GR" altLang="zh-CN" dirty="0">
                <a:solidFill>
                  <a:schemeClr val="tx2"/>
                </a:solidFill>
                <a:cs typeface="Arial" charset="0"/>
              </a:rPr>
              <a:t>η</a:t>
            </a:r>
          </a:p>
        </p:txBody>
      </p:sp>
      <p:graphicFrame>
        <p:nvGraphicFramePr>
          <p:cNvPr id="10" name="Object 9">
            <a:extLst>
              <a:ext uri="{FF2B5EF4-FFF2-40B4-BE49-F238E27FC236}">
                <a16:creationId xmlns:a16="http://schemas.microsoft.com/office/drawing/2014/main" id="{CBED6411-E97A-BD4F-A661-951116EF37CF}"/>
              </a:ext>
            </a:extLst>
          </p:cNvPr>
          <p:cNvGraphicFramePr>
            <a:graphicFrameLocks noChangeAspect="1"/>
          </p:cNvGraphicFramePr>
          <p:nvPr>
            <p:extLst>
              <p:ext uri="{D42A27DB-BD31-4B8C-83A1-F6EECF244321}">
                <p14:modId xmlns:p14="http://schemas.microsoft.com/office/powerpoint/2010/main" val="2808723343"/>
              </p:ext>
            </p:extLst>
          </p:nvPr>
        </p:nvGraphicFramePr>
        <p:xfrm>
          <a:off x="4197152" y="4265712"/>
          <a:ext cx="4114800" cy="889000"/>
        </p:xfrm>
        <a:graphic>
          <a:graphicData uri="http://schemas.openxmlformats.org/presentationml/2006/ole">
            <mc:AlternateContent xmlns:mc="http://schemas.openxmlformats.org/markup-compatibility/2006">
              <mc:Choice xmlns:v="urn:schemas-microsoft-com:vml" Requires="v">
                <p:oleObj name="Equation" r:id="rId6" imgW="2234880" imgH="482400" progId="Equation.DSMT4">
                  <p:embed/>
                </p:oleObj>
              </mc:Choice>
              <mc:Fallback>
                <p:oleObj name="Equation" r:id="rId6" imgW="2234880" imgH="482400" progId="Equation.DSMT4">
                  <p:embed/>
                  <p:pic>
                    <p:nvPicPr>
                      <p:cNvPr id="3175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7152" y="4265712"/>
                        <a:ext cx="4114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a:extLst>
              <a:ext uri="{FF2B5EF4-FFF2-40B4-BE49-F238E27FC236}">
                <a16:creationId xmlns:a16="http://schemas.microsoft.com/office/drawing/2014/main" id="{576BF2EC-C6C8-8F44-86FA-D7C01998E1D1}"/>
              </a:ext>
            </a:extLst>
          </p:cNvPr>
          <p:cNvSpPr txBox="1">
            <a:spLocks noChangeArrowheads="1"/>
          </p:cNvSpPr>
          <p:nvPr/>
        </p:nvSpPr>
        <p:spPr bwMode="auto">
          <a:xfrm>
            <a:off x="539552" y="5637312"/>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solidFill>
                  <a:schemeClr val="tx2"/>
                </a:solidFill>
              </a:rPr>
              <a:t>(3)</a:t>
            </a:r>
            <a:r>
              <a:rPr lang="zh-CN" altLang="en-US" dirty="0">
                <a:solidFill>
                  <a:schemeClr val="tx2"/>
                </a:solidFill>
              </a:rPr>
              <a:t>用双群常数表示</a:t>
            </a:r>
            <a:r>
              <a:rPr lang="el-GR" altLang="zh-CN" dirty="0">
                <a:solidFill>
                  <a:schemeClr val="tx2"/>
                </a:solidFill>
                <a:cs typeface="Arial" charset="0"/>
              </a:rPr>
              <a:t>ε</a:t>
            </a:r>
          </a:p>
        </p:txBody>
      </p:sp>
      <p:graphicFrame>
        <p:nvGraphicFramePr>
          <p:cNvPr id="12" name="Object 11">
            <a:extLst>
              <a:ext uri="{FF2B5EF4-FFF2-40B4-BE49-F238E27FC236}">
                <a16:creationId xmlns:a16="http://schemas.microsoft.com/office/drawing/2014/main" id="{01806F41-93FE-0146-A54E-F22BCE8A24B9}"/>
              </a:ext>
            </a:extLst>
          </p:cNvPr>
          <p:cNvGraphicFramePr>
            <a:graphicFrameLocks noChangeAspect="1"/>
          </p:cNvGraphicFramePr>
          <p:nvPr>
            <p:extLst>
              <p:ext uri="{D42A27DB-BD31-4B8C-83A1-F6EECF244321}">
                <p14:modId xmlns:p14="http://schemas.microsoft.com/office/powerpoint/2010/main" val="3811280588"/>
              </p:ext>
            </p:extLst>
          </p:nvPr>
        </p:nvGraphicFramePr>
        <p:xfrm>
          <a:off x="4273352" y="5408712"/>
          <a:ext cx="2514600" cy="823913"/>
        </p:xfrm>
        <a:graphic>
          <a:graphicData uri="http://schemas.openxmlformats.org/presentationml/2006/ole">
            <mc:AlternateContent xmlns:mc="http://schemas.openxmlformats.org/markup-compatibility/2006">
              <mc:Choice xmlns:v="urn:schemas-microsoft-com:vml" Requires="v">
                <p:oleObj name="Equation" r:id="rId8" imgW="1434960" imgH="469800" progId="Equation.DSMT4">
                  <p:embed/>
                </p:oleObj>
              </mc:Choice>
              <mc:Fallback>
                <p:oleObj name="Equation" r:id="rId8" imgW="1434960" imgH="469800" progId="Equation.DSMT4">
                  <p:embed/>
                  <p:pic>
                    <p:nvPicPr>
                      <p:cNvPr id="3175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3352" y="5408712"/>
                        <a:ext cx="2514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2600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F4DA3-767C-9A4B-8DA2-0161F1CB8742}"/>
              </a:ext>
            </a:extLst>
          </p:cNvPr>
          <p:cNvSpPr>
            <a:spLocks noGrp="1"/>
          </p:cNvSpPr>
          <p:nvPr>
            <p:ph type="title"/>
          </p:nvPr>
        </p:nvSpPr>
        <p:spPr/>
        <p:txBody>
          <a:bodyPr/>
          <a:lstStyle/>
          <a:p>
            <a:pPr algn="l"/>
            <a:r>
              <a:rPr kumimoji="1" lang="zh-CN" altLang="en-US" dirty="0"/>
              <a:t>双群常数表示四因子公式</a:t>
            </a:r>
          </a:p>
        </p:txBody>
      </p:sp>
      <p:sp>
        <p:nvSpPr>
          <p:cNvPr id="4" name="Text Box 2">
            <a:extLst>
              <a:ext uri="{FF2B5EF4-FFF2-40B4-BE49-F238E27FC236}">
                <a16:creationId xmlns:a16="http://schemas.microsoft.com/office/drawing/2014/main" id="{170B068A-3D2E-F146-B7CA-7D7F46B7A26E}"/>
              </a:ext>
            </a:extLst>
          </p:cNvPr>
          <p:cNvSpPr txBox="1">
            <a:spLocks noChangeArrowheads="1"/>
          </p:cNvSpPr>
          <p:nvPr/>
        </p:nvSpPr>
        <p:spPr bwMode="auto">
          <a:xfrm>
            <a:off x="457200" y="99695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若不考虑泄漏，根据方程</a:t>
            </a:r>
            <a:r>
              <a:rPr lang="en-US" altLang="zh-CN" dirty="0">
                <a:solidFill>
                  <a:schemeClr val="tx2"/>
                </a:solidFill>
              </a:rPr>
              <a:t>(2)</a:t>
            </a:r>
            <a:r>
              <a:rPr lang="zh-CN" altLang="en-US" dirty="0">
                <a:solidFill>
                  <a:schemeClr val="tx2"/>
                </a:solidFill>
              </a:rPr>
              <a:t>，</a:t>
            </a:r>
          </a:p>
        </p:txBody>
      </p:sp>
      <p:graphicFrame>
        <p:nvGraphicFramePr>
          <p:cNvPr id="5" name="Object 3">
            <a:extLst>
              <a:ext uri="{FF2B5EF4-FFF2-40B4-BE49-F238E27FC236}">
                <a16:creationId xmlns:a16="http://schemas.microsoft.com/office/drawing/2014/main" id="{97072F83-24FF-574B-BFBB-088BED346950}"/>
              </a:ext>
            </a:extLst>
          </p:cNvPr>
          <p:cNvGraphicFramePr>
            <a:graphicFrameLocks noChangeAspect="1"/>
          </p:cNvGraphicFramePr>
          <p:nvPr/>
        </p:nvGraphicFramePr>
        <p:xfrm>
          <a:off x="4114800" y="912813"/>
          <a:ext cx="3124200" cy="617537"/>
        </p:xfrm>
        <a:graphic>
          <a:graphicData uri="http://schemas.openxmlformats.org/presentationml/2006/ole">
            <mc:AlternateContent xmlns:mc="http://schemas.openxmlformats.org/markup-compatibility/2006">
              <mc:Choice xmlns:v="urn:schemas-microsoft-com:vml" Requires="v">
                <p:oleObj name="Equation" r:id="rId2" imgW="2184120" imgH="431640" progId="Equation.DSMT4">
                  <p:embed/>
                </p:oleObj>
              </mc:Choice>
              <mc:Fallback>
                <p:oleObj name="Equation" r:id="rId2" imgW="2184120" imgH="431640" progId="Equation.DSMT4">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912813"/>
                        <a:ext cx="31242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98162656-D716-7544-B024-75839E42D7E0}"/>
              </a:ext>
            </a:extLst>
          </p:cNvPr>
          <p:cNvGraphicFramePr>
            <a:graphicFrameLocks noChangeAspect="1"/>
          </p:cNvGraphicFramePr>
          <p:nvPr/>
        </p:nvGraphicFramePr>
        <p:xfrm>
          <a:off x="1981200" y="1530350"/>
          <a:ext cx="4191000" cy="800100"/>
        </p:xfrm>
        <a:graphic>
          <a:graphicData uri="http://schemas.openxmlformats.org/presentationml/2006/ole">
            <mc:AlternateContent xmlns:mc="http://schemas.openxmlformats.org/markup-compatibility/2006">
              <mc:Choice xmlns:v="urn:schemas-microsoft-com:vml" Requires="v">
                <p:oleObj name="Equation" r:id="rId4" imgW="2463480" imgH="469800" progId="Equation.DSMT4">
                  <p:embed/>
                </p:oleObj>
              </mc:Choice>
              <mc:Fallback>
                <p:oleObj name="Equation" r:id="rId4" imgW="2463480" imgH="469800" progId="Equation.DSMT4">
                  <p:embed/>
                  <p:pic>
                    <p:nvPicPr>
                      <p:cNvPr id="327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530350"/>
                        <a:ext cx="4191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D490BD02-8097-2A4B-BF89-E3E55F73380F}"/>
              </a:ext>
            </a:extLst>
          </p:cNvPr>
          <p:cNvSpPr txBox="1">
            <a:spLocks noChangeArrowheads="1"/>
          </p:cNvSpPr>
          <p:nvPr/>
        </p:nvSpPr>
        <p:spPr bwMode="auto">
          <a:xfrm>
            <a:off x="533400" y="236855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solidFill>
                  <a:schemeClr val="tx2"/>
                </a:solidFill>
              </a:rPr>
              <a:t>(4)</a:t>
            </a:r>
            <a:r>
              <a:rPr lang="zh-CN" altLang="en-US" dirty="0">
                <a:solidFill>
                  <a:schemeClr val="tx2"/>
                </a:solidFill>
              </a:rPr>
              <a:t>用双群常数表示</a:t>
            </a:r>
            <a:r>
              <a:rPr lang="en-US" altLang="zh-CN" dirty="0">
                <a:solidFill>
                  <a:schemeClr val="tx2"/>
                </a:solidFill>
              </a:rPr>
              <a:t>k</a:t>
            </a:r>
            <a:r>
              <a:rPr lang="en-US" altLang="zh-CN" baseline="-25000" dirty="0">
                <a:solidFill>
                  <a:schemeClr val="tx2"/>
                </a:solidFill>
              </a:rPr>
              <a:t>∞</a:t>
            </a:r>
          </a:p>
        </p:txBody>
      </p:sp>
      <p:graphicFrame>
        <p:nvGraphicFramePr>
          <p:cNvPr id="8" name="Object 6">
            <a:extLst>
              <a:ext uri="{FF2B5EF4-FFF2-40B4-BE49-F238E27FC236}">
                <a16:creationId xmlns:a16="http://schemas.microsoft.com/office/drawing/2014/main" id="{4B81793A-49E5-5743-82C6-346D9C20F109}"/>
              </a:ext>
            </a:extLst>
          </p:cNvPr>
          <p:cNvGraphicFramePr>
            <a:graphicFrameLocks noChangeAspect="1"/>
          </p:cNvGraphicFramePr>
          <p:nvPr/>
        </p:nvGraphicFramePr>
        <p:xfrm>
          <a:off x="1600200" y="2597150"/>
          <a:ext cx="5638800" cy="893763"/>
        </p:xfrm>
        <a:graphic>
          <a:graphicData uri="http://schemas.openxmlformats.org/presentationml/2006/ole">
            <mc:AlternateContent xmlns:mc="http://schemas.openxmlformats.org/markup-compatibility/2006">
              <mc:Choice xmlns:v="urn:schemas-microsoft-com:vml" Requires="v">
                <p:oleObj name="Equation" r:id="rId6" imgW="3200400" imgH="507960" progId="Equation.DSMT4">
                  <p:embed/>
                </p:oleObj>
              </mc:Choice>
              <mc:Fallback>
                <p:oleObj name="Equation" r:id="rId6" imgW="3200400" imgH="507960" progId="Equation.DSMT4">
                  <p:embed/>
                  <p:pic>
                    <p:nvPicPr>
                      <p:cNvPr id="3277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597150"/>
                        <a:ext cx="56388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F48573D8-AA01-234E-AE76-D69225952DDE}"/>
              </a:ext>
            </a:extLst>
          </p:cNvPr>
          <p:cNvGraphicFramePr>
            <a:graphicFrameLocks noChangeAspect="1"/>
          </p:cNvGraphicFramePr>
          <p:nvPr/>
        </p:nvGraphicFramePr>
        <p:xfrm>
          <a:off x="1600200" y="3363913"/>
          <a:ext cx="6248400" cy="1062037"/>
        </p:xfrm>
        <a:graphic>
          <a:graphicData uri="http://schemas.openxmlformats.org/presentationml/2006/ole">
            <mc:AlternateContent xmlns:mc="http://schemas.openxmlformats.org/markup-compatibility/2006">
              <mc:Choice xmlns:v="urn:schemas-microsoft-com:vml" Requires="v">
                <p:oleObj name="Equation" r:id="rId8" imgW="3886200" imgH="660240" progId="Equation.DSMT4">
                  <p:embed/>
                </p:oleObj>
              </mc:Choice>
              <mc:Fallback>
                <p:oleObj name="Equation" r:id="rId8" imgW="3886200" imgH="660240" progId="Equation.DSMT4">
                  <p:embed/>
                  <p:pic>
                    <p:nvPicPr>
                      <p:cNvPr id="3277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363913"/>
                        <a:ext cx="624840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a:extLst>
              <a:ext uri="{FF2B5EF4-FFF2-40B4-BE49-F238E27FC236}">
                <a16:creationId xmlns:a16="http://schemas.microsoft.com/office/drawing/2014/main" id="{24E02719-4A82-4D45-AB7E-2E043950E0E0}"/>
              </a:ext>
            </a:extLst>
          </p:cNvPr>
          <p:cNvGraphicFramePr>
            <a:graphicFrameLocks noChangeAspect="1"/>
          </p:cNvGraphicFramePr>
          <p:nvPr/>
        </p:nvGraphicFramePr>
        <p:xfrm>
          <a:off x="76200" y="4806950"/>
          <a:ext cx="8928100" cy="1822450"/>
        </p:xfrm>
        <a:graphic>
          <a:graphicData uri="http://schemas.openxmlformats.org/presentationml/2006/ole">
            <mc:AlternateContent xmlns:mc="http://schemas.openxmlformats.org/markup-compatibility/2006">
              <mc:Choice xmlns:v="urn:schemas-microsoft-com:vml" Requires="v">
                <p:oleObj name="Equation" r:id="rId10" imgW="5473440" imgH="1117440" progId="Equation.DSMT4">
                  <p:embed/>
                </p:oleObj>
              </mc:Choice>
              <mc:Fallback>
                <p:oleObj name="Equation" r:id="rId10" imgW="5473440" imgH="1117440" progId="Equation.DSMT4">
                  <p:embed/>
                  <p:pic>
                    <p:nvPicPr>
                      <p:cNvPr id="3277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4806950"/>
                        <a:ext cx="892810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45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F5B82-37A3-0B4B-809B-A0C25202FF05}"/>
              </a:ext>
            </a:extLst>
          </p:cNvPr>
          <p:cNvSpPr>
            <a:spLocks noGrp="1"/>
          </p:cNvSpPr>
          <p:nvPr>
            <p:ph type="title"/>
          </p:nvPr>
        </p:nvSpPr>
        <p:spPr/>
        <p:txBody>
          <a:bodyPr/>
          <a:lstStyle/>
          <a:p>
            <a:pPr algn="l"/>
            <a:r>
              <a:rPr kumimoji="1" lang="zh-CN" altLang="en-US" dirty="0"/>
              <a:t>思考题</a:t>
            </a:r>
          </a:p>
        </p:txBody>
      </p:sp>
      <p:sp>
        <p:nvSpPr>
          <p:cNvPr id="4" name="内容占位符 2">
            <a:extLst>
              <a:ext uri="{FF2B5EF4-FFF2-40B4-BE49-F238E27FC236}">
                <a16:creationId xmlns:a16="http://schemas.microsoft.com/office/drawing/2014/main" id="{9F884DB4-E668-BE47-BB40-1778FA78C728}"/>
              </a:ext>
            </a:extLst>
          </p:cNvPr>
          <p:cNvSpPr txBox="1">
            <a:spLocks/>
          </p:cNvSpPr>
          <p:nvPr/>
        </p:nvSpPr>
        <p:spPr bwMode="auto">
          <a:xfrm>
            <a:off x="289112" y="892958"/>
            <a:ext cx="8262966" cy="50720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541338" indent="-541338"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itchFamily="18" charset="0"/>
              </a:defRPr>
            </a:lvl1pPr>
            <a:lvl2pPr marL="742950" indent="-28575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2pPr>
            <a:lvl3pPr marL="1257300" indent="-3429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1.</a:t>
            </a:r>
            <a:r>
              <a:rPr lang="zh-CN" altLang="en-US" sz="1800" kern="0" dirty="0">
                <a:latin typeface="FangSong" panose="02010609060101010101" pitchFamily="49" charset="-122"/>
                <a:ea typeface="FangSong" panose="02010609060101010101" pitchFamily="49" charset="-122"/>
              </a:rPr>
              <a:t>反应堆的几何曲率由什么决定</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材料曲率由什么决定</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几何曲率由几何形状与几何尺寸决定；材料曲率由材料及其配置决定。</a:t>
            </a:r>
            <a:endParaRPr lang="zh-CN" altLang="en-US" sz="1600" b="0" kern="0" dirty="0">
              <a:solidFill>
                <a:srgbClr val="FF0000"/>
              </a:solidFill>
              <a:latin typeface="FangSong" panose="02010609060101010101" pitchFamily="49" charset="-122"/>
              <a:ea typeface="FangSong" panose="02010609060101010101" pitchFamily="49" charset="-122"/>
            </a:endParaRP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2.</a:t>
            </a:r>
            <a:r>
              <a:rPr lang="zh-CN" altLang="en-US" sz="1800" kern="0" dirty="0">
                <a:latin typeface="FangSong" panose="02010609060101010101" pitchFamily="49" charset="-122"/>
                <a:ea typeface="FangSong" panose="02010609060101010101" pitchFamily="49" charset="-122"/>
              </a:rPr>
              <a:t>当反应堆的几何曲率大于材料曲率时</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反应堆处于什么状态</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几何曲率大，泄漏率大，所以为次临界状态。</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3.</a:t>
            </a:r>
            <a:r>
              <a:rPr lang="zh-CN" altLang="en-US" sz="1800" kern="0" dirty="0">
                <a:latin typeface="FangSong" panose="02010609060101010101" pitchFamily="49" charset="-122"/>
                <a:ea typeface="FangSong" panose="02010609060101010101" pitchFamily="49" charset="-122"/>
              </a:rPr>
              <a:t>厚度为</a:t>
            </a:r>
            <a:r>
              <a:rPr lang="en-US" altLang="zh-CN" sz="1800" kern="0" dirty="0">
                <a:latin typeface="FangSong" panose="02010609060101010101" pitchFamily="49" charset="-122"/>
                <a:ea typeface="FangSong" panose="02010609060101010101" pitchFamily="49" charset="-122"/>
              </a:rPr>
              <a:t>a </a:t>
            </a:r>
            <a:r>
              <a:rPr lang="zh-CN" altLang="en-US" sz="1800" kern="0" dirty="0">
                <a:latin typeface="FangSong" panose="02010609060101010101" pitchFamily="49" charset="-122"/>
                <a:ea typeface="FangSong" panose="02010609060101010101" pitchFamily="49" charset="-122"/>
              </a:rPr>
              <a:t>的一维平板裸堆的几何曲率如何计算</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其两侧加上反射层后堆芯的几何曲率将如何变化</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堆芯内的注量率不均匀系数将如何变化</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反射层（节省）相当于增加了裸堆尺寸，因此会改变曲率，使得几何曲率减小、不均匀系数降低。</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4.</a:t>
            </a:r>
            <a:r>
              <a:rPr lang="zh-CN" altLang="en-US" sz="1800" kern="0" dirty="0">
                <a:latin typeface="FangSong" panose="02010609060101010101" pitchFamily="49" charset="-122"/>
                <a:ea typeface="FangSong" panose="02010609060101010101" pitchFamily="49" charset="-122"/>
              </a:rPr>
              <a:t>为什么各个方向都有反射层的反应堆无法用分离变量法解析求解？</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各个方向之间有相互耦合关系。</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5.</a:t>
            </a:r>
            <a:r>
              <a:rPr lang="zh-CN" altLang="en-US" sz="1800" kern="0" dirty="0">
                <a:latin typeface="FangSong" panose="02010609060101010101" pitchFamily="49" charset="-122"/>
                <a:ea typeface="FangSong" panose="02010609060101010101" pitchFamily="49" charset="-122"/>
              </a:rPr>
              <a:t>在解临界问题时</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有哪几种常见的边界条件</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交界面通量、流连续，通量各处有限，外推边界条件，源条件，对称性条件。</a:t>
            </a:r>
          </a:p>
        </p:txBody>
      </p:sp>
    </p:spTree>
    <p:extLst>
      <p:ext uri="{BB962C8B-B14F-4D97-AF65-F5344CB8AC3E}">
        <p14:creationId xmlns:p14="http://schemas.microsoft.com/office/powerpoint/2010/main" val="866646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FBFF-72E7-614B-BA52-5541903D2679}"/>
              </a:ext>
            </a:extLst>
          </p:cNvPr>
          <p:cNvSpPr>
            <a:spLocks noGrp="1"/>
          </p:cNvSpPr>
          <p:nvPr>
            <p:ph type="title"/>
          </p:nvPr>
        </p:nvSpPr>
        <p:spPr/>
        <p:txBody>
          <a:bodyPr/>
          <a:lstStyle/>
          <a:p>
            <a:pPr algn="l"/>
            <a:r>
              <a:rPr kumimoji="1" lang="zh-CN" altLang="en-US" dirty="0"/>
              <a:t>思考题</a:t>
            </a:r>
          </a:p>
        </p:txBody>
      </p:sp>
      <p:sp>
        <p:nvSpPr>
          <p:cNvPr id="4" name="内容占位符 2">
            <a:extLst>
              <a:ext uri="{FF2B5EF4-FFF2-40B4-BE49-F238E27FC236}">
                <a16:creationId xmlns:a16="http://schemas.microsoft.com/office/drawing/2014/main" id="{7BFA4E3F-1953-1941-9341-3E4D50E2A4ED}"/>
              </a:ext>
            </a:extLst>
          </p:cNvPr>
          <p:cNvSpPr txBox="1">
            <a:spLocks/>
          </p:cNvSpPr>
          <p:nvPr/>
        </p:nvSpPr>
        <p:spPr bwMode="auto">
          <a:xfrm>
            <a:off x="317271" y="892958"/>
            <a:ext cx="8143932" cy="50720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541338" indent="-541338"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itchFamily="18" charset="0"/>
              </a:defRPr>
            </a:lvl1pPr>
            <a:lvl2pPr marL="742950" indent="-28575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2pPr>
            <a:lvl3pPr marL="1257300" indent="-3429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6.</a:t>
            </a:r>
            <a:r>
              <a:rPr lang="zh-CN" altLang="en-US" sz="1800" kern="0" dirty="0">
                <a:latin typeface="FangSong" panose="02010609060101010101" pitchFamily="49" charset="-122"/>
                <a:ea typeface="FangSong" panose="02010609060101010101" pitchFamily="49" charset="-122"/>
              </a:rPr>
              <a:t>为什么</a:t>
            </a:r>
            <a:r>
              <a:rPr lang="en-US" altLang="zh-CN" sz="1800" i="1" kern="0" dirty="0">
                <a:latin typeface="FangSong" panose="02010609060101010101" pitchFamily="49" charset="-122"/>
                <a:ea typeface="FangSong" panose="02010609060101010101" pitchFamily="49" charset="-122"/>
              </a:rPr>
              <a:t>k-inf</a:t>
            </a:r>
            <a:r>
              <a:rPr lang="zh-CN" altLang="en-US" sz="1800" kern="0" dirty="0">
                <a:latin typeface="FangSong" panose="02010609060101010101" pitchFamily="49" charset="-122"/>
                <a:ea typeface="FangSong" panose="02010609060101010101" pitchFamily="49" charset="-122"/>
              </a:rPr>
              <a:t>相同的材料做成球形时临界体积最小</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相同体积的情况下球表面积最小，泄漏率最小，不泄漏概率最大、所以在不泄漏率相同时球体积最小。</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7.</a:t>
            </a:r>
            <a:r>
              <a:rPr lang="zh-CN" altLang="en-US" sz="1800" kern="0" dirty="0">
                <a:latin typeface="FangSong" panose="02010609060101010101" pitchFamily="49" charset="-122"/>
                <a:ea typeface="FangSong" panose="02010609060101010101" pitchFamily="49" charset="-122"/>
              </a:rPr>
              <a:t>反射层节省</a:t>
            </a:r>
            <a:r>
              <a:rPr lang="el-GR" altLang="zh-CN" sz="1800" kern="0" dirty="0">
                <a:latin typeface="FangSong" panose="02010609060101010101" pitchFamily="49" charset="-122"/>
                <a:ea typeface="FangSong" panose="02010609060101010101" pitchFamily="49" charset="-122"/>
              </a:rPr>
              <a:t>δ</a:t>
            </a:r>
            <a:r>
              <a:rPr lang="zh-CN" altLang="en-US" sz="1800" kern="0" dirty="0">
                <a:latin typeface="FangSong" panose="02010609060101010101" pitchFamily="49" charset="-122"/>
                <a:ea typeface="FangSong" panose="02010609060101010101" pitchFamily="49" charset="-122"/>
              </a:rPr>
              <a:t>的定义是什么</a:t>
            </a:r>
            <a:r>
              <a:rPr lang="en-US" altLang="zh-CN" sz="1800" kern="0" dirty="0">
                <a:latin typeface="FangSong" panose="02010609060101010101" pitchFamily="49" charset="-122"/>
                <a:ea typeface="FangSong" panose="02010609060101010101" pitchFamily="49" charset="-122"/>
              </a:rPr>
              <a:t>? </a:t>
            </a:r>
            <a:r>
              <a:rPr lang="el-GR" altLang="zh-CN" sz="1800" kern="0" dirty="0">
                <a:latin typeface="FangSong" panose="02010609060101010101" pitchFamily="49" charset="-122"/>
                <a:ea typeface="FangSong" panose="02010609060101010101" pitchFamily="49" charset="-122"/>
              </a:rPr>
              <a:t>δ</a:t>
            </a:r>
            <a:r>
              <a:rPr lang="zh-CN" altLang="en-US" sz="1800" kern="0" dirty="0">
                <a:latin typeface="FangSong" panose="02010609060101010101" pitchFamily="49" charset="-122"/>
                <a:ea typeface="FangSong" panose="02010609060101010101" pitchFamily="49" charset="-122"/>
              </a:rPr>
              <a:t>的值与哪些因素有关</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为什么反射层太厚，并无实际好处</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在反应性不变的条件下，包有反射层后芯部临界尺寸的减少量。与材料性质（</a:t>
            </a:r>
            <a:r>
              <a:rPr lang="en-US" altLang="zh-CN" sz="1600" kern="0" dirty="0">
                <a:solidFill>
                  <a:srgbClr val="FF0000"/>
                </a:solidFill>
                <a:latin typeface="FangSong" panose="02010609060101010101" pitchFamily="49" charset="-122"/>
                <a:ea typeface="FangSong" panose="02010609060101010101" pitchFamily="49" charset="-122"/>
              </a:rPr>
              <a:t>L</a:t>
            </a:r>
            <a:r>
              <a:rPr lang="en-US" sz="1600" kern="0" dirty="0">
                <a:solidFill>
                  <a:srgbClr val="FF0000"/>
                </a:solidFill>
                <a:latin typeface="FangSong" panose="02010609060101010101" pitchFamily="49" charset="-122"/>
                <a:ea typeface="FangSong" panose="02010609060101010101" pitchFamily="49" charset="-122"/>
              </a:rPr>
              <a:t>、D）</a:t>
            </a:r>
            <a:r>
              <a:rPr lang="zh-CN" altLang="en-US" sz="1600" kern="0" dirty="0">
                <a:solidFill>
                  <a:srgbClr val="FF0000"/>
                </a:solidFill>
                <a:latin typeface="FangSong" panose="02010609060101010101" pitchFamily="49" charset="-122"/>
                <a:ea typeface="FangSong" panose="02010609060101010101" pitchFamily="49" charset="-122"/>
              </a:rPr>
              <a:t>和厚度有关。厚度达到一定值后</a:t>
            </a:r>
            <a:r>
              <a:rPr lang="el-GR" altLang="zh-CN" sz="1600" kern="0" dirty="0">
                <a:solidFill>
                  <a:srgbClr val="FF0000"/>
                </a:solidFill>
                <a:latin typeface="FangSong" panose="02010609060101010101" pitchFamily="49" charset="-122"/>
                <a:ea typeface="FangSong" panose="02010609060101010101" pitchFamily="49" charset="-122"/>
              </a:rPr>
              <a:t>δ</a:t>
            </a:r>
            <a:r>
              <a:rPr lang="zh-CN" altLang="en-US" sz="1600" kern="0" dirty="0">
                <a:solidFill>
                  <a:srgbClr val="FF0000"/>
                </a:solidFill>
                <a:latin typeface="FangSong" panose="02010609060101010101" pitchFamily="49" charset="-122"/>
                <a:ea typeface="FangSong" panose="02010609060101010101" pitchFamily="49" charset="-122"/>
              </a:rPr>
              <a:t>近似为一常数，所以太厚无益。</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8.</a:t>
            </a:r>
            <a:r>
              <a:rPr lang="zh-CN" altLang="en-US" sz="1800" kern="0" dirty="0">
                <a:latin typeface="FangSong" panose="02010609060101010101" pitchFamily="49" charset="-122"/>
                <a:ea typeface="FangSong" panose="02010609060101010101" pitchFamily="49" charset="-122"/>
              </a:rPr>
              <a:t>采用单群理论计算出的 </a:t>
            </a:r>
            <a:r>
              <a:rPr lang="en-US" altLang="zh-CN" sz="1800" kern="0" dirty="0">
                <a:latin typeface="FangSong" panose="02010609060101010101" pitchFamily="49" charset="-122"/>
                <a:ea typeface="FangSong" panose="02010609060101010101" pitchFamily="49" charset="-122"/>
              </a:rPr>
              <a:t>k</a:t>
            </a:r>
            <a:r>
              <a:rPr lang="zh-CN" altLang="en-US" sz="1800" kern="0" dirty="0">
                <a:latin typeface="FangSong" panose="02010609060101010101" pitchFamily="49" charset="-122"/>
                <a:ea typeface="FangSong" panose="02010609060101010101" pitchFamily="49" charset="-122"/>
              </a:rPr>
              <a:t>值与实际情况相比是偏大还是偏小</a:t>
            </a:r>
            <a:r>
              <a:rPr lang="en-US" altLang="zh-CN" sz="1800" kern="0" dirty="0">
                <a:latin typeface="FangSong" panose="02010609060101010101" pitchFamily="49" charset="-122"/>
                <a:ea typeface="FangSong" panose="02010609060101010101" pitchFamily="49" charset="-122"/>
              </a:rPr>
              <a:t>? </a:t>
            </a:r>
            <a:r>
              <a:rPr lang="zh-CN" altLang="en-US" sz="1800" kern="0" dirty="0">
                <a:latin typeface="FangSong" panose="02010609060101010101" pitchFamily="49" charset="-122"/>
                <a:ea typeface="FangSong" panose="02010609060101010101" pitchFamily="49" charset="-122"/>
              </a:rPr>
              <a:t>为什么</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偏大，没考虑慢化中的泄漏</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9.</a:t>
            </a:r>
            <a:r>
              <a:rPr lang="zh-CN" altLang="en-US" sz="1800" kern="0" dirty="0">
                <a:latin typeface="FangSong" panose="02010609060101010101" pitchFamily="49" charset="-122"/>
                <a:ea typeface="FangSong" panose="02010609060101010101" pitchFamily="49" charset="-122"/>
              </a:rPr>
              <a:t>如何求解各个方向上都有反射层的反应堆的临界问题</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曲率迭代法、数值方法。</a:t>
            </a:r>
          </a:p>
          <a:p>
            <a:pPr>
              <a:buFont typeface="Arial" panose="020B0604020202020204" pitchFamily="34" charset="0"/>
              <a:buChar char="•"/>
            </a:pPr>
            <a:r>
              <a:rPr lang="en-US" altLang="zh-CN" sz="1800" kern="0" dirty="0">
                <a:latin typeface="FangSong" panose="02010609060101010101" pitchFamily="49" charset="-122"/>
                <a:ea typeface="FangSong" panose="02010609060101010101" pitchFamily="49" charset="-122"/>
              </a:rPr>
              <a:t>10.</a:t>
            </a:r>
            <a:r>
              <a:rPr lang="zh-CN" altLang="en-US" sz="1800" kern="0" dirty="0">
                <a:latin typeface="FangSong" panose="02010609060101010101" pitchFamily="49" charset="-122"/>
                <a:ea typeface="FangSong" panose="02010609060101010101" pitchFamily="49" charset="-122"/>
              </a:rPr>
              <a:t>什么是多群扩散理论</a:t>
            </a:r>
            <a:r>
              <a:rPr lang="en-US" altLang="zh-CN" sz="1800" kern="0" dirty="0">
                <a:latin typeface="FangSong" panose="02010609060101010101" pitchFamily="49" charset="-122"/>
                <a:ea typeface="FangSong" panose="02010609060101010101" pitchFamily="49" charset="-122"/>
              </a:rPr>
              <a:t>?</a:t>
            </a:r>
          </a:p>
          <a:p>
            <a:pPr marL="0" indent="0">
              <a:buNone/>
            </a:pPr>
            <a:r>
              <a:rPr lang="en-US" altLang="zh-CN" sz="1600" kern="0" dirty="0">
                <a:solidFill>
                  <a:srgbClr val="FF0000"/>
                </a:solidFill>
                <a:latin typeface="FangSong" panose="02010609060101010101" pitchFamily="49" charset="-122"/>
                <a:ea typeface="FangSong" panose="02010609060101010101" pitchFamily="49" charset="-122"/>
              </a:rPr>
              <a:t>	</a:t>
            </a:r>
            <a:r>
              <a:rPr lang="zh-CN" altLang="en-US" sz="1600" kern="0" dirty="0">
                <a:solidFill>
                  <a:srgbClr val="FF0000"/>
                </a:solidFill>
                <a:latin typeface="FangSong" panose="02010609060101010101" pitchFamily="49" charset="-122"/>
                <a:ea typeface="FangSong" panose="02010609060101010101" pitchFamily="49" charset="-122"/>
              </a:rPr>
              <a:t>将中子按能量区间划分为不同群，每一群建立扩散方程求解。</a:t>
            </a:r>
          </a:p>
        </p:txBody>
      </p:sp>
    </p:spTree>
    <p:extLst>
      <p:ext uri="{BB962C8B-B14F-4D97-AF65-F5344CB8AC3E}">
        <p14:creationId xmlns:p14="http://schemas.microsoft.com/office/powerpoint/2010/main" val="24353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E477F-869D-A03D-8F1B-A8973891DB54}"/>
              </a:ext>
            </a:extLst>
          </p:cNvPr>
          <p:cNvSpPr>
            <a:spLocks noGrp="1"/>
          </p:cNvSpPr>
          <p:nvPr>
            <p:ph type="title"/>
          </p:nvPr>
        </p:nvSpPr>
        <p:spPr/>
        <p:txBody>
          <a:bodyPr/>
          <a:lstStyle/>
          <a:p>
            <a:r>
              <a:rPr lang="zh-CN" altLang="en-US" dirty="0"/>
              <a:t>第五章 燃耗和氙中毒</a:t>
            </a:r>
          </a:p>
        </p:txBody>
      </p:sp>
    </p:spTree>
    <p:extLst>
      <p:ext uri="{BB962C8B-B14F-4D97-AF65-F5344CB8AC3E}">
        <p14:creationId xmlns:p14="http://schemas.microsoft.com/office/powerpoint/2010/main" val="78639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66A9E-C8BB-490D-939F-C36CD2AD850B}"/>
              </a:ext>
            </a:extLst>
          </p:cNvPr>
          <p:cNvSpPr>
            <a:spLocks noGrp="1"/>
          </p:cNvSpPr>
          <p:nvPr>
            <p:ph type="title"/>
          </p:nvPr>
        </p:nvSpPr>
        <p:spPr/>
        <p:txBody>
          <a:bodyPr/>
          <a:lstStyle/>
          <a:p>
            <a:r>
              <a:rPr lang="zh-CN" altLang="en-US" dirty="0"/>
              <a:t>作业题</a:t>
            </a:r>
          </a:p>
        </p:txBody>
      </p:sp>
      <p:cxnSp>
        <p:nvCxnSpPr>
          <p:cNvPr id="4" name="直接连接符 3">
            <a:extLst>
              <a:ext uri="{FF2B5EF4-FFF2-40B4-BE49-F238E27FC236}">
                <a16:creationId xmlns:a16="http://schemas.microsoft.com/office/drawing/2014/main" id="{C7F35F8D-D4A4-4879-9CD4-317ED6229B80}"/>
              </a:ext>
            </a:extLst>
          </p:cNvPr>
          <p:cNvCxnSpPr/>
          <p:nvPr/>
        </p:nvCxnSpPr>
        <p:spPr>
          <a:xfrm>
            <a:off x="3491056" y="1957440"/>
            <a:ext cx="40322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BD0ABDA-A2F8-4B9A-9DFF-329DEB6F424D}"/>
              </a:ext>
            </a:extLst>
          </p:cNvPr>
          <p:cNvPicPr>
            <a:picLocks noChangeAspect="1"/>
          </p:cNvPicPr>
          <p:nvPr/>
        </p:nvPicPr>
        <p:blipFill>
          <a:blip r:embed="rId2"/>
          <a:stretch>
            <a:fillRect/>
          </a:stretch>
        </p:blipFill>
        <p:spPr>
          <a:xfrm>
            <a:off x="266054" y="1957440"/>
            <a:ext cx="8699309" cy="980719"/>
          </a:xfrm>
          <a:prstGeom prst="rect">
            <a:avLst/>
          </a:prstGeom>
        </p:spPr>
      </p:pic>
      <p:pic>
        <p:nvPicPr>
          <p:cNvPr id="7" name="图片 6">
            <a:extLst>
              <a:ext uri="{FF2B5EF4-FFF2-40B4-BE49-F238E27FC236}">
                <a16:creationId xmlns:a16="http://schemas.microsoft.com/office/drawing/2014/main" id="{FA023894-2546-4329-ABA0-42276738E058}"/>
              </a:ext>
            </a:extLst>
          </p:cNvPr>
          <p:cNvPicPr>
            <a:picLocks noChangeAspect="1" noChangeArrowheads="1"/>
          </p:cNvPicPr>
          <p:nvPr/>
        </p:nvPicPr>
        <p:blipFill>
          <a:blip r:embed="rId3"/>
          <a:srcRect/>
          <a:stretch>
            <a:fillRect/>
          </a:stretch>
        </p:blipFill>
        <p:spPr bwMode="auto">
          <a:xfrm>
            <a:off x="1143341" y="5260996"/>
            <a:ext cx="5688632" cy="1080120"/>
          </a:xfrm>
          <a:prstGeom prst="rect">
            <a:avLst/>
          </a:prstGeom>
          <a:noFill/>
        </p:spPr>
      </p:pic>
      <p:pic>
        <p:nvPicPr>
          <p:cNvPr id="8" name="图片 7">
            <a:extLst>
              <a:ext uri="{FF2B5EF4-FFF2-40B4-BE49-F238E27FC236}">
                <a16:creationId xmlns:a16="http://schemas.microsoft.com/office/drawing/2014/main" id="{224CCA47-3012-4797-B6C0-AE5AF457DC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0219" y="5559339"/>
            <a:ext cx="1172440" cy="432901"/>
          </a:xfrm>
          <a:prstGeom prst="rect">
            <a:avLst/>
          </a:prstGeom>
          <a:noFill/>
        </p:spPr>
      </p:pic>
      <p:sp>
        <p:nvSpPr>
          <p:cNvPr id="9" name="矩形 8">
            <a:extLst>
              <a:ext uri="{FF2B5EF4-FFF2-40B4-BE49-F238E27FC236}">
                <a16:creationId xmlns:a16="http://schemas.microsoft.com/office/drawing/2014/main" id="{F2EBEAD2-5028-4B4C-AFED-B331C7E0ECEA}"/>
              </a:ext>
            </a:extLst>
          </p:cNvPr>
          <p:cNvSpPr/>
          <p:nvPr/>
        </p:nvSpPr>
        <p:spPr>
          <a:xfrm>
            <a:off x="7114767" y="5559339"/>
            <a:ext cx="646331"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其中</a:t>
            </a:r>
          </a:p>
        </p:txBody>
      </p:sp>
      <p:pic>
        <p:nvPicPr>
          <p:cNvPr id="10" name="图片 9">
            <a:extLst>
              <a:ext uri="{FF2B5EF4-FFF2-40B4-BE49-F238E27FC236}">
                <a16:creationId xmlns:a16="http://schemas.microsoft.com/office/drawing/2014/main" id="{31351698-7CE0-4F5A-9A4D-E50DA554178C}"/>
              </a:ext>
            </a:extLst>
          </p:cNvPr>
          <p:cNvPicPr>
            <a:picLocks noChangeAspect="1" noChangeArrowheads="1"/>
          </p:cNvPicPr>
          <p:nvPr/>
        </p:nvPicPr>
        <p:blipFill>
          <a:blip r:embed="rId5"/>
          <a:srcRect/>
          <a:stretch>
            <a:fillRect/>
          </a:stretch>
        </p:blipFill>
        <p:spPr bwMode="auto">
          <a:xfrm>
            <a:off x="310216" y="3141297"/>
            <a:ext cx="8410576" cy="693737"/>
          </a:xfrm>
          <a:prstGeom prst="rect">
            <a:avLst/>
          </a:prstGeom>
          <a:noFill/>
        </p:spPr>
      </p:pic>
      <p:sp>
        <p:nvSpPr>
          <p:cNvPr id="11" name="矩形 10">
            <a:extLst>
              <a:ext uri="{FF2B5EF4-FFF2-40B4-BE49-F238E27FC236}">
                <a16:creationId xmlns:a16="http://schemas.microsoft.com/office/drawing/2014/main" id="{FDC90D24-4A18-4260-91A7-13088906510E}"/>
              </a:ext>
            </a:extLst>
          </p:cNvPr>
          <p:cNvSpPr/>
          <p:nvPr/>
        </p:nvSpPr>
        <p:spPr>
          <a:xfrm>
            <a:off x="310216" y="3979934"/>
            <a:ext cx="877163"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满足：</a:t>
            </a:r>
          </a:p>
        </p:txBody>
      </p:sp>
      <p:pic>
        <p:nvPicPr>
          <p:cNvPr id="12" name="图片 11">
            <a:extLst>
              <a:ext uri="{FF2B5EF4-FFF2-40B4-BE49-F238E27FC236}">
                <a16:creationId xmlns:a16="http://schemas.microsoft.com/office/drawing/2014/main" id="{9DB02E54-0763-47F4-8C8D-50FB706A0C7B}"/>
              </a:ext>
            </a:extLst>
          </p:cNvPr>
          <p:cNvPicPr>
            <a:picLocks noChangeAspect="1" noChangeArrowheads="1"/>
          </p:cNvPicPr>
          <p:nvPr/>
        </p:nvPicPr>
        <p:blipFill>
          <a:blip r:embed="rId6"/>
          <a:srcRect/>
          <a:stretch>
            <a:fillRect/>
          </a:stretch>
        </p:blipFill>
        <p:spPr bwMode="auto">
          <a:xfrm>
            <a:off x="1258758" y="4004906"/>
            <a:ext cx="1620838" cy="346075"/>
          </a:xfrm>
          <a:prstGeom prst="rect">
            <a:avLst/>
          </a:prstGeom>
          <a:noFill/>
        </p:spPr>
      </p:pic>
      <p:sp>
        <p:nvSpPr>
          <p:cNvPr id="13" name="矩形 12">
            <a:extLst>
              <a:ext uri="{FF2B5EF4-FFF2-40B4-BE49-F238E27FC236}">
                <a16:creationId xmlns:a16="http://schemas.microsoft.com/office/drawing/2014/main" id="{DD0CC2D1-CEC9-4CFA-B9C4-0EA26419B563}"/>
              </a:ext>
            </a:extLst>
          </p:cNvPr>
          <p:cNvSpPr/>
          <p:nvPr/>
        </p:nvSpPr>
        <p:spPr>
          <a:xfrm>
            <a:off x="381595" y="4471011"/>
            <a:ext cx="2031325"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对应的氙中毒为：</a:t>
            </a:r>
          </a:p>
        </p:txBody>
      </p:sp>
      <p:pic>
        <p:nvPicPr>
          <p:cNvPr id="14" name="图片 13">
            <a:extLst>
              <a:ext uri="{FF2B5EF4-FFF2-40B4-BE49-F238E27FC236}">
                <a16:creationId xmlns:a16="http://schemas.microsoft.com/office/drawing/2014/main" id="{863D9EA5-5148-4DAE-A3A8-DEF40AE0A4F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77843" y="4306717"/>
            <a:ext cx="1862252" cy="652468"/>
          </a:xfrm>
          <a:prstGeom prst="rect">
            <a:avLst/>
          </a:prstGeom>
          <a:noFill/>
        </p:spPr>
      </p:pic>
      <p:sp>
        <p:nvSpPr>
          <p:cNvPr id="15" name="矩形 14">
            <a:extLst>
              <a:ext uri="{FF2B5EF4-FFF2-40B4-BE49-F238E27FC236}">
                <a16:creationId xmlns:a16="http://schemas.microsoft.com/office/drawing/2014/main" id="{3F1C976A-7DE8-407F-BE4D-39BCAA4D5D38}"/>
              </a:ext>
            </a:extLst>
          </p:cNvPr>
          <p:cNvSpPr/>
          <p:nvPr/>
        </p:nvSpPr>
        <p:spPr>
          <a:xfrm>
            <a:off x="4309168" y="4423487"/>
            <a:ext cx="646331"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满足</a:t>
            </a:r>
          </a:p>
        </p:txBody>
      </p:sp>
      <p:pic>
        <p:nvPicPr>
          <p:cNvPr id="16" name="图片 15">
            <a:extLst>
              <a:ext uri="{FF2B5EF4-FFF2-40B4-BE49-F238E27FC236}">
                <a16:creationId xmlns:a16="http://schemas.microsoft.com/office/drawing/2014/main" id="{2E7865B5-AE2F-40AF-835C-4B7C02130A0B}"/>
              </a:ext>
            </a:extLst>
          </p:cNvPr>
          <p:cNvPicPr>
            <a:picLocks noChangeAspect="1" noChangeArrowheads="1"/>
          </p:cNvPicPr>
          <p:nvPr/>
        </p:nvPicPr>
        <p:blipFill>
          <a:blip r:embed="rId8"/>
          <a:srcRect/>
          <a:stretch>
            <a:fillRect/>
          </a:stretch>
        </p:blipFill>
        <p:spPr bwMode="auto">
          <a:xfrm>
            <a:off x="4938856" y="4242076"/>
            <a:ext cx="1987550" cy="652462"/>
          </a:xfrm>
          <a:prstGeom prst="rect">
            <a:avLst/>
          </a:prstGeom>
          <a:noFill/>
        </p:spPr>
      </p:pic>
      <p:sp>
        <p:nvSpPr>
          <p:cNvPr id="17" name="矩形 16">
            <a:extLst>
              <a:ext uri="{FF2B5EF4-FFF2-40B4-BE49-F238E27FC236}">
                <a16:creationId xmlns:a16="http://schemas.microsoft.com/office/drawing/2014/main" id="{4A57256B-BB96-45B9-9045-F73B66627AA8}"/>
              </a:ext>
            </a:extLst>
          </p:cNvPr>
          <p:cNvSpPr/>
          <p:nvPr/>
        </p:nvSpPr>
        <p:spPr>
          <a:xfrm>
            <a:off x="243095" y="4840343"/>
            <a:ext cx="1800493"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则剩余反应性：</a:t>
            </a:r>
          </a:p>
        </p:txBody>
      </p:sp>
      <p:sp>
        <p:nvSpPr>
          <p:cNvPr id="18" name="矩形 17">
            <a:extLst>
              <a:ext uri="{FF2B5EF4-FFF2-40B4-BE49-F238E27FC236}">
                <a16:creationId xmlns:a16="http://schemas.microsoft.com/office/drawing/2014/main" id="{D0F9C9BF-DBE3-4366-B8B0-36A1C89C8ECC}"/>
              </a:ext>
            </a:extLst>
          </p:cNvPr>
          <p:cNvSpPr/>
          <p:nvPr/>
        </p:nvSpPr>
        <p:spPr>
          <a:xfrm>
            <a:off x="1179491" y="3158332"/>
            <a:ext cx="1098352" cy="67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n>
                <a:solidFill>
                  <a:srgbClr val="FF0000"/>
                </a:solidFill>
              </a:ln>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64D549-B343-4B69-AB9C-29C91FBB996B}"/>
                  </a:ext>
                </a:extLst>
              </p:cNvPr>
              <p:cNvSpPr txBox="1"/>
              <p:nvPr/>
            </p:nvSpPr>
            <p:spPr>
              <a:xfrm>
                <a:off x="231264" y="720922"/>
                <a:ext cx="8496944" cy="1203406"/>
              </a:xfrm>
              <a:prstGeom prst="rect">
                <a:avLst/>
              </a:prstGeom>
              <a:noFill/>
            </p:spPr>
            <p:txBody>
              <a:bodyPr wrap="square" rtlCol="0">
                <a:spAutoFit/>
              </a:bodyPr>
              <a:lstStyle/>
              <a:p>
                <a:r>
                  <a:rPr lang="en-US" altLang="zh-CN" baseline="0" dirty="0">
                    <a:solidFill>
                      <a:schemeClr val="tx2"/>
                    </a:solidFill>
                    <a:latin typeface="Times New Roman" panose="02020603050405020304" pitchFamily="18" charset="0"/>
                    <a:ea typeface="仿宋" panose="02010609060101010101" pitchFamily="49" charset="-122"/>
                  </a:rPr>
                  <a:t>7</a:t>
                </a:r>
                <a:r>
                  <a:rPr lang="zh-CN" altLang="en-US" baseline="0" dirty="0">
                    <a:solidFill>
                      <a:schemeClr val="tx2"/>
                    </a:solidFill>
                    <a:latin typeface="Times New Roman" panose="02020603050405020304" pitchFamily="18" charset="0"/>
                    <a:ea typeface="仿宋" panose="02010609060101010101" pitchFamily="49" charset="-122"/>
                  </a:rPr>
                  <a:t>、设反应堆在平均热中子通量密度分别为</a:t>
                </a:r>
                <a14:m>
                  <m:oMath xmlns:m="http://schemas.openxmlformats.org/officeDocument/2006/math">
                    <m:r>
                      <a:rPr lang="en-US" altLang="zh-CN" b="0" i="1" baseline="0" smtClean="0">
                        <a:solidFill>
                          <a:schemeClr val="tx2"/>
                        </a:solidFill>
                        <a:latin typeface="Cambria Math" panose="02040503050406030204" pitchFamily="18" charset="0"/>
                        <a:ea typeface="仿宋" panose="02010609060101010101" pitchFamily="49" charset="-122"/>
                      </a:rPr>
                      <m:t>1</m:t>
                    </m:r>
                    <m:r>
                      <a:rPr lang="en-US" altLang="zh-CN" b="0" i="1" baseline="0" smtClean="0">
                        <a:solidFill>
                          <a:schemeClr val="tx2"/>
                        </a:solidFill>
                        <a:latin typeface="Cambria Math" panose="02040503050406030204" pitchFamily="18" charset="0"/>
                        <a:ea typeface="Cambria Math" panose="02040503050406030204" pitchFamily="18" charset="0"/>
                      </a:rPr>
                      <m:t>×</m:t>
                    </m:r>
                    <m:sSup>
                      <m:sSupPr>
                        <m:ctrlPr>
                          <a:rPr lang="en-US" altLang="zh-CN" b="0" i="1" baseline="0" smtClean="0">
                            <a:solidFill>
                              <a:schemeClr val="tx2"/>
                            </a:solidFill>
                            <a:latin typeface="Cambria Math" panose="02040503050406030204" pitchFamily="18" charset="0"/>
                            <a:ea typeface="Cambria Math" panose="02040503050406030204" pitchFamily="18" charset="0"/>
                          </a:rPr>
                        </m:ctrlPr>
                      </m:sSupPr>
                      <m:e>
                        <m:r>
                          <a:rPr lang="en-US" altLang="zh-CN" b="0" i="1" baseline="0" smtClean="0">
                            <a:solidFill>
                              <a:schemeClr val="tx2"/>
                            </a:solidFill>
                            <a:latin typeface="Cambria Math" panose="02040503050406030204" pitchFamily="18" charset="0"/>
                            <a:ea typeface="Cambria Math" panose="02040503050406030204" pitchFamily="18" charset="0"/>
                          </a:rPr>
                          <m:t>10</m:t>
                        </m:r>
                      </m:e>
                      <m:sup>
                        <m:r>
                          <a:rPr lang="en-US" altLang="zh-CN" b="0" i="1" baseline="0" smtClean="0">
                            <a:solidFill>
                              <a:schemeClr val="tx2"/>
                            </a:solidFill>
                            <a:latin typeface="Cambria Math" panose="02040503050406030204" pitchFamily="18" charset="0"/>
                            <a:ea typeface="Cambria Math" panose="02040503050406030204" pitchFamily="18" charset="0"/>
                          </a:rPr>
                          <m:t>15</m:t>
                        </m:r>
                      </m:sup>
                    </m:sSup>
                    <m:r>
                      <a:rPr lang="en-US" altLang="zh-CN" b="0" i="1" baseline="0" smtClean="0">
                        <a:solidFill>
                          <a:schemeClr val="tx2"/>
                        </a:solidFill>
                        <a:latin typeface="Cambria Math" panose="02040503050406030204" pitchFamily="18" charset="0"/>
                        <a:ea typeface="Cambria Math" panose="02040503050406030204" pitchFamily="18" charset="0"/>
                      </a:rPr>
                      <m:t>,</m:t>
                    </m:r>
                    <m:r>
                      <a:rPr lang="en-US" altLang="zh-CN" i="1">
                        <a:solidFill>
                          <a:schemeClr val="tx2"/>
                        </a:solidFill>
                        <a:latin typeface="Cambria Math" panose="02040503050406030204" pitchFamily="18" charset="0"/>
                        <a:ea typeface="仿宋" panose="02010609060101010101" pitchFamily="49" charset="-122"/>
                      </a:rPr>
                      <m:t>1</m:t>
                    </m:r>
                    <m:r>
                      <a:rPr lang="en-US" altLang="zh-CN" i="1">
                        <a:solidFill>
                          <a:schemeClr val="tx2"/>
                        </a:solidFill>
                        <a:latin typeface="Cambria Math" panose="02040503050406030204" pitchFamily="18" charset="0"/>
                        <a:ea typeface="Cambria Math" panose="02040503050406030204" pitchFamily="18" charset="0"/>
                      </a:rPr>
                      <m:t>×</m:t>
                    </m:r>
                    <m:sSup>
                      <m:sSupPr>
                        <m:ctrlPr>
                          <a:rPr lang="en-US" altLang="zh-CN" i="1">
                            <a:solidFill>
                              <a:schemeClr val="tx2"/>
                            </a:solidFill>
                            <a:latin typeface="Cambria Math" panose="02040503050406030204" pitchFamily="18" charset="0"/>
                            <a:ea typeface="Cambria Math" panose="02040503050406030204" pitchFamily="18" charset="0"/>
                          </a:rPr>
                        </m:ctrlPr>
                      </m:sSupPr>
                      <m:e>
                        <m:r>
                          <a:rPr lang="en-US" altLang="zh-CN" i="1">
                            <a:solidFill>
                              <a:schemeClr val="tx2"/>
                            </a:solidFill>
                            <a:latin typeface="Cambria Math" panose="02040503050406030204" pitchFamily="18" charset="0"/>
                            <a:ea typeface="Cambria Math" panose="02040503050406030204" pitchFamily="18" charset="0"/>
                          </a:rPr>
                          <m:t>10</m:t>
                        </m:r>
                      </m:e>
                      <m:sup>
                        <m:r>
                          <a:rPr lang="en-US" altLang="zh-CN" i="1">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4</m:t>
                        </m:r>
                      </m:sup>
                    </m:sSup>
                    <m:r>
                      <a:rPr lang="en-US" altLang="zh-CN" i="1">
                        <a:solidFill>
                          <a:schemeClr val="tx2"/>
                        </a:solidFill>
                        <a:latin typeface="Cambria Math" panose="02040503050406030204" pitchFamily="18" charset="0"/>
                        <a:ea typeface="Cambria Math" panose="02040503050406030204" pitchFamily="18" charset="0"/>
                      </a:rPr>
                      <m:t>,</m:t>
                    </m:r>
                    <m:r>
                      <a:rPr lang="en-US" altLang="zh-CN" i="1">
                        <a:solidFill>
                          <a:schemeClr val="tx2"/>
                        </a:solidFill>
                        <a:latin typeface="Cambria Math" panose="02040503050406030204" pitchFamily="18" charset="0"/>
                        <a:ea typeface="仿宋" panose="02010609060101010101" pitchFamily="49" charset="-122"/>
                      </a:rPr>
                      <m:t>1</m:t>
                    </m:r>
                    <m:r>
                      <a:rPr lang="en-US" altLang="zh-CN" i="1">
                        <a:solidFill>
                          <a:schemeClr val="tx2"/>
                        </a:solidFill>
                        <a:latin typeface="Cambria Math" panose="02040503050406030204" pitchFamily="18" charset="0"/>
                        <a:ea typeface="Cambria Math" panose="02040503050406030204" pitchFamily="18" charset="0"/>
                      </a:rPr>
                      <m:t>×</m:t>
                    </m:r>
                    <m:sSup>
                      <m:sSupPr>
                        <m:ctrlPr>
                          <a:rPr lang="en-US" altLang="zh-CN" i="1">
                            <a:solidFill>
                              <a:schemeClr val="tx2"/>
                            </a:solidFill>
                            <a:latin typeface="Cambria Math" panose="02040503050406030204" pitchFamily="18" charset="0"/>
                            <a:ea typeface="Cambria Math" panose="02040503050406030204" pitchFamily="18" charset="0"/>
                          </a:rPr>
                        </m:ctrlPr>
                      </m:sSupPr>
                      <m:e>
                        <m:r>
                          <a:rPr lang="en-US" altLang="zh-CN" i="1">
                            <a:solidFill>
                              <a:schemeClr val="tx2"/>
                            </a:solidFill>
                            <a:latin typeface="Cambria Math" panose="02040503050406030204" pitchFamily="18" charset="0"/>
                            <a:ea typeface="Cambria Math" panose="02040503050406030204" pitchFamily="18" charset="0"/>
                          </a:rPr>
                          <m:t>10</m:t>
                        </m:r>
                      </m:e>
                      <m:sup>
                        <m:r>
                          <a:rPr lang="en-US" altLang="zh-CN" i="1">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3</m:t>
                        </m:r>
                      </m:sup>
                    </m:sSup>
                    <m:r>
                      <a:rPr lang="en-US" altLang="zh-CN" i="1">
                        <a:solidFill>
                          <a:schemeClr val="tx2"/>
                        </a:solidFill>
                        <a:latin typeface="Cambria Math" panose="02040503050406030204" pitchFamily="18" charset="0"/>
                        <a:ea typeface="Cambria Math" panose="02040503050406030204" pitchFamily="18" charset="0"/>
                      </a:rPr>
                      <m:t>,</m:t>
                    </m:r>
                    <m:r>
                      <a:rPr lang="en-US" altLang="zh-CN" i="1">
                        <a:solidFill>
                          <a:schemeClr val="tx2"/>
                        </a:solidFill>
                        <a:latin typeface="Cambria Math" panose="02040503050406030204" pitchFamily="18" charset="0"/>
                        <a:ea typeface="仿宋" panose="02010609060101010101" pitchFamily="49" charset="-122"/>
                      </a:rPr>
                      <m:t>1</m:t>
                    </m:r>
                    <m:r>
                      <a:rPr lang="en-US" altLang="zh-CN" i="1">
                        <a:solidFill>
                          <a:schemeClr val="tx2"/>
                        </a:solidFill>
                        <a:latin typeface="Cambria Math" panose="02040503050406030204" pitchFamily="18" charset="0"/>
                        <a:ea typeface="Cambria Math" panose="02040503050406030204" pitchFamily="18" charset="0"/>
                      </a:rPr>
                      <m:t>×</m:t>
                    </m:r>
                    <m:sSup>
                      <m:sSupPr>
                        <m:ctrlPr>
                          <a:rPr lang="en-US" altLang="zh-CN" i="1">
                            <a:solidFill>
                              <a:schemeClr val="tx2"/>
                            </a:solidFill>
                            <a:latin typeface="Cambria Math" panose="02040503050406030204" pitchFamily="18" charset="0"/>
                            <a:ea typeface="Cambria Math" panose="02040503050406030204" pitchFamily="18" charset="0"/>
                          </a:rPr>
                        </m:ctrlPr>
                      </m:sSupPr>
                      <m:e>
                        <m:r>
                          <a:rPr lang="en-US" altLang="zh-CN" i="1">
                            <a:solidFill>
                              <a:schemeClr val="tx2"/>
                            </a:solidFill>
                            <a:latin typeface="Cambria Math" panose="02040503050406030204" pitchFamily="18" charset="0"/>
                            <a:ea typeface="Cambria Math" panose="02040503050406030204" pitchFamily="18" charset="0"/>
                          </a:rPr>
                          <m:t>10</m:t>
                        </m:r>
                      </m:e>
                      <m:sup>
                        <m:r>
                          <a:rPr lang="en-US" altLang="zh-CN" i="1">
                            <a:solidFill>
                              <a:schemeClr val="tx2"/>
                            </a:solidFill>
                            <a:latin typeface="Cambria Math" panose="02040503050406030204" pitchFamily="18" charset="0"/>
                            <a:ea typeface="Cambria Math" panose="02040503050406030204" pitchFamily="18" charset="0"/>
                          </a:rPr>
                          <m:t>1</m:t>
                        </m:r>
                        <m:r>
                          <a:rPr lang="en-US" altLang="zh-CN" b="0" i="1" smtClean="0">
                            <a:solidFill>
                              <a:schemeClr val="tx2"/>
                            </a:solidFill>
                            <a:latin typeface="Cambria Math" panose="02040503050406030204" pitchFamily="18" charset="0"/>
                            <a:ea typeface="Cambria Math" panose="02040503050406030204" pitchFamily="18" charset="0"/>
                          </a:rPr>
                          <m:t>2</m:t>
                        </m:r>
                      </m:sup>
                    </m:sSup>
                  </m:oMath>
                </a14:m>
                <a:r>
                  <a:rPr lang="zh-CN" altLang="en-US" dirty="0">
                    <a:solidFill>
                      <a:schemeClr val="tx2"/>
                    </a:solidFill>
                    <a:latin typeface="Times New Roman" panose="02020603050405020304" pitchFamily="18" charset="0"/>
                    <a:ea typeface="仿宋" panose="02010609060101010101" pitchFamily="49" charset="-122"/>
                  </a:rPr>
                  <a:t>下运行了足够长时间，并建立了平衡氙后突然停堆，设反应堆启动前的初始剩余反应性均为</a:t>
                </a:r>
                <a:r>
                  <a:rPr lang="en-US" altLang="zh-CN" dirty="0">
                    <a:solidFill>
                      <a:schemeClr val="tx2"/>
                    </a:solidFill>
                    <a:latin typeface="Times New Roman" panose="02020603050405020304" pitchFamily="18" charset="0"/>
                    <a:ea typeface="仿宋" panose="02010609060101010101" pitchFamily="49" charset="-122"/>
                  </a:rPr>
                  <a:t>6%</a:t>
                </a:r>
                <a:r>
                  <a:rPr lang="zh-CN" altLang="en-US" dirty="0">
                    <a:solidFill>
                      <a:schemeClr val="tx2"/>
                    </a:solidFill>
                    <a:latin typeface="Times New Roman" panose="02020603050405020304" pitchFamily="18" charset="0"/>
                    <a:ea typeface="仿宋" panose="02010609060101010101" pitchFamily="49" charset="-122"/>
                  </a:rPr>
                  <a:t>，试画出四种情况下的碘坑曲线以及允许停堆时间，强迫停堆时间和碘坑时间。</a:t>
                </a:r>
                <a:endParaRPr lang="zh-CN" altLang="en-US"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9F64D549-B343-4B69-AB9C-29C91FBB996B}"/>
                  </a:ext>
                </a:extLst>
              </p:cNvPr>
              <p:cNvSpPr txBox="1">
                <a:spLocks noRot="1" noChangeAspect="1" noMove="1" noResize="1" noEditPoints="1" noAdjustHandles="1" noChangeArrowheads="1" noChangeShapeType="1" noTextEdit="1"/>
              </p:cNvSpPr>
              <p:nvPr/>
            </p:nvSpPr>
            <p:spPr>
              <a:xfrm>
                <a:off x="231264" y="720922"/>
                <a:ext cx="8496944" cy="1203406"/>
              </a:xfrm>
              <a:prstGeom prst="rect">
                <a:avLst/>
              </a:prstGeom>
              <a:blipFill>
                <a:blip r:embed="rId9"/>
                <a:stretch>
                  <a:fillRect l="-646" t="-3535" r="-574"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54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080062-5C35-C651-FEB4-CC906BFE39C1}"/>
              </a:ext>
            </a:extLst>
          </p:cNvPr>
          <p:cNvSpPr>
            <a:spLocks noGrp="1"/>
          </p:cNvSpPr>
          <p:nvPr>
            <p:ph type="title"/>
          </p:nvPr>
        </p:nvSpPr>
        <p:spPr/>
        <p:txBody>
          <a:bodyPr/>
          <a:lstStyle/>
          <a:p>
            <a:r>
              <a:rPr lang="zh-CN" altLang="en-US" dirty="0"/>
              <a:t>第四章 临界理论</a:t>
            </a:r>
          </a:p>
        </p:txBody>
      </p:sp>
    </p:spTree>
    <p:extLst>
      <p:ext uri="{BB962C8B-B14F-4D97-AF65-F5344CB8AC3E}">
        <p14:creationId xmlns:p14="http://schemas.microsoft.com/office/powerpoint/2010/main" val="5442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66A9E-C8BB-490D-939F-C36CD2AD850B}"/>
              </a:ext>
            </a:extLst>
          </p:cNvPr>
          <p:cNvSpPr>
            <a:spLocks noGrp="1"/>
          </p:cNvSpPr>
          <p:nvPr>
            <p:ph type="title"/>
          </p:nvPr>
        </p:nvSpPr>
        <p:spPr/>
        <p:txBody>
          <a:bodyPr/>
          <a:lstStyle/>
          <a:p>
            <a:r>
              <a:rPr lang="zh-CN" altLang="en-US" dirty="0"/>
              <a:t>作业题</a:t>
            </a:r>
          </a:p>
        </p:txBody>
      </p:sp>
      <p:sp>
        <p:nvSpPr>
          <p:cNvPr id="4" name="内容占位符 2">
            <a:extLst>
              <a:ext uri="{FF2B5EF4-FFF2-40B4-BE49-F238E27FC236}">
                <a16:creationId xmlns:a16="http://schemas.microsoft.com/office/drawing/2014/main" id="{F92AEE24-B36A-49C7-9AAC-D3EAD27F2178}"/>
              </a:ext>
            </a:extLst>
          </p:cNvPr>
          <p:cNvSpPr>
            <a:spLocks noGrp="1"/>
          </p:cNvSpPr>
          <p:nvPr/>
        </p:nvSpPr>
        <p:spPr bwMode="auto">
          <a:xfrm>
            <a:off x="306710" y="728700"/>
            <a:ext cx="8503201" cy="54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55600" indent="-355600" algn="l" rtl="0" eaLnBrk="1" fontAlgn="base" hangingPunct="1">
              <a:spcBef>
                <a:spcPct val="20000"/>
              </a:spcBef>
              <a:spcAft>
                <a:spcPct val="0"/>
              </a:spcAft>
              <a:buClrTx/>
              <a:buFont typeface="Arial" panose="020B0604020202020204" pitchFamily="34" charset="0"/>
              <a:buChar char="•"/>
              <a:defRPr sz="2200" b="0">
                <a:solidFill>
                  <a:schemeClr val="tx2"/>
                </a:solidFill>
                <a:latin typeface="Times New Roman" panose="02020603050405020304" pitchFamily="18" charset="0"/>
                <a:ea typeface="华文楷体" pitchFamily="2" charset="-122"/>
                <a:cs typeface="Times New Roman" panose="02020603050405020304" pitchFamily="18" charset="0"/>
              </a:defRPr>
            </a:lvl1pPr>
            <a:lvl2pPr marL="541338" indent="-185738" algn="l" rtl="0" eaLnBrk="1" fontAlgn="base" hangingPunct="1">
              <a:spcBef>
                <a:spcPct val="20000"/>
              </a:spcBef>
              <a:spcAft>
                <a:spcPct val="0"/>
              </a:spcAft>
              <a:buClrTx/>
              <a:buFont typeface="Times New Roman" panose="02020603050405020304" pitchFamily="18" charset="0"/>
              <a:buChar char="-"/>
              <a:defRPr sz="2000" b="0">
                <a:solidFill>
                  <a:schemeClr val="tx2"/>
                </a:solidFill>
                <a:latin typeface="Times New Roman" pitchFamily="18" charset="0"/>
                <a:ea typeface="华文楷体" pitchFamily="2" charset="-122"/>
                <a:cs typeface="Times New Roman" pitchFamily="18" charset="0"/>
              </a:defRPr>
            </a:lvl2pPr>
            <a:lvl3pPr marL="896938" indent="-177800" algn="l" rtl="0" eaLnBrk="1" fontAlgn="base" hangingPunct="1">
              <a:spcBef>
                <a:spcPct val="20000"/>
              </a:spcBef>
              <a:spcAft>
                <a:spcPct val="0"/>
              </a:spcAft>
              <a:buClrTx/>
              <a:buFont typeface="Times New Roman" panose="02020603050405020304" pitchFamily="18" charset="0"/>
              <a:buChar char="-"/>
              <a:defRPr sz="1800" b="0" baseline="0">
                <a:solidFill>
                  <a:schemeClr val="tx2"/>
                </a:solidFill>
                <a:latin typeface="Times New Roman" pitchFamily="18" charset="0"/>
                <a:ea typeface="华文楷体" pitchFamily="2"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600" b="0">
                <a:solidFill>
                  <a:schemeClr val="tx2"/>
                </a:solidFill>
                <a:latin typeface="Times New Roman" pitchFamily="18" charset="0"/>
                <a:ea typeface="华文楷体" pitchFamily="2"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400" b="0">
                <a:solidFill>
                  <a:schemeClr val="tx2"/>
                </a:solidFill>
                <a:latin typeface="Times New Roman" pitchFamily="18" charset="0"/>
                <a:ea typeface="华文楷体" pitchFamily="2"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t>停堆时刻（</a:t>
            </a:r>
            <a:r>
              <a:rPr lang="en-US" altLang="zh-CN" dirty="0"/>
              <a:t>t=0</a:t>
            </a:r>
            <a:r>
              <a:rPr lang="zh-CN" altLang="en-US" dirty="0"/>
              <a:t>）的剩余反应性为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A8A3ED17-61AF-4111-99B5-20E7E5828F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023" y="1160748"/>
            <a:ext cx="7102318" cy="1368152"/>
          </a:xfrm>
          <a:prstGeom prst="rect">
            <a:avLst/>
          </a:prstGeom>
          <a:noFill/>
        </p:spPr>
      </p:pic>
      <p:pic>
        <p:nvPicPr>
          <p:cNvPr id="6" name="图片 5">
            <a:extLst>
              <a:ext uri="{FF2B5EF4-FFF2-40B4-BE49-F238E27FC236}">
                <a16:creationId xmlns:a16="http://schemas.microsoft.com/office/drawing/2014/main" id="{5E95F4F8-E458-4826-8085-50FB3500BA72}"/>
              </a:ext>
            </a:extLst>
          </p:cNvPr>
          <p:cNvPicPr>
            <a:picLocks noChangeAspect="1"/>
          </p:cNvPicPr>
          <p:nvPr/>
        </p:nvPicPr>
        <p:blipFill>
          <a:blip r:embed="rId3"/>
          <a:stretch>
            <a:fillRect/>
          </a:stretch>
        </p:blipFill>
        <p:spPr>
          <a:xfrm>
            <a:off x="335188" y="2528900"/>
            <a:ext cx="8537237" cy="1282853"/>
          </a:xfrm>
          <a:prstGeom prst="rect">
            <a:avLst/>
          </a:prstGeom>
        </p:spPr>
      </p:pic>
      <p:pic>
        <p:nvPicPr>
          <p:cNvPr id="7" name="图片 6">
            <a:extLst>
              <a:ext uri="{FF2B5EF4-FFF2-40B4-BE49-F238E27FC236}">
                <a16:creationId xmlns:a16="http://schemas.microsoft.com/office/drawing/2014/main" id="{8B64B571-76FE-4995-9DF3-3284003CDE70}"/>
              </a:ext>
            </a:extLst>
          </p:cNvPr>
          <p:cNvPicPr>
            <a:picLocks noChangeAspect="1"/>
          </p:cNvPicPr>
          <p:nvPr/>
        </p:nvPicPr>
        <p:blipFill>
          <a:blip r:embed="rId4"/>
          <a:stretch>
            <a:fillRect/>
          </a:stretch>
        </p:blipFill>
        <p:spPr>
          <a:xfrm>
            <a:off x="271575" y="4099785"/>
            <a:ext cx="8285363" cy="1245006"/>
          </a:xfrm>
          <a:prstGeom prst="rect">
            <a:avLst/>
          </a:prstGeom>
        </p:spPr>
      </p:pic>
    </p:spTree>
    <p:extLst>
      <p:ext uri="{BB962C8B-B14F-4D97-AF65-F5344CB8AC3E}">
        <p14:creationId xmlns:p14="http://schemas.microsoft.com/office/powerpoint/2010/main" val="24484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937FD-98E3-4AED-9437-5E456A4EB985}"/>
              </a:ext>
            </a:extLst>
          </p:cNvPr>
          <p:cNvSpPr>
            <a:spLocks noGrp="1"/>
          </p:cNvSpPr>
          <p:nvPr>
            <p:ph type="title"/>
          </p:nvPr>
        </p:nvSpPr>
        <p:spPr/>
        <p:txBody>
          <a:bodyPr/>
          <a:lstStyle/>
          <a:p>
            <a:r>
              <a:rPr lang="zh-CN" altLang="en-US" dirty="0"/>
              <a:t>作业题</a:t>
            </a:r>
          </a:p>
        </p:txBody>
      </p:sp>
      <p:pic>
        <p:nvPicPr>
          <p:cNvPr id="4" name="图片 3">
            <a:extLst>
              <a:ext uri="{FF2B5EF4-FFF2-40B4-BE49-F238E27FC236}">
                <a16:creationId xmlns:a16="http://schemas.microsoft.com/office/drawing/2014/main" id="{02CDFB31-6940-49C3-B5C9-D5C67CA1F3BC}"/>
              </a:ext>
            </a:extLst>
          </p:cNvPr>
          <p:cNvPicPr>
            <a:picLocks noChangeAspect="1"/>
          </p:cNvPicPr>
          <p:nvPr/>
        </p:nvPicPr>
        <p:blipFill>
          <a:blip r:embed="rId2"/>
          <a:stretch>
            <a:fillRect/>
          </a:stretch>
        </p:blipFill>
        <p:spPr>
          <a:xfrm>
            <a:off x="184564" y="379969"/>
            <a:ext cx="8774872" cy="6289391"/>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E72B460-3517-406F-94CC-FBD6F8C27649}"/>
                  </a:ext>
                </a:extLst>
              </p:cNvPr>
              <p:cNvSpPr txBox="1"/>
              <p:nvPr/>
            </p:nvSpPr>
            <p:spPr>
              <a:xfrm>
                <a:off x="395536" y="476672"/>
                <a:ext cx="682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baseline="0" smtClean="0">
                              <a:solidFill>
                                <a:schemeClr val="tx2"/>
                              </a:solidFill>
                              <a:latin typeface="Cambria Math" panose="02040503050406030204" pitchFamily="18" charset="0"/>
                              <a:ea typeface="仿宋" panose="02010609060101010101" pitchFamily="49" charset="-122"/>
                            </a:rPr>
                          </m:ctrlPr>
                        </m:sSubPr>
                        <m:e>
                          <m:r>
                            <a:rPr lang="zh-CN" altLang="en-US" sz="2400" i="1" baseline="0" smtClean="0">
                              <a:solidFill>
                                <a:schemeClr val="tx2"/>
                              </a:solidFill>
                              <a:latin typeface="Cambria Math" panose="02040503050406030204" pitchFamily="18" charset="0"/>
                              <a:ea typeface="仿宋" panose="02010609060101010101" pitchFamily="49" charset="-122"/>
                            </a:rPr>
                            <m:t>𝜌</m:t>
                          </m:r>
                        </m:e>
                        <m:sub>
                          <m:r>
                            <m:rPr>
                              <m:sty m:val="p"/>
                            </m:rPr>
                            <a:rPr lang="en-US" altLang="zh-CN" sz="2400" i="1">
                              <a:solidFill>
                                <a:schemeClr val="tx2"/>
                              </a:solidFill>
                              <a:latin typeface="Cambria Math" panose="02040503050406030204" pitchFamily="18" charset="0"/>
                              <a:ea typeface="仿宋" panose="02010609060101010101" pitchFamily="49" charset="-122"/>
                            </a:rPr>
                            <m:t>ex</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8E72B460-3517-406F-94CC-FBD6F8C27649}"/>
                  </a:ext>
                </a:extLst>
              </p:cNvPr>
              <p:cNvSpPr txBox="1">
                <a:spLocks noRot="1" noChangeAspect="1" noMove="1" noResize="1" noEditPoints="1" noAdjustHandles="1" noChangeArrowheads="1" noChangeShapeType="1" noTextEdit="1"/>
              </p:cNvSpPr>
              <p:nvPr/>
            </p:nvSpPr>
            <p:spPr>
              <a:xfrm>
                <a:off x="395536" y="476672"/>
                <a:ext cx="682366" cy="461665"/>
              </a:xfrm>
              <a:prstGeom prst="rect">
                <a:avLst/>
              </a:prstGeom>
              <a:blipFill>
                <a:blip r:embed="rId3"/>
                <a:stretch>
                  <a:fillRect b="-11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288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937FD-98E3-4AED-9437-5E456A4EB985}"/>
              </a:ext>
            </a:extLst>
          </p:cNvPr>
          <p:cNvSpPr>
            <a:spLocks noGrp="1"/>
          </p:cNvSpPr>
          <p:nvPr>
            <p:ph type="title"/>
          </p:nvPr>
        </p:nvSpPr>
        <p:spPr/>
        <p:txBody>
          <a:bodyPr/>
          <a:lstStyle/>
          <a:p>
            <a:r>
              <a:rPr lang="zh-CN" altLang="en-US" dirty="0"/>
              <a:t>作业题</a:t>
            </a:r>
          </a:p>
        </p:txBody>
      </p:sp>
      <p:pic>
        <p:nvPicPr>
          <p:cNvPr id="5" name="图片 4">
            <a:extLst>
              <a:ext uri="{FF2B5EF4-FFF2-40B4-BE49-F238E27FC236}">
                <a16:creationId xmlns:a16="http://schemas.microsoft.com/office/drawing/2014/main" id="{A361306A-6E0D-479B-8C1B-12D2A622B2B7}"/>
              </a:ext>
            </a:extLst>
          </p:cNvPr>
          <p:cNvPicPr>
            <a:picLocks noChangeAspect="1"/>
          </p:cNvPicPr>
          <p:nvPr/>
        </p:nvPicPr>
        <p:blipFill>
          <a:blip r:embed="rId2"/>
          <a:stretch>
            <a:fillRect/>
          </a:stretch>
        </p:blipFill>
        <p:spPr>
          <a:xfrm>
            <a:off x="575556" y="1025960"/>
            <a:ext cx="7992888" cy="5514806"/>
          </a:xfrm>
          <a:prstGeom prst="rect">
            <a:avLst/>
          </a:prstGeom>
        </p:spPr>
      </p:pic>
      <p:pic>
        <p:nvPicPr>
          <p:cNvPr id="6" name="图片 5">
            <a:extLst>
              <a:ext uri="{FF2B5EF4-FFF2-40B4-BE49-F238E27FC236}">
                <a16:creationId xmlns:a16="http://schemas.microsoft.com/office/drawing/2014/main" id="{42127051-5261-49C3-A474-A5285A536D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778396"/>
            <a:ext cx="2466523" cy="404664"/>
          </a:xfrm>
          <a:prstGeom prst="rect">
            <a:avLst/>
          </a:prstGeom>
          <a:noFill/>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FAD5218-7D38-4FE6-B661-9CA72DF7275F}"/>
                  </a:ext>
                </a:extLst>
              </p:cNvPr>
              <p:cNvSpPr txBox="1"/>
              <p:nvPr/>
            </p:nvSpPr>
            <p:spPr>
              <a:xfrm>
                <a:off x="709432" y="1206971"/>
                <a:ext cx="682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baseline="0" smtClean="0">
                              <a:solidFill>
                                <a:schemeClr val="tx2"/>
                              </a:solidFill>
                              <a:latin typeface="Cambria Math" panose="02040503050406030204" pitchFamily="18" charset="0"/>
                              <a:ea typeface="仿宋" panose="02010609060101010101" pitchFamily="49" charset="-122"/>
                            </a:rPr>
                          </m:ctrlPr>
                        </m:sSubPr>
                        <m:e>
                          <m:r>
                            <a:rPr lang="zh-CN" altLang="en-US" sz="2400" i="1" baseline="0" smtClean="0">
                              <a:solidFill>
                                <a:schemeClr val="tx2"/>
                              </a:solidFill>
                              <a:latin typeface="Cambria Math" panose="02040503050406030204" pitchFamily="18" charset="0"/>
                              <a:ea typeface="仿宋" panose="02010609060101010101" pitchFamily="49" charset="-122"/>
                            </a:rPr>
                            <m:t>𝜌</m:t>
                          </m:r>
                        </m:e>
                        <m:sub>
                          <m:r>
                            <m:rPr>
                              <m:sty m:val="p"/>
                            </m:rPr>
                            <a:rPr lang="en-US" altLang="zh-CN" sz="2400" i="1">
                              <a:solidFill>
                                <a:schemeClr val="tx2"/>
                              </a:solidFill>
                              <a:latin typeface="Cambria Math" panose="02040503050406030204" pitchFamily="18" charset="0"/>
                              <a:ea typeface="仿宋" panose="02010609060101010101" pitchFamily="49" charset="-122"/>
                            </a:rPr>
                            <m:t>ex</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6FAD5218-7D38-4FE6-B661-9CA72DF7275F}"/>
                  </a:ext>
                </a:extLst>
              </p:cNvPr>
              <p:cNvSpPr txBox="1">
                <a:spLocks noRot="1" noChangeAspect="1" noMove="1" noResize="1" noEditPoints="1" noAdjustHandles="1" noChangeArrowheads="1" noChangeShapeType="1" noTextEdit="1"/>
              </p:cNvSpPr>
              <p:nvPr/>
            </p:nvSpPr>
            <p:spPr>
              <a:xfrm>
                <a:off x="709432" y="1206971"/>
                <a:ext cx="682366" cy="461665"/>
              </a:xfrm>
              <a:prstGeom prst="rect">
                <a:avLst/>
              </a:prstGeom>
              <a:blipFill>
                <a:blip r:embed="rId4"/>
                <a:stretch>
                  <a:fillRect b="-10526"/>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200A8B8D-6585-4FE4-BF1C-97962314966A}"/>
              </a:ext>
            </a:extLst>
          </p:cNvPr>
          <p:cNvCxnSpPr/>
          <p:nvPr/>
        </p:nvCxnSpPr>
        <p:spPr>
          <a:xfrm>
            <a:off x="1619672" y="2674228"/>
            <a:ext cx="3096344" cy="0"/>
          </a:xfrm>
          <a:prstGeom prst="straightConnector1">
            <a:avLst/>
          </a:prstGeom>
          <a:ln w="381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B79D1BD-D22E-41FD-88CB-52A0750ED954}"/>
                  </a:ext>
                </a:extLst>
              </p:cNvPr>
              <p:cNvSpPr txBox="1"/>
              <p:nvPr/>
            </p:nvSpPr>
            <p:spPr>
              <a:xfrm>
                <a:off x="2843808" y="2276872"/>
                <a:ext cx="458331"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baseline="0" smtClean="0">
                              <a:solidFill>
                                <a:schemeClr val="tx2"/>
                              </a:solidFill>
                              <a:latin typeface="Cambria Math" panose="02040503050406030204" pitchFamily="18" charset="0"/>
                              <a:ea typeface="仿宋" panose="02010609060101010101" pitchFamily="49" charset="-122"/>
                            </a:rPr>
                          </m:ctrlPr>
                        </m:sSubPr>
                        <m:e>
                          <m:r>
                            <a:rPr lang="en-US" altLang="zh-CN" sz="2000" b="0" i="1" baseline="0" smtClean="0">
                              <a:solidFill>
                                <a:schemeClr val="tx2"/>
                              </a:solidFill>
                              <a:latin typeface="Cambria Math" panose="02040503050406030204" pitchFamily="18" charset="0"/>
                              <a:ea typeface="仿宋" panose="02010609060101010101" pitchFamily="49" charset="-122"/>
                            </a:rPr>
                            <m:t>𝑡</m:t>
                          </m:r>
                        </m:e>
                        <m:sub>
                          <m:r>
                            <a:rPr lang="en-US" altLang="zh-CN" sz="2000" b="0" i="1" baseline="0" smtClean="0">
                              <a:solidFill>
                                <a:schemeClr val="tx2"/>
                              </a:solidFill>
                              <a:latin typeface="Cambria Math" panose="02040503050406030204" pitchFamily="18" charset="0"/>
                              <a:ea typeface="仿宋" panose="02010609060101010101" pitchFamily="49" charset="-122"/>
                            </a:rPr>
                            <m:t>𝑓</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8" name="文本框 7">
                <a:extLst>
                  <a:ext uri="{FF2B5EF4-FFF2-40B4-BE49-F238E27FC236}">
                    <a16:creationId xmlns:a16="http://schemas.microsoft.com/office/drawing/2014/main" id="{FB79D1BD-D22E-41FD-88CB-52A0750ED954}"/>
                  </a:ext>
                </a:extLst>
              </p:cNvPr>
              <p:cNvSpPr txBox="1">
                <a:spLocks noRot="1" noChangeAspect="1" noMove="1" noResize="1" noEditPoints="1" noAdjustHandles="1" noChangeArrowheads="1" noChangeShapeType="1" noTextEdit="1"/>
              </p:cNvSpPr>
              <p:nvPr/>
            </p:nvSpPr>
            <p:spPr>
              <a:xfrm>
                <a:off x="2843808" y="2276872"/>
                <a:ext cx="458331" cy="424732"/>
              </a:xfrm>
              <a:prstGeom prst="rect">
                <a:avLst/>
              </a:prstGeom>
              <a:blipFill>
                <a:blip r:embed="rId5"/>
                <a:stretch>
                  <a:fillRect b="-10145"/>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D62F553A-CEBF-418B-8672-FB7E19670F26}"/>
              </a:ext>
            </a:extLst>
          </p:cNvPr>
          <p:cNvCxnSpPr>
            <a:cxnSpLocks/>
          </p:cNvCxnSpPr>
          <p:nvPr/>
        </p:nvCxnSpPr>
        <p:spPr>
          <a:xfrm>
            <a:off x="1619672" y="3645024"/>
            <a:ext cx="6624736" cy="0"/>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60D6E36-FBCA-4FA0-AC46-4BDE133B7986}"/>
                  </a:ext>
                </a:extLst>
              </p:cNvPr>
              <p:cNvSpPr txBox="1"/>
              <p:nvPr/>
            </p:nvSpPr>
            <p:spPr>
              <a:xfrm>
                <a:off x="4788024" y="3212976"/>
                <a:ext cx="4363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baseline="0" smtClean="0">
                              <a:solidFill>
                                <a:schemeClr val="tx2"/>
                              </a:solidFill>
                              <a:latin typeface="Cambria Math" panose="02040503050406030204" pitchFamily="18" charset="0"/>
                              <a:ea typeface="仿宋" panose="02010609060101010101" pitchFamily="49" charset="-122"/>
                            </a:rPr>
                          </m:ctrlPr>
                        </m:sSubPr>
                        <m:e>
                          <m:r>
                            <a:rPr lang="en-US" altLang="zh-CN" sz="2000" b="0" i="1" baseline="0" smtClean="0">
                              <a:solidFill>
                                <a:schemeClr val="tx2"/>
                              </a:solidFill>
                              <a:latin typeface="Cambria Math" panose="02040503050406030204" pitchFamily="18" charset="0"/>
                              <a:ea typeface="仿宋" panose="02010609060101010101" pitchFamily="49" charset="-122"/>
                            </a:rPr>
                            <m:t>𝑡</m:t>
                          </m:r>
                        </m:e>
                        <m:sub>
                          <m:r>
                            <a:rPr lang="en-US" altLang="zh-CN" sz="2000" b="0" i="1" baseline="0" smtClean="0">
                              <a:solidFill>
                                <a:schemeClr val="tx2"/>
                              </a:solidFill>
                              <a:latin typeface="Cambria Math" panose="02040503050406030204" pitchFamily="18" charset="0"/>
                              <a:ea typeface="仿宋" panose="02010609060101010101" pitchFamily="49" charset="-122"/>
                            </a:rPr>
                            <m:t>𝐼</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11" name="文本框 10">
                <a:extLst>
                  <a:ext uri="{FF2B5EF4-FFF2-40B4-BE49-F238E27FC236}">
                    <a16:creationId xmlns:a16="http://schemas.microsoft.com/office/drawing/2014/main" id="{860D6E36-FBCA-4FA0-AC46-4BDE133B7986}"/>
                  </a:ext>
                </a:extLst>
              </p:cNvPr>
              <p:cNvSpPr txBox="1">
                <a:spLocks noRot="1" noChangeAspect="1" noMove="1" noResize="1" noEditPoints="1" noAdjustHandles="1" noChangeArrowheads="1" noChangeShapeType="1" noTextEdit="1"/>
              </p:cNvSpPr>
              <p:nvPr/>
            </p:nvSpPr>
            <p:spPr>
              <a:xfrm>
                <a:off x="4788024" y="3212976"/>
                <a:ext cx="436337" cy="400110"/>
              </a:xfrm>
              <a:prstGeom prst="rect">
                <a:avLst/>
              </a:prstGeom>
              <a:blipFill>
                <a:blip r:embed="rId6"/>
                <a:stretch>
                  <a:fillRect b="-1515"/>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4CBFF690-FAA4-43EF-A583-794987A380CD}"/>
              </a:ext>
            </a:extLst>
          </p:cNvPr>
          <p:cNvCxnSpPr>
            <a:cxnSpLocks/>
          </p:cNvCxnSpPr>
          <p:nvPr/>
        </p:nvCxnSpPr>
        <p:spPr>
          <a:xfrm>
            <a:off x="4738698" y="1988840"/>
            <a:ext cx="0" cy="71276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312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DF354-49A5-4489-BDC0-C13C8F3E4BE0}"/>
              </a:ext>
            </a:extLst>
          </p:cNvPr>
          <p:cNvSpPr>
            <a:spLocks noGrp="1"/>
          </p:cNvSpPr>
          <p:nvPr>
            <p:ph type="title"/>
          </p:nvPr>
        </p:nvSpPr>
        <p:spPr/>
        <p:txBody>
          <a:bodyPr/>
          <a:lstStyle/>
          <a:p>
            <a:r>
              <a:rPr lang="zh-CN" altLang="en-US" dirty="0"/>
              <a:t>作业题</a:t>
            </a:r>
          </a:p>
        </p:txBody>
      </p:sp>
      <p:pic>
        <p:nvPicPr>
          <p:cNvPr id="4" name="图片 3">
            <a:extLst>
              <a:ext uri="{FF2B5EF4-FFF2-40B4-BE49-F238E27FC236}">
                <a16:creationId xmlns:a16="http://schemas.microsoft.com/office/drawing/2014/main" id="{93E56667-ED26-4D79-89D1-5F8E4A5A9EAB}"/>
              </a:ext>
            </a:extLst>
          </p:cNvPr>
          <p:cNvPicPr>
            <a:picLocks noChangeAspect="1" noChangeArrowheads="1"/>
          </p:cNvPicPr>
          <p:nvPr/>
        </p:nvPicPr>
        <p:blipFill>
          <a:blip r:embed="rId2"/>
          <a:srcRect/>
          <a:stretch>
            <a:fillRect/>
          </a:stretch>
        </p:blipFill>
        <p:spPr bwMode="auto">
          <a:xfrm>
            <a:off x="1187624" y="1048432"/>
            <a:ext cx="2466523" cy="404664"/>
          </a:xfrm>
          <a:prstGeom prst="rect">
            <a:avLst/>
          </a:prstGeom>
          <a:noFill/>
        </p:spPr>
      </p:pic>
      <p:pic>
        <p:nvPicPr>
          <p:cNvPr id="5" name="图片 4">
            <a:extLst>
              <a:ext uri="{FF2B5EF4-FFF2-40B4-BE49-F238E27FC236}">
                <a16:creationId xmlns:a16="http://schemas.microsoft.com/office/drawing/2014/main" id="{4B53FF97-1F10-4F39-BDB1-FF0188AF3AA9}"/>
              </a:ext>
            </a:extLst>
          </p:cNvPr>
          <p:cNvPicPr>
            <a:picLocks noChangeAspect="1"/>
          </p:cNvPicPr>
          <p:nvPr/>
        </p:nvPicPr>
        <p:blipFill>
          <a:blip r:embed="rId3"/>
          <a:stretch>
            <a:fillRect/>
          </a:stretch>
        </p:blipFill>
        <p:spPr>
          <a:xfrm>
            <a:off x="539552" y="1443621"/>
            <a:ext cx="7201174" cy="4968552"/>
          </a:xfrm>
          <a:prstGeom prst="rect">
            <a:avLst/>
          </a:prstGeom>
        </p:spPr>
      </p:pic>
      <p:sp>
        <p:nvSpPr>
          <p:cNvPr id="6" name="文本框 7">
            <a:extLst>
              <a:ext uri="{FF2B5EF4-FFF2-40B4-BE49-F238E27FC236}">
                <a16:creationId xmlns:a16="http://schemas.microsoft.com/office/drawing/2014/main" id="{A0CFCD75-E2E3-49E3-83DE-D66900B57B46}"/>
              </a:ext>
            </a:extLst>
          </p:cNvPr>
          <p:cNvSpPr txBox="1"/>
          <p:nvPr/>
        </p:nvSpPr>
        <p:spPr>
          <a:xfrm>
            <a:off x="2588236" y="6165304"/>
            <a:ext cx="1569660" cy="369332"/>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tx2"/>
                </a:solidFill>
              </a:rPr>
              <a:t>碘坑深度浅了</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DD90172-5C35-4265-ABA6-BD578C1DBC7A}"/>
                  </a:ext>
                </a:extLst>
              </p:cNvPr>
              <p:cNvSpPr txBox="1"/>
              <p:nvPr/>
            </p:nvSpPr>
            <p:spPr>
              <a:xfrm>
                <a:off x="505258" y="1556792"/>
                <a:ext cx="682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baseline="0" smtClean="0">
                              <a:solidFill>
                                <a:schemeClr val="tx2"/>
                              </a:solidFill>
                              <a:latin typeface="Cambria Math" panose="02040503050406030204" pitchFamily="18" charset="0"/>
                              <a:ea typeface="仿宋" panose="02010609060101010101" pitchFamily="49" charset="-122"/>
                            </a:rPr>
                          </m:ctrlPr>
                        </m:sSubPr>
                        <m:e>
                          <m:r>
                            <a:rPr lang="zh-CN" altLang="en-US" sz="2400" i="1" baseline="0" smtClean="0">
                              <a:solidFill>
                                <a:schemeClr val="tx2"/>
                              </a:solidFill>
                              <a:latin typeface="Cambria Math" panose="02040503050406030204" pitchFamily="18" charset="0"/>
                              <a:ea typeface="仿宋" panose="02010609060101010101" pitchFamily="49" charset="-122"/>
                            </a:rPr>
                            <m:t>𝜌</m:t>
                          </m:r>
                        </m:e>
                        <m:sub>
                          <m:r>
                            <m:rPr>
                              <m:sty m:val="p"/>
                            </m:rPr>
                            <a:rPr lang="en-US" altLang="zh-CN" sz="2400" i="1">
                              <a:solidFill>
                                <a:schemeClr val="tx2"/>
                              </a:solidFill>
                              <a:latin typeface="Cambria Math" panose="02040503050406030204" pitchFamily="18" charset="0"/>
                              <a:ea typeface="仿宋" panose="02010609060101010101" pitchFamily="49" charset="-122"/>
                            </a:rPr>
                            <m:t>ex</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EDD90172-5C35-4265-ABA6-BD578C1DBC7A}"/>
                  </a:ext>
                </a:extLst>
              </p:cNvPr>
              <p:cNvSpPr txBox="1">
                <a:spLocks noRot="1" noChangeAspect="1" noMove="1" noResize="1" noEditPoints="1" noAdjustHandles="1" noChangeArrowheads="1" noChangeShapeType="1" noTextEdit="1"/>
              </p:cNvSpPr>
              <p:nvPr/>
            </p:nvSpPr>
            <p:spPr>
              <a:xfrm>
                <a:off x="505258" y="1556792"/>
                <a:ext cx="682366" cy="461665"/>
              </a:xfrm>
              <a:prstGeom prst="rect">
                <a:avLst/>
              </a:prstGeom>
              <a:blipFill>
                <a:blip r:embed="rId4"/>
                <a:stretch>
                  <a:fillRect b="-11842"/>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ED3E9048-0AAA-4FD5-B2B5-82F36BBAE164}"/>
              </a:ext>
            </a:extLst>
          </p:cNvPr>
          <p:cNvCxnSpPr>
            <a:cxnSpLocks/>
          </p:cNvCxnSpPr>
          <p:nvPr/>
        </p:nvCxnSpPr>
        <p:spPr>
          <a:xfrm>
            <a:off x="1475656" y="4221088"/>
            <a:ext cx="1512168" cy="0"/>
          </a:xfrm>
          <a:prstGeom prst="straightConnector1">
            <a:avLst/>
          </a:prstGeom>
          <a:ln w="381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413F9CD-CCA6-4D99-AD58-66E17E1AE6E7}"/>
                  </a:ext>
                </a:extLst>
              </p:cNvPr>
              <p:cNvSpPr txBox="1"/>
              <p:nvPr/>
            </p:nvSpPr>
            <p:spPr>
              <a:xfrm>
                <a:off x="1930984" y="3796356"/>
                <a:ext cx="458331"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baseline="0" smtClean="0">
                              <a:solidFill>
                                <a:schemeClr val="tx2"/>
                              </a:solidFill>
                              <a:latin typeface="Cambria Math" panose="02040503050406030204" pitchFamily="18" charset="0"/>
                              <a:ea typeface="仿宋" panose="02010609060101010101" pitchFamily="49" charset="-122"/>
                            </a:rPr>
                          </m:ctrlPr>
                        </m:sSubPr>
                        <m:e>
                          <m:r>
                            <a:rPr lang="en-US" altLang="zh-CN" sz="2000" b="0" i="1" baseline="0" smtClean="0">
                              <a:solidFill>
                                <a:schemeClr val="tx2"/>
                              </a:solidFill>
                              <a:latin typeface="Cambria Math" panose="02040503050406030204" pitchFamily="18" charset="0"/>
                              <a:ea typeface="仿宋" panose="02010609060101010101" pitchFamily="49" charset="-122"/>
                            </a:rPr>
                            <m:t>𝑡</m:t>
                          </m:r>
                        </m:e>
                        <m:sub>
                          <m:r>
                            <a:rPr lang="en-US" altLang="zh-CN" sz="2000" b="0" i="1" baseline="0" smtClean="0">
                              <a:solidFill>
                                <a:schemeClr val="tx2"/>
                              </a:solidFill>
                              <a:latin typeface="Cambria Math" panose="02040503050406030204" pitchFamily="18" charset="0"/>
                              <a:ea typeface="仿宋" panose="02010609060101010101" pitchFamily="49" charset="-122"/>
                            </a:rPr>
                            <m:t>𝑓</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8413F9CD-CCA6-4D99-AD58-66E17E1AE6E7}"/>
                  </a:ext>
                </a:extLst>
              </p:cNvPr>
              <p:cNvSpPr txBox="1">
                <a:spLocks noRot="1" noChangeAspect="1" noMove="1" noResize="1" noEditPoints="1" noAdjustHandles="1" noChangeArrowheads="1" noChangeShapeType="1" noTextEdit="1"/>
              </p:cNvSpPr>
              <p:nvPr/>
            </p:nvSpPr>
            <p:spPr>
              <a:xfrm>
                <a:off x="1930984" y="3796356"/>
                <a:ext cx="458331" cy="424732"/>
              </a:xfrm>
              <a:prstGeom prst="rect">
                <a:avLst/>
              </a:prstGeom>
              <a:blipFill>
                <a:blip r:embed="rId5"/>
                <a:stretch>
                  <a:fillRect b="-10145"/>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ADCF208C-C805-470F-AD22-8184243FC18F}"/>
              </a:ext>
            </a:extLst>
          </p:cNvPr>
          <p:cNvCxnSpPr>
            <a:cxnSpLocks/>
          </p:cNvCxnSpPr>
          <p:nvPr/>
        </p:nvCxnSpPr>
        <p:spPr>
          <a:xfrm>
            <a:off x="1475656" y="4941168"/>
            <a:ext cx="1728192" cy="0"/>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4D6557F-E328-4D39-AE0C-949F08105E12}"/>
                  </a:ext>
                </a:extLst>
              </p:cNvPr>
              <p:cNvSpPr txBox="1"/>
              <p:nvPr/>
            </p:nvSpPr>
            <p:spPr>
              <a:xfrm>
                <a:off x="2208560" y="4541057"/>
                <a:ext cx="4363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baseline="0" smtClean="0">
                              <a:solidFill>
                                <a:schemeClr val="tx2"/>
                              </a:solidFill>
                              <a:latin typeface="Cambria Math" panose="02040503050406030204" pitchFamily="18" charset="0"/>
                              <a:ea typeface="仿宋" panose="02010609060101010101" pitchFamily="49" charset="-122"/>
                            </a:rPr>
                          </m:ctrlPr>
                        </m:sSubPr>
                        <m:e>
                          <m:r>
                            <a:rPr lang="en-US" altLang="zh-CN" sz="2000" b="0" i="1" baseline="0" smtClean="0">
                              <a:solidFill>
                                <a:schemeClr val="tx2"/>
                              </a:solidFill>
                              <a:latin typeface="Cambria Math" panose="02040503050406030204" pitchFamily="18" charset="0"/>
                              <a:ea typeface="仿宋" panose="02010609060101010101" pitchFamily="49" charset="-122"/>
                            </a:rPr>
                            <m:t>𝑡</m:t>
                          </m:r>
                        </m:e>
                        <m:sub>
                          <m:r>
                            <a:rPr lang="en-US" altLang="zh-CN" sz="2000" b="0" i="1" baseline="0" smtClean="0">
                              <a:solidFill>
                                <a:schemeClr val="tx2"/>
                              </a:solidFill>
                              <a:latin typeface="Cambria Math" panose="02040503050406030204" pitchFamily="18" charset="0"/>
                              <a:ea typeface="仿宋" panose="02010609060101010101" pitchFamily="49" charset="-122"/>
                            </a:rPr>
                            <m:t>𝐼</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13" name="文本框 12">
                <a:extLst>
                  <a:ext uri="{FF2B5EF4-FFF2-40B4-BE49-F238E27FC236}">
                    <a16:creationId xmlns:a16="http://schemas.microsoft.com/office/drawing/2014/main" id="{B4D6557F-E328-4D39-AE0C-949F08105E12}"/>
                  </a:ext>
                </a:extLst>
              </p:cNvPr>
              <p:cNvSpPr txBox="1">
                <a:spLocks noRot="1" noChangeAspect="1" noMove="1" noResize="1" noEditPoints="1" noAdjustHandles="1" noChangeArrowheads="1" noChangeShapeType="1" noTextEdit="1"/>
              </p:cNvSpPr>
              <p:nvPr/>
            </p:nvSpPr>
            <p:spPr>
              <a:xfrm>
                <a:off x="2208560" y="4541057"/>
                <a:ext cx="436337" cy="400110"/>
              </a:xfrm>
              <a:prstGeom prst="rect">
                <a:avLst/>
              </a:prstGeom>
              <a:blipFill>
                <a:blip r:embed="rId6"/>
                <a:stretch>
                  <a:fillRect b="-1515"/>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B3F69DB0-30DE-49BB-9C8B-187AA842BA25}"/>
              </a:ext>
            </a:extLst>
          </p:cNvPr>
          <p:cNvCxnSpPr>
            <a:cxnSpLocks/>
          </p:cNvCxnSpPr>
          <p:nvPr/>
        </p:nvCxnSpPr>
        <p:spPr>
          <a:xfrm>
            <a:off x="3192993" y="2716236"/>
            <a:ext cx="10855" cy="222493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EEA1577-29C5-4671-8EDB-4FA758CC92C0}"/>
              </a:ext>
            </a:extLst>
          </p:cNvPr>
          <p:cNvCxnSpPr>
            <a:cxnSpLocks/>
          </p:cNvCxnSpPr>
          <p:nvPr/>
        </p:nvCxnSpPr>
        <p:spPr>
          <a:xfrm>
            <a:off x="2987824" y="2996952"/>
            <a:ext cx="0" cy="122413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80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8297E-062B-45E5-98DF-898040392E18}"/>
              </a:ext>
            </a:extLst>
          </p:cNvPr>
          <p:cNvSpPr>
            <a:spLocks noGrp="1"/>
          </p:cNvSpPr>
          <p:nvPr>
            <p:ph type="title"/>
          </p:nvPr>
        </p:nvSpPr>
        <p:spPr/>
        <p:txBody>
          <a:bodyPr/>
          <a:lstStyle/>
          <a:p>
            <a:r>
              <a:rPr lang="zh-CN" altLang="en-US" dirty="0"/>
              <a:t>作业题</a:t>
            </a:r>
          </a:p>
        </p:txBody>
      </p:sp>
      <p:pic>
        <p:nvPicPr>
          <p:cNvPr id="4" name="图片 3">
            <a:extLst>
              <a:ext uri="{FF2B5EF4-FFF2-40B4-BE49-F238E27FC236}">
                <a16:creationId xmlns:a16="http://schemas.microsoft.com/office/drawing/2014/main" id="{B97BAE67-FFF6-4363-85BD-0F833F76E62C}"/>
              </a:ext>
            </a:extLst>
          </p:cNvPr>
          <p:cNvPicPr>
            <a:picLocks noChangeAspect="1" noChangeArrowheads="1"/>
          </p:cNvPicPr>
          <p:nvPr/>
        </p:nvPicPr>
        <p:blipFill>
          <a:blip r:embed="rId2"/>
          <a:srcRect/>
          <a:stretch>
            <a:fillRect/>
          </a:stretch>
        </p:blipFill>
        <p:spPr bwMode="auto">
          <a:xfrm>
            <a:off x="1475656" y="849203"/>
            <a:ext cx="2466523" cy="404664"/>
          </a:xfrm>
          <a:prstGeom prst="rect">
            <a:avLst/>
          </a:prstGeom>
          <a:noFill/>
        </p:spPr>
      </p:pic>
      <p:pic>
        <p:nvPicPr>
          <p:cNvPr id="5" name="图片 4">
            <a:extLst>
              <a:ext uri="{FF2B5EF4-FFF2-40B4-BE49-F238E27FC236}">
                <a16:creationId xmlns:a16="http://schemas.microsoft.com/office/drawing/2014/main" id="{DFB594AE-AD8D-4611-8422-718C2E7B3632}"/>
              </a:ext>
            </a:extLst>
          </p:cNvPr>
          <p:cNvPicPr>
            <a:picLocks noChangeAspect="1"/>
          </p:cNvPicPr>
          <p:nvPr/>
        </p:nvPicPr>
        <p:blipFill>
          <a:blip r:embed="rId3"/>
          <a:stretch>
            <a:fillRect/>
          </a:stretch>
        </p:blipFill>
        <p:spPr>
          <a:xfrm>
            <a:off x="840842" y="1302811"/>
            <a:ext cx="7462316" cy="5148731"/>
          </a:xfrm>
          <a:prstGeom prst="rect">
            <a:avLst/>
          </a:prstGeom>
        </p:spPr>
      </p:pic>
      <p:sp>
        <p:nvSpPr>
          <p:cNvPr id="6" name="TextBox 5">
            <a:extLst>
              <a:ext uri="{FF2B5EF4-FFF2-40B4-BE49-F238E27FC236}">
                <a16:creationId xmlns:a16="http://schemas.microsoft.com/office/drawing/2014/main" id="{561A699A-2712-4D92-B70E-C7A1D152DD2F}"/>
              </a:ext>
            </a:extLst>
          </p:cNvPr>
          <p:cNvSpPr txBox="1">
            <a:spLocks noChangeArrowheads="1"/>
          </p:cNvSpPr>
          <p:nvPr/>
        </p:nvSpPr>
        <p:spPr bwMode="auto">
          <a:xfrm>
            <a:off x="3707904" y="4797152"/>
            <a:ext cx="266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zh-CN" altLang="en-US" dirty="0">
                <a:solidFill>
                  <a:srgbClr val="FF0000"/>
                </a:solidFill>
              </a:rPr>
              <a:t>无强迫停堆时间</a:t>
            </a:r>
          </a:p>
        </p:txBody>
      </p:sp>
      <p:sp>
        <p:nvSpPr>
          <p:cNvPr id="7" name="TextBox 5">
            <a:extLst>
              <a:ext uri="{FF2B5EF4-FFF2-40B4-BE49-F238E27FC236}">
                <a16:creationId xmlns:a16="http://schemas.microsoft.com/office/drawing/2014/main" id="{45CDF4F5-3EAA-41D3-BAC3-6E80ECBF263D}"/>
              </a:ext>
            </a:extLst>
          </p:cNvPr>
          <p:cNvSpPr txBox="1">
            <a:spLocks noChangeArrowheads="1"/>
          </p:cNvSpPr>
          <p:nvPr/>
        </p:nvSpPr>
        <p:spPr bwMode="auto">
          <a:xfrm>
            <a:off x="3704316" y="3983942"/>
            <a:ext cx="266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zh-CN" altLang="en-US" dirty="0">
                <a:solidFill>
                  <a:srgbClr val="FF0000"/>
                </a:solidFill>
              </a:rPr>
              <a:t>有碘坑</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0C8A476-C568-4CF4-BD1E-7C1620A7A7EB}"/>
                  </a:ext>
                </a:extLst>
              </p:cNvPr>
              <p:cNvSpPr txBox="1"/>
              <p:nvPr/>
            </p:nvSpPr>
            <p:spPr>
              <a:xfrm>
                <a:off x="772998" y="1412776"/>
                <a:ext cx="682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baseline="0" smtClean="0">
                              <a:solidFill>
                                <a:schemeClr val="tx2"/>
                              </a:solidFill>
                              <a:latin typeface="Cambria Math" panose="02040503050406030204" pitchFamily="18" charset="0"/>
                              <a:ea typeface="仿宋" panose="02010609060101010101" pitchFamily="49" charset="-122"/>
                            </a:rPr>
                          </m:ctrlPr>
                        </m:sSubPr>
                        <m:e>
                          <m:r>
                            <a:rPr lang="zh-CN" altLang="en-US" sz="2400" i="1" baseline="0" smtClean="0">
                              <a:solidFill>
                                <a:schemeClr val="tx2"/>
                              </a:solidFill>
                              <a:latin typeface="Cambria Math" panose="02040503050406030204" pitchFamily="18" charset="0"/>
                              <a:ea typeface="仿宋" panose="02010609060101010101" pitchFamily="49" charset="-122"/>
                            </a:rPr>
                            <m:t>𝜌</m:t>
                          </m:r>
                        </m:e>
                        <m:sub>
                          <m:r>
                            <m:rPr>
                              <m:sty m:val="p"/>
                            </m:rPr>
                            <a:rPr lang="en-US" altLang="zh-CN" sz="2400" i="1">
                              <a:solidFill>
                                <a:schemeClr val="tx2"/>
                              </a:solidFill>
                              <a:latin typeface="Cambria Math" panose="02040503050406030204" pitchFamily="18" charset="0"/>
                              <a:ea typeface="仿宋" panose="02010609060101010101" pitchFamily="49" charset="-122"/>
                            </a:rPr>
                            <m:t>ex</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8" name="文本框 7">
                <a:extLst>
                  <a:ext uri="{FF2B5EF4-FFF2-40B4-BE49-F238E27FC236}">
                    <a16:creationId xmlns:a16="http://schemas.microsoft.com/office/drawing/2014/main" id="{60C8A476-C568-4CF4-BD1E-7C1620A7A7EB}"/>
                  </a:ext>
                </a:extLst>
              </p:cNvPr>
              <p:cNvSpPr txBox="1">
                <a:spLocks noRot="1" noChangeAspect="1" noMove="1" noResize="1" noEditPoints="1" noAdjustHandles="1" noChangeArrowheads="1" noChangeShapeType="1" noTextEdit="1"/>
              </p:cNvSpPr>
              <p:nvPr/>
            </p:nvSpPr>
            <p:spPr>
              <a:xfrm>
                <a:off x="772998" y="1412776"/>
                <a:ext cx="682366" cy="461665"/>
              </a:xfrm>
              <a:prstGeom prst="rect">
                <a:avLst/>
              </a:prstGeom>
              <a:blipFill>
                <a:blip r:embed="rId4"/>
                <a:stretch>
                  <a:fillRect b="-12000"/>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F9FC6369-D3B4-4BAF-8DC8-A966A227420E}"/>
              </a:ext>
            </a:extLst>
          </p:cNvPr>
          <p:cNvCxnSpPr>
            <a:cxnSpLocks/>
          </p:cNvCxnSpPr>
          <p:nvPr/>
        </p:nvCxnSpPr>
        <p:spPr>
          <a:xfrm flipV="1">
            <a:off x="1776475" y="5009966"/>
            <a:ext cx="707293" cy="3210"/>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12C0E4-3279-4767-AB51-15FB0EDAC927}"/>
                  </a:ext>
                </a:extLst>
              </p:cNvPr>
              <p:cNvSpPr txBox="1"/>
              <p:nvPr/>
            </p:nvSpPr>
            <p:spPr>
              <a:xfrm>
                <a:off x="1875948" y="4609856"/>
                <a:ext cx="4363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baseline="0" smtClean="0">
                              <a:solidFill>
                                <a:schemeClr val="tx2"/>
                              </a:solidFill>
                              <a:latin typeface="Cambria Math" panose="02040503050406030204" pitchFamily="18" charset="0"/>
                              <a:ea typeface="仿宋" panose="02010609060101010101" pitchFamily="49" charset="-122"/>
                            </a:rPr>
                          </m:ctrlPr>
                        </m:sSubPr>
                        <m:e>
                          <m:r>
                            <a:rPr lang="en-US" altLang="zh-CN" sz="2000" b="0" i="1" baseline="0" smtClean="0">
                              <a:solidFill>
                                <a:schemeClr val="tx2"/>
                              </a:solidFill>
                              <a:latin typeface="Cambria Math" panose="02040503050406030204" pitchFamily="18" charset="0"/>
                              <a:ea typeface="仿宋" panose="02010609060101010101" pitchFamily="49" charset="-122"/>
                            </a:rPr>
                            <m:t>𝑡</m:t>
                          </m:r>
                        </m:e>
                        <m:sub>
                          <m:r>
                            <a:rPr lang="en-US" altLang="zh-CN" sz="2000" b="0" i="1" baseline="0" smtClean="0">
                              <a:solidFill>
                                <a:schemeClr val="tx2"/>
                              </a:solidFill>
                              <a:latin typeface="Cambria Math" panose="02040503050406030204" pitchFamily="18" charset="0"/>
                              <a:ea typeface="仿宋" panose="02010609060101010101" pitchFamily="49" charset="-122"/>
                            </a:rPr>
                            <m:t>𝐼</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0012C0E4-3279-4767-AB51-15FB0EDAC927}"/>
                  </a:ext>
                </a:extLst>
              </p:cNvPr>
              <p:cNvSpPr txBox="1">
                <a:spLocks noRot="1" noChangeAspect="1" noMove="1" noResize="1" noEditPoints="1" noAdjustHandles="1" noChangeArrowheads="1" noChangeShapeType="1" noTextEdit="1"/>
              </p:cNvSpPr>
              <p:nvPr/>
            </p:nvSpPr>
            <p:spPr>
              <a:xfrm>
                <a:off x="1875948" y="4609856"/>
                <a:ext cx="436337" cy="400110"/>
              </a:xfrm>
              <a:prstGeom prst="rect">
                <a:avLst/>
              </a:prstGeom>
              <a:blipFill>
                <a:blip r:embed="rId5"/>
                <a:stretch>
                  <a:fillRect b="-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4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A6B84-6E9F-47B7-945E-45EF3934DB70}"/>
              </a:ext>
            </a:extLst>
          </p:cNvPr>
          <p:cNvSpPr>
            <a:spLocks noGrp="1"/>
          </p:cNvSpPr>
          <p:nvPr>
            <p:ph type="title"/>
          </p:nvPr>
        </p:nvSpPr>
        <p:spPr/>
        <p:txBody>
          <a:bodyPr/>
          <a:lstStyle/>
          <a:p>
            <a:r>
              <a:rPr lang="zh-CN" altLang="en-US" dirty="0"/>
              <a:t>作业题</a:t>
            </a:r>
          </a:p>
        </p:txBody>
      </p:sp>
      <p:pic>
        <p:nvPicPr>
          <p:cNvPr id="4" name="图片 3">
            <a:extLst>
              <a:ext uri="{FF2B5EF4-FFF2-40B4-BE49-F238E27FC236}">
                <a16:creationId xmlns:a16="http://schemas.microsoft.com/office/drawing/2014/main" id="{A05837E4-AD32-41D3-B66E-34FC967DA8EA}"/>
              </a:ext>
            </a:extLst>
          </p:cNvPr>
          <p:cNvPicPr>
            <a:picLocks noChangeAspect="1" noChangeArrowheads="1"/>
          </p:cNvPicPr>
          <p:nvPr/>
        </p:nvPicPr>
        <p:blipFill>
          <a:blip r:embed="rId2"/>
          <a:srcRect/>
          <a:stretch>
            <a:fillRect/>
          </a:stretch>
        </p:blipFill>
        <p:spPr bwMode="auto">
          <a:xfrm>
            <a:off x="1403648" y="846416"/>
            <a:ext cx="2466523" cy="404664"/>
          </a:xfrm>
          <a:prstGeom prst="rect">
            <a:avLst/>
          </a:prstGeom>
          <a:noFill/>
        </p:spPr>
      </p:pic>
      <p:pic>
        <p:nvPicPr>
          <p:cNvPr id="5" name="图片 4">
            <a:extLst>
              <a:ext uri="{FF2B5EF4-FFF2-40B4-BE49-F238E27FC236}">
                <a16:creationId xmlns:a16="http://schemas.microsoft.com/office/drawing/2014/main" id="{C1BEEFB6-1B5F-400D-B9B5-2A605837B0A2}"/>
              </a:ext>
            </a:extLst>
          </p:cNvPr>
          <p:cNvPicPr>
            <a:picLocks noChangeAspect="1"/>
          </p:cNvPicPr>
          <p:nvPr/>
        </p:nvPicPr>
        <p:blipFill>
          <a:blip r:embed="rId3"/>
          <a:stretch>
            <a:fillRect/>
          </a:stretch>
        </p:blipFill>
        <p:spPr>
          <a:xfrm>
            <a:off x="755576" y="1240978"/>
            <a:ext cx="7632848" cy="5266392"/>
          </a:xfrm>
          <a:prstGeom prst="rect">
            <a:avLst/>
          </a:prstGeom>
        </p:spPr>
      </p:pic>
      <p:sp>
        <p:nvSpPr>
          <p:cNvPr id="6" name="TextBox 5">
            <a:extLst>
              <a:ext uri="{FF2B5EF4-FFF2-40B4-BE49-F238E27FC236}">
                <a16:creationId xmlns:a16="http://schemas.microsoft.com/office/drawing/2014/main" id="{99FB7FCB-B917-4788-9CC8-34F38B61DACC}"/>
              </a:ext>
            </a:extLst>
          </p:cNvPr>
          <p:cNvSpPr txBox="1">
            <a:spLocks noChangeArrowheads="1"/>
          </p:cNvSpPr>
          <p:nvPr/>
        </p:nvSpPr>
        <p:spPr bwMode="auto">
          <a:xfrm>
            <a:off x="3059832" y="5085184"/>
            <a:ext cx="266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zh-CN" altLang="en-US" dirty="0">
                <a:solidFill>
                  <a:srgbClr val="FF0000"/>
                </a:solidFill>
              </a:rPr>
              <a:t>无强迫停堆时间</a:t>
            </a:r>
          </a:p>
        </p:txBody>
      </p:sp>
      <p:sp>
        <p:nvSpPr>
          <p:cNvPr id="7" name="TextBox 5">
            <a:extLst>
              <a:ext uri="{FF2B5EF4-FFF2-40B4-BE49-F238E27FC236}">
                <a16:creationId xmlns:a16="http://schemas.microsoft.com/office/drawing/2014/main" id="{794A9A77-6657-4F20-8666-6DA3D60CC753}"/>
              </a:ext>
            </a:extLst>
          </p:cNvPr>
          <p:cNvSpPr txBox="1">
            <a:spLocks noChangeArrowheads="1"/>
          </p:cNvSpPr>
          <p:nvPr/>
        </p:nvSpPr>
        <p:spPr bwMode="auto">
          <a:xfrm>
            <a:off x="3276005" y="4260622"/>
            <a:ext cx="266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eaLnBrk="1" hangingPunct="1"/>
            <a:r>
              <a:rPr lang="zh-CN" altLang="en-US" dirty="0">
                <a:solidFill>
                  <a:srgbClr val="FF0000"/>
                </a:solidFill>
              </a:rPr>
              <a:t>无碘坑</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73759FF-857B-40E9-A0AC-7C3E3B8872A8}"/>
                  </a:ext>
                </a:extLst>
              </p:cNvPr>
              <p:cNvSpPr txBox="1"/>
              <p:nvPr/>
            </p:nvSpPr>
            <p:spPr>
              <a:xfrm>
                <a:off x="697596" y="1412776"/>
                <a:ext cx="682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baseline="0" smtClean="0">
                              <a:solidFill>
                                <a:schemeClr val="tx2"/>
                              </a:solidFill>
                              <a:latin typeface="Cambria Math" panose="02040503050406030204" pitchFamily="18" charset="0"/>
                              <a:ea typeface="仿宋" panose="02010609060101010101" pitchFamily="49" charset="-122"/>
                            </a:rPr>
                          </m:ctrlPr>
                        </m:sSubPr>
                        <m:e>
                          <m:r>
                            <a:rPr lang="zh-CN" altLang="en-US" sz="2400" i="1" baseline="0" smtClean="0">
                              <a:solidFill>
                                <a:schemeClr val="tx2"/>
                              </a:solidFill>
                              <a:latin typeface="Cambria Math" panose="02040503050406030204" pitchFamily="18" charset="0"/>
                              <a:ea typeface="仿宋" panose="02010609060101010101" pitchFamily="49" charset="-122"/>
                            </a:rPr>
                            <m:t>𝜌</m:t>
                          </m:r>
                        </m:e>
                        <m:sub>
                          <m:r>
                            <m:rPr>
                              <m:sty m:val="p"/>
                            </m:rPr>
                            <a:rPr lang="en-US" altLang="zh-CN" sz="2400" i="1">
                              <a:solidFill>
                                <a:schemeClr val="tx2"/>
                              </a:solidFill>
                              <a:latin typeface="Cambria Math" panose="02040503050406030204" pitchFamily="18" charset="0"/>
                              <a:ea typeface="仿宋" panose="02010609060101010101" pitchFamily="49" charset="-122"/>
                            </a:rPr>
                            <m:t>ex</m:t>
                          </m:r>
                        </m:sub>
                      </m:sSub>
                    </m:oMath>
                  </m:oMathPara>
                </a14:m>
                <a:endParaRPr lang="zh-CN" altLang="en-US" sz="1600" baseline="0" dirty="0">
                  <a:solidFill>
                    <a:schemeClr val="tx2"/>
                  </a:solidFill>
                  <a:latin typeface="Times New Roman" panose="02020603050405020304" pitchFamily="18" charset="0"/>
                  <a:ea typeface="仿宋" panose="02010609060101010101" pitchFamily="49" charset="-122"/>
                </a:endParaRPr>
              </a:p>
            </p:txBody>
          </p:sp>
        </mc:Choice>
        <mc:Fallback xmlns="">
          <p:sp>
            <p:nvSpPr>
              <p:cNvPr id="8" name="文本框 7">
                <a:extLst>
                  <a:ext uri="{FF2B5EF4-FFF2-40B4-BE49-F238E27FC236}">
                    <a16:creationId xmlns:a16="http://schemas.microsoft.com/office/drawing/2014/main" id="{673759FF-857B-40E9-A0AC-7C3E3B8872A8}"/>
                  </a:ext>
                </a:extLst>
              </p:cNvPr>
              <p:cNvSpPr txBox="1">
                <a:spLocks noRot="1" noChangeAspect="1" noMove="1" noResize="1" noEditPoints="1" noAdjustHandles="1" noChangeArrowheads="1" noChangeShapeType="1" noTextEdit="1"/>
              </p:cNvSpPr>
              <p:nvPr/>
            </p:nvSpPr>
            <p:spPr>
              <a:xfrm>
                <a:off x="697596" y="1412776"/>
                <a:ext cx="682366" cy="461665"/>
              </a:xfrm>
              <a:prstGeom prst="rect">
                <a:avLst/>
              </a:prstGeom>
              <a:blipFill>
                <a:blip r:embed="rId4"/>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064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85A5A-204A-4FDB-89F7-E078CEF0A893}"/>
              </a:ext>
            </a:extLst>
          </p:cNvPr>
          <p:cNvSpPr>
            <a:spLocks noGrp="1"/>
          </p:cNvSpPr>
          <p:nvPr>
            <p:ph type="title"/>
          </p:nvPr>
        </p:nvSpPr>
        <p:spPr/>
        <p:txBody>
          <a:bodyPr/>
          <a:lstStyle/>
          <a:p>
            <a:r>
              <a:rPr lang="zh-CN" altLang="en-US" dirty="0"/>
              <a:t>第五章补充题</a:t>
            </a:r>
          </a:p>
        </p:txBody>
      </p:sp>
      <p:sp>
        <p:nvSpPr>
          <p:cNvPr id="3" name="内容占位符 2">
            <a:extLst>
              <a:ext uri="{FF2B5EF4-FFF2-40B4-BE49-F238E27FC236}">
                <a16:creationId xmlns:a16="http://schemas.microsoft.com/office/drawing/2014/main" id="{A52FB436-A8BF-4526-9108-FC592D744B26}"/>
              </a:ext>
            </a:extLst>
          </p:cNvPr>
          <p:cNvSpPr>
            <a:spLocks noGrp="1"/>
          </p:cNvSpPr>
          <p:nvPr>
            <p:ph idx="1"/>
          </p:nvPr>
        </p:nvSpPr>
        <p:spPr/>
        <p:txBody>
          <a:bodyPr/>
          <a:lstStyle/>
          <a:p>
            <a:endParaRPr lang="zh-CN" altLang="en-US"/>
          </a:p>
        </p:txBody>
      </p:sp>
      <p:pic>
        <p:nvPicPr>
          <p:cNvPr id="4" name="Picture 5">
            <a:extLst>
              <a:ext uri="{FF2B5EF4-FFF2-40B4-BE49-F238E27FC236}">
                <a16:creationId xmlns:a16="http://schemas.microsoft.com/office/drawing/2014/main" id="{64F08401-4248-45D6-BCD9-138C02127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834231"/>
            <a:ext cx="86487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25329462-A776-4DC7-85D6-198A631A8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2489994"/>
            <a:ext cx="53340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797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49D99-C3B5-4180-99A6-5C2D59E974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73AEC0-ECAE-491C-9AC2-235FF02F5157}"/>
              </a:ext>
            </a:extLst>
          </p:cNvPr>
          <p:cNvSpPr>
            <a:spLocks noGrp="1"/>
          </p:cNvSpPr>
          <p:nvPr>
            <p:ph idx="1"/>
          </p:nvPr>
        </p:nvSpPr>
        <p:spPr/>
        <p:txBody>
          <a:bodyPr/>
          <a:lstStyle/>
          <a:p>
            <a:endParaRPr lang="zh-CN" altLang="en-US"/>
          </a:p>
        </p:txBody>
      </p:sp>
      <p:pic>
        <p:nvPicPr>
          <p:cNvPr id="4" name="Picture 4">
            <a:extLst>
              <a:ext uri="{FF2B5EF4-FFF2-40B4-BE49-F238E27FC236}">
                <a16:creationId xmlns:a16="http://schemas.microsoft.com/office/drawing/2014/main" id="{211F9C4B-731A-4D43-B434-8DA4B68B0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83" y="59828"/>
            <a:ext cx="8429625" cy="1343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75AAB516-45E8-4C0A-9D3B-76CEE288A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6" y="1295897"/>
            <a:ext cx="80676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680BAA64-CC30-41A7-B10C-88961CD00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6" y="2288084"/>
            <a:ext cx="7248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50DDB8CE-F4AA-4768-9663-B9EF0174E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8" y="2704009"/>
            <a:ext cx="85439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a:extLst>
              <a:ext uri="{FF2B5EF4-FFF2-40B4-BE49-F238E27FC236}">
                <a16:creationId xmlns:a16="http://schemas.microsoft.com/office/drawing/2014/main" id="{1F2534AE-D09A-4682-90AD-4D17FFC3E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8" y="4150222"/>
            <a:ext cx="85248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11198905-9A55-4785-BD0B-EA85666249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476" y="5069384"/>
            <a:ext cx="6924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a:extLst>
              <a:ext uri="{FF2B5EF4-FFF2-40B4-BE49-F238E27FC236}">
                <a16:creationId xmlns:a16="http://schemas.microsoft.com/office/drawing/2014/main" id="{FA5F1700-E9B4-4ECF-A2FF-802B0AF365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6" y="5759947"/>
            <a:ext cx="74104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4BDD3581-D037-4D62-8EC4-E57A845F6479}"/>
              </a:ext>
            </a:extLst>
          </p:cNvPr>
          <p:cNvSpPr/>
          <p:nvPr/>
        </p:nvSpPr>
        <p:spPr>
          <a:xfrm>
            <a:off x="2171924" y="4175622"/>
            <a:ext cx="432048" cy="24606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文本框 4">
            <a:extLst>
              <a:ext uri="{FF2B5EF4-FFF2-40B4-BE49-F238E27FC236}">
                <a16:creationId xmlns:a16="http://schemas.microsoft.com/office/drawing/2014/main" id="{E5846E5A-0F5F-454F-BFF5-9AF5ECB9B932}"/>
              </a:ext>
            </a:extLst>
          </p:cNvPr>
          <p:cNvSpPr txBox="1"/>
          <p:nvPr/>
        </p:nvSpPr>
        <p:spPr>
          <a:xfrm>
            <a:off x="6060356" y="5112247"/>
            <a:ext cx="2520280" cy="92333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rgbClr val="FF0000"/>
                </a:solidFill>
              </a:rPr>
              <a:t>这里是</a:t>
            </a:r>
            <a:r>
              <a:rPr lang="en-US" altLang="zh-CN" dirty="0">
                <a:solidFill>
                  <a:srgbClr val="FF0000"/>
                </a:solidFill>
              </a:rPr>
              <a:t>40%</a:t>
            </a:r>
            <a:r>
              <a:rPr lang="zh-CN" altLang="en-US" dirty="0">
                <a:solidFill>
                  <a:srgbClr val="FF0000"/>
                </a:solidFill>
              </a:rPr>
              <a:t>功率运行天数，满功率运行天数为</a:t>
            </a:r>
            <a:r>
              <a:rPr lang="en-US" altLang="zh-CN" dirty="0">
                <a:solidFill>
                  <a:srgbClr val="FF0000"/>
                </a:solidFill>
              </a:rPr>
              <a:t>T</a:t>
            </a:r>
            <a:r>
              <a:rPr lang="zh-CN" altLang="en-US" dirty="0">
                <a:solidFill>
                  <a:srgbClr val="FF0000"/>
                </a:solidFill>
              </a:rPr>
              <a:t>*</a:t>
            </a:r>
            <a:r>
              <a:rPr lang="en-US" altLang="zh-CN" dirty="0">
                <a:solidFill>
                  <a:srgbClr val="FF0000"/>
                </a:solidFill>
              </a:rPr>
              <a:t>40%</a:t>
            </a:r>
          </a:p>
        </p:txBody>
      </p:sp>
    </p:spTree>
    <p:extLst>
      <p:ext uri="{BB962C8B-B14F-4D97-AF65-F5344CB8AC3E}">
        <p14:creationId xmlns:p14="http://schemas.microsoft.com/office/powerpoint/2010/main" val="138333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C6DA4-B58E-929B-8491-7FFE9C42589C}"/>
              </a:ext>
            </a:extLst>
          </p:cNvPr>
          <p:cNvSpPr>
            <a:spLocks noGrp="1"/>
          </p:cNvSpPr>
          <p:nvPr>
            <p:ph type="title"/>
          </p:nvPr>
        </p:nvSpPr>
        <p:spPr/>
        <p:txBody>
          <a:bodyPr/>
          <a:lstStyle/>
          <a:p>
            <a:r>
              <a:rPr lang="zh-CN" altLang="en-US" dirty="0"/>
              <a:t>第六章 中子动力学和反应性控制</a:t>
            </a:r>
          </a:p>
        </p:txBody>
      </p:sp>
    </p:spTree>
    <p:extLst>
      <p:ext uri="{BB962C8B-B14F-4D97-AF65-F5344CB8AC3E}">
        <p14:creationId xmlns:p14="http://schemas.microsoft.com/office/powerpoint/2010/main" val="85479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CD89C-B668-40A4-A5DB-2C3A55980312}"/>
              </a:ext>
            </a:extLst>
          </p:cNvPr>
          <p:cNvSpPr>
            <a:spLocks noGrp="1"/>
          </p:cNvSpPr>
          <p:nvPr>
            <p:ph type="title"/>
          </p:nvPr>
        </p:nvSpPr>
        <p:spPr/>
        <p:txBody>
          <a:bodyPr/>
          <a:lstStyle/>
          <a:p>
            <a:r>
              <a:rPr lang="zh-CN" altLang="en-US" dirty="0"/>
              <a:t>第一题</a:t>
            </a:r>
          </a:p>
        </p:txBody>
      </p:sp>
      <p:sp>
        <p:nvSpPr>
          <p:cNvPr id="3" name="内容占位符 2">
            <a:extLst>
              <a:ext uri="{FF2B5EF4-FFF2-40B4-BE49-F238E27FC236}">
                <a16:creationId xmlns:a16="http://schemas.microsoft.com/office/drawing/2014/main" id="{BC17255E-5148-48D8-8723-74669B64EB39}"/>
              </a:ext>
            </a:extLst>
          </p:cNvPr>
          <p:cNvSpPr>
            <a:spLocks noGrp="1"/>
          </p:cNvSpPr>
          <p:nvPr>
            <p:ph idx="1"/>
          </p:nvPr>
        </p:nvSpPr>
        <p:spPr>
          <a:xfrm>
            <a:off x="457200" y="1600200"/>
            <a:ext cx="8229600" cy="5141168"/>
          </a:xfrm>
        </p:spPr>
        <p:txBody>
          <a:bodyPr>
            <a:normAutofit/>
          </a:bodyPr>
          <a:lstStyle/>
          <a:p>
            <a:r>
              <a:rPr lang="zh-CN" altLang="en-US" dirty="0"/>
              <a:t>某研究堆上正在进行样品辐照实验，堆功率稳定在 </a:t>
            </a:r>
            <a:r>
              <a:rPr lang="en-US" altLang="zh-CN" dirty="0"/>
              <a:t>10 </a:t>
            </a:r>
            <a:r>
              <a:rPr lang="zh-CN" altLang="en-US" dirty="0"/>
              <a:t>瓦的低水平。正午 </a:t>
            </a:r>
            <a:r>
              <a:rPr lang="en-US" altLang="zh-CN" dirty="0"/>
              <a:t>12:00</a:t>
            </a:r>
            <a:r>
              <a:rPr lang="zh-CN" altLang="en-US" dirty="0"/>
              <a:t> 时操作员Ａ先生发现反应堆功率表的读数突然从 </a:t>
            </a:r>
            <a:r>
              <a:rPr lang="en-US" altLang="zh-CN" dirty="0"/>
              <a:t>10 </a:t>
            </a:r>
            <a:r>
              <a:rPr lang="zh-CN" altLang="en-US" dirty="0"/>
              <a:t>瓦跳到 </a:t>
            </a:r>
            <a:r>
              <a:rPr lang="en-US" altLang="zh-CN" dirty="0"/>
              <a:t>10.5 </a:t>
            </a:r>
            <a:r>
              <a:rPr lang="zh-CN" altLang="en-US" dirty="0"/>
              <a:t>瓦，而且还在不停地缓慢上升。操作员Ａ先生立即把情况报告了值班长Ｂ先生。Ｂ先生说，大概是某实验样品掉出堆芯了，不要管它，等堆功率升到 </a:t>
            </a:r>
            <a:r>
              <a:rPr lang="en-US" altLang="zh-CN" dirty="0"/>
              <a:t>100 </a:t>
            </a:r>
            <a:r>
              <a:rPr lang="zh-CN" altLang="en-US" dirty="0"/>
              <a:t>瓦时立即停堆。Ａ先生照办了，并记下了堆功率升到 </a:t>
            </a:r>
            <a:r>
              <a:rPr lang="en-US" altLang="zh-CN" dirty="0"/>
              <a:t>100 </a:t>
            </a:r>
            <a:r>
              <a:rPr lang="zh-CN" altLang="en-US" dirty="0"/>
              <a:t>瓦时的准确时间（精确到秒）。</a:t>
            </a:r>
            <a:endParaRPr lang="zh-CN" altLang="en-US" sz="3600" dirty="0"/>
          </a:p>
        </p:txBody>
      </p:sp>
    </p:spTree>
    <p:extLst>
      <p:ext uri="{BB962C8B-B14F-4D97-AF65-F5344CB8AC3E}">
        <p14:creationId xmlns:p14="http://schemas.microsoft.com/office/powerpoint/2010/main" val="268739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A7E47-FB98-6D46-853C-A278069FA587}"/>
              </a:ext>
            </a:extLst>
          </p:cNvPr>
          <p:cNvSpPr>
            <a:spLocks noGrp="1"/>
          </p:cNvSpPr>
          <p:nvPr>
            <p:ph type="title"/>
          </p:nvPr>
        </p:nvSpPr>
        <p:spPr/>
        <p:txBody>
          <a:bodyPr/>
          <a:lstStyle/>
          <a:p>
            <a:pPr algn="l"/>
            <a:r>
              <a:rPr kumimoji="1" lang="zh-CN" altLang="en-US" dirty="0"/>
              <a:t>单群多区临界方程</a:t>
            </a:r>
          </a:p>
        </p:txBody>
      </p:sp>
      <p:pic>
        <p:nvPicPr>
          <p:cNvPr id="8" name="图片 7">
            <a:extLst>
              <a:ext uri="{FF2B5EF4-FFF2-40B4-BE49-F238E27FC236}">
                <a16:creationId xmlns:a16="http://schemas.microsoft.com/office/drawing/2014/main" id="{1B93EE52-404C-9348-9961-3111048EE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43638"/>
            <a:ext cx="8200127" cy="5370723"/>
          </a:xfrm>
          <a:prstGeom prst="rect">
            <a:avLst/>
          </a:prstGeom>
        </p:spPr>
      </p:pic>
    </p:spTree>
    <p:extLst>
      <p:ext uri="{BB962C8B-B14F-4D97-AF65-F5344CB8AC3E}">
        <p14:creationId xmlns:p14="http://schemas.microsoft.com/office/powerpoint/2010/main" val="322791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69F9A-080C-4EE9-8730-EC8F1D5C12A8}"/>
              </a:ext>
            </a:extLst>
          </p:cNvPr>
          <p:cNvSpPr>
            <a:spLocks noGrp="1"/>
          </p:cNvSpPr>
          <p:nvPr>
            <p:ph type="title"/>
          </p:nvPr>
        </p:nvSpPr>
        <p:spPr/>
        <p:txBody>
          <a:bodyPr/>
          <a:lstStyle/>
          <a:p>
            <a:r>
              <a:rPr lang="zh-CN" altLang="en-US" dirty="0"/>
              <a:t>第一题</a:t>
            </a:r>
          </a:p>
        </p:txBody>
      </p:sp>
      <p:sp>
        <p:nvSpPr>
          <p:cNvPr id="3" name="内容占位符 2">
            <a:extLst>
              <a:ext uri="{FF2B5EF4-FFF2-40B4-BE49-F238E27FC236}">
                <a16:creationId xmlns:a16="http://schemas.microsoft.com/office/drawing/2014/main" id="{A04F524F-9EE2-47A6-973C-25EB00F0F8A9}"/>
              </a:ext>
            </a:extLst>
          </p:cNvPr>
          <p:cNvSpPr>
            <a:spLocks noGrp="1"/>
          </p:cNvSpPr>
          <p:nvPr>
            <p:ph idx="1"/>
          </p:nvPr>
        </p:nvSpPr>
        <p:spPr/>
        <p:txBody>
          <a:bodyPr/>
          <a:lstStyle/>
          <a:p>
            <a:r>
              <a:rPr lang="zh-CN" altLang="en-US" dirty="0"/>
              <a:t>请你估算：堆功率升到 </a:t>
            </a:r>
            <a:r>
              <a:rPr lang="en-US" altLang="zh-CN" dirty="0"/>
              <a:t>100 </a:t>
            </a:r>
            <a:r>
              <a:rPr lang="zh-CN" altLang="en-US" dirty="0"/>
              <a:t>瓦时应是几点几分几秒？计算时可用如下数据：</a:t>
            </a:r>
            <a:endParaRPr lang="en-US" altLang="zh-CN" dirty="0"/>
          </a:p>
          <a:p>
            <a:endParaRPr lang="en-US" altLang="zh-CN" dirty="0"/>
          </a:p>
          <a:p>
            <a:endParaRPr lang="en-US" altLang="zh-CN" dirty="0"/>
          </a:p>
          <a:p>
            <a:r>
              <a:rPr lang="zh-CN" altLang="en-US" dirty="0"/>
              <a:t>解：</a:t>
            </a:r>
            <a:endParaRPr lang="en-US" altLang="zh-CN" dirty="0"/>
          </a:p>
        </p:txBody>
      </p:sp>
      <p:graphicFrame>
        <p:nvGraphicFramePr>
          <p:cNvPr id="4" name="Object 7">
            <a:extLst>
              <a:ext uri="{FF2B5EF4-FFF2-40B4-BE49-F238E27FC236}">
                <a16:creationId xmlns:a16="http://schemas.microsoft.com/office/drawing/2014/main" id="{E4D2589D-8863-4247-BE7B-D98156F44BF3}"/>
              </a:ext>
            </a:extLst>
          </p:cNvPr>
          <p:cNvGraphicFramePr>
            <a:graphicFrameLocks noChangeAspect="1"/>
          </p:cNvGraphicFramePr>
          <p:nvPr/>
        </p:nvGraphicFramePr>
        <p:xfrm>
          <a:off x="899592" y="2725429"/>
          <a:ext cx="7344816" cy="703571"/>
        </p:xfrm>
        <a:graphic>
          <a:graphicData uri="http://schemas.openxmlformats.org/presentationml/2006/ole">
            <mc:AlternateContent xmlns:mc="http://schemas.openxmlformats.org/markup-compatibility/2006">
              <mc:Choice xmlns:v="urn:schemas-microsoft-com:vml" Requires="v">
                <p:oleObj name="Equation" r:id="rId2" imgW="2374560" imgH="228600" progId="Equation.DSMT4">
                  <p:embed/>
                </p:oleObj>
              </mc:Choice>
              <mc:Fallback>
                <p:oleObj name="Equation" r:id="rId2" imgW="2374560" imgH="228600" progId="Equation.DSMT4">
                  <p:embed/>
                  <p:pic>
                    <p:nvPicPr>
                      <p:cNvPr id="4" name="Object 7">
                        <a:extLst>
                          <a:ext uri="{FF2B5EF4-FFF2-40B4-BE49-F238E27FC236}">
                            <a16:creationId xmlns:a16="http://schemas.microsoft.com/office/drawing/2014/main" id="{E4D2589D-8863-4247-BE7B-D98156F44BF3}"/>
                          </a:ext>
                        </a:extLst>
                      </p:cNvPr>
                      <p:cNvPicPr>
                        <a:picLocks noChangeAspect="1" noChangeArrowheads="1"/>
                      </p:cNvPicPr>
                      <p:nvPr/>
                    </p:nvPicPr>
                    <p:blipFill>
                      <a:blip r:embed="rId3"/>
                      <a:srcRect/>
                      <a:stretch>
                        <a:fillRect/>
                      </a:stretch>
                    </p:blipFill>
                    <p:spPr bwMode="auto">
                      <a:xfrm>
                        <a:off x="899592" y="2725429"/>
                        <a:ext cx="7344816" cy="703571"/>
                      </a:xfrm>
                      <a:prstGeom prst="rect">
                        <a:avLst/>
                      </a:prstGeom>
                      <a:noFill/>
                    </p:spPr>
                  </p:pic>
                </p:oleObj>
              </mc:Fallback>
            </mc:AlternateContent>
          </a:graphicData>
        </a:graphic>
      </p:graphicFrame>
      <p:sp>
        <p:nvSpPr>
          <p:cNvPr id="5" name="文本框 4">
            <a:extLst>
              <a:ext uri="{FF2B5EF4-FFF2-40B4-BE49-F238E27FC236}">
                <a16:creationId xmlns:a16="http://schemas.microsoft.com/office/drawing/2014/main" id="{79EC93EF-289B-47B8-B903-D2ABFD5B2135}"/>
              </a:ext>
            </a:extLst>
          </p:cNvPr>
          <p:cNvSpPr txBox="1"/>
          <p:nvPr/>
        </p:nvSpPr>
        <p:spPr>
          <a:xfrm>
            <a:off x="1763688" y="3863181"/>
            <a:ext cx="273630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利用瞬跳公式</a:t>
            </a:r>
          </a:p>
        </p:txBody>
      </p:sp>
      <p:sp>
        <p:nvSpPr>
          <p:cNvPr id="6" name="文本框 5">
            <a:extLst>
              <a:ext uri="{FF2B5EF4-FFF2-40B4-BE49-F238E27FC236}">
                <a16:creationId xmlns:a16="http://schemas.microsoft.com/office/drawing/2014/main" id="{D5B4BF27-45D9-4D21-80DF-314710F30BB6}"/>
              </a:ext>
            </a:extLst>
          </p:cNvPr>
          <p:cNvSpPr txBox="1"/>
          <p:nvPr/>
        </p:nvSpPr>
        <p:spPr>
          <a:xfrm>
            <a:off x="827584" y="4667389"/>
            <a:ext cx="273630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算出反应性</a:t>
            </a:r>
          </a:p>
        </p:txBody>
      </p:sp>
      <p:graphicFrame>
        <p:nvGraphicFramePr>
          <p:cNvPr id="7" name="Object 7">
            <a:extLst>
              <a:ext uri="{FF2B5EF4-FFF2-40B4-BE49-F238E27FC236}">
                <a16:creationId xmlns:a16="http://schemas.microsoft.com/office/drawing/2014/main" id="{052B7DFD-210D-42E6-B111-4EAB7393DF75}"/>
              </a:ext>
            </a:extLst>
          </p:cNvPr>
          <p:cNvGraphicFramePr>
            <a:graphicFrameLocks noChangeAspect="1"/>
          </p:cNvGraphicFramePr>
          <p:nvPr/>
        </p:nvGraphicFramePr>
        <p:xfrm>
          <a:off x="4659095" y="3577612"/>
          <a:ext cx="2294770" cy="1196841"/>
        </p:xfrm>
        <a:graphic>
          <a:graphicData uri="http://schemas.openxmlformats.org/presentationml/2006/ole">
            <mc:AlternateContent xmlns:mc="http://schemas.openxmlformats.org/markup-compatibility/2006">
              <mc:Choice xmlns:v="urn:schemas-microsoft-com:vml" Requires="v">
                <p:oleObj name="Equation" r:id="rId4" imgW="799920" imgH="419040" progId="Equation.DSMT4">
                  <p:embed/>
                </p:oleObj>
              </mc:Choice>
              <mc:Fallback>
                <p:oleObj name="Equation" r:id="rId4" imgW="799920" imgH="419040" progId="Equation.DSMT4">
                  <p:embed/>
                  <p:pic>
                    <p:nvPicPr>
                      <p:cNvPr id="7" name="Object 7">
                        <a:extLst>
                          <a:ext uri="{FF2B5EF4-FFF2-40B4-BE49-F238E27FC236}">
                            <a16:creationId xmlns:a16="http://schemas.microsoft.com/office/drawing/2014/main" id="{052B7DFD-210D-42E6-B111-4EAB7393DF75}"/>
                          </a:ext>
                        </a:extLst>
                      </p:cNvPr>
                      <p:cNvPicPr>
                        <a:picLocks noChangeAspect="1" noChangeArrowheads="1"/>
                      </p:cNvPicPr>
                      <p:nvPr/>
                    </p:nvPicPr>
                    <p:blipFill>
                      <a:blip r:embed="rId5"/>
                      <a:srcRect/>
                      <a:stretch>
                        <a:fillRect/>
                      </a:stretch>
                    </p:blipFill>
                    <p:spPr bwMode="auto">
                      <a:xfrm>
                        <a:off x="4659095" y="3577612"/>
                        <a:ext cx="2294770" cy="1196841"/>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8466DE31-ECCA-4D19-8382-2256A5C1E512}"/>
              </a:ext>
            </a:extLst>
          </p:cNvPr>
          <p:cNvGraphicFramePr>
            <a:graphicFrameLocks noChangeAspect="1"/>
          </p:cNvGraphicFramePr>
          <p:nvPr/>
        </p:nvGraphicFramePr>
        <p:xfrm>
          <a:off x="971600" y="5427994"/>
          <a:ext cx="7488832" cy="1184329"/>
        </p:xfrm>
        <a:graphic>
          <a:graphicData uri="http://schemas.openxmlformats.org/presentationml/2006/ole">
            <mc:AlternateContent xmlns:mc="http://schemas.openxmlformats.org/markup-compatibility/2006">
              <mc:Choice xmlns:v="urn:schemas-microsoft-com:vml" Requires="v">
                <p:oleObj name="Equation" r:id="rId6" imgW="2476440" imgH="393480" progId="Equation.DSMT4">
                  <p:embed/>
                </p:oleObj>
              </mc:Choice>
              <mc:Fallback>
                <p:oleObj name="Equation" r:id="rId6" imgW="2476440" imgH="393480" progId="Equation.DSMT4">
                  <p:embed/>
                  <p:pic>
                    <p:nvPicPr>
                      <p:cNvPr id="8" name="Object 7">
                        <a:extLst>
                          <a:ext uri="{FF2B5EF4-FFF2-40B4-BE49-F238E27FC236}">
                            <a16:creationId xmlns:a16="http://schemas.microsoft.com/office/drawing/2014/main" id="{8466DE31-ECCA-4D19-8382-2256A5C1E512}"/>
                          </a:ext>
                        </a:extLst>
                      </p:cNvPr>
                      <p:cNvPicPr>
                        <a:picLocks noChangeAspect="1" noChangeArrowheads="1"/>
                      </p:cNvPicPr>
                      <p:nvPr/>
                    </p:nvPicPr>
                    <p:blipFill>
                      <a:blip r:embed="rId7"/>
                      <a:srcRect/>
                      <a:stretch>
                        <a:fillRect/>
                      </a:stretch>
                    </p:blipFill>
                    <p:spPr bwMode="auto">
                      <a:xfrm>
                        <a:off x="971600" y="5427994"/>
                        <a:ext cx="7488832" cy="1184329"/>
                      </a:xfrm>
                      <a:prstGeom prst="rect">
                        <a:avLst/>
                      </a:prstGeom>
                      <a:noFill/>
                    </p:spPr>
                  </p:pic>
                </p:oleObj>
              </mc:Fallback>
            </mc:AlternateContent>
          </a:graphicData>
        </a:graphic>
      </p:graphicFrame>
    </p:spTree>
    <p:extLst>
      <p:ext uri="{BB962C8B-B14F-4D97-AF65-F5344CB8AC3E}">
        <p14:creationId xmlns:p14="http://schemas.microsoft.com/office/powerpoint/2010/main" val="101069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68377-65EC-4030-BB05-A4990116060F}"/>
              </a:ext>
            </a:extLst>
          </p:cNvPr>
          <p:cNvSpPr>
            <a:spLocks noGrp="1"/>
          </p:cNvSpPr>
          <p:nvPr>
            <p:ph type="title"/>
          </p:nvPr>
        </p:nvSpPr>
        <p:spPr/>
        <p:txBody>
          <a:bodyPr/>
          <a:lstStyle/>
          <a:p>
            <a:r>
              <a:rPr lang="zh-CN" altLang="en-US" dirty="0"/>
              <a:t>第一题</a:t>
            </a:r>
          </a:p>
        </p:txBody>
      </p:sp>
      <p:sp>
        <p:nvSpPr>
          <p:cNvPr id="3" name="内容占位符 2">
            <a:extLst>
              <a:ext uri="{FF2B5EF4-FFF2-40B4-BE49-F238E27FC236}">
                <a16:creationId xmlns:a16="http://schemas.microsoft.com/office/drawing/2014/main" id="{4411AFC4-0D8D-4967-9102-2E555065A36E}"/>
              </a:ext>
            </a:extLst>
          </p:cNvPr>
          <p:cNvSpPr>
            <a:spLocks noGrp="1"/>
          </p:cNvSpPr>
          <p:nvPr>
            <p:ph idx="1"/>
          </p:nvPr>
        </p:nvSpPr>
        <p:spPr>
          <a:xfrm>
            <a:off x="457200" y="1600200"/>
            <a:ext cx="8229600" cy="4853136"/>
          </a:xfrm>
        </p:spPr>
        <p:txBody>
          <a:bodyPr>
            <a:normAutofit/>
          </a:bodyPr>
          <a:lstStyle/>
          <a:p>
            <a:r>
              <a:rPr lang="zh-CN" altLang="en-US" dirty="0"/>
              <a:t>解：小的正反应性，周期是</a:t>
            </a:r>
            <a:br>
              <a:rPr lang="en-US" altLang="zh-CN" dirty="0"/>
            </a:br>
            <a:br>
              <a:rPr lang="en-US" altLang="zh-CN" dirty="0"/>
            </a:br>
            <a:br>
              <a:rPr lang="en-US" altLang="zh-CN" dirty="0"/>
            </a:br>
            <a:br>
              <a:rPr lang="en-US" altLang="zh-CN" dirty="0"/>
            </a:br>
            <a:endParaRPr lang="zh-CN" altLang="en-US" dirty="0"/>
          </a:p>
        </p:txBody>
      </p:sp>
      <p:graphicFrame>
        <p:nvGraphicFramePr>
          <p:cNvPr id="7" name="Object 7">
            <a:extLst>
              <a:ext uri="{FF2B5EF4-FFF2-40B4-BE49-F238E27FC236}">
                <a16:creationId xmlns:a16="http://schemas.microsoft.com/office/drawing/2014/main" id="{CFB6C745-CB7C-4452-A7F5-D5966464F1EC}"/>
              </a:ext>
            </a:extLst>
          </p:cNvPr>
          <p:cNvGraphicFramePr>
            <a:graphicFrameLocks noChangeAspect="1"/>
          </p:cNvGraphicFramePr>
          <p:nvPr/>
        </p:nvGraphicFramePr>
        <p:xfrm>
          <a:off x="1490514" y="4315236"/>
          <a:ext cx="6611937" cy="1014412"/>
        </p:xfrm>
        <a:graphic>
          <a:graphicData uri="http://schemas.openxmlformats.org/presentationml/2006/ole">
            <mc:AlternateContent xmlns:mc="http://schemas.openxmlformats.org/markup-compatibility/2006">
              <mc:Choice xmlns:v="urn:schemas-microsoft-com:vml" Requires="v">
                <p:oleObj name="Equation" r:id="rId2" imgW="2552400" imgH="393480" progId="Equation.DSMT4">
                  <p:embed/>
                </p:oleObj>
              </mc:Choice>
              <mc:Fallback>
                <p:oleObj name="Equation" r:id="rId2" imgW="2552400" imgH="393480" progId="Equation.DSMT4">
                  <p:embed/>
                  <p:pic>
                    <p:nvPicPr>
                      <p:cNvPr id="7" name="Object 7">
                        <a:extLst>
                          <a:ext uri="{FF2B5EF4-FFF2-40B4-BE49-F238E27FC236}">
                            <a16:creationId xmlns:a16="http://schemas.microsoft.com/office/drawing/2014/main" id="{CFB6C745-CB7C-4452-A7F5-D5966464F1EC}"/>
                          </a:ext>
                        </a:extLst>
                      </p:cNvPr>
                      <p:cNvPicPr>
                        <a:picLocks noChangeAspect="1" noChangeArrowheads="1"/>
                      </p:cNvPicPr>
                      <p:nvPr/>
                    </p:nvPicPr>
                    <p:blipFill>
                      <a:blip r:embed="rId3"/>
                      <a:srcRect/>
                      <a:stretch>
                        <a:fillRect/>
                      </a:stretch>
                    </p:blipFill>
                    <p:spPr bwMode="auto">
                      <a:xfrm>
                        <a:off x="1490514" y="4315236"/>
                        <a:ext cx="6611937"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E3E47B11-9F15-4828-84AF-75B9A93211F8}"/>
              </a:ext>
            </a:extLst>
          </p:cNvPr>
          <p:cNvGraphicFramePr>
            <a:graphicFrameLocks noChangeAspect="1"/>
          </p:cNvGraphicFramePr>
          <p:nvPr/>
        </p:nvGraphicFramePr>
        <p:xfrm>
          <a:off x="1496879" y="2498403"/>
          <a:ext cx="5722938" cy="1011238"/>
        </p:xfrm>
        <a:graphic>
          <a:graphicData uri="http://schemas.openxmlformats.org/presentationml/2006/ole">
            <mc:AlternateContent xmlns:mc="http://schemas.openxmlformats.org/markup-compatibility/2006">
              <mc:Choice xmlns:v="urn:schemas-microsoft-com:vml" Requires="v">
                <p:oleObj name="Equation" r:id="rId4" imgW="2209680" imgH="393480" progId="Equation.DSMT4">
                  <p:embed/>
                </p:oleObj>
              </mc:Choice>
              <mc:Fallback>
                <p:oleObj name="Equation" r:id="rId4" imgW="2209680" imgH="393480" progId="Equation.DSMT4">
                  <p:embed/>
                  <p:pic>
                    <p:nvPicPr>
                      <p:cNvPr id="8" name="Object 7">
                        <a:extLst>
                          <a:ext uri="{FF2B5EF4-FFF2-40B4-BE49-F238E27FC236}">
                            <a16:creationId xmlns:a16="http://schemas.microsoft.com/office/drawing/2014/main" id="{E3E47B11-9F15-4828-84AF-75B9A93211F8}"/>
                          </a:ext>
                        </a:extLst>
                      </p:cNvPr>
                      <p:cNvPicPr>
                        <a:picLocks noChangeAspect="1" noChangeArrowheads="1"/>
                      </p:cNvPicPr>
                      <p:nvPr/>
                    </p:nvPicPr>
                    <p:blipFill>
                      <a:blip r:embed="rId5"/>
                      <a:srcRect/>
                      <a:stretch>
                        <a:fillRect/>
                      </a:stretch>
                    </p:blipFill>
                    <p:spPr bwMode="auto">
                      <a:xfrm>
                        <a:off x="1496879" y="2498403"/>
                        <a:ext cx="5722938"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a:extLst>
              <a:ext uri="{FF2B5EF4-FFF2-40B4-BE49-F238E27FC236}">
                <a16:creationId xmlns:a16="http://schemas.microsoft.com/office/drawing/2014/main" id="{3E36DC73-71CB-4D12-BDFB-494355FA8064}"/>
              </a:ext>
            </a:extLst>
          </p:cNvPr>
          <p:cNvSpPr txBox="1"/>
          <p:nvPr/>
        </p:nvSpPr>
        <p:spPr>
          <a:xfrm>
            <a:off x="539552" y="3668879"/>
            <a:ext cx="5328592"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升功率需要的时间是</a:t>
            </a:r>
          </a:p>
        </p:txBody>
      </p:sp>
      <p:graphicFrame>
        <p:nvGraphicFramePr>
          <p:cNvPr id="10" name="对象 9">
            <a:extLst>
              <a:ext uri="{FF2B5EF4-FFF2-40B4-BE49-F238E27FC236}">
                <a16:creationId xmlns:a16="http://schemas.microsoft.com/office/drawing/2014/main" id="{4E9A7CF5-520C-4E47-B6A2-A5A49DE5BD50}"/>
              </a:ext>
            </a:extLst>
          </p:cNvPr>
          <p:cNvGraphicFramePr>
            <a:graphicFrameLocks noChangeAspect="1"/>
          </p:cNvGraphicFramePr>
          <p:nvPr/>
        </p:nvGraphicFramePr>
        <p:xfrm>
          <a:off x="6156176" y="1324896"/>
          <a:ext cx="1946275" cy="1235075"/>
        </p:xfrm>
        <a:graphic>
          <a:graphicData uri="http://schemas.openxmlformats.org/presentationml/2006/ole">
            <mc:AlternateContent xmlns:mc="http://schemas.openxmlformats.org/markup-compatibility/2006">
              <mc:Choice xmlns:v="urn:schemas-microsoft-com:vml" Requires="v">
                <p:oleObj name="Equation" r:id="rId6" imgW="660240" imgH="419040" progId="Equation.DSMT4">
                  <p:embed/>
                </p:oleObj>
              </mc:Choice>
              <mc:Fallback>
                <p:oleObj name="Equation" r:id="rId6" imgW="660240" imgH="419040" progId="Equation.DSMT4">
                  <p:embed/>
                  <p:pic>
                    <p:nvPicPr>
                      <p:cNvPr id="10" name="对象 9">
                        <a:extLst>
                          <a:ext uri="{FF2B5EF4-FFF2-40B4-BE49-F238E27FC236}">
                            <a16:creationId xmlns:a16="http://schemas.microsoft.com/office/drawing/2014/main" id="{4E9A7CF5-520C-4E47-B6A2-A5A49DE5BD50}"/>
                          </a:ext>
                        </a:extLst>
                      </p:cNvPr>
                      <p:cNvPicPr/>
                      <p:nvPr/>
                    </p:nvPicPr>
                    <p:blipFill>
                      <a:blip r:embed="rId7"/>
                      <a:stretch>
                        <a:fillRect/>
                      </a:stretch>
                    </p:blipFill>
                    <p:spPr>
                      <a:xfrm>
                        <a:off x="6156176" y="1324896"/>
                        <a:ext cx="1946275" cy="1235075"/>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6D250733-5DC9-4DA1-9FF8-A933D867AC50}"/>
              </a:ext>
            </a:extLst>
          </p:cNvPr>
          <p:cNvSpPr txBox="1"/>
          <p:nvPr/>
        </p:nvSpPr>
        <p:spPr>
          <a:xfrm>
            <a:off x="1259632" y="5614340"/>
            <a:ext cx="63470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升到</a:t>
            </a:r>
            <a:r>
              <a:rPr kumimoji="1" lang="en-US" altLang="zh-CN"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100</a:t>
            </a:r>
            <a:r>
              <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瓦的时间点是 </a:t>
            </a:r>
            <a:r>
              <a:rPr kumimoji="1" lang="en-US" altLang="zh-CN"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12 : 09 : 23</a:t>
            </a:r>
            <a:endParaRPr kumimoji="1" lang="zh-CN" altLang="en-US" sz="3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25212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E053D-AB4B-4C7F-AD9A-733291D5114F}"/>
              </a:ext>
            </a:extLst>
          </p:cNvPr>
          <p:cNvSpPr>
            <a:spLocks noGrp="1"/>
          </p:cNvSpPr>
          <p:nvPr>
            <p:ph type="title"/>
          </p:nvPr>
        </p:nvSpPr>
        <p:spPr/>
        <p:txBody>
          <a:bodyPr/>
          <a:lstStyle/>
          <a:p>
            <a:r>
              <a:rPr lang="zh-CN" altLang="en-US" dirty="0"/>
              <a:t>第二题</a:t>
            </a:r>
          </a:p>
        </p:txBody>
      </p:sp>
      <p:sp>
        <p:nvSpPr>
          <p:cNvPr id="3" name="内容占位符 2">
            <a:extLst>
              <a:ext uri="{FF2B5EF4-FFF2-40B4-BE49-F238E27FC236}">
                <a16:creationId xmlns:a16="http://schemas.microsoft.com/office/drawing/2014/main" id="{55B3474E-6326-4285-9535-0E18FEDE21EE}"/>
              </a:ext>
            </a:extLst>
          </p:cNvPr>
          <p:cNvSpPr>
            <a:spLocks noGrp="1"/>
          </p:cNvSpPr>
          <p:nvPr>
            <p:ph idx="1"/>
          </p:nvPr>
        </p:nvSpPr>
        <p:spPr/>
        <p:txBody>
          <a:bodyPr/>
          <a:lstStyle/>
          <a:p>
            <a:r>
              <a:rPr lang="zh-CN" altLang="en-US" dirty="0"/>
              <a:t>某压水堆堆芯的瞬发中子寿命 </a:t>
            </a:r>
            <a:r>
              <a:rPr lang="en-US" altLang="zh-CN" i="1" dirty="0" err="1"/>
              <a:t>l</a:t>
            </a:r>
            <a:r>
              <a:rPr lang="en-US" altLang="zh-CN" baseline="-25000" dirty="0" err="1"/>
              <a:t>p</a:t>
            </a:r>
            <a:r>
              <a:rPr lang="en-US" altLang="zh-CN" baseline="-25000" dirty="0"/>
              <a:t> </a:t>
            </a:r>
            <a:r>
              <a:rPr lang="en-US" altLang="zh-CN" dirty="0"/>
              <a:t>= 3.2E-5 s</a:t>
            </a:r>
            <a:r>
              <a:rPr lang="zh-CN" altLang="en-US" dirty="0"/>
              <a:t>，缓发中子平均寿命 </a:t>
            </a:r>
            <a:r>
              <a:rPr lang="en-US" altLang="zh-CN" i="1" dirty="0" err="1"/>
              <a:t>l</a:t>
            </a:r>
            <a:r>
              <a:rPr lang="en-US" altLang="zh-CN" baseline="-25000" dirty="0" err="1"/>
              <a:t>d</a:t>
            </a:r>
            <a:r>
              <a:rPr lang="en-US" altLang="zh-CN" dirty="0"/>
              <a:t> = 12.5 s</a:t>
            </a:r>
            <a:r>
              <a:rPr lang="zh-CN" altLang="en-US" dirty="0"/>
              <a:t>，当引入阶跃反应性使 </a:t>
            </a:r>
            <a:r>
              <a:rPr lang="en-US" altLang="zh-CN" i="1" dirty="0" err="1"/>
              <a:t>k</a:t>
            </a:r>
            <a:r>
              <a:rPr lang="en-US" altLang="zh-CN" baseline="-25000" dirty="0" err="1"/>
              <a:t>eff</a:t>
            </a:r>
            <a:r>
              <a:rPr lang="en-US" altLang="zh-CN" dirty="0"/>
              <a:t> = 1.0005</a:t>
            </a:r>
            <a:r>
              <a:rPr lang="zh-CN" altLang="en-US" dirty="0"/>
              <a:t>，测量得到稳定的倍增周期 </a:t>
            </a:r>
            <a:r>
              <a:rPr lang="en-US" altLang="zh-CN" dirty="0"/>
              <a:t>T = 91 s</a:t>
            </a:r>
            <a:r>
              <a:rPr lang="zh-CN" altLang="en-US" dirty="0"/>
              <a:t>，求此时堆芯的缓发中子有效份额 </a:t>
            </a:r>
            <a:r>
              <a:rPr lang="en-US" altLang="zh-CN" i="1" dirty="0"/>
              <a:t>β</a:t>
            </a:r>
            <a:r>
              <a:rPr lang="en-US" altLang="zh-CN" baseline="-25000" dirty="0"/>
              <a:t>eff</a:t>
            </a:r>
            <a:r>
              <a:rPr lang="en-US" altLang="zh-CN" dirty="0"/>
              <a:t> </a:t>
            </a:r>
            <a:r>
              <a:rPr lang="zh-CN" altLang="en-US" dirty="0"/>
              <a:t>是多少？</a:t>
            </a:r>
            <a:endParaRPr lang="en-US" altLang="zh-CN" dirty="0"/>
          </a:p>
          <a:p>
            <a:endParaRPr lang="en-US" altLang="zh-CN" dirty="0"/>
          </a:p>
          <a:p>
            <a:r>
              <a:rPr lang="zh-CN" altLang="en-US" dirty="0"/>
              <a:t>解：单组倒时方程</a:t>
            </a:r>
          </a:p>
        </p:txBody>
      </p:sp>
      <p:graphicFrame>
        <p:nvGraphicFramePr>
          <p:cNvPr id="4" name="Object 4">
            <a:extLst>
              <a:ext uri="{FF2B5EF4-FFF2-40B4-BE49-F238E27FC236}">
                <a16:creationId xmlns:a16="http://schemas.microsoft.com/office/drawing/2014/main" id="{B8A7E3DC-3631-4BF5-BD40-53FEAE507065}"/>
              </a:ext>
            </a:extLst>
          </p:cNvPr>
          <p:cNvGraphicFramePr>
            <a:graphicFrameLocks noChangeAspect="1"/>
          </p:cNvGraphicFramePr>
          <p:nvPr/>
        </p:nvGraphicFramePr>
        <p:xfrm>
          <a:off x="4818013" y="4293096"/>
          <a:ext cx="3271838" cy="1331913"/>
        </p:xfrm>
        <a:graphic>
          <a:graphicData uri="http://schemas.openxmlformats.org/presentationml/2006/ole">
            <mc:AlternateContent xmlns:mc="http://schemas.openxmlformats.org/markup-compatibility/2006">
              <mc:Choice xmlns:v="urn:schemas-microsoft-com:vml" Requires="v">
                <p:oleObj name="Equation" r:id="rId2" imgW="965160" imgH="393480" progId="Equation.DSMT4">
                  <p:embed/>
                </p:oleObj>
              </mc:Choice>
              <mc:Fallback>
                <p:oleObj name="Equation" r:id="rId2" imgW="965160" imgH="393480" progId="Equation.DSMT4">
                  <p:embed/>
                  <p:pic>
                    <p:nvPicPr>
                      <p:cNvPr id="4" name="Object 4">
                        <a:extLst>
                          <a:ext uri="{FF2B5EF4-FFF2-40B4-BE49-F238E27FC236}">
                            <a16:creationId xmlns:a16="http://schemas.microsoft.com/office/drawing/2014/main" id="{B8A7E3DC-3631-4BF5-BD40-53FEAE507065}"/>
                          </a:ext>
                        </a:extLst>
                      </p:cNvPr>
                      <p:cNvPicPr>
                        <a:picLocks noChangeAspect="1" noChangeArrowheads="1"/>
                      </p:cNvPicPr>
                      <p:nvPr/>
                    </p:nvPicPr>
                    <p:blipFill>
                      <a:blip r:embed="rId3"/>
                      <a:srcRect/>
                      <a:stretch>
                        <a:fillRect/>
                      </a:stretch>
                    </p:blipFill>
                    <p:spPr bwMode="auto">
                      <a:xfrm>
                        <a:off x="4818013" y="4293096"/>
                        <a:ext cx="3271838" cy="1331913"/>
                      </a:xfrm>
                      <a:prstGeom prst="rect">
                        <a:avLst/>
                      </a:prstGeom>
                      <a:no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819B005D-7E7D-4A1C-933D-FC2A3E078260}"/>
              </a:ext>
            </a:extLst>
          </p:cNvPr>
          <p:cNvGraphicFramePr>
            <a:graphicFrameLocks noChangeAspect="1"/>
          </p:cNvGraphicFramePr>
          <p:nvPr/>
        </p:nvGraphicFramePr>
        <p:xfrm>
          <a:off x="2535138" y="5625009"/>
          <a:ext cx="4073723" cy="1166901"/>
        </p:xfrm>
        <a:graphic>
          <a:graphicData uri="http://schemas.openxmlformats.org/presentationml/2006/ole">
            <mc:AlternateContent xmlns:mc="http://schemas.openxmlformats.org/markup-compatibility/2006">
              <mc:Choice xmlns:v="urn:schemas-microsoft-com:vml" Requires="v">
                <p:oleObj name="Equation" r:id="rId4" imgW="1371600" imgH="393480" progId="Equation.DSMT4">
                  <p:embed/>
                </p:oleObj>
              </mc:Choice>
              <mc:Fallback>
                <p:oleObj name="Equation" r:id="rId4" imgW="1371600" imgH="393480" progId="Equation.DSMT4">
                  <p:embed/>
                  <p:pic>
                    <p:nvPicPr>
                      <p:cNvPr id="5" name="Object 4">
                        <a:extLst>
                          <a:ext uri="{FF2B5EF4-FFF2-40B4-BE49-F238E27FC236}">
                            <a16:creationId xmlns:a16="http://schemas.microsoft.com/office/drawing/2014/main" id="{819B005D-7E7D-4A1C-933D-FC2A3E078260}"/>
                          </a:ext>
                        </a:extLst>
                      </p:cNvPr>
                      <p:cNvPicPr>
                        <a:picLocks noChangeAspect="1" noChangeArrowheads="1"/>
                      </p:cNvPicPr>
                      <p:nvPr/>
                    </p:nvPicPr>
                    <p:blipFill>
                      <a:blip r:embed="rId5"/>
                      <a:srcRect/>
                      <a:stretch>
                        <a:fillRect/>
                      </a:stretch>
                    </p:blipFill>
                    <p:spPr bwMode="auto">
                      <a:xfrm>
                        <a:off x="2535138" y="5625009"/>
                        <a:ext cx="4073723" cy="1166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9739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CBDA5-6F27-44C7-83F9-1D2D96F43EAC}"/>
              </a:ext>
            </a:extLst>
          </p:cNvPr>
          <p:cNvSpPr>
            <a:spLocks noGrp="1"/>
          </p:cNvSpPr>
          <p:nvPr>
            <p:ph type="title"/>
          </p:nvPr>
        </p:nvSpPr>
        <p:spPr/>
        <p:txBody>
          <a:bodyPr/>
          <a:lstStyle/>
          <a:p>
            <a:r>
              <a:rPr lang="zh-CN" altLang="en-US" dirty="0"/>
              <a:t>第二题</a:t>
            </a:r>
          </a:p>
        </p:txBody>
      </p:sp>
      <p:sp>
        <p:nvSpPr>
          <p:cNvPr id="3" name="内容占位符 2">
            <a:extLst>
              <a:ext uri="{FF2B5EF4-FFF2-40B4-BE49-F238E27FC236}">
                <a16:creationId xmlns:a16="http://schemas.microsoft.com/office/drawing/2014/main" id="{DCB4FFD5-808D-4632-BFCC-BE44B39CDB54}"/>
              </a:ext>
            </a:extLst>
          </p:cNvPr>
          <p:cNvSpPr>
            <a:spLocks noGrp="1"/>
          </p:cNvSpPr>
          <p:nvPr>
            <p:ph idx="1"/>
          </p:nvPr>
        </p:nvSpPr>
        <p:spPr/>
        <p:txBody>
          <a:bodyPr/>
          <a:lstStyle/>
          <a:p>
            <a:r>
              <a:rPr lang="zh-CN" altLang="en-US" dirty="0"/>
              <a:t>解：临界附近</a:t>
            </a:r>
          </a:p>
        </p:txBody>
      </p:sp>
      <p:graphicFrame>
        <p:nvGraphicFramePr>
          <p:cNvPr id="4" name="Object 4">
            <a:extLst>
              <a:ext uri="{FF2B5EF4-FFF2-40B4-BE49-F238E27FC236}">
                <a16:creationId xmlns:a16="http://schemas.microsoft.com/office/drawing/2014/main" id="{D655A3E4-6351-41C0-8DC4-604857C3544E}"/>
              </a:ext>
            </a:extLst>
          </p:cNvPr>
          <p:cNvGraphicFramePr>
            <a:graphicFrameLocks noChangeAspect="1"/>
          </p:cNvGraphicFramePr>
          <p:nvPr/>
        </p:nvGraphicFramePr>
        <p:xfrm>
          <a:off x="3772405" y="1307661"/>
          <a:ext cx="4046538" cy="858838"/>
        </p:xfrm>
        <a:graphic>
          <a:graphicData uri="http://schemas.openxmlformats.org/presentationml/2006/ole">
            <mc:AlternateContent xmlns:mc="http://schemas.openxmlformats.org/markup-compatibility/2006">
              <mc:Choice xmlns:v="urn:schemas-microsoft-com:vml" Requires="v">
                <p:oleObj name="Equation" r:id="rId2" imgW="1193760" imgH="253800" progId="Equation.DSMT4">
                  <p:embed/>
                </p:oleObj>
              </mc:Choice>
              <mc:Fallback>
                <p:oleObj name="Equation" r:id="rId2" imgW="1193760" imgH="253800" progId="Equation.DSMT4">
                  <p:embed/>
                  <p:pic>
                    <p:nvPicPr>
                      <p:cNvPr id="4" name="Object 4">
                        <a:extLst>
                          <a:ext uri="{FF2B5EF4-FFF2-40B4-BE49-F238E27FC236}">
                            <a16:creationId xmlns:a16="http://schemas.microsoft.com/office/drawing/2014/main" id="{D655A3E4-6351-41C0-8DC4-604857C3544E}"/>
                          </a:ext>
                        </a:extLst>
                      </p:cNvPr>
                      <p:cNvPicPr>
                        <a:picLocks noChangeAspect="1" noChangeArrowheads="1"/>
                      </p:cNvPicPr>
                      <p:nvPr/>
                    </p:nvPicPr>
                    <p:blipFill>
                      <a:blip r:embed="rId3"/>
                      <a:srcRect/>
                      <a:stretch>
                        <a:fillRect/>
                      </a:stretch>
                    </p:blipFill>
                    <p:spPr bwMode="auto">
                      <a:xfrm>
                        <a:off x="3772405" y="1307661"/>
                        <a:ext cx="4046538" cy="858838"/>
                      </a:xfrm>
                      <a:prstGeom prst="rect">
                        <a:avLst/>
                      </a:prstGeom>
                      <a:no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FEC32118-E272-45BB-A0F5-13CA097A3F1D}"/>
              </a:ext>
            </a:extLst>
          </p:cNvPr>
          <p:cNvGraphicFramePr>
            <a:graphicFrameLocks noChangeAspect="1"/>
          </p:cNvGraphicFramePr>
          <p:nvPr/>
        </p:nvGraphicFramePr>
        <p:xfrm>
          <a:off x="371980" y="2781811"/>
          <a:ext cx="3400425" cy="1460500"/>
        </p:xfrm>
        <a:graphic>
          <a:graphicData uri="http://schemas.openxmlformats.org/presentationml/2006/ole">
            <mc:AlternateContent xmlns:mc="http://schemas.openxmlformats.org/markup-compatibility/2006">
              <mc:Choice xmlns:v="urn:schemas-microsoft-com:vml" Requires="v">
                <p:oleObj name="Equation" r:id="rId4" imgW="1002960" imgH="431640" progId="Equation.DSMT4">
                  <p:embed/>
                </p:oleObj>
              </mc:Choice>
              <mc:Fallback>
                <p:oleObj name="Equation" r:id="rId4" imgW="1002960" imgH="431640" progId="Equation.DSMT4">
                  <p:embed/>
                  <p:pic>
                    <p:nvPicPr>
                      <p:cNvPr id="5" name="Object 4">
                        <a:extLst>
                          <a:ext uri="{FF2B5EF4-FFF2-40B4-BE49-F238E27FC236}">
                            <a16:creationId xmlns:a16="http://schemas.microsoft.com/office/drawing/2014/main" id="{FEC32118-E272-45BB-A0F5-13CA097A3F1D}"/>
                          </a:ext>
                        </a:extLst>
                      </p:cNvPr>
                      <p:cNvPicPr>
                        <a:picLocks noChangeAspect="1" noChangeArrowheads="1"/>
                      </p:cNvPicPr>
                      <p:nvPr/>
                    </p:nvPicPr>
                    <p:blipFill>
                      <a:blip r:embed="rId5"/>
                      <a:srcRect/>
                      <a:stretch>
                        <a:fillRect/>
                      </a:stretch>
                    </p:blipFill>
                    <p:spPr bwMode="auto">
                      <a:xfrm>
                        <a:off x="371980" y="2781811"/>
                        <a:ext cx="3400425" cy="1460500"/>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A9A9D614-89D4-4AC7-90CA-0327D68EFBBB}"/>
              </a:ext>
            </a:extLst>
          </p:cNvPr>
          <p:cNvGraphicFramePr>
            <a:graphicFrameLocks noChangeAspect="1"/>
          </p:cNvGraphicFramePr>
          <p:nvPr/>
        </p:nvGraphicFramePr>
        <p:xfrm>
          <a:off x="3772405" y="2166499"/>
          <a:ext cx="2411412" cy="687388"/>
        </p:xfrm>
        <a:graphic>
          <a:graphicData uri="http://schemas.openxmlformats.org/presentationml/2006/ole">
            <mc:AlternateContent xmlns:mc="http://schemas.openxmlformats.org/markup-compatibility/2006">
              <mc:Choice xmlns:v="urn:schemas-microsoft-com:vml" Requires="v">
                <p:oleObj name="Equation" r:id="rId6" imgW="711000" imgH="203040" progId="Equation.DSMT4">
                  <p:embed/>
                </p:oleObj>
              </mc:Choice>
              <mc:Fallback>
                <p:oleObj name="Equation" r:id="rId6" imgW="711000" imgH="203040" progId="Equation.DSMT4">
                  <p:embed/>
                  <p:pic>
                    <p:nvPicPr>
                      <p:cNvPr id="6" name="Object 4">
                        <a:extLst>
                          <a:ext uri="{FF2B5EF4-FFF2-40B4-BE49-F238E27FC236}">
                            <a16:creationId xmlns:a16="http://schemas.microsoft.com/office/drawing/2014/main" id="{A9A9D614-89D4-4AC7-90CA-0327D68EFBBB}"/>
                          </a:ext>
                        </a:extLst>
                      </p:cNvPr>
                      <p:cNvPicPr>
                        <a:picLocks noChangeAspect="1" noChangeArrowheads="1"/>
                      </p:cNvPicPr>
                      <p:nvPr/>
                    </p:nvPicPr>
                    <p:blipFill>
                      <a:blip r:embed="rId7"/>
                      <a:srcRect/>
                      <a:stretch>
                        <a:fillRect/>
                      </a:stretch>
                    </p:blipFill>
                    <p:spPr bwMode="auto">
                      <a:xfrm>
                        <a:off x="3772405" y="2166499"/>
                        <a:ext cx="2411412" cy="687388"/>
                      </a:xfrm>
                      <a:prstGeom prst="rect">
                        <a:avLst/>
                      </a:prstGeom>
                      <a:noFill/>
                      <a:ln>
                        <a:noFill/>
                      </a:ln>
                      <a:effectLst/>
                    </p:spPr>
                  </p:pic>
                </p:oleObj>
              </mc:Fallback>
            </mc:AlternateContent>
          </a:graphicData>
        </a:graphic>
      </p:graphicFrame>
      <p:graphicFrame>
        <p:nvGraphicFramePr>
          <p:cNvPr id="7" name="Object 4">
            <a:extLst>
              <a:ext uri="{FF2B5EF4-FFF2-40B4-BE49-F238E27FC236}">
                <a16:creationId xmlns:a16="http://schemas.microsoft.com/office/drawing/2014/main" id="{9DFA32DD-91AC-4986-BA8E-B2156D21064C}"/>
              </a:ext>
            </a:extLst>
          </p:cNvPr>
          <p:cNvGraphicFramePr>
            <a:graphicFrameLocks noChangeAspect="1"/>
          </p:cNvGraphicFramePr>
          <p:nvPr/>
        </p:nvGraphicFramePr>
        <p:xfrm>
          <a:off x="4085136" y="2846105"/>
          <a:ext cx="4219575" cy="1331912"/>
        </p:xfrm>
        <a:graphic>
          <a:graphicData uri="http://schemas.openxmlformats.org/presentationml/2006/ole">
            <mc:AlternateContent xmlns:mc="http://schemas.openxmlformats.org/markup-compatibility/2006">
              <mc:Choice xmlns:v="urn:schemas-microsoft-com:vml" Requires="v">
                <p:oleObj name="Equation" r:id="rId8" imgW="1244520" imgH="393480" progId="Equation.DSMT4">
                  <p:embed/>
                </p:oleObj>
              </mc:Choice>
              <mc:Fallback>
                <p:oleObj name="Equation" r:id="rId8" imgW="1244520" imgH="393480" progId="Equation.DSMT4">
                  <p:embed/>
                  <p:pic>
                    <p:nvPicPr>
                      <p:cNvPr id="7" name="Object 4">
                        <a:extLst>
                          <a:ext uri="{FF2B5EF4-FFF2-40B4-BE49-F238E27FC236}">
                            <a16:creationId xmlns:a16="http://schemas.microsoft.com/office/drawing/2014/main" id="{9DFA32DD-91AC-4986-BA8E-B2156D21064C}"/>
                          </a:ext>
                        </a:extLst>
                      </p:cNvPr>
                      <p:cNvPicPr>
                        <a:picLocks noChangeAspect="1" noChangeArrowheads="1"/>
                      </p:cNvPicPr>
                      <p:nvPr/>
                    </p:nvPicPr>
                    <p:blipFill>
                      <a:blip r:embed="rId9"/>
                      <a:srcRect/>
                      <a:stretch>
                        <a:fillRect/>
                      </a:stretch>
                    </p:blipFill>
                    <p:spPr bwMode="auto">
                      <a:xfrm>
                        <a:off x="4085136" y="2846105"/>
                        <a:ext cx="4219575" cy="1331912"/>
                      </a:xfrm>
                      <a:prstGeom prst="rect">
                        <a:avLst/>
                      </a:prstGeom>
                      <a:noFill/>
                      <a:ln>
                        <a:noFill/>
                      </a:ln>
                      <a:effectLst/>
                    </p:spPr>
                  </p:pic>
                </p:oleObj>
              </mc:Fallback>
            </mc:AlternateContent>
          </a:graphicData>
        </a:graphic>
      </p:graphicFrame>
      <p:graphicFrame>
        <p:nvGraphicFramePr>
          <p:cNvPr id="9" name="Object 4">
            <a:extLst>
              <a:ext uri="{FF2B5EF4-FFF2-40B4-BE49-F238E27FC236}">
                <a16:creationId xmlns:a16="http://schemas.microsoft.com/office/drawing/2014/main" id="{BCB868DA-E171-47F3-B67B-E6BE7628FC40}"/>
              </a:ext>
            </a:extLst>
          </p:cNvPr>
          <p:cNvGraphicFramePr>
            <a:graphicFrameLocks noChangeAspect="1"/>
          </p:cNvGraphicFramePr>
          <p:nvPr/>
        </p:nvGraphicFramePr>
        <p:xfrm>
          <a:off x="179512" y="4240324"/>
          <a:ext cx="8781968" cy="2357028"/>
        </p:xfrm>
        <a:graphic>
          <a:graphicData uri="http://schemas.openxmlformats.org/presentationml/2006/ole">
            <mc:AlternateContent xmlns:mc="http://schemas.openxmlformats.org/markup-compatibility/2006">
              <mc:Choice xmlns:v="urn:schemas-microsoft-com:vml" Requires="v">
                <p:oleObj name="Equation" r:id="rId10" imgW="3022560" imgH="812520" progId="Equation.DSMT4">
                  <p:embed/>
                </p:oleObj>
              </mc:Choice>
              <mc:Fallback>
                <p:oleObj name="Equation" r:id="rId10" imgW="3022560" imgH="812520" progId="Equation.DSMT4">
                  <p:embed/>
                  <p:pic>
                    <p:nvPicPr>
                      <p:cNvPr id="9" name="Object 4">
                        <a:extLst>
                          <a:ext uri="{FF2B5EF4-FFF2-40B4-BE49-F238E27FC236}">
                            <a16:creationId xmlns:a16="http://schemas.microsoft.com/office/drawing/2014/main" id="{BCB868DA-E171-47F3-B67B-E6BE7628FC40}"/>
                          </a:ext>
                        </a:extLst>
                      </p:cNvPr>
                      <p:cNvPicPr>
                        <a:picLocks noChangeAspect="1" noChangeArrowheads="1"/>
                      </p:cNvPicPr>
                      <p:nvPr/>
                    </p:nvPicPr>
                    <p:blipFill>
                      <a:blip r:embed="rId11"/>
                      <a:srcRect/>
                      <a:stretch>
                        <a:fillRect/>
                      </a:stretch>
                    </p:blipFill>
                    <p:spPr bwMode="auto">
                      <a:xfrm>
                        <a:off x="179512" y="4240324"/>
                        <a:ext cx="8781968" cy="235702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1217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FD33-D919-48F7-B97F-8ECB2B4C1645}"/>
              </a:ext>
            </a:extLst>
          </p:cNvPr>
          <p:cNvSpPr>
            <a:spLocks noGrp="1"/>
          </p:cNvSpPr>
          <p:nvPr>
            <p:ph type="title"/>
          </p:nvPr>
        </p:nvSpPr>
        <p:spPr/>
        <p:txBody>
          <a:bodyPr/>
          <a:lstStyle/>
          <a:p>
            <a:r>
              <a:rPr lang="zh-CN" altLang="en-US" dirty="0"/>
              <a:t>第二题</a:t>
            </a:r>
          </a:p>
        </p:txBody>
      </p:sp>
      <p:sp>
        <p:nvSpPr>
          <p:cNvPr id="3" name="内容占位符 2">
            <a:extLst>
              <a:ext uri="{FF2B5EF4-FFF2-40B4-BE49-F238E27FC236}">
                <a16:creationId xmlns:a16="http://schemas.microsoft.com/office/drawing/2014/main" id="{A10AB715-B567-4E28-AC90-734B6BB50F86}"/>
              </a:ext>
            </a:extLst>
          </p:cNvPr>
          <p:cNvSpPr>
            <a:spLocks noGrp="1"/>
          </p:cNvSpPr>
          <p:nvPr>
            <p:ph idx="1"/>
          </p:nvPr>
        </p:nvSpPr>
        <p:spPr/>
        <p:txBody>
          <a:bodyPr/>
          <a:lstStyle/>
          <a:p>
            <a:r>
              <a:rPr lang="zh-CN" altLang="en-US" dirty="0"/>
              <a:t>解：考虑到引入的正反应性很小，可以利用和瞬发中子寿命无关的周期公式</a:t>
            </a:r>
          </a:p>
        </p:txBody>
      </p:sp>
      <p:graphicFrame>
        <p:nvGraphicFramePr>
          <p:cNvPr id="4" name="对象 3">
            <a:extLst>
              <a:ext uri="{FF2B5EF4-FFF2-40B4-BE49-F238E27FC236}">
                <a16:creationId xmlns:a16="http://schemas.microsoft.com/office/drawing/2014/main" id="{32B6816F-8BFB-4CC8-B98B-9E2CC628F0EC}"/>
              </a:ext>
            </a:extLst>
          </p:cNvPr>
          <p:cNvGraphicFramePr>
            <a:graphicFrameLocks noChangeAspect="1"/>
          </p:cNvGraphicFramePr>
          <p:nvPr/>
        </p:nvGraphicFramePr>
        <p:xfrm>
          <a:off x="2123728" y="2852936"/>
          <a:ext cx="3944937" cy="1397000"/>
        </p:xfrm>
        <a:graphic>
          <a:graphicData uri="http://schemas.openxmlformats.org/presentationml/2006/ole">
            <mc:AlternateContent xmlns:mc="http://schemas.openxmlformats.org/markup-compatibility/2006">
              <mc:Choice xmlns:v="urn:schemas-microsoft-com:vml" Requires="v">
                <p:oleObj name="Equation" r:id="rId2" imgW="1218960" imgH="431640" progId="Equation.DSMT4">
                  <p:embed/>
                </p:oleObj>
              </mc:Choice>
              <mc:Fallback>
                <p:oleObj name="Equation" r:id="rId2" imgW="1218960" imgH="431640" progId="Equation.DSMT4">
                  <p:embed/>
                  <p:pic>
                    <p:nvPicPr>
                      <p:cNvPr id="4" name="对象 3">
                        <a:extLst>
                          <a:ext uri="{FF2B5EF4-FFF2-40B4-BE49-F238E27FC236}">
                            <a16:creationId xmlns:a16="http://schemas.microsoft.com/office/drawing/2014/main" id="{32B6816F-8BFB-4CC8-B98B-9E2CC628F0EC}"/>
                          </a:ext>
                        </a:extLst>
                      </p:cNvPr>
                      <p:cNvPicPr/>
                      <p:nvPr/>
                    </p:nvPicPr>
                    <p:blipFill>
                      <a:blip r:embed="rId3"/>
                      <a:stretch>
                        <a:fillRect/>
                      </a:stretch>
                    </p:blipFill>
                    <p:spPr>
                      <a:xfrm>
                        <a:off x="2123728" y="2852936"/>
                        <a:ext cx="3944937" cy="1397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2FF3AEC-01E4-48E6-AE57-980D3D18CEA8}"/>
              </a:ext>
            </a:extLst>
          </p:cNvPr>
          <p:cNvGraphicFramePr>
            <a:graphicFrameLocks noChangeAspect="1"/>
          </p:cNvGraphicFramePr>
          <p:nvPr/>
        </p:nvGraphicFramePr>
        <p:xfrm>
          <a:off x="899592" y="4667711"/>
          <a:ext cx="7108825" cy="1397000"/>
        </p:xfrm>
        <a:graphic>
          <a:graphicData uri="http://schemas.openxmlformats.org/presentationml/2006/ole">
            <mc:AlternateContent xmlns:mc="http://schemas.openxmlformats.org/markup-compatibility/2006">
              <mc:Choice xmlns:v="urn:schemas-microsoft-com:vml" Requires="v">
                <p:oleObj name="Equation" r:id="rId4" imgW="2197080" imgH="431640" progId="Equation.DSMT4">
                  <p:embed/>
                </p:oleObj>
              </mc:Choice>
              <mc:Fallback>
                <p:oleObj name="Equation" r:id="rId4" imgW="2197080" imgH="431640" progId="Equation.DSMT4">
                  <p:embed/>
                  <p:pic>
                    <p:nvPicPr>
                      <p:cNvPr id="5" name="对象 4">
                        <a:extLst>
                          <a:ext uri="{FF2B5EF4-FFF2-40B4-BE49-F238E27FC236}">
                            <a16:creationId xmlns:a16="http://schemas.microsoft.com/office/drawing/2014/main" id="{A2FF3AEC-01E4-48E6-AE57-980D3D18CEA8}"/>
                          </a:ext>
                        </a:extLst>
                      </p:cNvPr>
                      <p:cNvPicPr/>
                      <p:nvPr/>
                    </p:nvPicPr>
                    <p:blipFill>
                      <a:blip r:embed="rId5"/>
                      <a:stretch>
                        <a:fillRect/>
                      </a:stretch>
                    </p:blipFill>
                    <p:spPr>
                      <a:xfrm>
                        <a:off x="899592" y="4667711"/>
                        <a:ext cx="7108825" cy="1397000"/>
                      </a:xfrm>
                      <a:prstGeom prst="rect">
                        <a:avLst/>
                      </a:prstGeom>
                    </p:spPr>
                  </p:pic>
                </p:oleObj>
              </mc:Fallback>
            </mc:AlternateContent>
          </a:graphicData>
        </a:graphic>
      </p:graphicFrame>
    </p:spTree>
    <p:extLst>
      <p:ext uri="{BB962C8B-B14F-4D97-AF65-F5344CB8AC3E}">
        <p14:creationId xmlns:p14="http://schemas.microsoft.com/office/powerpoint/2010/main" val="23005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BD953-3E10-4D4F-B566-7FE334239E47}"/>
              </a:ext>
            </a:extLst>
          </p:cNvPr>
          <p:cNvSpPr>
            <a:spLocks noGrp="1"/>
          </p:cNvSpPr>
          <p:nvPr>
            <p:ph type="title"/>
          </p:nvPr>
        </p:nvSpPr>
        <p:spPr/>
        <p:txBody>
          <a:bodyPr/>
          <a:lstStyle/>
          <a:p>
            <a:r>
              <a:rPr lang="zh-CN" altLang="en-US" dirty="0"/>
              <a:t>第三题</a:t>
            </a:r>
          </a:p>
        </p:txBody>
      </p:sp>
      <p:sp>
        <p:nvSpPr>
          <p:cNvPr id="3" name="内容占位符 2">
            <a:extLst>
              <a:ext uri="{FF2B5EF4-FFF2-40B4-BE49-F238E27FC236}">
                <a16:creationId xmlns:a16="http://schemas.microsoft.com/office/drawing/2014/main" id="{78F2C404-F552-4D1D-B1E7-49ACA98F5D1E}"/>
              </a:ext>
            </a:extLst>
          </p:cNvPr>
          <p:cNvSpPr>
            <a:spLocks noGrp="1"/>
          </p:cNvSpPr>
          <p:nvPr>
            <p:ph idx="1"/>
          </p:nvPr>
        </p:nvSpPr>
        <p:spPr/>
        <p:txBody>
          <a:bodyPr/>
          <a:lstStyle/>
          <a:p>
            <a:r>
              <a:rPr lang="zh-CN" altLang="en-US" dirty="0"/>
              <a:t>某反应堆，初始堆芯的缓发中子有效份额是</a:t>
            </a:r>
            <a:r>
              <a:rPr lang="en-US" altLang="zh-CN" dirty="0"/>
              <a:t>0.007</a:t>
            </a:r>
            <a:r>
              <a:rPr lang="zh-CN" altLang="en-US" dirty="0"/>
              <a:t>，经过半年后的缓发中子有效份额变成了</a:t>
            </a:r>
            <a:r>
              <a:rPr lang="en-US" altLang="zh-CN" dirty="0"/>
              <a:t>0.005</a:t>
            </a:r>
            <a:r>
              <a:rPr lang="zh-CN" altLang="en-US" dirty="0"/>
              <a:t>，在这两种情况下，某个相同的功率点均引入 </a:t>
            </a:r>
            <a:r>
              <a:rPr lang="en-US" altLang="zh-CN" dirty="0"/>
              <a:t>20 pcm</a:t>
            </a:r>
            <a:r>
              <a:rPr lang="zh-CN" altLang="en-US" dirty="0"/>
              <a:t>的正反应性，试估计过多长时间后功率差异一倍？（不考虑多普勒反馈）</a:t>
            </a:r>
            <a:endParaRPr lang="en-US" altLang="zh-CN" dirty="0"/>
          </a:p>
          <a:p>
            <a:endParaRPr lang="en-US" altLang="zh-CN" dirty="0"/>
          </a:p>
          <a:p>
            <a:r>
              <a:rPr lang="zh-CN" altLang="en-US" dirty="0"/>
              <a:t>解：</a:t>
            </a:r>
          </a:p>
        </p:txBody>
      </p:sp>
      <p:graphicFrame>
        <p:nvGraphicFramePr>
          <p:cNvPr id="4" name="对象 3">
            <a:extLst>
              <a:ext uri="{FF2B5EF4-FFF2-40B4-BE49-F238E27FC236}">
                <a16:creationId xmlns:a16="http://schemas.microsoft.com/office/drawing/2014/main" id="{B786C871-98AB-46C3-9CCF-237D3116305D}"/>
              </a:ext>
            </a:extLst>
          </p:cNvPr>
          <p:cNvGraphicFramePr>
            <a:graphicFrameLocks noChangeAspect="1"/>
          </p:cNvGraphicFramePr>
          <p:nvPr/>
        </p:nvGraphicFramePr>
        <p:xfrm>
          <a:off x="2267744" y="5085184"/>
          <a:ext cx="4778375" cy="1143000"/>
        </p:xfrm>
        <a:graphic>
          <a:graphicData uri="http://schemas.openxmlformats.org/presentationml/2006/ole">
            <mc:AlternateContent xmlns:mc="http://schemas.openxmlformats.org/markup-compatibility/2006">
              <mc:Choice xmlns:v="urn:schemas-microsoft-com:vml" Requires="v">
                <p:oleObj name="Equation" r:id="rId2" imgW="1752480" imgH="419040" progId="Equation.DSMT4">
                  <p:embed/>
                </p:oleObj>
              </mc:Choice>
              <mc:Fallback>
                <p:oleObj name="Equation" r:id="rId2" imgW="1752480" imgH="419040" progId="Equation.DSMT4">
                  <p:embed/>
                  <p:pic>
                    <p:nvPicPr>
                      <p:cNvPr id="4" name="对象 3">
                        <a:extLst>
                          <a:ext uri="{FF2B5EF4-FFF2-40B4-BE49-F238E27FC236}">
                            <a16:creationId xmlns:a16="http://schemas.microsoft.com/office/drawing/2014/main" id="{B786C871-98AB-46C3-9CCF-237D3116305D}"/>
                          </a:ext>
                        </a:extLst>
                      </p:cNvPr>
                      <p:cNvPicPr/>
                      <p:nvPr/>
                    </p:nvPicPr>
                    <p:blipFill>
                      <a:blip r:embed="rId3"/>
                      <a:stretch>
                        <a:fillRect/>
                      </a:stretch>
                    </p:blipFill>
                    <p:spPr>
                      <a:xfrm>
                        <a:off x="2267744" y="5085184"/>
                        <a:ext cx="4778375" cy="1143000"/>
                      </a:xfrm>
                      <a:prstGeom prst="rect">
                        <a:avLst/>
                      </a:prstGeom>
                    </p:spPr>
                  </p:pic>
                </p:oleObj>
              </mc:Fallback>
            </mc:AlternateContent>
          </a:graphicData>
        </a:graphic>
      </p:graphicFrame>
    </p:spTree>
    <p:extLst>
      <p:ext uri="{BB962C8B-B14F-4D97-AF65-F5344CB8AC3E}">
        <p14:creationId xmlns:p14="http://schemas.microsoft.com/office/powerpoint/2010/main" val="21605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4BEB7-C3BB-4C28-82E8-C751397A7C0B}"/>
              </a:ext>
            </a:extLst>
          </p:cNvPr>
          <p:cNvSpPr>
            <a:spLocks noGrp="1"/>
          </p:cNvSpPr>
          <p:nvPr>
            <p:ph type="title"/>
          </p:nvPr>
        </p:nvSpPr>
        <p:spPr/>
        <p:txBody>
          <a:bodyPr/>
          <a:lstStyle/>
          <a:p>
            <a:r>
              <a:rPr lang="zh-CN" altLang="en-US" dirty="0"/>
              <a:t>第三题</a:t>
            </a:r>
          </a:p>
        </p:txBody>
      </p:sp>
      <p:sp>
        <p:nvSpPr>
          <p:cNvPr id="3" name="内容占位符 2">
            <a:extLst>
              <a:ext uri="{FF2B5EF4-FFF2-40B4-BE49-F238E27FC236}">
                <a16:creationId xmlns:a16="http://schemas.microsoft.com/office/drawing/2014/main" id="{E0A3115A-F074-47CC-BCC4-77DA5EF51251}"/>
              </a:ext>
            </a:extLst>
          </p:cNvPr>
          <p:cNvSpPr>
            <a:spLocks noGrp="1"/>
          </p:cNvSpPr>
          <p:nvPr>
            <p:ph idx="1"/>
          </p:nvPr>
        </p:nvSpPr>
        <p:spPr/>
        <p:txBody>
          <a:bodyPr/>
          <a:lstStyle/>
          <a:p>
            <a:r>
              <a:rPr lang="zh-CN" altLang="en-US" dirty="0"/>
              <a:t>解：</a:t>
            </a:r>
          </a:p>
        </p:txBody>
      </p:sp>
      <p:graphicFrame>
        <p:nvGraphicFramePr>
          <p:cNvPr id="4" name="对象 3">
            <a:extLst>
              <a:ext uri="{FF2B5EF4-FFF2-40B4-BE49-F238E27FC236}">
                <a16:creationId xmlns:a16="http://schemas.microsoft.com/office/drawing/2014/main" id="{4F91244F-B014-4E69-A70A-5A122689DDD9}"/>
              </a:ext>
            </a:extLst>
          </p:cNvPr>
          <p:cNvGraphicFramePr>
            <a:graphicFrameLocks noChangeAspect="1"/>
          </p:cNvGraphicFramePr>
          <p:nvPr/>
        </p:nvGraphicFramePr>
        <p:xfrm>
          <a:off x="1835696" y="1417638"/>
          <a:ext cx="6545263" cy="1143000"/>
        </p:xfrm>
        <a:graphic>
          <a:graphicData uri="http://schemas.openxmlformats.org/presentationml/2006/ole">
            <mc:AlternateContent xmlns:mc="http://schemas.openxmlformats.org/markup-compatibility/2006">
              <mc:Choice xmlns:v="urn:schemas-microsoft-com:vml" Requires="v">
                <p:oleObj name="Equation" r:id="rId2" imgW="2400120" imgH="419040" progId="Equation.DSMT4">
                  <p:embed/>
                </p:oleObj>
              </mc:Choice>
              <mc:Fallback>
                <p:oleObj name="Equation" r:id="rId2" imgW="2400120" imgH="419040" progId="Equation.DSMT4">
                  <p:embed/>
                  <p:pic>
                    <p:nvPicPr>
                      <p:cNvPr id="4" name="对象 3">
                        <a:extLst>
                          <a:ext uri="{FF2B5EF4-FFF2-40B4-BE49-F238E27FC236}">
                            <a16:creationId xmlns:a16="http://schemas.microsoft.com/office/drawing/2014/main" id="{4F91244F-B014-4E69-A70A-5A122689DDD9}"/>
                          </a:ext>
                        </a:extLst>
                      </p:cNvPr>
                      <p:cNvPicPr/>
                      <p:nvPr/>
                    </p:nvPicPr>
                    <p:blipFill>
                      <a:blip r:embed="rId3"/>
                      <a:stretch>
                        <a:fillRect/>
                      </a:stretch>
                    </p:blipFill>
                    <p:spPr>
                      <a:xfrm>
                        <a:off x="1835696" y="1417638"/>
                        <a:ext cx="6545263" cy="1143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34B55F4-34E8-4316-A96B-D8F0E7F645B0}"/>
              </a:ext>
            </a:extLst>
          </p:cNvPr>
          <p:cNvGraphicFramePr>
            <a:graphicFrameLocks noChangeAspect="1"/>
          </p:cNvGraphicFramePr>
          <p:nvPr/>
        </p:nvGraphicFramePr>
        <p:xfrm>
          <a:off x="1800225" y="2743200"/>
          <a:ext cx="6615113" cy="1143000"/>
        </p:xfrm>
        <a:graphic>
          <a:graphicData uri="http://schemas.openxmlformats.org/presentationml/2006/ole">
            <mc:AlternateContent xmlns:mc="http://schemas.openxmlformats.org/markup-compatibility/2006">
              <mc:Choice xmlns:v="urn:schemas-microsoft-com:vml" Requires="v">
                <p:oleObj name="Equation" r:id="rId4" imgW="2425680" imgH="419040" progId="Equation.DSMT4">
                  <p:embed/>
                </p:oleObj>
              </mc:Choice>
              <mc:Fallback>
                <p:oleObj name="Equation" r:id="rId4" imgW="2425680" imgH="419040" progId="Equation.DSMT4">
                  <p:embed/>
                  <p:pic>
                    <p:nvPicPr>
                      <p:cNvPr id="5" name="对象 4">
                        <a:extLst>
                          <a:ext uri="{FF2B5EF4-FFF2-40B4-BE49-F238E27FC236}">
                            <a16:creationId xmlns:a16="http://schemas.microsoft.com/office/drawing/2014/main" id="{334B55F4-34E8-4316-A96B-D8F0E7F645B0}"/>
                          </a:ext>
                        </a:extLst>
                      </p:cNvPr>
                      <p:cNvPicPr/>
                      <p:nvPr/>
                    </p:nvPicPr>
                    <p:blipFill>
                      <a:blip r:embed="rId5"/>
                      <a:stretch>
                        <a:fillRect/>
                      </a:stretch>
                    </p:blipFill>
                    <p:spPr>
                      <a:xfrm>
                        <a:off x="1800225" y="2743200"/>
                        <a:ext cx="6615113" cy="11430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DB1BB12-9BF6-4225-B7D5-760616D1391C}"/>
              </a:ext>
            </a:extLst>
          </p:cNvPr>
          <p:cNvGraphicFramePr>
            <a:graphicFrameLocks noChangeAspect="1"/>
          </p:cNvGraphicFramePr>
          <p:nvPr/>
        </p:nvGraphicFramePr>
        <p:xfrm>
          <a:off x="683568" y="4068762"/>
          <a:ext cx="7029450" cy="1143000"/>
        </p:xfrm>
        <a:graphic>
          <a:graphicData uri="http://schemas.openxmlformats.org/presentationml/2006/ole">
            <mc:AlternateContent xmlns:mc="http://schemas.openxmlformats.org/markup-compatibility/2006">
              <mc:Choice xmlns:v="urn:schemas-microsoft-com:vml" Requires="v">
                <p:oleObj name="Equation" r:id="rId6" imgW="2577960" imgH="419040" progId="Equation.DSMT4">
                  <p:embed/>
                </p:oleObj>
              </mc:Choice>
              <mc:Fallback>
                <p:oleObj name="Equation" r:id="rId6" imgW="2577960" imgH="419040" progId="Equation.DSMT4">
                  <p:embed/>
                  <p:pic>
                    <p:nvPicPr>
                      <p:cNvPr id="6" name="对象 5">
                        <a:extLst>
                          <a:ext uri="{FF2B5EF4-FFF2-40B4-BE49-F238E27FC236}">
                            <a16:creationId xmlns:a16="http://schemas.microsoft.com/office/drawing/2014/main" id="{5DB1BB12-9BF6-4225-B7D5-760616D1391C}"/>
                          </a:ext>
                        </a:extLst>
                      </p:cNvPr>
                      <p:cNvPicPr/>
                      <p:nvPr/>
                    </p:nvPicPr>
                    <p:blipFill>
                      <a:blip r:embed="rId7"/>
                      <a:stretch>
                        <a:fillRect/>
                      </a:stretch>
                    </p:blipFill>
                    <p:spPr>
                      <a:xfrm>
                        <a:off x="683568" y="4068762"/>
                        <a:ext cx="7029450" cy="1143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5096DF07-83D4-4607-938C-BFBB8E1F0F0E}"/>
              </a:ext>
            </a:extLst>
          </p:cNvPr>
          <p:cNvGraphicFramePr>
            <a:graphicFrameLocks noChangeAspect="1"/>
          </p:cNvGraphicFramePr>
          <p:nvPr/>
        </p:nvGraphicFramePr>
        <p:xfrm>
          <a:off x="683568" y="5394324"/>
          <a:ext cx="7029450" cy="1143000"/>
        </p:xfrm>
        <a:graphic>
          <a:graphicData uri="http://schemas.openxmlformats.org/presentationml/2006/ole">
            <mc:AlternateContent xmlns:mc="http://schemas.openxmlformats.org/markup-compatibility/2006">
              <mc:Choice xmlns:v="urn:schemas-microsoft-com:vml" Requires="v">
                <p:oleObj name="Equation" r:id="rId8" imgW="2577960" imgH="419040" progId="Equation.DSMT4">
                  <p:embed/>
                </p:oleObj>
              </mc:Choice>
              <mc:Fallback>
                <p:oleObj name="Equation" r:id="rId8" imgW="2577960" imgH="419040" progId="Equation.DSMT4">
                  <p:embed/>
                  <p:pic>
                    <p:nvPicPr>
                      <p:cNvPr id="7" name="对象 6">
                        <a:extLst>
                          <a:ext uri="{FF2B5EF4-FFF2-40B4-BE49-F238E27FC236}">
                            <a16:creationId xmlns:a16="http://schemas.microsoft.com/office/drawing/2014/main" id="{5096DF07-83D4-4607-938C-BFBB8E1F0F0E}"/>
                          </a:ext>
                        </a:extLst>
                      </p:cNvPr>
                      <p:cNvPicPr/>
                      <p:nvPr/>
                    </p:nvPicPr>
                    <p:blipFill>
                      <a:blip r:embed="rId9"/>
                      <a:stretch>
                        <a:fillRect/>
                      </a:stretch>
                    </p:blipFill>
                    <p:spPr>
                      <a:xfrm>
                        <a:off x="683568" y="5394324"/>
                        <a:ext cx="7029450" cy="1143000"/>
                      </a:xfrm>
                      <a:prstGeom prst="rect">
                        <a:avLst/>
                      </a:prstGeom>
                    </p:spPr>
                  </p:pic>
                </p:oleObj>
              </mc:Fallback>
            </mc:AlternateContent>
          </a:graphicData>
        </a:graphic>
      </p:graphicFrame>
    </p:spTree>
    <p:extLst>
      <p:ext uri="{BB962C8B-B14F-4D97-AF65-F5344CB8AC3E}">
        <p14:creationId xmlns:p14="http://schemas.microsoft.com/office/powerpoint/2010/main" val="14312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142CD-7FF2-42EF-93A0-3D93F969469F}"/>
              </a:ext>
            </a:extLst>
          </p:cNvPr>
          <p:cNvSpPr>
            <a:spLocks noGrp="1"/>
          </p:cNvSpPr>
          <p:nvPr>
            <p:ph type="title"/>
          </p:nvPr>
        </p:nvSpPr>
        <p:spPr/>
        <p:txBody>
          <a:bodyPr/>
          <a:lstStyle/>
          <a:p>
            <a:r>
              <a:rPr lang="zh-CN" altLang="en-US" dirty="0"/>
              <a:t>第三题</a:t>
            </a:r>
          </a:p>
        </p:txBody>
      </p:sp>
      <p:sp>
        <p:nvSpPr>
          <p:cNvPr id="3" name="内容占位符 2">
            <a:extLst>
              <a:ext uri="{FF2B5EF4-FFF2-40B4-BE49-F238E27FC236}">
                <a16:creationId xmlns:a16="http://schemas.microsoft.com/office/drawing/2014/main" id="{2059CD25-4641-4B64-8025-B8F457A5C5B9}"/>
              </a:ext>
            </a:extLst>
          </p:cNvPr>
          <p:cNvSpPr>
            <a:spLocks noGrp="1"/>
          </p:cNvSpPr>
          <p:nvPr>
            <p:ph idx="1"/>
          </p:nvPr>
        </p:nvSpPr>
        <p:spPr/>
        <p:txBody>
          <a:bodyPr/>
          <a:lstStyle/>
          <a:p>
            <a:r>
              <a:rPr lang="zh-CN" altLang="en-US" dirty="0"/>
              <a:t>解：</a:t>
            </a:r>
          </a:p>
        </p:txBody>
      </p:sp>
      <p:graphicFrame>
        <p:nvGraphicFramePr>
          <p:cNvPr id="4" name="对象 3">
            <a:extLst>
              <a:ext uri="{FF2B5EF4-FFF2-40B4-BE49-F238E27FC236}">
                <a16:creationId xmlns:a16="http://schemas.microsoft.com/office/drawing/2014/main" id="{5A6FD27A-5034-4328-9008-051FD8CD5CCD}"/>
              </a:ext>
            </a:extLst>
          </p:cNvPr>
          <p:cNvGraphicFramePr>
            <a:graphicFrameLocks noChangeAspect="1"/>
          </p:cNvGraphicFramePr>
          <p:nvPr/>
        </p:nvGraphicFramePr>
        <p:xfrm>
          <a:off x="2123728" y="1600200"/>
          <a:ext cx="3670300" cy="831850"/>
        </p:xfrm>
        <a:graphic>
          <a:graphicData uri="http://schemas.openxmlformats.org/presentationml/2006/ole">
            <mc:AlternateContent xmlns:mc="http://schemas.openxmlformats.org/markup-compatibility/2006">
              <mc:Choice xmlns:v="urn:schemas-microsoft-com:vml" Requires="v">
                <p:oleObj name="Equation" r:id="rId3" imgW="1346040" imgH="304560" progId="Equation.DSMT4">
                  <p:embed/>
                </p:oleObj>
              </mc:Choice>
              <mc:Fallback>
                <p:oleObj name="Equation" r:id="rId3" imgW="1346040" imgH="304560" progId="Equation.DSMT4">
                  <p:embed/>
                  <p:pic>
                    <p:nvPicPr>
                      <p:cNvPr id="4" name="对象 3">
                        <a:extLst>
                          <a:ext uri="{FF2B5EF4-FFF2-40B4-BE49-F238E27FC236}">
                            <a16:creationId xmlns:a16="http://schemas.microsoft.com/office/drawing/2014/main" id="{5A6FD27A-5034-4328-9008-051FD8CD5CCD}"/>
                          </a:ext>
                        </a:extLst>
                      </p:cNvPr>
                      <p:cNvPicPr/>
                      <p:nvPr/>
                    </p:nvPicPr>
                    <p:blipFill>
                      <a:blip r:embed="rId4"/>
                      <a:stretch>
                        <a:fillRect/>
                      </a:stretch>
                    </p:blipFill>
                    <p:spPr>
                      <a:xfrm>
                        <a:off x="2123728" y="1600200"/>
                        <a:ext cx="3670300" cy="83185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3A9D5D6-D57B-4D92-A0DD-D084B9AB5426}"/>
              </a:ext>
            </a:extLst>
          </p:cNvPr>
          <p:cNvGraphicFramePr>
            <a:graphicFrameLocks noChangeAspect="1"/>
          </p:cNvGraphicFramePr>
          <p:nvPr/>
        </p:nvGraphicFramePr>
        <p:xfrm>
          <a:off x="2123728" y="2778919"/>
          <a:ext cx="1627187" cy="485775"/>
        </p:xfrm>
        <a:graphic>
          <a:graphicData uri="http://schemas.openxmlformats.org/presentationml/2006/ole">
            <mc:AlternateContent xmlns:mc="http://schemas.openxmlformats.org/markup-compatibility/2006">
              <mc:Choice xmlns:v="urn:schemas-microsoft-com:vml" Requires="v">
                <p:oleObj name="Equation" r:id="rId5" imgW="596880" imgH="177480" progId="Equation.DSMT4">
                  <p:embed/>
                </p:oleObj>
              </mc:Choice>
              <mc:Fallback>
                <p:oleObj name="Equation" r:id="rId5" imgW="596880" imgH="177480" progId="Equation.DSMT4">
                  <p:embed/>
                  <p:pic>
                    <p:nvPicPr>
                      <p:cNvPr id="5" name="对象 4">
                        <a:extLst>
                          <a:ext uri="{FF2B5EF4-FFF2-40B4-BE49-F238E27FC236}">
                            <a16:creationId xmlns:a16="http://schemas.microsoft.com/office/drawing/2014/main" id="{83A9D5D6-D57B-4D92-A0DD-D084B9AB5426}"/>
                          </a:ext>
                        </a:extLst>
                      </p:cNvPr>
                      <p:cNvPicPr/>
                      <p:nvPr/>
                    </p:nvPicPr>
                    <p:blipFill>
                      <a:blip r:embed="rId6"/>
                      <a:stretch>
                        <a:fillRect/>
                      </a:stretch>
                    </p:blipFill>
                    <p:spPr>
                      <a:xfrm>
                        <a:off x="2123728" y="2778919"/>
                        <a:ext cx="1627187" cy="485775"/>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5B816BB4-D67B-48E5-B929-EB3E09F9157D}"/>
              </a:ext>
            </a:extLst>
          </p:cNvPr>
          <p:cNvSpPr txBox="1"/>
          <p:nvPr/>
        </p:nvSpPr>
        <p:spPr>
          <a:xfrm>
            <a:off x="827584" y="3611563"/>
            <a:ext cx="7200800" cy="206210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prstClr val="black"/>
                </a:solidFill>
                <a:effectLst/>
                <a:uLnTx/>
                <a:uFillTx/>
                <a:latin typeface="宋体"/>
                <a:ea typeface="宋体"/>
                <a:cs typeface="+mn-cs"/>
              </a:rPr>
              <a:t>可见反应堆在寿期的不同时期在相同的反应性引入条件下中子通量的变化规律不同，而实际上燃料组成变化还会影响控制棒的价值，情况还要复杂一些</a:t>
            </a:r>
          </a:p>
        </p:txBody>
      </p:sp>
    </p:spTree>
    <p:extLst>
      <p:ext uri="{BB962C8B-B14F-4D97-AF65-F5344CB8AC3E}">
        <p14:creationId xmlns:p14="http://schemas.microsoft.com/office/powerpoint/2010/main" val="51087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8693AD-A484-46DB-92F1-90088E200CA9}"/>
              </a:ext>
            </a:extLst>
          </p:cNvPr>
          <p:cNvSpPr>
            <a:spLocks noGrp="1"/>
          </p:cNvSpPr>
          <p:nvPr>
            <p:ph type="title"/>
          </p:nvPr>
        </p:nvSpPr>
        <p:spPr/>
        <p:txBody>
          <a:bodyPr/>
          <a:lstStyle/>
          <a:p>
            <a:r>
              <a:rPr lang="zh-CN" altLang="en-US" dirty="0"/>
              <a:t>第四题</a:t>
            </a:r>
          </a:p>
        </p:txBody>
      </p:sp>
      <p:sp>
        <p:nvSpPr>
          <p:cNvPr id="5" name="内容占位符 4">
            <a:extLst>
              <a:ext uri="{FF2B5EF4-FFF2-40B4-BE49-F238E27FC236}">
                <a16:creationId xmlns:a16="http://schemas.microsoft.com/office/drawing/2014/main" id="{4009CF13-D0A6-463C-B33E-F1D7E8821300}"/>
              </a:ext>
            </a:extLst>
          </p:cNvPr>
          <p:cNvSpPr>
            <a:spLocks noGrp="1"/>
          </p:cNvSpPr>
          <p:nvPr>
            <p:ph idx="1"/>
          </p:nvPr>
        </p:nvSpPr>
        <p:spPr>
          <a:xfrm>
            <a:off x="457200" y="1600200"/>
            <a:ext cx="8229600" cy="4983162"/>
          </a:xfrm>
        </p:spPr>
        <p:txBody>
          <a:bodyPr>
            <a:normAutofit/>
          </a:bodyPr>
          <a:lstStyle/>
          <a:p>
            <a:r>
              <a:rPr lang="zh-CN" altLang="en-US" dirty="0"/>
              <a:t>某压水堆核电厂运行在 </a:t>
            </a:r>
            <a:r>
              <a:rPr lang="en-US" altLang="zh-CN" dirty="0"/>
              <a:t>50%</a:t>
            </a:r>
            <a:r>
              <a:rPr lang="zh-CN" altLang="en-US" dirty="0"/>
              <a:t>的功率，硼浓度为 </a:t>
            </a:r>
            <a:r>
              <a:rPr lang="en-US" altLang="zh-CN" dirty="0"/>
              <a:t>800ppm</a:t>
            </a:r>
            <a:r>
              <a:rPr lang="zh-CN" altLang="en-US" dirty="0"/>
              <a:t>，负荷以 </a:t>
            </a:r>
            <a:r>
              <a:rPr lang="en-US" altLang="zh-CN" dirty="0"/>
              <a:t>1%/min</a:t>
            </a:r>
            <a:r>
              <a:rPr lang="zh-CN" altLang="en-US" dirty="0"/>
              <a:t>的速度提升至 </a:t>
            </a:r>
            <a:r>
              <a:rPr lang="en-US" altLang="zh-CN" dirty="0"/>
              <a:t>100%</a:t>
            </a:r>
            <a:r>
              <a:rPr lang="zh-CN" altLang="en-US" dirty="0"/>
              <a:t>功率，若保持控制棒不动，靠改变硼浓度来跟踪负荷变化，试计算硼的稀释率？已知硼微分价值为 </a:t>
            </a:r>
            <a:r>
              <a:rPr lang="en-US" altLang="zh-CN" dirty="0"/>
              <a:t>-10 PCM/ppm</a:t>
            </a:r>
            <a:r>
              <a:rPr lang="zh-CN" altLang="en-US" dirty="0"/>
              <a:t>，反应堆的功率亏损为</a:t>
            </a:r>
            <a:r>
              <a:rPr lang="en-US" altLang="zh-CN" dirty="0"/>
              <a:t>0.01</a:t>
            </a:r>
            <a:br>
              <a:rPr lang="en-US" altLang="zh-CN" dirty="0"/>
            </a:br>
            <a:endParaRPr lang="en-US" altLang="zh-CN" dirty="0"/>
          </a:p>
          <a:p>
            <a:r>
              <a:rPr lang="zh-CN" altLang="en-US" dirty="0"/>
              <a:t>解：假设反应性功率系数不变，则反应性随功率的变化是 </a:t>
            </a:r>
            <a:r>
              <a:rPr lang="en-US" altLang="zh-CN" dirty="0"/>
              <a:t>0.0001/min = 10PCM/min</a:t>
            </a:r>
            <a:endParaRPr lang="zh-CN" altLang="en-US" dirty="0"/>
          </a:p>
        </p:txBody>
      </p:sp>
    </p:spTree>
    <p:extLst>
      <p:ext uri="{BB962C8B-B14F-4D97-AF65-F5344CB8AC3E}">
        <p14:creationId xmlns:p14="http://schemas.microsoft.com/office/powerpoint/2010/main" val="356584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D4CCD-0A2F-487A-AFBF-FE2988C74928}"/>
              </a:ext>
            </a:extLst>
          </p:cNvPr>
          <p:cNvSpPr>
            <a:spLocks noGrp="1"/>
          </p:cNvSpPr>
          <p:nvPr>
            <p:ph type="title"/>
          </p:nvPr>
        </p:nvSpPr>
        <p:spPr/>
        <p:txBody>
          <a:bodyPr/>
          <a:lstStyle/>
          <a:p>
            <a:r>
              <a:rPr lang="zh-CN" altLang="en-US" dirty="0"/>
              <a:t>第四题</a:t>
            </a:r>
          </a:p>
        </p:txBody>
      </p:sp>
      <p:sp>
        <p:nvSpPr>
          <p:cNvPr id="3" name="内容占位符 2">
            <a:extLst>
              <a:ext uri="{FF2B5EF4-FFF2-40B4-BE49-F238E27FC236}">
                <a16:creationId xmlns:a16="http://schemas.microsoft.com/office/drawing/2014/main" id="{424D2E16-E684-4D3A-B2FC-74E793C58C7F}"/>
              </a:ext>
            </a:extLst>
          </p:cNvPr>
          <p:cNvSpPr>
            <a:spLocks noGrp="1"/>
          </p:cNvSpPr>
          <p:nvPr>
            <p:ph idx="1"/>
          </p:nvPr>
        </p:nvSpPr>
        <p:spPr/>
        <p:txBody>
          <a:bodyPr/>
          <a:lstStyle/>
          <a:p>
            <a:r>
              <a:rPr lang="zh-CN" altLang="en-US" dirty="0"/>
              <a:t>解：则硼的变化率为 </a:t>
            </a:r>
            <a:r>
              <a:rPr lang="en-US" altLang="zh-CN" dirty="0"/>
              <a:t>1ppm/min</a:t>
            </a:r>
            <a:endParaRPr lang="zh-CN" altLang="en-US" dirty="0"/>
          </a:p>
        </p:txBody>
      </p:sp>
      <p:sp>
        <p:nvSpPr>
          <p:cNvPr id="5" name="文本框 4">
            <a:extLst>
              <a:ext uri="{FF2B5EF4-FFF2-40B4-BE49-F238E27FC236}">
                <a16:creationId xmlns:a16="http://schemas.microsoft.com/office/drawing/2014/main" id="{6B1D19B5-CDFD-45B8-AC67-9EFA2413820C}"/>
              </a:ext>
            </a:extLst>
          </p:cNvPr>
          <p:cNvSpPr txBox="1"/>
          <p:nvPr/>
        </p:nvSpPr>
        <p:spPr>
          <a:xfrm>
            <a:off x="971600" y="2626421"/>
            <a:ext cx="2736304" cy="584775"/>
          </a:xfrm>
          <a:prstGeom prst="rect">
            <a:avLst/>
          </a:prstGeom>
          <a:noFill/>
        </p:spPr>
        <p:txBody>
          <a:bodyPr wrap="square" rtlCol="0">
            <a:spAutoFit/>
          </a:bodyPr>
          <a:lstStyle/>
          <a:p>
            <a:r>
              <a:rPr lang="zh-CN" altLang="en-US" sz="3200" dirty="0"/>
              <a:t>硼的稀释率是</a:t>
            </a:r>
          </a:p>
        </p:txBody>
      </p:sp>
      <p:graphicFrame>
        <p:nvGraphicFramePr>
          <p:cNvPr id="6" name="对象 5">
            <a:extLst>
              <a:ext uri="{FF2B5EF4-FFF2-40B4-BE49-F238E27FC236}">
                <a16:creationId xmlns:a16="http://schemas.microsoft.com/office/drawing/2014/main" id="{75E14DB8-6954-4620-8875-FF9C04F54431}"/>
              </a:ext>
            </a:extLst>
          </p:cNvPr>
          <p:cNvGraphicFramePr>
            <a:graphicFrameLocks noChangeAspect="1"/>
          </p:cNvGraphicFramePr>
          <p:nvPr/>
        </p:nvGraphicFramePr>
        <p:xfrm>
          <a:off x="3564137" y="3263174"/>
          <a:ext cx="3522662" cy="993775"/>
        </p:xfrm>
        <a:graphic>
          <a:graphicData uri="http://schemas.openxmlformats.org/presentationml/2006/ole">
            <mc:AlternateContent xmlns:mc="http://schemas.openxmlformats.org/markup-compatibility/2006">
              <mc:Choice xmlns:v="urn:schemas-microsoft-com:vml" Requires="v">
                <p:oleObj name="Equation" r:id="rId2" imgW="1396800" imgH="393480" progId="Equation.DSMT4">
                  <p:embed/>
                </p:oleObj>
              </mc:Choice>
              <mc:Fallback>
                <p:oleObj name="Equation" r:id="rId2" imgW="1396800" imgH="393480" progId="Equation.DSMT4">
                  <p:embed/>
                  <p:pic>
                    <p:nvPicPr>
                      <p:cNvPr id="6" name="对象 5">
                        <a:extLst>
                          <a:ext uri="{FF2B5EF4-FFF2-40B4-BE49-F238E27FC236}">
                            <a16:creationId xmlns:a16="http://schemas.microsoft.com/office/drawing/2014/main" id="{75E14DB8-6954-4620-8875-FF9C04F54431}"/>
                          </a:ext>
                        </a:extLst>
                      </p:cNvPr>
                      <p:cNvPicPr/>
                      <p:nvPr/>
                    </p:nvPicPr>
                    <p:blipFill>
                      <a:blip r:embed="rId3"/>
                      <a:stretch>
                        <a:fillRect/>
                      </a:stretch>
                    </p:blipFill>
                    <p:spPr>
                      <a:xfrm>
                        <a:off x="3564137" y="3263174"/>
                        <a:ext cx="3522662" cy="993775"/>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93EF3283-7469-4218-BF7A-BB38582DB703}"/>
              </a:ext>
            </a:extLst>
          </p:cNvPr>
          <p:cNvSpPr txBox="1"/>
          <p:nvPr/>
        </p:nvSpPr>
        <p:spPr>
          <a:xfrm>
            <a:off x="971600" y="4713119"/>
            <a:ext cx="7344816" cy="1569660"/>
          </a:xfrm>
          <a:prstGeom prst="rect">
            <a:avLst/>
          </a:prstGeom>
          <a:noFill/>
        </p:spPr>
        <p:txBody>
          <a:bodyPr wrap="square" rtlCol="0">
            <a:spAutoFit/>
          </a:bodyPr>
          <a:lstStyle/>
          <a:p>
            <a:r>
              <a:rPr lang="zh-CN" altLang="en-US" sz="3200" dirty="0"/>
              <a:t>每分钟需要往反应堆内注入总容积约八百分之一的清水，以稀释硼浓度，提高反应性</a:t>
            </a:r>
          </a:p>
        </p:txBody>
      </p:sp>
    </p:spTree>
    <p:extLst>
      <p:ext uri="{BB962C8B-B14F-4D97-AF65-F5344CB8AC3E}">
        <p14:creationId xmlns:p14="http://schemas.microsoft.com/office/powerpoint/2010/main" val="10963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E48E9-1E04-6442-8BB0-9C9CF3B2498F}"/>
              </a:ext>
            </a:extLst>
          </p:cNvPr>
          <p:cNvSpPr>
            <a:spLocks noGrp="1"/>
          </p:cNvSpPr>
          <p:nvPr>
            <p:ph type="title"/>
          </p:nvPr>
        </p:nvSpPr>
        <p:spPr/>
        <p:txBody>
          <a:bodyPr/>
          <a:lstStyle/>
          <a:p>
            <a:pPr algn="l"/>
            <a:r>
              <a:rPr kumimoji="1" lang="zh-CN" altLang="en-US" dirty="0"/>
              <a:t>单群多区临界方程</a:t>
            </a:r>
          </a:p>
        </p:txBody>
      </p:sp>
      <p:sp>
        <p:nvSpPr>
          <p:cNvPr id="4" name="内容占位符 2">
            <a:extLst>
              <a:ext uri="{FF2B5EF4-FFF2-40B4-BE49-F238E27FC236}">
                <a16:creationId xmlns:a16="http://schemas.microsoft.com/office/drawing/2014/main" id="{1328879F-7FF1-A641-8552-D66CF77317D2}"/>
              </a:ext>
            </a:extLst>
          </p:cNvPr>
          <p:cNvSpPr txBox="1">
            <a:spLocks/>
          </p:cNvSpPr>
          <p:nvPr/>
        </p:nvSpPr>
        <p:spPr bwMode="auto">
          <a:xfrm>
            <a:off x="539552" y="692696"/>
            <a:ext cx="8280920" cy="14344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541338" indent="-541338"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itchFamily="18" charset="0"/>
              </a:defRPr>
            </a:lvl1pPr>
            <a:lvl2pPr marL="742950" indent="-28575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2pPr>
            <a:lvl3pPr marL="1257300" indent="-3429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Arial" panose="020B0604020202020204" pitchFamily="34" charset="0"/>
                <a:ea typeface="黑体" panose="02010609060101010101" pitchFamily="49" charset="-122"/>
                <a:cs typeface="Times New Roman" pitchFamily="18" charset="0"/>
              </a:defRPr>
            </a:lvl3pPr>
            <a:lvl4pPr marL="1252538"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itchFamily="18" charset="0"/>
              </a:defRPr>
            </a:lvl4pPr>
            <a:lvl5pPr marL="1617663"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mj-ea"/>
              <a:buNone/>
            </a:pPr>
            <a:r>
              <a:rPr lang="zh-CN" altLang="en-US" sz="2000" kern="0" dirty="0">
                <a:latin typeface="FangSong" panose="02010609060101010101" pitchFamily="49" charset="-122"/>
                <a:ea typeface="FangSong" panose="02010609060101010101" pitchFamily="49" charset="-122"/>
              </a:rPr>
              <a:t>补充：一维平板反应堆由三区组成：</a:t>
            </a:r>
            <a:r>
              <a:rPr lang="en-US" altLang="zh-CN" sz="2000" kern="0" dirty="0">
                <a:latin typeface="FangSong" panose="02010609060101010101" pitchFamily="49" charset="-122"/>
                <a:ea typeface="FangSong" panose="02010609060101010101" pitchFamily="49" charset="-122"/>
              </a:rPr>
              <a:t>x&lt;0</a:t>
            </a:r>
            <a:r>
              <a:rPr lang="zh-CN" altLang="en-US" sz="2000" kern="0" dirty="0">
                <a:latin typeface="FangSong" panose="02010609060101010101" pitchFamily="49" charset="-122"/>
                <a:ea typeface="FangSong" panose="02010609060101010101" pitchFamily="49" charset="-122"/>
              </a:rPr>
              <a:t>为真空；</a:t>
            </a:r>
            <a:r>
              <a:rPr lang="en-US" altLang="zh-CN" sz="2000" kern="0" dirty="0">
                <a:latin typeface="FangSong" panose="02010609060101010101" pitchFamily="49" charset="-122"/>
                <a:ea typeface="FangSong" panose="02010609060101010101" pitchFamily="49" charset="-122"/>
              </a:rPr>
              <a:t>0</a:t>
            </a:r>
            <a:r>
              <a:rPr lang="zh-CN" altLang="en-US" sz="2000" kern="0" dirty="0">
                <a:latin typeface="FangSong" panose="02010609060101010101" pitchFamily="49" charset="-122"/>
                <a:ea typeface="FangSong" panose="02010609060101010101" pitchFamily="49" charset="-122"/>
              </a:rPr>
              <a:t>≤</a:t>
            </a:r>
            <a:r>
              <a:rPr lang="en-US" altLang="zh-CN" sz="2000" kern="0" dirty="0" err="1">
                <a:latin typeface="FangSong" panose="02010609060101010101" pitchFamily="49" charset="-122"/>
                <a:ea typeface="FangSong" panose="02010609060101010101" pitchFamily="49" charset="-122"/>
              </a:rPr>
              <a:t>x≤a</a:t>
            </a:r>
            <a:r>
              <a:rPr lang="zh-CN" altLang="en-US" sz="2000" kern="0" dirty="0">
                <a:latin typeface="FangSong" panose="02010609060101010101" pitchFamily="49" charset="-122"/>
                <a:ea typeface="FangSong" panose="02010609060101010101" pitchFamily="49" charset="-122"/>
              </a:rPr>
              <a:t>为增殖介质；</a:t>
            </a:r>
            <a:r>
              <a:rPr lang="en-US" altLang="zh-CN" sz="2000" kern="0" dirty="0">
                <a:latin typeface="FangSong" panose="02010609060101010101" pitchFamily="49" charset="-122"/>
                <a:ea typeface="FangSong" panose="02010609060101010101" pitchFamily="49" charset="-122"/>
              </a:rPr>
              <a:t>x&gt;a</a:t>
            </a:r>
            <a:r>
              <a:rPr lang="zh-CN" altLang="en-US" sz="2000" kern="0" dirty="0">
                <a:latin typeface="FangSong" panose="02010609060101010101" pitchFamily="49" charset="-122"/>
                <a:ea typeface="FangSong" panose="02010609060101010101" pitchFamily="49" charset="-122"/>
              </a:rPr>
              <a:t>为无限反射层。试求单群临界方程。</a:t>
            </a:r>
          </a:p>
          <a:p>
            <a:endParaRPr lang="zh-CN" altLang="en-US" kern="0" dirty="0"/>
          </a:p>
        </p:txBody>
      </p:sp>
      <p:pic>
        <p:nvPicPr>
          <p:cNvPr id="5" name="图片 4">
            <a:extLst>
              <a:ext uri="{FF2B5EF4-FFF2-40B4-BE49-F238E27FC236}">
                <a16:creationId xmlns:a16="http://schemas.microsoft.com/office/drawing/2014/main" id="{D7DDC86D-62E8-EC41-8E53-5C59EE20E49C}"/>
              </a:ext>
            </a:extLst>
          </p:cNvPr>
          <p:cNvPicPr>
            <a:picLocks noChangeAspect="1"/>
          </p:cNvPicPr>
          <p:nvPr/>
        </p:nvPicPr>
        <p:blipFill>
          <a:blip r:embed="rId2"/>
          <a:stretch>
            <a:fillRect/>
          </a:stretch>
        </p:blipFill>
        <p:spPr>
          <a:xfrm>
            <a:off x="1763688" y="1554809"/>
            <a:ext cx="6307343" cy="5212440"/>
          </a:xfrm>
          <a:prstGeom prst="rect">
            <a:avLst/>
          </a:prstGeom>
        </p:spPr>
      </p:pic>
    </p:spTree>
    <p:extLst>
      <p:ext uri="{BB962C8B-B14F-4D97-AF65-F5344CB8AC3E}">
        <p14:creationId xmlns:p14="http://schemas.microsoft.com/office/powerpoint/2010/main" val="1219085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4D4F9-70C2-4A7B-A9E9-927355A83678}"/>
              </a:ext>
            </a:extLst>
          </p:cNvPr>
          <p:cNvSpPr>
            <a:spLocks noGrp="1"/>
          </p:cNvSpPr>
          <p:nvPr>
            <p:ph type="title"/>
          </p:nvPr>
        </p:nvSpPr>
        <p:spPr/>
        <p:txBody>
          <a:bodyPr/>
          <a:lstStyle/>
          <a:p>
            <a:r>
              <a:rPr lang="zh-CN" altLang="en-US" dirty="0"/>
              <a:t>第五题</a:t>
            </a:r>
          </a:p>
        </p:txBody>
      </p:sp>
      <p:sp>
        <p:nvSpPr>
          <p:cNvPr id="3" name="内容占位符 2">
            <a:extLst>
              <a:ext uri="{FF2B5EF4-FFF2-40B4-BE49-F238E27FC236}">
                <a16:creationId xmlns:a16="http://schemas.microsoft.com/office/drawing/2014/main" id="{251A93FC-4D1D-4F93-BEB3-F9F2D2A16D41}"/>
              </a:ext>
            </a:extLst>
          </p:cNvPr>
          <p:cNvSpPr>
            <a:spLocks noGrp="1"/>
          </p:cNvSpPr>
          <p:nvPr>
            <p:ph idx="1"/>
          </p:nvPr>
        </p:nvSpPr>
        <p:spPr>
          <a:xfrm>
            <a:off x="457200" y="1600200"/>
            <a:ext cx="8229600" cy="5091113"/>
          </a:xfrm>
        </p:spPr>
        <p:txBody>
          <a:bodyPr>
            <a:normAutofit/>
          </a:bodyPr>
          <a:lstStyle/>
          <a:p>
            <a:r>
              <a:rPr lang="zh-CN" altLang="en-US" dirty="0"/>
              <a:t>某压水堆从寿期初（</a:t>
            </a:r>
            <a:r>
              <a:rPr lang="en-US" altLang="zh-CN" dirty="0"/>
              <a:t>BOL</a:t>
            </a:r>
            <a:r>
              <a:rPr lang="zh-CN" altLang="en-US" dirty="0"/>
              <a:t>）到寿期末（</a:t>
            </a:r>
            <a:r>
              <a:rPr lang="en-US" altLang="zh-CN" dirty="0"/>
              <a:t>EOL</a:t>
            </a:r>
            <a:r>
              <a:rPr lang="zh-CN" altLang="en-US" dirty="0"/>
              <a:t>）的堆芯轴向功率偏移（</a:t>
            </a:r>
            <a:r>
              <a:rPr lang="en-US" altLang="zh-CN" dirty="0"/>
              <a:t>AO</a:t>
            </a:r>
            <a:r>
              <a:rPr lang="zh-CN" altLang="en-US" dirty="0"/>
              <a:t>）的变化为 </a:t>
            </a:r>
            <a:r>
              <a:rPr lang="en-US" altLang="zh-CN" dirty="0"/>
              <a:t>ΔAO = 0.151</a:t>
            </a:r>
            <a:r>
              <a:rPr lang="zh-CN" altLang="en-US" dirty="0"/>
              <a:t>，在寿期末堆芯轴向上半部分与下半部分的功率之比为 </a:t>
            </a:r>
            <a:r>
              <a:rPr lang="en-US" altLang="zh-CN" dirty="0"/>
              <a:t>R</a:t>
            </a:r>
            <a:r>
              <a:rPr lang="en-US" altLang="zh-CN" baseline="-25000" dirty="0"/>
              <a:t>EOL</a:t>
            </a:r>
            <a:r>
              <a:rPr lang="en-US" altLang="zh-CN" dirty="0"/>
              <a:t> = P</a:t>
            </a:r>
            <a:r>
              <a:rPr lang="en-US" altLang="zh-CN" baseline="-25000" dirty="0"/>
              <a:t>T</a:t>
            </a:r>
            <a:r>
              <a:rPr lang="en-US" altLang="zh-CN" dirty="0"/>
              <a:t>/P</a:t>
            </a:r>
            <a:r>
              <a:rPr lang="en-US" altLang="zh-CN" baseline="-25000" dirty="0"/>
              <a:t>B</a:t>
            </a:r>
            <a:r>
              <a:rPr lang="en-US" altLang="zh-CN" dirty="0"/>
              <a:t> = 1.15</a:t>
            </a:r>
            <a:r>
              <a:rPr lang="zh-CN" altLang="en-US" dirty="0"/>
              <a:t>，试求在堆芯寿期初的轴向上下功率之比</a:t>
            </a:r>
            <a:r>
              <a:rPr lang="en-US" altLang="zh-CN" dirty="0"/>
              <a:t>R</a:t>
            </a:r>
            <a:r>
              <a:rPr lang="en-US" altLang="zh-CN" baseline="-25000" dirty="0"/>
              <a:t>BOL</a:t>
            </a:r>
            <a:r>
              <a:rPr lang="zh-CN" altLang="en-US" dirty="0"/>
              <a:t>？</a:t>
            </a:r>
            <a:endParaRPr lang="en-US" altLang="zh-CN" dirty="0"/>
          </a:p>
          <a:p>
            <a:endParaRPr lang="en-US" altLang="zh-CN" dirty="0"/>
          </a:p>
          <a:p>
            <a:r>
              <a:rPr lang="zh-CN" altLang="en-US" dirty="0"/>
              <a:t>答：</a:t>
            </a:r>
          </a:p>
        </p:txBody>
      </p:sp>
      <p:graphicFrame>
        <p:nvGraphicFramePr>
          <p:cNvPr id="5" name="Object 7">
            <a:extLst>
              <a:ext uri="{FF2B5EF4-FFF2-40B4-BE49-F238E27FC236}">
                <a16:creationId xmlns:a16="http://schemas.microsoft.com/office/drawing/2014/main" id="{B550531E-9D16-4AC9-A229-58142B969A44}"/>
              </a:ext>
            </a:extLst>
          </p:cNvPr>
          <p:cNvGraphicFramePr>
            <a:graphicFrameLocks noChangeAspect="1"/>
          </p:cNvGraphicFramePr>
          <p:nvPr/>
        </p:nvGraphicFramePr>
        <p:xfrm>
          <a:off x="2771800" y="4389437"/>
          <a:ext cx="4902200" cy="2193925"/>
        </p:xfrm>
        <a:graphic>
          <a:graphicData uri="http://schemas.openxmlformats.org/presentationml/2006/ole">
            <mc:AlternateContent xmlns:mc="http://schemas.openxmlformats.org/markup-compatibility/2006">
              <mc:Choice xmlns:v="urn:schemas-microsoft-com:vml" Requires="v">
                <p:oleObj name="Equation" r:id="rId2" imgW="1866600" imgH="838080" progId="Equation.DSMT4">
                  <p:embed/>
                </p:oleObj>
              </mc:Choice>
              <mc:Fallback>
                <p:oleObj name="Equation" r:id="rId2" imgW="1866600" imgH="838080" progId="Equation.DSMT4">
                  <p:embed/>
                  <p:pic>
                    <p:nvPicPr>
                      <p:cNvPr id="5" name="Object 7">
                        <a:extLst>
                          <a:ext uri="{FF2B5EF4-FFF2-40B4-BE49-F238E27FC236}">
                            <a16:creationId xmlns:a16="http://schemas.microsoft.com/office/drawing/2014/main" id="{B550531E-9D16-4AC9-A229-58142B969A44}"/>
                          </a:ext>
                        </a:extLst>
                      </p:cNvPr>
                      <p:cNvPicPr>
                        <a:picLocks noChangeAspect="1" noChangeArrowheads="1"/>
                      </p:cNvPicPr>
                      <p:nvPr/>
                    </p:nvPicPr>
                    <p:blipFill>
                      <a:blip r:embed="rId3"/>
                      <a:srcRect/>
                      <a:stretch>
                        <a:fillRect/>
                      </a:stretch>
                    </p:blipFill>
                    <p:spPr bwMode="auto">
                      <a:xfrm>
                        <a:off x="2771800" y="4389437"/>
                        <a:ext cx="4902200" cy="2193925"/>
                      </a:xfrm>
                      <a:prstGeom prst="rect">
                        <a:avLst/>
                      </a:prstGeom>
                      <a:noFill/>
                    </p:spPr>
                  </p:pic>
                </p:oleObj>
              </mc:Fallback>
            </mc:AlternateContent>
          </a:graphicData>
        </a:graphic>
      </p:graphicFrame>
    </p:spTree>
    <p:extLst>
      <p:ext uri="{BB962C8B-B14F-4D97-AF65-F5344CB8AC3E}">
        <p14:creationId xmlns:p14="http://schemas.microsoft.com/office/powerpoint/2010/main" val="35202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08AC-B602-4742-B99E-CFB63DD28C13}"/>
              </a:ext>
            </a:extLst>
          </p:cNvPr>
          <p:cNvSpPr>
            <a:spLocks noGrp="1"/>
          </p:cNvSpPr>
          <p:nvPr>
            <p:ph type="title"/>
          </p:nvPr>
        </p:nvSpPr>
        <p:spPr/>
        <p:txBody>
          <a:bodyPr/>
          <a:lstStyle/>
          <a:p>
            <a:r>
              <a:rPr lang="zh-CN" altLang="en-US" dirty="0"/>
              <a:t>第五题</a:t>
            </a:r>
          </a:p>
        </p:txBody>
      </p:sp>
      <p:sp>
        <p:nvSpPr>
          <p:cNvPr id="3" name="内容占位符 2">
            <a:extLst>
              <a:ext uri="{FF2B5EF4-FFF2-40B4-BE49-F238E27FC236}">
                <a16:creationId xmlns:a16="http://schemas.microsoft.com/office/drawing/2014/main" id="{1F0E4B27-6E4B-4FB4-A7B9-BB9953D98856}"/>
              </a:ext>
            </a:extLst>
          </p:cNvPr>
          <p:cNvSpPr>
            <a:spLocks noGrp="1"/>
          </p:cNvSpPr>
          <p:nvPr>
            <p:ph idx="1"/>
          </p:nvPr>
        </p:nvSpPr>
        <p:spPr/>
        <p:txBody>
          <a:bodyPr/>
          <a:lstStyle/>
          <a:p>
            <a:r>
              <a:rPr lang="zh-CN" altLang="en-US" dirty="0"/>
              <a:t>解：</a:t>
            </a:r>
          </a:p>
        </p:txBody>
      </p:sp>
      <p:graphicFrame>
        <p:nvGraphicFramePr>
          <p:cNvPr id="4" name="Object 7">
            <a:extLst>
              <a:ext uri="{FF2B5EF4-FFF2-40B4-BE49-F238E27FC236}">
                <a16:creationId xmlns:a16="http://schemas.microsoft.com/office/drawing/2014/main" id="{C988CDD0-0AB5-4E21-A743-AB1B07104FD1}"/>
              </a:ext>
            </a:extLst>
          </p:cNvPr>
          <p:cNvGraphicFramePr>
            <a:graphicFrameLocks noChangeAspect="1"/>
          </p:cNvGraphicFramePr>
          <p:nvPr/>
        </p:nvGraphicFramePr>
        <p:xfrm>
          <a:off x="2048245" y="1600200"/>
          <a:ext cx="5068888" cy="1030287"/>
        </p:xfrm>
        <a:graphic>
          <a:graphicData uri="http://schemas.openxmlformats.org/presentationml/2006/ole">
            <mc:AlternateContent xmlns:mc="http://schemas.openxmlformats.org/markup-compatibility/2006">
              <mc:Choice xmlns:v="urn:schemas-microsoft-com:vml" Requires="v">
                <p:oleObj name="Equation" r:id="rId2" imgW="1930320" imgH="393480" progId="Equation.DSMT4">
                  <p:embed/>
                </p:oleObj>
              </mc:Choice>
              <mc:Fallback>
                <p:oleObj name="Equation" r:id="rId2" imgW="1930320" imgH="393480" progId="Equation.DSMT4">
                  <p:embed/>
                  <p:pic>
                    <p:nvPicPr>
                      <p:cNvPr id="4" name="Object 7">
                        <a:extLst>
                          <a:ext uri="{FF2B5EF4-FFF2-40B4-BE49-F238E27FC236}">
                            <a16:creationId xmlns:a16="http://schemas.microsoft.com/office/drawing/2014/main" id="{C988CDD0-0AB5-4E21-A743-AB1B07104FD1}"/>
                          </a:ext>
                        </a:extLst>
                      </p:cNvPr>
                      <p:cNvPicPr>
                        <a:picLocks noChangeAspect="1" noChangeArrowheads="1"/>
                      </p:cNvPicPr>
                      <p:nvPr/>
                    </p:nvPicPr>
                    <p:blipFill>
                      <a:blip r:embed="rId3"/>
                      <a:srcRect/>
                      <a:stretch>
                        <a:fillRect/>
                      </a:stretch>
                    </p:blipFill>
                    <p:spPr bwMode="auto">
                      <a:xfrm>
                        <a:off x="2048245" y="1600200"/>
                        <a:ext cx="5068888" cy="1030287"/>
                      </a:xfrm>
                      <a:prstGeom prst="rect">
                        <a:avLst/>
                      </a:prstGeom>
                      <a:noFill/>
                    </p:spPr>
                  </p:pic>
                </p:oleObj>
              </mc:Fallback>
            </mc:AlternateContent>
          </a:graphicData>
        </a:graphic>
      </p:graphicFrame>
      <p:graphicFrame>
        <p:nvGraphicFramePr>
          <p:cNvPr id="5" name="Object 7">
            <a:extLst>
              <a:ext uri="{FF2B5EF4-FFF2-40B4-BE49-F238E27FC236}">
                <a16:creationId xmlns:a16="http://schemas.microsoft.com/office/drawing/2014/main" id="{D80410CD-E517-446C-86CF-E95A3C1A4C87}"/>
              </a:ext>
            </a:extLst>
          </p:cNvPr>
          <p:cNvGraphicFramePr>
            <a:graphicFrameLocks noChangeAspect="1"/>
          </p:cNvGraphicFramePr>
          <p:nvPr/>
        </p:nvGraphicFramePr>
        <p:xfrm>
          <a:off x="803275" y="2969730"/>
          <a:ext cx="7537450" cy="598487"/>
        </p:xfrm>
        <a:graphic>
          <a:graphicData uri="http://schemas.openxmlformats.org/presentationml/2006/ole">
            <mc:AlternateContent xmlns:mc="http://schemas.openxmlformats.org/markup-compatibility/2006">
              <mc:Choice xmlns:v="urn:schemas-microsoft-com:vml" Requires="v">
                <p:oleObj name="Equation" r:id="rId4" imgW="2869920" imgH="228600" progId="Equation.DSMT4">
                  <p:embed/>
                </p:oleObj>
              </mc:Choice>
              <mc:Fallback>
                <p:oleObj name="Equation" r:id="rId4" imgW="2869920" imgH="228600" progId="Equation.DSMT4">
                  <p:embed/>
                  <p:pic>
                    <p:nvPicPr>
                      <p:cNvPr id="5" name="Object 7">
                        <a:extLst>
                          <a:ext uri="{FF2B5EF4-FFF2-40B4-BE49-F238E27FC236}">
                            <a16:creationId xmlns:a16="http://schemas.microsoft.com/office/drawing/2014/main" id="{D80410CD-E517-446C-86CF-E95A3C1A4C87}"/>
                          </a:ext>
                        </a:extLst>
                      </p:cNvPr>
                      <p:cNvPicPr>
                        <a:picLocks noChangeAspect="1" noChangeArrowheads="1"/>
                      </p:cNvPicPr>
                      <p:nvPr/>
                    </p:nvPicPr>
                    <p:blipFill>
                      <a:blip r:embed="rId5"/>
                      <a:srcRect/>
                      <a:stretch>
                        <a:fillRect/>
                      </a:stretch>
                    </p:blipFill>
                    <p:spPr bwMode="auto">
                      <a:xfrm>
                        <a:off x="803275" y="2969730"/>
                        <a:ext cx="7537450" cy="598487"/>
                      </a:xfrm>
                      <a:prstGeom prst="rect">
                        <a:avLst/>
                      </a:prstGeom>
                      <a:noFill/>
                    </p:spPr>
                  </p:pic>
                </p:oleObj>
              </mc:Fallback>
            </mc:AlternateContent>
          </a:graphicData>
        </a:graphic>
      </p:graphicFrame>
      <p:graphicFrame>
        <p:nvGraphicFramePr>
          <p:cNvPr id="6" name="Object 7">
            <a:extLst>
              <a:ext uri="{FF2B5EF4-FFF2-40B4-BE49-F238E27FC236}">
                <a16:creationId xmlns:a16="http://schemas.microsoft.com/office/drawing/2014/main" id="{01EC2707-AAC7-47C1-B71C-8C8215FEF91A}"/>
              </a:ext>
            </a:extLst>
          </p:cNvPr>
          <p:cNvGraphicFramePr>
            <a:graphicFrameLocks noChangeAspect="1"/>
          </p:cNvGraphicFramePr>
          <p:nvPr/>
        </p:nvGraphicFramePr>
        <p:xfrm>
          <a:off x="2048245" y="3857239"/>
          <a:ext cx="4102100" cy="1130300"/>
        </p:xfrm>
        <a:graphic>
          <a:graphicData uri="http://schemas.openxmlformats.org/presentationml/2006/ole">
            <mc:AlternateContent xmlns:mc="http://schemas.openxmlformats.org/markup-compatibility/2006">
              <mc:Choice xmlns:v="urn:schemas-microsoft-com:vml" Requires="v">
                <p:oleObj name="Equation" r:id="rId6" imgW="1562040" imgH="431640" progId="Equation.DSMT4">
                  <p:embed/>
                </p:oleObj>
              </mc:Choice>
              <mc:Fallback>
                <p:oleObj name="Equation" r:id="rId6" imgW="1562040" imgH="431640" progId="Equation.DSMT4">
                  <p:embed/>
                  <p:pic>
                    <p:nvPicPr>
                      <p:cNvPr id="6" name="Object 7">
                        <a:extLst>
                          <a:ext uri="{FF2B5EF4-FFF2-40B4-BE49-F238E27FC236}">
                            <a16:creationId xmlns:a16="http://schemas.microsoft.com/office/drawing/2014/main" id="{01EC2707-AAC7-47C1-B71C-8C8215FEF91A}"/>
                          </a:ext>
                        </a:extLst>
                      </p:cNvPr>
                      <p:cNvPicPr>
                        <a:picLocks noChangeAspect="1" noChangeArrowheads="1"/>
                      </p:cNvPicPr>
                      <p:nvPr/>
                    </p:nvPicPr>
                    <p:blipFill>
                      <a:blip r:embed="rId7"/>
                      <a:srcRect/>
                      <a:stretch>
                        <a:fillRect/>
                      </a:stretch>
                    </p:blipFill>
                    <p:spPr bwMode="auto">
                      <a:xfrm>
                        <a:off x="2048245" y="3857239"/>
                        <a:ext cx="4102100" cy="1130300"/>
                      </a:xfrm>
                      <a:prstGeom prst="rect">
                        <a:avLst/>
                      </a:prstGeom>
                      <a:noFill/>
                    </p:spPr>
                  </p:pic>
                </p:oleObj>
              </mc:Fallback>
            </mc:AlternateContent>
          </a:graphicData>
        </a:graphic>
      </p:graphicFrame>
      <p:graphicFrame>
        <p:nvGraphicFramePr>
          <p:cNvPr id="7" name="Object 7">
            <a:extLst>
              <a:ext uri="{FF2B5EF4-FFF2-40B4-BE49-F238E27FC236}">
                <a16:creationId xmlns:a16="http://schemas.microsoft.com/office/drawing/2014/main" id="{D640649E-864A-4681-88BF-6EAB69109445}"/>
              </a:ext>
            </a:extLst>
          </p:cNvPr>
          <p:cNvGraphicFramePr>
            <a:graphicFrameLocks noChangeAspect="1"/>
          </p:cNvGraphicFramePr>
          <p:nvPr/>
        </p:nvGraphicFramePr>
        <p:xfrm>
          <a:off x="1281482" y="5257800"/>
          <a:ext cx="6602413" cy="1130300"/>
        </p:xfrm>
        <a:graphic>
          <a:graphicData uri="http://schemas.openxmlformats.org/presentationml/2006/ole">
            <mc:AlternateContent xmlns:mc="http://schemas.openxmlformats.org/markup-compatibility/2006">
              <mc:Choice xmlns:v="urn:schemas-microsoft-com:vml" Requires="v">
                <p:oleObj name="Equation" r:id="rId8" imgW="2514600" imgH="431640" progId="Equation.DSMT4">
                  <p:embed/>
                </p:oleObj>
              </mc:Choice>
              <mc:Fallback>
                <p:oleObj name="Equation" r:id="rId8" imgW="2514600" imgH="431640" progId="Equation.DSMT4">
                  <p:embed/>
                  <p:pic>
                    <p:nvPicPr>
                      <p:cNvPr id="7" name="Object 7">
                        <a:extLst>
                          <a:ext uri="{FF2B5EF4-FFF2-40B4-BE49-F238E27FC236}">
                            <a16:creationId xmlns:a16="http://schemas.microsoft.com/office/drawing/2014/main" id="{D640649E-864A-4681-88BF-6EAB69109445}"/>
                          </a:ext>
                        </a:extLst>
                      </p:cNvPr>
                      <p:cNvPicPr>
                        <a:picLocks noChangeAspect="1" noChangeArrowheads="1"/>
                      </p:cNvPicPr>
                      <p:nvPr/>
                    </p:nvPicPr>
                    <p:blipFill>
                      <a:blip r:embed="rId9"/>
                      <a:srcRect/>
                      <a:stretch>
                        <a:fillRect/>
                      </a:stretch>
                    </p:blipFill>
                    <p:spPr bwMode="auto">
                      <a:xfrm>
                        <a:off x="1281482" y="5257800"/>
                        <a:ext cx="6602413" cy="1130300"/>
                      </a:xfrm>
                      <a:prstGeom prst="rect">
                        <a:avLst/>
                      </a:prstGeom>
                      <a:noFill/>
                    </p:spPr>
                  </p:pic>
                </p:oleObj>
              </mc:Fallback>
            </mc:AlternateContent>
          </a:graphicData>
        </a:graphic>
      </p:graphicFrame>
    </p:spTree>
    <p:extLst>
      <p:ext uri="{BB962C8B-B14F-4D97-AF65-F5344CB8AC3E}">
        <p14:creationId xmlns:p14="http://schemas.microsoft.com/office/powerpoint/2010/main" val="73827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7A318-74AE-4473-90B1-214B99CBDD6C}"/>
              </a:ext>
            </a:extLst>
          </p:cNvPr>
          <p:cNvSpPr>
            <a:spLocks noGrp="1"/>
          </p:cNvSpPr>
          <p:nvPr>
            <p:ph type="title"/>
          </p:nvPr>
        </p:nvSpPr>
        <p:spPr/>
        <p:txBody>
          <a:bodyPr/>
          <a:lstStyle/>
          <a:p>
            <a:r>
              <a:rPr lang="zh-CN" altLang="en-US" dirty="0"/>
              <a:t>第六题</a:t>
            </a:r>
          </a:p>
        </p:txBody>
      </p:sp>
      <p:sp>
        <p:nvSpPr>
          <p:cNvPr id="3" name="内容占位符 2">
            <a:extLst>
              <a:ext uri="{FF2B5EF4-FFF2-40B4-BE49-F238E27FC236}">
                <a16:creationId xmlns:a16="http://schemas.microsoft.com/office/drawing/2014/main" id="{6E0BA7B8-C256-415E-BBDF-969F94347EDE}"/>
              </a:ext>
            </a:extLst>
          </p:cNvPr>
          <p:cNvSpPr>
            <a:spLocks noGrp="1"/>
          </p:cNvSpPr>
          <p:nvPr>
            <p:ph idx="1"/>
          </p:nvPr>
        </p:nvSpPr>
        <p:spPr>
          <a:xfrm>
            <a:off x="457200" y="1600200"/>
            <a:ext cx="8229600" cy="4983162"/>
          </a:xfrm>
        </p:spPr>
        <p:txBody>
          <a:bodyPr/>
          <a:lstStyle/>
          <a:p>
            <a:r>
              <a:rPr lang="zh-CN" altLang="en-US" dirty="0"/>
              <a:t>某反应堆初始有效增殖系数 </a:t>
            </a:r>
            <a:r>
              <a:rPr lang="en-US" altLang="zh-CN" dirty="0" err="1"/>
              <a:t>k</a:t>
            </a:r>
            <a:r>
              <a:rPr lang="en-US" altLang="zh-CN" baseline="-25000" dirty="0" err="1"/>
              <a:t>eff</a:t>
            </a:r>
            <a:r>
              <a:rPr lang="en-US" altLang="zh-CN" dirty="0"/>
              <a:t> = 0.9981</a:t>
            </a:r>
            <a:r>
              <a:rPr lang="zh-CN" altLang="en-US" dirty="0"/>
              <a:t>，控制棒处于</a:t>
            </a:r>
            <a:r>
              <a:rPr lang="en-US" altLang="zh-CN" dirty="0"/>
              <a:t>170</a:t>
            </a:r>
            <a:r>
              <a:rPr lang="zh-CN" altLang="en-US" dirty="0"/>
              <a:t>步，提升控制棒升功率，当倍增周期为</a:t>
            </a:r>
            <a:r>
              <a:rPr lang="en-US" altLang="zh-CN" dirty="0"/>
              <a:t>60</a:t>
            </a:r>
            <a:r>
              <a:rPr lang="zh-CN" altLang="en-US" dirty="0"/>
              <a:t>秒时，将控制棒下插</a:t>
            </a:r>
            <a:r>
              <a:rPr lang="en-US" altLang="zh-CN" dirty="0"/>
              <a:t>5</a:t>
            </a:r>
            <a:r>
              <a:rPr lang="zh-CN" altLang="en-US" dirty="0"/>
              <a:t>步，得到周期为</a:t>
            </a:r>
            <a:r>
              <a:rPr lang="en-US" altLang="zh-CN" dirty="0"/>
              <a:t>200</a:t>
            </a:r>
            <a:r>
              <a:rPr lang="zh-CN" altLang="en-US" dirty="0"/>
              <a:t>秒，反应堆的功率系数为</a:t>
            </a:r>
            <a:r>
              <a:rPr lang="en-US" altLang="zh-CN" dirty="0"/>
              <a:t>13pcm/%P</a:t>
            </a:r>
            <a:r>
              <a:rPr lang="zh-CN" altLang="en-US" dirty="0"/>
              <a:t>，求：</a:t>
            </a:r>
            <a:br>
              <a:rPr lang="en-US" altLang="zh-CN" dirty="0"/>
            </a:br>
            <a:r>
              <a:rPr lang="en-US" altLang="zh-CN" dirty="0"/>
              <a:t>1</a:t>
            </a:r>
            <a:r>
              <a:rPr lang="zh-CN" altLang="en-US" dirty="0"/>
              <a:t>）控制棒的微分价值及当前棒位；</a:t>
            </a:r>
            <a:br>
              <a:rPr lang="en-US" altLang="zh-CN" dirty="0"/>
            </a:br>
            <a:r>
              <a:rPr lang="en-US" altLang="zh-CN" dirty="0"/>
              <a:t>2</a:t>
            </a:r>
            <a:r>
              <a:rPr lang="zh-CN" altLang="en-US" dirty="0"/>
              <a:t>）反应堆的最终稳定功率水平。</a:t>
            </a:r>
            <a:br>
              <a:rPr lang="en-US" altLang="zh-CN" dirty="0"/>
            </a:br>
            <a:r>
              <a:rPr lang="zh-CN" altLang="en-US" dirty="0"/>
              <a:t>已知</a:t>
            </a:r>
          </a:p>
          <a:p>
            <a:endParaRPr lang="zh-CN" altLang="en-US" dirty="0"/>
          </a:p>
        </p:txBody>
      </p:sp>
      <p:graphicFrame>
        <p:nvGraphicFramePr>
          <p:cNvPr id="4" name="Object 7">
            <a:extLst>
              <a:ext uri="{FF2B5EF4-FFF2-40B4-BE49-F238E27FC236}">
                <a16:creationId xmlns:a16="http://schemas.microsoft.com/office/drawing/2014/main" id="{AB92BD50-3018-4229-9C02-EBF0704E2280}"/>
              </a:ext>
            </a:extLst>
          </p:cNvPr>
          <p:cNvGraphicFramePr>
            <a:graphicFrameLocks noChangeAspect="1"/>
          </p:cNvGraphicFramePr>
          <p:nvPr/>
        </p:nvGraphicFramePr>
        <p:xfrm>
          <a:off x="1043608" y="5661248"/>
          <a:ext cx="7344816" cy="703571"/>
        </p:xfrm>
        <a:graphic>
          <a:graphicData uri="http://schemas.openxmlformats.org/presentationml/2006/ole">
            <mc:AlternateContent xmlns:mc="http://schemas.openxmlformats.org/markup-compatibility/2006">
              <mc:Choice xmlns:v="urn:schemas-microsoft-com:vml" Requires="v">
                <p:oleObj name="Equation" r:id="rId2" imgW="2374560" imgH="228600" progId="Equation.DSMT4">
                  <p:embed/>
                </p:oleObj>
              </mc:Choice>
              <mc:Fallback>
                <p:oleObj name="Equation" r:id="rId2" imgW="2374560" imgH="228600" progId="Equation.DSMT4">
                  <p:embed/>
                  <p:pic>
                    <p:nvPicPr>
                      <p:cNvPr id="4" name="Object 7">
                        <a:extLst>
                          <a:ext uri="{FF2B5EF4-FFF2-40B4-BE49-F238E27FC236}">
                            <a16:creationId xmlns:a16="http://schemas.microsoft.com/office/drawing/2014/main" id="{AB92BD50-3018-4229-9C02-EBF0704E2280}"/>
                          </a:ext>
                        </a:extLst>
                      </p:cNvPr>
                      <p:cNvPicPr>
                        <a:picLocks noChangeAspect="1" noChangeArrowheads="1"/>
                      </p:cNvPicPr>
                      <p:nvPr/>
                    </p:nvPicPr>
                    <p:blipFill>
                      <a:blip r:embed="rId3"/>
                      <a:srcRect/>
                      <a:stretch>
                        <a:fillRect/>
                      </a:stretch>
                    </p:blipFill>
                    <p:spPr bwMode="auto">
                      <a:xfrm>
                        <a:off x="1043608" y="5661248"/>
                        <a:ext cx="7344816" cy="703571"/>
                      </a:xfrm>
                      <a:prstGeom prst="rect">
                        <a:avLst/>
                      </a:prstGeom>
                      <a:noFill/>
                    </p:spPr>
                  </p:pic>
                </p:oleObj>
              </mc:Fallback>
            </mc:AlternateContent>
          </a:graphicData>
        </a:graphic>
      </p:graphicFrame>
    </p:spTree>
    <p:extLst>
      <p:ext uri="{BB962C8B-B14F-4D97-AF65-F5344CB8AC3E}">
        <p14:creationId xmlns:p14="http://schemas.microsoft.com/office/powerpoint/2010/main" val="790808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B90AA-DFB3-407C-8993-60CC5D061FDB}"/>
              </a:ext>
            </a:extLst>
          </p:cNvPr>
          <p:cNvSpPr>
            <a:spLocks noGrp="1"/>
          </p:cNvSpPr>
          <p:nvPr>
            <p:ph type="title"/>
          </p:nvPr>
        </p:nvSpPr>
        <p:spPr/>
        <p:txBody>
          <a:bodyPr/>
          <a:lstStyle/>
          <a:p>
            <a:r>
              <a:rPr lang="zh-CN" altLang="en-US" dirty="0"/>
              <a:t>第六题</a:t>
            </a:r>
          </a:p>
        </p:txBody>
      </p:sp>
      <p:sp>
        <p:nvSpPr>
          <p:cNvPr id="3" name="内容占位符 2">
            <a:extLst>
              <a:ext uri="{FF2B5EF4-FFF2-40B4-BE49-F238E27FC236}">
                <a16:creationId xmlns:a16="http://schemas.microsoft.com/office/drawing/2014/main" id="{2CD3F368-CF07-4A47-B353-EB9B8FE5227A}"/>
              </a:ext>
            </a:extLst>
          </p:cNvPr>
          <p:cNvSpPr>
            <a:spLocks noGrp="1"/>
          </p:cNvSpPr>
          <p:nvPr>
            <p:ph idx="1"/>
          </p:nvPr>
        </p:nvSpPr>
        <p:spPr/>
        <p:txBody>
          <a:bodyPr/>
          <a:lstStyle/>
          <a:p>
            <a:r>
              <a:rPr lang="zh-CN" altLang="en-US" dirty="0"/>
              <a:t>解：倍增周期为</a:t>
            </a:r>
            <a:r>
              <a:rPr lang="en-US" altLang="zh-CN" dirty="0"/>
              <a:t>60</a:t>
            </a:r>
            <a:r>
              <a:rPr lang="zh-CN" altLang="en-US" dirty="0"/>
              <a:t>秒时，周期为</a:t>
            </a:r>
          </a:p>
        </p:txBody>
      </p:sp>
      <p:graphicFrame>
        <p:nvGraphicFramePr>
          <p:cNvPr id="4" name="对象 3">
            <a:extLst>
              <a:ext uri="{FF2B5EF4-FFF2-40B4-BE49-F238E27FC236}">
                <a16:creationId xmlns:a16="http://schemas.microsoft.com/office/drawing/2014/main" id="{BA1C597D-57FF-422B-9737-5124000F34F1}"/>
              </a:ext>
            </a:extLst>
          </p:cNvPr>
          <p:cNvGraphicFramePr>
            <a:graphicFrameLocks noChangeAspect="1"/>
          </p:cNvGraphicFramePr>
          <p:nvPr/>
        </p:nvGraphicFramePr>
        <p:xfrm>
          <a:off x="2195736" y="2215204"/>
          <a:ext cx="4329113" cy="1077913"/>
        </p:xfrm>
        <a:graphic>
          <a:graphicData uri="http://schemas.openxmlformats.org/presentationml/2006/ole">
            <mc:AlternateContent xmlns:mc="http://schemas.openxmlformats.org/markup-compatibility/2006">
              <mc:Choice xmlns:v="urn:schemas-microsoft-com:vml" Requires="v">
                <p:oleObj name="Equation" r:id="rId2" imgW="1587240" imgH="393480" progId="Equation.DSMT4">
                  <p:embed/>
                </p:oleObj>
              </mc:Choice>
              <mc:Fallback>
                <p:oleObj name="Equation" r:id="rId2" imgW="1587240" imgH="393480" progId="Equation.DSMT4">
                  <p:embed/>
                  <p:pic>
                    <p:nvPicPr>
                      <p:cNvPr id="4" name="对象 3">
                        <a:extLst>
                          <a:ext uri="{FF2B5EF4-FFF2-40B4-BE49-F238E27FC236}">
                            <a16:creationId xmlns:a16="http://schemas.microsoft.com/office/drawing/2014/main" id="{BA1C597D-57FF-422B-9737-5124000F34F1}"/>
                          </a:ext>
                        </a:extLst>
                      </p:cNvPr>
                      <p:cNvPicPr/>
                      <p:nvPr/>
                    </p:nvPicPr>
                    <p:blipFill>
                      <a:blip r:embed="rId3"/>
                      <a:stretch>
                        <a:fillRect/>
                      </a:stretch>
                    </p:blipFill>
                    <p:spPr>
                      <a:xfrm>
                        <a:off x="2195736" y="2215204"/>
                        <a:ext cx="4329113" cy="1077913"/>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240540D7-058C-4088-9CE0-E77782AF3E2D}"/>
              </a:ext>
            </a:extLst>
          </p:cNvPr>
          <p:cNvSpPr/>
          <p:nvPr/>
        </p:nvSpPr>
        <p:spPr>
          <a:xfrm>
            <a:off x="899592" y="3503216"/>
            <a:ext cx="3135795" cy="584775"/>
          </a:xfrm>
          <a:prstGeom prst="rect">
            <a:avLst/>
          </a:prstGeom>
        </p:spPr>
        <p:txBody>
          <a:bodyPr wrap="none">
            <a:spAutoFit/>
          </a:bodyPr>
          <a:lstStyle/>
          <a:p>
            <a:r>
              <a:rPr lang="zh-CN" altLang="en-US" sz="3200" dirty="0"/>
              <a:t>对应的反应性为</a:t>
            </a:r>
          </a:p>
        </p:txBody>
      </p:sp>
      <p:graphicFrame>
        <p:nvGraphicFramePr>
          <p:cNvPr id="6" name="对象 5">
            <a:extLst>
              <a:ext uri="{FF2B5EF4-FFF2-40B4-BE49-F238E27FC236}">
                <a16:creationId xmlns:a16="http://schemas.microsoft.com/office/drawing/2014/main" id="{EDAD08F5-B5E1-49B7-8018-7E6C64BAC9B4}"/>
              </a:ext>
            </a:extLst>
          </p:cNvPr>
          <p:cNvGraphicFramePr>
            <a:graphicFrameLocks noChangeAspect="1"/>
          </p:cNvGraphicFramePr>
          <p:nvPr/>
        </p:nvGraphicFramePr>
        <p:xfrm>
          <a:off x="1331640" y="4207936"/>
          <a:ext cx="6650038" cy="1073150"/>
        </p:xfrm>
        <a:graphic>
          <a:graphicData uri="http://schemas.openxmlformats.org/presentationml/2006/ole">
            <mc:AlternateContent xmlns:mc="http://schemas.openxmlformats.org/markup-compatibility/2006">
              <mc:Choice xmlns:v="urn:schemas-microsoft-com:vml" Requires="v">
                <p:oleObj name="Equation" r:id="rId4" imgW="2438280" imgH="393480" progId="Equation.DSMT4">
                  <p:embed/>
                </p:oleObj>
              </mc:Choice>
              <mc:Fallback>
                <p:oleObj name="Equation" r:id="rId4" imgW="2438280" imgH="393480" progId="Equation.DSMT4">
                  <p:embed/>
                  <p:pic>
                    <p:nvPicPr>
                      <p:cNvPr id="6" name="对象 5">
                        <a:extLst>
                          <a:ext uri="{FF2B5EF4-FFF2-40B4-BE49-F238E27FC236}">
                            <a16:creationId xmlns:a16="http://schemas.microsoft.com/office/drawing/2014/main" id="{EDAD08F5-B5E1-49B7-8018-7E6C64BAC9B4}"/>
                          </a:ext>
                        </a:extLst>
                      </p:cNvPr>
                      <p:cNvPicPr/>
                      <p:nvPr/>
                    </p:nvPicPr>
                    <p:blipFill>
                      <a:blip r:embed="rId5"/>
                      <a:stretch>
                        <a:fillRect/>
                      </a:stretch>
                    </p:blipFill>
                    <p:spPr>
                      <a:xfrm>
                        <a:off x="1331640" y="4207936"/>
                        <a:ext cx="6650038" cy="10731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C9619876-09AD-428A-B4D9-B9D04C6FC984}"/>
              </a:ext>
            </a:extLst>
          </p:cNvPr>
          <p:cNvSpPr/>
          <p:nvPr/>
        </p:nvSpPr>
        <p:spPr>
          <a:xfrm>
            <a:off x="899591" y="5541388"/>
            <a:ext cx="4095993" cy="584775"/>
          </a:xfrm>
          <a:prstGeom prst="rect">
            <a:avLst/>
          </a:prstGeom>
        </p:spPr>
        <p:txBody>
          <a:bodyPr wrap="none">
            <a:spAutoFit/>
          </a:bodyPr>
          <a:lstStyle/>
          <a:p>
            <a:r>
              <a:rPr lang="en-US" altLang="zh-CN" sz="3200" dirty="0"/>
              <a:t>200</a:t>
            </a:r>
            <a:r>
              <a:rPr lang="zh-CN" altLang="en-US" sz="3200" dirty="0"/>
              <a:t>秒周期的反应性为</a:t>
            </a:r>
          </a:p>
        </p:txBody>
      </p:sp>
      <p:graphicFrame>
        <p:nvGraphicFramePr>
          <p:cNvPr id="8" name="对象 7">
            <a:extLst>
              <a:ext uri="{FF2B5EF4-FFF2-40B4-BE49-F238E27FC236}">
                <a16:creationId xmlns:a16="http://schemas.microsoft.com/office/drawing/2014/main" id="{8D8CFD63-4B06-448F-AA27-B2D70A448593}"/>
              </a:ext>
            </a:extLst>
          </p:cNvPr>
          <p:cNvGraphicFramePr>
            <a:graphicFrameLocks noChangeAspect="1"/>
          </p:cNvGraphicFramePr>
          <p:nvPr/>
        </p:nvGraphicFramePr>
        <p:xfrm>
          <a:off x="5220072" y="5572125"/>
          <a:ext cx="2425700" cy="554038"/>
        </p:xfrm>
        <a:graphic>
          <a:graphicData uri="http://schemas.openxmlformats.org/presentationml/2006/ole">
            <mc:AlternateContent xmlns:mc="http://schemas.openxmlformats.org/markup-compatibility/2006">
              <mc:Choice xmlns:v="urn:schemas-microsoft-com:vml" Requires="v">
                <p:oleObj name="Equation" r:id="rId6" imgW="888840" imgH="203040" progId="Equation.DSMT4">
                  <p:embed/>
                </p:oleObj>
              </mc:Choice>
              <mc:Fallback>
                <p:oleObj name="Equation" r:id="rId6" imgW="888840" imgH="203040" progId="Equation.DSMT4">
                  <p:embed/>
                  <p:pic>
                    <p:nvPicPr>
                      <p:cNvPr id="8" name="对象 7">
                        <a:extLst>
                          <a:ext uri="{FF2B5EF4-FFF2-40B4-BE49-F238E27FC236}">
                            <a16:creationId xmlns:a16="http://schemas.microsoft.com/office/drawing/2014/main" id="{8D8CFD63-4B06-448F-AA27-B2D70A448593}"/>
                          </a:ext>
                        </a:extLst>
                      </p:cNvPr>
                      <p:cNvPicPr/>
                      <p:nvPr/>
                    </p:nvPicPr>
                    <p:blipFill>
                      <a:blip r:embed="rId7"/>
                      <a:stretch>
                        <a:fillRect/>
                      </a:stretch>
                    </p:blipFill>
                    <p:spPr>
                      <a:xfrm>
                        <a:off x="5220072" y="5572125"/>
                        <a:ext cx="2425700" cy="554038"/>
                      </a:xfrm>
                      <a:prstGeom prst="rect">
                        <a:avLst/>
                      </a:prstGeom>
                    </p:spPr>
                  </p:pic>
                </p:oleObj>
              </mc:Fallback>
            </mc:AlternateContent>
          </a:graphicData>
        </a:graphic>
      </p:graphicFrame>
    </p:spTree>
    <p:extLst>
      <p:ext uri="{BB962C8B-B14F-4D97-AF65-F5344CB8AC3E}">
        <p14:creationId xmlns:p14="http://schemas.microsoft.com/office/powerpoint/2010/main" val="60424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221E9-7D1D-4FED-8BCD-A8029663526D}"/>
              </a:ext>
            </a:extLst>
          </p:cNvPr>
          <p:cNvSpPr>
            <a:spLocks noGrp="1"/>
          </p:cNvSpPr>
          <p:nvPr>
            <p:ph type="title"/>
          </p:nvPr>
        </p:nvSpPr>
        <p:spPr/>
        <p:txBody>
          <a:bodyPr/>
          <a:lstStyle/>
          <a:p>
            <a:r>
              <a:rPr lang="zh-CN" altLang="en-US" dirty="0"/>
              <a:t>第六题</a:t>
            </a:r>
          </a:p>
        </p:txBody>
      </p:sp>
      <p:sp>
        <p:nvSpPr>
          <p:cNvPr id="3" name="内容占位符 2">
            <a:extLst>
              <a:ext uri="{FF2B5EF4-FFF2-40B4-BE49-F238E27FC236}">
                <a16:creationId xmlns:a16="http://schemas.microsoft.com/office/drawing/2014/main" id="{298B7B73-9FF7-48CB-8C61-DAD85586C3A5}"/>
              </a:ext>
            </a:extLst>
          </p:cNvPr>
          <p:cNvSpPr>
            <a:spLocks noGrp="1"/>
          </p:cNvSpPr>
          <p:nvPr>
            <p:ph idx="1"/>
          </p:nvPr>
        </p:nvSpPr>
        <p:spPr/>
        <p:txBody>
          <a:bodyPr/>
          <a:lstStyle/>
          <a:p>
            <a:r>
              <a:rPr lang="zh-CN" altLang="en-US" dirty="0"/>
              <a:t>解：控制棒的微分价值为</a:t>
            </a:r>
          </a:p>
        </p:txBody>
      </p:sp>
      <p:graphicFrame>
        <p:nvGraphicFramePr>
          <p:cNvPr id="4" name="对象 3">
            <a:extLst>
              <a:ext uri="{FF2B5EF4-FFF2-40B4-BE49-F238E27FC236}">
                <a16:creationId xmlns:a16="http://schemas.microsoft.com/office/drawing/2014/main" id="{C6B6B96D-8843-4153-A223-FB1954F0B23D}"/>
              </a:ext>
            </a:extLst>
          </p:cNvPr>
          <p:cNvGraphicFramePr>
            <a:graphicFrameLocks noChangeAspect="1"/>
          </p:cNvGraphicFramePr>
          <p:nvPr/>
        </p:nvGraphicFramePr>
        <p:xfrm>
          <a:off x="2386013" y="2214563"/>
          <a:ext cx="3948112" cy="1077912"/>
        </p:xfrm>
        <a:graphic>
          <a:graphicData uri="http://schemas.openxmlformats.org/presentationml/2006/ole">
            <mc:AlternateContent xmlns:mc="http://schemas.openxmlformats.org/markup-compatibility/2006">
              <mc:Choice xmlns:v="urn:schemas-microsoft-com:vml" Requires="v">
                <p:oleObj name="Equation" r:id="rId2" imgW="1447560" imgH="393480" progId="Equation.DSMT4">
                  <p:embed/>
                </p:oleObj>
              </mc:Choice>
              <mc:Fallback>
                <p:oleObj name="Equation" r:id="rId2" imgW="1447560" imgH="393480" progId="Equation.DSMT4">
                  <p:embed/>
                  <p:pic>
                    <p:nvPicPr>
                      <p:cNvPr id="4" name="对象 3">
                        <a:extLst>
                          <a:ext uri="{FF2B5EF4-FFF2-40B4-BE49-F238E27FC236}">
                            <a16:creationId xmlns:a16="http://schemas.microsoft.com/office/drawing/2014/main" id="{C6B6B96D-8843-4153-A223-FB1954F0B23D}"/>
                          </a:ext>
                        </a:extLst>
                      </p:cNvPr>
                      <p:cNvPicPr/>
                      <p:nvPr/>
                    </p:nvPicPr>
                    <p:blipFill>
                      <a:blip r:embed="rId3"/>
                      <a:stretch>
                        <a:fillRect/>
                      </a:stretch>
                    </p:blipFill>
                    <p:spPr>
                      <a:xfrm>
                        <a:off x="2386013" y="2214563"/>
                        <a:ext cx="3948112" cy="1077912"/>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388A3123-B8A7-4AD8-8EE7-571299F88961}"/>
              </a:ext>
            </a:extLst>
          </p:cNvPr>
          <p:cNvSpPr/>
          <p:nvPr/>
        </p:nvSpPr>
        <p:spPr>
          <a:xfrm>
            <a:off x="899592" y="3356992"/>
            <a:ext cx="3068469" cy="584775"/>
          </a:xfrm>
          <a:prstGeom prst="rect">
            <a:avLst/>
          </a:prstGeom>
        </p:spPr>
        <p:txBody>
          <a:bodyPr wrap="none">
            <a:spAutoFit/>
          </a:bodyPr>
          <a:lstStyle/>
          <a:p>
            <a:r>
              <a:rPr lang="zh-CN" altLang="en-US" sz="3200" dirty="0"/>
              <a:t>初始的反应性为</a:t>
            </a:r>
          </a:p>
        </p:txBody>
      </p:sp>
      <p:graphicFrame>
        <p:nvGraphicFramePr>
          <p:cNvPr id="6" name="对象 5">
            <a:extLst>
              <a:ext uri="{FF2B5EF4-FFF2-40B4-BE49-F238E27FC236}">
                <a16:creationId xmlns:a16="http://schemas.microsoft.com/office/drawing/2014/main" id="{EEAE4707-8BF1-48C3-A6E7-4CE0CA27ED7F}"/>
              </a:ext>
            </a:extLst>
          </p:cNvPr>
          <p:cNvGraphicFramePr>
            <a:graphicFrameLocks noChangeAspect="1"/>
          </p:cNvGraphicFramePr>
          <p:nvPr/>
        </p:nvGraphicFramePr>
        <p:xfrm>
          <a:off x="4211960" y="3372360"/>
          <a:ext cx="2840037" cy="554037"/>
        </p:xfrm>
        <a:graphic>
          <a:graphicData uri="http://schemas.openxmlformats.org/presentationml/2006/ole">
            <mc:AlternateContent xmlns:mc="http://schemas.openxmlformats.org/markup-compatibility/2006">
              <mc:Choice xmlns:v="urn:schemas-microsoft-com:vml" Requires="v">
                <p:oleObj name="Equation" r:id="rId4" imgW="1041120" imgH="203040" progId="Equation.DSMT4">
                  <p:embed/>
                </p:oleObj>
              </mc:Choice>
              <mc:Fallback>
                <p:oleObj name="Equation" r:id="rId4" imgW="1041120" imgH="203040" progId="Equation.DSMT4">
                  <p:embed/>
                  <p:pic>
                    <p:nvPicPr>
                      <p:cNvPr id="6" name="对象 5">
                        <a:extLst>
                          <a:ext uri="{FF2B5EF4-FFF2-40B4-BE49-F238E27FC236}">
                            <a16:creationId xmlns:a16="http://schemas.microsoft.com/office/drawing/2014/main" id="{EEAE4707-8BF1-48C3-A6E7-4CE0CA27ED7F}"/>
                          </a:ext>
                        </a:extLst>
                      </p:cNvPr>
                      <p:cNvPicPr/>
                      <p:nvPr/>
                    </p:nvPicPr>
                    <p:blipFill>
                      <a:blip r:embed="rId5"/>
                      <a:stretch>
                        <a:fillRect/>
                      </a:stretch>
                    </p:blipFill>
                    <p:spPr>
                      <a:xfrm>
                        <a:off x="4211960" y="3372360"/>
                        <a:ext cx="2840037" cy="554037"/>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5502B3AD-10BE-43A7-B813-73F8B6329D8E}"/>
              </a:ext>
            </a:extLst>
          </p:cNvPr>
          <p:cNvSpPr/>
          <p:nvPr/>
        </p:nvSpPr>
        <p:spPr>
          <a:xfrm>
            <a:off x="899592" y="4298732"/>
            <a:ext cx="3892412" cy="584775"/>
          </a:xfrm>
          <a:prstGeom prst="rect">
            <a:avLst/>
          </a:prstGeom>
        </p:spPr>
        <p:txBody>
          <a:bodyPr wrap="none">
            <a:spAutoFit/>
          </a:bodyPr>
          <a:lstStyle/>
          <a:p>
            <a:r>
              <a:rPr lang="zh-CN" altLang="en-US" sz="3200" dirty="0"/>
              <a:t>初始的控制棒位变化</a:t>
            </a:r>
          </a:p>
        </p:txBody>
      </p:sp>
      <p:graphicFrame>
        <p:nvGraphicFramePr>
          <p:cNvPr id="8" name="对象 7">
            <a:extLst>
              <a:ext uri="{FF2B5EF4-FFF2-40B4-BE49-F238E27FC236}">
                <a16:creationId xmlns:a16="http://schemas.microsoft.com/office/drawing/2014/main" id="{88D93973-A45C-42E7-8A60-0E41349C4B49}"/>
              </a:ext>
            </a:extLst>
          </p:cNvPr>
          <p:cNvGraphicFramePr>
            <a:graphicFrameLocks noChangeAspect="1"/>
          </p:cNvGraphicFramePr>
          <p:nvPr/>
        </p:nvGraphicFramePr>
        <p:xfrm>
          <a:off x="5026656" y="4054544"/>
          <a:ext cx="3429000" cy="1073150"/>
        </p:xfrm>
        <a:graphic>
          <a:graphicData uri="http://schemas.openxmlformats.org/presentationml/2006/ole">
            <mc:AlternateContent xmlns:mc="http://schemas.openxmlformats.org/markup-compatibility/2006">
              <mc:Choice xmlns:v="urn:schemas-microsoft-com:vml" Requires="v">
                <p:oleObj name="Equation" r:id="rId6" imgW="1257120" imgH="393480" progId="Equation.DSMT4">
                  <p:embed/>
                </p:oleObj>
              </mc:Choice>
              <mc:Fallback>
                <p:oleObj name="Equation" r:id="rId6" imgW="1257120" imgH="393480" progId="Equation.DSMT4">
                  <p:embed/>
                  <p:pic>
                    <p:nvPicPr>
                      <p:cNvPr id="8" name="对象 7">
                        <a:extLst>
                          <a:ext uri="{FF2B5EF4-FFF2-40B4-BE49-F238E27FC236}">
                            <a16:creationId xmlns:a16="http://schemas.microsoft.com/office/drawing/2014/main" id="{88D93973-A45C-42E7-8A60-0E41349C4B49}"/>
                          </a:ext>
                        </a:extLst>
                      </p:cNvPr>
                      <p:cNvPicPr/>
                      <p:nvPr/>
                    </p:nvPicPr>
                    <p:blipFill>
                      <a:blip r:embed="rId7"/>
                      <a:stretch>
                        <a:fillRect/>
                      </a:stretch>
                    </p:blipFill>
                    <p:spPr>
                      <a:xfrm>
                        <a:off x="5026656" y="4054544"/>
                        <a:ext cx="3429000" cy="107315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DCFCAF5C-F5B7-43BD-A179-6120A36A3F47}"/>
              </a:ext>
            </a:extLst>
          </p:cNvPr>
          <p:cNvSpPr/>
          <p:nvPr/>
        </p:nvSpPr>
        <p:spPr>
          <a:xfrm>
            <a:off x="899838" y="5240472"/>
            <a:ext cx="3889206" cy="584775"/>
          </a:xfrm>
          <a:prstGeom prst="rect">
            <a:avLst/>
          </a:prstGeom>
        </p:spPr>
        <p:txBody>
          <a:bodyPr wrap="none">
            <a:spAutoFit/>
          </a:bodyPr>
          <a:lstStyle/>
          <a:p>
            <a:r>
              <a:rPr lang="zh-CN" altLang="en-US" sz="3200" dirty="0"/>
              <a:t>当前的棒位为 </a:t>
            </a:r>
            <a:r>
              <a:rPr lang="en-US" altLang="zh-CN" sz="3200" dirty="0"/>
              <a:t>196 </a:t>
            </a:r>
            <a:r>
              <a:rPr lang="zh-CN" altLang="en-US" sz="3200" dirty="0"/>
              <a:t>步</a:t>
            </a:r>
          </a:p>
        </p:txBody>
      </p:sp>
    </p:spTree>
    <p:extLst>
      <p:ext uri="{BB962C8B-B14F-4D97-AF65-F5344CB8AC3E}">
        <p14:creationId xmlns:p14="http://schemas.microsoft.com/office/powerpoint/2010/main" val="39777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703A2-057C-4C48-8005-6E0A7B51FB6E}"/>
              </a:ext>
            </a:extLst>
          </p:cNvPr>
          <p:cNvSpPr>
            <a:spLocks noGrp="1"/>
          </p:cNvSpPr>
          <p:nvPr>
            <p:ph type="title"/>
          </p:nvPr>
        </p:nvSpPr>
        <p:spPr/>
        <p:txBody>
          <a:bodyPr/>
          <a:lstStyle/>
          <a:p>
            <a:r>
              <a:rPr lang="zh-CN" altLang="en-US" dirty="0"/>
              <a:t>第六题</a:t>
            </a:r>
          </a:p>
        </p:txBody>
      </p:sp>
      <p:sp>
        <p:nvSpPr>
          <p:cNvPr id="3" name="内容占位符 2">
            <a:extLst>
              <a:ext uri="{FF2B5EF4-FFF2-40B4-BE49-F238E27FC236}">
                <a16:creationId xmlns:a16="http://schemas.microsoft.com/office/drawing/2014/main" id="{E4C577B5-D9CF-4519-933D-511DECC33FAF}"/>
              </a:ext>
            </a:extLst>
          </p:cNvPr>
          <p:cNvSpPr>
            <a:spLocks noGrp="1"/>
          </p:cNvSpPr>
          <p:nvPr>
            <p:ph idx="1"/>
          </p:nvPr>
        </p:nvSpPr>
        <p:spPr/>
        <p:txBody>
          <a:bodyPr/>
          <a:lstStyle/>
          <a:p>
            <a:r>
              <a:rPr lang="zh-CN" altLang="en-US" dirty="0"/>
              <a:t>解：认为反应堆在提升功率前，都在零功率阶段，此时中子数量变化不引起反应性反馈，当以</a:t>
            </a:r>
            <a:r>
              <a:rPr lang="en-US" altLang="zh-CN" dirty="0"/>
              <a:t>200</a:t>
            </a:r>
            <a:r>
              <a:rPr lang="zh-CN" altLang="en-US" dirty="0"/>
              <a:t>秒的周期提升功率到功率稳定不变时，此时系统由于功率上升带来的负反应性正好抵消正反应性，所以系统最终稳定的功率水平为</a:t>
            </a:r>
          </a:p>
        </p:txBody>
      </p:sp>
      <p:graphicFrame>
        <p:nvGraphicFramePr>
          <p:cNvPr id="4" name="对象 3">
            <a:extLst>
              <a:ext uri="{FF2B5EF4-FFF2-40B4-BE49-F238E27FC236}">
                <a16:creationId xmlns:a16="http://schemas.microsoft.com/office/drawing/2014/main" id="{B29E75FB-792E-41BD-B6B8-1EE9BC3F7DD6}"/>
              </a:ext>
            </a:extLst>
          </p:cNvPr>
          <p:cNvGraphicFramePr>
            <a:graphicFrameLocks noChangeAspect="1"/>
          </p:cNvGraphicFramePr>
          <p:nvPr/>
        </p:nvGraphicFramePr>
        <p:xfrm>
          <a:off x="1939925" y="4835525"/>
          <a:ext cx="4086225" cy="1141413"/>
        </p:xfrm>
        <a:graphic>
          <a:graphicData uri="http://schemas.openxmlformats.org/presentationml/2006/ole">
            <mc:AlternateContent xmlns:mc="http://schemas.openxmlformats.org/markup-compatibility/2006">
              <mc:Choice xmlns:v="urn:schemas-microsoft-com:vml" Requires="v">
                <p:oleObj name="Equation" r:id="rId2" imgW="1498320" imgH="419040" progId="Equation.DSMT4">
                  <p:embed/>
                </p:oleObj>
              </mc:Choice>
              <mc:Fallback>
                <p:oleObj name="Equation" r:id="rId2" imgW="1498320" imgH="419040" progId="Equation.DSMT4">
                  <p:embed/>
                  <p:pic>
                    <p:nvPicPr>
                      <p:cNvPr id="4" name="对象 3">
                        <a:extLst>
                          <a:ext uri="{FF2B5EF4-FFF2-40B4-BE49-F238E27FC236}">
                            <a16:creationId xmlns:a16="http://schemas.microsoft.com/office/drawing/2014/main" id="{B29E75FB-792E-41BD-B6B8-1EE9BC3F7DD6}"/>
                          </a:ext>
                        </a:extLst>
                      </p:cNvPr>
                      <p:cNvPicPr/>
                      <p:nvPr/>
                    </p:nvPicPr>
                    <p:blipFill>
                      <a:blip r:embed="rId3"/>
                      <a:stretch>
                        <a:fillRect/>
                      </a:stretch>
                    </p:blipFill>
                    <p:spPr>
                      <a:xfrm>
                        <a:off x="1939925" y="4835525"/>
                        <a:ext cx="4086225" cy="1141413"/>
                      </a:xfrm>
                      <a:prstGeom prst="rect">
                        <a:avLst/>
                      </a:prstGeom>
                    </p:spPr>
                  </p:pic>
                </p:oleObj>
              </mc:Fallback>
            </mc:AlternateContent>
          </a:graphicData>
        </a:graphic>
      </p:graphicFrame>
    </p:spTree>
    <p:extLst>
      <p:ext uri="{BB962C8B-B14F-4D97-AF65-F5344CB8AC3E}">
        <p14:creationId xmlns:p14="http://schemas.microsoft.com/office/powerpoint/2010/main" val="275289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075EB-A990-478C-B744-B4396708402F}"/>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F7B0EB37-036B-40C7-82AD-4CBAED581E91}"/>
              </a:ext>
            </a:extLst>
          </p:cNvPr>
          <p:cNvSpPr>
            <a:spLocks noGrp="1"/>
          </p:cNvSpPr>
          <p:nvPr>
            <p:ph idx="1"/>
          </p:nvPr>
        </p:nvSpPr>
        <p:spPr/>
        <p:txBody>
          <a:bodyPr/>
          <a:lstStyle/>
          <a:p>
            <a:pPr lvl="0"/>
            <a:r>
              <a:rPr lang="en-US" altLang="zh-CN" dirty="0"/>
              <a:t>1. </a:t>
            </a:r>
            <a:r>
              <a:rPr lang="zh-CN" altLang="zh-CN" dirty="0"/>
              <a:t>既然反应堆的温度系数已设计成负的</a:t>
            </a:r>
            <a:r>
              <a:rPr lang="en-US" altLang="zh-CN" dirty="0"/>
              <a:t>,</a:t>
            </a:r>
            <a:r>
              <a:rPr lang="zh-CN" altLang="zh-CN" dirty="0"/>
              <a:t>具有内在的安全性</a:t>
            </a:r>
            <a:r>
              <a:rPr lang="en-US" altLang="zh-CN" dirty="0"/>
              <a:t>, </a:t>
            </a:r>
            <a:r>
              <a:rPr lang="zh-CN" altLang="zh-CN" dirty="0"/>
              <a:t>并且能自动地跟随负荷</a:t>
            </a:r>
            <a:r>
              <a:rPr lang="en-US" altLang="zh-CN" dirty="0"/>
              <a:t>, </a:t>
            </a:r>
            <a:r>
              <a:rPr lang="zh-CN" altLang="zh-CN" dirty="0"/>
              <a:t>为什么还需要设置外部的控制系统呢</a:t>
            </a:r>
            <a:r>
              <a:rPr lang="en-US" altLang="zh-CN" dirty="0"/>
              <a:t>?</a:t>
            </a:r>
          </a:p>
          <a:p>
            <a:pPr marL="0" lvl="0" indent="0">
              <a:buNone/>
            </a:pPr>
            <a:r>
              <a:rPr lang="zh-CN" altLang="en-US" sz="2000" dirty="0">
                <a:solidFill>
                  <a:srgbClr val="FF0000"/>
                </a:solidFill>
              </a:rPr>
              <a:t>因温度变化引入的负反馈有时慢于外界引入的正反应性，所以为保证反应堆安全要设置外部控制系统</a:t>
            </a:r>
            <a:r>
              <a:rPr lang="zh-CN" altLang="en-US" dirty="0"/>
              <a:t>。</a:t>
            </a:r>
            <a:endParaRPr lang="zh-CN" altLang="zh-CN" dirty="0"/>
          </a:p>
          <a:p>
            <a:pPr lvl="0"/>
            <a:r>
              <a:rPr lang="en-US" altLang="zh-CN" dirty="0"/>
              <a:t>2. </a:t>
            </a:r>
            <a:r>
              <a:rPr lang="zh-CN" altLang="zh-CN" dirty="0"/>
              <a:t>为什么燃料温度的变化会影响反应性？</a:t>
            </a:r>
            <a:endParaRPr lang="en-US" altLang="zh-CN" dirty="0"/>
          </a:p>
          <a:p>
            <a:pPr marL="0" lvl="0" indent="0">
              <a:buNone/>
            </a:pPr>
            <a:r>
              <a:rPr lang="zh-CN" altLang="en-US" dirty="0">
                <a:solidFill>
                  <a:srgbClr val="FF0000"/>
                </a:solidFill>
              </a:rPr>
              <a:t>燃料温度变化由于多普勒效应会引起截面变化。</a:t>
            </a:r>
            <a:endParaRPr lang="zh-CN" altLang="zh-CN" dirty="0">
              <a:solidFill>
                <a:srgbClr val="FF0000"/>
              </a:solidFill>
            </a:endParaRPr>
          </a:p>
          <a:p>
            <a:pPr lvl="0"/>
            <a:r>
              <a:rPr lang="en-US" altLang="zh-CN" dirty="0"/>
              <a:t>3. </a:t>
            </a:r>
            <a:r>
              <a:rPr lang="zh-CN" altLang="zh-CN" dirty="0"/>
              <a:t>为什么慢化剂温度的变化会影响反应性？</a:t>
            </a:r>
            <a:endParaRPr lang="en-US" altLang="zh-CN" dirty="0"/>
          </a:p>
          <a:p>
            <a:pPr marL="0" lvl="0" indent="0">
              <a:buNone/>
            </a:pPr>
            <a:r>
              <a:rPr lang="zh-CN" altLang="en-US" dirty="0">
                <a:solidFill>
                  <a:srgbClr val="FF0000"/>
                </a:solidFill>
              </a:rPr>
              <a:t>温度变化会引起（</a:t>
            </a:r>
            <a:r>
              <a:rPr lang="en-US" altLang="zh-CN" dirty="0">
                <a:solidFill>
                  <a:srgbClr val="FF0000"/>
                </a:solidFill>
              </a:rPr>
              <a:t>1</a:t>
            </a:r>
            <a:r>
              <a:rPr lang="zh-CN" altLang="en-US" dirty="0">
                <a:solidFill>
                  <a:srgbClr val="FF0000"/>
                </a:solidFill>
              </a:rPr>
              <a:t>）密度变化影响中子慢化过程（</a:t>
            </a:r>
            <a:r>
              <a:rPr lang="en-US" altLang="zh-CN" dirty="0">
                <a:solidFill>
                  <a:srgbClr val="FF0000"/>
                </a:solidFill>
              </a:rPr>
              <a:t>2</a:t>
            </a:r>
            <a:r>
              <a:rPr lang="zh-CN" altLang="en-US" dirty="0">
                <a:solidFill>
                  <a:srgbClr val="FF0000"/>
                </a:solidFill>
              </a:rPr>
              <a:t>）能谱变化</a:t>
            </a:r>
            <a:endParaRPr lang="zh-CN" altLang="zh-CN" dirty="0">
              <a:solidFill>
                <a:srgbClr val="FF0000"/>
              </a:solidFill>
            </a:endParaRPr>
          </a:p>
          <a:p>
            <a:pPr lvl="0"/>
            <a:r>
              <a:rPr lang="en-US" altLang="zh-CN" dirty="0"/>
              <a:t>4. </a:t>
            </a:r>
            <a:r>
              <a:rPr lang="zh-CN" altLang="zh-CN" dirty="0"/>
              <a:t>燃料温度系数和慢化剂温度系数在数值大小上</a:t>
            </a:r>
            <a:r>
              <a:rPr lang="en-US" altLang="zh-CN" dirty="0"/>
              <a:t>, </a:t>
            </a:r>
            <a:r>
              <a:rPr lang="zh-CN" altLang="zh-CN" dirty="0"/>
              <a:t>以及作用时间的快慢上各有什么特点</a:t>
            </a:r>
            <a:r>
              <a:rPr lang="en-US" altLang="zh-CN" dirty="0"/>
              <a:t>? </a:t>
            </a:r>
            <a:r>
              <a:rPr lang="zh-CN" altLang="zh-CN" dirty="0"/>
              <a:t>为什么脉冲堆</a:t>
            </a:r>
            <a:r>
              <a:rPr lang="en-US" altLang="zh-CN" dirty="0"/>
              <a:t> (</a:t>
            </a:r>
            <a:r>
              <a:rPr lang="zh-CN" altLang="zh-CN" dirty="0"/>
              <a:t>例如</a:t>
            </a:r>
            <a:r>
              <a:rPr lang="en-US" altLang="zh-CN" dirty="0"/>
              <a:t>TRIGA</a:t>
            </a:r>
            <a:r>
              <a:rPr lang="zh-CN" altLang="zh-CN" dirty="0"/>
              <a:t>堆</a:t>
            </a:r>
            <a:r>
              <a:rPr lang="en-US" altLang="zh-CN" dirty="0"/>
              <a:t>)</a:t>
            </a:r>
            <a:r>
              <a:rPr lang="zh-CN" altLang="zh-CN" dirty="0"/>
              <a:t>能忍受极大的正反应性输入而不会发生事故</a:t>
            </a:r>
            <a:r>
              <a:rPr lang="en-US" altLang="zh-CN" dirty="0"/>
              <a:t>? </a:t>
            </a:r>
          </a:p>
          <a:p>
            <a:pPr marL="0" lvl="0" indent="0">
              <a:buNone/>
            </a:pPr>
            <a:r>
              <a:rPr lang="zh-CN" altLang="en-US" dirty="0">
                <a:solidFill>
                  <a:srgbClr val="FF0000"/>
                </a:solidFill>
              </a:rPr>
              <a:t>慢化剂温度负反馈也很大  燃料温度系数较小作用较快，慢化剂温度系数较大作用较慢。</a:t>
            </a:r>
            <a:endParaRPr lang="zh-CN" altLang="zh-CN" dirty="0">
              <a:solidFill>
                <a:srgbClr val="FF0000"/>
              </a:solidFill>
            </a:endParaRPr>
          </a:p>
          <a:p>
            <a:pPr lvl="0"/>
            <a:r>
              <a:rPr lang="en-US" altLang="zh-CN" dirty="0"/>
              <a:t>5. </a:t>
            </a:r>
            <a:r>
              <a:rPr lang="zh-CN" altLang="zh-CN" dirty="0"/>
              <a:t>在哪些情况下，压水堆的慢化剂温度系数可能会变成正的？</a:t>
            </a:r>
            <a:endParaRPr lang="en-US" altLang="zh-CN" dirty="0"/>
          </a:p>
          <a:p>
            <a:pPr marL="0" lvl="0" indent="0">
              <a:buNone/>
            </a:pPr>
            <a:r>
              <a:rPr lang="zh-CN" altLang="en-US" dirty="0">
                <a:solidFill>
                  <a:srgbClr val="FF0000"/>
                </a:solidFill>
              </a:rPr>
              <a:t>能谱过慢化（如水铀比过高时）、慢化剂中含硼</a:t>
            </a:r>
            <a:endParaRPr lang="zh-CN" altLang="zh-CN" dirty="0"/>
          </a:p>
          <a:p>
            <a:endParaRPr lang="zh-CN" altLang="en-US" dirty="0"/>
          </a:p>
        </p:txBody>
      </p:sp>
    </p:spTree>
    <p:extLst>
      <p:ext uri="{BB962C8B-B14F-4D97-AF65-F5344CB8AC3E}">
        <p14:creationId xmlns:p14="http://schemas.microsoft.com/office/powerpoint/2010/main" val="323954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AA5A6-35EC-48C3-BAAC-313A2A0C1A4C}"/>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D5B9B9AA-357B-423E-9C0D-2E3B278C8FCB}"/>
              </a:ext>
            </a:extLst>
          </p:cNvPr>
          <p:cNvSpPr>
            <a:spLocks noGrp="1"/>
          </p:cNvSpPr>
          <p:nvPr>
            <p:ph idx="1"/>
          </p:nvPr>
        </p:nvSpPr>
        <p:spPr/>
        <p:txBody>
          <a:bodyPr/>
          <a:lstStyle/>
          <a:p>
            <a:pPr lvl="0"/>
            <a:r>
              <a:rPr lang="en-US" altLang="zh-CN" dirty="0"/>
              <a:t>6. </a:t>
            </a:r>
            <a:r>
              <a:rPr lang="zh-CN" altLang="zh-CN" dirty="0"/>
              <a:t>什么是</a:t>
            </a:r>
            <a:r>
              <a:rPr lang="zh-CN" altLang="en-US" dirty="0"/>
              <a:t>剩余</a:t>
            </a:r>
            <a:r>
              <a:rPr lang="zh-CN" altLang="zh-CN" dirty="0"/>
              <a:t>反应性</a:t>
            </a:r>
            <a:r>
              <a:rPr lang="en-US" altLang="zh-CN" dirty="0"/>
              <a:t>? </a:t>
            </a:r>
          </a:p>
          <a:p>
            <a:pPr lvl="0"/>
            <a:r>
              <a:rPr lang="en-US" altLang="zh-CN" dirty="0"/>
              <a:t>7. </a:t>
            </a:r>
            <a:r>
              <a:rPr lang="zh-CN" altLang="zh-CN" dirty="0"/>
              <a:t>为什么反应堆要必须有剩余反应性</a:t>
            </a:r>
            <a:r>
              <a:rPr lang="en-US" altLang="zh-CN" dirty="0"/>
              <a:t>? </a:t>
            </a:r>
          </a:p>
          <a:p>
            <a:pPr marL="0" lvl="0" indent="0">
              <a:buNone/>
            </a:pPr>
            <a:r>
              <a:rPr lang="en-US" altLang="zh-CN" dirty="0"/>
              <a:t>     </a:t>
            </a:r>
            <a:r>
              <a:rPr lang="zh-CN" altLang="en-US" dirty="0">
                <a:solidFill>
                  <a:srgbClr val="FF0000"/>
                </a:solidFill>
              </a:rPr>
              <a:t>剩余反应性小于</a:t>
            </a:r>
            <a:r>
              <a:rPr lang="en-US" altLang="zh-CN" dirty="0">
                <a:solidFill>
                  <a:srgbClr val="FF0000"/>
                </a:solidFill>
              </a:rPr>
              <a:t>0</a:t>
            </a:r>
            <a:r>
              <a:rPr lang="zh-CN" altLang="en-US" dirty="0">
                <a:solidFill>
                  <a:srgbClr val="FF0000"/>
                </a:solidFill>
              </a:rPr>
              <a:t>，反应堆无法启动</a:t>
            </a:r>
            <a:endParaRPr lang="zh-CN" altLang="zh-CN" dirty="0">
              <a:solidFill>
                <a:srgbClr val="FF0000"/>
              </a:solidFill>
            </a:endParaRPr>
          </a:p>
          <a:p>
            <a:r>
              <a:rPr lang="en-US" altLang="zh-CN" dirty="0"/>
              <a:t>8. </a:t>
            </a:r>
            <a:r>
              <a:rPr lang="zh-CN" altLang="zh-CN" dirty="0"/>
              <a:t>为什么压水堆的剩余反应性要设计得比快堆和重水堆大得多</a:t>
            </a:r>
            <a:r>
              <a:rPr lang="en-US" altLang="zh-CN" dirty="0"/>
              <a:t>?</a:t>
            </a:r>
          </a:p>
          <a:p>
            <a:pPr marL="0" indent="0">
              <a:buNone/>
            </a:pPr>
            <a:r>
              <a:rPr lang="en-US" altLang="zh-CN" dirty="0"/>
              <a:t>    </a:t>
            </a:r>
            <a:r>
              <a:rPr lang="zh-CN" altLang="en-US" dirty="0">
                <a:solidFill>
                  <a:srgbClr val="FF0000"/>
                </a:solidFill>
              </a:rPr>
              <a:t>轻水堆的慢化剂负温度系数比较大，且转换比较小</a:t>
            </a:r>
            <a:endParaRPr lang="en-US" altLang="zh-CN" dirty="0"/>
          </a:p>
          <a:p>
            <a:pPr lvl="0"/>
            <a:r>
              <a:rPr lang="en-US" altLang="zh-CN" dirty="0"/>
              <a:t>9. </a:t>
            </a:r>
            <a:r>
              <a:rPr lang="zh-CN" altLang="zh-CN" dirty="0"/>
              <a:t>一座反应堆（例如压水堆），什么时候它的过剩反应性最大？什么时候过剩反应性最小？</a:t>
            </a:r>
            <a:endParaRPr lang="en-US" altLang="zh-CN" dirty="0"/>
          </a:p>
          <a:p>
            <a:pPr marL="0" lvl="0" indent="0">
              <a:buNone/>
            </a:pPr>
            <a:r>
              <a:rPr lang="en-US" altLang="zh-CN" dirty="0"/>
              <a:t>     </a:t>
            </a:r>
            <a:r>
              <a:rPr lang="zh-CN" altLang="en-US" dirty="0">
                <a:solidFill>
                  <a:srgbClr val="FF0000"/>
                </a:solidFill>
              </a:rPr>
              <a:t>新堆芯，冷态无中毒情况下，其初始剩余反应性最大</a:t>
            </a:r>
            <a:endParaRPr lang="zh-CN" altLang="zh-CN" dirty="0">
              <a:solidFill>
                <a:srgbClr val="FF0000"/>
              </a:solidFill>
            </a:endParaRPr>
          </a:p>
          <a:p>
            <a:r>
              <a:rPr lang="en-US" altLang="zh-CN" dirty="0"/>
              <a:t>10. </a:t>
            </a:r>
            <a:r>
              <a:rPr lang="zh-CN" altLang="zh-CN" dirty="0"/>
              <a:t>压水堆核电站一般采用哪些手段来控制反应性？各种控制手段各控制多大的反应性？？各起什么作用</a:t>
            </a:r>
            <a:r>
              <a:rPr lang="en-US" altLang="zh-CN" dirty="0"/>
              <a:t>? </a:t>
            </a:r>
            <a:r>
              <a:rPr lang="zh-CN" altLang="zh-CN" dirty="0"/>
              <a:t>为什么不能只采用单一控制手段？</a:t>
            </a:r>
            <a:endParaRPr lang="en-US" altLang="zh-CN" dirty="0"/>
          </a:p>
          <a:p>
            <a:pPr marL="0" indent="0">
              <a:buNone/>
            </a:pPr>
            <a:r>
              <a:rPr lang="en-US" altLang="zh-CN" dirty="0"/>
              <a:t>     </a:t>
            </a:r>
            <a:r>
              <a:rPr lang="zh-CN" altLang="en-US" dirty="0">
                <a:solidFill>
                  <a:srgbClr val="FF0000"/>
                </a:solidFill>
              </a:rPr>
              <a:t>调节控制、补偿控制、紧急控制</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控制棒、化学补偿、可燃毒物</a:t>
            </a:r>
          </a:p>
        </p:txBody>
      </p:sp>
    </p:spTree>
    <p:extLst>
      <p:ext uri="{BB962C8B-B14F-4D97-AF65-F5344CB8AC3E}">
        <p14:creationId xmlns:p14="http://schemas.microsoft.com/office/powerpoint/2010/main" val="33260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1F3CC-3D2D-4E8C-9461-F5B28A971C51}"/>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34069681-6ED0-41A8-8B63-076C1C66B2FE}"/>
              </a:ext>
            </a:extLst>
          </p:cNvPr>
          <p:cNvSpPr>
            <a:spLocks noGrp="1"/>
          </p:cNvSpPr>
          <p:nvPr>
            <p:ph idx="1"/>
          </p:nvPr>
        </p:nvSpPr>
        <p:spPr/>
        <p:txBody>
          <a:bodyPr/>
          <a:lstStyle/>
          <a:p>
            <a:pPr lvl="0"/>
            <a:r>
              <a:rPr lang="en-US" altLang="zh-CN" dirty="0"/>
              <a:t>11. </a:t>
            </a:r>
            <a:r>
              <a:rPr lang="zh-CN" altLang="zh-CN" dirty="0"/>
              <a:t>在压水堆中，当水的温度上升时其密度下降</a:t>
            </a:r>
            <a:r>
              <a:rPr lang="en-US" altLang="zh-CN" dirty="0"/>
              <a:t>, </a:t>
            </a:r>
            <a:r>
              <a:rPr lang="zh-CN" altLang="zh-CN" dirty="0"/>
              <a:t>导致逃脱共振几率</a:t>
            </a:r>
            <a:r>
              <a:rPr lang="en-US" altLang="zh-CN" dirty="0"/>
              <a:t> p</a:t>
            </a:r>
            <a:r>
              <a:rPr lang="zh-CN" altLang="zh-CN" dirty="0"/>
              <a:t>下降</a:t>
            </a:r>
            <a:r>
              <a:rPr lang="en-US" altLang="zh-CN" dirty="0"/>
              <a:t>, </a:t>
            </a:r>
            <a:r>
              <a:rPr lang="zh-CN" altLang="zh-CN" dirty="0"/>
              <a:t>热中子利用系数</a:t>
            </a:r>
            <a:r>
              <a:rPr lang="en-US" altLang="zh-CN" dirty="0"/>
              <a:t>f</a:t>
            </a:r>
            <a:r>
              <a:rPr lang="zh-CN" altLang="zh-CN" dirty="0"/>
              <a:t>上升</a:t>
            </a:r>
            <a:r>
              <a:rPr lang="en-US" altLang="zh-CN" dirty="0"/>
              <a:t>,</a:t>
            </a:r>
            <a:r>
              <a:rPr lang="zh-CN" altLang="zh-CN" dirty="0"/>
              <a:t>为什么总的效应是反应性下降？</a:t>
            </a:r>
            <a:endParaRPr lang="en-US" altLang="zh-CN" dirty="0"/>
          </a:p>
          <a:p>
            <a:pPr marL="0" lvl="0" indent="0">
              <a:buNone/>
            </a:pPr>
            <a:r>
              <a:rPr lang="zh-CN" altLang="en-US" dirty="0">
                <a:solidFill>
                  <a:srgbClr val="FF0000"/>
                </a:solidFill>
              </a:rPr>
              <a:t>一般的反应堆都处于欠慢化段</a:t>
            </a:r>
            <a:r>
              <a:rPr lang="zh-CN" altLang="zh-CN" dirty="0">
                <a:solidFill>
                  <a:srgbClr val="FF0000"/>
                </a:solidFill>
              </a:rPr>
              <a:t> </a:t>
            </a:r>
          </a:p>
          <a:p>
            <a:pPr lvl="0"/>
            <a:r>
              <a:rPr lang="en-US" altLang="zh-CN" dirty="0"/>
              <a:t>12. </a:t>
            </a:r>
            <a:r>
              <a:rPr lang="zh-CN" altLang="zh-CN" dirty="0"/>
              <a:t>为什么大型钠冷快堆中钠的反应性空泡系数是正的？有什么办法可以使得其空泡系数为负？</a:t>
            </a:r>
            <a:endParaRPr lang="en-US" altLang="zh-CN" dirty="0"/>
          </a:p>
          <a:p>
            <a:pPr marL="0" lvl="0" indent="0">
              <a:buNone/>
            </a:pPr>
            <a:r>
              <a:rPr lang="zh-CN" altLang="en-US" dirty="0">
                <a:solidFill>
                  <a:srgbClr val="FF0000"/>
                </a:solidFill>
              </a:rPr>
              <a:t>钠空泡使得能谱硬化，可能导致泄漏增加（大型堆泄漏小），也可能导致快裂变增加</a:t>
            </a:r>
            <a:r>
              <a:rPr lang="zh-CN" altLang="zh-CN" dirty="0"/>
              <a:t> </a:t>
            </a:r>
          </a:p>
          <a:p>
            <a:pPr lvl="0"/>
            <a:r>
              <a:rPr lang="en-US" altLang="zh-CN" dirty="0"/>
              <a:t>13. </a:t>
            </a:r>
            <a:r>
              <a:rPr lang="zh-CN" altLang="zh-CN" dirty="0"/>
              <a:t>某反应堆的控制棒采用碳化硼作为吸收体材料。 实际测量时发现：反应堆处于热态时，堆内控制棒的价值要比冷态时大，试解释其原因。</a:t>
            </a:r>
          </a:p>
          <a:p>
            <a:pPr lvl="0"/>
            <a:r>
              <a:rPr lang="en-US" altLang="zh-CN" dirty="0"/>
              <a:t>14. </a:t>
            </a:r>
            <a:r>
              <a:rPr lang="zh-CN" altLang="zh-CN" dirty="0"/>
              <a:t>在压水堆里，插入控制棒时与不插入控制棒时</a:t>
            </a:r>
            <a:r>
              <a:rPr lang="en-US" altLang="zh-CN" dirty="0"/>
              <a:t>, </a:t>
            </a:r>
            <a:r>
              <a:rPr lang="zh-CN" altLang="zh-CN" dirty="0"/>
              <a:t>其慢化剂温度系数是不一样的，为什么？</a:t>
            </a:r>
            <a:endParaRPr lang="en-US" altLang="zh-CN" dirty="0"/>
          </a:p>
          <a:p>
            <a:pPr marL="0" lvl="0" indent="0">
              <a:buNone/>
            </a:pPr>
            <a:r>
              <a:rPr lang="zh-CN" altLang="en-US" dirty="0">
                <a:solidFill>
                  <a:srgbClr val="FF0000"/>
                </a:solidFill>
              </a:rPr>
              <a:t>插入控制棒后，温度升高，使得能够进入控制棒的中子更多，因此温度系数更大（绝对值）</a:t>
            </a:r>
            <a:r>
              <a:rPr lang="zh-CN" altLang="zh-CN" dirty="0"/>
              <a:t> </a:t>
            </a:r>
          </a:p>
          <a:p>
            <a:endParaRPr lang="zh-CN" altLang="en-US" dirty="0"/>
          </a:p>
        </p:txBody>
      </p:sp>
    </p:spTree>
    <p:extLst>
      <p:ext uri="{BB962C8B-B14F-4D97-AF65-F5344CB8AC3E}">
        <p14:creationId xmlns:p14="http://schemas.microsoft.com/office/powerpoint/2010/main" val="69860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15027-83C2-4735-A803-5C39C1F6685D}"/>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38E808B0-2867-4492-A3FD-A88305B6C85F}"/>
              </a:ext>
            </a:extLst>
          </p:cNvPr>
          <p:cNvSpPr>
            <a:spLocks noGrp="1"/>
          </p:cNvSpPr>
          <p:nvPr>
            <p:ph idx="1"/>
          </p:nvPr>
        </p:nvSpPr>
        <p:spPr/>
        <p:txBody>
          <a:bodyPr/>
          <a:lstStyle/>
          <a:p>
            <a:pPr lvl="0"/>
            <a:r>
              <a:rPr lang="en-US" altLang="zh-CN" dirty="0"/>
              <a:t>15. </a:t>
            </a:r>
            <a:r>
              <a:rPr lang="zh-CN" altLang="zh-CN" dirty="0"/>
              <a:t>清华大学</a:t>
            </a:r>
            <a:r>
              <a:rPr lang="en-US" altLang="zh-CN" dirty="0"/>
              <a:t>5</a:t>
            </a:r>
            <a:r>
              <a:rPr lang="zh-CN" altLang="zh-CN" dirty="0"/>
              <a:t>兆瓦低温供热堆的堆芯水铀体积比是</a:t>
            </a:r>
            <a:r>
              <a:rPr lang="en-US" altLang="zh-CN" dirty="0"/>
              <a:t>2.46. </a:t>
            </a:r>
            <a:r>
              <a:rPr lang="zh-CN" altLang="zh-CN" dirty="0"/>
              <a:t>一般核电站压水堆的堆芯水铀体积比如果取得这样大</a:t>
            </a:r>
            <a:r>
              <a:rPr lang="en-US" altLang="zh-CN" dirty="0"/>
              <a:t>, </a:t>
            </a:r>
            <a:r>
              <a:rPr lang="zh-CN" altLang="zh-CN" dirty="0"/>
              <a:t>其慢化剂温度系数肯定是正的，但清华供热堆的温度系数仍是负的。 这是为什么</a:t>
            </a:r>
            <a:r>
              <a:rPr lang="en-US" altLang="zh-CN" dirty="0"/>
              <a:t>?  (</a:t>
            </a:r>
            <a:r>
              <a:rPr lang="zh-CN" altLang="zh-CN" dirty="0"/>
              <a:t>清华</a:t>
            </a:r>
            <a:r>
              <a:rPr lang="en-US" altLang="zh-CN" dirty="0"/>
              <a:t>5</a:t>
            </a:r>
            <a:r>
              <a:rPr lang="zh-CN" altLang="zh-CN" dirty="0"/>
              <a:t>兆瓦低温堆堆芯高度为</a:t>
            </a:r>
            <a:r>
              <a:rPr lang="en-US" altLang="zh-CN" dirty="0"/>
              <a:t>69cm, </a:t>
            </a:r>
            <a:r>
              <a:rPr lang="zh-CN" altLang="zh-CN" dirty="0"/>
              <a:t>等效直径为</a:t>
            </a:r>
            <a:r>
              <a:rPr lang="en-US" altLang="zh-CN" dirty="0"/>
              <a:t>62cm)</a:t>
            </a:r>
          </a:p>
          <a:p>
            <a:pPr marL="0" lvl="0" indent="0">
              <a:buNone/>
            </a:pPr>
            <a:r>
              <a:rPr lang="zh-CN" altLang="en-US" dirty="0">
                <a:solidFill>
                  <a:srgbClr val="FF0000"/>
                </a:solidFill>
              </a:rPr>
              <a:t>堆芯尺寸小，增加了泄漏，抵消了正效应</a:t>
            </a:r>
            <a:r>
              <a:rPr lang="en-US" altLang="zh-CN" dirty="0"/>
              <a:t> </a:t>
            </a:r>
            <a:endParaRPr lang="zh-CN" altLang="zh-CN" dirty="0"/>
          </a:p>
          <a:p>
            <a:pPr lvl="0"/>
            <a:r>
              <a:rPr lang="en-US" altLang="zh-CN" dirty="0"/>
              <a:t>16. </a:t>
            </a:r>
            <a:r>
              <a:rPr lang="zh-CN" altLang="zh-CN" dirty="0"/>
              <a:t>切尔诺贝利</a:t>
            </a:r>
            <a:r>
              <a:rPr lang="en-US" altLang="zh-CN" dirty="0"/>
              <a:t>4 </a:t>
            </a:r>
            <a:r>
              <a:rPr lang="zh-CN" altLang="zh-CN" dirty="0"/>
              <a:t>号堆是一座热功率为</a:t>
            </a:r>
            <a:r>
              <a:rPr lang="en-US" altLang="zh-CN" dirty="0"/>
              <a:t>3200</a:t>
            </a:r>
            <a:r>
              <a:rPr lang="zh-CN" altLang="zh-CN" dirty="0"/>
              <a:t>兆瓦的石墨沸水堆</a:t>
            </a:r>
            <a:r>
              <a:rPr lang="en-US" altLang="zh-CN" dirty="0"/>
              <a:t>, </a:t>
            </a:r>
            <a:r>
              <a:rPr lang="zh-CN" altLang="zh-CN" dirty="0"/>
              <a:t>它用石墨作慢化剂</a:t>
            </a:r>
            <a:r>
              <a:rPr lang="en-US" altLang="zh-CN" dirty="0"/>
              <a:t>,</a:t>
            </a:r>
            <a:r>
              <a:rPr lang="zh-CN" altLang="zh-CN" dirty="0"/>
              <a:t>水作为冷却剂。所用燃料的富集度为</a:t>
            </a:r>
            <a:r>
              <a:rPr lang="en-US" altLang="zh-CN" dirty="0"/>
              <a:t>2.0%. </a:t>
            </a:r>
            <a:r>
              <a:rPr lang="zh-CN" altLang="zh-CN" dirty="0"/>
              <a:t>据报导</a:t>
            </a:r>
            <a:r>
              <a:rPr lang="en-US" altLang="zh-CN" dirty="0"/>
              <a:t>, </a:t>
            </a:r>
            <a:r>
              <a:rPr lang="zh-CN" altLang="zh-CN" dirty="0"/>
              <a:t>在低功率</a:t>
            </a:r>
            <a:r>
              <a:rPr lang="en-US" altLang="zh-CN" dirty="0"/>
              <a:t>(</a:t>
            </a:r>
            <a:r>
              <a:rPr lang="zh-CN" altLang="zh-CN" dirty="0"/>
              <a:t>小于额定功率的百分之六</a:t>
            </a:r>
            <a:r>
              <a:rPr lang="en-US" altLang="zh-CN" dirty="0"/>
              <a:t>) </a:t>
            </a:r>
            <a:r>
              <a:rPr lang="zh-CN" altLang="zh-CN" dirty="0"/>
              <a:t>下该堆的冷却剂空泡系数是正的</a:t>
            </a:r>
            <a:r>
              <a:rPr lang="en-US" altLang="zh-CN" dirty="0"/>
              <a:t>, </a:t>
            </a:r>
            <a:r>
              <a:rPr lang="zh-CN" altLang="zh-CN" dirty="0"/>
              <a:t>而在高功率下空泡系数是负的。 这是为什么</a:t>
            </a:r>
            <a:r>
              <a:rPr lang="en-US" altLang="zh-CN" dirty="0"/>
              <a:t>?</a:t>
            </a:r>
            <a:r>
              <a:rPr lang="zh-CN" altLang="zh-CN" dirty="0"/>
              <a:t>试从物理上进行解释</a:t>
            </a:r>
            <a:r>
              <a:rPr lang="en-US" altLang="zh-CN" dirty="0"/>
              <a:t>. </a:t>
            </a:r>
          </a:p>
          <a:p>
            <a:pPr marL="0" lvl="0" indent="0">
              <a:buNone/>
            </a:pPr>
            <a:r>
              <a:rPr lang="zh-CN" altLang="en-US" dirty="0">
                <a:solidFill>
                  <a:srgbClr val="FF0000"/>
                </a:solidFill>
              </a:rPr>
              <a:t>沸水堆在低功率下水很多，中子处于过慢化状态，因此为正</a:t>
            </a:r>
            <a:endParaRPr lang="zh-CN" altLang="zh-CN" dirty="0"/>
          </a:p>
          <a:p>
            <a:endParaRPr lang="zh-CN" altLang="en-US" dirty="0"/>
          </a:p>
        </p:txBody>
      </p:sp>
    </p:spTree>
    <p:extLst>
      <p:ext uri="{BB962C8B-B14F-4D97-AF65-F5344CB8AC3E}">
        <p14:creationId xmlns:p14="http://schemas.microsoft.com/office/powerpoint/2010/main" val="91713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3CC93-4879-564C-AB08-0B18921FC591}"/>
              </a:ext>
            </a:extLst>
          </p:cNvPr>
          <p:cNvSpPr>
            <a:spLocks noGrp="1"/>
          </p:cNvSpPr>
          <p:nvPr>
            <p:ph type="title"/>
          </p:nvPr>
        </p:nvSpPr>
        <p:spPr/>
        <p:txBody>
          <a:bodyPr/>
          <a:lstStyle/>
          <a:p>
            <a:pPr algn="l"/>
            <a:r>
              <a:rPr kumimoji="1" lang="zh-CN" altLang="en-US" dirty="0"/>
              <a:t>单群多区临界方程</a:t>
            </a:r>
            <a:r>
              <a:rPr kumimoji="1" lang="en-US" altLang="zh-CN" dirty="0"/>
              <a:t>——</a:t>
            </a:r>
            <a:r>
              <a:rPr kumimoji="1" lang="zh-CN" altLang="en-US" dirty="0"/>
              <a:t>含通量展平区</a:t>
            </a:r>
          </a:p>
        </p:txBody>
      </p:sp>
      <p:pic>
        <p:nvPicPr>
          <p:cNvPr id="8" name="图片 7">
            <a:extLst>
              <a:ext uri="{FF2B5EF4-FFF2-40B4-BE49-F238E27FC236}">
                <a16:creationId xmlns:a16="http://schemas.microsoft.com/office/drawing/2014/main" id="{51FA47BF-0CD4-5A43-B444-10A33D058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4" y="908720"/>
            <a:ext cx="9029060" cy="4667936"/>
          </a:xfrm>
          <a:prstGeom prst="rect">
            <a:avLst/>
          </a:prstGeom>
        </p:spPr>
      </p:pic>
    </p:spTree>
    <p:extLst>
      <p:ext uri="{BB962C8B-B14F-4D97-AF65-F5344CB8AC3E}">
        <p14:creationId xmlns:p14="http://schemas.microsoft.com/office/powerpoint/2010/main" val="611866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B53E7A1D-9F36-4BE9-8609-13FB8B5DD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5205"/>
            <a:ext cx="9144000" cy="5455736"/>
          </a:xfrm>
          <a:prstGeom prst="rect">
            <a:avLst/>
          </a:prstGeom>
        </p:spPr>
      </p:pic>
      <p:sp>
        <p:nvSpPr>
          <p:cNvPr id="4" name="文本框 3">
            <a:extLst>
              <a:ext uri="{FF2B5EF4-FFF2-40B4-BE49-F238E27FC236}">
                <a16:creationId xmlns:a16="http://schemas.microsoft.com/office/drawing/2014/main" id="{CAE9D669-B586-4C0B-B173-CCFCFFF4D675}"/>
              </a:ext>
            </a:extLst>
          </p:cNvPr>
          <p:cNvSpPr txBox="1"/>
          <p:nvPr/>
        </p:nvSpPr>
        <p:spPr>
          <a:xfrm>
            <a:off x="335280" y="408227"/>
            <a:ext cx="278384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Q</a:t>
            </a:r>
            <a:r>
              <a:rPr kumimoji="0" lang="en-US" altLang="zh-CN" sz="6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&amp;</a:t>
            </a:r>
            <a:r>
              <a:rPr kumimoji="0" lang="en-US" altLang="zh-CN"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rPr>
              <a:t>A</a:t>
            </a:r>
            <a:endParaRPr kumimoji="0" lang="zh-CN" altLang="en-US" sz="8000" b="0" i="0" u="none" strike="noStrike" kern="1200" cap="none" spc="300" normalizeH="0" baseline="0" noProof="0" dirty="0">
              <a:ln>
                <a:noFill/>
              </a:ln>
              <a:solidFill>
                <a:srgbClr val="80318F"/>
              </a:solidFill>
              <a:effectLst/>
              <a:uLnTx/>
              <a:uFillTx/>
              <a:latin typeface="AvenirNext LT Pro Bold" panose="020B0804020202020204" pitchFamily="34" charset="0"/>
              <a:ea typeface="等线" panose="02010600030101010101" pitchFamily="2" charset="-122"/>
              <a:cs typeface="+mn-cs"/>
            </a:endParaRPr>
          </a:p>
        </p:txBody>
      </p:sp>
      <p:sp>
        <p:nvSpPr>
          <p:cNvPr id="19" name="矩形 18">
            <a:extLst>
              <a:ext uri="{FF2B5EF4-FFF2-40B4-BE49-F238E27FC236}">
                <a16:creationId xmlns:a16="http://schemas.microsoft.com/office/drawing/2014/main" id="{E8AA4551-F598-4F28-9CC2-634281F3687D}"/>
              </a:ext>
            </a:extLst>
          </p:cNvPr>
          <p:cNvSpPr/>
          <p:nvPr/>
        </p:nvSpPr>
        <p:spPr>
          <a:xfrm>
            <a:off x="0" y="2136746"/>
            <a:ext cx="9144000" cy="5455736"/>
          </a:xfrm>
          <a:prstGeom prst="rect">
            <a:avLst/>
          </a:prstGeom>
          <a:gradFill flip="none" rotWithShape="1">
            <a:gsLst>
              <a:gs pos="1000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71808A74-42B4-4E57-AAF8-9996B1BD28DD}"/>
              </a:ext>
            </a:extLst>
          </p:cNvPr>
          <p:cNvSpPr txBox="1"/>
          <p:nvPr/>
        </p:nvSpPr>
        <p:spPr>
          <a:xfrm>
            <a:off x="335280" y="1747521"/>
            <a:ext cx="15951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rPr>
              <a:t>谢谢关注</a:t>
            </a:r>
          </a:p>
        </p:txBody>
      </p:sp>
      <p:sp>
        <p:nvSpPr>
          <p:cNvPr id="7" name="文本框 6">
            <a:extLst>
              <a:ext uri="{FF2B5EF4-FFF2-40B4-BE49-F238E27FC236}">
                <a16:creationId xmlns:a16="http://schemas.microsoft.com/office/drawing/2014/main" id="{74C41CF2-4070-462D-991E-0834DE051928}"/>
              </a:ext>
            </a:extLst>
          </p:cNvPr>
          <p:cNvSpPr txBox="1"/>
          <p:nvPr/>
        </p:nvSpPr>
        <p:spPr>
          <a:xfrm>
            <a:off x="335280" y="2225041"/>
            <a:ext cx="333248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Medium" panose="020B0600000000000000" pitchFamily="34" charset="-122"/>
                <a:cs typeface="+mn-cs"/>
              </a:rPr>
              <a:t>Thanks for Listening</a:t>
            </a:r>
            <a:endParaRPr kumimoji="0" lang="zh-CN" altLang="en-US" sz="24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Medium" panose="020B0600000000000000" pitchFamily="34" charset="-122"/>
              <a:cs typeface="+mn-cs"/>
            </a:endParaRPr>
          </a:p>
        </p:txBody>
      </p:sp>
      <p:cxnSp>
        <p:nvCxnSpPr>
          <p:cNvPr id="9" name="直接连接符 8">
            <a:extLst>
              <a:ext uri="{FF2B5EF4-FFF2-40B4-BE49-F238E27FC236}">
                <a16:creationId xmlns:a16="http://schemas.microsoft.com/office/drawing/2014/main" id="{6CF8057C-CF2E-4F1D-BFD7-7049A4233A9D}"/>
              </a:ext>
            </a:extLst>
          </p:cNvPr>
          <p:cNvCxnSpPr>
            <a:cxnSpLocks/>
          </p:cNvCxnSpPr>
          <p:nvPr/>
        </p:nvCxnSpPr>
        <p:spPr>
          <a:xfrm>
            <a:off x="426720" y="1663349"/>
            <a:ext cx="8136000" cy="7391"/>
          </a:xfrm>
          <a:prstGeom prst="line">
            <a:avLst/>
          </a:prstGeom>
          <a:ln>
            <a:gradFill flip="none" rotWithShape="1">
              <a:gsLst>
                <a:gs pos="0">
                  <a:schemeClr val="bg1"/>
                </a:gs>
                <a:gs pos="70000">
                  <a:schemeClr val="bg2">
                    <a:lumMod val="9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4EE44FA-ADF2-4DDE-A331-DBA2097B1776}"/>
              </a:ext>
            </a:extLst>
          </p:cNvPr>
          <p:cNvSpPr txBox="1"/>
          <p:nvPr/>
        </p:nvSpPr>
        <p:spPr>
          <a:xfrm>
            <a:off x="6395282" y="1842352"/>
            <a:ext cx="7315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E7E6E6">
                    <a:lumMod val="50000"/>
                  </a:srgbClr>
                </a:solidFill>
                <a:effectLst/>
                <a:uLnTx/>
                <a:uFillTx/>
                <a:latin typeface="思源黑体 CN Normal" panose="020B0400000000000000" pitchFamily="34" charset="-122"/>
                <a:ea typeface="思源黑体 CN Normal" panose="020B0400000000000000" pitchFamily="34" charset="-122"/>
                <a:cs typeface="+mn-cs"/>
              </a:rPr>
              <a:t>王侃</a:t>
            </a:r>
          </a:p>
        </p:txBody>
      </p:sp>
      <p:sp>
        <p:nvSpPr>
          <p:cNvPr id="12" name="矩形 11">
            <a:extLst>
              <a:ext uri="{FF2B5EF4-FFF2-40B4-BE49-F238E27FC236}">
                <a16:creationId xmlns:a16="http://schemas.microsoft.com/office/drawing/2014/main" id="{B92610D1-94F5-4895-85FD-C5B6B3B8A23C}"/>
              </a:ext>
            </a:extLst>
          </p:cNvPr>
          <p:cNvSpPr/>
          <p:nvPr/>
        </p:nvSpPr>
        <p:spPr>
          <a:xfrm>
            <a:off x="7108802" y="1852512"/>
            <a:ext cx="36000" cy="324000"/>
          </a:xfrm>
          <a:prstGeom prst="rect">
            <a:avLst/>
          </a:prstGeom>
          <a:solidFill>
            <a:schemeClr val="bg2">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50000"/>
                </a:srgbClr>
              </a:solidFill>
              <a:effectLst/>
              <a:uLnTx/>
              <a:uFillTx/>
              <a:latin typeface="Calibri"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9C40D4B2-889C-4023-BFE3-612ECA0CA760}"/>
              </a:ext>
            </a:extLst>
          </p:cNvPr>
          <p:cNvSpPr txBox="1"/>
          <p:nvPr/>
        </p:nvSpPr>
        <p:spPr>
          <a:xfrm>
            <a:off x="7218242" y="1850166"/>
            <a:ext cx="159047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rPr>
              <a:t>WANG, Kan</a:t>
            </a:r>
            <a:endParaRPr kumimoji="0" lang="zh-CN" altLang="en-US"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endParaRPr>
          </a:p>
        </p:txBody>
      </p:sp>
      <p:sp>
        <p:nvSpPr>
          <p:cNvPr id="14" name="文本框 13">
            <a:extLst>
              <a:ext uri="{FF2B5EF4-FFF2-40B4-BE49-F238E27FC236}">
                <a16:creationId xmlns:a16="http://schemas.microsoft.com/office/drawing/2014/main" id="{04A67253-3D57-4294-82C7-9A0B34155BD8}"/>
              </a:ext>
            </a:extLst>
          </p:cNvPr>
          <p:cNvSpPr txBox="1"/>
          <p:nvPr/>
        </p:nvSpPr>
        <p:spPr>
          <a:xfrm>
            <a:off x="5729803" y="2276080"/>
            <a:ext cx="297687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rPr>
              <a:t>wangkan@tsinghua.edu.cn</a:t>
            </a:r>
            <a:endParaRPr kumimoji="0" lang="zh-CN" altLang="en-US" sz="1800" b="0" i="0" u="none" strike="noStrike" kern="1200" cap="none" spc="0" normalizeH="0" baseline="0" noProof="0" dirty="0">
              <a:ln>
                <a:noFill/>
              </a:ln>
              <a:solidFill>
                <a:srgbClr val="E7E6E6">
                  <a:lumMod val="50000"/>
                </a:srgbClr>
              </a:solidFill>
              <a:effectLst/>
              <a:uLnTx/>
              <a:uFillTx/>
              <a:latin typeface="Avenir LT Std 65 Medium" panose="020B0603020203020204" pitchFamily="34" charset="0"/>
              <a:ea typeface="思源黑体 CN Normal" panose="020B0400000000000000" pitchFamily="34" charset="-122"/>
              <a:cs typeface="+mn-cs"/>
            </a:endParaRPr>
          </a:p>
        </p:txBody>
      </p:sp>
      <p:pic>
        <p:nvPicPr>
          <p:cNvPr id="16" name="图片 15">
            <a:extLst>
              <a:ext uri="{FF2B5EF4-FFF2-40B4-BE49-F238E27FC236}">
                <a16:creationId xmlns:a16="http://schemas.microsoft.com/office/drawing/2014/main" id="{BF1E61B3-D75D-4D21-A936-650834B4BA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3282" y="1797092"/>
            <a:ext cx="434840" cy="434840"/>
          </a:xfrm>
          <a:prstGeom prst="rect">
            <a:avLst/>
          </a:prstGeom>
        </p:spPr>
      </p:pic>
      <p:pic>
        <p:nvPicPr>
          <p:cNvPr id="22" name="图片 21">
            <a:extLst>
              <a:ext uri="{FF2B5EF4-FFF2-40B4-BE49-F238E27FC236}">
                <a16:creationId xmlns:a16="http://schemas.microsoft.com/office/drawing/2014/main" id="{82D13DD8-51C3-4A99-A988-9CACCD5B69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5559" y="526565"/>
            <a:ext cx="1075483" cy="1075483"/>
          </a:xfrm>
          <a:prstGeom prst="rect">
            <a:avLst/>
          </a:prstGeom>
        </p:spPr>
      </p:pic>
      <p:pic>
        <p:nvPicPr>
          <p:cNvPr id="24" name="图片 23">
            <a:extLst>
              <a:ext uri="{FF2B5EF4-FFF2-40B4-BE49-F238E27FC236}">
                <a16:creationId xmlns:a16="http://schemas.microsoft.com/office/drawing/2014/main" id="{21236527-B581-4EC9-B548-0CAFC358E561}"/>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r="53141"/>
          <a:stretch/>
        </p:blipFill>
        <p:spPr>
          <a:xfrm>
            <a:off x="6732193" y="717464"/>
            <a:ext cx="1594107" cy="611112"/>
          </a:xfrm>
          <a:prstGeom prst="rect">
            <a:avLst/>
          </a:prstGeom>
        </p:spPr>
      </p:pic>
    </p:spTree>
    <p:extLst>
      <p:ext uri="{BB962C8B-B14F-4D97-AF65-F5344CB8AC3E}">
        <p14:creationId xmlns:p14="http://schemas.microsoft.com/office/powerpoint/2010/main" val="25294095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3A1F1-CE17-AA40-942B-1E560951D308}"/>
              </a:ext>
            </a:extLst>
          </p:cNvPr>
          <p:cNvSpPr>
            <a:spLocks noGrp="1"/>
          </p:cNvSpPr>
          <p:nvPr>
            <p:ph type="title"/>
          </p:nvPr>
        </p:nvSpPr>
        <p:spPr/>
        <p:txBody>
          <a:bodyPr/>
          <a:lstStyle/>
          <a:p>
            <a:pPr algn="l"/>
            <a:r>
              <a:rPr kumimoji="1" lang="zh-CN" altLang="en-US" dirty="0"/>
              <a:t>单群多区临界方程</a:t>
            </a:r>
            <a:r>
              <a:rPr kumimoji="1" lang="en-US" altLang="zh-CN" dirty="0"/>
              <a:t>——</a:t>
            </a:r>
            <a:r>
              <a:rPr kumimoji="1" lang="zh-CN" altLang="en-US" dirty="0"/>
              <a:t>含通量展平区</a:t>
            </a:r>
          </a:p>
        </p:txBody>
      </p:sp>
      <p:sp>
        <p:nvSpPr>
          <p:cNvPr id="28" name="Text Box 5">
            <a:extLst>
              <a:ext uri="{FF2B5EF4-FFF2-40B4-BE49-F238E27FC236}">
                <a16:creationId xmlns:a16="http://schemas.microsoft.com/office/drawing/2014/main" id="{D01FB5EF-F361-784F-9C78-54998932EAA7}"/>
              </a:ext>
            </a:extLst>
          </p:cNvPr>
          <p:cNvSpPr txBox="1">
            <a:spLocks noChangeArrowheads="1"/>
          </p:cNvSpPr>
          <p:nvPr/>
        </p:nvSpPr>
        <p:spPr bwMode="auto">
          <a:xfrm>
            <a:off x="225228" y="836712"/>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dirty="0">
                <a:solidFill>
                  <a:schemeClr val="tx2"/>
                </a:solidFill>
              </a:rPr>
              <a:t>对一区和二区分别解扩散方程</a:t>
            </a:r>
          </a:p>
        </p:txBody>
      </p:sp>
      <p:graphicFrame>
        <p:nvGraphicFramePr>
          <p:cNvPr id="29" name="Object 6">
            <a:extLst>
              <a:ext uri="{FF2B5EF4-FFF2-40B4-BE49-F238E27FC236}">
                <a16:creationId xmlns:a16="http://schemas.microsoft.com/office/drawing/2014/main" id="{AFF1B83D-A763-6340-8CE5-4BC7FFF590BB}"/>
              </a:ext>
            </a:extLst>
          </p:cNvPr>
          <p:cNvGraphicFramePr>
            <a:graphicFrameLocks noChangeAspect="1"/>
          </p:cNvGraphicFramePr>
          <p:nvPr>
            <p:extLst>
              <p:ext uri="{D42A27DB-BD31-4B8C-83A1-F6EECF244321}">
                <p14:modId xmlns:p14="http://schemas.microsoft.com/office/powerpoint/2010/main" val="533726732"/>
              </p:ext>
            </p:extLst>
          </p:nvPr>
        </p:nvGraphicFramePr>
        <p:xfrm>
          <a:off x="823716" y="1217712"/>
          <a:ext cx="2538412" cy="400050"/>
        </p:xfrm>
        <a:graphic>
          <a:graphicData uri="http://schemas.openxmlformats.org/presentationml/2006/ole">
            <mc:AlternateContent xmlns:mc="http://schemas.openxmlformats.org/markup-compatibility/2006">
              <mc:Choice xmlns:v="urn:schemas-microsoft-com:vml" Requires="v">
                <p:oleObj name="Equation" r:id="rId2" imgW="1511280" imgH="241200" progId="Equation.DSMT4">
                  <p:embed/>
                </p:oleObj>
              </mc:Choice>
              <mc:Fallback>
                <p:oleObj name="Equation" r:id="rId2" imgW="1511280" imgH="241200" progId="Equation.DSMT4">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16" y="1217712"/>
                        <a:ext cx="2538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7">
            <a:extLst>
              <a:ext uri="{FF2B5EF4-FFF2-40B4-BE49-F238E27FC236}">
                <a16:creationId xmlns:a16="http://schemas.microsoft.com/office/drawing/2014/main" id="{0DCDCEE8-00ED-AB48-A94C-3EED9F5CEF4C}"/>
              </a:ext>
            </a:extLst>
          </p:cNvPr>
          <p:cNvGraphicFramePr>
            <a:graphicFrameLocks noChangeAspect="1"/>
          </p:cNvGraphicFramePr>
          <p:nvPr>
            <p:extLst>
              <p:ext uri="{D42A27DB-BD31-4B8C-83A1-F6EECF244321}">
                <p14:modId xmlns:p14="http://schemas.microsoft.com/office/powerpoint/2010/main" val="2173995910"/>
              </p:ext>
            </p:extLst>
          </p:nvPr>
        </p:nvGraphicFramePr>
        <p:xfrm>
          <a:off x="831653" y="1674912"/>
          <a:ext cx="2522538" cy="384175"/>
        </p:xfrm>
        <a:graphic>
          <a:graphicData uri="http://schemas.openxmlformats.org/presentationml/2006/ole">
            <mc:AlternateContent xmlns:mc="http://schemas.openxmlformats.org/markup-compatibility/2006">
              <mc:Choice xmlns:v="urn:schemas-microsoft-com:vml" Requires="v">
                <p:oleObj name="Equation" r:id="rId4" imgW="1562040" imgH="241200" progId="Equation.DSMT4">
                  <p:embed/>
                </p:oleObj>
              </mc:Choice>
              <mc:Fallback>
                <p:oleObj name="Equation" r:id="rId4" imgW="1562040" imgH="241200" progId="Equation.DSMT4">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653" y="1674912"/>
                        <a:ext cx="252253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a:extLst>
              <a:ext uri="{FF2B5EF4-FFF2-40B4-BE49-F238E27FC236}">
                <a16:creationId xmlns:a16="http://schemas.microsoft.com/office/drawing/2014/main" id="{AADCEC30-1F8F-564F-9B12-A531897DFB27}"/>
              </a:ext>
            </a:extLst>
          </p:cNvPr>
          <p:cNvGraphicFramePr>
            <a:graphicFrameLocks noChangeAspect="1"/>
          </p:cNvGraphicFramePr>
          <p:nvPr>
            <p:extLst>
              <p:ext uri="{D42A27DB-BD31-4B8C-83A1-F6EECF244321}">
                <p14:modId xmlns:p14="http://schemas.microsoft.com/office/powerpoint/2010/main" val="788994555"/>
              </p:ext>
            </p:extLst>
          </p:nvPr>
        </p:nvGraphicFramePr>
        <p:xfrm>
          <a:off x="586370" y="2452787"/>
          <a:ext cx="1717675" cy="593725"/>
        </p:xfrm>
        <a:graphic>
          <a:graphicData uri="http://schemas.openxmlformats.org/presentationml/2006/ole">
            <mc:AlternateContent xmlns:mc="http://schemas.openxmlformats.org/markup-compatibility/2006">
              <mc:Choice xmlns:v="urn:schemas-microsoft-com:vml" Requires="v">
                <p:oleObj name="Equation" r:id="rId6" imgW="1130040" imgH="393480" progId="Equation.DSMT4">
                  <p:embed/>
                </p:oleObj>
              </mc:Choice>
              <mc:Fallback>
                <p:oleObj name="Equation" r:id="rId6" imgW="1130040" imgH="393480" progId="Equation.DSMT4">
                  <p:embed/>
                  <p:pic>
                    <p:nvPicPr>
                      <p:cNvPr id="9" name="Object 8"/>
                      <p:cNvPicPr>
                        <a:picLocks noChangeAspect="1" noChangeArrowheads="1"/>
                      </p:cNvPicPr>
                      <p:nvPr/>
                    </p:nvPicPr>
                    <p:blipFill>
                      <a:blip r:embed="rId7"/>
                      <a:srcRect/>
                      <a:stretch>
                        <a:fillRect/>
                      </a:stretch>
                    </p:blipFill>
                    <p:spPr bwMode="auto">
                      <a:xfrm>
                        <a:off x="586370" y="2452787"/>
                        <a:ext cx="17176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9">
            <a:extLst>
              <a:ext uri="{FF2B5EF4-FFF2-40B4-BE49-F238E27FC236}">
                <a16:creationId xmlns:a16="http://schemas.microsoft.com/office/drawing/2014/main" id="{8673585E-6596-4844-8C6C-57E8EF812DE1}"/>
              </a:ext>
            </a:extLst>
          </p:cNvPr>
          <p:cNvSpPr txBox="1">
            <a:spLocks noChangeArrowheads="1"/>
          </p:cNvSpPr>
          <p:nvPr/>
        </p:nvSpPr>
        <p:spPr bwMode="auto">
          <a:xfrm>
            <a:off x="72828" y="2070200"/>
            <a:ext cx="213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dirty="0">
                <a:solidFill>
                  <a:schemeClr val="tx2"/>
                </a:solidFill>
              </a:rPr>
              <a:t>由于一区的曲率</a:t>
            </a:r>
          </a:p>
        </p:txBody>
      </p:sp>
      <p:graphicFrame>
        <p:nvGraphicFramePr>
          <p:cNvPr id="33" name="Object 10">
            <a:extLst>
              <a:ext uri="{FF2B5EF4-FFF2-40B4-BE49-F238E27FC236}">
                <a16:creationId xmlns:a16="http://schemas.microsoft.com/office/drawing/2014/main" id="{95703E15-A8FB-514A-8E53-70F8A3F14D93}"/>
              </a:ext>
            </a:extLst>
          </p:cNvPr>
          <p:cNvGraphicFramePr>
            <a:graphicFrameLocks noChangeAspect="1"/>
          </p:cNvGraphicFramePr>
          <p:nvPr>
            <p:extLst>
              <p:ext uri="{D42A27DB-BD31-4B8C-83A1-F6EECF244321}">
                <p14:modId xmlns:p14="http://schemas.microsoft.com/office/powerpoint/2010/main" val="2392531003"/>
              </p:ext>
            </p:extLst>
          </p:nvPr>
        </p:nvGraphicFramePr>
        <p:xfrm>
          <a:off x="3882828" y="2459137"/>
          <a:ext cx="1828800" cy="438150"/>
        </p:xfrm>
        <a:graphic>
          <a:graphicData uri="http://schemas.openxmlformats.org/presentationml/2006/ole">
            <mc:AlternateContent xmlns:mc="http://schemas.openxmlformats.org/markup-compatibility/2006">
              <mc:Choice xmlns:v="urn:schemas-microsoft-com:vml" Requires="v">
                <p:oleObj name="Equation" r:id="rId8" imgW="952087" imgH="228501" progId="Equation.DSMT4">
                  <p:embed/>
                </p:oleObj>
              </mc:Choice>
              <mc:Fallback>
                <p:oleObj name="Equation" r:id="rId8" imgW="952087" imgH="228501" progId="Equation.DSMT4">
                  <p:embed/>
                  <p:pic>
                    <p:nvPicPr>
                      <p:cNvPr id="1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2828" y="2459137"/>
                        <a:ext cx="18288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11">
            <a:extLst>
              <a:ext uri="{FF2B5EF4-FFF2-40B4-BE49-F238E27FC236}">
                <a16:creationId xmlns:a16="http://schemas.microsoft.com/office/drawing/2014/main" id="{14FEE21C-C025-D142-86E1-3277D9598F99}"/>
              </a:ext>
            </a:extLst>
          </p:cNvPr>
          <p:cNvSpPr>
            <a:spLocks noChangeArrowheads="1"/>
          </p:cNvSpPr>
          <p:nvPr/>
        </p:nvSpPr>
        <p:spPr bwMode="auto">
          <a:xfrm>
            <a:off x="153762" y="3091527"/>
            <a:ext cx="6218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000" dirty="0">
                <a:solidFill>
                  <a:schemeClr val="tx2"/>
                </a:solidFill>
                <a:cs typeface="Times New Roman" pitchFamily="18" charset="0"/>
              </a:rPr>
              <a:t>由于问题的对称性</a:t>
            </a:r>
            <a:r>
              <a:rPr lang="en-US" altLang="zh-CN" sz="2000" dirty="0">
                <a:solidFill>
                  <a:schemeClr val="tx2"/>
                </a:solidFill>
                <a:cs typeface="Times New Roman" pitchFamily="18" charset="0"/>
              </a:rPr>
              <a:t>(</a:t>
            </a:r>
            <a:r>
              <a:rPr lang="en-US" altLang="zh-CN" sz="2000" dirty="0">
                <a:solidFill>
                  <a:srgbClr val="FF0000"/>
                </a:solidFill>
                <a:cs typeface="Times New Roman" pitchFamily="18" charset="0"/>
              </a:rPr>
              <a:t>x=0</a:t>
            </a:r>
            <a:r>
              <a:rPr lang="zh-CN" altLang="en-US" sz="2000" dirty="0">
                <a:solidFill>
                  <a:srgbClr val="FF0000"/>
                </a:solidFill>
                <a:cs typeface="Times New Roman" pitchFamily="18" charset="0"/>
              </a:rPr>
              <a:t>处，净流为零</a:t>
            </a:r>
            <a:r>
              <a:rPr lang="en-US" altLang="zh-CN" sz="2000" dirty="0">
                <a:solidFill>
                  <a:schemeClr val="tx2"/>
                </a:solidFill>
                <a:cs typeface="Times New Roman" pitchFamily="18" charset="0"/>
              </a:rPr>
              <a:t>)</a:t>
            </a:r>
            <a:r>
              <a:rPr lang="zh-CN" altLang="en-US" sz="2000" dirty="0">
                <a:solidFill>
                  <a:schemeClr val="tx2"/>
                </a:solidFill>
                <a:cs typeface="Times New Roman" pitchFamily="18" charset="0"/>
              </a:rPr>
              <a:t>，必有</a:t>
            </a:r>
            <a:r>
              <a:rPr lang="en-US" altLang="zh-CN" sz="2000" dirty="0">
                <a:solidFill>
                  <a:schemeClr val="tx2"/>
                </a:solidFill>
                <a:cs typeface="Times New Roman" pitchFamily="18" charset="0"/>
              </a:rPr>
              <a:t>A=0</a:t>
            </a:r>
            <a:endParaRPr lang="en-US" altLang="zh-CN" sz="2000" dirty="0">
              <a:solidFill>
                <a:schemeClr val="tx2"/>
              </a:solidFill>
            </a:endParaRPr>
          </a:p>
        </p:txBody>
      </p:sp>
      <p:graphicFrame>
        <p:nvGraphicFramePr>
          <p:cNvPr id="35" name="Object 12">
            <a:extLst>
              <a:ext uri="{FF2B5EF4-FFF2-40B4-BE49-F238E27FC236}">
                <a16:creationId xmlns:a16="http://schemas.microsoft.com/office/drawing/2014/main" id="{D68753F2-F5A1-2A42-B728-BABEDAB586C4}"/>
              </a:ext>
            </a:extLst>
          </p:cNvPr>
          <p:cNvGraphicFramePr>
            <a:graphicFrameLocks noChangeAspect="1"/>
          </p:cNvGraphicFramePr>
          <p:nvPr>
            <p:extLst>
              <p:ext uri="{D42A27DB-BD31-4B8C-83A1-F6EECF244321}">
                <p14:modId xmlns:p14="http://schemas.microsoft.com/office/powerpoint/2010/main" val="181223693"/>
              </p:ext>
            </p:extLst>
          </p:nvPr>
        </p:nvGraphicFramePr>
        <p:xfrm>
          <a:off x="6778428" y="3000970"/>
          <a:ext cx="1066800" cy="444500"/>
        </p:xfrm>
        <a:graphic>
          <a:graphicData uri="http://schemas.openxmlformats.org/presentationml/2006/ole">
            <mc:AlternateContent xmlns:mc="http://schemas.openxmlformats.org/markup-compatibility/2006">
              <mc:Choice xmlns:v="urn:schemas-microsoft-com:vml" Requires="v">
                <p:oleObj name="Equation" r:id="rId10" imgW="571252" imgH="241195" progId="Equation.DSMT4">
                  <p:embed/>
                </p:oleObj>
              </mc:Choice>
              <mc:Fallback>
                <p:oleObj name="Equation" r:id="rId10" imgW="571252" imgH="241195" progId="Equation.DSMT4">
                  <p:embed/>
                  <p:pic>
                    <p:nvPicPr>
                      <p:cNvPr id="13"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78428" y="3000970"/>
                        <a:ext cx="1066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13">
            <a:extLst>
              <a:ext uri="{FF2B5EF4-FFF2-40B4-BE49-F238E27FC236}">
                <a16:creationId xmlns:a16="http://schemas.microsoft.com/office/drawing/2014/main" id="{0AAA06C1-3E08-2D4B-95D8-81CEDA241875}"/>
              </a:ext>
            </a:extLst>
          </p:cNvPr>
          <p:cNvGraphicFramePr>
            <a:graphicFrameLocks noChangeAspect="1"/>
          </p:cNvGraphicFramePr>
          <p:nvPr>
            <p:extLst>
              <p:ext uri="{D42A27DB-BD31-4B8C-83A1-F6EECF244321}">
                <p14:modId xmlns:p14="http://schemas.microsoft.com/office/powerpoint/2010/main" val="678411304"/>
              </p:ext>
            </p:extLst>
          </p:nvPr>
        </p:nvGraphicFramePr>
        <p:xfrm>
          <a:off x="4197864" y="3618989"/>
          <a:ext cx="2819400" cy="387350"/>
        </p:xfrm>
        <a:graphic>
          <a:graphicData uri="http://schemas.openxmlformats.org/presentationml/2006/ole">
            <mc:AlternateContent xmlns:mc="http://schemas.openxmlformats.org/markup-compatibility/2006">
              <mc:Choice xmlns:v="urn:schemas-microsoft-com:vml" Requires="v">
                <p:oleObj name="Equation" r:id="rId12" imgW="1663700" imgH="228600" progId="Equation.DSMT4">
                  <p:embed/>
                </p:oleObj>
              </mc:Choice>
              <mc:Fallback>
                <p:oleObj name="Equation" r:id="rId12" imgW="1663700" imgH="228600" progId="Equation.DSMT4">
                  <p:embed/>
                  <p:pic>
                    <p:nvPicPr>
                      <p:cNvPr id="14"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7864" y="3618989"/>
                        <a:ext cx="28194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4">
            <a:extLst>
              <a:ext uri="{FF2B5EF4-FFF2-40B4-BE49-F238E27FC236}">
                <a16:creationId xmlns:a16="http://schemas.microsoft.com/office/drawing/2014/main" id="{C63C83EA-ED41-5E48-AA08-4C8F21594ED6}"/>
              </a:ext>
            </a:extLst>
          </p:cNvPr>
          <p:cNvGraphicFramePr>
            <a:graphicFrameLocks noChangeAspect="1"/>
          </p:cNvGraphicFramePr>
          <p:nvPr>
            <p:extLst>
              <p:ext uri="{D42A27DB-BD31-4B8C-83A1-F6EECF244321}">
                <p14:modId xmlns:p14="http://schemas.microsoft.com/office/powerpoint/2010/main" val="1552532993"/>
              </p:ext>
            </p:extLst>
          </p:nvPr>
        </p:nvGraphicFramePr>
        <p:xfrm>
          <a:off x="2968428" y="4131186"/>
          <a:ext cx="1447800" cy="411163"/>
        </p:xfrm>
        <a:graphic>
          <a:graphicData uri="http://schemas.openxmlformats.org/presentationml/2006/ole">
            <mc:AlternateContent xmlns:mc="http://schemas.openxmlformats.org/markup-compatibility/2006">
              <mc:Choice xmlns:v="urn:schemas-microsoft-com:vml" Requires="v">
                <p:oleObj name="Equation" r:id="rId14" imgW="838200" imgH="241300" progId="Equation.DSMT4">
                  <p:embed/>
                </p:oleObj>
              </mc:Choice>
              <mc:Fallback>
                <p:oleObj name="Equation" r:id="rId14" imgW="838200" imgH="241300" progId="Equation.DSMT4">
                  <p:embed/>
                  <p:pic>
                    <p:nvPicPr>
                      <p:cNvPr id="15"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8428" y="4131186"/>
                        <a:ext cx="14478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5">
            <a:extLst>
              <a:ext uri="{FF2B5EF4-FFF2-40B4-BE49-F238E27FC236}">
                <a16:creationId xmlns:a16="http://schemas.microsoft.com/office/drawing/2014/main" id="{C2953C9A-20E6-304F-BBB5-5B6AE58BF7E8}"/>
              </a:ext>
            </a:extLst>
          </p:cNvPr>
          <p:cNvGraphicFramePr>
            <a:graphicFrameLocks noChangeAspect="1"/>
          </p:cNvGraphicFramePr>
          <p:nvPr>
            <p:extLst>
              <p:ext uri="{D42A27DB-BD31-4B8C-83A1-F6EECF244321}">
                <p14:modId xmlns:p14="http://schemas.microsoft.com/office/powerpoint/2010/main" val="3251674996"/>
              </p:ext>
            </p:extLst>
          </p:nvPr>
        </p:nvGraphicFramePr>
        <p:xfrm>
          <a:off x="2888694" y="4661064"/>
          <a:ext cx="2514600" cy="414337"/>
        </p:xfrm>
        <a:graphic>
          <a:graphicData uri="http://schemas.openxmlformats.org/presentationml/2006/ole">
            <mc:AlternateContent xmlns:mc="http://schemas.openxmlformats.org/markup-compatibility/2006">
              <mc:Choice xmlns:v="urn:schemas-microsoft-com:vml" Requires="v">
                <p:oleObj name="Equation" r:id="rId16" imgW="1562100" imgH="254000" progId="Equation.DSMT4">
                  <p:embed/>
                </p:oleObj>
              </mc:Choice>
              <mc:Fallback>
                <p:oleObj name="Equation" r:id="rId16" imgW="1562100" imgH="254000" progId="Equation.DSMT4">
                  <p:embed/>
                  <p:pic>
                    <p:nvPicPr>
                      <p:cNvPr id="16"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8694" y="4661064"/>
                        <a:ext cx="25146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6">
            <a:extLst>
              <a:ext uri="{FF2B5EF4-FFF2-40B4-BE49-F238E27FC236}">
                <a16:creationId xmlns:a16="http://schemas.microsoft.com/office/drawing/2014/main" id="{68464B2E-8B77-0C44-B196-0174D1AF4F11}"/>
              </a:ext>
            </a:extLst>
          </p:cNvPr>
          <p:cNvGraphicFramePr>
            <a:graphicFrameLocks noChangeAspect="1"/>
          </p:cNvGraphicFramePr>
          <p:nvPr>
            <p:extLst>
              <p:ext uri="{D42A27DB-BD31-4B8C-83A1-F6EECF244321}">
                <p14:modId xmlns:p14="http://schemas.microsoft.com/office/powerpoint/2010/main" val="123873010"/>
              </p:ext>
            </p:extLst>
          </p:nvPr>
        </p:nvGraphicFramePr>
        <p:xfrm>
          <a:off x="2987390" y="5204463"/>
          <a:ext cx="1371600" cy="392112"/>
        </p:xfrm>
        <a:graphic>
          <a:graphicData uri="http://schemas.openxmlformats.org/presentationml/2006/ole">
            <mc:AlternateContent xmlns:mc="http://schemas.openxmlformats.org/markup-compatibility/2006">
              <mc:Choice xmlns:v="urn:schemas-microsoft-com:vml" Requires="v">
                <p:oleObj name="Equation" r:id="rId18" imgW="800100" imgH="228600" progId="Equation.DSMT4">
                  <p:embed/>
                </p:oleObj>
              </mc:Choice>
              <mc:Fallback>
                <p:oleObj name="Equation" r:id="rId18" imgW="800100" imgH="228600" progId="Equation.DSMT4">
                  <p:embed/>
                  <p:pic>
                    <p:nvPicPr>
                      <p:cNvPr id="17"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7390" y="5204463"/>
                        <a:ext cx="13716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17">
            <a:extLst>
              <a:ext uri="{FF2B5EF4-FFF2-40B4-BE49-F238E27FC236}">
                <a16:creationId xmlns:a16="http://schemas.microsoft.com/office/drawing/2014/main" id="{0D5BEA69-34B8-D046-8BB1-AC6801F04D12}"/>
              </a:ext>
            </a:extLst>
          </p:cNvPr>
          <p:cNvSpPr>
            <a:spLocks noChangeArrowheads="1"/>
          </p:cNvSpPr>
          <p:nvPr/>
        </p:nvSpPr>
        <p:spPr bwMode="auto">
          <a:xfrm>
            <a:off x="-3372" y="3660051"/>
            <a:ext cx="441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000" dirty="0">
                <a:solidFill>
                  <a:schemeClr val="tx2"/>
                </a:solidFill>
                <a:cs typeface="Times New Roman" pitchFamily="18" charset="0"/>
              </a:rPr>
              <a:t>对于二区的右半部分，（</a:t>
            </a:r>
            <a:r>
              <a:rPr lang="en-US" altLang="zh-CN" sz="2000" dirty="0">
                <a:solidFill>
                  <a:schemeClr val="tx2"/>
                </a:solidFill>
                <a:cs typeface="Times New Roman" pitchFamily="18" charset="0"/>
              </a:rPr>
              <a:t>2</a:t>
            </a:r>
            <a:r>
              <a:rPr lang="zh-CN" altLang="en-US" sz="2000" dirty="0">
                <a:solidFill>
                  <a:schemeClr val="tx2"/>
                </a:solidFill>
                <a:cs typeface="Times New Roman" pitchFamily="18" charset="0"/>
              </a:rPr>
              <a:t>）的解为</a:t>
            </a:r>
          </a:p>
        </p:txBody>
      </p:sp>
      <p:sp>
        <p:nvSpPr>
          <p:cNvPr id="41" name="Rectangle 18">
            <a:extLst>
              <a:ext uri="{FF2B5EF4-FFF2-40B4-BE49-F238E27FC236}">
                <a16:creationId xmlns:a16="http://schemas.microsoft.com/office/drawing/2014/main" id="{EA26FAD2-05B5-964E-8172-12739942ED02}"/>
              </a:ext>
            </a:extLst>
          </p:cNvPr>
          <p:cNvSpPr>
            <a:spLocks noChangeArrowheads="1"/>
          </p:cNvSpPr>
          <p:nvPr/>
        </p:nvSpPr>
        <p:spPr bwMode="auto">
          <a:xfrm>
            <a:off x="1196612" y="4174520"/>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000" dirty="0">
                <a:solidFill>
                  <a:schemeClr val="tx2"/>
                </a:solidFill>
                <a:cs typeface="Times New Roman" pitchFamily="18" charset="0"/>
              </a:rPr>
              <a:t>边界条件</a:t>
            </a:r>
            <a:r>
              <a:rPr lang="en-US" altLang="zh-CN" sz="2000" dirty="0">
                <a:solidFill>
                  <a:schemeClr val="tx2"/>
                </a:solidFill>
                <a:cs typeface="Times New Roman" pitchFamily="18" charset="0"/>
              </a:rPr>
              <a:t>1. </a:t>
            </a:r>
          </a:p>
        </p:txBody>
      </p:sp>
      <p:sp>
        <p:nvSpPr>
          <p:cNvPr id="42" name="Rectangle 19">
            <a:extLst>
              <a:ext uri="{FF2B5EF4-FFF2-40B4-BE49-F238E27FC236}">
                <a16:creationId xmlns:a16="http://schemas.microsoft.com/office/drawing/2014/main" id="{67952D97-A3C1-374B-83D0-85ADEBA4D0C2}"/>
              </a:ext>
            </a:extLst>
          </p:cNvPr>
          <p:cNvSpPr>
            <a:spLocks noChangeArrowheads="1"/>
          </p:cNvSpPr>
          <p:nvPr/>
        </p:nvSpPr>
        <p:spPr bwMode="auto">
          <a:xfrm>
            <a:off x="2256922" y="4668178"/>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000" dirty="0">
                <a:solidFill>
                  <a:schemeClr val="tx2"/>
                </a:solidFill>
                <a:cs typeface="Times New Roman" pitchFamily="18" charset="0"/>
              </a:rPr>
              <a:t>2.  </a:t>
            </a:r>
          </a:p>
        </p:txBody>
      </p:sp>
      <p:sp>
        <p:nvSpPr>
          <p:cNvPr id="43" name="Rectangle 20">
            <a:extLst>
              <a:ext uri="{FF2B5EF4-FFF2-40B4-BE49-F238E27FC236}">
                <a16:creationId xmlns:a16="http://schemas.microsoft.com/office/drawing/2014/main" id="{DA299D26-F790-A54A-AE75-57BBB4F30E64}"/>
              </a:ext>
            </a:extLst>
          </p:cNvPr>
          <p:cNvSpPr>
            <a:spLocks noChangeArrowheads="1"/>
          </p:cNvSpPr>
          <p:nvPr/>
        </p:nvSpPr>
        <p:spPr bwMode="auto">
          <a:xfrm>
            <a:off x="2256922" y="5196465"/>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000" dirty="0">
                <a:solidFill>
                  <a:schemeClr val="tx2"/>
                </a:solidFill>
                <a:cs typeface="Times New Roman" pitchFamily="18" charset="0"/>
              </a:rPr>
              <a:t>3.  </a:t>
            </a:r>
          </a:p>
        </p:txBody>
      </p:sp>
      <p:sp>
        <p:nvSpPr>
          <p:cNvPr id="44" name="矩形 43">
            <a:extLst>
              <a:ext uri="{FF2B5EF4-FFF2-40B4-BE49-F238E27FC236}">
                <a16:creationId xmlns:a16="http://schemas.microsoft.com/office/drawing/2014/main" id="{BAEBB481-2B39-5A4B-A417-AFEFBE0A22CF}"/>
              </a:ext>
            </a:extLst>
          </p:cNvPr>
          <p:cNvSpPr/>
          <p:nvPr/>
        </p:nvSpPr>
        <p:spPr>
          <a:xfrm>
            <a:off x="5403294" y="5478047"/>
            <a:ext cx="2895600" cy="400110"/>
          </a:xfrm>
          <a:prstGeom prst="rect">
            <a:avLst/>
          </a:prstGeom>
          <a:ln>
            <a:solidFill>
              <a:srgbClr val="FF0000"/>
            </a:solidFill>
          </a:ln>
        </p:spPr>
        <p:txBody>
          <a:bodyPr wrap="square">
            <a:spAutoFit/>
          </a:bodyPr>
          <a:lstStyle/>
          <a:p>
            <a:r>
              <a:rPr lang="zh-CN" altLang="en-US" sz="2000" dirty="0">
                <a:solidFill>
                  <a:schemeClr val="tx2"/>
                </a:solidFill>
              </a:rPr>
              <a:t>假设</a:t>
            </a:r>
            <a:r>
              <a:rPr lang="en-US" altLang="zh-CN" sz="2000" dirty="0" err="1">
                <a:solidFill>
                  <a:schemeClr val="tx2"/>
                </a:solidFill>
              </a:rPr>
              <a:t>a+b</a:t>
            </a:r>
            <a:r>
              <a:rPr lang="zh-CN" altLang="en-US" sz="2000" dirty="0">
                <a:solidFill>
                  <a:schemeClr val="tx2"/>
                </a:solidFill>
              </a:rPr>
              <a:t>含外推距离</a:t>
            </a: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3ED7E9E9-2617-C943-82E1-7F11B4188CA0}"/>
                  </a:ext>
                </a:extLst>
              </p:cNvPr>
              <p:cNvSpPr/>
              <p:nvPr/>
            </p:nvSpPr>
            <p:spPr>
              <a:xfrm>
                <a:off x="2342840" y="2534305"/>
                <a:ext cx="166994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b="0" i="1" smtClean="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临界</m:t>
                      </m:r>
                      <m:r>
                        <a:rPr lang="zh-CN" altLang="en-US" sz="2000" i="1" smtClean="0">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=1</m:t>
                      </m:r>
                    </m:oMath>
                  </m:oMathPara>
                </a14:m>
                <a:endParaRPr lang="zh-CN" altLang="en-US" sz="2000" dirty="0">
                  <a:solidFill>
                    <a:schemeClr val="tx2"/>
                  </a:solidFill>
                </a:endParaRPr>
              </a:p>
            </p:txBody>
          </p:sp>
        </mc:Choice>
        <mc:Fallback xmlns="">
          <p:sp>
            <p:nvSpPr>
              <p:cNvPr id="45" name="矩形 44">
                <a:extLst>
                  <a:ext uri="{FF2B5EF4-FFF2-40B4-BE49-F238E27FC236}">
                    <a16:creationId xmlns:a16="http://schemas.microsoft.com/office/drawing/2014/main" id="{3ED7E9E9-2617-C943-82E1-7F11B4188CA0}"/>
                  </a:ext>
                </a:extLst>
              </p:cNvPr>
              <p:cNvSpPr>
                <a:spLocks noRot="1" noChangeAspect="1" noMove="1" noResize="1" noEditPoints="1" noAdjustHandles="1" noChangeArrowheads="1" noChangeShapeType="1" noTextEdit="1"/>
              </p:cNvSpPr>
              <p:nvPr/>
            </p:nvSpPr>
            <p:spPr>
              <a:xfrm>
                <a:off x="2342840" y="2534305"/>
                <a:ext cx="1669944" cy="400110"/>
              </a:xfrm>
              <a:prstGeom prst="rect">
                <a:avLst/>
              </a:prstGeom>
              <a:blipFill>
                <a:blip r:embed="rId21"/>
                <a:stretch>
                  <a:fillRect b="-9375"/>
                </a:stretch>
              </a:blipFill>
            </p:spPr>
            <p:txBody>
              <a:bodyPr/>
              <a:lstStyle/>
              <a:p>
                <a:r>
                  <a:rPr lang="zh-CN" altLang="en-US">
                    <a:noFill/>
                  </a:rPr>
                  <a:t> </a:t>
                </a:r>
              </a:p>
            </p:txBody>
          </p:sp>
        </mc:Fallback>
      </mc:AlternateContent>
      <p:sp>
        <p:nvSpPr>
          <p:cNvPr id="46" name="矩形 45">
            <a:extLst>
              <a:ext uri="{FF2B5EF4-FFF2-40B4-BE49-F238E27FC236}">
                <a16:creationId xmlns:a16="http://schemas.microsoft.com/office/drawing/2014/main" id="{C8750E29-D7A0-1A44-8504-CC38A82628A3}"/>
              </a:ext>
            </a:extLst>
          </p:cNvPr>
          <p:cNvSpPr/>
          <p:nvPr/>
        </p:nvSpPr>
        <p:spPr>
          <a:xfrm>
            <a:off x="3571346" y="1209775"/>
            <a:ext cx="4273882" cy="400110"/>
          </a:xfrm>
          <a:prstGeom prst="rect">
            <a:avLst/>
          </a:prstGeom>
          <a:solidFill>
            <a:srgbClr val="FF0000"/>
          </a:solidFill>
          <a:ln>
            <a:solidFill>
              <a:srgbClr val="FF0000"/>
            </a:solidFill>
          </a:ln>
        </p:spPr>
        <p:txBody>
          <a:bodyPr wrap="square">
            <a:spAutoFit/>
          </a:bodyPr>
          <a:lstStyle/>
          <a:p>
            <a:r>
              <a:rPr lang="zh-CN" altLang="en-US" sz="2000" u="sng" dirty="0">
                <a:solidFill>
                  <a:schemeClr val="tx2"/>
                </a:solidFill>
              </a:rPr>
              <a:t>增殖材料</a:t>
            </a:r>
            <a:r>
              <a:rPr lang="zh-CN" altLang="en-US" sz="2000" dirty="0">
                <a:solidFill>
                  <a:schemeClr val="tx2"/>
                </a:solidFill>
              </a:rPr>
              <a:t>的扩散方程</a:t>
            </a:r>
          </a:p>
        </p:txBody>
      </p:sp>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BFF5D5BE-F120-174D-BC63-F5C25BE8E602}"/>
                  </a:ext>
                </a:extLst>
              </p:cNvPr>
              <p:cNvSpPr/>
              <p:nvPr/>
            </p:nvSpPr>
            <p:spPr>
              <a:xfrm>
                <a:off x="4145994" y="1660483"/>
                <a:ext cx="1567480" cy="400110"/>
              </a:xfrm>
              <a:prstGeom prst="rect">
                <a:avLst/>
              </a:prstGeom>
              <a:solidFill>
                <a:srgbClr val="FF00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𝑘</m:t>
                          </m:r>
                        </m:e>
                        <m:sub>
                          <m:r>
                            <a:rPr lang="zh-CN" altLang="en-US" sz="2000" i="0">
                              <a:solidFill>
                                <a:schemeClr val="tx2"/>
                              </a:solidFill>
                              <a:latin typeface="Cambria Math" panose="02040503050406030204" pitchFamily="18" charset="0"/>
                            </a:rPr>
                            <m:t>∞</m:t>
                          </m:r>
                        </m:sub>
                      </m:sSub>
                      <m:r>
                        <a:rPr lang="zh-CN" altLang="en-US" sz="2000" i="1">
                          <a:solidFill>
                            <a:schemeClr val="tx2"/>
                          </a:solidFill>
                          <a:latin typeface="Cambria Math" panose="02040503050406030204" pitchFamily="18" charset="0"/>
                        </a:rPr>
                        <m:t>不等于</m:t>
                      </m:r>
                      <m:r>
                        <a:rPr lang="en-US" altLang="zh-CN" sz="2000" b="0" i="1" smtClean="0">
                          <a:solidFill>
                            <a:schemeClr val="tx2"/>
                          </a:solidFill>
                          <a:latin typeface="Cambria Math" panose="02040503050406030204" pitchFamily="18" charset="0"/>
                        </a:rPr>
                        <m:t> </m:t>
                      </m:r>
                      <m:r>
                        <a:rPr lang="en-US" altLang="zh-CN" sz="2000" b="0" i="0" smtClean="0">
                          <a:solidFill>
                            <a:schemeClr val="tx2"/>
                          </a:solidFill>
                          <a:latin typeface="Cambria Math" panose="02040503050406030204" pitchFamily="18" charset="0"/>
                        </a:rPr>
                        <m:t>0</m:t>
                      </m:r>
                    </m:oMath>
                  </m:oMathPara>
                </a14:m>
                <a:endParaRPr lang="zh-CN" altLang="en-US" sz="2000" dirty="0"/>
              </a:p>
            </p:txBody>
          </p:sp>
        </mc:Choice>
        <mc:Fallback xmlns="">
          <p:sp>
            <p:nvSpPr>
              <p:cNvPr id="47" name="矩形 46">
                <a:extLst>
                  <a:ext uri="{FF2B5EF4-FFF2-40B4-BE49-F238E27FC236}">
                    <a16:creationId xmlns:a16="http://schemas.microsoft.com/office/drawing/2014/main" id="{BFF5D5BE-F120-174D-BC63-F5C25BE8E602}"/>
                  </a:ext>
                </a:extLst>
              </p:cNvPr>
              <p:cNvSpPr>
                <a:spLocks noRot="1" noChangeAspect="1" noMove="1" noResize="1" noEditPoints="1" noAdjustHandles="1" noChangeArrowheads="1" noChangeShapeType="1" noTextEdit="1"/>
              </p:cNvSpPr>
              <p:nvPr/>
            </p:nvSpPr>
            <p:spPr>
              <a:xfrm>
                <a:off x="4145994" y="1660483"/>
                <a:ext cx="1567480" cy="400110"/>
              </a:xfrm>
              <a:prstGeom prst="rect">
                <a:avLst/>
              </a:prstGeom>
              <a:blipFill>
                <a:blip r:embed="rId22"/>
                <a:stretch>
                  <a:fillRect b="-18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661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83083-0956-054B-846C-144D2366988E}"/>
              </a:ext>
            </a:extLst>
          </p:cNvPr>
          <p:cNvSpPr>
            <a:spLocks noGrp="1"/>
          </p:cNvSpPr>
          <p:nvPr>
            <p:ph type="title"/>
          </p:nvPr>
        </p:nvSpPr>
        <p:spPr/>
        <p:txBody>
          <a:bodyPr/>
          <a:lstStyle/>
          <a:p>
            <a:pPr algn="l"/>
            <a:r>
              <a:rPr kumimoji="1" lang="zh-CN" altLang="en-US" dirty="0"/>
              <a:t>单群多区临界方程</a:t>
            </a:r>
            <a:r>
              <a:rPr kumimoji="1" lang="en-US" altLang="zh-CN" dirty="0"/>
              <a:t>——</a:t>
            </a:r>
            <a:r>
              <a:rPr kumimoji="1" lang="zh-CN" altLang="en-US" dirty="0"/>
              <a:t>含通量展平区</a:t>
            </a:r>
          </a:p>
        </p:txBody>
      </p:sp>
      <p:sp>
        <p:nvSpPr>
          <p:cNvPr id="4" name="Text Box 2">
            <a:extLst>
              <a:ext uri="{FF2B5EF4-FFF2-40B4-BE49-F238E27FC236}">
                <a16:creationId xmlns:a16="http://schemas.microsoft.com/office/drawing/2014/main" id="{8EA0F7AD-58F1-7642-88CB-EB4E9E19F0BA}"/>
              </a:ext>
            </a:extLst>
          </p:cNvPr>
          <p:cNvSpPr txBox="1">
            <a:spLocks noChangeArrowheads="1"/>
          </p:cNvSpPr>
          <p:nvPr/>
        </p:nvSpPr>
        <p:spPr bwMode="auto">
          <a:xfrm>
            <a:off x="349243" y="980728"/>
            <a:ext cx="601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solidFill>
                  <a:schemeClr val="tx2"/>
                </a:solidFill>
              </a:rPr>
              <a:t>利用第</a:t>
            </a:r>
            <a:r>
              <a:rPr lang="en-US" altLang="zh-CN" dirty="0">
                <a:solidFill>
                  <a:schemeClr val="tx2"/>
                </a:solidFill>
              </a:rPr>
              <a:t>3</a:t>
            </a:r>
            <a:r>
              <a:rPr lang="zh-CN" altLang="en-US" dirty="0">
                <a:solidFill>
                  <a:schemeClr val="tx2"/>
                </a:solidFill>
              </a:rPr>
              <a:t>个边界条件可将     写为</a:t>
            </a:r>
          </a:p>
        </p:txBody>
      </p:sp>
      <p:graphicFrame>
        <p:nvGraphicFramePr>
          <p:cNvPr id="5" name="Object 3">
            <a:extLst>
              <a:ext uri="{FF2B5EF4-FFF2-40B4-BE49-F238E27FC236}">
                <a16:creationId xmlns:a16="http://schemas.microsoft.com/office/drawing/2014/main" id="{97F712E4-0CED-C748-A8CF-9E643572B78C}"/>
              </a:ext>
            </a:extLst>
          </p:cNvPr>
          <p:cNvGraphicFramePr>
            <a:graphicFrameLocks noChangeAspect="1"/>
          </p:cNvGraphicFramePr>
          <p:nvPr>
            <p:extLst>
              <p:ext uri="{D42A27DB-BD31-4B8C-83A1-F6EECF244321}">
                <p14:modId xmlns:p14="http://schemas.microsoft.com/office/powerpoint/2010/main" val="1696784600"/>
              </p:ext>
            </p:extLst>
          </p:nvPr>
        </p:nvGraphicFramePr>
        <p:xfrm>
          <a:off x="4159243" y="980728"/>
          <a:ext cx="2438400" cy="395288"/>
        </p:xfrm>
        <a:graphic>
          <a:graphicData uri="http://schemas.openxmlformats.org/presentationml/2006/ole">
            <mc:AlternateContent xmlns:mc="http://schemas.openxmlformats.org/markup-compatibility/2006">
              <mc:Choice xmlns:v="urn:schemas-microsoft-com:vml" Requires="v">
                <p:oleObj name="Equation" r:id="rId2" imgW="1409400" imgH="228600" progId="Equation.DSMT4">
                  <p:embed/>
                </p:oleObj>
              </mc:Choice>
              <mc:Fallback>
                <p:oleObj name="Equation" r:id="rId2" imgW="1409400" imgH="228600" progId="Equation.DSMT4">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43" y="980728"/>
                        <a:ext cx="24384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D0ED42AB-B220-A54C-9084-7A1124EC7553}"/>
              </a:ext>
            </a:extLst>
          </p:cNvPr>
          <p:cNvGraphicFramePr>
            <a:graphicFrameLocks noChangeAspect="1"/>
          </p:cNvGraphicFramePr>
          <p:nvPr>
            <p:extLst>
              <p:ext uri="{D42A27DB-BD31-4B8C-83A1-F6EECF244321}">
                <p14:modId xmlns:p14="http://schemas.microsoft.com/office/powerpoint/2010/main" val="3730794968"/>
              </p:ext>
            </p:extLst>
          </p:nvPr>
        </p:nvGraphicFramePr>
        <p:xfrm>
          <a:off x="2940043" y="942628"/>
          <a:ext cx="303213" cy="419100"/>
        </p:xfrm>
        <a:graphic>
          <a:graphicData uri="http://schemas.openxmlformats.org/presentationml/2006/ole">
            <mc:AlternateContent xmlns:mc="http://schemas.openxmlformats.org/markup-compatibility/2006">
              <mc:Choice xmlns:v="urn:schemas-microsoft-com:vml" Requires="v">
                <p:oleObj name="Equation" r:id="rId4" imgW="164880" imgH="228600" progId="Equation.DSMT4">
                  <p:embed/>
                </p:oleObj>
              </mc:Choice>
              <mc:Fallback>
                <p:oleObj name="Equation" r:id="rId4" imgW="164880" imgH="228600" progId="Equation.DSMT4">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043" y="942628"/>
                        <a:ext cx="3032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5">
            <a:extLst>
              <a:ext uri="{FF2B5EF4-FFF2-40B4-BE49-F238E27FC236}">
                <a16:creationId xmlns:a16="http://schemas.microsoft.com/office/drawing/2014/main" id="{FC1C5C11-3992-1F41-8DF0-A6D54DAA0AEE}"/>
              </a:ext>
            </a:extLst>
          </p:cNvPr>
          <p:cNvSpPr>
            <a:spLocks noChangeArrowheads="1"/>
          </p:cNvSpPr>
          <p:nvPr/>
        </p:nvSpPr>
        <p:spPr bwMode="auto">
          <a:xfrm>
            <a:off x="425443" y="1590328"/>
            <a:ext cx="2676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dirty="0">
                <a:solidFill>
                  <a:schemeClr val="tx2"/>
                </a:solidFill>
              </a:rPr>
              <a:t>利用第</a:t>
            </a:r>
            <a:r>
              <a:rPr lang="en-US" altLang="zh-CN" dirty="0">
                <a:solidFill>
                  <a:schemeClr val="tx2"/>
                </a:solidFill>
              </a:rPr>
              <a:t>2</a:t>
            </a:r>
            <a:r>
              <a:rPr lang="zh-CN" altLang="en-US" dirty="0">
                <a:solidFill>
                  <a:schemeClr val="tx2"/>
                </a:solidFill>
              </a:rPr>
              <a:t>个边界条件，有 </a:t>
            </a:r>
          </a:p>
        </p:txBody>
      </p:sp>
      <p:graphicFrame>
        <p:nvGraphicFramePr>
          <p:cNvPr id="8" name="Object 6">
            <a:extLst>
              <a:ext uri="{FF2B5EF4-FFF2-40B4-BE49-F238E27FC236}">
                <a16:creationId xmlns:a16="http://schemas.microsoft.com/office/drawing/2014/main" id="{3295A4B3-2BA6-324F-A5D6-B60EAE4BFF75}"/>
              </a:ext>
            </a:extLst>
          </p:cNvPr>
          <p:cNvGraphicFramePr>
            <a:graphicFrameLocks noChangeAspect="1"/>
          </p:cNvGraphicFramePr>
          <p:nvPr>
            <p:extLst>
              <p:ext uri="{D42A27DB-BD31-4B8C-83A1-F6EECF244321}">
                <p14:modId xmlns:p14="http://schemas.microsoft.com/office/powerpoint/2010/main" val="1315982215"/>
              </p:ext>
            </p:extLst>
          </p:nvPr>
        </p:nvGraphicFramePr>
        <p:xfrm>
          <a:off x="4159243" y="1555403"/>
          <a:ext cx="1371600" cy="415925"/>
        </p:xfrm>
        <a:graphic>
          <a:graphicData uri="http://schemas.openxmlformats.org/presentationml/2006/ole">
            <mc:AlternateContent xmlns:mc="http://schemas.openxmlformats.org/markup-compatibility/2006">
              <mc:Choice xmlns:v="urn:schemas-microsoft-com:vml" Requires="v">
                <p:oleObj name="Equation" r:id="rId6" imgW="838080" imgH="253800" progId="Equation.DSMT4">
                  <p:embed/>
                </p:oleObj>
              </mc:Choice>
              <mc:Fallback>
                <p:oleObj name="Equation" r:id="rId6" imgW="838080" imgH="253800" progId="Equation.DSMT4">
                  <p:embed/>
                  <p:pic>
                    <p:nvPicPr>
                      <p:cNvPr id="307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9243" y="1555403"/>
                        <a:ext cx="13716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33B3E192-E8E9-0340-82E3-2EAC715FA21A}"/>
              </a:ext>
            </a:extLst>
          </p:cNvPr>
          <p:cNvGraphicFramePr>
            <a:graphicFrameLocks noChangeAspect="1"/>
          </p:cNvGraphicFramePr>
          <p:nvPr>
            <p:extLst>
              <p:ext uri="{D42A27DB-BD31-4B8C-83A1-F6EECF244321}">
                <p14:modId xmlns:p14="http://schemas.microsoft.com/office/powerpoint/2010/main" val="72385281"/>
              </p:ext>
            </p:extLst>
          </p:nvPr>
        </p:nvGraphicFramePr>
        <p:xfrm>
          <a:off x="3321043" y="2047528"/>
          <a:ext cx="990600" cy="712788"/>
        </p:xfrm>
        <a:graphic>
          <a:graphicData uri="http://schemas.openxmlformats.org/presentationml/2006/ole">
            <mc:AlternateContent xmlns:mc="http://schemas.openxmlformats.org/markup-compatibility/2006">
              <mc:Choice xmlns:v="urn:schemas-microsoft-com:vml" Requires="v">
                <p:oleObj name="Equation" r:id="rId8" imgW="545863" imgH="393529" progId="Equation.DSMT4">
                  <p:embed/>
                </p:oleObj>
              </mc:Choice>
              <mc:Fallback>
                <p:oleObj name="Equation" r:id="rId8" imgW="545863" imgH="393529" progId="Equation.DSMT4">
                  <p:embed/>
                  <p:pic>
                    <p:nvPicPr>
                      <p:cNvPr id="307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1043" y="2047528"/>
                        <a:ext cx="99060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a:extLst>
              <a:ext uri="{FF2B5EF4-FFF2-40B4-BE49-F238E27FC236}">
                <a16:creationId xmlns:a16="http://schemas.microsoft.com/office/drawing/2014/main" id="{0B9C10B0-EFBD-434B-819E-9366A7AEF499}"/>
              </a:ext>
            </a:extLst>
          </p:cNvPr>
          <p:cNvGraphicFramePr>
            <a:graphicFrameLocks noChangeAspect="1"/>
          </p:cNvGraphicFramePr>
          <p:nvPr>
            <p:extLst>
              <p:ext uri="{D42A27DB-BD31-4B8C-83A1-F6EECF244321}">
                <p14:modId xmlns:p14="http://schemas.microsoft.com/office/powerpoint/2010/main" val="3029949121"/>
              </p:ext>
            </p:extLst>
          </p:nvPr>
        </p:nvGraphicFramePr>
        <p:xfrm>
          <a:off x="2330443" y="2733328"/>
          <a:ext cx="3276600" cy="1073150"/>
        </p:xfrm>
        <a:graphic>
          <a:graphicData uri="http://schemas.openxmlformats.org/presentationml/2006/ole">
            <mc:AlternateContent xmlns:mc="http://schemas.openxmlformats.org/markup-compatibility/2006">
              <mc:Choice xmlns:v="urn:schemas-microsoft-com:vml" Requires="v">
                <p:oleObj name="Equation" r:id="rId10" imgW="2095500" imgH="685800" progId="Equation.DSMT4">
                  <p:embed/>
                </p:oleObj>
              </mc:Choice>
              <mc:Fallback>
                <p:oleObj name="Equation" r:id="rId10" imgW="2095500" imgH="685800" progId="Equation.DSMT4">
                  <p:embed/>
                  <p:pic>
                    <p:nvPicPr>
                      <p:cNvPr id="307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0443" y="2733328"/>
                        <a:ext cx="32766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9">
            <a:extLst>
              <a:ext uri="{FF2B5EF4-FFF2-40B4-BE49-F238E27FC236}">
                <a16:creationId xmlns:a16="http://schemas.microsoft.com/office/drawing/2014/main" id="{82B0A092-4BF7-5746-9F6A-FA885196F43A}"/>
              </a:ext>
            </a:extLst>
          </p:cNvPr>
          <p:cNvSpPr txBox="1">
            <a:spLocks noChangeArrowheads="1"/>
          </p:cNvSpPr>
          <p:nvPr/>
        </p:nvSpPr>
        <p:spPr bwMode="auto">
          <a:xfrm>
            <a:off x="419756" y="5221987"/>
            <a:ext cx="762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solidFill>
                  <a:schemeClr val="tx2"/>
                </a:solidFill>
              </a:rPr>
              <a:t>为何临界尺寸</a:t>
            </a:r>
            <a:r>
              <a:rPr lang="en-US" altLang="zh-CN" dirty="0">
                <a:solidFill>
                  <a:schemeClr val="tx2"/>
                </a:solidFill>
              </a:rPr>
              <a:t>a</a:t>
            </a:r>
            <a:r>
              <a:rPr lang="zh-CN" altLang="en-US" dirty="0">
                <a:solidFill>
                  <a:schemeClr val="tx2"/>
                </a:solidFill>
              </a:rPr>
              <a:t>与第一区的厚度无关？</a:t>
            </a:r>
          </a:p>
          <a:p>
            <a:pPr eaLnBrk="1" hangingPunct="1"/>
            <a:r>
              <a:rPr lang="zh-CN" altLang="en-US" dirty="0">
                <a:solidFill>
                  <a:schemeClr val="tx2"/>
                </a:solidFill>
              </a:rPr>
              <a:t>假想把一个临界的反应堆堆芯切成若干块，问其中每一块的     是否大于</a:t>
            </a:r>
            <a:r>
              <a:rPr lang="en-US" altLang="zh-CN" dirty="0">
                <a:solidFill>
                  <a:schemeClr val="tx2"/>
                </a:solidFill>
              </a:rPr>
              <a:t>1</a:t>
            </a:r>
            <a:r>
              <a:rPr lang="zh-CN" altLang="en-US" dirty="0">
                <a:solidFill>
                  <a:schemeClr val="tx2"/>
                </a:solidFill>
              </a:rPr>
              <a:t>？</a:t>
            </a:r>
          </a:p>
        </p:txBody>
      </p:sp>
      <p:pic>
        <p:nvPicPr>
          <p:cNvPr id="12" name="图片 11">
            <a:extLst>
              <a:ext uri="{FF2B5EF4-FFF2-40B4-BE49-F238E27FC236}">
                <a16:creationId xmlns:a16="http://schemas.microsoft.com/office/drawing/2014/main" id="{A718C631-D04C-9A4C-84F2-BE428AE9CDD0}"/>
              </a:ext>
            </a:extLst>
          </p:cNvPr>
          <p:cNvPicPr>
            <a:picLocks noChangeAspect="1"/>
          </p:cNvPicPr>
          <p:nvPr/>
        </p:nvPicPr>
        <p:blipFill>
          <a:blip r:embed="rId12"/>
          <a:stretch>
            <a:fillRect/>
          </a:stretch>
        </p:blipFill>
        <p:spPr>
          <a:xfrm>
            <a:off x="577844" y="3841056"/>
            <a:ext cx="7461912" cy="1302443"/>
          </a:xfrm>
          <a:prstGeom prst="rect">
            <a:avLst/>
          </a:prstGeom>
        </p:spPr>
      </p:pic>
      <p:graphicFrame>
        <p:nvGraphicFramePr>
          <p:cNvPr id="13" name="Object 10">
            <a:extLst>
              <a:ext uri="{FF2B5EF4-FFF2-40B4-BE49-F238E27FC236}">
                <a16:creationId xmlns:a16="http://schemas.microsoft.com/office/drawing/2014/main" id="{743E4AA2-BA54-5E4C-87A5-0DF368D90BDD}"/>
              </a:ext>
            </a:extLst>
          </p:cNvPr>
          <p:cNvGraphicFramePr>
            <a:graphicFrameLocks noChangeAspect="1"/>
          </p:cNvGraphicFramePr>
          <p:nvPr>
            <p:extLst>
              <p:ext uri="{D42A27DB-BD31-4B8C-83A1-F6EECF244321}">
                <p14:modId xmlns:p14="http://schemas.microsoft.com/office/powerpoint/2010/main" val="132621555"/>
              </p:ext>
            </p:extLst>
          </p:nvPr>
        </p:nvGraphicFramePr>
        <p:xfrm>
          <a:off x="6438893" y="5510898"/>
          <a:ext cx="317500" cy="381000"/>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3079"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8893" y="5510898"/>
                        <a:ext cx="31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2753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0AE7D-0666-EE4D-9814-362A087FDD3D}"/>
              </a:ext>
            </a:extLst>
          </p:cNvPr>
          <p:cNvSpPr>
            <a:spLocks noGrp="1"/>
          </p:cNvSpPr>
          <p:nvPr>
            <p:ph type="title"/>
          </p:nvPr>
        </p:nvSpPr>
        <p:spPr/>
        <p:txBody>
          <a:bodyPr/>
          <a:lstStyle/>
          <a:p>
            <a:pPr algn="l"/>
            <a:r>
              <a:rPr kumimoji="1" lang="zh-CN" altLang="en-US" dirty="0"/>
              <a:t>单群多区临界方程</a:t>
            </a:r>
            <a:r>
              <a:rPr kumimoji="1" lang="en-US" altLang="zh-CN" dirty="0"/>
              <a:t>——</a:t>
            </a:r>
            <a:r>
              <a:rPr kumimoji="1" lang="zh-CN" altLang="en-US" dirty="0"/>
              <a:t>含多个增殖材料区</a:t>
            </a:r>
          </a:p>
        </p:txBody>
      </p:sp>
      <p:pic>
        <p:nvPicPr>
          <p:cNvPr id="4" name="Picture 3">
            <a:extLst>
              <a:ext uri="{FF2B5EF4-FFF2-40B4-BE49-F238E27FC236}">
                <a16:creationId xmlns:a16="http://schemas.microsoft.com/office/drawing/2014/main" id="{9C6F3386-313C-3346-B276-A146F0D19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50554"/>
            <a:ext cx="7965982"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5C639797-FEFE-F147-9C7C-B2338F51D5A3}"/>
              </a:ext>
            </a:extLst>
          </p:cNvPr>
          <p:cNvSpPr/>
          <p:nvPr/>
        </p:nvSpPr>
        <p:spPr>
          <a:xfrm>
            <a:off x="5562600" y="2265888"/>
            <a:ext cx="2349784" cy="369332"/>
          </a:xfrm>
          <a:prstGeom prst="rect">
            <a:avLst/>
          </a:prstGeom>
          <a:solidFill>
            <a:srgbClr val="FF0000"/>
          </a:solidFill>
          <a:ln>
            <a:solidFill>
              <a:srgbClr val="FF0000"/>
            </a:solidFill>
          </a:ln>
        </p:spPr>
        <p:txBody>
          <a:bodyPr wrap="square">
            <a:spAutoFit/>
          </a:bodyPr>
          <a:lstStyle/>
          <a:p>
            <a:r>
              <a:rPr lang="zh-CN" altLang="en-US" u="sng" dirty="0">
                <a:solidFill>
                  <a:schemeClr val="tx2"/>
                </a:solidFill>
                <a:latin typeface="FangSong" panose="02010609060101010101" pitchFamily="49" charset="-122"/>
                <a:ea typeface="FangSong" panose="02010609060101010101" pitchFamily="49" charset="-122"/>
              </a:rPr>
              <a:t>增殖材料</a:t>
            </a:r>
            <a:r>
              <a:rPr lang="zh-CN" altLang="en-US" dirty="0">
                <a:solidFill>
                  <a:schemeClr val="tx2"/>
                </a:solidFill>
                <a:latin typeface="FangSong" panose="02010609060101010101" pitchFamily="49" charset="-122"/>
                <a:ea typeface="FangSong" panose="02010609060101010101" pitchFamily="49" charset="-122"/>
              </a:rPr>
              <a:t>的扩散方程</a:t>
            </a:r>
          </a:p>
        </p:txBody>
      </p:sp>
      <p:sp>
        <p:nvSpPr>
          <p:cNvPr id="6" name="矩形 5">
            <a:extLst>
              <a:ext uri="{FF2B5EF4-FFF2-40B4-BE49-F238E27FC236}">
                <a16:creationId xmlns:a16="http://schemas.microsoft.com/office/drawing/2014/main" id="{D0166EC3-DFEE-384C-AB49-BA9D41BA1B17}"/>
              </a:ext>
            </a:extLst>
          </p:cNvPr>
          <p:cNvSpPr/>
          <p:nvPr/>
        </p:nvSpPr>
        <p:spPr>
          <a:xfrm>
            <a:off x="6470688" y="3687255"/>
            <a:ext cx="2349784" cy="646331"/>
          </a:xfrm>
          <a:prstGeom prst="rect">
            <a:avLst/>
          </a:prstGeom>
          <a:solidFill>
            <a:srgbClr val="FF0000"/>
          </a:solidFill>
          <a:ln>
            <a:solidFill>
              <a:srgbClr val="FF0000"/>
            </a:solidFill>
          </a:ln>
        </p:spPr>
        <p:txBody>
          <a:bodyPr wrap="square">
            <a:spAutoFit/>
          </a:bodyPr>
          <a:lstStyle/>
          <a:p>
            <a:r>
              <a:rPr lang="zh-CN" altLang="en-US" dirty="0">
                <a:solidFill>
                  <a:schemeClr val="tx2"/>
                </a:solidFill>
                <a:latin typeface="FangSong" panose="02010609060101010101" pitchFamily="49" charset="-122"/>
                <a:ea typeface="FangSong" panose="02010609060101010101" pitchFamily="49" charset="-122"/>
              </a:rPr>
              <a:t>扩散方程的通解取决于材料曲率</a:t>
            </a:r>
          </a:p>
        </p:txBody>
      </p:sp>
      <p:pic>
        <p:nvPicPr>
          <p:cNvPr id="7" name="Picture 2">
            <a:extLst>
              <a:ext uri="{FF2B5EF4-FFF2-40B4-BE49-F238E27FC236}">
                <a16:creationId xmlns:a16="http://schemas.microsoft.com/office/drawing/2014/main" id="{B937FCED-ACF0-C64A-A04C-9D763E04E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990600"/>
            <a:ext cx="88677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614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D81AA-9030-2349-8BC4-1B78ED35F2AF}"/>
              </a:ext>
            </a:extLst>
          </p:cNvPr>
          <p:cNvSpPr>
            <a:spLocks noGrp="1"/>
          </p:cNvSpPr>
          <p:nvPr>
            <p:ph type="title"/>
          </p:nvPr>
        </p:nvSpPr>
        <p:spPr/>
        <p:txBody>
          <a:bodyPr/>
          <a:lstStyle/>
          <a:p>
            <a:pPr algn="l"/>
            <a:r>
              <a:rPr kumimoji="1" lang="zh-CN" altLang="en-US" dirty="0"/>
              <a:t>单群多区临界方程</a:t>
            </a:r>
            <a:r>
              <a:rPr kumimoji="1" lang="en-US" altLang="zh-CN" dirty="0"/>
              <a:t>——</a:t>
            </a:r>
            <a:r>
              <a:rPr kumimoji="1" lang="zh-CN" altLang="en-US" dirty="0"/>
              <a:t>含多个增殖材料区</a:t>
            </a:r>
          </a:p>
        </p:txBody>
      </p:sp>
      <p:pic>
        <p:nvPicPr>
          <p:cNvPr id="4" name="Picture 4">
            <a:extLst>
              <a:ext uri="{FF2B5EF4-FFF2-40B4-BE49-F238E27FC236}">
                <a16:creationId xmlns:a16="http://schemas.microsoft.com/office/drawing/2014/main" id="{3B0560C2-96DE-884C-BBCE-7C2A93189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19200"/>
            <a:ext cx="780492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D7C485CA-F1CD-404E-B30A-8E0D6218B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4167188"/>
            <a:ext cx="7436876" cy="1319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086547"/>
      </p:ext>
    </p:extLst>
  </p:cSld>
  <p:clrMapOvr>
    <a:masterClrMapping/>
  </p:clrMapOvr>
</p:sld>
</file>

<file path=ppt/theme/theme1.xml><?xml version="1.0" encoding="utf-8"?>
<a:theme xmlns:a="http://schemas.openxmlformats.org/drawingml/2006/main" name="REAL团队PPT模板">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baseline="0" dirty="0" smtClean="0">
            <a:solidFill>
              <a:schemeClr val="tx2"/>
            </a:solidFill>
            <a:latin typeface="Times New Roman" panose="02020603050405020304" pitchFamily="18" charset="0"/>
            <a:ea typeface="仿宋" panose="02010609060101010101" pitchFamily="49" charset="-122"/>
          </a:defRPr>
        </a:defPPr>
      </a:lstStyle>
    </a:txDef>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8AAB5D2A-4D0F-4432-A875-7CDE8BA27DAB}" vid="{CDB5AF4B-9A91-4FB0-B250-28E6C43E8172}"/>
    </a:ext>
  </a:extLst>
</a:theme>
</file>

<file path=ppt/theme/theme2.xml><?xml version="1.0" encoding="utf-8"?>
<a:theme xmlns:a="http://schemas.openxmlformats.org/drawingml/2006/main" name="REAL Template Eng Ver.">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8AAB5D2A-4D0F-4432-A875-7CDE8BA27DAB}" vid="{083F0DF1-9D99-4FE0-A54E-F86300EBFB6D}"/>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反应堆物理与数值计算_第三章">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REAL团队PPT模板</Template>
  <TotalTime>3794</TotalTime>
  <Words>2758</Words>
  <Application>Microsoft Office PowerPoint</Application>
  <PresentationFormat>全屏显示(4:3)</PresentationFormat>
  <Paragraphs>220</Paragraphs>
  <Slides>50</Slides>
  <Notes>2</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50</vt:i4>
      </vt:variant>
    </vt:vector>
  </HeadingPairs>
  <TitlesOfParts>
    <vt:vector size="69" baseType="lpstr">
      <vt:lpstr>Avenir LT Std 65 Medium</vt:lpstr>
      <vt:lpstr>AvenirNext LT Pro Bold</vt:lpstr>
      <vt:lpstr>FangSong</vt:lpstr>
      <vt:lpstr>STFangsong</vt:lpstr>
      <vt:lpstr>华文楷体</vt:lpstr>
      <vt:lpstr>思源黑体 CN Normal</vt:lpstr>
      <vt:lpstr>宋体</vt:lpstr>
      <vt:lpstr>Arial</vt:lpstr>
      <vt:lpstr>Calibri</vt:lpstr>
      <vt:lpstr>Calibri Light</vt:lpstr>
      <vt:lpstr>Cambria Math</vt:lpstr>
      <vt:lpstr>Times New Roman</vt:lpstr>
      <vt:lpstr>Verdana</vt:lpstr>
      <vt:lpstr>Wingdings</vt:lpstr>
      <vt:lpstr>REAL团队PPT模板</vt:lpstr>
      <vt:lpstr>REAL Template Eng Ver.</vt:lpstr>
      <vt:lpstr>Office 主题​​</vt:lpstr>
      <vt:lpstr>反应堆物理与数值计算_第三章</vt:lpstr>
      <vt:lpstr>Equation</vt:lpstr>
      <vt:lpstr>核工程原理期末习题课</vt:lpstr>
      <vt:lpstr>第四章 临界理论</vt:lpstr>
      <vt:lpstr>单群多区临界方程</vt:lpstr>
      <vt:lpstr>单群多区临界方程</vt:lpstr>
      <vt:lpstr>单群多区临界方程——含通量展平区</vt:lpstr>
      <vt:lpstr>单群多区临界方程——含通量展平区</vt:lpstr>
      <vt:lpstr>单群多区临界方程——含通量展平区</vt:lpstr>
      <vt:lpstr>单群多区临界方程——含多个增殖材料区</vt:lpstr>
      <vt:lpstr>单群多区临界方程——含多个增殖材料区</vt:lpstr>
      <vt:lpstr>半圆柱裸堆问题</vt:lpstr>
      <vt:lpstr>半圆柱裸堆问题</vt:lpstr>
      <vt:lpstr>半圆柱裸堆问题</vt:lpstr>
      <vt:lpstr>半圆柱裸堆问题</vt:lpstr>
      <vt:lpstr>双群常数表示四因子公式</vt:lpstr>
      <vt:lpstr>双群常数表示四因子公式</vt:lpstr>
      <vt:lpstr>思考题</vt:lpstr>
      <vt:lpstr>思考题</vt:lpstr>
      <vt:lpstr>第五章 燃耗和氙中毒</vt:lpstr>
      <vt:lpstr>作业题</vt:lpstr>
      <vt:lpstr>作业题</vt:lpstr>
      <vt:lpstr>作业题</vt:lpstr>
      <vt:lpstr>作业题</vt:lpstr>
      <vt:lpstr>作业题</vt:lpstr>
      <vt:lpstr>作业题</vt:lpstr>
      <vt:lpstr>作业题</vt:lpstr>
      <vt:lpstr>第五章补充题</vt:lpstr>
      <vt:lpstr>PowerPoint 演示文稿</vt:lpstr>
      <vt:lpstr>第六章 中子动力学和反应性控制</vt:lpstr>
      <vt:lpstr>第一题</vt:lpstr>
      <vt:lpstr>第一题</vt:lpstr>
      <vt:lpstr>第一题</vt:lpstr>
      <vt:lpstr>第二题</vt:lpstr>
      <vt:lpstr>第二题</vt:lpstr>
      <vt:lpstr>第二题</vt:lpstr>
      <vt:lpstr>第三题</vt:lpstr>
      <vt:lpstr>第三题</vt:lpstr>
      <vt:lpstr>第三题</vt:lpstr>
      <vt:lpstr>第四题</vt:lpstr>
      <vt:lpstr>第四题</vt:lpstr>
      <vt:lpstr>第五题</vt:lpstr>
      <vt:lpstr>第五题</vt:lpstr>
      <vt:lpstr>第六题</vt:lpstr>
      <vt:lpstr>第六题</vt:lpstr>
      <vt:lpstr>第六题</vt:lpstr>
      <vt:lpstr>第六题</vt:lpstr>
      <vt:lpstr>思考题</vt:lpstr>
      <vt:lpstr>思考题</vt:lpstr>
      <vt:lpstr>思考题</vt:lpstr>
      <vt:lpstr>思考题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RMC燃耗数据库及控制棒项目进展汇报</dc:title>
  <dc:creator>Microsoft Office User</dc:creator>
  <cp:lastModifiedBy>S J</cp:lastModifiedBy>
  <cp:revision>147</cp:revision>
  <cp:lastPrinted>2015-10-22T01:51:56Z</cp:lastPrinted>
  <dcterms:created xsi:type="dcterms:W3CDTF">2020-03-04T01:14:18Z</dcterms:created>
  <dcterms:modified xsi:type="dcterms:W3CDTF">2023-06-08T00:59:42Z</dcterms:modified>
</cp:coreProperties>
</file>