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png" ContentType="image/png"/>
  <Default Extension="wmf" ContentType="image/x-wmf"/>
  <Default Extension="emf" ContentType="image/x-emf"/>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3" r:id="rId3"/>
  </p:sldMasterIdLst>
  <p:notesMasterIdLst>
    <p:notesMasterId r:id="rId5"/>
  </p:notesMasterIdLst>
  <p:handoutMasterIdLst>
    <p:handoutMasterId r:id="rId39"/>
  </p:handoutMasterIdLst>
  <p:sldIdLst>
    <p:sldId id="257" r:id="rId4"/>
    <p:sldId id="346" r:id="rId6"/>
    <p:sldId id="347" r:id="rId7"/>
    <p:sldId id="348" r:id="rId8"/>
    <p:sldId id="370" r:id="rId9"/>
    <p:sldId id="372" r:id="rId10"/>
    <p:sldId id="411" r:id="rId11"/>
    <p:sldId id="350" r:id="rId12"/>
    <p:sldId id="354" r:id="rId13"/>
    <p:sldId id="355" r:id="rId14"/>
    <p:sldId id="356" r:id="rId15"/>
    <p:sldId id="357" r:id="rId16"/>
    <p:sldId id="351" r:id="rId17"/>
    <p:sldId id="373" r:id="rId18"/>
    <p:sldId id="376" r:id="rId19"/>
    <p:sldId id="352" r:id="rId20"/>
    <p:sldId id="374" r:id="rId21"/>
    <p:sldId id="375" r:id="rId22"/>
    <p:sldId id="359" r:id="rId23"/>
    <p:sldId id="395" r:id="rId24"/>
    <p:sldId id="397" r:id="rId25"/>
    <p:sldId id="360" r:id="rId26"/>
    <p:sldId id="399" r:id="rId27"/>
    <p:sldId id="400" r:id="rId28"/>
    <p:sldId id="361" r:id="rId29"/>
    <p:sldId id="401" r:id="rId30"/>
    <p:sldId id="362" r:id="rId31"/>
    <p:sldId id="363" r:id="rId32"/>
    <p:sldId id="364" r:id="rId33"/>
    <p:sldId id="365" r:id="rId34"/>
    <p:sldId id="366" r:id="rId35"/>
    <p:sldId id="367" r:id="rId36"/>
    <p:sldId id="368" r:id="rId37"/>
    <p:sldId id="369" r:id="rId38"/>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f12910" initials="j"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8E8E8E"/>
    <a:srgbClr val="0432FF"/>
    <a:srgbClr val="0DE651"/>
    <a:srgbClr val="6E1B88"/>
    <a:srgbClr val="ED7D31"/>
    <a:srgbClr val="5598D3"/>
    <a:srgbClr val="005EA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545" autoAdjust="0"/>
    <p:restoredTop sz="95990" autoAdjust="0"/>
  </p:normalViewPr>
  <p:slideViewPr>
    <p:cSldViewPr>
      <p:cViewPr varScale="1">
        <p:scale>
          <a:sx n="131" d="100"/>
          <a:sy n="131" d="100"/>
        </p:scale>
        <p:origin x="1688" y="184"/>
      </p:cViewPr>
      <p:guideLst>
        <p:guide orient="horz" pos="2191"/>
        <p:guide pos="2862"/>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3" Type="http://schemas.openxmlformats.org/officeDocument/2006/relationships/commentAuthors" Target="commentAuthors.xml"/><Relationship Id="rId42" Type="http://schemas.openxmlformats.org/officeDocument/2006/relationships/tableStyles" Target="tableStyles.xml"/><Relationship Id="rId41" Type="http://schemas.openxmlformats.org/officeDocument/2006/relationships/viewProps" Target="viewProps.xml"/><Relationship Id="rId40" Type="http://schemas.openxmlformats.org/officeDocument/2006/relationships/presProps" Target="presProps.xml"/><Relationship Id="rId4" Type="http://schemas.openxmlformats.org/officeDocument/2006/relationships/slide" Target="slides/slide1.xml"/><Relationship Id="rId39" Type="http://schemas.openxmlformats.org/officeDocument/2006/relationships/handoutMaster" Target="handoutMasters/handoutMaster1.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29.wmf"/><Relationship Id="rId2" Type="http://schemas.openxmlformats.org/officeDocument/2006/relationships/image" Target="../media/image28.wmf"/><Relationship Id="rId1" Type="http://schemas.openxmlformats.org/officeDocument/2006/relationships/image" Target="../media/image27.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32.wmf"/><Relationship Id="rId2" Type="http://schemas.openxmlformats.org/officeDocument/2006/relationships/image" Target="../media/image31.wmf"/><Relationship Id="rId1" Type="http://schemas.openxmlformats.org/officeDocument/2006/relationships/image" Target="../media/image30.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33.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34.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36.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38.wmf"/><Relationship Id="rId1" Type="http://schemas.openxmlformats.org/officeDocument/2006/relationships/image" Target="../media/image37.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1"/>
            <a:ext cx="2971800" cy="458788"/>
          </a:xfrm>
          <a:prstGeom prst="rect">
            <a:avLst/>
          </a:prstGeom>
        </p:spPr>
        <p:txBody>
          <a:bodyPr vert="horz" lIns="91440" tIns="45720" rIns="91440" bIns="45720" rtlCol="0"/>
          <a:lstStyle>
            <a:lvl1pPr algn="r">
              <a:defRPr sz="1200"/>
            </a:lvl1pPr>
          </a:lstStyle>
          <a:p>
            <a:fld id="{B96F0CC1-8FD2-4A40-8CFE-A0DE02629689}" type="datetimeFigureOut">
              <a:rPr lang="en-US" smtClean="0"/>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9568BD8-69A0-EF45-B1A4-9034FB6B9B12}" type="slidenum">
              <a:rPr lang="en-US" smtClean="0"/>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1"/>
            <a:ext cx="2971800" cy="458788"/>
          </a:xfrm>
          <a:prstGeom prst="rect">
            <a:avLst/>
          </a:prstGeom>
        </p:spPr>
        <p:txBody>
          <a:bodyPr vert="horz" lIns="91440" tIns="45720" rIns="91440" bIns="45720" rtlCol="0"/>
          <a:lstStyle>
            <a:lvl1pPr algn="r">
              <a:defRPr sz="1200"/>
            </a:lvl1pPr>
          </a:lstStyle>
          <a:p>
            <a:fld id="{095EB9D2-EAE2-3149-83A9-9BFEC897A26B}" type="datetimeFigureOut">
              <a:rPr lang="en-US" smtClean="0"/>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49"/>
            <a:ext cx="5486400" cy="3600451"/>
          </a:xfrm>
          <a:prstGeom prst="rect">
            <a:avLst/>
          </a:prstGeom>
        </p:spPr>
        <p:txBody>
          <a:bodyPr vert="horz" lIns="91440" tIns="45720" rIns="91440" bIns="45720" rtlCol="0"/>
          <a:lstStyle/>
          <a:p>
            <a:pPr lvl="0"/>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8F1AB2D-ABA3-4249-8791-2291B03CAA6B}"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F1AB2D-ABA3-4249-8791-2291B03CAA6B}" type="slidenum">
              <a:rPr lang="en-US" smtClean="0"/>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userDrawn="1">
  <p:cSld name="中文封面">
    <p:spTree>
      <p:nvGrpSpPr>
        <p:cNvPr id="1" name=""/>
        <p:cNvGrpSpPr/>
        <p:nvPr/>
      </p:nvGrpSpPr>
      <p:grpSpPr>
        <a:xfrm>
          <a:off x="0" y="0"/>
          <a:ext cx="0" cy="0"/>
          <a:chOff x="0" y="0"/>
          <a:chExt cx="0" cy="0"/>
        </a:xfrm>
      </p:grpSpPr>
      <p:sp>
        <p:nvSpPr>
          <p:cNvPr id="3074" name="Rectangle 2"/>
          <p:cNvSpPr>
            <a:spLocks noGrp="1" noChangeArrowheads="1"/>
          </p:cNvSpPr>
          <p:nvPr>
            <p:ph type="ctrTitle" hasCustomPrompt="1"/>
          </p:nvPr>
        </p:nvSpPr>
        <p:spPr>
          <a:xfrm>
            <a:off x="179512" y="1669480"/>
            <a:ext cx="8784976" cy="1000132"/>
          </a:xfrm>
          <a:noFill/>
          <a:ln>
            <a:noFill/>
          </a:ln>
          <a:effectLst/>
        </p:spPr>
        <p:txBody>
          <a:bodyPr/>
          <a:lstStyle>
            <a:lvl1pPr algn="ctr">
              <a:defRPr sz="3600" baseline="0">
                <a:solidFill>
                  <a:schemeClr val="tx2"/>
                </a:solidFill>
                <a:latin typeface="Arial" panose="020B0604020202020204" pitchFamily="34" charset="0"/>
                <a:ea typeface="黑体" panose="02010609060101010101" pitchFamily="49" charset="-122"/>
                <a:cs typeface="Times New Roman" panose="02020603050405020304" pitchFamily="18" charset="0"/>
              </a:defRPr>
            </a:lvl1pPr>
          </a:lstStyle>
          <a:p>
            <a:r>
              <a:rPr lang="zh-CN" altLang="en-US" dirty="0"/>
              <a:t>中文版：单击此处编辑标题样式</a:t>
            </a:r>
            <a:endParaRPr lang="en-US" altLang="zh-CN" dirty="0"/>
          </a:p>
        </p:txBody>
      </p:sp>
      <p:sp>
        <p:nvSpPr>
          <p:cNvPr id="3075" name="Rectangle 3"/>
          <p:cNvSpPr>
            <a:spLocks noGrp="1" noChangeArrowheads="1"/>
          </p:cNvSpPr>
          <p:nvPr>
            <p:ph type="subTitle" idx="1" hasCustomPrompt="1"/>
          </p:nvPr>
        </p:nvSpPr>
        <p:spPr bwMode="white">
          <a:xfrm>
            <a:off x="1905000" y="2887410"/>
            <a:ext cx="5334000" cy="325566"/>
          </a:xfrm>
        </p:spPr>
        <p:txBody>
          <a:bodyPr/>
          <a:lstStyle>
            <a:lvl1pPr marL="0" indent="0" algn="ctr">
              <a:buFont typeface="Wingdings" panose="05000000000000000000" pitchFamily="2" charset="2"/>
              <a:buNone/>
              <a:defRPr sz="1600" b="0" baseline="0">
                <a:solidFill>
                  <a:schemeClr val="tx2"/>
                </a:solidFill>
                <a:latin typeface="Arial" panose="020B0604020202020204" pitchFamily="34" charset="0"/>
                <a:ea typeface="仿宋" panose="02010609060101010101" pitchFamily="49" charset="-122"/>
                <a:cs typeface="Times New Roman" panose="02020603050405020304" pitchFamily="18" charset="0"/>
              </a:defRPr>
            </a:lvl1pPr>
          </a:lstStyle>
          <a:p>
            <a:r>
              <a:rPr lang="zh-CN" altLang="en-US" dirty="0"/>
              <a:t>单击添加副标题</a:t>
            </a:r>
            <a:endParaRPr lang="en-US" altLang="zh-CN" dirty="0"/>
          </a:p>
        </p:txBody>
      </p:sp>
      <p:pic>
        <p:nvPicPr>
          <p:cNvPr id="12" name="图片 18" descr="清华校徽_背面.gif"/>
          <p:cNvPicPr>
            <a:picLocks noChangeAspect="1"/>
          </p:cNvPicPr>
          <p:nvPr userDrawn="1"/>
        </p:nvPicPr>
        <p:blipFill>
          <a:blip r:embed="rId2" cstate="print"/>
          <a:srcRect/>
          <a:stretch>
            <a:fillRect/>
          </a:stretch>
        </p:blipFill>
        <p:spPr bwMode="auto">
          <a:xfrm>
            <a:off x="2662067" y="4275075"/>
            <a:ext cx="1388642" cy="1386173"/>
          </a:xfrm>
          <a:prstGeom prst="rect">
            <a:avLst/>
          </a:prstGeom>
          <a:noFill/>
          <a:ln w="9525">
            <a:noFill/>
            <a:miter lim="800000"/>
            <a:headEnd/>
            <a:tailEnd/>
          </a:ln>
        </p:spPr>
      </p:pic>
      <p:sp>
        <p:nvSpPr>
          <p:cNvPr id="7" name="TextBox 3"/>
          <p:cNvSpPr txBox="1"/>
          <p:nvPr userDrawn="1"/>
        </p:nvSpPr>
        <p:spPr>
          <a:xfrm>
            <a:off x="2940783" y="5589240"/>
            <a:ext cx="3262432" cy="707886"/>
          </a:xfrm>
          <a:prstGeom prst="rect">
            <a:avLst/>
          </a:prstGeom>
          <a:noFill/>
        </p:spPr>
        <p:txBody>
          <a:bodyPr wrap="none" rtlCol="0">
            <a:spAutoFit/>
          </a:bodyPr>
          <a:lstStyle/>
          <a:p>
            <a:pPr algn="ctr"/>
            <a:r>
              <a:rPr lang="zh-CN" altLang="en-US" sz="2000" b="1" dirty="0">
                <a:solidFill>
                  <a:srgbClr val="6E1B88"/>
                </a:solidFill>
                <a:latin typeface="STFangsong" panose="02010600040101010101" charset="-122"/>
                <a:ea typeface="STFangsong" panose="02010600040101010101" charset="-122"/>
                <a:cs typeface="STFangsong" panose="02010600040101010101" charset="-122"/>
              </a:rPr>
              <a:t>清华大学</a:t>
            </a:r>
            <a:endParaRPr lang="zh-CN" altLang="en-US" sz="2000" b="1" dirty="0">
              <a:solidFill>
                <a:srgbClr val="6E1B88"/>
              </a:solidFill>
              <a:latin typeface="STFangsong" panose="02010600040101010101" charset="-122"/>
              <a:ea typeface="STFangsong" panose="02010600040101010101" charset="-122"/>
              <a:cs typeface="STFangsong" panose="02010600040101010101" charset="-122"/>
            </a:endParaRPr>
          </a:p>
          <a:p>
            <a:pPr algn="ctr"/>
            <a:r>
              <a:rPr lang="zh-CN" altLang="en-US" sz="2000" b="1" dirty="0">
                <a:solidFill>
                  <a:srgbClr val="6E1B88"/>
                </a:solidFill>
                <a:latin typeface="STFangsong" panose="02010600040101010101" charset="-122"/>
                <a:ea typeface="STFangsong" panose="02010600040101010101" charset="-122"/>
                <a:cs typeface="STFangsong" panose="02010600040101010101" charset="-122"/>
              </a:rPr>
              <a:t>反应堆工程计算分析实验室</a:t>
            </a:r>
            <a:endParaRPr lang="en-US" sz="2000" b="1" dirty="0">
              <a:solidFill>
                <a:srgbClr val="6E1B88"/>
              </a:solidFill>
              <a:latin typeface="STFangsong" panose="02010600040101010101" charset="-122"/>
              <a:ea typeface="STFangsong" panose="02010600040101010101" charset="-122"/>
              <a:cs typeface="STFangsong" panose="02010600040101010101" charset="-122"/>
            </a:endParaRPr>
          </a:p>
        </p:txBody>
      </p:sp>
      <p:sp>
        <p:nvSpPr>
          <p:cNvPr id="8" name="文本占位符 12"/>
          <p:cNvSpPr>
            <a:spLocks noGrp="1"/>
          </p:cNvSpPr>
          <p:nvPr>
            <p:ph type="body" sz="quarter" idx="10" hasCustomPrompt="1"/>
          </p:nvPr>
        </p:nvSpPr>
        <p:spPr>
          <a:xfrm>
            <a:off x="251520" y="6339739"/>
            <a:ext cx="8640960" cy="329621"/>
          </a:xfrm>
        </p:spPr>
        <p:txBody>
          <a:bodyPr anchor="ctr"/>
          <a:lstStyle>
            <a:lvl1pPr marL="0" indent="0" algn="ctr" defTabSz="914400" rtl="0" eaLnBrk="1" latinLnBrk="0" hangingPunct="1">
              <a:buNone/>
              <a:defRPr lang="zh-CN" altLang="en-US" sz="1600" kern="1200" baseline="0" dirty="0" smtClean="0">
                <a:solidFill>
                  <a:schemeClr val="tx2"/>
                </a:solidFill>
                <a:latin typeface="Times New Roman" panose="02020603050405020304" pitchFamily="18" charset="0"/>
                <a:ea typeface="仿宋" panose="02010609060101010101" pitchFamily="49" charset="-122"/>
                <a:cs typeface="Times New Roman" panose="02020603050405020304" pitchFamily="18" charset="0"/>
              </a:defRPr>
            </a:lvl1pPr>
          </a:lstStyle>
          <a:p>
            <a:pPr lvl="0"/>
            <a:r>
              <a:rPr lang="en-US" altLang="zh-CN" dirty="0"/>
              <a:t>Conference name or certain issue</a:t>
            </a:r>
            <a:endParaRPr lang="zh-CN" altLang="en-US" dirty="0"/>
          </a:p>
        </p:txBody>
      </p:sp>
      <p:pic>
        <p:nvPicPr>
          <p:cNvPr id="1026" name="Picture 2" descr="清华大学工程物理系核能所REAL实验室-Tsinghua REAL"/>
          <p:cNvPicPr>
            <a:picLocks noChangeAspect="1" noChangeArrowheads="1"/>
          </p:cNvPicPr>
          <p:nvPr userDrawn="1"/>
        </p:nvPicPr>
        <p:blipFill rotWithShape="1">
          <a:blip r:embed="rId3">
            <a:extLst>
              <a:ext uri="{28A0092B-C50C-407E-A947-70E740481C1C}">
                <a14:useLocalDpi xmlns:a14="http://schemas.microsoft.com/office/drawing/2010/main" val="0"/>
              </a:ext>
            </a:extLst>
          </a:blip>
          <a:srcRect r="53306"/>
          <a:stretch>
            <a:fillRect/>
          </a:stretch>
        </p:blipFill>
        <p:spPr bwMode="auto">
          <a:xfrm>
            <a:off x="4499992" y="4482163"/>
            <a:ext cx="2304257" cy="97199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中文目录">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317271" y="44624"/>
            <a:ext cx="8503201" cy="504056"/>
          </a:xfrm>
        </p:spPr>
        <p:txBody>
          <a:bodyPr/>
          <a:lstStyle>
            <a:lvl1pPr>
              <a:defRPr sz="2800" baseline="0">
                <a:latin typeface="Arial" panose="020B0604020202020204" pitchFamily="34" charset="0"/>
                <a:ea typeface="黑体" panose="02010609060101010101" pitchFamily="49" charset="-122"/>
                <a:cs typeface="Times New Roman" panose="02020603050405020304" pitchFamily="18" charset="0"/>
              </a:defRPr>
            </a:lvl1pPr>
          </a:lstStyle>
          <a:p>
            <a:r>
              <a:rPr lang="zh-CN" altLang="en-US" dirty="0"/>
              <a:t>单击此处添加目录</a:t>
            </a:r>
            <a:endParaRPr lang="zh-CN" altLang="en-US" dirty="0"/>
          </a:p>
        </p:txBody>
      </p:sp>
      <p:sp>
        <p:nvSpPr>
          <p:cNvPr id="4" name="文本占位符 3"/>
          <p:cNvSpPr>
            <a:spLocks noGrp="1"/>
          </p:cNvSpPr>
          <p:nvPr>
            <p:ph type="body" sz="quarter" idx="10" hasCustomPrompt="1"/>
          </p:nvPr>
        </p:nvSpPr>
        <p:spPr>
          <a:xfrm>
            <a:off x="1328511" y="980728"/>
            <a:ext cx="6480720" cy="5400600"/>
          </a:xfrm>
        </p:spPr>
        <p:txBody>
          <a:bodyPr anchor="ctr"/>
          <a:lstStyle>
            <a:lvl1pPr marL="541655" indent="-541655" algn="l" rtl="0" eaLnBrk="1" fontAlgn="base" hangingPunct="1">
              <a:lnSpc>
                <a:spcPct val="150000"/>
              </a:lnSpc>
              <a:spcBef>
                <a:spcPct val="20000"/>
              </a:spcBef>
              <a:spcAft>
                <a:spcPct val="0"/>
              </a:spcAft>
              <a:buClrTx/>
              <a:buFont typeface="+mj-ea"/>
              <a:buAutoNum type="ea1JpnChsDbPeriod"/>
              <a:defRPr lang="zh-CN" altLang="en-US" sz="2600" b="1" baseline="0" dirty="0" smtClean="0">
                <a:solidFill>
                  <a:schemeClr val="tx2"/>
                </a:solidFill>
                <a:latin typeface="Arial" panose="020B0604020202020204" pitchFamily="34" charset="0"/>
                <a:ea typeface="黑体" panose="02010609060101010101" pitchFamily="49" charset="-122"/>
                <a:cs typeface="Times New Roman" panose="02020603050405020304" pitchFamily="18" charset="0"/>
              </a:defRPr>
            </a:lvl1pPr>
            <a:lvl2pPr marL="742950" indent="-285750" algn="l">
              <a:buClrTx/>
              <a:buFont typeface="Times New Roman" panose="02020603050405020304" pitchFamily="18" charset="0"/>
              <a:buChar char="-"/>
              <a:defRPr baseline="0">
                <a:latin typeface="Arial" panose="020B0604020202020204" pitchFamily="34" charset="0"/>
                <a:ea typeface="黑体" panose="02010609060101010101" pitchFamily="49" charset="-122"/>
              </a:defRPr>
            </a:lvl2pPr>
            <a:lvl3pPr marL="1257300" indent="-342900" algn="l">
              <a:buClrTx/>
              <a:buFont typeface="Times New Roman" panose="02020603050405020304" pitchFamily="18" charset="0"/>
              <a:buChar char="-"/>
              <a:defRPr baseline="0">
                <a:latin typeface="Arial" panose="020B0604020202020204" pitchFamily="34" charset="0"/>
                <a:ea typeface="黑体" panose="02010609060101010101" pitchFamily="49" charset="-122"/>
              </a:defRPr>
            </a:lvl3pPr>
          </a:lstStyle>
          <a:p>
            <a:pPr lvl="0"/>
            <a:r>
              <a:rPr lang="zh-CN" altLang="en-US" dirty="0"/>
              <a:t>文本样式</a:t>
            </a:r>
            <a:endParaRPr lang="en-US" altLang="zh-CN" dirty="0"/>
          </a:p>
          <a:p>
            <a:pPr lvl="1"/>
            <a:r>
              <a:rPr lang="zh-CN" altLang="en-US" dirty="0"/>
              <a:t>文本样式</a:t>
            </a:r>
            <a:endParaRPr lang="en-US" altLang="zh-CN" dirty="0"/>
          </a:p>
          <a:p>
            <a:pPr lvl="2"/>
            <a:r>
              <a:rPr lang="zh-CN" altLang="en-US" dirty="0"/>
              <a:t>文本样式</a:t>
            </a:r>
            <a:endParaRPr lang="en-US" altLang="zh-CN"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320398" y="2204864"/>
            <a:ext cx="8503201" cy="504056"/>
          </a:xfrm>
        </p:spPr>
        <p:txBody>
          <a:bodyPr/>
          <a:lstStyle>
            <a:lvl1pPr>
              <a:lnSpc>
                <a:spcPct val="150000"/>
              </a:lnSpc>
              <a:defRPr sz="2800" baseline="0">
                <a:latin typeface="Arial" panose="020B0604020202020204" pitchFamily="34" charset="0"/>
                <a:ea typeface="黑体" panose="02010609060101010101" pitchFamily="49" charset="-122"/>
              </a:defRPr>
            </a:lvl1pPr>
          </a:lstStyle>
          <a:p>
            <a:r>
              <a:rPr lang="zh-CN" altLang="en-US" dirty="0"/>
              <a:t>单击此处编辑标题样式</a:t>
            </a:r>
            <a:endParaRPr lang="zh-CN" altLang="en-US" dirty="0"/>
          </a:p>
        </p:txBody>
      </p:sp>
      <p:pic>
        <p:nvPicPr>
          <p:cNvPr id="4" name="图片 18" descr="清华校徽_背面.gif"/>
          <p:cNvPicPr>
            <a:picLocks noChangeAspect="1"/>
          </p:cNvPicPr>
          <p:nvPr userDrawn="1"/>
        </p:nvPicPr>
        <p:blipFill>
          <a:blip r:embed="rId2" cstate="print"/>
          <a:srcRect/>
          <a:stretch>
            <a:fillRect/>
          </a:stretch>
        </p:blipFill>
        <p:spPr bwMode="auto">
          <a:xfrm>
            <a:off x="2662067" y="4275075"/>
            <a:ext cx="1388642" cy="1386173"/>
          </a:xfrm>
          <a:prstGeom prst="rect">
            <a:avLst/>
          </a:prstGeom>
          <a:noFill/>
          <a:ln w="9525">
            <a:noFill/>
            <a:miter lim="800000"/>
            <a:headEnd/>
            <a:tailEnd/>
          </a:ln>
        </p:spPr>
      </p:pic>
      <p:sp>
        <p:nvSpPr>
          <p:cNvPr id="6" name="TextBox 3"/>
          <p:cNvSpPr txBox="1"/>
          <p:nvPr userDrawn="1"/>
        </p:nvSpPr>
        <p:spPr>
          <a:xfrm>
            <a:off x="2940783" y="5589240"/>
            <a:ext cx="3262432" cy="707886"/>
          </a:xfrm>
          <a:prstGeom prst="rect">
            <a:avLst/>
          </a:prstGeom>
          <a:noFill/>
        </p:spPr>
        <p:txBody>
          <a:bodyPr wrap="none" rtlCol="0">
            <a:spAutoFit/>
          </a:bodyPr>
          <a:lstStyle/>
          <a:p>
            <a:pPr algn="ctr"/>
            <a:r>
              <a:rPr lang="zh-CN" altLang="en-US" sz="2000" b="1" dirty="0">
                <a:solidFill>
                  <a:srgbClr val="6E1B88"/>
                </a:solidFill>
                <a:latin typeface="STFangsong" panose="02010600040101010101" charset="-122"/>
                <a:ea typeface="STFangsong" panose="02010600040101010101" charset="-122"/>
                <a:cs typeface="STFangsong" panose="02010600040101010101" charset="-122"/>
              </a:rPr>
              <a:t>清华大学</a:t>
            </a:r>
            <a:endParaRPr lang="zh-CN" altLang="en-US" sz="2000" b="1" dirty="0">
              <a:solidFill>
                <a:srgbClr val="6E1B88"/>
              </a:solidFill>
              <a:latin typeface="STFangsong" panose="02010600040101010101" charset="-122"/>
              <a:ea typeface="STFangsong" panose="02010600040101010101" charset="-122"/>
              <a:cs typeface="STFangsong" panose="02010600040101010101" charset="-122"/>
            </a:endParaRPr>
          </a:p>
          <a:p>
            <a:pPr algn="ctr"/>
            <a:r>
              <a:rPr lang="zh-CN" altLang="en-US" sz="2000" b="1" dirty="0">
                <a:solidFill>
                  <a:srgbClr val="6E1B88"/>
                </a:solidFill>
                <a:latin typeface="STFangsong" panose="02010600040101010101" charset="-122"/>
                <a:ea typeface="STFangsong" panose="02010600040101010101" charset="-122"/>
                <a:cs typeface="STFangsong" panose="02010600040101010101" charset="-122"/>
              </a:rPr>
              <a:t>反应堆工程计算分析实验室</a:t>
            </a:r>
            <a:endParaRPr lang="en-US" sz="2000" b="1" dirty="0">
              <a:solidFill>
                <a:srgbClr val="6E1B88"/>
              </a:solidFill>
              <a:latin typeface="STFangsong" panose="02010600040101010101" charset="-122"/>
              <a:ea typeface="STFangsong" panose="02010600040101010101" charset="-122"/>
              <a:cs typeface="STFangsong" panose="02010600040101010101" charset="-122"/>
            </a:endParaRPr>
          </a:p>
        </p:txBody>
      </p:sp>
      <p:pic>
        <p:nvPicPr>
          <p:cNvPr id="7" name="Picture 2" descr="清华大学工程物理系核能所REAL实验室-Tsinghua REAL"/>
          <p:cNvPicPr>
            <a:picLocks noChangeAspect="1" noChangeArrowheads="1"/>
          </p:cNvPicPr>
          <p:nvPr userDrawn="1"/>
        </p:nvPicPr>
        <p:blipFill rotWithShape="1">
          <a:blip r:embed="rId3">
            <a:extLst>
              <a:ext uri="{28A0092B-C50C-407E-A947-70E740481C1C}">
                <a14:useLocalDpi xmlns:a14="http://schemas.microsoft.com/office/drawing/2010/main" val="0"/>
              </a:ext>
            </a:extLst>
          </a:blip>
          <a:srcRect r="53306"/>
          <a:stretch>
            <a:fillRect/>
          </a:stretch>
        </p:blipFill>
        <p:spPr bwMode="auto">
          <a:xfrm>
            <a:off x="4499992" y="4482163"/>
            <a:ext cx="2304257" cy="97199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中文标题内容">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320138" y="44624"/>
            <a:ext cx="8503201" cy="504056"/>
          </a:xfrm>
        </p:spPr>
        <p:txBody>
          <a:bodyPr/>
          <a:lstStyle>
            <a:lvl1pPr>
              <a:defRPr sz="2800" baseline="0">
                <a:latin typeface="Arial" panose="020B0604020202020204" pitchFamily="34" charset="0"/>
                <a:ea typeface="黑体" panose="02010609060101010101" pitchFamily="49" charset="-122"/>
              </a:defRPr>
            </a:lvl1pPr>
          </a:lstStyle>
          <a:p>
            <a:r>
              <a:rPr lang="zh-CN" altLang="en-US" dirty="0"/>
              <a:t>单击此处编辑标题样式</a:t>
            </a:r>
            <a:endParaRPr lang="zh-CN" altLang="en-US" dirty="0"/>
          </a:p>
        </p:txBody>
      </p:sp>
      <p:sp>
        <p:nvSpPr>
          <p:cNvPr id="5" name="Rectangle 3"/>
          <p:cNvSpPr>
            <a:spLocks noGrp="1" noChangeArrowheads="1"/>
          </p:cNvSpPr>
          <p:nvPr>
            <p:ph idx="1" hasCustomPrompt="1"/>
          </p:nvPr>
        </p:nvSpPr>
        <p:spPr bwMode="auto">
          <a:xfrm>
            <a:off x="317271" y="980728"/>
            <a:ext cx="8503201" cy="5400600"/>
          </a:xfrm>
          <a:prstGeom prst="rect">
            <a:avLst/>
          </a:prstGeom>
          <a:noFill/>
          <a:ln w="9525">
            <a:noFill/>
            <a:miter lim="800000"/>
          </a:ln>
        </p:spPr>
        <p:txBody>
          <a:bodyPr vert="horz" wrap="square" lIns="91440" tIns="45720" rIns="91440" bIns="45720" numCol="1" anchor="t" anchorCtr="0" compatLnSpc="1"/>
          <a:lstStyle>
            <a:lvl1pPr marL="355600" indent="-355600">
              <a:defRPr baseline="0">
                <a:solidFill>
                  <a:schemeClr val="tx2"/>
                </a:solidFill>
                <a:latin typeface="Arial" panose="020B0604020202020204" pitchFamily="34" charset="0"/>
                <a:ea typeface="黑体" panose="02010609060101010101" pitchFamily="49" charset="-122"/>
              </a:defRPr>
            </a:lvl1pPr>
            <a:lvl2pPr>
              <a:defRPr baseline="0">
                <a:ea typeface="仿宋" panose="02010609060101010101" pitchFamily="49" charset="-122"/>
              </a:defRPr>
            </a:lvl2pPr>
            <a:lvl3pPr>
              <a:defRPr baseline="0">
                <a:ea typeface="仿宋" panose="02010609060101010101" pitchFamily="49" charset="-122"/>
              </a:defRPr>
            </a:lvl3pPr>
            <a:lvl4pPr>
              <a:defRPr baseline="0">
                <a:ea typeface="仿宋" panose="02010609060101010101" pitchFamily="49" charset="-122"/>
              </a:defRPr>
            </a:lvl4pPr>
            <a:lvl5pPr>
              <a:defRPr baseline="0">
                <a:ea typeface="仿宋" panose="02010609060101010101" pitchFamily="49" charset="-122"/>
              </a:defRPr>
            </a:lvl5pPr>
          </a:lstStyle>
          <a:p>
            <a:pPr lvl="0"/>
            <a:r>
              <a:rPr lang="zh-CN" altLang="en-US" dirty="0"/>
              <a:t>单击此处编辑文本样式</a:t>
            </a:r>
            <a:endParaRPr lang="en-US" altLang="zh-CN" dirty="0"/>
          </a:p>
          <a:p>
            <a:pPr lvl="1"/>
            <a:r>
              <a:rPr lang="zh-CN" altLang="en-US" dirty="0"/>
              <a:t>第二层</a:t>
            </a:r>
            <a:endParaRPr lang="en-US" altLang="zh-CN" dirty="0"/>
          </a:p>
          <a:p>
            <a:pPr lvl="2"/>
            <a:r>
              <a:rPr lang="zh-CN" altLang="en-US" dirty="0"/>
              <a:t>第三层</a:t>
            </a:r>
            <a:endParaRPr lang="en-US" altLang="zh-CN" dirty="0"/>
          </a:p>
          <a:p>
            <a:pPr lvl="3"/>
            <a:r>
              <a:rPr lang="zh-CN" altLang="en-US" dirty="0"/>
              <a:t>第四层</a:t>
            </a:r>
            <a:endParaRPr lang="en-US" altLang="zh-CN" dirty="0"/>
          </a:p>
          <a:p>
            <a:pPr lvl="4"/>
            <a:r>
              <a:rPr lang="zh-CN" altLang="en-US" dirty="0"/>
              <a:t>第五层</a:t>
            </a:r>
            <a:endParaRPr lang="en-US" altLang="zh-CN"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showMasterSp="0" userDrawn="1">
  <p:cSld name="英文封面">
    <p:spTree>
      <p:nvGrpSpPr>
        <p:cNvPr id="1" name=""/>
        <p:cNvGrpSpPr/>
        <p:nvPr/>
      </p:nvGrpSpPr>
      <p:grpSpPr>
        <a:xfrm>
          <a:off x="0" y="0"/>
          <a:ext cx="0" cy="0"/>
          <a:chOff x="0" y="0"/>
          <a:chExt cx="0" cy="0"/>
        </a:xfrm>
      </p:grpSpPr>
      <p:sp>
        <p:nvSpPr>
          <p:cNvPr id="3074" name="Rectangle 2"/>
          <p:cNvSpPr>
            <a:spLocks noGrp="1" noChangeArrowheads="1"/>
          </p:cNvSpPr>
          <p:nvPr>
            <p:ph type="ctrTitle" hasCustomPrompt="1"/>
          </p:nvPr>
        </p:nvSpPr>
        <p:spPr>
          <a:xfrm>
            <a:off x="179512" y="1669480"/>
            <a:ext cx="8784976" cy="1000132"/>
          </a:xfrm>
          <a:noFill/>
          <a:ln>
            <a:noFill/>
          </a:ln>
          <a:effectLst/>
        </p:spPr>
        <p:txBody>
          <a:bodyPr/>
          <a:lstStyle>
            <a:lvl1pPr algn="ctr">
              <a:defRPr sz="3600" baseline="0">
                <a:solidFill>
                  <a:schemeClr val="tx2"/>
                </a:solidFill>
                <a:latin typeface="Arial" panose="020B0604020202020204" pitchFamily="34" charset="0"/>
                <a:ea typeface="黑体" panose="02010609060101010101" pitchFamily="49" charset="-122"/>
                <a:cs typeface="Times New Roman" panose="02020603050405020304" pitchFamily="18" charset="0"/>
              </a:defRPr>
            </a:lvl1pPr>
          </a:lstStyle>
          <a:p>
            <a:r>
              <a:rPr lang="en-US" altLang="zh-CN" dirty="0"/>
              <a:t>English Version</a:t>
            </a:r>
            <a:r>
              <a:rPr lang="zh-CN" altLang="en-US" dirty="0"/>
              <a:t>：</a:t>
            </a:r>
            <a:r>
              <a:rPr lang="en-US" altLang="zh-CN" dirty="0"/>
              <a:t>Title</a:t>
            </a:r>
            <a:endParaRPr lang="en-US" altLang="zh-CN" dirty="0"/>
          </a:p>
        </p:txBody>
      </p:sp>
      <p:sp>
        <p:nvSpPr>
          <p:cNvPr id="3075" name="Rectangle 3"/>
          <p:cNvSpPr>
            <a:spLocks noGrp="1" noChangeArrowheads="1"/>
          </p:cNvSpPr>
          <p:nvPr>
            <p:ph type="subTitle" idx="1" hasCustomPrompt="1"/>
          </p:nvPr>
        </p:nvSpPr>
        <p:spPr bwMode="white">
          <a:xfrm>
            <a:off x="1905000" y="2887410"/>
            <a:ext cx="5334000" cy="325566"/>
          </a:xfrm>
        </p:spPr>
        <p:txBody>
          <a:bodyPr/>
          <a:lstStyle>
            <a:lvl1pPr marL="0" indent="0" algn="ctr">
              <a:buFont typeface="Wingdings" panose="05000000000000000000" pitchFamily="2" charset="2"/>
              <a:buNone/>
              <a:defRPr sz="1600" b="0" baseline="0">
                <a:solidFill>
                  <a:schemeClr val="tx2"/>
                </a:solidFill>
                <a:latin typeface="Arial" panose="020B0604020202020204" pitchFamily="34" charset="0"/>
                <a:ea typeface="仿宋" panose="02010609060101010101" pitchFamily="49" charset="-122"/>
                <a:cs typeface="Times New Roman" panose="02020603050405020304" pitchFamily="18" charset="0"/>
              </a:defRPr>
            </a:lvl1pPr>
          </a:lstStyle>
          <a:p>
            <a:r>
              <a:rPr lang="en-US" altLang="zh-CN" dirty="0"/>
              <a:t>Subtitle</a:t>
            </a:r>
            <a:endParaRPr lang="en-US" altLang="zh-CN" dirty="0"/>
          </a:p>
        </p:txBody>
      </p:sp>
      <p:pic>
        <p:nvPicPr>
          <p:cNvPr id="12" name="图片 18" descr="清华校徽_背面.gif"/>
          <p:cNvPicPr>
            <a:picLocks noChangeAspect="1"/>
          </p:cNvPicPr>
          <p:nvPr userDrawn="1"/>
        </p:nvPicPr>
        <p:blipFill>
          <a:blip r:embed="rId2" cstate="print"/>
          <a:srcRect/>
          <a:stretch>
            <a:fillRect/>
          </a:stretch>
        </p:blipFill>
        <p:spPr bwMode="auto">
          <a:xfrm>
            <a:off x="2662067" y="4275075"/>
            <a:ext cx="1388642" cy="1386173"/>
          </a:xfrm>
          <a:prstGeom prst="rect">
            <a:avLst/>
          </a:prstGeom>
          <a:noFill/>
          <a:ln w="9525">
            <a:noFill/>
            <a:miter lim="800000"/>
            <a:headEnd/>
            <a:tailEnd/>
          </a:ln>
        </p:spPr>
      </p:pic>
      <p:sp>
        <p:nvSpPr>
          <p:cNvPr id="7" name="TextBox 3"/>
          <p:cNvSpPr txBox="1"/>
          <p:nvPr userDrawn="1"/>
        </p:nvSpPr>
        <p:spPr>
          <a:xfrm>
            <a:off x="2756446" y="5589240"/>
            <a:ext cx="3631122" cy="707886"/>
          </a:xfrm>
          <a:prstGeom prst="rect">
            <a:avLst/>
          </a:prstGeom>
          <a:noFill/>
        </p:spPr>
        <p:txBody>
          <a:bodyPr wrap="none" rtlCol="0">
            <a:spAutoFit/>
          </a:bodyPr>
          <a:lstStyle/>
          <a:p>
            <a:pPr algn="ctr"/>
            <a:r>
              <a:rPr lang="en-US" altLang="zh-CN" sz="2000" b="1" dirty="0">
                <a:solidFill>
                  <a:srgbClr val="6E1B88"/>
                </a:solidFill>
                <a:latin typeface="STFangsong" panose="02010600040101010101" charset="-122"/>
                <a:ea typeface="STFangsong" panose="02010600040101010101" charset="-122"/>
                <a:cs typeface="STFangsong" panose="02010600040101010101" charset="-122"/>
              </a:rPr>
              <a:t>Tsinghua University</a:t>
            </a:r>
            <a:endParaRPr lang="zh-CN" altLang="en-US" sz="2000" b="1" dirty="0">
              <a:solidFill>
                <a:srgbClr val="6E1B88"/>
              </a:solidFill>
              <a:latin typeface="STFangsong" panose="02010600040101010101" charset="-122"/>
              <a:ea typeface="STFangsong" panose="02010600040101010101" charset="-122"/>
              <a:cs typeface="STFangsong" panose="02010600040101010101" charset="-122"/>
            </a:endParaRPr>
          </a:p>
          <a:p>
            <a:pPr algn="ctr"/>
            <a:r>
              <a:rPr lang="en-US" altLang="zh-CN" sz="2000" b="1" dirty="0">
                <a:solidFill>
                  <a:srgbClr val="6E1B88"/>
                </a:solidFill>
                <a:latin typeface="STFangsong" panose="02010600040101010101" charset="-122"/>
                <a:ea typeface="STFangsong" panose="02010600040101010101" charset="-122"/>
                <a:cs typeface="STFangsong" panose="02010600040101010101" charset="-122"/>
              </a:rPr>
              <a:t>Reactor Engineering  Analysis Lab</a:t>
            </a:r>
            <a:endParaRPr lang="en-US" sz="2000" b="1" dirty="0">
              <a:solidFill>
                <a:srgbClr val="6E1B88"/>
              </a:solidFill>
              <a:latin typeface="STFangsong" panose="02010600040101010101" charset="-122"/>
              <a:ea typeface="STFangsong" panose="02010600040101010101" charset="-122"/>
              <a:cs typeface="STFangsong" panose="02010600040101010101" charset="-122"/>
            </a:endParaRPr>
          </a:p>
        </p:txBody>
      </p:sp>
      <p:sp>
        <p:nvSpPr>
          <p:cNvPr id="8" name="文本占位符 12"/>
          <p:cNvSpPr>
            <a:spLocks noGrp="1"/>
          </p:cNvSpPr>
          <p:nvPr>
            <p:ph type="body" sz="quarter" idx="10" hasCustomPrompt="1"/>
          </p:nvPr>
        </p:nvSpPr>
        <p:spPr>
          <a:xfrm>
            <a:off x="251520" y="6339739"/>
            <a:ext cx="8640960" cy="329621"/>
          </a:xfrm>
        </p:spPr>
        <p:txBody>
          <a:bodyPr anchor="ctr"/>
          <a:lstStyle>
            <a:lvl1pPr marL="0" indent="0" algn="ctr" defTabSz="914400" rtl="0" eaLnBrk="1" latinLnBrk="0" hangingPunct="1">
              <a:buNone/>
              <a:defRPr lang="zh-CN" altLang="en-US" sz="1600" kern="1200" baseline="0" dirty="0" smtClean="0">
                <a:solidFill>
                  <a:schemeClr val="tx2"/>
                </a:solidFill>
                <a:latin typeface="Times New Roman" panose="02020603050405020304" pitchFamily="18" charset="0"/>
                <a:ea typeface="仿宋" panose="02010609060101010101" pitchFamily="49" charset="-122"/>
                <a:cs typeface="Times New Roman" panose="02020603050405020304" pitchFamily="18" charset="0"/>
              </a:defRPr>
            </a:lvl1pPr>
          </a:lstStyle>
          <a:p>
            <a:pPr lvl="0"/>
            <a:r>
              <a:rPr lang="en-US" altLang="zh-CN" dirty="0"/>
              <a:t>Conference name or certain issue</a:t>
            </a:r>
            <a:endParaRPr lang="zh-CN" altLang="en-US" dirty="0"/>
          </a:p>
        </p:txBody>
      </p:sp>
      <p:pic>
        <p:nvPicPr>
          <p:cNvPr id="1026" name="Picture 2" descr="清华大学工程物理系核能所REAL实验室-Tsinghua REAL"/>
          <p:cNvPicPr>
            <a:picLocks noChangeAspect="1" noChangeArrowheads="1"/>
          </p:cNvPicPr>
          <p:nvPr userDrawn="1"/>
        </p:nvPicPr>
        <p:blipFill rotWithShape="1">
          <a:blip r:embed="rId3">
            <a:extLst>
              <a:ext uri="{28A0092B-C50C-407E-A947-70E740481C1C}">
                <a14:useLocalDpi xmlns:a14="http://schemas.microsoft.com/office/drawing/2010/main" val="0"/>
              </a:ext>
            </a:extLst>
          </a:blip>
          <a:srcRect r="53306"/>
          <a:stretch>
            <a:fillRect/>
          </a:stretch>
        </p:blipFill>
        <p:spPr bwMode="auto">
          <a:xfrm>
            <a:off x="4499992" y="4482163"/>
            <a:ext cx="2304257" cy="97199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英文目录">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317271" y="44624"/>
            <a:ext cx="8503201" cy="504056"/>
          </a:xfrm>
        </p:spPr>
        <p:txBody>
          <a:bodyPr/>
          <a:lstStyle>
            <a:lvl1pPr>
              <a:defRPr sz="2800" baseline="0">
                <a:latin typeface="Arial" panose="020B0604020202020204" pitchFamily="34" charset="0"/>
                <a:ea typeface="黑体" panose="02010609060101010101" pitchFamily="49" charset="-122"/>
                <a:cs typeface="Times New Roman" panose="02020603050405020304" pitchFamily="18" charset="0"/>
              </a:defRPr>
            </a:lvl1pPr>
          </a:lstStyle>
          <a:p>
            <a:r>
              <a:rPr lang="en-US" altLang="zh-CN" dirty="0"/>
              <a:t>Click here to add content</a:t>
            </a:r>
            <a:endParaRPr lang="zh-CN" altLang="en-US" dirty="0"/>
          </a:p>
        </p:txBody>
      </p:sp>
      <p:sp>
        <p:nvSpPr>
          <p:cNvPr id="4" name="文本占位符 3"/>
          <p:cNvSpPr>
            <a:spLocks noGrp="1"/>
          </p:cNvSpPr>
          <p:nvPr>
            <p:ph type="body" sz="quarter" idx="10" hasCustomPrompt="1"/>
          </p:nvPr>
        </p:nvSpPr>
        <p:spPr>
          <a:xfrm>
            <a:off x="1328511" y="980728"/>
            <a:ext cx="6480720" cy="5400600"/>
          </a:xfrm>
        </p:spPr>
        <p:txBody>
          <a:bodyPr anchor="ctr"/>
          <a:lstStyle>
            <a:lvl1pPr marL="541655" indent="-541655" algn="l" rtl="0" eaLnBrk="1" fontAlgn="base" hangingPunct="1">
              <a:lnSpc>
                <a:spcPct val="150000"/>
              </a:lnSpc>
              <a:spcBef>
                <a:spcPct val="20000"/>
              </a:spcBef>
              <a:spcAft>
                <a:spcPct val="0"/>
              </a:spcAft>
              <a:buClrTx/>
              <a:buFont typeface="+mj-lt"/>
              <a:buAutoNum type="romanUcPeriod"/>
              <a:defRPr lang="zh-CN" altLang="en-US" sz="2600" b="1" baseline="0" dirty="0" smtClean="0">
                <a:solidFill>
                  <a:schemeClr val="tx2"/>
                </a:solidFill>
                <a:latin typeface="Arial" panose="020B0604020202020204" pitchFamily="34" charset="0"/>
                <a:ea typeface="黑体" panose="02010609060101010101" pitchFamily="49" charset="-122"/>
                <a:cs typeface="Times New Roman" panose="02020603050405020304" pitchFamily="18" charset="0"/>
              </a:defRPr>
            </a:lvl1pPr>
            <a:lvl2pPr marL="971550" indent="-514350" algn="l">
              <a:buClrTx/>
              <a:buFont typeface="+mj-lt"/>
              <a:buAutoNum type="romanUcPeriod"/>
              <a:defRPr baseline="0">
                <a:latin typeface="Arial" panose="020B0604020202020204" pitchFamily="34" charset="0"/>
                <a:ea typeface="黑体" panose="02010609060101010101" pitchFamily="49" charset="-122"/>
              </a:defRPr>
            </a:lvl2pPr>
            <a:lvl3pPr marL="1428750" indent="-514350" algn="l">
              <a:buClrTx/>
              <a:buFont typeface="+mj-lt"/>
              <a:buAutoNum type="romanUcPeriod"/>
              <a:defRPr baseline="0">
                <a:latin typeface="Arial" panose="020B0604020202020204" pitchFamily="34" charset="0"/>
                <a:ea typeface="黑体" panose="02010609060101010101" pitchFamily="49" charset="-122"/>
              </a:defRPr>
            </a:lvl3pPr>
          </a:lstStyle>
          <a:p>
            <a:pPr lvl="0"/>
            <a:r>
              <a:rPr lang="en-US" altLang="zh-CN" dirty="0"/>
              <a:t>Section 1</a:t>
            </a:r>
            <a:endParaRPr lang="en-US" altLang="zh-CN" dirty="0"/>
          </a:p>
          <a:p>
            <a:pPr lvl="1"/>
            <a:r>
              <a:rPr lang="en-US" altLang="zh-CN" dirty="0"/>
              <a:t>Section 1.1</a:t>
            </a:r>
            <a:endParaRPr lang="en-US" altLang="zh-CN" dirty="0"/>
          </a:p>
          <a:p>
            <a:pPr lvl="2"/>
            <a:r>
              <a:rPr lang="en-US" altLang="zh-CN" dirty="0"/>
              <a:t>Section 1.1.1</a:t>
            </a:r>
            <a:endParaRPr lang="en-US" altLang="zh-CN"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英文标题内容">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320138" y="44624"/>
            <a:ext cx="8503201" cy="504056"/>
          </a:xfrm>
        </p:spPr>
        <p:txBody>
          <a:bodyPr/>
          <a:lstStyle>
            <a:lvl1pPr>
              <a:defRPr sz="2800" baseline="0">
                <a:latin typeface="Arial" panose="020B0604020202020204" pitchFamily="34" charset="0"/>
                <a:ea typeface="黑体" panose="02010609060101010101" pitchFamily="49" charset="-122"/>
              </a:defRPr>
            </a:lvl1pPr>
          </a:lstStyle>
          <a:p>
            <a:r>
              <a:rPr lang="en-US" altLang="zh-CN" dirty="0"/>
              <a:t>Click here to edit the title</a:t>
            </a:r>
            <a:endParaRPr lang="zh-CN" altLang="en-US" dirty="0"/>
          </a:p>
        </p:txBody>
      </p:sp>
      <p:sp>
        <p:nvSpPr>
          <p:cNvPr id="5" name="Rectangle 3"/>
          <p:cNvSpPr>
            <a:spLocks noGrp="1" noChangeArrowheads="1"/>
          </p:cNvSpPr>
          <p:nvPr>
            <p:ph idx="1" hasCustomPrompt="1"/>
          </p:nvPr>
        </p:nvSpPr>
        <p:spPr bwMode="auto">
          <a:xfrm>
            <a:off x="317271" y="980728"/>
            <a:ext cx="8503201" cy="5400600"/>
          </a:xfrm>
          <a:prstGeom prst="rect">
            <a:avLst/>
          </a:prstGeom>
          <a:noFill/>
          <a:ln w="9525">
            <a:noFill/>
            <a:miter lim="800000"/>
          </a:ln>
        </p:spPr>
        <p:txBody>
          <a:bodyPr vert="horz" wrap="square" lIns="91440" tIns="45720" rIns="91440" bIns="45720" numCol="1" anchor="t" anchorCtr="0" compatLnSpc="1"/>
          <a:lstStyle>
            <a:lvl1pPr marL="355600" indent="-355600">
              <a:defRPr baseline="0">
                <a:solidFill>
                  <a:schemeClr val="tx2"/>
                </a:solidFill>
                <a:latin typeface="Arial" panose="020B0604020202020204" pitchFamily="34" charset="0"/>
                <a:ea typeface="黑体" panose="02010609060101010101" pitchFamily="49" charset="-122"/>
              </a:defRPr>
            </a:lvl1pPr>
            <a:lvl2pPr>
              <a:defRPr baseline="0">
                <a:ea typeface="仿宋" panose="02010609060101010101" pitchFamily="49" charset="-122"/>
              </a:defRPr>
            </a:lvl2pPr>
            <a:lvl3pPr>
              <a:defRPr baseline="0">
                <a:ea typeface="仿宋" panose="02010609060101010101" pitchFamily="49" charset="-122"/>
              </a:defRPr>
            </a:lvl3pPr>
            <a:lvl4pPr>
              <a:defRPr baseline="0">
                <a:ea typeface="仿宋" panose="02010609060101010101" pitchFamily="49" charset="-122"/>
              </a:defRPr>
            </a:lvl4pPr>
            <a:lvl5pPr>
              <a:defRPr baseline="0">
                <a:ea typeface="仿宋" panose="02010609060101010101" pitchFamily="49" charset="-122"/>
              </a:defRPr>
            </a:lvl5pPr>
          </a:lstStyle>
          <a:p>
            <a:pPr lvl="0"/>
            <a:r>
              <a:rPr lang="en-US" altLang="zh-CN" dirty="0"/>
              <a:t>Click here to edit the text</a:t>
            </a:r>
            <a:endParaRPr lang="en-US" altLang="zh-CN" dirty="0"/>
          </a:p>
          <a:p>
            <a:pPr lvl="1"/>
            <a:r>
              <a:rPr lang="en-US" altLang="zh-CN" dirty="0"/>
              <a:t>list</a:t>
            </a:r>
            <a:endParaRPr lang="en-US" altLang="zh-CN" dirty="0"/>
          </a:p>
          <a:p>
            <a:pPr lvl="2"/>
            <a:r>
              <a:rPr lang="en-US" altLang="zh-CN" dirty="0"/>
              <a:t>list</a:t>
            </a:r>
            <a:endParaRPr lang="en-US" altLang="zh-CN" dirty="0"/>
          </a:p>
          <a:p>
            <a:pPr lvl="3"/>
            <a:r>
              <a:rPr lang="en-US" altLang="zh-CN" dirty="0"/>
              <a:t>list</a:t>
            </a:r>
            <a:endParaRPr lang="en-US" altLang="zh-CN" dirty="0"/>
          </a:p>
          <a:p>
            <a:pPr lvl="4"/>
            <a:r>
              <a:rPr lang="en-US" altLang="zh-CN" dirty="0"/>
              <a:t>list</a:t>
            </a:r>
            <a:endParaRPr lang="en-US" altLang="zh-CN"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showMasterSp="0" userDrawn="1">
  <p:cSld name="礼堂">
    <p:bg>
      <p:bgPr>
        <a:blipFill dpi="0" rotWithShape="1">
          <a:blip r:embed="rId2" cstate="print">
            <a:alphaModFix amt="85000"/>
            <a:lum/>
          </a:blip>
          <a:srcRect/>
          <a:stretch>
            <a:fillRect l="-1000" t="24000" r="-3000" b="-22000"/>
          </a:stretch>
        </a:blipFill>
        <a:effectLst/>
      </p:bgPr>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image" Target="../media/image2.png"/><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6" Type="http://schemas.openxmlformats.org/officeDocument/2006/relationships/theme" Target="../theme/theme2.xml"/><Relationship Id="rId5" Type="http://schemas.openxmlformats.org/officeDocument/2006/relationships/image" Target="../media/image2.png"/><Relationship Id="rId4" Type="http://schemas.openxmlformats.org/officeDocument/2006/relationships/slideLayout" Target="../slideLayouts/slideLayout8.xml"/><Relationship Id="rId3" Type="http://schemas.openxmlformats.org/officeDocument/2006/relationships/slideLayout" Target="../slideLayouts/slideLayout7.xml"/><Relationship Id="rId2" Type="http://schemas.openxmlformats.org/officeDocument/2006/relationships/slideLayout" Target="../slideLayouts/slideLayout6.xml"/><Relationship Id="rId1" Type="http://schemas.openxmlformats.org/officeDocument/2006/relationships/slideLayout" Target="../slideLayouts/slideLayout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9" name="Rectangle 3"/>
          <p:cNvSpPr>
            <a:spLocks noGrp="1" noChangeArrowheads="1"/>
          </p:cNvSpPr>
          <p:nvPr>
            <p:ph type="body" idx="1"/>
          </p:nvPr>
        </p:nvSpPr>
        <p:spPr bwMode="auto">
          <a:xfrm>
            <a:off x="317271" y="980728"/>
            <a:ext cx="8503201" cy="5400600"/>
          </a:xfrm>
          <a:prstGeom prst="rect">
            <a:avLst/>
          </a:prstGeom>
          <a:noFill/>
          <a:ln w="9525">
            <a:noFill/>
            <a:miter lim="800000"/>
          </a:ln>
        </p:spPr>
        <p:txBody>
          <a:bodyPr vert="horz" wrap="square" lIns="91440" tIns="45720" rIns="91440" bIns="45720" numCol="1" anchor="t" anchorCtr="0" compatLnSpc="1"/>
          <a:lstStyle/>
          <a:p>
            <a:pPr lvl="0"/>
            <a:r>
              <a:rPr lang="zh-CN" altLang="en-US" dirty="0"/>
              <a:t>单击此处编辑母版文本样式</a:t>
            </a:r>
            <a:endParaRPr lang="zh-CN" altLang="en-US" dirty="0"/>
          </a:p>
          <a:p>
            <a:pPr lvl="1"/>
            <a:r>
              <a:rPr lang="zh-CN" altLang="en-US" dirty="0"/>
              <a:t>第二级 </a:t>
            </a:r>
            <a:r>
              <a:rPr lang="en-US" altLang="zh-CN" dirty="0"/>
              <a:t>2</a:t>
            </a:r>
            <a:endParaRPr lang="zh-CN" altLang="en-US" dirty="0"/>
          </a:p>
          <a:p>
            <a:pPr lvl="2"/>
            <a:r>
              <a:rPr lang="zh-CN" altLang="en-US" dirty="0"/>
              <a:t>第三级 </a:t>
            </a:r>
            <a:r>
              <a:rPr lang="en-US" altLang="zh-CN" dirty="0"/>
              <a:t>3</a:t>
            </a:r>
            <a:endParaRPr lang="zh-CN" altLang="en-US" dirty="0"/>
          </a:p>
          <a:p>
            <a:pPr lvl="3"/>
            <a:r>
              <a:rPr lang="zh-CN" altLang="en-US" dirty="0"/>
              <a:t>第四级 </a:t>
            </a:r>
            <a:r>
              <a:rPr lang="en-US" altLang="zh-CN" dirty="0"/>
              <a:t>4</a:t>
            </a:r>
            <a:endParaRPr lang="zh-CN" altLang="en-US" dirty="0"/>
          </a:p>
          <a:p>
            <a:pPr lvl="4"/>
            <a:r>
              <a:rPr lang="zh-CN" altLang="en-US" dirty="0"/>
              <a:t>第五级 </a:t>
            </a:r>
            <a:r>
              <a:rPr lang="en-US" altLang="zh-CN" dirty="0"/>
              <a:t>5</a:t>
            </a:r>
            <a:endParaRPr lang="en-US" altLang="zh-CN" dirty="0"/>
          </a:p>
        </p:txBody>
      </p:sp>
      <p:sp>
        <p:nvSpPr>
          <p:cNvPr id="1030" name="Rectangle 2"/>
          <p:cNvSpPr>
            <a:spLocks noGrp="1" noChangeArrowheads="1"/>
          </p:cNvSpPr>
          <p:nvPr>
            <p:ph type="title"/>
          </p:nvPr>
        </p:nvSpPr>
        <p:spPr bwMode="white">
          <a:xfrm>
            <a:off x="317271" y="44624"/>
            <a:ext cx="8503201" cy="536667"/>
          </a:xfrm>
          <a:prstGeom prst="rect">
            <a:avLst/>
          </a:prstGeom>
          <a:noFill/>
          <a:ln>
            <a:noFill/>
          </a:ln>
          <a:effectLst/>
        </p:spPr>
        <p:style>
          <a:lnRef idx="1">
            <a:schemeClr val="accent6"/>
          </a:lnRef>
          <a:fillRef idx="2">
            <a:schemeClr val="accent6"/>
          </a:fillRef>
          <a:effectRef idx="1">
            <a:schemeClr val="accent6"/>
          </a:effectRef>
          <a:fontRef idx="none"/>
        </p:style>
        <p:txBody>
          <a:bodyPr vert="horz" wrap="square" lIns="91440" tIns="45720" rIns="91440" bIns="45720" numCol="1" anchor="ctr" anchorCtr="0" compatLnSpc="1"/>
          <a:lstStyle/>
          <a:p>
            <a:pPr lvl="0"/>
            <a:r>
              <a:rPr lang="zh-CN" altLang="en-US" dirty="0"/>
              <a:t>中文版：单击此处编辑标题样式</a:t>
            </a:r>
            <a:endParaRPr lang="en-US" altLang="zh-CN" dirty="0"/>
          </a:p>
        </p:txBody>
      </p:sp>
      <p:cxnSp>
        <p:nvCxnSpPr>
          <p:cNvPr id="4" name="Straight Connector 3"/>
          <p:cNvCxnSpPr/>
          <p:nvPr userDrawn="1"/>
        </p:nvCxnSpPr>
        <p:spPr>
          <a:xfrm flipH="1" flipV="1">
            <a:off x="323528" y="581291"/>
            <a:ext cx="7920000" cy="5757"/>
          </a:xfrm>
          <a:prstGeom prst="line">
            <a:avLst/>
          </a:prstGeom>
          <a:ln w="12700">
            <a:gradFill flip="none" rotWithShape="1">
              <a:gsLst>
                <a:gs pos="0">
                  <a:schemeClr val="accent2">
                    <a:lumMod val="67000"/>
                  </a:schemeClr>
                </a:gs>
                <a:gs pos="20000">
                  <a:schemeClr val="accent2">
                    <a:lumMod val="75000"/>
                    <a:lumOff val="25000"/>
                  </a:schemeClr>
                </a:gs>
                <a:gs pos="100000">
                  <a:schemeClr val="accent2">
                    <a:lumMod val="60000"/>
                    <a:lumOff val="40000"/>
                  </a:schemeClr>
                </a:gs>
              </a:gsLst>
              <a:lin ang="0" scaled="1"/>
              <a:tileRect/>
            </a:gradFill>
          </a:ln>
        </p:spPr>
        <p:style>
          <a:lnRef idx="1">
            <a:schemeClr val="accent1"/>
          </a:lnRef>
          <a:fillRef idx="0">
            <a:schemeClr val="accent1"/>
          </a:fillRef>
          <a:effectRef idx="0">
            <a:schemeClr val="accent1"/>
          </a:effectRef>
          <a:fontRef idx="minor">
            <a:schemeClr val="tx1"/>
          </a:fontRef>
        </p:style>
      </p:cxnSp>
      <p:sp>
        <p:nvSpPr>
          <p:cNvPr id="10" name="文本框 9"/>
          <p:cNvSpPr txBox="1"/>
          <p:nvPr userDrawn="1"/>
        </p:nvSpPr>
        <p:spPr>
          <a:xfrm>
            <a:off x="107504" y="6588695"/>
            <a:ext cx="9001000" cy="261610"/>
          </a:xfrm>
          <a:prstGeom prst="rect">
            <a:avLst/>
          </a:prstGeom>
          <a:noFill/>
        </p:spPr>
        <p:txBody>
          <a:bodyPr wrap="square" rtlCol="0" anchor="ctr">
            <a:spAutoFit/>
          </a:bodyPr>
          <a:lstStyle/>
          <a:p>
            <a:r>
              <a:rPr lang="zh-CN" altLang="en-US" sz="1100" dirty="0">
                <a:solidFill>
                  <a:schemeClr val="accent6">
                    <a:lumMod val="75000"/>
                  </a:schemeClr>
                </a:solidFill>
                <a:latin typeface="Times New Roman" panose="02020603050405020304" pitchFamily="18" charset="0"/>
                <a:ea typeface="隶书" panose="02010509060101010101" pitchFamily="49" charset="-122"/>
                <a:cs typeface="Times New Roman" panose="02020603050405020304" pitchFamily="18" charset="0"/>
              </a:rPr>
              <a:t>责任、厚德、实干、创新                                                                                                                                                                                                         </a:t>
            </a:r>
            <a:fld id="{666FEFDA-DD7F-4951-83E0-8FC5FFABAEA6}" type="slidenum">
              <a:rPr lang="zh-CN" altLang="en-US" sz="1050" u="sng" smtClean="0">
                <a:solidFill>
                  <a:schemeClr val="accent6">
                    <a:lumMod val="75000"/>
                  </a:schemeClr>
                </a:solidFill>
                <a:latin typeface="Times New Roman" panose="02020603050405020304" pitchFamily="18" charset="0"/>
                <a:ea typeface="隶书" panose="02010509060101010101" pitchFamily="49" charset="-122"/>
                <a:cs typeface="Times New Roman" panose="02020603050405020304" pitchFamily="18" charset="0"/>
              </a:rPr>
            </a:fld>
            <a:endParaRPr lang="zh-CN" altLang="en-US" u="sng" dirty="0">
              <a:solidFill>
                <a:schemeClr val="accent6">
                  <a:lumMod val="75000"/>
                </a:schemeClr>
              </a:solidFill>
              <a:latin typeface="Times New Roman" panose="02020603050405020304" pitchFamily="18" charset="0"/>
              <a:ea typeface="隶书" panose="02010509060101010101" pitchFamily="49" charset="-122"/>
              <a:cs typeface="Times New Roman" panose="02020603050405020304" pitchFamily="18" charset="0"/>
            </a:endParaRPr>
          </a:p>
        </p:txBody>
      </p:sp>
      <p:pic>
        <p:nvPicPr>
          <p:cNvPr id="7" name="Picture 2" descr="清华大学工程物理系核能所REAL实验室-Tsinghua REAL"/>
          <p:cNvPicPr>
            <a:picLocks noChangeAspect="1" noChangeArrowheads="1"/>
          </p:cNvPicPr>
          <p:nvPr userDrawn="1"/>
        </p:nvPicPr>
        <p:blipFill rotWithShape="1">
          <a:blip r:embed="rId5" cstate="print">
            <a:extLst>
              <a:ext uri="{28A0092B-C50C-407E-A947-70E740481C1C}">
                <a14:useLocalDpi xmlns:a14="http://schemas.microsoft.com/office/drawing/2010/main" val="0"/>
              </a:ext>
            </a:extLst>
          </a:blip>
          <a:srcRect r="53306"/>
          <a:stretch>
            <a:fillRect/>
          </a:stretch>
        </p:blipFill>
        <p:spPr bwMode="auto">
          <a:xfrm>
            <a:off x="8308355" y="468497"/>
            <a:ext cx="512117" cy="216024"/>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txStyles>
    <p:titleStyle>
      <a:lvl1pPr algn="ctr" rtl="0" eaLnBrk="1" fontAlgn="base" hangingPunct="1">
        <a:spcBef>
          <a:spcPct val="0"/>
        </a:spcBef>
        <a:spcAft>
          <a:spcPct val="0"/>
        </a:spcAft>
        <a:defRPr sz="2800" b="1" cap="none" spc="0" baseline="0">
          <a:ln w="0"/>
          <a:solidFill>
            <a:schemeClr val="tx2"/>
          </a:solidFill>
          <a:effectLst/>
          <a:latin typeface="Arial" panose="020B0604020202020204" pitchFamily="34" charset="0"/>
          <a:ea typeface="黑体" panose="02010609060101010101" pitchFamily="49" charset="-122"/>
          <a:cs typeface="华文楷体" panose="02010600040101010101" charset="-122"/>
        </a:defRPr>
      </a:lvl1pPr>
      <a:lvl2pPr algn="ctr" rtl="0" eaLnBrk="1" fontAlgn="base" hangingPunct="1">
        <a:spcBef>
          <a:spcPct val="0"/>
        </a:spcBef>
        <a:spcAft>
          <a:spcPct val="0"/>
        </a:spcAft>
        <a:defRPr sz="3200" b="1">
          <a:solidFill>
            <a:schemeClr val="bg1"/>
          </a:solidFill>
          <a:latin typeface="华文楷体" panose="02010600040101010101" charset="-122"/>
          <a:ea typeface="华文楷体" panose="02010600040101010101" charset="-122"/>
        </a:defRPr>
      </a:lvl2pPr>
      <a:lvl3pPr algn="ctr" rtl="0" eaLnBrk="1" fontAlgn="base" hangingPunct="1">
        <a:spcBef>
          <a:spcPct val="0"/>
        </a:spcBef>
        <a:spcAft>
          <a:spcPct val="0"/>
        </a:spcAft>
        <a:defRPr sz="3200" b="1">
          <a:solidFill>
            <a:schemeClr val="bg1"/>
          </a:solidFill>
          <a:latin typeface="华文楷体" panose="02010600040101010101" charset="-122"/>
          <a:ea typeface="华文楷体" panose="02010600040101010101" charset="-122"/>
        </a:defRPr>
      </a:lvl3pPr>
      <a:lvl4pPr algn="ctr" rtl="0" eaLnBrk="1" fontAlgn="base" hangingPunct="1">
        <a:spcBef>
          <a:spcPct val="0"/>
        </a:spcBef>
        <a:spcAft>
          <a:spcPct val="0"/>
        </a:spcAft>
        <a:defRPr sz="3200" b="1">
          <a:solidFill>
            <a:schemeClr val="bg1"/>
          </a:solidFill>
          <a:latin typeface="华文楷体" panose="02010600040101010101" charset="-122"/>
          <a:ea typeface="华文楷体" panose="02010600040101010101" charset="-122"/>
        </a:defRPr>
      </a:lvl4pPr>
      <a:lvl5pPr algn="ctr" rtl="0" eaLnBrk="1" fontAlgn="base" hangingPunct="1">
        <a:spcBef>
          <a:spcPct val="0"/>
        </a:spcBef>
        <a:spcAft>
          <a:spcPct val="0"/>
        </a:spcAft>
        <a:defRPr sz="3200" b="1">
          <a:solidFill>
            <a:schemeClr val="bg1"/>
          </a:solidFill>
          <a:latin typeface="华文楷体" panose="02010600040101010101" charset="-122"/>
          <a:ea typeface="华文楷体" panose="02010600040101010101" charset="-122"/>
        </a:defRPr>
      </a:lvl5pPr>
      <a:lvl6pPr marL="457200" algn="ctr" rtl="0" eaLnBrk="1" fontAlgn="base" hangingPunct="1">
        <a:spcBef>
          <a:spcPct val="0"/>
        </a:spcBef>
        <a:spcAft>
          <a:spcPct val="0"/>
        </a:spcAft>
        <a:defRPr sz="3200" b="1">
          <a:solidFill>
            <a:schemeClr val="bg1"/>
          </a:solidFill>
          <a:latin typeface="Verdana" panose="020B0604030504040204" pitchFamily="34" charset="0"/>
        </a:defRPr>
      </a:lvl6pPr>
      <a:lvl7pPr marL="914400" algn="ctr" rtl="0" eaLnBrk="1" fontAlgn="base" hangingPunct="1">
        <a:spcBef>
          <a:spcPct val="0"/>
        </a:spcBef>
        <a:spcAft>
          <a:spcPct val="0"/>
        </a:spcAft>
        <a:defRPr sz="3200" b="1">
          <a:solidFill>
            <a:schemeClr val="bg1"/>
          </a:solidFill>
          <a:latin typeface="Verdana" panose="020B0604030504040204" pitchFamily="34" charset="0"/>
        </a:defRPr>
      </a:lvl7pPr>
      <a:lvl8pPr marL="1371600" algn="ctr" rtl="0" eaLnBrk="1" fontAlgn="base" hangingPunct="1">
        <a:spcBef>
          <a:spcPct val="0"/>
        </a:spcBef>
        <a:spcAft>
          <a:spcPct val="0"/>
        </a:spcAft>
        <a:defRPr sz="3200" b="1">
          <a:solidFill>
            <a:schemeClr val="bg1"/>
          </a:solidFill>
          <a:latin typeface="Verdana" panose="020B0604030504040204" pitchFamily="34" charset="0"/>
        </a:defRPr>
      </a:lvl8pPr>
      <a:lvl9pPr marL="1828800" algn="ctr" rtl="0" eaLnBrk="1" fontAlgn="base" hangingPunct="1">
        <a:spcBef>
          <a:spcPct val="0"/>
        </a:spcBef>
        <a:spcAft>
          <a:spcPct val="0"/>
        </a:spcAft>
        <a:defRPr sz="3200" b="1">
          <a:solidFill>
            <a:schemeClr val="bg1"/>
          </a:solidFill>
          <a:latin typeface="Verdana" panose="020B0604030504040204" pitchFamily="34" charset="0"/>
        </a:defRPr>
      </a:lvl9pPr>
    </p:titleStyle>
    <p:bodyStyle>
      <a:lvl1pPr marL="355600" indent="-355600" algn="l" rtl="0" eaLnBrk="1" fontAlgn="base" hangingPunct="1">
        <a:spcBef>
          <a:spcPct val="20000"/>
        </a:spcBef>
        <a:spcAft>
          <a:spcPct val="0"/>
        </a:spcAft>
        <a:buClrTx/>
        <a:buFont typeface="Arial" panose="020B0604020202020204" pitchFamily="34" charset="0"/>
        <a:buChar char="•"/>
        <a:defRPr sz="2200" b="1" baseline="0">
          <a:solidFill>
            <a:schemeClr val="tx2"/>
          </a:solidFill>
          <a:latin typeface="Arial" panose="020B0604020202020204" pitchFamily="34" charset="0"/>
          <a:ea typeface="黑体" panose="02010609060101010101" pitchFamily="49" charset="-122"/>
          <a:cs typeface="Times New Roman" panose="02020603050405020304" pitchFamily="18" charset="0"/>
        </a:defRPr>
      </a:lvl1pPr>
      <a:lvl2pPr marL="541655" indent="-186055" algn="l" rtl="0" eaLnBrk="1" fontAlgn="base" hangingPunct="1">
        <a:spcBef>
          <a:spcPct val="20000"/>
        </a:spcBef>
        <a:spcAft>
          <a:spcPct val="0"/>
        </a:spcAft>
        <a:buClrTx/>
        <a:buFont typeface="Times New Roman" panose="02020603050405020304" pitchFamily="18" charset="0"/>
        <a:buChar char="-"/>
        <a:defRPr sz="2000" b="0" baseline="0">
          <a:solidFill>
            <a:schemeClr val="tx2"/>
          </a:solidFill>
          <a:latin typeface="Times New Roman" panose="02020603050405020304" pitchFamily="18" charset="0"/>
          <a:ea typeface="仿宋" panose="02010609060101010101" pitchFamily="49" charset="-122"/>
          <a:cs typeface="Times New Roman" panose="02020603050405020304" pitchFamily="18" charset="0"/>
        </a:defRPr>
      </a:lvl2pPr>
      <a:lvl3pPr marL="897255" indent="-177800" algn="l" rtl="0" eaLnBrk="1" fontAlgn="base" hangingPunct="1">
        <a:spcBef>
          <a:spcPct val="20000"/>
        </a:spcBef>
        <a:spcAft>
          <a:spcPct val="0"/>
        </a:spcAft>
        <a:buClrTx/>
        <a:buFont typeface="Times New Roman" panose="02020603050405020304" pitchFamily="18" charset="0"/>
        <a:buChar char="-"/>
        <a:defRPr sz="2000" b="0" baseline="0">
          <a:solidFill>
            <a:schemeClr val="tx2"/>
          </a:solidFill>
          <a:latin typeface="Times New Roman" panose="02020603050405020304" pitchFamily="18" charset="0"/>
          <a:ea typeface="仿宋" panose="02010609060101010101" pitchFamily="49" charset="-122"/>
          <a:cs typeface="Times New Roman" panose="02020603050405020304" pitchFamily="18" charset="0"/>
        </a:defRPr>
      </a:lvl3pPr>
      <a:lvl4pPr marL="1252855" indent="-177800" algn="l" rtl="0" eaLnBrk="1" fontAlgn="base" hangingPunct="1">
        <a:spcBef>
          <a:spcPct val="20000"/>
        </a:spcBef>
        <a:spcAft>
          <a:spcPct val="0"/>
        </a:spcAft>
        <a:buFont typeface="Times New Roman" panose="02020603050405020304" pitchFamily="18" charset="0"/>
        <a:buChar char="-"/>
        <a:defRPr sz="1800" b="0" baseline="0">
          <a:solidFill>
            <a:schemeClr val="tx2"/>
          </a:solidFill>
          <a:latin typeface="Times New Roman" panose="02020603050405020304" pitchFamily="18" charset="0"/>
          <a:ea typeface="仿宋" panose="02010609060101010101" pitchFamily="49" charset="-122"/>
          <a:cs typeface="Times New Roman" panose="02020603050405020304" pitchFamily="18" charset="0"/>
        </a:defRPr>
      </a:lvl4pPr>
      <a:lvl5pPr marL="1617980" indent="-177800" algn="l" rtl="0" eaLnBrk="1" fontAlgn="base" hangingPunct="1">
        <a:spcBef>
          <a:spcPct val="20000"/>
        </a:spcBef>
        <a:spcAft>
          <a:spcPct val="0"/>
        </a:spcAft>
        <a:buFont typeface="Times New Roman" panose="02020603050405020304" pitchFamily="18" charset="0"/>
        <a:buChar char="-"/>
        <a:defRPr sz="1600" b="0" baseline="0">
          <a:solidFill>
            <a:schemeClr val="tx2"/>
          </a:solidFill>
          <a:latin typeface="Times New Roman" panose="02020603050405020304" pitchFamily="18" charset="0"/>
          <a:ea typeface="仿宋" panose="02010609060101010101" pitchFamily="49" charset="-122"/>
          <a:cs typeface="Times New Roman" panose="02020603050405020304" pitchFamily="18" charset="0"/>
        </a:defRPr>
      </a:lvl5pPr>
      <a:lvl6pPr marL="2514600" indent="-228600" algn="l" rtl="0" eaLnBrk="1" fontAlgn="base" hangingPunct="1">
        <a:spcBef>
          <a:spcPct val="20000"/>
        </a:spcBef>
        <a:spcAft>
          <a:spcPct val="0"/>
        </a:spcAft>
        <a:buChar char="»"/>
        <a:defRPr sz="2000">
          <a:solidFill>
            <a:schemeClr val="tx1"/>
          </a:solidFill>
          <a:latin typeface="Arial" panose="020B0604020202020204" pitchFamily="34" charset="0"/>
        </a:defRPr>
      </a:lvl6pPr>
      <a:lvl7pPr marL="2971800" indent="-228600" algn="l" rtl="0" eaLnBrk="1" fontAlgn="base" hangingPunct="1">
        <a:spcBef>
          <a:spcPct val="20000"/>
        </a:spcBef>
        <a:spcAft>
          <a:spcPct val="0"/>
        </a:spcAft>
        <a:buChar char="»"/>
        <a:defRPr sz="2000">
          <a:solidFill>
            <a:schemeClr val="tx1"/>
          </a:solidFill>
          <a:latin typeface="Arial" panose="020B0604020202020204" pitchFamily="34" charset="0"/>
        </a:defRPr>
      </a:lvl7pPr>
      <a:lvl8pPr marL="3429000" indent="-228600" algn="l" rtl="0" eaLnBrk="1" fontAlgn="base" hangingPunct="1">
        <a:spcBef>
          <a:spcPct val="20000"/>
        </a:spcBef>
        <a:spcAft>
          <a:spcPct val="0"/>
        </a:spcAft>
        <a:buChar char="»"/>
        <a:defRPr sz="2000">
          <a:solidFill>
            <a:schemeClr val="tx1"/>
          </a:solidFill>
          <a:latin typeface="Arial" panose="020B0604020202020204" pitchFamily="34" charset="0"/>
        </a:defRPr>
      </a:lvl8pPr>
      <a:lvl9pPr marL="3886200" indent="-228600" algn="l" rtl="0" eaLnBrk="1" fontAlgn="base" hangingPunct="1">
        <a:spcBef>
          <a:spcPct val="20000"/>
        </a:spcBef>
        <a:spcAft>
          <a:spcPct val="0"/>
        </a:spcAft>
        <a:buChar char="»"/>
        <a:defRPr sz="2000">
          <a:solidFill>
            <a:schemeClr val="tx1"/>
          </a:solidFill>
          <a:latin typeface="Arial" panose="020B0604020202020204" pitchFamily="34"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9" name="Rectangle 3"/>
          <p:cNvSpPr>
            <a:spLocks noGrp="1" noChangeArrowheads="1"/>
          </p:cNvSpPr>
          <p:nvPr>
            <p:ph type="body" idx="1"/>
          </p:nvPr>
        </p:nvSpPr>
        <p:spPr bwMode="auto">
          <a:xfrm>
            <a:off x="317271" y="980728"/>
            <a:ext cx="8503201" cy="5400600"/>
          </a:xfrm>
          <a:prstGeom prst="rect">
            <a:avLst/>
          </a:prstGeom>
          <a:noFill/>
          <a:ln w="9525">
            <a:noFill/>
            <a:miter lim="800000"/>
          </a:ln>
        </p:spPr>
        <p:txBody>
          <a:bodyPr vert="horz" wrap="square" lIns="91440" tIns="45720" rIns="91440" bIns="45720" numCol="1" anchor="t" anchorCtr="0" compatLnSpc="1"/>
          <a:lstStyle/>
          <a:p>
            <a:pPr lvl="0"/>
            <a:r>
              <a:rPr lang="en-US" altLang="zh-CN" dirty="0"/>
              <a:t>Click here to edit the text</a:t>
            </a:r>
            <a:endParaRPr lang="zh-CN" altLang="en-US" dirty="0"/>
          </a:p>
          <a:p>
            <a:pPr lvl="1"/>
            <a:r>
              <a:rPr lang="en-US" altLang="zh-CN" dirty="0"/>
              <a:t>list</a:t>
            </a:r>
            <a:r>
              <a:rPr lang="zh-CN" altLang="en-US" dirty="0"/>
              <a:t> </a:t>
            </a:r>
            <a:r>
              <a:rPr lang="en-US" altLang="zh-CN" dirty="0"/>
              <a:t>2</a:t>
            </a:r>
            <a:endParaRPr lang="zh-CN" altLang="en-US" dirty="0"/>
          </a:p>
          <a:p>
            <a:pPr lvl="2"/>
            <a:r>
              <a:rPr lang="en-US" altLang="zh-CN" dirty="0"/>
              <a:t>list</a:t>
            </a:r>
            <a:r>
              <a:rPr lang="zh-CN" altLang="en-US" dirty="0"/>
              <a:t> </a:t>
            </a:r>
            <a:r>
              <a:rPr lang="en-US" altLang="zh-CN" dirty="0"/>
              <a:t>3</a:t>
            </a:r>
            <a:endParaRPr lang="zh-CN" altLang="en-US" dirty="0"/>
          </a:p>
          <a:p>
            <a:pPr lvl="3"/>
            <a:r>
              <a:rPr lang="en-US" altLang="zh-CN" dirty="0"/>
              <a:t>list</a:t>
            </a:r>
            <a:r>
              <a:rPr lang="zh-CN" altLang="en-US" dirty="0"/>
              <a:t> </a:t>
            </a:r>
            <a:r>
              <a:rPr lang="en-US" altLang="zh-CN" dirty="0"/>
              <a:t>4</a:t>
            </a:r>
            <a:endParaRPr lang="zh-CN" altLang="en-US" dirty="0"/>
          </a:p>
          <a:p>
            <a:pPr lvl="4"/>
            <a:r>
              <a:rPr lang="en-US" altLang="zh-CN" dirty="0"/>
              <a:t>list</a:t>
            </a:r>
            <a:r>
              <a:rPr lang="zh-CN" altLang="en-US" dirty="0"/>
              <a:t> </a:t>
            </a:r>
            <a:r>
              <a:rPr lang="en-US" altLang="zh-CN" dirty="0"/>
              <a:t>5</a:t>
            </a:r>
            <a:endParaRPr lang="en-US" altLang="zh-CN" dirty="0"/>
          </a:p>
        </p:txBody>
      </p:sp>
      <p:sp>
        <p:nvSpPr>
          <p:cNvPr id="1030" name="Rectangle 2"/>
          <p:cNvSpPr>
            <a:spLocks noGrp="1" noChangeArrowheads="1"/>
          </p:cNvSpPr>
          <p:nvPr>
            <p:ph type="title"/>
          </p:nvPr>
        </p:nvSpPr>
        <p:spPr bwMode="white">
          <a:xfrm>
            <a:off x="317271" y="44624"/>
            <a:ext cx="8503201" cy="536667"/>
          </a:xfrm>
          <a:prstGeom prst="rect">
            <a:avLst/>
          </a:prstGeom>
          <a:noFill/>
          <a:ln>
            <a:noFill/>
          </a:ln>
          <a:effectLst/>
        </p:spPr>
        <p:style>
          <a:lnRef idx="1">
            <a:schemeClr val="accent6"/>
          </a:lnRef>
          <a:fillRef idx="2">
            <a:schemeClr val="accent6"/>
          </a:fillRef>
          <a:effectRef idx="1">
            <a:schemeClr val="accent6"/>
          </a:effectRef>
          <a:fontRef idx="none"/>
        </p:style>
        <p:txBody>
          <a:bodyPr vert="horz" wrap="square" lIns="91440" tIns="45720" rIns="91440" bIns="45720" numCol="1" anchor="ctr" anchorCtr="0" compatLnSpc="1"/>
          <a:lstStyle/>
          <a:p>
            <a:pPr lvl="0"/>
            <a:r>
              <a:rPr lang="en-US" altLang="zh-CN" dirty="0"/>
              <a:t>English Version: Click here to edit the title</a:t>
            </a:r>
            <a:endParaRPr lang="en-US" altLang="zh-CN" dirty="0"/>
          </a:p>
        </p:txBody>
      </p:sp>
      <p:cxnSp>
        <p:nvCxnSpPr>
          <p:cNvPr id="4" name="Straight Connector 3"/>
          <p:cNvCxnSpPr/>
          <p:nvPr userDrawn="1"/>
        </p:nvCxnSpPr>
        <p:spPr>
          <a:xfrm flipH="1" flipV="1">
            <a:off x="323528" y="581291"/>
            <a:ext cx="7920000" cy="5757"/>
          </a:xfrm>
          <a:prstGeom prst="line">
            <a:avLst/>
          </a:prstGeom>
          <a:ln w="12700">
            <a:gradFill flip="none" rotWithShape="1">
              <a:gsLst>
                <a:gs pos="0">
                  <a:schemeClr val="accent2">
                    <a:lumMod val="67000"/>
                  </a:schemeClr>
                </a:gs>
                <a:gs pos="20000">
                  <a:schemeClr val="accent2">
                    <a:lumMod val="75000"/>
                    <a:lumOff val="25000"/>
                  </a:schemeClr>
                </a:gs>
                <a:gs pos="100000">
                  <a:schemeClr val="accent2">
                    <a:lumMod val="60000"/>
                    <a:lumOff val="40000"/>
                  </a:schemeClr>
                </a:gs>
              </a:gsLst>
              <a:lin ang="0" scaled="1"/>
              <a:tileRect/>
            </a:gradFill>
          </a:ln>
        </p:spPr>
        <p:style>
          <a:lnRef idx="1">
            <a:schemeClr val="accent1"/>
          </a:lnRef>
          <a:fillRef idx="0">
            <a:schemeClr val="accent1"/>
          </a:fillRef>
          <a:effectRef idx="0">
            <a:schemeClr val="accent1"/>
          </a:effectRef>
          <a:fontRef idx="minor">
            <a:schemeClr val="tx1"/>
          </a:fontRef>
        </p:style>
      </p:cxnSp>
      <p:sp>
        <p:nvSpPr>
          <p:cNvPr id="10" name="文本框 9"/>
          <p:cNvSpPr txBox="1"/>
          <p:nvPr userDrawn="1"/>
        </p:nvSpPr>
        <p:spPr>
          <a:xfrm>
            <a:off x="107504" y="6588695"/>
            <a:ext cx="9001000" cy="261610"/>
          </a:xfrm>
          <a:prstGeom prst="rect">
            <a:avLst/>
          </a:prstGeom>
          <a:noFill/>
        </p:spPr>
        <p:txBody>
          <a:bodyPr wrap="square" rtlCol="0" anchor="ctr">
            <a:spAutoFit/>
          </a:bodyPr>
          <a:lstStyle/>
          <a:p>
            <a:r>
              <a:rPr lang="en-US" altLang="zh-CN" sz="1100" dirty="0">
                <a:solidFill>
                  <a:schemeClr val="accent6">
                    <a:lumMod val="75000"/>
                  </a:schemeClr>
                </a:solidFill>
                <a:latin typeface="Times New Roman" panose="02020603050405020304" pitchFamily="18" charset="0"/>
                <a:ea typeface="隶书" panose="02010509060101010101" pitchFamily="49" charset="-122"/>
                <a:cs typeface="Times New Roman" panose="02020603050405020304" pitchFamily="18" charset="0"/>
              </a:rPr>
              <a:t>Responsibility, Ethics, Action, Leading by innovation</a:t>
            </a:r>
            <a:r>
              <a:rPr lang="zh-CN" altLang="en-US" sz="1100" dirty="0">
                <a:solidFill>
                  <a:schemeClr val="accent6">
                    <a:lumMod val="75000"/>
                  </a:schemeClr>
                </a:solidFill>
                <a:latin typeface="Times New Roman" panose="02020603050405020304" pitchFamily="18" charset="0"/>
                <a:ea typeface="隶书" panose="02010509060101010101" pitchFamily="49" charset="-122"/>
                <a:cs typeface="Times New Roman" panose="02020603050405020304" pitchFamily="18" charset="0"/>
              </a:rPr>
              <a:t>                                                                                                                                                                </a:t>
            </a:r>
            <a:fld id="{666FEFDA-DD7F-4951-83E0-8FC5FFABAEA6}" type="slidenum">
              <a:rPr lang="zh-CN" altLang="en-US" sz="1050" u="sng" smtClean="0">
                <a:solidFill>
                  <a:schemeClr val="accent6">
                    <a:lumMod val="75000"/>
                  </a:schemeClr>
                </a:solidFill>
                <a:latin typeface="Times New Roman" panose="02020603050405020304" pitchFamily="18" charset="0"/>
                <a:ea typeface="隶书" panose="02010509060101010101" pitchFamily="49" charset="-122"/>
                <a:cs typeface="Times New Roman" panose="02020603050405020304" pitchFamily="18" charset="0"/>
              </a:rPr>
            </a:fld>
            <a:endParaRPr lang="zh-CN" altLang="en-US" u="sng" dirty="0">
              <a:solidFill>
                <a:schemeClr val="accent6">
                  <a:lumMod val="75000"/>
                </a:schemeClr>
              </a:solidFill>
              <a:latin typeface="Times New Roman" panose="02020603050405020304" pitchFamily="18" charset="0"/>
              <a:ea typeface="隶书" panose="02010509060101010101" pitchFamily="49" charset="-122"/>
              <a:cs typeface="Times New Roman" panose="02020603050405020304" pitchFamily="18" charset="0"/>
            </a:endParaRPr>
          </a:p>
        </p:txBody>
      </p:sp>
      <p:pic>
        <p:nvPicPr>
          <p:cNvPr id="7" name="Picture 2" descr="清华大学工程物理系核能所REAL实验室-Tsinghua REAL"/>
          <p:cNvPicPr>
            <a:picLocks noChangeAspect="1" noChangeArrowheads="1"/>
          </p:cNvPicPr>
          <p:nvPr userDrawn="1"/>
        </p:nvPicPr>
        <p:blipFill rotWithShape="1">
          <a:blip r:embed="rId5" cstate="print">
            <a:extLst>
              <a:ext uri="{28A0092B-C50C-407E-A947-70E740481C1C}">
                <a14:useLocalDpi xmlns:a14="http://schemas.microsoft.com/office/drawing/2010/main" val="0"/>
              </a:ext>
            </a:extLst>
          </a:blip>
          <a:srcRect r="53306"/>
          <a:stretch>
            <a:fillRect/>
          </a:stretch>
        </p:blipFill>
        <p:spPr bwMode="auto">
          <a:xfrm>
            <a:off x="8308355" y="468497"/>
            <a:ext cx="512117" cy="216024"/>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Lst>
  <p:txStyles>
    <p:titleStyle>
      <a:lvl1pPr algn="ctr" rtl="0" eaLnBrk="1" fontAlgn="base" hangingPunct="1">
        <a:spcBef>
          <a:spcPct val="0"/>
        </a:spcBef>
        <a:spcAft>
          <a:spcPct val="0"/>
        </a:spcAft>
        <a:defRPr sz="2800" b="1" cap="none" spc="0" baseline="0">
          <a:ln w="0"/>
          <a:solidFill>
            <a:schemeClr val="tx2"/>
          </a:solidFill>
          <a:effectLst/>
          <a:latin typeface="Arial" panose="020B0604020202020204" pitchFamily="34" charset="0"/>
          <a:ea typeface="黑体" panose="02010609060101010101" pitchFamily="49" charset="-122"/>
          <a:cs typeface="华文楷体" panose="02010600040101010101" charset="-122"/>
        </a:defRPr>
      </a:lvl1pPr>
      <a:lvl2pPr algn="ctr" rtl="0" eaLnBrk="1" fontAlgn="base" hangingPunct="1">
        <a:spcBef>
          <a:spcPct val="0"/>
        </a:spcBef>
        <a:spcAft>
          <a:spcPct val="0"/>
        </a:spcAft>
        <a:defRPr sz="3200" b="1">
          <a:solidFill>
            <a:schemeClr val="bg1"/>
          </a:solidFill>
          <a:latin typeface="华文楷体" panose="02010600040101010101" charset="-122"/>
          <a:ea typeface="华文楷体" panose="02010600040101010101" charset="-122"/>
        </a:defRPr>
      </a:lvl2pPr>
      <a:lvl3pPr algn="ctr" rtl="0" eaLnBrk="1" fontAlgn="base" hangingPunct="1">
        <a:spcBef>
          <a:spcPct val="0"/>
        </a:spcBef>
        <a:spcAft>
          <a:spcPct val="0"/>
        </a:spcAft>
        <a:defRPr sz="3200" b="1">
          <a:solidFill>
            <a:schemeClr val="bg1"/>
          </a:solidFill>
          <a:latin typeface="华文楷体" panose="02010600040101010101" charset="-122"/>
          <a:ea typeface="华文楷体" panose="02010600040101010101" charset="-122"/>
        </a:defRPr>
      </a:lvl3pPr>
      <a:lvl4pPr algn="ctr" rtl="0" eaLnBrk="1" fontAlgn="base" hangingPunct="1">
        <a:spcBef>
          <a:spcPct val="0"/>
        </a:spcBef>
        <a:spcAft>
          <a:spcPct val="0"/>
        </a:spcAft>
        <a:defRPr sz="3200" b="1">
          <a:solidFill>
            <a:schemeClr val="bg1"/>
          </a:solidFill>
          <a:latin typeface="华文楷体" panose="02010600040101010101" charset="-122"/>
          <a:ea typeface="华文楷体" panose="02010600040101010101" charset="-122"/>
        </a:defRPr>
      </a:lvl4pPr>
      <a:lvl5pPr algn="ctr" rtl="0" eaLnBrk="1" fontAlgn="base" hangingPunct="1">
        <a:spcBef>
          <a:spcPct val="0"/>
        </a:spcBef>
        <a:spcAft>
          <a:spcPct val="0"/>
        </a:spcAft>
        <a:defRPr sz="3200" b="1">
          <a:solidFill>
            <a:schemeClr val="bg1"/>
          </a:solidFill>
          <a:latin typeface="华文楷体" panose="02010600040101010101" charset="-122"/>
          <a:ea typeface="华文楷体" panose="02010600040101010101" charset="-122"/>
        </a:defRPr>
      </a:lvl5pPr>
      <a:lvl6pPr marL="457200" algn="ctr" rtl="0" eaLnBrk="1" fontAlgn="base" hangingPunct="1">
        <a:spcBef>
          <a:spcPct val="0"/>
        </a:spcBef>
        <a:spcAft>
          <a:spcPct val="0"/>
        </a:spcAft>
        <a:defRPr sz="3200" b="1">
          <a:solidFill>
            <a:schemeClr val="bg1"/>
          </a:solidFill>
          <a:latin typeface="Verdana" panose="020B0604030504040204" pitchFamily="34" charset="0"/>
        </a:defRPr>
      </a:lvl6pPr>
      <a:lvl7pPr marL="914400" algn="ctr" rtl="0" eaLnBrk="1" fontAlgn="base" hangingPunct="1">
        <a:spcBef>
          <a:spcPct val="0"/>
        </a:spcBef>
        <a:spcAft>
          <a:spcPct val="0"/>
        </a:spcAft>
        <a:defRPr sz="3200" b="1">
          <a:solidFill>
            <a:schemeClr val="bg1"/>
          </a:solidFill>
          <a:latin typeface="Verdana" panose="020B0604030504040204" pitchFamily="34" charset="0"/>
        </a:defRPr>
      </a:lvl7pPr>
      <a:lvl8pPr marL="1371600" algn="ctr" rtl="0" eaLnBrk="1" fontAlgn="base" hangingPunct="1">
        <a:spcBef>
          <a:spcPct val="0"/>
        </a:spcBef>
        <a:spcAft>
          <a:spcPct val="0"/>
        </a:spcAft>
        <a:defRPr sz="3200" b="1">
          <a:solidFill>
            <a:schemeClr val="bg1"/>
          </a:solidFill>
          <a:latin typeface="Verdana" panose="020B0604030504040204" pitchFamily="34" charset="0"/>
        </a:defRPr>
      </a:lvl8pPr>
      <a:lvl9pPr marL="1828800" algn="ctr" rtl="0" eaLnBrk="1" fontAlgn="base" hangingPunct="1">
        <a:spcBef>
          <a:spcPct val="0"/>
        </a:spcBef>
        <a:spcAft>
          <a:spcPct val="0"/>
        </a:spcAft>
        <a:defRPr sz="3200" b="1">
          <a:solidFill>
            <a:schemeClr val="bg1"/>
          </a:solidFill>
          <a:latin typeface="Verdana" panose="020B0604030504040204" pitchFamily="34" charset="0"/>
        </a:defRPr>
      </a:lvl9pPr>
    </p:titleStyle>
    <p:bodyStyle>
      <a:lvl1pPr marL="355600" indent="-355600" algn="l" rtl="0" eaLnBrk="1" fontAlgn="base" hangingPunct="1">
        <a:spcBef>
          <a:spcPct val="20000"/>
        </a:spcBef>
        <a:spcAft>
          <a:spcPct val="0"/>
        </a:spcAft>
        <a:buClrTx/>
        <a:buFont typeface="Arial" panose="020B0604020202020204" pitchFamily="34" charset="0"/>
        <a:buChar char="•"/>
        <a:defRPr sz="2200" b="1" baseline="0">
          <a:solidFill>
            <a:schemeClr val="tx2"/>
          </a:solidFill>
          <a:latin typeface="Arial" panose="020B0604020202020204" pitchFamily="34" charset="0"/>
          <a:ea typeface="黑体" panose="02010609060101010101" pitchFamily="49" charset="-122"/>
          <a:cs typeface="Times New Roman" panose="02020603050405020304" pitchFamily="18" charset="0"/>
        </a:defRPr>
      </a:lvl1pPr>
      <a:lvl2pPr marL="541655" indent="-186055" algn="l" rtl="0" eaLnBrk="1" fontAlgn="base" hangingPunct="1">
        <a:spcBef>
          <a:spcPct val="20000"/>
        </a:spcBef>
        <a:spcAft>
          <a:spcPct val="0"/>
        </a:spcAft>
        <a:buClrTx/>
        <a:buFont typeface="Times New Roman" panose="02020603050405020304" pitchFamily="18" charset="0"/>
        <a:buChar char="-"/>
        <a:defRPr sz="2000" b="0" baseline="0">
          <a:solidFill>
            <a:schemeClr val="tx2"/>
          </a:solidFill>
          <a:latin typeface="Times New Roman" panose="02020603050405020304" pitchFamily="18" charset="0"/>
          <a:ea typeface="仿宋" panose="02010609060101010101" pitchFamily="49" charset="-122"/>
          <a:cs typeface="Times New Roman" panose="02020603050405020304" pitchFamily="18" charset="0"/>
        </a:defRPr>
      </a:lvl2pPr>
      <a:lvl3pPr marL="897255" indent="-177800" algn="l" rtl="0" eaLnBrk="1" fontAlgn="base" hangingPunct="1">
        <a:spcBef>
          <a:spcPct val="20000"/>
        </a:spcBef>
        <a:spcAft>
          <a:spcPct val="0"/>
        </a:spcAft>
        <a:buClrTx/>
        <a:buFont typeface="Times New Roman" panose="02020603050405020304" pitchFamily="18" charset="0"/>
        <a:buChar char="-"/>
        <a:defRPr sz="2000" b="0" baseline="0">
          <a:solidFill>
            <a:schemeClr val="tx2"/>
          </a:solidFill>
          <a:latin typeface="Times New Roman" panose="02020603050405020304" pitchFamily="18" charset="0"/>
          <a:ea typeface="仿宋" panose="02010609060101010101" pitchFamily="49" charset="-122"/>
          <a:cs typeface="Times New Roman" panose="02020603050405020304" pitchFamily="18" charset="0"/>
        </a:defRPr>
      </a:lvl3pPr>
      <a:lvl4pPr marL="1252855" indent="-177800" algn="l" rtl="0" eaLnBrk="1" fontAlgn="base" hangingPunct="1">
        <a:spcBef>
          <a:spcPct val="20000"/>
        </a:spcBef>
        <a:spcAft>
          <a:spcPct val="0"/>
        </a:spcAft>
        <a:buFont typeface="Times New Roman" panose="02020603050405020304" pitchFamily="18" charset="0"/>
        <a:buChar char="-"/>
        <a:defRPr sz="1800" b="0" baseline="0">
          <a:solidFill>
            <a:schemeClr val="tx2"/>
          </a:solidFill>
          <a:latin typeface="Times New Roman" panose="02020603050405020304" pitchFamily="18" charset="0"/>
          <a:ea typeface="仿宋" panose="02010609060101010101" pitchFamily="49" charset="-122"/>
          <a:cs typeface="Times New Roman" panose="02020603050405020304" pitchFamily="18" charset="0"/>
        </a:defRPr>
      </a:lvl4pPr>
      <a:lvl5pPr marL="1617980" indent="-177800" algn="l" rtl="0" eaLnBrk="1" fontAlgn="base" hangingPunct="1">
        <a:spcBef>
          <a:spcPct val="20000"/>
        </a:spcBef>
        <a:spcAft>
          <a:spcPct val="0"/>
        </a:spcAft>
        <a:buFont typeface="Times New Roman" panose="02020603050405020304" pitchFamily="18" charset="0"/>
        <a:buChar char="-"/>
        <a:defRPr sz="1600" b="0" baseline="0">
          <a:solidFill>
            <a:schemeClr val="tx2"/>
          </a:solidFill>
          <a:latin typeface="Times New Roman" panose="02020603050405020304" pitchFamily="18" charset="0"/>
          <a:ea typeface="仿宋" panose="02010609060101010101" pitchFamily="49" charset="-122"/>
          <a:cs typeface="Times New Roman" panose="02020603050405020304" pitchFamily="18" charset="0"/>
        </a:defRPr>
      </a:lvl5pPr>
      <a:lvl6pPr marL="2514600" indent="-228600" algn="l" rtl="0" eaLnBrk="1" fontAlgn="base" hangingPunct="1">
        <a:spcBef>
          <a:spcPct val="20000"/>
        </a:spcBef>
        <a:spcAft>
          <a:spcPct val="0"/>
        </a:spcAft>
        <a:buChar char="»"/>
        <a:defRPr sz="2000">
          <a:solidFill>
            <a:schemeClr val="tx1"/>
          </a:solidFill>
          <a:latin typeface="Arial" panose="020B0604020202020204" pitchFamily="34" charset="0"/>
        </a:defRPr>
      </a:lvl6pPr>
      <a:lvl7pPr marL="2971800" indent="-228600" algn="l" rtl="0" eaLnBrk="1" fontAlgn="base" hangingPunct="1">
        <a:spcBef>
          <a:spcPct val="20000"/>
        </a:spcBef>
        <a:spcAft>
          <a:spcPct val="0"/>
        </a:spcAft>
        <a:buChar char="»"/>
        <a:defRPr sz="2000">
          <a:solidFill>
            <a:schemeClr val="tx1"/>
          </a:solidFill>
          <a:latin typeface="Arial" panose="020B0604020202020204" pitchFamily="34" charset="0"/>
        </a:defRPr>
      </a:lvl7pPr>
      <a:lvl8pPr marL="3429000" indent="-228600" algn="l" rtl="0" eaLnBrk="1" fontAlgn="base" hangingPunct="1">
        <a:spcBef>
          <a:spcPct val="20000"/>
        </a:spcBef>
        <a:spcAft>
          <a:spcPct val="0"/>
        </a:spcAft>
        <a:buChar char="»"/>
        <a:defRPr sz="2000">
          <a:solidFill>
            <a:schemeClr val="tx1"/>
          </a:solidFill>
          <a:latin typeface="Arial" panose="020B0604020202020204" pitchFamily="34" charset="0"/>
        </a:defRPr>
      </a:lvl8pPr>
      <a:lvl9pPr marL="3886200" indent="-228600" algn="l" rtl="0" eaLnBrk="1" fontAlgn="base" hangingPunct="1">
        <a:spcBef>
          <a:spcPct val="20000"/>
        </a:spcBef>
        <a:spcAft>
          <a:spcPct val="0"/>
        </a:spcAft>
        <a:buChar char="»"/>
        <a:defRPr sz="2000">
          <a:solidFill>
            <a:schemeClr val="tx1"/>
          </a:solidFill>
          <a:latin typeface="Arial" panose="020B0604020202020204" pitchFamily="34"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7.png"/><Relationship Id="rId1" Type="http://schemas.openxmlformats.org/officeDocument/2006/relationships/image" Target="../media/image16.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12.xml.rels><?xml version="1.0" encoding="UTF-8" standalone="yes"?>
<Relationships xmlns="http://schemas.openxmlformats.org/package/2006/relationships"><Relationship Id="rId4" Type="http://schemas.openxmlformats.org/officeDocument/2006/relationships/vmlDrawing" Target="../drawings/vmlDrawing2.vml"/><Relationship Id="rId3" Type="http://schemas.openxmlformats.org/officeDocument/2006/relationships/slideLayout" Target="../slideLayouts/slideLayout2.xml"/><Relationship Id="rId2" Type="http://schemas.openxmlformats.org/officeDocument/2006/relationships/image" Target="../media/image19.wmf"/><Relationship Id="rId1" Type="http://schemas.openxmlformats.org/officeDocument/2006/relationships/oleObject" Target="../embeddings/oleObject2.bin"/></Relationships>
</file>

<file path=ppt/slides/_rels/slide13.xml.rels><?xml version="1.0" encoding="UTF-8" standalone="yes"?>
<Relationships xmlns="http://schemas.openxmlformats.org/package/2006/relationships"><Relationship Id="rId5" Type="http://schemas.openxmlformats.org/officeDocument/2006/relationships/vmlDrawing" Target="../drawings/vmlDrawing3.vml"/><Relationship Id="rId4" Type="http://schemas.openxmlformats.org/officeDocument/2006/relationships/slideLayout" Target="../slideLayouts/slideLayout2.xml"/><Relationship Id="rId3" Type="http://schemas.openxmlformats.org/officeDocument/2006/relationships/image" Target="../media/image21.emf"/><Relationship Id="rId2" Type="http://schemas.openxmlformats.org/officeDocument/2006/relationships/image" Target="../media/image20.wmf"/><Relationship Id="rId1" Type="http://schemas.openxmlformats.org/officeDocument/2006/relationships/oleObject" Target="../embeddings/oleObject3.bin"/></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2.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3.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4.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5.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8" Type="http://schemas.openxmlformats.org/officeDocument/2006/relationships/vmlDrawing" Target="../drawings/vmlDrawing4.vml"/><Relationship Id="rId7" Type="http://schemas.openxmlformats.org/officeDocument/2006/relationships/slideLayout" Target="../slideLayouts/slideLayout2.xml"/><Relationship Id="rId6" Type="http://schemas.openxmlformats.org/officeDocument/2006/relationships/image" Target="../media/image29.wmf"/><Relationship Id="rId5" Type="http://schemas.openxmlformats.org/officeDocument/2006/relationships/oleObject" Target="../embeddings/oleObject6.bin"/><Relationship Id="rId4" Type="http://schemas.openxmlformats.org/officeDocument/2006/relationships/image" Target="../media/image28.wmf"/><Relationship Id="rId3" Type="http://schemas.openxmlformats.org/officeDocument/2006/relationships/oleObject" Target="../embeddings/oleObject5.bin"/><Relationship Id="rId2" Type="http://schemas.openxmlformats.org/officeDocument/2006/relationships/image" Target="../media/image27.wmf"/><Relationship Id="rId1" Type="http://schemas.openxmlformats.org/officeDocument/2006/relationships/oleObject" Target="../embeddings/oleObject4.bin"/></Relationships>
</file>

<file path=ppt/slides/_rels/slide28.xml.rels><?xml version="1.0" encoding="UTF-8" standalone="yes"?>
<Relationships xmlns="http://schemas.openxmlformats.org/package/2006/relationships"><Relationship Id="rId8" Type="http://schemas.openxmlformats.org/officeDocument/2006/relationships/vmlDrawing" Target="../drawings/vmlDrawing5.vml"/><Relationship Id="rId7" Type="http://schemas.openxmlformats.org/officeDocument/2006/relationships/slideLayout" Target="../slideLayouts/slideLayout2.xml"/><Relationship Id="rId6" Type="http://schemas.openxmlformats.org/officeDocument/2006/relationships/image" Target="../media/image32.wmf"/><Relationship Id="rId5" Type="http://schemas.openxmlformats.org/officeDocument/2006/relationships/oleObject" Target="../embeddings/oleObject9.bin"/><Relationship Id="rId4" Type="http://schemas.openxmlformats.org/officeDocument/2006/relationships/image" Target="../media/image31.wmf"/><Relationship Id="rId3" Type="http://schemas.openxmlformats.org/officeDocument/2006/relationships/oleObject" Target="../embeddings/oleObject8.bin"/><Relationship Id="rId2" Type="http://schemas.openxmlformats.org/officeDocument/2006/relationships/image" Target="../media/image30.wmf"/><Relationship Id="rId1" Type="http://schemas.openxmlformats.org/officeDocument/2006/relationships/oleObject" Target="../embeddings/oleObject7.bin"/></Relationships>
</file>

<file path=ppt/slides/_rels/slide29.xml.rels><?xml version="1.0" encoding="UTF-8" standalone="yes"?>
<Relationships xmlns="http://schemas.openxmlformats.org/package/2006/relationships"><Relationship Id="rId4" Type="http://schemas.openxmlformats.org/officeDocument/2006/relationships/vmlDrawing" Target="../drawings/vmlDrawing6.vml"/><Relationship Id="rId3" Type="http://schemas.openxmlformats.org/officeDocument/2006/relationships/slideLayout" Target="../slideLayouts/slideLayout2.xml"/><Relationship Id="rId2" Type="http://schemas.openxmlformats.org/officeDocument/2006/relationships/image" Target="../media/image33.wmf"/><Relationship Id="rId1" Type="http://schemas.openxmlformats.org/officeDocument/2006/relationships/oleObject" Target="../embeddings/oleObject10.bin"/></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5" Type="http://schemas.openxmlformats.org/officeDocument/2006/relationships/vmlDrawing" Target="../drawings/vmlDrawing7.vml"/><Relationship Id="rId4" Type="http://schemas.openxmlformats.org/officeDocument/2006/relationships/slideLayout" Target="../slideLayouts/slideLayout2.xml"/><Relationship Id="rId3" Type="http://schemas.openxmlformats.org/officeDocument/2006/relationships/image" Target="../media/image35.png"/><Relationship Id="rId2" Type="http://schemas.openxmlformats.org/officeDocument/2006/relationships/image" Target="../media/image34.wmf"/><Relationship Id="rId1" Type="http://schemas.openxmlformats.org/officeDocument/2006/relationships/oleObject" Target="../embeddings/oleObject11.bin"/></Relationships>
</file>

<file path=ppt/slides/_rels/slide31.xml.rels><?xml version="1.0" encoding="UTF-8" standalone="yes"?>
<Relationships xmlns="http://schemas.openxmlformats.org/package/2006/relationships"><Relationship Id="rId4" Type="http://schemas.openxmlformats.org/officeDocument/2006/relationships/vmlDrawing" Target="../drawings/vmlDrawing8.vml"/><Relationship Id="rId3" Type="http://schemas.openxmlformats.org/officeDocument/2006/relationships/slideLayout" Target="../slideLayouts/slideLayout2.xml"/><Relationship Id="rId2" Type="http://schemas.openxmlformats.org/officeDocument/2006/relationships/image" Target="../media/image36.wmf"/><Relationship Id="rId1" Type="http://schemas.openxmlformats.org/officeDocument/2006/relationships/oleObject" Target="../embeddings/oleObject12.bin"/></Relationships>
</file>

<file path=ppt/slides/_rels/slide32.xml.rels><?xml version="1.0" encoding="UTF-8" standalone="yes"?>
<Relationships xmlns="http://schemas.openxmlformats.org/package/2006/relationships"><Relationship Id="rId6" Type="http://schemas.openxmlformats.org/officeDocument/2006/relationships/vmlDrawing" Target="../drawings/vmlDrawing9.vml"/><Relationship Id="rId5" Type="http://schemas.openxmlformats.org/officeDocument/2006/relationships/slideLayout" Target="../slideLayouts/slideLayout2.xml"/><Relationship Id="rId4" Type="http://schemas.openxmlformats.org/officeDocument/2006/relationships/image" Target="../media/image38.wmf"/><Relationship Id="rId3" Type="http://schemas.openxmlformats.org/officeDocument/2006/relationships/oleObject" Target="../embeddings/oleObject14.bin"/><Relationship Id="rId2" Type="http://schemas.openxmlformats.org/officeDocument/2006/relationships/image" Target="../media/image37.wmf"/><Relationship Id="rId1" Type="http://schemas.openxmlformats.org/officeDocument/2006/relationships/oleObject" Target="../embeddings/oleObject13.bin"/></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0.png"/><Relationship Id="rId1" Type="http://schemas.openxmlformats.org/officeDocument/2006/relationships/image" Target="../media/image39.png"/></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1.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7.png"/></Relationships>
</file>

<file path=ppt/slides/_rels/slide8.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9.png"/></Relationships>
</file>

<file path=ppt/slides/_rels/slide9.xml.rels><?xml version="1.0" encoding="UTF-8" standalone="yes"?>
<Relationships xmlns="http://schemas.openxmlformats.org/package/2006/relationships"><Relationship Id="rId7" Type="http://schemas.openxmlformats.org/officeDocument/2006/relationships/vmlDrawing" Target="../drawings/vmlDrawing1.vml"/><Relationship Id="rId6"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 Id="rId3" Type="http://schemas.openxmlformats.org/officeDocument/2006/relationships/image" Target="../media/image13.png"/><Relationship Id="rId2" Type="http://schemas.openxmlformats.org/officeDocument/2006/relationships/image" Target="../media/image12.wmf"/><Relationship Id="rId1" Type="http://schemas.openxmlformats.org/officeDocument/2006/relationships/oleObject" Target="../embeddings/oleObject1.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zh-CN" altLang="en-GB" dirty="0"/>
              <a:t>第一章 核反应堆的核物理基础</a:t>
            </a:r>
            <a:endParaRPr lang="en-US" dirty="0"/>
          </a:p>
        </p:txBody>
      </p:sp>
      <p:sp>
        <p:nvSpPr>
          <p:cNvPr id="3" name="Subtitle 2"/>
          <p:cNvSpPr>
            <a:spLocks noGrp="1"/>
          </p:cNvSpPr>
          <p:nvPr>
            <p:ph type="subTitle" idx="1"/>
          </p:nvPr>
        </p:nvSpPr>
        <p:spPr/>
        <p:txBody>
          <a:bodyPr/>
          <a:lstStyle/>
          <a:p>
            <a:r>
              <a:rPr lang="zh-CN" altLang="en-US" dirty="0"/>
              <a:t>骆浩，江世航</a:t>
            </a:r>
            <a:endParaRPr lang="en-US" altLang="zh-CN" dirty="0"/>
          </a:p>
        </p:txBody>
      </p:sp>
    </p:spTree>
  </p:cSld>
  <p:clrMapOvr>
    <a:masterClrMapping/>
  </p:clrMapOvr>
  <mc:AlternateContent xmlns:mc="http://schemas.openxmlformats.org/markup-compatibility/2006">
    <mc:Choice xmlns:p14="http://schemas.microsoft.com/office/powerpoint/2010/main" Requires="p14">
      <p:transition spd="slow" p14:dur="2000" advTm="11634"/>
    </mc:Choice>
    <mc:Fallback>
      <p:transition spd="slow" advTm="11634"/>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kumimoji="1" lang="zh-CN" altLang="en-US" dirty="0"/>
              <a:t>计算混合物的宏观截面</a:t>
            </a:r>
            <a:endParaRPr kumimoji="1" lang="zh-CN" altLang="en-US" dirty="0"/>
          </a:p>
        </p:txBody>
      </p:sp>
      <p:sp>
        <p:nvSpPr>
          <p:cNvPr id="4" name="TextBox 1"/>
          <p:cNvSpPr txBox="1"/>
          <p:nvPr/>
        </p:nvSpPr>
        <p:spPr>
          <a:xfrm>
            <a:off x="242900" y="700879"/>
            <a:ext cx="8433556" cy="461665"/>
          </a:xfrm>
          <a:prstGeom prst="rect">
            <a:avLst/>
          </a:prstGeom>
          <a:noFill/>
        </p:spPr>
        <p:txBody>
          <a:bodyPr wrap="square" rtlCol="0">
            <a:spAutoFit/>
          </a:bodyPr>
          <a:lstStyle/>
          <a:p>
            <a:r>
              <a:rPr lang="zh-CN" altLang="en-US" sz="2400" b="1" kern="0" dirty="0">
                <a:solidFill>
                  <a:srgbClr val="0070C0"/>
                </a:solidFill>
                <a:effectLst>
                  <a:outerShdw blurRad="38100" dist="38100" dir="2700000" algn="tl">
                    <a:srgbClr val="000000">
                      <a:alpha val="43137"/>
                    </a:srgbClr>
                  </a:outerShdw>
                </a:effectLst>
                <a:latin typeface="华文楷体" panose="02010600040101010101" charset="-122"/>
                <a:ea typeface="华文楷体" panose="02010600040101010101" charset="-122"/>
              </a:rPr>
              <a:t>第三种情况：</a:t>
            </a:r>
            <a:r>
              <a:rPr lang="zh-CN" altLang="en-GB" sz="2400" b="1" kern="0" dirty="0">
                <a:solidFill>
                  <a:srgbClr val="0070C0"/>
                </a:solidFill>
                <a:effectLst>
                  <a:outerShdw blurRad="38100" dist="38100" dir="2700000" algn="tl">
                    <a:srgbClr val="000000">
                      <a:alpha val="43137"/>
                    </a:srgbClr>
                  </a:outerShdw>
                </a:effectLst>
                <a:latin typeface="华文楷体" panose="02010600040101010101" charset="-122"/>
                <a:ea typeface="华文楷体" panose="02010600040101010101" charset="-122"/>
              </a:rPr>
              <a:t>已知混合物中各元素的</a:t>
            </a:r>
            <a:r>
              <a:rPr lang="zh-CN" altLang="en-US" sz="2400" b="1" kern="0" dirty="0">
                <a:solidFill>
                  <a:srgbClr val="0070C0"/>
                </a:solidFill>
                <a:effectLst>
                  <a:outerShdw blurRad="38100" dist="38100" dir="2700000" algn="tl">
                    <a:srgbClr val="000000">
                      <a:alpha val="43137"/>
                    </a:srgbClr>
                  </a:outerShdw>
                </a:effectLst>
                <a:latin typeface="华文楷体" panose="02010600040101010101" charset="-122"/>
                <a:ea typeface="华文楷体" panose="02010600040101010101" charset="-122"/>
              </a:rPr>
              <a:t>体积比以及混合物密度</a:t>
            </a:r>
            <a:endParaRPr lang="zh-CN" altLang="en-US" sz="2400" b="1" kern="0" dirty="0">
              <a:solidFill>
                <a:srgbClr val="0070C0"/>
              </a:solidFill>
              <a:effectLst>
                <a:outerShdw blurRad="38100" dist="38100" dir="2700000" algn="tl">
                  <a:srgbClr val="000000">
                    <a:alpha val="43137"/>
                  </a:srgbClr>
                </a:outerShdw>
              </a:effectLst>
              <a:latin typeface="华文楷体" panose="02010600040101010101" charset="-122"/>
              <a:ea typeface="华文楷体" panose="02010600040101010101" charset="-122"/>
            </a:endParaRPr>
          </a:p>
        </p:txBody>
      </p:sp>
      <mc:AlternateContent xmlns:mc="http://schemas.openxmlformats.org/markup-compatibility/2006">
        <mc:Choice xmlns:a14="http://schemas.microsoft.com/office/drawing/2010/main" Requires="a14">
          <p:sp>
            <p:nvSpPr>
              <p:cNvPr id="5" name="矩形 4"/>
              <p:cNvSpPr/>
              <p:nvPr/>
            </p:nvSpPr>
            <p:spPr>
              <a:xfrm>
                <a:off x="317271" y="1538830"/>
                <a:ext cx="8287177" cy="646331"/>
              </a:xfrm>
              <a:prstGeom prst="rect">
                <a:avLst/>
              </a:prstGeom>
            </p:spPr>
            <p:txBody>
              <a:bodyPr wrap="square">
                <a:spAutoFit/>
              </a:bodyPr>
              <a:lstStyle/>
              <a:p>
                <a:r>
                  <a:rPr lang="zh-CN" altLang="en-US" dirty="0">
                    <a:solidFill>
                      <a:schemeClr val="tx2"/>
                    </a:solidFill>
                    <a:latin typeface="Times New Roman" panose="02020603050405020304" pitchFamily="18" charset="0"/>
                    <a:cs typeface="Times New Roman" panose="02020603050405020304" pitchFamily="18" charset="0"/>
                  </a:rPr>
                  <a:t>对于由多种材料组成的混合介质，设每种材料所占的体积比为</a:t>
                </a:r>
                <a14:m>
                  <m:oMath xmlns:m="http://schemas.openxmlformats.org/officeDocument/2006/math">
                    <m:sSub>
                      <m:sSubPr>
                        <m:ctrlPr>
                          <a:rPr lang="en-US" altLang="zh-CN" i="1" dirty="0" smtClean="0">
                            <a:solidFill>
                              <a:schemeClr val="tx2"/>
                            </a:solidFill>
                            <a:latin typeface="Cambria Math" panose="02040503050406030204" pitchFamily="18" charset="0"/>
                            <a:cs typeface="Times New Roman" panose="02020603050405020304" pitchFamily="18" charset="0"/>
                          </a:rPr>
                        </m:ctrlPr>
                      </m:sSubPr>
                      <m:e>
                        <m:r>
                          <a:rPr lang="en-US" altLang="zh-CN" b="0" i="1" dirty="0" smtClean="0">
                            <a:solidFill>
                              <a:schemeClr val="tx2"/>
                            </a:solidFill>
                            <a:latin typeface="Cambria Math" panose="02040503050406030204" pitchFamily="18" charset="0"/>
                            <a:cs typeface="Times New Roman" panose="02020603050405020304" pitchFamily="18" charset="0"/>
                          </a:rPr>
                          <m:t>𝑉</m:t>
                        </m:r>
                      </m:e>
                      <m:sub>
                        <m:r>
                          <a:rPr lang="en-US" altLang="zh-CN" b="0" i="1" dirty="0" smtClean="0">
                            <a:solidFill>
                              <a:schemeClr val="tx2"/>
                            </a:solidFill>
                            <a:latin typeface="Cambria Math" panose="02040503050406030204" pitchFamily="18" charset="0"/>
                            <a:cs typeface="Times New Roman" panose="02020603050405020304" pitchFamily="18" charset="0"/>
                          </a:rPr>
                          <m:t>𝑖</m:t>
                        </m:r>
                      </m:sub>
                    </m:sSub>
                  </m:oMath>
                </a14:m>
                <a:r>
                  <a:rPr lang="zh-CN" altLang="en-US" dirty="0">
                    <a:solidFill>
                      <a:schemeClr val="tx2"/>
                    </a:solidFill>
                    <a:latin typeface="Times New Roman" panose="02020603050405020304" pitchFamily="18" charset="0"/>
                    <a:cs typeface="Times New Roman" panose="02020603050405020304" pitchFamily="18" charset="0"/>
                  </a:rPr>
                  <a:t>，密度为</a:t>
                </a:r>
                <a14:m>
                  <m:oMath xmlns:m="http://schemas.openxmlformats.org/officeDocument/2006/math">
                    <m:sSub>
                      <m:sSubPr>
                        <m:ctrlPr>
                          <a:rPr lang="en-US" altLang="zh-CN" i="1" smtClean="0">
                            <a:solidFill>
                              <a:schemeClr val="tx2"/>
                            </a:solidFill>
                            <a:latin typeface="Cambria Math" panose="02040503050406030204" pitchFamily="18" charset="0"/>
                            <a:cs typeface="Times New Roman" panose="02020603050405020304" pitchFamily="18" charset="0"/>
                          </a:rPr>
                        </m:ctrlPr>
                      </m:sSubPr>
                      <m:e>
                        <m:r>
                          <a:rPr lang="en-US" altLang="zh-CN" i="1" smtClean="0">
                            <a:solidFill>
                              <a:schemeClr val="tx2"/>
                            </a:solidFill>
                            <a:latin typeface="Cambria Math" panose="02040503050406030204" pitchFamily="18" charset="0"/>
                            <a:ea typeface="Cambria Math" panose="02040503050406030204" pitchFamily="18" charset="0"/>
                            <a:cs typeface="Times New Roman" panose="02020603050405020304" pitchFamily="18" charset="0"/>
                          </a:rPr>
                          <m:t>𝜌</m:t>
                        </m:r>
                      </m:e>
                      <m:sub>
                        <m:r>
                          <a:rPr lang="en-US" altLang="zh-CN" b="0" i="1" smtClean="0">
                            <a:solidFill>
                              <a:schemeClr val="tx2"/>
                            </a:solidFill>
                            <a:latin typeface="Cambria Math" panose="02040503050406030204" pitchFamily="18" charset="0"/>
                            <a:cs typeface="Times New Roman" panose="02020603050405020304" pitchFamily="18" charset="0"/>
                          </a:rPr>
                          <m:t>𝑖</m:t>
                        </m:r>
                      </m:sub>
                    </m:sSub>
                  </m:oMath>
                </a14:m>
                <a:r>
                  <a:rPr lang="zh-CN" altLang="en-US" dirty="0">
                    <a:solidFill>
                      <a:schemeClr val="tx2"/>
                    </a:solidFill>
                    <a:latin typeface="Times New Roman" panose="02020603050405020304" pitchFamily="18" charset="0"/>
                    <a:cs typeface="Times New Roman" panose="02020603050405020304" pitchFamily="18" charset="0"/>
                  </a:rPr>
                  <a:t>，则，单位体积内，第</a:t>
                </a:r>
                <a:r>
                  <a:rPr lang="en-US" altLang="zh-CN" dirty="0" err="1">
                    <a:solidFill>
                      <a:schemeClr val="tx2"/>
                    </a:solidFill>
                    <a:latin typeface="Times New Roman" panose="02020603050405020304" pitchFamily="18" charset="0"/>
                    <a:cs typeface="Times New Roman" panose="02020603050405020304" pitchFamily="18" charset="0"/>
                  </a:rPr>
                  <a:t>i</a:t>
                </a:r>
                <a:r>
                  <a:rPr lang="zh-CN" altLang="en-US" dirty="0">
                    <a:solidFill>
                      <a:schemeClr val="tx2"/>
                    </a:solidFill>
                    <a:latin typeface="Times New Roman" panose="02020603050405020304" pitchFamily="18" charset="0"/>
                    <a:cs typeface="Times New Roman" panose="02020603050405020304" pitchFamily="18" charset="0"/>
                  </a:rPr>
                  <a:t>种材料核的数目为：</a:t>
                </a:r>
                <a14:m>
                  <m:oMath xmlns:m="http://schemas.openxmlformats.org/officeDocument/2006/math">
                    <m:sSub>
                      <m:sSubPr>
                        <m:ctrlPr>
                          <a:rPr lang="en-US" altLang="zh-CN" i="1" smtClean="0">
                            <a:solidFill>
                              <a:schemeClr val="tx2"/>
                            </a:solidFill>
                            <a:latin typeface="Cambria Math" panose="02040503050406030204" pitchFamily="18" charset="0"/>
                            <a:cs typeface="Times New Roman" panose="02020603050405020304" pitchFamily="18" charset="0"/>
                          </a:rPr>
                        </m:ctrlPr>
                      </m:sSubPr>
                      <m:e>
                        <m:r>
                          <a:rPr lang="en-US" altLang="zh-CN" b="0" i="1" smtClean="0">
                            <a:solidFill>
                              <a:schemeClr val="tx2"/>
                            </a:solidFill>
                            <a:latin typeface="Cambria Math" panose="02040503050406030204" pitchFamily="18" charset="0"/>
                            <a:cs typeface="Times New Roman" panose="02020603050405020304" pitchFamily="18" charset="0"/>
                          </a:rPr>
                          <m:t>𝑁</m:t>
                        </m:r>
                      </m:e>
                      <m:sub>
                        <m:r>
                          <a:rPr lang="en-US" altLang="zh-CN" b="0" i="1" smtClean="0">
                            <a:solidFill>
                              <a:schemeClr val="tx2"/>
                            </a:solidFill>
                            <a:latin typeface="Cambria Math" panose="02040503050406030204" pitchFamily="18" charset="0"/>
                            <a:cs typeface="Times New Roman" panose="02020603050405020304" pitchFamily="18" charset="0"/>
                          </a:rPr>
                          <m:t>𝑖</m:t>
                        </m:r>
                      </m:sub>
                    </m:sSub>
                    <m:r>
                      <a:rPr lang="en-US" altLang="zh-CN" b="0" i="1" smtClean="0">
                        <a:solidFill>
                          <a:schemeClr val="tx2"/>
                        </a:solidFill>
                        <a:latin typeface="Cambria Math" panose="02040503050406030204" pitchFamily="18" charset="0"/>
                        <a:cs typeface="Times New Roman" panose="02020603050405020304" pitchFamily="18" charset="0"/>
                      </a:rPr>
                      <m:t>= </m:t>
                    </m:r>
                    <m:sSub>
                      <m:sSubPr>
                        <m:ctrlPr>
                          <a:rPr lang="en-US" altLang="zh-CN" b="0" i="1" smtClean="0">
                            <a:solidFill>
                              <a:schemeClr val="tx2"/>
                            </a:solidFill>
                            <a:latin typeface="Cambria Math" panose="02040503050406030204" pitchFamily="18" charset="0"/>
                            <a:cs typeface="Times New Roman" panose="02020603050405020304" pitchFamily="18" charset="0"/>
                          </a:rPr>
                        </m:ctrlPr>
                      </m:sSubPr>
                      <m:e>
                        <m:r>
                          <a:rPr lang="en-US" altLang="zh-CN" b="0" i="1" smtClean="0">
                            <a:solidFill>
                              <a:schemeClr val="tx2"/>
                            </a:solidFill>
                            <a:latin typeface="Cambria Math" panose="02040503050406030204" pitchFamily="18" charset="0"/>
                            <a:cs typeface="Times New Roman" panose="02020603050405020304" pitchFamily="18" charset="0"/>
                          </a:rPr>
                          <m:t>𝑉</m:t>
                        </m:r>
                      </m:e>
                      <m:sub>
                        <m:r>
                          <a:rPr lang="en-US" altLang="zh-CN" b="0" i="1" smtClean="0">
                            <a:solidFill>
                              <a:schemeClr val="tx2"/>
                            </a:solidFill>
                            <a:latin typeface="Cambria Math" panose="02040503050406030204" pitchFamily="18" charset="0"/>
                            <a:cs typeface="Times New Roman" panose="02020603050405020304" pitchFamily="18" charset="0"/>
                          </a:rPr>
                          <m:t>𝑖</m:t>
                        </m:r>
                      </m:sub>
                    </m:sSub>
                  </m:oMath>
                </a14:m>
                <a:r>
                  <a:rPr lang="en-US" altLang="zh-CN" dirty="0">
                    <a:solidFill>
                      <a:schemeClr val="tx2"/>
                    </a:solidFill>
                    <a:cs typeface="Times New Roman" panose="02020603050405020304" pitchFamily="18" charset="0"/>
                  </a:rPr>
                  <a:t> </a:t>
                </a:r>
                <a14:m>
                  <m:oMath xmlns:m="http://schemas.openxmlformats.org/officeDocument/2006/math">
                    <m:sSub>
                      <m:sSubPr>
                        <m:ctrlPr>
                          <a:rPr lang="en-US" altLang="zh-CN" i="1">
                            <a:solidFill>
                              <a:schemeClr val="tx2"/>
                            </a:solidFill>
                            <a:latin typeface="Cambria Math" panose="02040503050406030204" pitchFamily="18" charset="0"/>
                            <a:cs typeface="Times New Roman" panose="02020603050405020304" pitchFamily="18" charset="0"/>
                          </a:rPr>
                        </m:ctrlPr>
                      </m:sSubPr>
                      <m:e>
                        <m:r>
                          <a:rPr lang="en-US" altLang="zh-CN" i="1">
                            <a:solidFill>
                              <a:schemeClr val="tx2"/>
                            </a:solidFill>
                            <a:latin typeface="Cambria Math" panose="02040503050406030204" pitchFamily="18" charset="0"/>
                            <a:ea typeface="Cambria Math" panose="02040503050406030204" pitchFamily="18" charset="0"/>
                            <a:cs typeface="Times New Roman" panose="02020603050405020304" pitchFamily="18" charset="0"/>
                          </a:rPr>
                          <m:t>𝜌</m:t>
                        </m:r>
                      </m:e>
                      <m:sub>
                        <m:r>
                          <a:rPr lang="en-US" altLang="zh-CN" i="1">
                            <a:solidFill>
                              <a:schemeClr val="tx2"/>
                            </a:solidFill>
                            <a:latin typeface="Cambria Math" panose="02040503050406030204" pitchFamily="18" charset="0"/>
                            <a:cs typeface="Times New Roman" panose="02020603050405020304" pitchFamily="18" charset="0"/>
                          </a:rPr>
                          <m:t>𝑖</m:t>
                        </m:r>
                      </m:sub>
                    </m:sSub>
                    <m:sSub>
                      <m:sSubPr>
                        <m:ctrlPr>
                          <a:rPr lang="en-US" altLang="zh-CN" i="1" smtClean="0">
                            <a:solidFill>
                              <a:schemeClr val="tx2"/>
                            </a:solidFill>
                            <a:latin typeface="Cambria Math" panose="02040503050406030204" pitchFamily="18" charset="0"/>
                            <a:cs typeface="Times New Roman" panose="02020603050405020304" pitchFamily="18" charset="0"/>
                          </a:rPr>
                        </m:ctrlPr>
                      </m:sSubPr>
                      <m:e>
                        <m:r>
                          <a:rPr lang="en-US" altLang="zh-CN" b="0" i="1" smtClean="0">
                            <a:solidFill>
                              <a:schemeClr val="tx2"/>
                            </a:solidFill>
                            <a:latin typeface="Cambria Math" panose="02040503050406030204" pitchFamily="18" charset="0"/>
                            <a:cs typeface="Times New Roman" panose="02020603050405020304" pitchFamily="18" charset="0"/>
                          </a:rPr>
                          <m:t>𝑁</m:t>
                        </m:r>
                      </m:e>
                      <m:sub>
                        <m:r>
                          <a:rPr lang="en-US" altLang="zh-CN" b="0" i="1" smtClean="0">
                            <a:solidFill>
                              <a:schemeClr val="tx2"/>
                            </a:solidFill>
                            <a:latin typeface="Cambria Math" panose="02040503050406030204" pitchFamily="18" charset="0"/>
                            <a:cs typeface="Times New Roman" panose="02020603050405020304" pitchFamily="18" charset="0"/>
                          </a:rPr>
                          <m:t>𝐴</m:t>
                        </m:r>
                      </m:sub>
                    </m:sSub>
                    <m:r>
                      <a:rPr lang="en-US" altLang="zh-CN" b="0" i="1" smtClean="0">
                        <a:solidFill>
                          <a:schemeClr val="tx2"/>
                        </a:solidFill>
                        <a:latin typeface="Cambria Math" panose="02040503050406030204" pitchFamily="18" charset="0"/>
                        <a:cs typeface="Times New Roman" panose="02020603050405020304" pitchFamily="18" charset="0"/>
                      </a:rPr>
                      <m:t>/</m:t>
                    </m:r>
                    <m:sSub>
                      <m:sSubPr>
                        <m:ctrlPr>
                          <a:rPr lang="en-US" altLang="zh-CN" b="0" i="1" smtClean="0">
                            <a:solidFill>
                              <a:schemeClr val="tx2"/>
                            </a:solidFill>
                            <a:latin typeface="Cambria Math" panose="02040503050406030204" pitchFamily="18" charset="0"/>
                            <a:cs typeface="Times New Roman" panose="02020603050405020304" pitchFamily="18" charset="0"/>
                          </a:rPr>
                        </m:ctrlPr>
                      </m:sSubPr>
                      <m:e>
                        <m:r>
                          <a:rPr lang="en-US" altLang="zh-CN" b="0" i="1" smtClean="0">
                            <a:solidFill>
                              <a:schemeClr val="tx2"/>
                            </a:solidFill>
                            <a:latin typeface="Cambria Math" panose="02040503050406030204" pitchFamily="18" charset="0"/>
                            <a:cs typeface="Times New Roman" panose="02020603050405020304" pitchFamily="18" charset="0"/>
                          </a:rPr>
                          <m:t>𝑀</m:t>
                        </m:r>
                      </m:e>
                      <m:sub>
                        <m:r>
                          <a:rPr lang="en-US" altLang="zh-CN" b="0" i="1" smtClean="0">
                            <a:solidFill>
                              <a:schemeClr val="tx2"/>
                            </a:solidFill>
                            <a:latin typeface="Cambria Math" panose="02040503050406030204" pitchFamily="18" charset="0"/>
                            <a:cs typeface="Times New Roman" panose="02020603050405020304" pitchFamily="18" charset="0"/>
                          </a:rPr>
                          <m:t>𝑖</m:t>
                        </m:r>
                      </m:sub>
                    </m:sSub>
                  </m:oMath>
                </a14:m>
                <a:endParaRPr lang="zh-CN" altLang="en-US" dirty="0">
                  <a:solidFill>
                    <a:schemeClr val="tx2"/>
                  </a:solidFill>
                  <a:latin typeface="Times New Roman" panose="02020603050405020304" pitchFamily="18" charset="0"/>
                  <a:cs typeface="Times New Roman" panose="02020603050405020304" pitchFamily="18" charset="0"/>
                </a:endParaRPr>
              </a:p>
            </p:txBody>
          </p:sp>
        </mc:Choice>
        <mc:Fallback>
          <p:sp>
            <p:nvSpPr>
              <p:cNvPr id="5" name="矩形 4"/>
              <p:cNvSpPr>
                <a:spLocks noRot="1" noChangeAspect="1" noMove="1" noResize="1" noEditPoints="1" noAdjustHandles="1" noChangeArrowheads="1" noChangeShapeType="1" noTextEdit="1"/>
              </p:cNvSpPr>
              <p:nvPr/>
            </p:nvSpPr>
            <p:spPr>
              <a:xfrm>
                <a:off x="317271" y="1538830"/>
                <a:ext cx="8287177" cy="646331"/>
              </a:xfrm>
              <a:prstGeom prst="rect">
                <a:avLst/>
              </a:prstGeom>
              <a:blipFill rotWithShape="1">
                <a:blip r:embed="rId1"/>
                <a:stretch>
                  <a:fillRect l="-5" t="-35" r="2" b="19"/>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8" name="文本框 7"/>
              <p:cNvSpPr txBox="1"/>
              <p:nvPr/>
            </p:nvSpPr>
            <p:spPr>
              <a:xfrm>
                <a:off x="827584" y="2503393"/>
                <a:ext cx="5688632" cy="1841145"/>
              </a:xfrm>
              <a:prstGeom prst="rect">
                <a:avLst/>
              </a:prstGeom>
              <a:noFill/>
            </p:spPr>
            <p:txBody>
              <a:bodyPr wrap="square" lIns="0" tIns="0" rIns="0" bIns="0" rtlCol="0">
                <a:spAutoFit/>
              </a:bodyPr>
              <a:lstStyle/>
              <a:p>
                <a:pPr>
                  <a:lnSpc>
                    <a:spcPct val="150000"/>
                  </a:lnSpc>
                </a:pPr>
                <a14:m>
                  <m:oMath xmlns:m="http://schemas.openxmlformats.org/officeDocument/2006/math">
                    <m:r>
                      <m:rPr>
                        <m:sty m:val="p"/>
                      </m:rPr>
                      <a:rPr kumimoji="1" lang="el-GR" altLang="zh-CN" sz="2000" i="1" baseline="0" smtClean="0">
                        <a:solidFill>
                          <a:schemeClr val="tx2"/>
                        </a:solidFill>
                        <a:latin typeface="Cambria Math" panose="02040503050406030204" pitchFamily="18" charset="0"/>
                        <a:ea typeface="Cambria Math" panose="02040503050406030204" pitchFamily="18" charset="0"/>
                      </a:rPr>
                      <m:t>Σ</m:t>
                    </m:r>
                    <m:r>
                      <a:rPr kumimoji="1" lang="en-US" altLang="zh-CN" sz="2000" b="0" i="1" baseline="0" smtClean="0">
                        <a:solidFill>
                          <a:schemeClr val="tx2"/>
                        </a:solidFill>
                        <a:latin typeface="Cambria Math" panose="02040503050406030204" pitchFamily="18" charset="0"/>
                        <a:ea typeface="Cambria Math" panose="02040503050406030204" pitchFamily="18" charset="0"/>
                      </a:rPr>
                      <m:t>= </m:t>
                    </m:r>
                    <m:nary>
                      <m:naryPr>
                        <m:chr m:val="∑"/>
                        <m:supHide m:val="on"/>
                        <m:ctrlPr>
                          <a:rPr kumimoji="1" lang="en-US" altLang="zh-CN" sz="2000" b="0" i="1" baseline="0" smtClean="0">
                            <a:solidFill>
                              <a:schemeClr val="tx2"/>
                            </a:solidFill>
                            <a:latin typeface="Cambria Math" panose="02040503050406030204" pitchFamily="18" charset="0"/>
                            <a:ea typeface="Cambria Math" panose="02040503050406030204" pitchFamily="18" charset="0"/>
                          </a:rPr>
                        </m:ctrlPr>
                      </m:naryPr>
                      <m:sub>
                        <m:r>
                          <m:rPr>
                            <m:brk m:alnAt="7"/>
                          </m:rPr>
                          <a:rPr kumimoji="1" lang="en-US" altLang="zh-CN" sz="2000" b="0" i="1" baseline="0" smtClean="0">
                            <a:solidFill>
                              <a:schemeClr val="tx2"/>
                            </a:solidFill>
                            <a:latin typeface="Cambria Math" panose="02040503050406030204" pitchFamily="18" charset="0"/>
                            <a:ea typeface="Cambria Math" panose="02040503050406030204" pitchFamily="18" charset="0"/>
                          </a:rPr>
                          <m:t>𝑖</m:t>
                        </m:r>
                      </m:sub>
                      <m:sup/>
                      <m:e>
                        <m:sSub>
                          <m:sSubPr>
                            <m:ctrlPr>
                              <a:rPr lang="en-US" altLang="zh-CN" sz="2000" i="1">
                                <a:solidFill>
                                  <a:schemeClr val="tx2"/>
                                </a:solidFill>
                                <a:latin typeface="Cambria Math" panose="02040503050406030204" pitchFamily="18" charset="0"/>
                                <a:cs typeface="Times New Roman" panose="02020603050405020304" pitchFamily="18" charset="0"/>
                              </a:rPr>
                            </m:ctrlPr>
                          </m:sSubPr>
                          <m:e>
                            <m:r>
                              <a:rPr lang="en-US" altLang="zh-CN" sz="2000" i="1">
                                <a:solidFill>
                                  <a:schemeClr val="tx2"/>
                                </a:solidFill>
                                <a:latin typeface="Cambria Math" panose="02040503050406030204" pitchFamily="18" charset="0"/>
                                <a:cs typeface="Times New Roman" panose="02020603050405020304" pitchFamily="18" charset="0"/>
                              </a:rPr>
                              <m:t>𝑁</m:t>
                            </m:r>
                          </m:e>
                          <m:sub>
                            <m:r>
                              <a:rPr lang="en-US" altLang="zh-CN" sz="2000" i="1">
                                <a:solidFill>
                                  <a:schemeClr val="tx2"/>
                                </a:solidFill>
                                <a:latin typeface="Cambria Math" panose="02040503050406030204" pitchFamily="18" charset="0"/>
                                <a:cs typeface="Times New Roman" panose="02020603050405020304" pitchFamily="18" charset="0"/>
                              </a:rPr>
                              <m:t>𝑖</m:t>
                            </m:r>
                          </m:sub>
                        </m:sSub>
                      </m:e>
                    </m:nary>
                    <m:sSub>
                      <m:sSubPr>
                        <m:ctrlPr>
                          <a:rPr kumimoji="1" lang="en-US" altLang="zh-CN" sz="2000" b="0" i="1" baseline="0" smtClean="0">
                            <a:solidFill>
                              <a:schemeClr val="tx2"/>
                            </a:solidFill>
                            <a:latin typeface="Cambria Math" panose="02040503050406030204" pitchFamily="18" charset="0"/>
                            <a:ea typeface="Cambria Math" panose="02040503050406030204" pitchFamily="18" charset="0"/>
                          </a:rPr>
                        </m:ctrlPr>
                      </m:sSubPr>
                      <m:e>
                        <m:r>
                          <a:rPr kumimoji="1" lang="en-US" altLang="zh-CN" sz="2000" b="0" i="1" baseline="0" smtClean="0">
                            <a:solidFill>
                              <a:schemeClr val="tx2"/>
                            </a:solidFill>
                            <a:latin typeface="Cambria Math" panose="02040503050406030204" pitchFamily="18" charset="0"/>
                            <a:ea typeface="Cambria Math" panose="02040503050406030204" pitchFamily="18" charset="0"/>
                          </a:rPr>
                          <m:t>𝜎</m:t>
                        </m:r>
                      </m:e>
                      <m:sub>
                        <m:r>
                          <a:rPr kumimoji="1" lang="en-US" altLang="zh-CN" sz="2000" b="0" i="1" baseline="0" smtClean="0">
                            <a:solidFill>
                              <a:schemeClr val="tx2"/>
                            </a:solidFill>
                            <a:latin typeface="Cambria Math" panose="02040503050406030204" pitchFamily="18" charset="0"/>
                            <a:ea typeface="Cambria Math" panose="02040503050406030204" pitchFamily="18" charset="0"/>
                          </a:rPr>
                          <m:t>𝑖</m:t>
                        </m:r>
                      </m:sub>
                    </m:sSub>
                    <m:r>
                      <a:rPr kumimoji="1" lang="en-US" altLang="zh-CN" sz="2000" b="0" i="1" baseline="0" smtClean="0">
                        <a:solidFill>
                          <a:schemeClr val="tx2"/>
                        </a:solidFill>
                        <a:latin typeface="Cambria Math" panose="02040503050406030204" pitchFamily="18" charset="0"/>
                        <a:ea typeface="Cambria Math" panose="02040503050406030204" pitchFamily="18" charset="0"/>
                      </a:rPr>
                      <m:t>=</m:t>
                    </m:r>
                    <m:nary>
                      <m:naryPr>
                        <m:chr m:val="∑"/>
                        <m:supHide m:val="on"/>
                        <m:ctrlPr>
                          <a:rPr kumimoji="1" lang="en-US" altLang="zh-CN" sz="2000" b="0" i="1" baseline="0" smtClean="0">
                            <a:solidFill>
                              <a:schemeClr val="tx2"/>
                            </a:solidFill>
                            <a:latin typeface="Cambria Math" panose="02040503050406030204" pitchFamily="18" charset="0"/>
                            <a:ea typeface="Cambria Math" panose="02040503050406030204" pitchFamily="18" charset="0"/>
                          </a:rPr>
                        </m:ctrlPr>
                      </m:naryPr>
                      <m:sub>
                        <m:r>
                          <m:rPr>
                            <m:brk m:alnAt="7"/>
                          </m:rPr>
                          <a:rPr kumimoji="1" lang="en-US" altLang="zh-CN" sz="2000" b="0" i="1" baseline="0" smtClean="0">
                            <a:solidFill>
                              <a:schemeClr val="tx2"/>
                            </a:solidFill>
                            <a:latin typeface="Cambria Math" panose="02040503050406030204" pitchFamily="18" charset="0"/>
                            <a:ea typeface="Cambria Math" panose="02040503050406030204" pitchFamily="18" charset="0"/>
                          </a:rPr>
                          <m:t>𝑖</m:t>
                        </m:r>
                      </m:sub>
                      <m:sup/>
                      <m:e>
                        <m:sSub>
                          <m:sSubPr>
                            <m:ctrlPr>
                              <a:rPr kumimoji="1" lang="en-US" altLang="zh-CN" sz="2000" i="1">
                                <a:solidFill>
                                  <a:schemeClr val="tx2"/>
                                </a:solidFill>
                                <a:latin typeface="Cambria Math" panose="02040503050406030204" pitchFamily="18" charset="0"/>
                                <a:ea typeface="Cambria Math" panose="02040503050406030204" pitchFamily="18" charset="0"/>
                              </a:rPr>
                            </m:ctrlPr>
                          </m:sSubPr>
                          <m:e>
                            <m:r>
                              <a:rPr kumimoji="1" lang="en-US" altLang="zh-CN" sz="2000" i="1">
                                <a:solidFill>
                                  <a:schemeClr val="tx2"/>
                                </a:solidFill>
                                <a:latin typeface="Cambria Math" panose="02040503050406030204" pitchFamily="18" charset="0"/>
                                <a:ea typeface="Cambria Math" panose="02040503050406030204" pitchFamily="18" charset="0"/>
                              </a:rPr>
                              <m:t>𝜎</m:t>
                            </m:r>
                          </m:e>
                          <m:sub>
                            <m:r>
                              <a:rPr kumimoji="1" lang="en-US" altLang="zh-CN" sz="2000" i="1">
                                <a:solidFill>
                                  <a:schemeClr val="tx2"/>
                                </a:solidFill>
                                <a:latin typeface="Cambria Math" panose="02040503050406030204" pitchFamily="18" charset="0"/>
                                <a:ea typeface="Cambria Math" panose="02040503050406030204" pitchFamily="18" charset="0"/>
                              </a:rPr>
                              <m:t>𝑖</m:t>
                            </m:r>
                          </m:sub>
                        </m:sSub>
                        <m:r>
                          <a:rPr kumimoji="1" lang="en-US" altLang="zh-CN" sz="2000" i="1" smtClean="0">
                            <a:solidFill>
                              <a:schemeClr val="tx2"/>
                            </a:solidFill>
                            <a:latin typeface="Cambria Math" panose="02040503050406030204" pitchFamily="18" charset="0"/>
                            <a:ea typeface="Cambria Math" panose="02040503050406030204" pitchFamily="18" charset="0"/>
                          </a:rPr>
                          <m:t>∙</m:t>
                        </m:r>
                      </m:e>
                    </m:nary>
                  </m:oMath>
                </a14:m>
                <a:r>
                  <a:rPr lang="en-US" altLang="zh-CN" sz="2000" dirty="0">
                    <a:solidFill>
                      <a:schemeClr val="tx2"/>
                    </a:solidFill>
                    <a:latin typeface="Times New Roman" panose="02020603050405020304" pitchFamily="18" charset="0"/>
                    <a:cs typeface="Times New Roman" panose="02020603050405020304" pitchFamily="18" charset="0"/>
                  </a:rPr>
                  <a:t> </a:t>
                </a:r>
                <a14:m>
                  <m:oMath xmlns:m="http://schemas.openxmlformats.org/officeDocument/2006/math">
                    <m:sSub>
                      <m:sSubPr>
                        <m:ctrlPr>
                          <a:rPr lang="en-US" altLang="zh-CN" sz="2000" i="1">
                            <a:solidFill>
                              <a:schemeClr val="tx2"/>
                            </a:solidFill>
                            <a:latin typeface="Cambria Math" panose="02040503050406030204" pitchFamily="18" charset="0"/>
                            <a:cs typeface="Times New Roman" panose="02020603050405020304" pitchFamily="18" charset="0"/>
                          </a:rPr>
                        </m:ctrlPr>
                      </m:sSubPr>
                      <m:e>
                        <m:r>
                          <a:rPr lang="en-US" altLang="zh-CN" sz="2000" i="1">
                            <a:solidFill>
                              <a:schemeClr val="tx2"/>
                            </a:solidFill>
                            <a:latin typeface="Cambria Math" panose="02040503050406030204" pitchFamily="18" charset="0"/>
                            <a:cs typeface="Times New Roman" panose="02020603050405020304" pitchFamily="18" charset="0"/>
                          </a:rPr>
                          <m:t>𝑉</m:t>
                        </m:r>
                      </m:e>
                      <m:sub>
                        <m:r>
                          <a:rPr lang="en-US" altLang="zh-CN" sz="2000" i="1">
                            <a:solidFill>
                              <a:schemeClr val="tx2"/>
                            </a:solidFill>
                            <a:latin typeface="Cambria Math" panose="02040503050406030204" pitchFamily="18" charset="0"/>
                            <a:cs typeface="Times New Roman" panose="02020603050405020304" pitchFamily="18" charset="0"/>
                          </a:rPr>
                          <m:t>𝑖</m:t>
                        </m:r>
                      </m:sub>
                    </m:sSub>
                  </m:oMath>
                </a14:m>
                <a:r>
                  <a:rPr lang="en-US" altLang="zh-CN" sz="2000" dirty="0">
                    <a:solidFill>
                      <a:schemeClr val="tx2"/>
                    </a:solidFill>
                    <a:latin typeface="Times New Roman" panose="02020603050405020304" pitchFamily="18" charset="0"/>
                    <a:cs typeface="Times New Roman" panose="02020603050405020304" pitchFamily="18" charset="0"/>
                  </a:rPr>
                  <a:t> </a:t>
                </a:r>
                <a14:m>
                  <m:oMath xmlns:m="http://schemas.openxmlformats.org/officeDocument/2006/math">
                    <m:f>
                      <m:fPr>
                        <m:ctrlPr>
                          <a:rPr lang="en-US" altLang="zh-CN" sz="2000" i="1">
                            <a:solidFill>
                              <a:schemeClr val="tx2"/>
                            </a:solidFill>
                            <a:latin typeface="Cambria Math" panose="02040503050406030204" pitchFamily="18" charset="0"/>
                            <a:cs typeface="Times New Roman" panose="02020603050405020304" pitchFamily="18" charset="0"/>
                          </a:rPr>
                        </m:ctrlPr>
                      </m:fPr>
                      <m:num>
                        <m:sSub>
                          <m:sSubPr>
                            <m:ctrlPr>
                              <a:rPr lang="en-US" altLang="zh-CN" sz="2000" i="1">
                                <a:solidFill>
                                  <a:schemeClr val="tx2"/>
                                </a:solidFill>
                                <a:latin typeface="Cambria Math" panose="02040503050406030204" pitchFamily="18" charset="0"/>
                                <a:cs typeface="Times New Roman" panose="02020603050405020304" pitchFamily="18" charset="0"/>
                              </a:rPr>
                            </m:ctrlPr>
                          </m:sSubPr>
                          <m:e>
                            <m:r>
                              <a:rPr lang="en-US" altLang="zh-CN" sz="2000" i="1">
                                <a:solidFill>
                                  <a:schemeClr val="tx2"/>
                                </a:solidFill>
                                <a:latin typeface="Cambria Math" panose="02040503050406030204" pitchFamily="18" charset="0"/>
                                <a:ea typeface="Cambria Math" panose="02040503050406030204" pitchFamily="18" charset="0"/>
                                <a:cs typeface="Times New Roman" panose="02020603050405020304" pitchFamily="18" charset="0"/>
                              </a:rPr>
                              <m:t>𝜌</m:t>
                            </m:r>
                          </m:e>
                          <m:sub>
                            <m:r>
                              <a:rPr lang="en-US" altLang="zh-CN" sz="2000" i="1">
                                <a:solidFill>
                                  <a:schemeClr val="tx2"/>
                                </a:solidFill>
                                <a:latin typeface="Cambria Math" panose="02040503050406030204" pitchFamily="18" charset="0"/>
                                <a:cs typeface="Times New Roman" panose="02020603050405020304" pitchFamily="18" charset="0"/>
                              </a:rPr>
                              <m:t>𝑖</m:t>
                            </m:r>
                          </m:sub>
                        </m:sSub>
                        <m:sSub>
                          <m:sSubPr>
                            <m:ctrlPr>
                              <a:rPr lang="en-US" altLang="zh-CN" sz="2000" i="1">
                                <a:solidFill>
                                  <a:schemeClr val="tx2"/>
                                </a:solidFill>
                                <a:latin typeface="Cambria Math" panose="02040503050406030204" pitchFamily="18" charset="0"/>
                                <a:cs typeface="Times New Roman" panose="02020603050405020304" pitchFamily="18" charset="0"/>
                              </a:rPr>
                            </m:ctrlPr>
                          </m:sSubPr>
                          <m:e>
                            <m:r>
                              <a:rPr lang="en-US" altLang="zh-CN" sz="2000" i="1">
                                <a:solidFill>
                                  <a:schemeClr val="tx2"/>
                                </a:solidFill>
                                <a:latin typeface="Cambria Math" panose="02040503050406030204" pitchFamily="18" charset="0"/>
                                <a:cs typeface="Times New Roman" panose="02020603050405020304" pitchFamily="18" charset="0"/>
                              </a:rPr>
                              <m:t>𝑁</m:t>
                            </m:r>
                          </m:e>
                          <m:sub>
                            <m:r>
                              <a:rPr lang="en-US" altLang="zh-CN" sz="2000" i="1">
                                <a:solidFill>
                                  <a:schemeClr val="tx2"/>
                                </a:solidFill>
                                <a:latin typeface="Cambria Math" panose="02040503050406030204" pitchFamily="18" charset="0"/>
                                <a:cs typeface="Times New Roman" panose="02020603050405020304" pitchFamily="18" charset="0"/>
                              </a:rPr>
                              <m:t>𝐴</m:t>
                            </m:r>
                          </m:sub>
                        </m:sSub>
                      </m:num>
                      <m:den>
                        <m:sSub>
                          <m:sSubPr>
                            <m:ctrlPr>
                              <a:rPr lang="en-US" altLang="zh-CN" sz="2000" i="1">
                                <a:solidFill>
                                  <a:schemeClr val="tx2"/>
                                </a:solidFill>
                                <a:latin typeface="Cambria Math" panose="02040503050406030204" pitchFamily="18" charset="0"/>
                                <a:cs typeface="Times New Roman" panose="02020603050405020304" pitchFamily="18" charset="0"/>
                              </a:rPr>
                            </m:ctrlPr>
                          </m:sSubPr>
                          <m:e>
                            <m:r>
                              <a:rPr lang="en-US" altLang="zh-CN" sz="2000" i="1">
                                <a:solidFill>
                                  <a:schemeClr val="tx2"/>
                                </a:solidFill>
                                <a:latin typeface="Cambria Math" panose="02040503050406030204" pitchFamily="18" charset="0"/>
                                <a:cs typeface="Times New Roman" panose="02020603050405020304" pitchFamily="18" charset="0"/>
                              </a:rPr>
                              <m:t>𝑀</m:t>
                            </m:r>
                          </m:e>
                          <m:sub>
                            <m:r>
                              <a:rPr lang="en-US" altLang="zh-CN" sz="2000" i="1">
                                <a:solidFill>
                                  <a:schemeClr val="tx2"/>
                                </a:solidFill>
                                <a:latin typeface="Cambria Math" panose="02040503050406030204" pitchFamily="18" charset="0"/>
                                <a:cs typeface="Times New Roman" panose="02020603050405020304" pitchFamily="18" charset="0"/>
                              </a:rPr>
                              <m:t>𝑖</m:t>
                            </m:r>
                          </m:sub>
                        </m:sSub>
                      </m:den>
                    </m:f>
                  </m:oMath>
                </a14:m>
                <a:endParaRPr lang="en-US" altLang="zh-CN" sz="2000" dirty="0">
                  <a:solidFill>
                    <a:schemeClr val="tx2"/>
                  </a:solidFill>
                  <a:latin typeface="Times New Roman" panose="02020603050405020304" pitchFamily="18" charset="0"/>
                  <a:cs typeface="Times New Roman" panose="02020603050405020304" pitchFamily="18" charset="0"/>
                </a:endParaRPr>
              </a:p>
              <a:p>
                <a:pPr>
                  <a:lnSpc>
                    <a:spcPct val="150000"/>
                  </a:lnSpc>
                </a:pPr>
                <a:r>
                  <a:rPr kumimoji="1" lang="en-US" altLang="zh-CN" sz="2000" dirty="0">
                    <a:solidFill>
                      <a:schemeClr val="tx2"/>
                    </a:solidFill>
                    <a:latin typeface="Times New Roman" panose="02020603050405020304" pitchFamily="18" charset="0"/>
                    <a:ea typeface="仿宋" panose="02010609060101010101" pitchFamily="49" charset="-122"/>
                    <a:cs typeface="Times New Roman" panose="02020603050405020304" pitchFamily="18" charset="0"/>
                  </a:rPr>
                  <a:t>    </a:t>
                </a:r>
                <a:r>
                  <a:rPr kumimoji="1" lang="en-US" altLang="zh-CN" sz="2000" baseline="0" dirty="0">
                    <a:solidFill>
                      <a:schemeClr val="tx2"/>
                    </a:solidFill>
                    <a:latin typeface="Times New Roman" panose="02020603050405020304" pitchFamily="18" charset="0"/>
                    <a:ea typeface="仿宋" panose="02010609060101010101" pitchFamily="49" charset="-122"/>
                    <a:cs typeface="Times New Roman" panose="02020603050405020304" pitchFamily="18" charset="0"/>
                  </a:rPr>
                  <a:t>=</a:t>
                </a:r>
                <a:r>
                  <a:rPr kumimoji="1" lang="en-US" altLang="zh-CN" sz="2000" dirty="0">
                    <a:solidFill>
                      <a:schemeClr val="tx2"/>
                    </a:solidFill>
                    <a:latin typeface="Times New Roman" panose="02020603050405020304" pitchFamily="18" charset="0"/>
                    <a:ea typeface="Cambria Math" panose="02040503050406030204" pitchFamily="18" charset="0"/>
                    <a:cs typeface="Times New Roman" panose="02020603050405020304" pitchFamily="18" charset="0"/>
                  </a:rPr>
                  <a:t> </a:t>
                </a:r>
                <a14:m>
                  <m:oMath xmlns:m="http://schemas.openxmlformats.org/officeDocument/2006/math">
                    <m:nary>
                      <m:naryPr>
                        <m:chr m:val="∑"/>
                        <m:supHide m:val="on"/>
                        <m:ctrlPr>
                          <a:rPr kumimoji="1" lang="en-US" altLang="zh-CN" sz="2000" i="1">
                            <a:solidFill>
                              <a:schemeClr val="tx2"/>
                            </a:solidFill>
                            <a:latin typeface="Cambria Math" panose="02040503050406030204" pitchFamily="18" charset="0"/>
                            <a:ea typeface="Cambria Math" panose="02040503050406030204" pitchFamily="18" charset="0"/>
                          </a:rPr>
                        </m:ctrlPr>
                      </m:naryPr>
                      <m:sub>
                        <m:r>
                          <m:rPr>
                            <m:brk m:alnAt="7"/>
                          </m:rPr>
                          <a:rPr kumimoji="1" lang="en-US" altLang="zh-CN" sz="2000" i="1">
                            <a:solidFill>
                              <a:schemeClr val="tx2"/>
                            </a:solidFill>
                            <a:latin typeface="Cambria Math" panose="02040503050406030204" pitchFamily="18" charset="0"/>
                            <a:ea typeface="Cambria Math" panose="02040503050406030204" pitchFamily="18" charset="0"/>
                          </a:rPr>
                          <m:t>𝑖</m:t>
                        </m:r>
                      </m:sub>
                      <m:sup/>
                      <m:e>
                        <m:sSub>
                          <m:sSubPr>
                            <m:ctrlPr>
                              <a:rPr lang="en-US" altLang="zh-CN" sz="2000" i="1">
                                <a:solidFill>
                                  <a:schemeClr val="tx2"/>
                                </a:solidFill>
                                <a:latin typeface="Cambria Math" panose="02040503050406030204" pitchFamily="18" charset="0"/>
                                <a:cs typeface="Times New Roman" panose="02020603050405020304" pitchFamily="18" charset="0"/>
                              </a:rPr>
                            </m:ctrlPr>
                          </m:sSubPr>
                          <m:e>
                            <m:r>
                              <a:rPr lang="en-US" altLang="zh-CN" sz="2000" i="1">
                                <a:solidFill>
                                  <a:schemeClr val="tx2"/>
                                </a:solidFill>
                                <a:latin typeface="Cambria Math" panose="02040503050406030204" pitchFamily="18" charset="0"/>
                                <a:cs typeface="Times New Roman" panose="02020603050405020304" pitchFamily="18" charset="0"/>
                              </a:rPr>
                              <m:t>𝑉</m:t>
                            </m:r>
                          </m:e>
                          <m:sub>
                            <m:r>
                              <a:rPr lang="en-US" altLang="zh-CN" sz="2000" i="1">
                                <a:solidFill>
                                  <a:schemeClr val="tx2"/>
                                </a:solidFill>
                                <a:latin typeface="Cambria Math" panose="02040503050406030204" pitchFamily="18" charset="0"/>
                                <a:cs typeface="Times New Roman" panose="02020603050405020304" pitchFamily="18" charset="0"/>
                              </a:rPr>
                              <m:t>𝑖</m:t>
                            </m:r>
                          </m:sub>
                        </m:sSub>
                        <m:f>
                          <m:fPr>
                            <m:ctrlPr>
                              <a:rPr lang="en-US" altLang="zh-CN" sz="2000" b="0" i="1" smtClean="0">
                                <a:solidFill>
                                  <a:schemeClr val="tx2"/>
                                </a:solidFill>
                                <a:latin typeface="Cambria Math" panose="02040503050406030204" pitchFamily="18" charset="0"/>
                                <a:cs typeface="Times New Roman" panose="02020603050405020304" pitchFamily="18" charset="0"/>
                              </a:rPr>
                            </m:ctrlPr>
                          </m:fPr>
                          <m:num>
                            <m:sSub>
                              <m:sSubPr>
                                <m:ctrlPr>
                                  <a:rPr kumimoji="1" lang="en-US" altLang="zh-CN" sz="2000" i="1">
                                    <a:solidFill>
                                      <a:schemeClr val="tx2"/>
                                    </a:solidFill>
                                    <a:latin typeface="Cambria Math" panose="02040503050406030204" pitchFamily="18" charset="0"/>
                                    <a:ea typeface="Cambria Math" panose="02040503050406030204" pitchFamily="18" charset="0"/>
                                  </a:rPr>
                                </m:ctrlPr>
                              </m:sSubPr>
                              <m:e>
                                <m:r>
                                  <a:rPr kumimoji="1" lang="en-US" altLang="zh-CN" sz="2000" i="1">
                                    <a:solidFill>
                                      <a:schemeClr val="tx2"/>
                                    </a:solidFill>
                                    <a:latin typeface="Cambria Math" panose="02040503050406030204" pitchFamily="18" charset="0"/>
                                    <a:ea typeface="Cambria Math" panose="02040503050406030204" pitchFamily="18" charset="0"/>
                                  </a:rPr>
                                  <m:t>𝜎</m:t>
                                </m:r>
                              </m:e>
                              <m:sub>
                                <m:r>
                                  <a:rPr kumimoji="1" lang="en-US" altLang="zh-CN" sz="2000" i="1">
                                    <a:solidFill>
                                      <a:schemeClr val="tx2"/>
                                    </a:solidFill>
                                    <a:latin typeface="Cambria Math" panose="02040503050406030204" pitchFamily="18" charset="0"/>
                                    <a:ea typeface="Cambria Math" panose="02040503050406030204" pitchFamily="18" charset="0"/>
                                  </a:rPr>
                                  <m:t>𝑖</m:t>
                                </m:r>
                              </m:sub>
                            </m:sSub>
                            <m:sSub>
                              <m:sSubPr>
                                <m:ctrlPr>
                                  <a:rPr lang="en-US" altLang="zh-CN" sz="2000" i="1">
                                    <a:solidFill>
                                      <a:schemeClr val="tx2"/>
                                    </a:solidFill>
                                    <a:latin typeface="Cambria Math" panose="02040503050406030204" pitchFamily="18" charset="0"/>
                                    <a:cs typeface="Times New Roman" panose="02020603050405020304" pitchFamily="18" charset="0"/>
                                  </a:rPr>
                                </m:ctrlPr>
                              </m:sSubPr>
                              <m:e>
                                <m:r>
                                  <a:rPr lang="en-US" altLang="zh-CN" sz="2000" i="1">
                                    <a:solidFill>
                                      <a:schemeClr val="tx2"/>
                                    </a:solidFill>
                                    <a:latin typeface="Cambria Math" panose="02040503050406030204" pitchFamily="18" charset="0"/>
                                    <a:ea typeface="Cambria Math" panose="02040503050406030204" pitchFamily="18" charset="0"/>
                                    <a:cs typeface="Times New Roman" panose="02020603050405020304" pitchFamily="18" charset="0"/>
                                  </a:rPr>
                                  <m:t>𝜌</m:t>
                                </m:r>
                              </m:e>
                              <m:sub>
                                <m:r>
                                  <a:rPr lang="en-US" altLang="zh-CN" sz="2000" i="1">
                                    <a:solidFill>
                                      <a:schemeClr val="tx2"/>
                                    </a:solidFill>
                                    <a:latin typeface="Cambria Math" panose="02040503050406030204" pitchFamily="18" charset="0"/>
                                    <a:cs typeface="Times New Roman" panose="02020603050405020304" pitchFamily="18" charset="0"/>
                                  </a:rPr>
                                  <m:t>𝑖</m:t>
                                </m:r>
                              </m:sub>
                            </m:sSub>
                            <m:sSub>
                              <m:sSubPr>
                                <m:ctrlPr>
                                  <a:rPr lang="en-US" altLang="zh-CN" sz="2000" i="1">
                                    <a:solidFill>
                                      <a:schemeClr val="tx2"/>
                                    </a:solidFill>
                                    <a:latin typeface="Cambria Math" panose="02040503050406030204" pitchFamily="18" charset="0"/>
                                    <a:cs typeface="Times New Roman" panose="02020603050405020304" pitchFamily="18" charset="0"/>
                                  </a:rPr>
                                </m:ctrlPr>
                              </m:sSubPr>
                              <m:e>
                                <m:r>
                                  <a:rPr lang="en-US" altLang="zh-CN" sz="2000" i="1">
                                    <a:solidFill>
                                      <a:schemeClr val="tx2"/>
                                    </a:solidFill>
                                    <a:latin typeface="Cambria Math" panose="02040503050406030204" pitchFamily="18" charset="0"/>
                                    <a:cs typeface="Times New Roman" panose="02020603050405020304" pitchFamily="18" charset="0"/>
                                  </a:rPr>
                                  <m:t>𝑁</m:t>
                                </m:r>
                              </m:e>
                              <m:sub>
                                <m:r>
                                  <a:rPr lang="en-US" altLang="zh-CN" sz="2000" i="1">
                                    <a:solidFill>
                                      <a:schemeClr val="tx2"/>
                                    </a:solidFill>
                                    <a:latin typeface="Cambria Math" panose="02040503050406030204" pitchFamily="18" charset="0"/>
                                    <a:cs typeface="Times New Roman" panose="02020603050405020304" pitchFamily="18" charset="0"/>
                                  </a:rPr>
                                  <m:t>𝐴</m:t>
                                </m:r>
                              </m:sub>
                            </m:sSub>
                          </m:num>
                          <m:den>
                            <m:sSub>
                              <m:sSubPr>
                                <m:ctrlPr>
                                  <a:rPr lang="en-US" altLang="zh-CN" sz="2000" i="1">
                                    <a:solidFill>
                                      <a:schemeClr val="tx2"/>
                                    </a:solidFill>
                                    <a:latin typeface="Cambria Math" panose="02040503050406030204" pitchFamily="18" charset="0"/>
                                    <a:cs typeface="Times New Roman" panose="02020603050405020304" pitchFamily="18" charset="0"/>
                                  </a:rPr>
                                </m:ctrlPr>
                              </m:sSubPr>
                              <m:e>
                                <m:r>
                                  <a:rPr lang="en-US" altLang="zh-CN" sz="2000" i="1">
                                    <a:solidFill>
                                      <a:schemeClr val="tx2"/>
                                    </a:solidFill>
                                    <a:latin typeface="Cambria Math" panose="02040503050406030204" pitchFamily="18" charset="0"/>
                                    <a:cs typeface="Times New Roman" panose="02020603050405020304" pitchFamily="18" charset="0"/>
                                  </a:rPr>
                                  <m:t>𝑀</m:t>
                                </m:r>
                              </m:e>
                              <m:sub>
                                <m:r>
                                  <a:rPr lang="en-US" altLang="zh-CN" sz="2000" i="1">
                                    <a:solidFill>
                                      <a:schemeClr val="tx2"/>
                                    </a:solidFill>
                                    <a:latin typeface="Cambria Math" panose="02040503050406030204" pitchFamily="18" charset="0"/>
                                    <a:cs typeface="Times New Roman" panose="02020603050405020304" pitchFamily="18" charset="0"/>
                                  </a:rPr>
                                  <m:t>𝑖</m:t>
                                </m:r>
                              </m:sub>
                            </m:sSub>
                          </m:den>
                        </m:f>
                      </m:e>
                    </m:nary>
                  </m:oMath>
                </a14:m>
                <a:endParaRPr kumimoji="1" lang="en-US" altLang="zh-CN" sz="2000" baseline="0" dirty="0">
                  <a:solidFill>
                    <a:schemeClr val="tx2"/>
                  </a:solidFill>
                  <a:latin typeface="Times New Roman" panose="02020603050405020304" pitchFamily="18" charset="0"/>
                  <a:ea typeface="仿宋" panose="02010609060101010101" pitchFamily="49" charset="-122"/>
                  <a:cs typeface="Times New Roman" panose="02020603050405020304" pitchFamily="18" charset="0"/>
                </a:endParaRPr>
              </a:p>
              <a:p>
                <a:pPr>
                  <a:lnSpc>
                    <a:spcPct val="150000"/>
                  </a:lnSpc>
                </a:pPr>
                <a:r>
                  <a:rPr kumimoji="1" lang="en-US" altLang="zh-CN" sz="2000" dirty="0">
                    <a:solidFill>
                      <a:schemeClr val="tx2"/>
                    </a:solidFill>
                    <a:latin typeface="Times New Roman" panose="02020603050405020304" pitchFamily="18" charset="0"/>
                    <a:ea typeface="仿宋" panose="02010609060101010101" pitchFamily="49" charset="-122"/>
                    <a:cs typeface="Times New Roman" panose="02020603050405020304" pitchFamily="18" charset="0"/>
                  </a:rPr>
                  <a:t>     =</a:t>
                </a:r>
                <a14:m>
                  <m:oMath xmlns:m="http://schemas.openxmlformats.org/officeDocument/2006/math">
                    <m:nary>
                      <m:naryPr>
                        <m:chr m:val="∑"/>
                        <m:supHide m:val="on"/>
                        <m:ctrlPr>
                          <a:rPr kumimoji="1" lang="en-US" altLang="zh-CN" sz="2000" i="1" smtClean="0">
                            <a:solidFill>
                              <a:schemeClr val="tx2"/>
                            </a:solidFill>
                            <a:latin typeface="Cambria Math" panose="02040503050406030204" pitchFamily="18" charset="0"/>
                            <a:ea typeface="仿宋" panose="02010609060101010101" pitchFamily="49" charset="-122"/>
                          </a:rPr>
                        </m:ctrlPr>
                      </m:naryPr>
                      <m:sub>
                        <m:r>
                          <m:rPr>
                            <m:brk m:alnAt="7"/>
                          </m:rPr>
                          <a:rPr kumimoji="1" lang="en-US" altLang="zh-CN" sz="2000" b="0" i="1" smtClean="0">
                            <a:solidFill>
                              <a:schemeClr val="tx2"/>
                            </a:solidFill>
                            <a:latin typeface="Cambria Math" panose="02040503050406030204" pitchFamily="18" charset="0"/>
                            <a:ea typeface="仿宋" panose="02010609060101010101" pitchFamily="49" charset="-122"/>
                          </a:rPr>
                          <m:t>𝑖</m:t>
                        </m:r>
                      </m:sub>
                      <m:sup/>
                      <m:e>
                        <m:sSub>
                          <m:sSubPr>
                            <m:ctrlPr>
                              <a:rPr lang="en-US" altLang="zh-CN" sz="2000" i="1">
                                <a:solidFill>
                                  <a:schemeClr val="tx2"/>
                                </a:solidFill>
                                <a:latin typeface="Cambria Math" panose="02040503050406030204" pitchFamily="18" charset="0"/>
                                <a:cs typeface="Times New Roman" panose="02020603050405020304" pitchFamily="18" charset="0"/>
                              </a:rPr>
                            </m:ctrlPr>
                          </m:sSubPr>
                          <m:e>
                            <m:r>
                              <a:rPr lang="en-US" altLang="zh-CN" sz="2000" i="1">
                                <a:solidFill>
                                  <a:schemeClr val="tx2"/>
                                </a:solidFill>
                                <a:latin typeface="Cambria Math" panose="02040503050406030204" pitchFamily="18" charset="0"/>
                                <a:cs typeface="Times New Roman" panose="02020603050405020304" pitchFamily="18" charset="0"/>
                              </a:rPr>
                              <m:t>𝑉</m:t>
                            </m:r>
                          </m:e>
                          <m:sub>
                            <m:r>
                              <a:rPr lang="en-US" altLang="zh-CN" sz="2000" i="1">
                                <a:solidFill>
                                  <a:schemeClr val="tx2"/>
                                </a:solidFill>
                                <a:latin typeface="Cambria Math" panose="02040503050406030204" pitchFamily="18" charset="0"/>
                                <a:cs typeface="Times New Roman" panose="02020603050405020304" pitchFamily="18" charset="0"/>
                              </a:rPr>
                              <m:t>𝑖</m:t>
                            </m:r>
                          </m:sub>
                        </m:sSub>
                        <m:sSub>
                          <m:sSubPr>
                            <m:ctrlPr>
                              <a:rPr lang="en-US" altLang="zh-CN" sz="2000" i="1" smtClean="0">
                                <a:solidFill>
                                  <a:schemeClr val="tx2"/>
                                </a:solidFill>
                                <a:latin typeface="Cambria Math" panose="02040503050406030204" pitchFamily="18" charset="0"/>
                                <a:cs typeface="Times New Roman" panose="02020603050405020304" pitchFamily="18" charset="0"/>
                              </a:rPr>
                            </m:ctrlPr>
                          </m:sSubPr>
                          <m:e>
                            <m:r>
                              <m:rPr>
                                <m:sty m:val="p"/>
                              </m:rPr>
                              <a:rPr lang="el-GR" altLang="zh-CN" sz="2000" i="1" smtClean="0">
                                <a:solidFill>
                                  <a:schemeClr val="tx2"/>
                                </a:solidFill>
                                <a:latin typeface="Cambria Math" panose="02040503050406030204" pitchFamily="18" charset="0"/>
                                <a:ea typeface="Cambria Math" panose="02040503050406030204" pitchFamily="18" charset="0"/>
                                <a:cs typeface="Times New Roman" panose="02020603050405020304" pitchFamily="18" charset="0"/>
                              </a:rPr>
                              <m:t>Σ</m:t>
                            </m:r>
                          </m:e>
                          <m:sub>
                            <m:r>
                              <a:rPr lang="en-US" altLang="zh-CN" sz="2000" b="0" i="1" smtClean="0">
                                <a:solidFill>
                                  <a:schemeClr val="tx2"/>
                                </a:solidFill>
                                <a:latin typeface="Cambria Math" panose="02040503050406030204" pitchFamily="18" charset="0"/>
                                <a:cs typeface="Times New Roman" panose="02020603050405020304" pitchFamily="18" charset="0"/>
                              </a:rPr>
                              <m:t>𝑖</m:t>
                            </m:r>
                          </m:sub>
                        </m:sSub>
                      </m:e>
                    </m:nary>
                  </m:oMath>
                </a14:m>
                <a:endParaRPr kumimoji="1" lang="zh-CN" altLang="en-US" sz="2000" baseline="0" dirty="0">
                  <a:solidFill>
                    <a:schemeClr val="tx2"/>
                  </a:solidFill>
                  <a:latin typeface="Times New Roman" panose="02020603050405020304" pitchFamily="18" charset="0"/>
                  <a:ea typeface="仿宋" panose="02010609060101010101" pitchFamily="49" charset="-122"/>
                  <a:cs typeface="Times New Roman" panose="02020603050405020304" pitchFamily="18" charset="0"/>
                </a:endParaRPr>
              </a:p>
            </p:txBody>
          </p:sp>
        </mc:Choice>
        <mc:Fallback>
          <p:sp>
            <p:nvSpPr>
              <p:cNvPr id="8" name="文本框 7"/>
              <p:cNvSpPr txBox="1">
                <a:spLocks noRot="1" noChangeAspect="1" noMove="1" noResize="1" noEditPoints="1" noAdjustHandles="1" noChangeArrowheads="1" noChangeShapeType="1" noTextEdit="1"/>
              </p:cNvSpPr>
              <p:nvPr/>
            </p:nvSpPr>
            <p:spPr>
              <a:xfrm>
                <a:off x="827584" y="2503393"/>
                <a:ext cx="5688632" cy="1841145"/>
              </a:xfrm>
              <a:prstGeom prst="rect">
                <a:avLst/>
              </a:prstGeom>
              <a:blipFill rotWithShape="1">
                <a:blip r:embed="rId2"/>
                <a:stretch>
                  <a:fillRect l="-3" t="-12" r="8" b="-2697"/>
                </a:stretch>
              </a:blipFill>
            </p:spPr>
            <p:txBody>
              <a:bodyPr/>
              <a:lstStyle/>
              <a:p>
                <a:r>
                  <a:rPr lang="zh-CN" altLang="en-US">
                    <a:noFill/>
                  </a:rPr>
                  <a:t> </a:t>
                </a:r>
              </a:p>
            </p:txBody>
          </p:sp>
        </mc:Fallback>
      </mc:AlternateContent>
      <p:sp>
        <p:nvSpPr>
          <p:cNvPr id="9" name="文本框 8"/>
          <p:cNvSpPr txBox="1"/>
          <p:nvPr/>
        </p:nvSpPr>
        <p:spPr>
          <a:xfrm>
            <a:off x="467544" y="4635446"/>
            <a:ext cx="7128792" cy="1323439"/>
          </a:xfrm>
          <a:prstGeom prst="rect">
            <a:avLst/>
          </a:prstGeom>
          <a:noFill/>
        </p:spPr>
        <p:txBody>
          <a:bodyPr wrap="square" rtlCol="0">
            <a:spAutoFit/>
          </a:bodyPr>
          <a:lstStyle/>
          <a:p>
            <a:r>
              <a:rPr kumimoji="1" lang="zh-CN" altLang="en-US" sz="1600" dirty="0">
                <a:solidFill>
                  <a:schemeClr val="tx2"/>
                </a:solidFill>
                <a:latin typeface="Times New Roman" panose="02020603050405020304" pitchFamily="18" charset="0"/>
                <a:ea typeface="仿宋" panose="02010609060101010101" pitchFamily="49" charset="-122"/>
              </a:rPr>
              <a:t>所以，如果已知混合物个成分的体积以及混合物的宏观截面，那么新的混合物的宏观截面可由上式给出</a:t>
            </a:r>
            <a:endParaRPr kumimoji="1" lang="en-US" altLang="zh-CN" sz="1600" dirty="0">
              <a:solidFill>
                <a:schemeClr val="tx2"/>
              </a:solidFill>
              <a:latin typeface="Times New Roman" panose="02020603050405020304" pitchFamily="18" charset="0"/>
              <a:ea typeface="仿宋" panose="02010609060101010101" pitchFamily="49" charset="-122"/>
            </a:endParaRPr>
          </a:p>
          <a:p>
            <a:endParaRPr kumimoji="1" lang="en-US" altLang="zh-CN" sz="1600" baseline="0" dirty="0">
              <a:solidFill>
                <a:schemeClr val="tx2"/>
              </a:solidFill>
              <a:latin typeface="Times New Roman" panose="02020603050405020304" pitchFamily="18" charset="0"/>
              <a:ea typeface="仿宋" panose="02010609060101010101" pitchFamily="49" charset="-122"/>
            </a:endParaRPr>
          </a:p>
          <a:p>
            <a:r>
              <a:rPr kumimoji="1" lang="zh-CN" altLang="en-US" sz="1600" baseline="0" dirty="0">
                <a:solidFill>
                  <a:schemeClr val="tx2"/>
                </a:solidFill>
                <a:latin typeface="Times New Roman" panose="02020603050405020304" pitchFamily="18" charset="0"/>
                <a:ea typeface="仿宋" panose="02010609060101010101" pitchFamily="49" charset="-122"/>
              </a:rPr>
              <a:t>对应于上一道题，如果能够求出</a:t>
            </a:r>
            <a:r>
              <a:rPr kumimoji="1" lang="en-US" altLang="zh-CN" sz="1600" baseline="0" dirty="0">
                <a:solidFill>
                  <a:schemeClr val="tx2"/>
                </a:solidFill>
                <a:latin typeface="Times New Roman" panose="02020603050405020304" pitchFamily="18" charset="0"/>
                <a:ea typeface="仿宋" panose="02010609060101010101" pitchFamily="49" charset="-122"/>
              </a:rPr>
              <a:t>U</a:t>
            </a:r>
            <a:r>
              <a:rPr kumimoji="1" lang="zh-CN" altLang="en-US" sz="1600" baseline="0" dirty="0">
                <a:solidFill>
                  <a:schemeClr val="tx2"/>
                </a:solidFill>
                <a:latin typeface="Times New Roman" panose="02020603050405020304" pitchFamily="18" charset="0"/>
                <a:ea typeface="仿宋" panose="02010609060101010101" pitchFamily="49" charset="-122"/>
              </a:rPr>
              <a:t>的体积，那么也可以根据已知体积比的公式来做</a:t>
            </a:r>
            <a:endParaRPr kumimoji="1" lang="zh-CN" altLang="en-US" sz="1600" baseline="0" dirty="0">
              <a:solidFill>
                <a:schemeClr val="tx2"/>
              </a:solidFill>
              <a:latin typeface="Times New Roman" panose="02020603050405020304" pitchFamily="18" charset="0"/>
              <a:ea typeface="仿宋" panose="02010609060101010101" pitchFamily="49"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kumimoji="1" lang="zh-CN" altLang="en-US" dirty="0"/>
              <a:t>例题</a:t>
            </a:r>
            <a:endParaRPr kumimoji="1" lang="zh-CN" altLang="en-US" dirty="0"/>
          </a:p>
        </p:txBody>
      </p:sp>
      <mc:AlternateContent xmlns:mc="http://schemas.openxmlformats.org/markup-compatibility/2006">
        <mc:Choice xmlns:a14="http://schemas.microsoft.com/office/drawing/2010/main" Requires="a14">
          <p:sp>
            <p:nvSpPr>
              <p:cNvPr id="3" name="矩形 2"/>
              <p:cNvSpPr/>
              <p:nvPr/>
            </p:nvSpPr>
            <p:spPr>
              <a:xfrm>
                <a:off x="32123" y="908720"/>
                <a:ext cx="9145016" cy="4436745"/>
              </a:xfrm>
              <a:prstGeom prst="rect">
                <a:avLst/>
              </a:prstGeom>
            </p:spPr>
            <p:txBody>
              <a:bodyPr wrap="square">
                <a:spAutoFit/>
              </a:bodyPr>
              <a:lstStyle/>
              <a:p>
                <a:pPr>
                  <a:spcAft>
                    <a:spcPts val="1200"/>
                  </a:spcAft>
                </a:pPr>
                <a:r>
                  <a:rPr lang="en-US" altLang="zh-CN" sz="2000" dirty="0">
                    <a:solidFill>
                      <a:schemeClr val="tx2"/>
                    </a:solidFill>
                    <a:latin typeface="华文楷体" panose="02010600040101010101" charset="-122"/>
                    <a:ea typeface="华文楷体" panose="02010600040101010101" charset="-122"/>
                    <a:cs typeface="Times New Roman" panose="02020603050405020304" pitchFamily="18" charset="0"/>
                  </a:rPr>
                  <a:t>2</a:t>
                </a:r>
                <a:r>
                  <a:rPr lang="zh-CN" altLang="en-US" sz="2000" dirty="0">
                    <a:solidFill>
                      <a:schemeClr val="tx2"/>
                    </a:solidFill>
                    <a:latin typeface="华文楷体" panose="02010600040101010101" charset="-122"/>
                    <a:ea typeface="华文楷体" panose="02010600040101010101" charset="-122"/>
                    <a:cs typeface="Times New Roman" panose="02020603050405020304" pitchFamily="18" charset="0"/>
                  </a:rPr>
                  <a:t>、某反应堆堆芯由</a:t>
                </a:r>
                <a:r>
                  <a:rPr lang="en-US" altLang="zh-CN" sz="2000" dirty="0">
                    <a:solidFill>
                      <a:schemeClr val="tx2"/>
                    </a:solidFill>
                    <a:latin typeface="华文楷体" panose="02010600040101010101" charset="-122"/>
                    <a:ea typeface="华文楷体" panose="02010600040101010101" charset="-122"/>
                    <a:cs typeface="Times New Roman" panose="02020603050405020304" pitchFamily="18" charset="0"/>
                  </a:rPr>
                  <a:t>235U</a:t>
                </a:r>
                <a:r>
                  <a:rPr lang="zh-CN" altLang="en-US" sz="2000" dirty="0">
                    <a:solidFill>
                      <a:schemeClr val="tx2"/>
                    </a:solidFill>
                    <a:latin typeface="华文楷体" panose="02010600040101010101" charset="-122"/>
                    <a:ea typeface="华文楷体" panose="02010600040101010101" charset="-122"/>
                    <a:cs typeface="Times New Roman" panose="02020603050405020304" pitchFamily="18" charset="0"/>
                  </a:rPr>
                  <a:t>、</a:t>
                </a:r>
                <a:r>
                  <a:rPr lang="en-US" altLang="zh-CN" sz="2000" dirty="0">
                    <a:solidFill>
                      <a:schemeClr val="tx2"/>
                    </a:solidFill>
                    <a:latin typeface="华文楷体" panose="02010600040101010101" charset="-122"/>
                    <a:ea typeface="华文楷体" panose="02010600040101010101" charset="-122"/>
                    <a:cs typeface="Times New Roman" panose="02020603050405020304" pitchFamily="18" charset="0"/>
                  </a:rPr>
                  <a:t>H2O</a:t>
                </a:r>
                <a:r>
                  <a:rPr lang="zh-CN" altLang="en-US" sz="2000" dirty="0">
                    <a:solidFill>
                      <a:schemeClr val="tx2"/>
                    </a:solidFill>
                    <a:latin typeface="华文楷体" panose="02010600040101010101" charset="-122"/>
                    <a:ea typeface="华文楷体" panose="02010600040101010101" charset="-122"/>
                    <a:cs typeface="Times New Roman" panose="02020603050405020304" pitchFamily="18" charset="0"/>
                  </a:rPr>
                  <a:t>和</a:t>
                </a:r>
                <a:r>
                  <a:rPr lang="en-US" altLang="zh-CN" sz="2000" dirty="0">
                    <a:solidFill>
                      <a:schemeClr val="tx2"/>
                    </a:solidFill>
                    <a:latin typeface="华文楷体" panose="02010600040101010101" charset="-122"/>
                    <a:ea typeface="华文楷体" panose="02010600040101010101" charset="-122"/>
                    <a:cs typeface="Times New Roman" panose="02020603050405020304" pitchFamily="18" charset="0"/>
                  </a:rPr>
                  <a:t>Al</a:t>
                </a:r>
                <a:r>
                  <a:rPr lang="zh-CN" altLang="en-US" sz="2000" dirty="0">
                    <a:solidFill>
                      <a:schemeClr val="tx2"/>
                    </a:solidFill>
                    <a:latin typeface="华文楷体" panose="02010600040101010101" charset="-122"/>
                    <a:ea typeface="华文楷体" panose="02010600040101010101" charset="-122"/>
                    <a:cs typeface="Times New Roman" panose="02020603050405020304" pitchFamily="18" charset="0"/>
                  </a:rPr>
                  <a:t>组成，各元素所占的体积比分别为</a:t>
                </a:r>
                <a:r>
                  <a:rPr lang="en-US" altLang="zh-CN" sz="2000" dirty="0">
                    <a:solidFill>
                      <a:schemeClr val="tx2"/>
                    </a:solidFill>
                    <a:latin typeface="华文楷体" panose="02010600040101010101" charset="-122"/>
                    <a:ea typeface="华文楷体" panose="02010600040101010101" charset="-122"/>
                    <a:cs typeface="Times New Roman" panose="02020603050405020304" pitchFamily="18" charset="0"/>
                  </a:rPr>
                  <a:t>0.002</a:t>
                </a:r>
                <a:r>
                  <a:rPr lang="zh-CN" altLang="en-US" sz="2000" dirty="0">
                    <a:solidFill>
                      <a:schemeClr val="tx2"/>
                    </a:solidFill>
                    <a:latin typeface="华文楷体" panose="02010600040101010101" charset="-122"/>
                    <a:ea typeface="华文楷体" panose="02010600040101010101" charset="-122"/>
                    <a:cs typeface="Times New Roman" panose="02020603050405020304" pitchFamily="18" charset="0"/>
                  </a:rPr>
                  <a:t>，</a:t>
                </a:r>
                <a:r>
                  <a:rPr lang="en-US" altLang="zh-CN" sz="2000" dirty="0">
                    <a:solidFill>
                      <a:schemeClr val="tx2"/>
                    </a:solidFill>
                    <a:latin typeface="华文楷体" panose="02010600040101010101" charset="-122"/>
                    <a:ea typeface="华文楷体" panose="02010600040101010101" charset="-122"/>
                    <a:cs typeface="Times New Roman" panose="02020603050405020304" pitchFamily="18" charset="0"/>
                  </a:rPr>
                  <a:t>0.600</a:t>
                </a:r>
                <a:r>
                  <a:rPr lang="zh-CN" altLang="en-US" sz="2000" dirty="0">
                    <a:solidFill>
                      <a:schemeClr val="tx2"/>
                    </a:solidFill>
                    <a:latin typeface="华文楷体" panose="02010600040101010101" charset="-122"/>
                    <a:ea typeface="华文楷体" panose="02010600040101010101" charset="-122"/>
                    <a:cs typeface="Times New Roman" panose="02020603050405020304" pitchFamily="18" charset="0"/>
                  </a:rPr>
                  <a:t>和</a:t>
                </a:r>
                <a:r>
                  <a:rPr lang="en-US" altLang="zh-CN" sz="2000" dirty="0">
                    <a:solidFill>
                      <a:schemeClr val="tx2"/>
                    </a:solidFill>
                    <a:latin typeface="华文楷体" panose="02010600040101010101" charset="-122"/>
                    <a:ea typeface="华文楷体" panose="02010600040101010101" charset="-122"/>
                    <a:cs typeface="Times New Roman" panose="02020603050405020304" pitchFamily="18" charset="0"/>
                  </a:rPr>
                  <a:t>0.398</a:t>
                </a:r>
                <a:r>
                  <a:rPr lang="zh-CN" altLang="en-US" sz="2000" dirty="0">
                    <a:solidFill>
                      <a:schemeClr val="tx2"/>
                    </a:solidFill>
                    <a:latin typeface="华文楷体" panose="02010600040101010101" charset="-122"/>
                    <a:ea typeface="华文楷体" panose="02010600040101010101" charset="-122"/>
                    <a:cs typeface="Times New Roman" panose="02020603050405020304" pitchFamily="18" charset="0"/>
                  </a:rPr>
                  <a:t>，计算堆芯的总吸收截面</a:t>
                </a:r>
                <a14:m>
                  <m:oMath xmlns:m="http://schemas.openxmlformats.org/officeDocument/2006/math">
                    <m:sSub>
                      <m:sSubPr>
                        <m:ctrlPr>
                          <a:rPr lang="en-US" altLang="zh-CN" sz="2000" b="0" i="1" smtClean="0">
                            <a:solidFill>
                              <a:schemeClr val="tx2"/>
                            </a:solidFill>
                            <a:latin typeface="Cambria Math" panose="02040503050406030204" pitchFamily="18" charset="0"/>
                            <a:ea typeface="华文楷体" panose="02010600040101010101" charset="-122"/>
                            <a:cs typeface="Times New Roman" panose="02020603050405020304" pitchFamily="18" charset="0"/>
                          </a:rPr>
                        </m:ctrlPr>
                      </m:sSubPr>
                      <m:e>
                        <m:r>
                          <m:rPr>
                            <m:sty m:val="p"/>
                          </m:rPr>
                          <a:rPr lang="en-US" altLang="zh-CN" sz="2000" b="0" i="0" smtClean="0">
                            <a:solidFill>
                              <a:schemeClr val="tx2"/>
                            </a:solidFill>
                            <a:latin typeface="Cambria Math" panose="02040503050406030204" pitchFamily="18" charset="0"/>
                            <a:ea typeface="华文楷体" panose="02010600040101010101" charset="-122"/>
                            <a:cs typeface="Times New Roman" panose="02020603050405020304" pitchFamily="18" charset="0"/>
                          </a:rPr>
                          <m:t>Σ</m:t>
                        </m:r>
                      </m:e>
                      <m:sub>
                        <m:r>
                          <a:rPr lang="en-US" altLang="zh-CN" sz="2000" b="0" i="1" smtClean="0">
                            <a:solidFill>
                              <a:schemeClr val="tx2"/>
                            </a:solidFill>
                            <a:latin typeface="Cambria Math" panose="02040503050406030204" pitchFamily="18" charset="0"/>
                            <a:ea typeface="华文楷体" panose="02010600040101010101" charset="-122"/>
                            <a:cs typeface="Times New Roman" panose="02020603050405020304" pitchFamily="18" charset="0"/>
                          </a:rPr>
                          <m:t>𝑎</m:t>
                        </m:r>
                      </m:sub>
                    </m:sSub>
                  </m:oMath>
                </a14:m>
                <a:r>
                  <a:rPr lang="zh-CN" altLang="en-US" sz="2000" dirty="0">
                    <a:solidFill>
                      <a:schemeClr val="tx2"/>
                    </a:solidFill>
                    <a:latin typeface="华文楷体" panose="02010600040101010101" charset="-122"/>
                    <a:ea typeface="华文楷体" panose="02010600040101010101" charset="-122"/>
                    <a:cs typeface="Times New Roman" panose="02020603050405020304" pitchFamily="18" charset="0"/>
                  </a:rPr>
                  <a:t>（</a:t>
                </a:r>
                <a:r>
                  <a:rPr lang="en-US" altLang="zh-CN" sz="2000" dirty="0">
                    <a:solidFill>
                      <a:schemeClr val="tx2"/>
                    </a:solidFill>
                    <a:latin typeface="华文楷体" panose="02010600040101010101" charset="-122"/>
                    <a:ea typeface="华文楷体" panose="02010600040101010101" charset="-122"/>
                    <a:cs typeface="Times New Roman" panose="02020603050405020304" pitchFamily="18" charset="0"/>
                  </a:rPr>
                  <a:t>E=0.0253eV</a:t>
                </a:r>
                <a:r>
                  <a:rPr lang="zh-CN" altLang="en-US" sz="2000" dirty="0">
                    <a:solidFill>
                      <a:schemeClr val="tx2"/>
                    </a:solidFill>
                    <a:latin typeface="华文楷体" panose="02010600040101010101" charset="-122"/>
                    <a:ea typeface="华文楷体" panose="02010600040101010101" charset="-122"/>
                    <a:cs typeface="Times New Roman" panose="02020603050405020304" pitchFamily="18" charset="0"/>
                  </a:rPr>
                  <a:t>）。</a:t>
                </a:r>
                <a:endParaRPr lang="en-US" altLang="zh-CN" sz="2000" dirty="0">
                  <a:solidFill>
                    <a:schemeClr val="tx2"/>
                  </a:solidFill>
                  <a:latin typeface="华文楷体" panose="02010600040101010101" charset="-122"/>
                  <a:ea typeface="华文楷体" panose="02010600040101010101" charset="-122"/>
                  <a:cs typeface="Times New Roman" panose="02020603050405020304" pitchFamily="18" charset="0"/>
                </a:endParaRPr>
              </a:p>
              <a:p>
                <a:pPr>
                  <a:spcAft>
                    <a:spcPts val="1200"/>
                  </a:spcAft>
                </a:pPr>
                <a:r>
                  <a:rPr lang="zh-CN" altLang="zh-CN" sz="2000" dirty="0">
                    <a:solidFill>
                      <a:schemeClr val="tx2"/>
                    </a:solidFill>
                    <a:latin typeface="华文楷体" panose="02010600040101010101" charset="-122"/>
                    <a:ea typeface="华文楷体" panose="02010600040101010101" charset="-122"/>
                    <a:cs typeface="Times New Roman" panose="02020603050405020304" pitchFamily="18" charset="0"/>
                  </a:rPr>
                  <a:t>解</a:t>
                </a:r>
                <a:r>
                  <a:rPr lang="en-US" altLang="zh-CN" sz="2000" dirty="0">
                    <a:solidFill>
                      <a:schemeClr val="tx2"/>
                    </a:solidFill>
                    <a:latin typeface="华文楷体" panose="02010600040101010101" charset="-122"/>
                    <a:ea typeface="华文楷体" panose="02010600040101010101" charset="-122"/>
                    <a:cs typeface="Times New Roman" panose="02020603050405020304" pitchFamily="18" charset="0"/>
                  </a:rPr>
                  <a:t>: </a:t>
                </a:r>
                <a:r>
                  <a:rPr lang="zh-CN" altLang="zh-CN" sz="2000" dirty="0">
                    <a:solidFill>
                      <a:schemeClr val="tx2"/>
                    </a:solidFill>
                    <a:latin typeface="华文楷体" panose="02010600040101010101" charset="-122"/>
                    <a:ea typeface="华文楷体" panose="02010600040101010101" charset="-122"/>
                    <a:cs typeface="Times New Roman" panose="02020603050405020304" pitchFamily="18" charset="0"/>
                  </a:rPr>
                  <a:t>查表得</a:t>
                </a:r>
                <a:r>
                  <a:rPr lang="en-US" altLang="zh-CN" sz="2000" dirty="0">
                    <a:solidFill>
                      <a:schemeClr val="tx2"/>
                    </a:solidFill>
                    <a:latin typeface="华文楷体" panose="02010600040101010101" charset="-122"/>
                    <a:ea typeface="华文楷体" panose="02010600040101010101" charset="-122"/>
                    <a:cs typeface="Times New Roman" panose="02020603050405020304" pitchFamily="18" charset="0"/>
                  </a:rPr>
                  <a:t>: </a:t>
                </a:r>
                <a14:m>
                  <m:oMath xmlns:m="http://schemas.openxmlformats.org/officeDocument/2006/math">
                    <m:sSub>
                      <m:sSubPr>
                        <m:ctrlPr>
                          <a:rPr lang="zh-CN" altLang="zh-CN" sz="2000" i="1">
                            <a:solidFill>
                              <a:schemeClr val="tx2"/>
                            </a:solidFill>
                            <a:latin typeface="Cambria Math" panose="02040503050406030204" pitchFamily="18" charset="0"/>
                            <a:ea typeface="Cambria Math" panose="02040503050406030204" pitchFamily="18" charset="0"/>
                            <a:cs typeface="Times New Roman" panose="02020603050405020304" pitchFamily="18" charset="0"/>
                          </a:rPr>
                        </m:ctrlPr>
                      </m:sSubPr>
                      <m:e>
                        <m:r>
                          <m:rPr>
                            <m:sty m:val="p"/>
                          </m:rP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Σ</m:t>
                        </m:r>
                      </m:e>
                      <m:sub>
                        <m:r>
                          <a:rPr lang="en-US" altLang="zh-CN" sz="2000" b="0" i="1" smtClean="0">
                            <a:solidFill>
                              <a:schemeClr val="tx2"/>
                            </a:solidFill>
                            <a:latin typeface="Cambria Math" panose="02040503050406030204" pitchFamily="18" charset="0"/>
                            <a:ea typeface="等线" panose="02010600030101010101" pitchFamily="2" charset="-122"/>
                            <a:cs typeface="Times New Roman" panose="02020603050405020304" pitchFamily="18" charset="0"/>
                          </a:rPr>
                          <m:t>𝑎</m:t>
                        </m:r>
                        <m:r>
                          <a:rPr lang="en-US" altLang="zh-CN" sz="2000" b="0" i="1" smtClean="0">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sSub>
                          <m:sSubPr>
                            <m:ctrlPr>
                              <a:rPr lang="en-US" altLang="zh-CN" sz="2000" b="0" i="1" smtClean="0">
                                <a:solidFill>
                                  <a:schemeClr val="tx2"/>
                                </a:solidFill>
                                <a:latin typeface="Cambria Math" panose="02040503050406030204" pitchFamily="18" charset="0"/>
                                <a:ea typeface="等线" panose="02010600030101010101" pitchFamily="2" charset="-122"/>
                                <a:cs typeface="Times New Roman" panose="02020603050405020304" pitchFamily="18" charset="0"/>
                              </a:rPr>
                            </m:ctrlPr>
                          </m:sSubPr>
                          <m:e>
                            <m:r>
                              <a:rPr lang="en-US" altLang="zh-CN" sz="2000" b="0" i="1" smtClean="0">
                                <a:solidFill>
                                  <a:schemeClr val="tx2"/>
                                </a:solidFill>
                                <a:latin typeface="Cambria Math" panose="02040503050406030204" pitchFamily="18" charset="0"/>
                                <a:ea typeface="等线" panose="02010600030101010101" pitchFamily="2" charset="-122"/>
                                <a:cs typeface="Times New Roman" panose="02020603050405020304" pitchFamily="18" charset="0"/>
                              </a:rPr>
                              <m:t>𝐻</m:t>
                            </m:r>
                          </m:e>
                          <m:sub>
                            <m:r>
                              <a:rPr lang="en-US" altLang="zh-CN" sz="2000" b="0" i="1" smtClean="0">
                                <a:solidFill>
                                  <a:schemeClr val="tx2"/>
                                </a:solidFill>
                                <a:latin typeface="Cambria Math" panose="02040503050406030204" pitchFamily="18" charset="0"/>
                                <a:ea typeface="等线" panose="02010600030101010101" pitchFamily="2" charset="-122"/>
                                <a:cs typeface="Times New Roman" panose="02020603050405020304" pitchFamily="18" charset="0"/>
                              </a:rPr>
                              <m:t>2</m:t>
                            </m:r>
                          </m:sub>
                        </m:sSub>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𝑂</m:t>
                        </m:r>
                      </m:sub>
                    </m:sSub>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0</m:t>
                    </m:r>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022</m:t>
                    </m:r>
                    <m:sSup>
                      <m:sSupPr>
                        <m:ctrlPr>
                          <a:rPr lang="zh-CN" altLang="zh-CN" sz="2000" i="1">
                            <a:solidFill>
                              <a:schemeClr val="tx2"/>
                            </a:solidFill>
                            <a:latin typeface="Cambria Math" panose="02040503050406030204" pitchFamily="18" charset="0"/>
                            <a:ea typeface="Cambria Math" panose="02040503050406030204" pitchFamily="18" charset="0"/>
                            <a:cs typeface="Times New Roman" panose="02020603050405020304" pitchFamily="18" charset="0"/>
                          </a:rPr>
                        </m:ctrlPr>
                      </m:sSupPr>
                      <m:e>
                        <m:r>
                          <m:rPr>
                            <m:nor/>
                          </m:rPr>
                          <a:rPr lang="en-US" altLang="zh-CN" sz="2000">
                            <a:solidFill>
                              <a:schemeClr val="tx2"/>
                            </a:solidFill>
                            <a:latin typeface="华文楷体" panose="02010600040101010101" charset="-122"/>
                            <a:ea typeface="华文楷体" panose="02010600040101010101" charset="-122"/>
                            <a:cs typeface="Times New Roman" panose="02020603050405020304" pitchFamily="18" charset="0"/>
                          </a:rPr>
                          <m:t> </m:t>
                        </m:r>
                        <m:r>
                          <m:rPr>
                            <m:sty m:val="p"/>
                          </m:rP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cm</m:t>
                        </m:r>
                      </m:e>
                      <m:sup>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1</m:t>
                        </m:r>
                      </m:sup>
                    </m:sSup>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2</m:t>
                    </m:r>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2</m:t>
                    </m:r>
                    <m:sSup>
                      <m:sSupPr>
                        <m:ctrlPr>
                          <a:rPr lang="zh-CN" altLang="zh-CN" sz="2000" i="1">
                            <a:solidFill>
                              <a:schemeClr val="tx2"/>
                            </a:solidFill>
                            <a:latin typeface="Cambria Math" panose="02040503050406030204" pitchFamily="18" charset="0"/>
                            <a:ea typeface="Cambria Math" panose="02040503050406030204" pitchFamily="18" charset="0"/>
                            <a:cs typeface="Times New Roman" panose="02020603050405020304" pitchFamily="18" charset="0"/>
                          </a:rPr>
                        </m:ctrlPr>
                      </m:sSupPr>
                      <m:e>
                        <m:r>
                          <m:rPr>
                            <m:nor/>
                          </m:rPr>
                          <a:rPr lang="en-US" altLang="zh-CN" sz="2000">
                            <a:solidFill>
                              <a:schemeClr val="tx2"/>
                            </a:solidFill>
                            <a:latin typeface="华文楷体" panose="02010600040101010101" charset="-122"/>
                            <a:ea typeface="华文楷体" panose="02010600040101010101" charset="-122"/>
                            <a:cs typeface="Times New Roman" panose="02020603050405020304" pitchFamily="18" charset="0"/>
                          </a:rPr>
                          <m:t> </m:t>
                        </m:r>
                        <m:r>
                          <m:rPr>
                            <m:sty m:val="p"/>
                          </m:rP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m</m:t>
                        </m:r>
                      </m:e>
                      <m:sup>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1</m:t>
                        </m:r>
                      </m:sup>
                    </m:sSup>
                  </m:oMath>
                </a14:m>
                <a:endParaRPr lang="zh-CN" altLang="zh-CN" sz="2000" dirty="0">
                  <a:solidFill>
                    <a:schemeClr val="tx2"/>
                  </a:solidFill>
                  <a:latin typeface="华文楷体" panose="02010600040101010101" charset="-122"/>
                  <a:ea typeface="华文楷体" panose="02010600040101010101" charset="-122"/>
                  <a:cs typeface="Times New Roman" panose="02020603050405020304" pitchFamily="18" charset="0"/>
                </a:endParaRPr>
              </a:p>
              <a:p>
                <a:pPr algn="just">
                  <a:spcAft>
                    <a:spcPts val="1200"/>
                  </a:spcAft>
                </a:pPr>
                <a14:m>
                  <m:oMathPara xmlns:m="http://schemas.openxmlformats.org/officeDocument/2006/math">
                    <m:oMathParaPr>
                      <m:jc m:val="centerGroup"/>
                    </m:oMathParaPr>
                    <m:oMath xmlns:m="http://schemas.openxmlformats.org/officeDocument/2006/math">
                      <m:m>
                        <m:mPr>
                          <m:mcs>
                            <m:mc>
                              <m:mcPr>
                                <m:count m:val="1"/>
                                <m:mcJc m:val="center"/>
                              </m:mcPr>
                            </m:mc>
                          </m:mcs>
                          <m:plcHide m:val="on"/>
                          <m:ctrlPr>
                            <a:rPr lang="zh-CN" altLang="zh-CN" sz="2000" i="1">
                              <a:solidFill>
                                <a:schemeClr val="tx2"/>
                              </a:solidFill>
                              <a:latin typeface="Cambria Math" panose="02040503050406030204" pitchFamily="18" charset="0"/>
                              <a:ea typeface="Cambria Math" panose="02040503050406030204" pitchFamily="18" charset="0"/>
                              <a:cs typeface="Times New Roman" panose="02020603050405020304" pitchFamily="18" charset="0"/>
                            </a:rPr>
                          </m:ctrlPr>
                        </m:mPr>
                        <m:mr>
                          <m:e>
                            <m:sSub>
                              <m:sSubPr>
                                <m:ctrlPr>
                                  <a:rPr lang="zh-CN" altLang="zh-CN" sz="2000" i="1">
                                    <a:solidFill>
                                      <a:schemeClr val="tx2"/>
                                    </a:solidFill>
                                    <a:latin typeface="Cambria Math" panose="02040503050406030204" pitchFamily="18" charset="0"/>
                                    <a:ea typeface="Cambria Math" panose="02040503050406030204" pitchFamily="18" charset="0"/>
                                    <a:cs typeface="Times New Roman" panose="02020603050405020304" pitchFamily="18" charset="0"/>
                                  </a:rPr>
                                </m:ctrlPr>
                              </m:sSubPr>
                              <m:e>
                                <m:r>
                                  <m:rPr>
                                    <m:sty m:val="p"/>
                                  </m:rP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Σ</m:t>
                                </m:r>
                              </m:e>
                              <m:sub>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𝑎</m:t>
                                </m:r>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r>
                                  <a:rPr lang="en-US" altLang="zh-CN" sz="2000" b="0" i="1" smtClean="0">
                                    <a:solidFill>
                                      <a:schemeClr val="tx2"/>
                                    </a:solidFill>
                                    <a:latin typeface="Cambria Math" panose="02040503050406030204" pitchFamily="18" charset="0"/>
                                    <a:ea typeface="等线" panose="02010600030101010101" pitchFamily="2" charset="-122"/>
                                    <a:cs typeface="Times New Roman" panose="02020603050405020304" pitchFamily="18" charset="0"/>
                                  </a:rPr>
                                  <m:t>𝐴</m:t>
                                </m:r>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𝑙</m:t>
                                </m:r>
                              </m:sub>
                            </m:sSub>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0</m:t>
                            </m:r>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015</m:t>
                            </m:r>
                            <m:sSup>
                              <m:sSupPr>
                                <m:ctrlPr>
                                  <a:rPr lang="zh-CN" altLang="zh-CN" sz="2000" i="1">
                                    <a:solidFill>
                                      <a:schemeClr val="tx2"/>
                                    </a:solidFill>
                                    <a:latin typeface="Cambria Math" panose="02040503050406030204" pitchFamily="18" charset="0"/>
                                    <a:ea typeface="Cambria Math" panose="02040503050406030204" pitchFamily="18" charset="0"/>
                                    <a:cs typeface="Times New Roman" panose="02020603050405020304" pitchFamily="18" charset="0"/>
                                  </a:rPr>
                                </m:ctrlPr>
                              </m:sSupPr>
                              <m:e>
                                <m:r>
                                  <m:rPr>
                                    <m:nor/>
                                  </m:rPr>
                                  <a:rPr lang="en-US" altLang="zh-CN" sz="2000">
                                    <a:solidFill>
                                      <a:schemeClr val="tx2"/>
                                    </a:solidFill>
                                    <a:latin typeface="华文楷体" panose="02010600040101010101" charset="-122"/>
                                    <a:ea typeface="华文楷体" panose="02010600040101010101" charset="-122"/>
                                    <a:cs typeface="Times New Roman" panose="02020603050405020304" pitchFamily="18" charset="0"/>
                                  </a:rPr>
                                  <m:t> </m:t>
                                </m:r>
                                <m:r>
                                  <m:rPr>
                                    <m:sty m:val="p"/>
                                  </m:rP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cm</m:t>
                                </m:r>
                              </m:e>
                              <m:sup>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1</m:t>
                                </m:r>
                              </m:sup>
                            </m:sSup>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1</m:t>
                            </m:r>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5</m:t>
                            </m:r>
                            <m:sSup>
                              <m:sSupPr>
                                <m:ctrlPr>
                                  <a:rPr lang="zh-CN" altLang="zh-CN" sz="2000" i="1">
                                    <a:solidFill>
                                      <a:schemeClr val="tx2"/>
                                    </a:solidFill>
                                    <a:latin typeface="Cambria Math" panose="02040503050406030204" pitchFamily="18" charset="0"/>
                                    <a:ea typeface="Cambria Math" panose="02040503050406030204" pitchFamily="18" charset="0"/>
                                    <a:cs typeface="Times New Roman" panose="02020603050405020304" pitchFamily="18" charset="0"/>
                                  </a:rPr>
                                </m:ctrlPr>
                              </m:sSupPr>
                              <m:e>
                                <m:r>
                                  <m:rPr>
                                    <m:nor/>
                                  </m:rPr>
                                  <a:rPr lang="en-US" altLang="zh-CN" sz="2000">
                                    <a:solidFill>
                                      <a:schemeClr val="tx2"/>
                                    </a:solidFill>
                                    <a:latin typeface="华文楷体" panose="02010600040101010101" charset="-122"/>
                                    <a:ea typeface="华文楷体" panose="02010600040101010101" charset="-122"/>
                                    <a:cs typeface="Times New Roman" panose="02020603050405020304" pitchFamily="18" charset="0"/>
                                  </a:rPr>
                                  <m:t> </m:t>
                                </m:r>
                                <m:r>
                                  <m:rPr>
                                    <m:sty m:val="p"/>
                                  </m:rP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m</m:t>
                                </m:r>
                              </m:e>
                              <m:sup>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1</m:t>
                                </m:r>
                              </m:sup>
                            </m:sSup>
                          </m:e>
                        </m:mr>
                        <m:mr>
                          <m:e>
                            <m:sSub>
                              <m:sSubPr>
                                <m:ctrlPr>
                                  <a:rPr lang="zh-CN" altLang="zh-CN" sz="2000" i="1">
                                    <a:solidFill>
                                      <a:schemeClr val="tx2"/>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𝜎</m:t>
                                </m:r>
                              </m:e>
                              <m:sub>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𝑎</m:t>
                                </m:r>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5</m:t>
                                </m:r>
                              </m:sub>
                            </m:sSub>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680</m:t>
                            </m:r>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9</m:t>
                            </m:r>
                            <m:r>
                              <m:rPr>
                                <m:nor/>
                              </m:rPr>
                              <a:rPr lang="en-US" altLang="zh-CN" sz="2000">
                                <a:solidFill>
                                  <a:schemeClr val="tx2"/>
                                </a:solidFill>
                                <a:latin typeface="华文楷体" panose="02010600040101010101" charset="-122"/>
                                <a:ea typeface="华文楷体" panose="02010600040101010101" charset="-122"/>
                                <a:cs typeface="Times New Roman" panose="02020603050405020304" pitchFamily="18" charset="0"/>
                              </a:rPr>
                              <m:t> </m:t>
                            </m:r>
                            <m:r>
                              <m:rPr>
                                <m:sty m:val="p"/>
                              </m:rP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b</m:t>
                            </m:r>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box>
                              <m:boxPr>
                                <m:ctrlPr>
                                  <a:rPr lang="zh-CN" altLang="zh-CN" sz="2000" i="1">
                                    <a:solidFill>
                                      <a:schemeClr val="tx2"/>
                                    </a:solidFill>
                                    <a:latin typeface="Cambria Math" panose="02040503050406030204" pitchFamily="18" charset="0"/>
                                    <a:ea typeface="Cambria Math" panose="02040503050406030204" pitchFamily="18" charset="0"/>
                                    <a:cs typeface="Times New Roman" panose="02020603050405020304" pitchFamily="18" charset="0"/>
                                  </a:rPr>
                                </m:ctrlPr>
                              </m:boxPr>
                              <m:e>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 </m:t>
                                </m:r>
                              </m:e>
                            </m:box>
                            <m:sSub>
                              <m:sSubPr>
                                <m:ctrlPr>
                                  <a:rPr lang="zh-CN" altLang="zh-CN" sz="2000" i="1">
                                    <a:solidFill>
                                      <a:schemeClr val="tx2"/>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𝜌</m:t>
                                </m:r>
                              </m:e>
                              <m:sub>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𝑈</m:t>
                                </m:r>
                              </m:sub>
                            </m:sSub>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1</m:t>
                            </m:r>
                            <m:r>
                              <a:rPr lang="en-US" altLang="zh-CN" sz="2000" b="0" i="0" smtClean="0">
                                <a:solidFill>
                                  <a:schemeClr val="tx2"/>
                                </a:solidFill>
                                <a:latin typeface="Cambria Math" panose="02040503050406030204" pitchFamily="18" charset="0"/>
                                <a:ea typeface="等线" panose="02010600030101010101" pitchFamily="2" charset="-122"/>
                                <a:cs typeface="Times New Roman" panose="02020603050405020304" pitchFamily="18" charset="0"/>
                              </a:rPr>
                              <m:t>9</m:t>
                            </m:r>
                            <m:r>
                              <a:rPr lang="en-US" altLang="zh-CN" sz="2000" b="0" i="0" smtClean="0">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r>
                              <a:rPr lang="en-US" altLang="zh-CN" sz="2000" b="0" i="0" smtClean="0">
                                <a:solidFill>
                                  <a:schemeClr val="tx2"/>
                                </a:solidFill>
                                <a:latin typeface="Cambria Math" panose="02040503050406030204" pitchFamily="18" charset="0"/>
                                <a:ea typeface="等线" panose="02010600030101010101" pitchFamily="2" charset="-122"/>
                                <a:cs typeface="Times New Roman" panose="02020603050405020304" pitchFamily="18" charset="0"/>
                              </a:rPr>
                              <m:t>1</m:t>
                            </m:r>
                            <m:r>
                              <m:rPr>
                                <m:nor/>
                              </m:rPr>
                              <a:rPr lang="en-US" altLang="zh-CN" sz="2000">
                                <a:solidFill>
                                  <a:schemeClr val="tx2"/>
                                </a:solidFill>
                                <a:latin typeface="华文楷体" panose="02010600040101010101" charset="-122"/>
                                <a:ea typeface="华文楷体" panose="02010600040101010101" charset="-122"/>
                                <a:cs typeface="Times New Roman" panose="02020603050405020304" pitchFamily="18" charset="0"/>
                              </a:rPr>
                              <m:t> </m:t>
                            </m:r>
                            <m:r>
                              <m:rPr>
                                <m:sty m:val="p"/>
                              </m:rP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g</m:t>
                            </m:r>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sSup>
                              <m:sSupPr>
                                <m:ctrlPr>
                                  <a:rPr lang="zh-CN" altLang="zh-CN" sz="2000" i="1">
                                    <a:solidFill>
                                      <a:schemeClr val="tx2"/>
                                    </a:solidFill>
                                    <a:latin typeface="Cambria Math" panose="02040503050406030204" pitchFamily="18" charset="0"/>
                                    <a:ea typeface="Cambria Math" panose="02040503050406030204" pitchFamily="18" charset="0"/>
                                    <a:cs typeface="Times New Roman" panose="02020603050405020304" pitchFamily="18" charset="0"/>
                                  </a:rPr>
                                </m:ctrlPr>
                              </m:sSupPr>
                              <m:e>
                                <m:r>
                                  <m:rPr>
                                    <m:sty m:val="p"/>
                                  </m:rP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cm</m:t>
                                </m:r>
                              </m:e>
                              <m:sup>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3</m:t>
                                </m:r>
                              </m:sup>
                            </m:sSup>
                          </m:e>
                        </m:mr>
                      </m:m>
                    </m:oMath>
                  </m:oMathPara>
                </a14:m>
                <a:endParaRPr lang="zh-CN" altLang="zh-CN" sz="2000" dirty="0">
                  <a:solidFill>
                    <a:schemeClr val="tx2"/>
                  </a:solidFill>
                  <a:latin typeface="华文楷体" panose="02010600040101010101" charset="-122"/>
                  <a:ea typeface="华文楷体" panose="02010600040101010101" charset="-122"/>
                  <a:cs typeface="Times New Roman" panose="02020603050405020304" pitchFamily="18" charset="0"/>
                </a:endParaRPr>
              </a:p>
              <a:p>
                <a:pPr algn="just">
                  <a:spcAft>
                    <a:spcPts val="1200"/>
                  </a:spcAft>
                </a:pPr>
                <a:r>
                  <a:rPr lang="en-US" altLang="zh-CN" sz="2000" dirty="0">
                    <a:solidFill>
                      <a:schemeClr val="tx2"/>
                    </a:solidFill>
                    <a:latin typeface="华文楷体" panose="02010600040101010101" charset="-122"/>
                    <a:ea typeface="华文楷体" panose="02010600040101010101" charset="-122"/>
                    <a:cs typeface="Times New Roman" panose="02020603050405020304" pitchFamily="18" charset="0"/>
                  </a:rPr>
                  <a:t>由 </a:t>
                </a:r>
                <a14:m>
                  <m:oMath xmlns:m="http://schemas.openxmlformats.org/officeDocument/2006/math">
                    <m:sSub>
                      <m:sSubPr>
                        <m:ctrlPr>
                          <a:rPr lang="zh-CN" altLang="zh-CN" sz="2000" i="1">
                            <a:solidFill>
                              <a:schemeClr val="tx2"/>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𝜎</m:t>
                        </m:r>
                      </m:e>
                      <m:sub>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𝑎</m:t>
                        </m:r>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5</m:t>
                        </m:r>
                      </m:sub>
                    </m:sSub>
                  </m:oMath>
                </a14:m>
                <a:r>
                  <a:rPr lang="en-US" altLang="zh-CN" sz="2000" dirty="0">
                    <a:solidFill>
                      <a:schemeClr val="tx2"/>
                    </a:solidFill>
                    <a:latin typeface="华文楷体" panose="02010600040101010101" charset="-122"/>
                    <a:ea typeface="华文楷体" panose="02010600040101010101" charset="-122"/>
                    <a:cs typeface="Times New Roman" panose="02020603050405020304" pitchFamily="18" charset="0"/>
                  </a:rPr>
                  <a:t> 与 </a:t>
                </a:r>
                <a14:m>
                  <m:oMath xmlns:m="http://schemas.openxmlformats.org/officeDocument/2006/math">
                    <m:sSub>
                      <m:sSubPr>
                        <m:ctrlPr>
                          <a:rPr lang="zh-CN" altLang="zh-CN" sz="2000" i="1">
                            <a:solidFill>
                              <a:schemeClr val="tx2"/>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𝜌</m:t>
                        </m:r>
                      </m:e>
                      <m:sub>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𝑈</m:t>
                        </m:r>
                      </m:sub>
                    </m:sSub>
                  </m:oMath>
                </a14:m>
                <a:r>
                  <a:rPr lang="zh-CN" altLang="en-US" sz="2000" dirty="0">
                    <a:solidFill>
                      <a:schemeClr val="tx2"/>
                    </a:solidFill>
                    <a:latin typeface="华文楷体" panose="02010600040101010101" charset="-122"/>
                    <a:ea typeface="华文楷体" panose="02010600040101010101" charset="-122"/>
                    <a:cs typeface="Times New Roman" panose="02020603050405020304" pitchFamily="18" charset="0"/>
                  </a:rPr>
                  <a:t>可求得</a:t>
                </a:r>
                <a:r>
                  <a:rPr lang="en-US" altLang="zh-CN" sz="2000" dirty="0">
                    <a:solidFill>
                      <a:schemeClr val="tx2"/>
                    </a:solidFill>
                    <a:latin typeface="华文楷体" panose="02010600040101010101" charset="-122"/>
                    <a:ea typeface="华文楷体" panose="02010600040101010101" charset="-122"/>
                    <a:cs typeface="Times New Roman" panose="02020603050405020304" pitchFamily="18" charset="0"/>
                  </a:rPr>
                  <a:t>:</a:t>
                </a:r>
                <a:endParaRPr lang="zh-CN" altLang="zh-CN" sz="2000" dirty="0">
                  <a:solidFill>
                    <a:schemeClr val="tx2"/>
                  </a:solidFill>
                  <a:latin typeface="华文楷体" panose="02010600040101010101" charset="-122"/>
                  <a:ea typeface="华文楷体" panose="02010600040101010101" charset="-122"/>
                  <a:cs typeface="Times New Roman" panose="02020603050405020304" pitchFamily="18" charset="0"/>
                </a:endParaRPr>
              </a:p>
              <a:p>
                <a14:m>
                  <m:oMathPara xmlns:m="http://schemas.openxmlformats.org/officeDocument/2006/math">
                    <m:oMathParaPr>
                      <m:jc m:val="left"/>
                    </m:oMathParaPr>
                    <m:oMath xmlns:m="http://schemas.openxmlformats.org/officeDocument/2006/math">
                      <m:m>
                        <m:mPr>
                          <m:mcs>
                            <m:mc>
                              <m:mcPr>
                                <m:count m:val="1"/>
                                <m:mcJc m:val="center"/>
                              </m:mcPr>
                            </m:mc>
                          </m:mcs>
                          <m:plcHide m:val="on"/>
                          <m:ctrlPr>
                            <a:rPr lang="zh-CN" altLang="zh-CN" sz="2000" i="1">
                              <a:solidFill>
                                <a:schemeClr val="tx2"/>
                              </a:solidFill>
                              <a:effectLst/>
                              <a:latin typeface="Cambria Math" panose="02040503050406030204" pitchFamily="18" charset="0"/>
                              <a:ea typeface="Cambria Math" panose="02040503050406030204" pitchFamily="18" charset="0"/>
                            </a:rPr>
                          </m:ctrlPr>
                        </m:mPr>
                        <m:mr>
                          <m:e>
                            <m:eqArr>
                              <m:eqArrPr>
                                <m:ctrlPr>
                                  <a:rPr lang="zh-CN" altLang="zh-CN" sz="2000" i="1">
                                    <a:solidFill>
                                      <a:schemeClr val="tx2"/>
                                    </a:solidFill>
                                    <a:effectLst/>
                                    <a:latin typeface="Cambria Math" panose="02040503050406030204" pitchFamily="18" charset="0"/>
                                    <a:ea typeface="Cambria Math" panose="02040503050406030204" pitchFamily="18" charset="0"/>
                                  </a:rPr>
                                </m:ctrlPr>
                              </m:eqArrPr>
                              <m:e>
                                <m:sSub>
                                  <m:sSubPr>
                                    <m:ctrlPr>
                                      <a:rPr lang="zh-CN" altLang="zh-CN" sz="2000" i="1">
                                        <a:solidFill>
                                          <a:schemeClr val="tx2"/>
                                        </a:solidFill>
                                        <a:effectLst/>
                                        <a:latin typeface="Cambria Math" panose="02040503050406030204" pitchFamily="18" charset="0"/>
                                        <a:ea typeface="Cambria Math" panose="02040503050406030204" pitchFamily="18" charset="0"/>
                                      </a:rPr>
                                    </m:ctrlPr>
                                  </m:sSubPr>
                                  <m:e>
                                    <m:r>
                                      <m:rPr>
                                        <m:sty m:val="p"/>
                                      </m:rP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Σ</m:t>
                                    </m:r>
                                  </m:e>
                                  <m:sub>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𝑎</m:t>
                                    </m:r>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5</m:t>
                                    </m:r>
                                  </m:sub>
                                </m:sSub>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sSub>
                                  <m:sSubPr>
                                    <m:ctrlPr>
                                      <a:rPr lang="en-US" altLang="zh-CN" sz="2000" b="0" i="1" smtClean="0">
                                        <a:solidFill>
                                          <a:schemeClr val="tx2"/>
                                        </a:solidFill>
                                        <a:latin typeface="Cambria Math" panose="02040503050406030204" pitchFamily="18" charset="0"/>
                                        <a:ea typeface="等线" panose="02010600030101010101" pitchFamily="2" charset="-122"/>
                                        <a:cs typeface="Times New Roman" panose="02020603050405020304" pitchFamily="18" charset="0"/>
                                      </a:rPr>
                                    </m:ctrlPr>
                                  </m:sSubPr>
                                  <m:e>
                                    <m:r>
                                      <m:rPr>
                                        <m:sty m:val="p"/>
                                      </m:rPr>
                                      <a:rPr lang="en-US" altLang="zh-CN" sz="2000" b="0" i="0" smtClean="0">
                                        <a:solidFill>
                                          <a:schemeClr val="tx2"/>
                                        </a:solidFill>
                                        <a:latin typeface="Cambria Math" panose="02040503050406030204" pitchFamily="18" charset="0"/>
                                        <a:ea typeface="等线" panose="02010600030101010101" pitchFamily="2" charset="-122"/>
                                        <a:cs typeface="Times New Roman" panose="02020603050405020304" pitchFamily="18" charset="0"/>
                                      </a:rPr>
                                      <m:t>a</m:t>
                                    </m:r>
                                  </m:e>
                                  <m:sub>
                                    <m:r>
                                      <a:rPr lang="en-US" altLang="zh-CN" sz="2000" b="0" i="0" smtClean="0">
                                        <a:solidFill>
                                          <a:schemeClr val="tx2"/>
                                        </a:solidFill>
                                        <a:latin typeface="Cambria Math" panose="02040503050406030204" pitchFamily="18" charset="0"/>
                                        <a:ea typeface="等线" panose="02010600030101010101" pitchFamily="2" charset="-122"/>
                                        <a:cs typeface="Times New Roman" panose="02020603050405020304" pitchFamily="18" charset="0"/>
                                      </a:rPr>
                                      <m:t>235</m:t>
                                    </m:r>
                                  </m:sub>
                                </m:sSub>
                                <m:f>
                                  <m:fPr>
                                    <m:ctrlPr>
                                      <a:rPr lang="zh-CN" altLang="zh-CN" sz="2000" i="1">
                                        <a:solidFill>
                                          <a:schemeClr val="tx2"/>
                                        </a:solidFill>
                                        <a:effectLst/>
                                        <a:latin typeface="Cambria Math" panose="02040503050406030204" pitchFamily="18" charset="0"/>
                                        <a:ea typeface="Cambria Math" panose="02040503050406030204" pitchFamily="18" charset="0"/>
                                      </a:rPr>
                                    </m:ctrlPr>
                                  </m:fPr>
                                  <m:num>
                                    <m:sSub>
                                      <m:sSubPr>
                                        <m:ctrlPr>
                                          <a:rPr lang="zh-CN" altLang="zh-CN" sz="2000" i="1">
                                            <a:solidFill>
                                              <a:schemeClr val="tx2"/>
                                            </a:solidFill>
                                            <a:effectLst/>
                                            <a:latin typeface="Cambria Math" panose="02040503050406030204" pitchFamily="18" charset="0"/>
                                            <a:ea typeface="Cambria Math" panose="02040503050406030204" pitchFamily="18" charset="0"/>
                                          </a:rPr>
                                        </m:ctrlPr>
                                      </m:sSubPr>
                                      <m:e>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𝜌</m:t>
                                        </m:r>
                                      </m:e>
                                      <m:sub>
                                        <m:r>
                                          <m:rPr>
                                            <m:sty m:val="p"/>
                                          </m:rPr>
                                          <a:rPr lang="en-US" altLang="zh-CN" sz="2000" b="0" i="0" smtClean="0">
                                            <a:solidFill>
                                              <a:schemeClr val="tx2"/>
                                            </a:solidFill>
                                            <a:latin typeface="Cambria Math" panose="02040503050406030204" pitchFamily="18" charset="0"/>
                                            <a:ea typeface="等线" panose="02010600030101010101" pitchFamily="2" charset="-122"/>
                                            <a:cs typeface="Times New Roman" panose="02020603050405020304" pitchFamily="18" charset="0"/>
                                          </a:rPr>
                                          <m:t>U</m:t>
                                        </m:r>
                                      </m:sub>
                                    </m:sSub>
                                    <m:sSub>
                                      <m:sSubPr>
                                        <m:ctrlPr>
                                          <a:rPr lang="zh-CN" altLang="zh-CN" sz="2000" i="1">
                                            <a:solidFill>
                                              <a:schemeClr val="tx2"/>
                                            </a:solidFill>
                                            <a:effectLst/>
                                            <a:latin typeface="Cambria Math" panose="02040503050406030204" pitchFamily="18" charset="0"/>
                                            <a:ea typeface="Cambria Math" panose="02040503050406030204" pitchFamily="18" charset="0"/>
                                          </a:rPr>
                                        </m:ctrlPr>
                                      </m:sSubPr>
                                      <m:e>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𝑁</m:t>
                                        </m:r>
                                      </m:e>
                                      <m:sub>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𝐴</m:t>
                                        </m:r>
                                      </m:sub>
                                    </m:sSub>
                                  </m:num>
                                  <m:den>
                                    <m:sSub>
                                      <m:sSubPr>
                                        <m:ctrlPr>
                                          <a:rPr lang="zh-CN" altLang="zh-CN" sz="2000" i="1">
                                            <a:solidFill>
                                              <a:schemeClr val="tx2"/>
                                            </a:solidFill>
                                            <a:effectLst/>
                                            <a:latin typeface="Cambria Math" panose="02040503050406030204" pitchFamily="18" charset="0"/>
                                            <a:ea typeface="Cambria Math" panose="02040503050406030204" pitchFamily="18" charset="0"/>
                                          </a:rPr>
                                        </m:ctrlPr>
                                      </m:sSubPr>
                                      <m:e>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𝐴</m:t>
                                        </m:r>
                                      </m:e>
                                      <m:sub>
                                        <m:r>
                                          <m:rPr>
                                            <m:sty m:val="p"/>
                                          </m:rPr>
                                          <a:rPr lang="en-US" altLang="zh-CN" sz="2000" b="0" i="0" smtClean="0">
                                            <a:solidFill>
                                              <a:schemeClr val="tx2"/>
                                            </a:solidFill>
                                            <a:latin typeface="Cambria Math" panose="02040503050406030204" pitchFamily="18" charset="0"/>
                                            <a:ea typeface="等线" panose="02010600030101010101" pitchFamily="2" charset="-122"/>
                                            <a:cs typeface="Times New Roman" panose="02020603050405020304" pitchFamily="18" charset="0"/>
                                          </a:rPr>
                                          <m:t>U</m:t>
                                        </m:r>
                                      </m:sub>
                                    </m:sSub>
                                  </m:den>
                                </m:f>
                                <m:sSub>
                                  <m:sSubPr>
                                    <m:ctrlPr>
                                      <a:rPr lang="zh-CN" altLang="zh-CN" sz="2000" i="1">
                                        <a:solidFill>
                                          <a:schemeClr val="tx2"/>
                                        </a:solidFill>
                                        <a:effectLst/>
                                        <a:latin typeface="Cambria Math" panose="02040503050406030204" pitchFamily="18" charset="0"/>
                                        <a:ea typeface="Cambria Math" panose="02040503050406030204" pitchFamily="18" charset="0"/>
                                      </a:rPr>
                                    </m:ctrlPr>
                                  </m:sSubPr>
                                  <m:e>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𝜎</m:t>
                                    </m:r>
                                  </m:e>
                                  <m:sub>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𝑎</m:t>
                                    </m:r>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5</m:t>
                                    </m:r>
                                  </m:sub>
                                </m:sSub>
                              </m:e>
                              <m:e>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f>
                                  <m:fPr>
                                    <m:ctrlPr>
                                      <a:rPr lang="zh-CN" altLang="zh-CN" sz="2000" i="1">
                                        <a:solidFill>
                                          <a:schemeClr val="tx2"/>
                                        </a:solidFill>
                                        <a:latin typeface="Cambria Math" panose="02040503050406030204" pitchFamily="18" charset="0"/>
                                        <a:ea typeface="Cambria Math" panose="02040503050406030204" pitchFamily="18" charset="0"/>
                                      </a:rPr>
                                    </m:ctrlPr>
                                  </m:fPr>
                                  <m:num>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1</m:t>
                                    </m:r>
                                    <m:r>
                                      <a:rPr lang="en-US" altLang="zh-CN" sz="2000" b="0" i="0" smtClean="0">
                                        <a:solidFill>
                                          <a:schemeClr val="tx2"/>
                                        </a:solidFill>
                                        <a:latin typeface="Cambria Math" panose="02040503050406030204" pitchFamily="18" charset="0"/>
                                        <a:ea typeface="等线" panose="02010600030101010101" pitchFamily="2" charset="-122"/>
                                        <a:cs typeface="Times New Roman" panose="02020603050405020304" pitchFamily="18" charset="0"/>
                                      </a:rPr>
                                      <m:t>9</m:t>
                                    </m:r>
                                    <m:r>
                                      <a:rPr lang="en-US" altLang="zh-CN" sz="2000" b="0" i="0" smtClean="0">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r>
                                      <a:rPr lang="en-US" altLang="zh-CN" sz="2000" b="0" i="0" smtClean="0">
                                        <a:solidFill>
                                          <a:schemeClr val="tx2"/>
                                        </a:solidFill>
                                        <a:latin typeface="Cambria Math" panose="02040503050406030204" pitchFamily="18" charset="0"/>
                                        <a:ea typeface="等线" panose="02010600030101010101" pitchFamily="2" charset="-122"/>
                                        <a:cs typeface="Times New Roman" panose="02020603050405020304" pitchFamily="18" charset="0"/>
                                      </a:rPr>
                                      <m:t>1</m:t>
                                    </m:r>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sSup>
                                      <m:sSupPr>
                                        <m:ctrlPr>
                                          <a:rPr lang="zh-CN" altLang="zh-CN" sz="2000" i="1">
                                            <a:solidFill>
                                              <a:schemeClr val="tx2"/>
                                            </a:solidFill>
                                            <a:latin typeface="Cambria Math" panose="02040503050406030204" pitchFamily="18" charset="0"/>
                                            <a:ea typeface="Cambria Math" panose="02040503050406030204" pitchFamily="18" charset="0"/>
                                          </a:rPr>
                                        </m:ctrlPr>
                                      </m:sSupPr>
                                      <m:e>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10</m:t>
                                        </m:r>
                                      </m:e>
                                      <m:sup>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6</m:t>
                                        </m:r>
                                      </m:sup>
                                    </m:sSup>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6</m:t>
                                    </m:r>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022</m:t>
                                    </m:r>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sSup>
                                      <m:sSupPr>
                                        <m:ctrlPr>
                                          <a:rPr lang="zh-CN" altLang="zh-CN" sz="2000" i="1">
                                            <a:solidFill>
                                              <a:schemeClr val="tx2"/>
                                            </a:solidFill>
                                            <a:latin typeface="Cambria Math" panose="02040503050406030204" pitchFamily="18" charset="0"/>
                                            <a:ea typeface="Cambria Math" panose="02040503050406030204" pitchFamily="18" charset="0"/>
                                          </a:rPr>
                                        </m:ctrlPr>
                                      </m:sSupPr>
                                      <m:e>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10</m:t>
                                        </m:r>
                                      </m:e>
                                      <m:sup>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23</m:t>
                                        </m:r>
                                      </m:sup>
                                    </m:sSup>
                                  </m:num>
                                  <m:den>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23</m:t>
                                    </m:r>
                                    <m:r>
                                      <a:rPr lang="en-US" altLang="zh-CN" sz="2000" b="0" i="1" smtClean="0">
                                        <a:solidFill>
                                          <a:schemeClr val="tx2"/>
                                        </a:solidFill>
                                        <a:latin typeface="Cambria Math" panose="02040503050406030204" pitchFamily="18" charset="0"/>
                                        <a:ea typeface="等线" panose="02010600030101010101" pitchFamily="2" charset="-122"/>
                                        <a:cs typeface="Times New Roman" panose="02020603050405020304" pitchFamily="18" charset="0"/>
                                      </a:rPr>
                                      <m:t>8</m:t>
                                    </m:r>
                                    <m:r>
                                      <a:rPr lang="en-US" altLang="zh-CN" sz="2000" b="0" i="1" smtClean="0">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r>
                                      <a:rPr lang="en-US" altLang="zh-CN" sz="2000" b="0" i="1" smtClean="0">
                                        <a:solidFill>
                                          <a:schemeClr val="tx2"/>
                                        </a:solidFill>
                                        <a:latin typeface="Cambria Math" panose="02040503050406030204" pitchFamily="18" charset="0"/>
                                        <a:ea typeface="等线" panose="02010600030101010101" pitchFamily="2" charset="-122"/>
                                        <a:cs typeface="Times New Roman" panose="02020603050405020304" pitchFamily="18" charset="0"/>
                                      </a:rPr>
                                      <m:t>03</m:t>
                                    </m:r>
                                  </m:den>
                                </m:f>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680</m:t>
                                </m:r>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9</m:t>
                                </m:r>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sSup>
                                  <m:sSupPr>
                                    <m:ctrlPr>
                                      <a:rPr lang="zh-CN" altLang="zh-CN" sz="2000" i="1">
                                        <a:solidFill>
                                          <a:schemeClr val="tx2"/>
                                        </a:solidFill>
                                        <a:latin typeface="Cambria Math" panose="02040503050406030204" pitchFamily="18" charset="0"/>
                                        <a:ea typeface="Cambria Math" panose="02040503050406030204" pitchFamily="18" charset="0"/>
                                      </a:rPr>
                                    </m:ctrlPr>
                                  </m:sSupPr>
                                  <m:e>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10</m:t>
                                    </m:r>
                                  </m:e>
                                  <m:sup>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28</m:t>
                                    </m:r>
                                  </m:sup>
                                </m:sSup>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r>
                                  <a:rPr lang="en-US" altLang="zh-CN" sz="2000" b="0" i="0" smtClean="0">
                                    <a:solidFill>
                                      <a:schemeClr val="tx2"/>
                                    </a:solidFill>
                                    <a:latin typeface="Cambria Math" panose="02040503050406030204" pitchFamily="18" charset="0"/>
                                    <a:ea typeface="等线" panose="02010600030101010101" pitchFamily="2" charset="-122"/>
                                    <a:cs typeface="Times New Roman" panose="02020603050405020304" pitchFamily="18" charset="0"/>
                                  </a:rPr>
                                  <m:t>3290</m:t>
                                </m:r>
                                <m:r>
                                  <a:rPr lang="en-US" altLang="zh-CN" sz="2000" b="0" i="0" smtClean="0">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r>
                                  <a:rPr lang="en-US" altLang="zh-CN" sz="2000" b="0" i="0" smtClean="0">
                                    <a:solidFill>
                                      <a:schemeClr val="tx2"/>
                                    </a:solidFill>
                                    <a:latin typeface="Cambria Math" panose="02040503050406030204" pitchFamily="18" charset="0"/>
                                    <a:ea typeface="等线" panose="02010600030101010101" pitchFamily="2" charset="-122"/>
                                    <a:cs typeface="Times New Roman" panose="02020603050405020304" pitchFamily="18" charset="0"/>
                                  </a:rPr>
                                  <m:t>28</m:t>
                                </m:r>
                                <m:sSup>
                                  <m:sSupPr>
                                    <m:ctrlPr>
                                      <a:rPr lang="zh-CN" altLang="zh-CN" sz="2000" i="1">
                                        <a:solidFill>
                                          <a:schemeClr val="tx2"/>
                                        </a:solidFill>
                                        <a:latin typeface="Cambria Math" panose="02040503050406030204" pitchFamily="18" charset="0"/>
                                        <a:ea typeface="Cambria Math" panose="02040503050406030204" pitchFamily="18" charset="0"/>
                                      </a:rPr>
                                    </m:ctrlPr>
                                  </m:sSupPr>
                                  <m:e>
                                    <m:r>
                                      <m:rPr>
                                        <m:nor/>
                                      </m:rPr>
                                      <a:rPr lang="en-US" altLang="zh-CN" sz="2000">
                                        <a:solidFill>
                                          <a:schemeClr val="tx2"/>
                                        </a:solidFill>
                                        <a:latin typeface="华文楷体" panose="02010600040101010101" charset="-122"/>
                                        <a:ea typeface="华文楷体" panose="02010600040101010101" charset="-122"/>
                                        <a:cs typeface="Times New Roman" panose="02020603050405020304" pitchFamily="18" charset="0"/>
                                      </a:rPr>
                                      <m:t> </m:t>
                                    </m:r>
                                    <m:r>
                                      <m:rPr>
                                        <m:sty m:val="p"/>
                                      </m:rP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m</m:t>
                                    </m:r>
                                  </m:e>
                                  <m:sup>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1</m:t>
                                    </m:r>
                                  </m:sup>
                                </m:sSup>
                              </m:e>
                            </m:eqArr>
                          </m:e>
                        </m:mr>
                        <m:mr>
                          <m:e/>
                        </m:mr>
                        <m:mr>
                          <m:e>
                            <m:r>
                              <m:rPr>
                                <m:nor/>
                              </m:rPr>
                              <a:rPr lang="en-US" altLang="zh-CN" sz="2000">
                                <a:solidFill>
                                  <a:schemeClr val="tx2"/>
                                </a:solidFill>
                                <a:latin typeface="华文楷体" panose="02010600040101010101" charset="-122"/>
                                <a:ea typeface="华文楷体" panose="02010600040101010101" charset="-122"/>
                                <a:cs typeface="Times New Roman" panose="02020603050405020304" pitchFamily="18" charset="0"/>
                              </a:rPr>
                              <m:t>所以:</m:t>
                            </m:r>
                            <m:r>
                              <m:rPr>
                                <m:nor/>
                              </m:rPr>
                              <a:rPr lang="en-US" altLang="zh-CN" sz="2000" i="1">
                                <a:solidFill>
                                  <a:schemeClr val="tx2"/>
                                </a:solidFill>
                                <a:latin typeface="华文楷体" panose="02010600040101010101" charset="-122"/>
                                <a:ea typeface="华文楷体" panose="02010600040101010101" charset="-122"/>
                                <a:cs typeface="Times New Roman" panose="02020603050405020304" pitchFamily="18" charset="0"/>
                              </a:rPr>
                              <m:t> </m:t>
                            </m:r>
                            <m:sSub>
                              <m:sSubPr>
                                <m:ctrlPr>
                                  <a:rPr lang="en-US" altLang="zh-CN" sz="2000" b="0" i="1" smtClean="0">
                                    <a:solidFill>
                                      <a:schemeClr val="tx2"/>
                                    </a:solidFill>
                                    <a:latin typeface="Cambria Math" panose="02040503050406030204" pitchFamily="18" charset="0"/>
                                    <a:ea typeface="华文楷体" panose="02010600040101010101" charset="-122"/>
                                    <a:cs typeface="Times New Roman" panose="02020603050405020304" pitchFamily="18" charset="0"/>
                                  </a:rPr>
                                </m:ctrlPr>
                              </m:sSubPr>
                              <m:e>
                                <m:r>
                                  <m:rPr>
                                    <m:sty m:val="p"/>
                                  </m:rPr>
                                  <a:rPr lang="en-US" altLang="zh-CN" sz="2000" b="0" i="0" smtClean="0">
                                    <a:solidFill>
                                      <a:schemeClr val="tx2"/>
                                    </a:solidFill>
                                    <a:latin typeface="Cambria Math" panose="02040503050406030204" pitchFamily="18" charset="0"/>
                                    <a:ea typeface="华文楷体" panose="02010600040101010101" charset="-122"/>
                                    <a:cs typeface="Times New Roman" panose="02020603050405020304" pitchFamily="18" charset="0"/>
                                  </a:rPr>
                                  <m:t>Σ</m:t>
                                </m:r>
                              </m:e>
                              <m:sub>
                                <m:r>
                                  <a:rPr lang="en-US" altLang="zh-CN" sz="2000" b="0" i="1" smtClean="0">
                                    <a:solidFill>
                                      <a:schemeClr val="tx2"/>
                                    </a:solidFill>
                                    <a:latin typeface="Cambria Math" panose="02040503050406030204" pitchFamily="18" charset="0"/>
                                    <a:ea typeface="华文楷体" panose="02010600040101010101" charset="-122"/>
                                    <a:cs typeface="Times New Roman" panose="02020603050405020304" pitchFamily="18" charset="0"/>
                                  </a:rPr>
                                  <m:t>𝑎</m:t>
                                </m:r>
                              </m:sub>
                            </m:sSub>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0</m:t>
                            </m:r>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002</m:t>
                            </m:r>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r>
                              <a:rPr lang="en-US" altLang="zh-CN" sz="2000" b="0" i="0" smtClean="0">
                                <a:solidFill>
                                  <a:schemeClr val="tx2"/>
                                </a:solidFill>
                                <a:latin typeface="Cambria Math" panose="02040503050406030204" pitchFamily="18" charset="0"/>
                                <a:ea typeface="等线" panose="02010600030101010101" pitchFamily="2" charset="-122"/>
                                <a:cs typeface="Times New Roman" panose="02020603050405020304" pitchFamily="18" charset="0"/>
                              </a:rPr>
                              <m:t>3290</m:t>
                            </m:r>
                            <m:r>
                              <a:rPr lang="en-US" altLang="zh-CN" sz="2000" b="0" i="0" smtClean="0">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r>
                              <a:rPr lang="en-US" altLang="zh-CN" sz="2000" b="0" i="0" smtClean="0">
                                <a:solidFill>
                                  <a:schemeClr val="tx2"/>
                                </a:solidFill>
                                <a:latin typeface="Cambria Math" panose="02040503050406030204" pitchFamily="18" charset="0"/>
                                <a:ea typeface="等线" panose="02010600030101010101" pitchFamily="2" charset="-122"/>
                                <a:cs typeface="Times New Roman" panose="02020603050405020304" pitchFamily="18" charset="0"/>
                              </a:rPr>
                              <m:t>28</m:t>
                            </m:r>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0</m:t>
                            </m:r>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600</m:t>
                            </m:r>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2</m:t>
                            </m:r>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2</m:t>
                            </m:r>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0</m:t>
                            </m:r>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398</m:t>
                            </m:r>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1</m:t>
                            </m:r>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5</m:t>
                            </m:r>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r>
                              <a:rPr lang="en-US" altLang="zh-CN" sz="2000" b="0" i="0" smtClean="0">
                                <a:solidFill>
                                  <a:schemeClr val="tx2"/>
                                </a:solidFill>
                                <a:latin typeface="Cambria Math" panose="02040503050406030204" pitchFamily="18" charset="0"/>
                                <a:ea typeface="等线" panose="02010600030101010101" pitchFamily="2" charset="-122"/>
                                <a:cs typeface="Times New Roman" panose="02020603050405020304" pitchFamily="18" charset="0"/>
                              </a:rPr>
                              <m:t>8</m:t>
                            </m:r>
                            <m:r>
                              <a:rPr lang="en-US" altLang="zh-CN" sz="2000" b="0" i="0" smtClean="0">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r>
                              <a:rPr lang="en-US" altLang="zh-CN" sz="2000" b="0" i="0" smtClean="0">
                                <a:solidFill>
                                  <a:schemeClr val="tx2"/>
                                </a:solidFill>
                                <a:latin typeface="Cambria Math" panose="02040503050406030204" pitchFamily="18" charset="0"/>
                                <a:ea typeface="等线" panose="02010600030101010101" pitchFamily="2" charset="-122"/>
                                <a:cs typeface="Times New Roman" panose="02020603050405020304" pitchFamily="18" charset="0"/>
                              </a:rPr>
                              <m:t>498</m:t>
                            </m:r>
                            <m:sSup>
                              <m:sSupPr>
                                <m:ctrlPr>
                                  <a:rPr lang="zh-CN" altLang="zh-CN" sz="2000" i="1">
                                    <a:solidFill>
                                      <a:schemeClr val="tx2"/>
                                    </a:solidFill>
                                    <a:effectLst/>
                                    <a:latin typeface="Cambria Math" panose="02040503050406030204" pitchFamily="18" charset="0"/>
                                    <a:ea typeface="Cambria Math" panose="02040503050406030204" pitchFamily="18" charset="0"/>
                                  </a:rPr>
                                </m:ctrlPr>
                              </m:sSupPr>
                              <m:e>
                                <m:r>
                                  <m:rPr>
                                    <m:nor/>
                                  </m:rPr>
                                  <a:rPr lang="en-US" altLang="zh-CN" sz="2000">
                                    <a:solidFill>
                                      <a:schemeClr val="tx2"/>
                                    </a:solidFill>
                                    <a:latin typeface="华文楷体" panose="02010600040101010101" charset="-122"/>
                                    <a:ea typeface="华文楷体" panose="02010600040101010101" charset="-122"/>
                                    <a:cs typeface="Times New Roman" panose="02020603050405020304" pitchFamily="18" charset="0"/>
                                  </a:rPr>
                                  <m:t> </m:t>
                                </m:r>
                                <m:r>
                                  <m:rPr>
                                    <m:sty m:val="p"/>
                                  </m:rP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m</m:t>
                                </m:r>
                              </m:e>
                              <m:sup>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1</m:t>
                                </m:r>
                              </m:sup>
                            </m:sSup>
                          </m:e>
                        </m:mr>
                      </m:m>
                    </m:oMath>
                  </m:oMathPara>
                </a14:m>
                <a:endParaRPr lang="zh-CN" altLang="en-US" sz="2000" dirty="0">
                  <a:solidFill>
                    <a:schemeClr val="tx2"/>
                  </a:solidFill>
                  <a:latin typeface="华文楷体" panose="02010600040101010101" charset="-122"/>
                  <a:ea typeface="华文楷体" panose="02010600040101010101" charset="-122"/>
                </a:endParaRPr>
              </a:p>
            </p:txBody>
          </p:sp>
        </mc:Choice>
        <mc:Fallback>
          <p:sp>
            <p:nvSpPr>
              <p:cNvPr id="3" name="矩形 2"/>
              <p:cNvSpPr>
                <a:spLocks noRot="1" noChangeAspect="1" noMove="1" noResize="1" noEditPoints="1" noAdjustHandles="1" noChangeArrowheads="1" noChangeShapeType="1" noTextEdit="1"/>
              </p:cNvSpPr>
              <p:nvPr/>
            </p:nvSpPr>
            <p:spPr>
              <a:xfrm>
                <a:off x="32123" y="908720"/>
                <a:ext cx="9145016" cy="4436745"/>
              </a:xfrm>
              <a:prstGeom prst="rect">
                <a:avLst/>
              </a:prstGeom>
              <a:blipFill rotWithShape="1">
                <a:blip r:embed="rId1"/>
                <a:stretch>
                  <a:fillRect l="-4" t="-1" r="1" b="1"/>
                </a:stretch>
              </a:blipFill>
            </p:spPr>
            <p:txBody>
              <a:bodyPr/>
              <a:lstStyle/>
              <a:p>
                <a:r>
                  <a:rPr lang="zh-CN" altLang="en-US">
                    <a:noFill/>
                  </a:rPr>
                  <a:t> </a:t>
                </a:r>
              </a:p>
            </p:txBody>
          </p:sp>
        </mc:Fallback>
      </mc:AlternateContent>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kumimoji="1" lang="zh-CN" altLang="en-US" dirty="0"/>
              <a:t>四因子公式</a:t>
            </a:r>
            <a:r>
              <a:rPr kumimoji="1" lang="en-US" altLang="zh-CN" dirty="0"/>
              <a:t>(8</a:t>
            </a:r>
            <a:r>
              <a:rPr kumimoji="1" lang="zh-CN" altLang="en-US" dirty="0"/>
              <a:t>题</a:t>
            </a:r>
            <a:r>
              <a:rPr kumimoji="1" lang="en-US" altLang="zh-CN" dirty="0"/>
              <a:t>)</a:t>
            </a:r>
            <a:endParaRPr kumimoji="1" lang="zh-CN" altLang="en-US" dirty="0"/>
          </a:p>
        </p:txBody>
      </p:sp>
      <p:graphicFrame>
        <p:nvGraphicFramePr>
          <p:cNvPr id="4" name="Object 4"/>
          <p:cNvGraphicFramePr>
            <a:graphicFrameLocks noChangeAspect="1"/>
          </p:cNvGraphicFramePr>
          <p:nvPr/>
        </p:nvGraphicFramePr>
        <p:xfrm>
          <a:off x="611560" y="908720"/>
          <a:ext cx="4356100" cy="5257800"/>
        </p:xfrm>
        <a:graphic>
          <a:graphicData uri="http://schemas.openxmlformats.org/presentationml/2006/ole">
            <mc:AlternateContent xmlns:mc="http://schemas.openxmlformats.org/markup-compatibility/2006">
              <mc:Choice xmlns:v="urn:schemas-microsoft-com:vml" Requires="v">
                <p:oleObj spid="_x0000_s7189" name="Equation" r:id="rId1" imgW="2717800" imgH="3276600" progId="Equation.DSMT4">
                  <p:embed/>
                </p:oleObj>
              </mc:Choice>
              <mc:Fallback>
                <p:oleObj name="Equation" r:id="rId1" imgW="2717800" imgH="3276600" progId="Equation.DSMT4">
                  <p:embed/>
                  <p:pic>
                    <p:nvPicPr>
                      <p:cNvPr id="0" name="Object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908720"/>
                        <a:ext cx="4356100" cy="525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 name="椭圆 4"/>
          <p:cNvSpPr/>
          <p:nvPr/>
        </p:nvSpPr>
        <p:spPr>
          <a:xfrm>
            <a:off x="2051720" y="3115485"/>
            <a:ext cx="1152128" cy="39665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椭圆 5"/>
          <p:cNvSpPr/>
          <p:nvPr/>
        </p:nvSpPr>
        <p:spPr>
          <a:xfrm>
            <a:off x="2195736" y="3537620"/>
            <a:ext cx="864096" cy="53945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Rectangle 6"/>
          <p:cNvSpPr>
            <a:spLocks noChangeArrowheads="1"/>
          </p:cNvSpPr>
          <p:nvPr/>
        </p:nvSpPr>
        <p:spPr bwMode="auto">
          <a:xfrm>
            <a:off x="348864" y="6192003"/>
            <a:ext cx="85344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r>
              <a:rPr lang="zh-CN" altLang="en-US" dirty="0">
                <a:solidFill>
                  <a:schemeClr val="tx2"/>
                </a:solidFill>
                <a:latin typeface="FangSong" panose="02010609060101010101" pitchFamily="49" charset="-122"/>
                <a:ea typeface="FangSong" panose="02010609060101010101" pitchFamily="49" charset="-122"/>
                <a:cs typeface="Times New Roman" panose="02020603050405020304" pitchFamily="18" charset="0"/>
              </a:rPr>
              <a:t>其中，</a:t>
            </a:r>
            <a:r>
              <a:rPr lang="en-US" altLang="zh-CN" dirty="0">
                <a:solidFill>
                  <a:schemeClr val="tx2"/>
                </a:solidFill>
                <a:latin typeface="FangSong" panose="02010609060101010101" pitchFamily="49" charset="-122"/>
                <a:ea typeface="FangSong" panose="02010609060101010101" pitchFamily="49" charset="-122"/>
                <a:cs typeface="Times New Roman" panose="02020603050405020304" pitchFamily="18" charset="0"/>
              </a:rPr>
              <a:t>F</a:t>
            </a:r>
            <a:r>
              <a:rPr lang="zh-CN" altLang="en-US" dirty="0">
                <a:solidFill>
                  <a:schemeClr val="tx2"/>
                </a:solidFill>
                <a:latin typeface="FangSong" panose="02010609060101010101" pitchFamily="49" charset="-122"/>
                <a:ea typeface="FangSong" panose="02010609060101010101" pitchFamily="49" charset="-122"/>
                <a:cs typeface="Times New Roman" panose="02020603050405020304" pitchFamily="18" charset="0"/>
              </a:rPr>
              <a:t>表示燃料，</a:t>
            </a:r>
            <a:r>
              <a:rPr lang="en-US" altLang="zh-CN" dirty="0">
                <a:solidFill>
                  <a:schemeClr val="tx2"/>
                </a:solidFill>
                <a:latin typeface="FangSong" panose="02010609060101010101" pitchFamily="49" charset="-122"/>
                <a:ea typeface="FangSong" panose="02010609060101010101" pitchFamily="49" charset="-122"/>
                <a:cs typeface="Times New Roman" panose="02020603050405020304" pitchFamily="18" charset="0"/>
              </a:rPr>
              <a:t>C</a:t>
            </a:r>
            <a:r>
              <a:rPr lang="zh-CN" altLang="en-US" dirty="0">
                <a:solidFill>
                  <a:schemeClr val="tx2"/>
                </a:solidFill>
                <a:latin typeface="FangSong" panose="02010609060101010101" pitchFamily="49" charset="-122"/>
                <a:ea typeface="FangSong" panose="02010609060101010101" pitchFamily="49" charset="-122"/>
                <a:cs typeface="Times New Roman" panose="02020603050405020304" pitchFamily="18" charset="0"/>
              </a:rPr>
              <a:t>表示堆芯，</a:t>
            </a:r>
            <a:r>
              <a:rPr lang="en-US" altLang="zh-CN" dirty="0">
                <a:solidFill>
                  <a:schemeClr val="tx2"/>
                </a:solidFill>
                <a:latin typeface="FangSong" panose="02010609060101010101" pitchFamily="49" charset="-122"/>
                <a:ea typeface="FangSong" panose="02010609060101010101" pitchFamily="49" charset="-122"/>
                <a:cs typeface="Times New Roman" panose="02020603050405020304" pitchFamily="18" charset="0"/>
              </a:rPr>
              <a:t>E</a:t>
            </a:r>
            <a:r>
              <a:rPr lang="en-US" altLang="zh-CN" baseline="-30000" dirty="0">
                <a:solidFill>
                  <a:schemeClr val="tx2"/>
                </a:solidFill>
                <a:latin typeface="FangSong" panose="02010609060101010101" pitchFamily="49" charset="-122"/>
                <a:ea typeface="FangSong" panose="02010609060101010101" pitchFamily="49" charset="-122"/>
                <a:cs typeface="Times New Roman" panose="02020603050405020304" pitchFamily="18" charset="0"/>
              </a:rPr>
              <a:t>2</a:t>
            </a:r>
            <a:r>
              <a:rPr lang="zh-CN" altLang="en-US" dirty="0">
                <a:solidFill>
                  <a:schemeClr val="tx2"/>
                </a:solidFill>
                <a:latin typeface="FangSong" panose="02010609060101010101" pitchFamily="49" charset="-122"/>
                <a:ea typeface="FangSong" panose="02010609060101010101" pitchFamily="49" charset="-122"/>
                <a:cs typeface="Times New Roman" panose="02020603050405020304" pitchFamily="18" charset="0"/>
              </a:rPr>
              <a:t>表示缝合能（分界能）。</a:t>
            </a:r>
            <a:r>
              <a:rPr lang="zh-CN" altLang="en-US" dirty="0">
                <a:solidFill>
                  <a:schemeClr val="tx2"/>
                </a:solidFill>
                <a:latin typeface="FangSong" panose="02010609060101010101" pitchFamily="49" charset="-122"/>
                <a:ea typeface="FangSong" panose="02010609060101010101" pitchFamily="49" charset="-122"/>
              </a:rPr>
              <a:t> </a:t>
            </a:r>
            <a:endParaRPr lang="zh-CN" altLang="en-US" dirty="0">
              <a:solidFill>
                <a:schemeClr val="tx2"/>
              </a:solidFill>
              <a:latin typeface="FangSong" panose="02010609060101010101" pitchFamily="49" charset="-122"/>
              <a:ea typeface="FangSong" panose="02010609060101010101" pitchFamily="49" charset="-122"/>
            </a:endParaRPr>
          </a:p>
        </p:txBody>
      </p:sp>
      <p:sp>
        <p:nvSpPr>
          <p:cNvPr id="8" name="椭圆 7"/>
          <p:cNvSpPr/>
          <p:nvPr/>
        </p:nvSpPr>
        <p:spPr>
          <a:xfrm>
            <a:off x="2051720" y="4149080"/>
            <a:ext cx="936104" cy="504056"/>
          </a:xfrm>
          <a:prstGeom prst="ellipse">
            <a:avLst/>
          </a:prstGeom>
          <a:noFill/>
          <a:ln>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椭圆 8"/>
          <p:cNvSpPr/>
          <p:nvPr/>
        </p:nvSpPr>
        <p:spPr>
          <a:xfrm>
            <a:off x="2051720" y="4653136"/>
            <a:ext cx="864096" cy="432048"/>
          </a:xfrm>
          <a:prstGeom prst="ellipse">
            <a:avLst/>
          </a:prstGeom>
          <a:noFill/>
          <a:ln>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11" name="直线箭头连接符 10"/>
          <p:cNvCxnSpPr/>
          <p:nvPr/>
        </p:nvCxnSpPr>
        <p:spPr>
          <a:xfrm flipV="1">
            <a:off x="2987824" y="2564904"/>
            <a:ext cx="3240360" cy="69338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文本框 11"/>
          <p:cNvSpPr txBox="1"/>
          <p:nvPr/>
        </p:nvSpPr>
        <p:spPr>
          <a:xfrm>
            <a:off x="6335812" y="2348880"/>
            <a:ext cx="2196628" cy="338554"/>
          </a:xfrm>
          <a:prstGeom prst="rect">
            <a:avLst/>
          </a:prstGeom>
          <a:noFill/>
        </p:spPr>
        <p:txBody>
          <a:bodyPr wrap="square" rtlCol="0">
            <a:spAutoFit/>
          </a:bodyPr>
          <a:lstStyle/>
          <a:p>
            <a:r>
              <a:rPr kumimoji="1" lang="zh-CN" altLang="en-US" sz="1600" baseline="0" dirty="0">
                <a:solidFill>
                  <a:schemeClr val="tx2"/>
                </a:solidFill>
                <a:latin typeface="Times New Roman" panose="02020603050405020304" pitchFamily="18" charset="0"/>
                <a:ea typeface="仿宋" panose="02010609060101010101" pitchFamily="49" charset="-122"/>
              </a:rPr>
              <a:t>有效裂变中子数</a:t>
            </a:r>
            <a:endParaRPr kumimoji="1" lang="zh-CN" altLang="en-US" sz="1600" baseline="0" dirty="0">
              <a:solidFill>
                <a:schemeClr val="tx2"/>
              </a:solidFill>
              <a:latin typeface="Times New Roman" panose="02020603050405020304" pitchFamily="18" charset="0"/>
              <a:ea typeface="仿宋" panose="02010609060101010101" pitchFamily="49" charset="-122"/>
            </a:endParaRPr>
          </a:p>
        </p:txBody>
      </p:sp>
      <p:sp>
        <p:nvSpPr>
          <p:cNvPr id="13" name="文本框 12"/>
          <p:cNvSpPr txBox="1"/>
          <p:nvPr/>
        </p:nvSpPr>
        <p:spPr>
          <a:xfrm>
            <a:off x="6012160" y="4754655"/>
            <a:ext cx="1728192" cy="338554"/>
          </a:xfrm>
          <a:prstGeom prst="rect">
            <a:avLst/>
          </a:prstGeom>
          <a:noFill/>
        </p:spPr>
        <p:txBody>
          <a:bodyPr wrap="square" rtlCol="0">
            <a:spAutoFit/>
          </a:bodyPr>
          <a:lstStyle/>
          <a:p>
            <a:r>
              <a:rPr kumimoji="1" lang="zh-CN" altLang="en-US" sz="1600" baseline="0" dirty="0">
                <a:solidFill>
                  <a:schemeClr val="tx2"/>
                </a:solidFill>
                <a:latin typeface="Times New Roman" panose="02020603050405020304" pitchFamily="18" charset="0"/>
                <a:ea typeface="仿宋" panose="02010609060101010101" pitchFamily="49" charset="-122"/>
              </a:rPr>
              <a:t>热中子利用系数</a:t>
            </a:r>
            <a:endParaRPr kumimoji="1" lang="zh-CN" altLang="en-US" sz="1600" baseline="0" dirty="0">
              <a:solidFill>
                <a:schemeClr val="tx2"/>
              </a:solidFill>
              <a:latin typeface="Times New Roman" panose="02020603050405020304" pitchFamily="18" charset="0"/>
              <a:ea typeface="仿宋" panose="02010609060101010101" pitchFamily="49" charset="-122"/>
            </a:endParaRPr>
          </a:p>
        </p:txBody>
      </p:sp>
      <p:cxnSp>
        <p:nvCxnSpPr>
          <p:cNvPr id="15" name="直线箭头连接符 14"/>
          <p:cNvCxnSpPr/>
          <p:nvPr/>
        </p:nvCxnSpPr>
        <p:spPr>
          <a:xfrm>
            <a:off x="3203848" y="4581128"/>
            <a:ext cx="2592288" cy="288032"/>
          </a:xfrm>
          <a:prstGeom prst="straightConnector1">
            <a:avLst/>
          </a:prstGeom>
          <a:ln>
            <a:solidFill>
              <a:srgbClr val="0432FF"/>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kumimoji="1" lang="zh-CN" altLang="en-US" dirty="0"/>
              <a:t>计算有效裂变中子数</a:t>
            </a:r>
            <a:endParaRPr kumimoji="1" lang="zh-CN" altLang="en-US" dirty="0"/>
          </a:p>
        </p:txBody>
      </p:sp>
      <p:sp>
        <p:nvSpPr>
          <p:cNvPr id="4" name="矩形 3"/>
          <p:cNvSpPr/>
          <p:nvPr/>
        </p:nvSpPr>
        <p:spPr>
          <a:xfrm>
            <a:off x="359532" y="720500"/>
            <a:ext cx="7776864" cy="969111"/>
          </a:xfrm>
          <a:prstGeom prst="rect">
            <a:avLst/>
          </a:prstGeom>
        </p:spPr>
        <p:txBody>
          <a:bodyPr wrap="square">
            <a:spAutoFit/>
          </a:bodyPr>
          <a:lstStyle/>
          <a:p>
            <a:pPr algn="just">
              <a:lnSpc>
                <a:spcPct val="150000"/>
              </a:lnSpc>
              <a:spcAft>
                <a:spcPts val="0"/>
              </a:spcAft>
            </a:pPr>
            <a:r>
              <a:rPr lang="en-US" altLang="zh-CN" sz="2000" kern="100" dirty="0">
                <a:solidFill>
                  <a:schemeClr val="tx2"/>
                </a:solidFill>
                <a:latin typeface="华文楷体" panose="02010600040101010101" charset="-122"/>
                <a:ea typeface="华文楷体" panose="02010600040101010101" charset="-122"/>
                <a:cs typeface="Times New Roman" panose="02020603050405020304" pitchFamily="18" charset="0"/>
              </a:rPr>
              <a:t>8(1) </a:t>
            </a:r>
            <a:r>
              <a:rPr lang="zh-CN" altLang="en-US" sz="2000" kern="100" dirty="0">
                <a:solidFill>
                  <a:schemeClr val="tx2"/>
                </a:solidFill>
                <a:latin typeface="华文楷体" panose="02010600040101010101" charset="-122"/>
                <a:ea typeface="华文楷体" panose="02010600040101010101" charset="-122"/>
                <a:cs typeface="Times New Roman" panose="02020603050405020304" pitchFamily="18" charset="0"/>
              </a:rPr>
              <a:t>计算并画出中子能量为</a:t>
            </a:r>
            <a:r>
              <a:rPr lang="en-US" altLang="zh-CN" sz="2000" kern="100" dirty="0">
                <a:solidFill>
                  <a:schemeClr val="tx2"/>
                </a:solidFill>
                <a:latin typeface="华文楷体" panose="02010600040101010101" charset="-122"/>
                <a:ea typeface="华文楷体" panose="02010600040101010101" charset="-122"/>
                <a:cs typeface="Times New Roman" panose="02020603050405020304" pitchFamily="18" charset="0"/>
              </a:rPr>
              <a:t>0.0253eV</a:t>
            </a:r>
            <a:r>
              <a:rPr lang="zh-CN" altLang="en-US" sz="2000" kern="100" dirty="0">
                <a:solidFill>
                  <a:schemeClr val="tx2"/>
                </a:solidFill>
                <a:latin typeface="华文楷体" panose="02010600040101010101" charset="-122"/>
                <a:ea typeface="华文楷体" panose="02010600040101010101" charset="-122"/>
                <a:cs typeface="Times New Roman" panose="02020603050405020304" pitchFamily="18" charset="0"/>
              </a:rPr>
              <a:t>时的富集铀的参数与富集度的函数关系</a:t>
            </a:r>
            <a:endParaRPr lang="zh-CN" altLang="zh-CN" sz="2000" kern="100" dirty="0">
              <a:solidFill>
                <a:schemeClr val="tx2"/>
              </a:solidFill>
              <a:effectLst/>
              <a:latin typeface="华文楷体" panose="02010600040101010101" charset="-122"/>
              <a:ea typeface="华文楷体" panose="02010600040101010101" charset="-122"/>
              <a:cs typeface="Times New Roman" panose="02020603050405020304" pitchFamily="18" charset="0"/>
            </a:endParaRPr>
          </a:p>
        </p:txBody>
      </p:sp>
      <p:sp>
        <p:nvSpPr>
          <p:cNvPr id="6" name="Rectangle 2"/>
          <p:cNvSpPr>
            <a:spLocks noChangeArrowheads="1"/>
          </p:cNvSpPr>
          <p:nvPr/>
        </p:nvSpPr>
        <p:spPr bwMode="auto">
          <a:xfrm flipV="1">
            <a:off x="2051720" y="2053843"/>
            <a:ext cx="9682040"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endParaRPr lang="zh-CN" altLang="en-US"/>
          </a:p>
        </p:txBody>
      </p:sp>
      <p:graphicFrame>
        <p:nvGraphicFramePr>
          <p:cNvPr id="7" name="对象 6"/>
          <p:cNvGraphicFramePr>
            <a:graphicFrameLocks noChangeAspect="1"/>
          </p:cNvGraphicFramePr>
          <p:nvPr/>
        </p:nvGraphicFramePr>
        <p:xfrm>
          <a:off x="1317776" y="1662855"/>
          <a:ext cx="5860375" cy="1253273"/>
        </p:xfrm>
        <a:graphic>
          <a:graphicData uri="http://schemas.openxmlformats.org/presentationml/2006/ole">
            <mc:AlternateContent xmlns:mc="http://schemas.openxmlformats.org/markup-compatibility/2006">
              <mc:Choice xmlns:v="urn:schemas-microsoft-com:vml" Requires="v">
                <p:oleObj spid="_x0000_s3098" name="" r:id="rId1" imgW="4394200" imgH="939800" progId="Equation.DSMT4">
                  <p:embed/>
                </p:oleObj>
              </mc:Choice>
              <mc:Fallback>
                <p:oleObj name="" r:id="rId1" imgW="4394200" imgH="939800" progId="Equation.DSMT4">
                  <p:embed/>
                  <p:pic>
                    <p:nvPicPr>
                      <p:cNvPr id="0" name="Object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17776" y="1662855"/>
                        <a:ext cx="5860375" cy="1253273"/>
                      </a:xfrm>
                      <a:prstGeom prst="rect">
                        <a:avLst/>
                      </a:prstGeom>
                      <a:noFill/>
                    </p:spPr>
                  </p:pic>
                </p:oleObj>
              </mc:Fallback>
            </mc:AlternateContent>
          </a:graphicData>
        </a:graphic>
      </p:graphicFrame>
      <p:pic>
        <p:nvPicPr>
          <p:cNvPr id="8" name="图片 7"/>
          <p:cNvPicPr/>
          <p:nvPr/>
        </p:nvPicPr>
        <p:blipFill>
          <a:blip r:embed="rId3">
            <a:extLst>
              <a:ext uri="{28A0092B-C50C-407E-A947-70E740481C1C}">
                <a14:useLocalDpi xmlns:a14="http://schemas.microsoft.com/office/drawing/2010/main" val="0"/>
              </a:ext>
            </a:extLst>
          </a:blip>
          <a:srcRect/>
          <a:stretch>
            <a:fillRect/>
          </a:stretch>
        </p:blipFill>
        <p:spPr bwMode="auto">
          <a:xfrm>
            <a:off x="1403648" y="3064933"/>
            <a:ext cx="5688632" cy="368028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mc:AlternateContent xmlns:mc="http://schemas.openxmlformats.org/markup-compatibility/2006">
        <mc:Choice xmlns:a14="http://schemas.microsoft.com/office/drawing/2010/main" Requires="a14">
          <p:sp>
            <p:nvSpPr>
              <p:cNvPr id="4" name="矩形 3"/>
              <p:cNvSpPr/>
              <p:nvPr/>
            </p:nvSpPr>
            <p:spPr>
              <a:xfrm>
                <a:off x="179512" y="764704"/>
                <a:ext cx="8359185" cy="4003040"/>
              </a:xfrm>
              <a:prstGeom prst="rect">
                <a:avLst/>
              </a:prstGeom>
            </p:spPr>
            <p:txBody>
              <a:bodyPr wrap="square">
                <a:spAutoFit/>
              </a:bodyPr>
              <a:lstStyle/>
              <a:p>
                <a:pPr>
                  <a:spcAft>
                    <a:spcPts val="1200"/>
                  </a:spcAft>
                </a:pPr>
                <a:r>
                  <a:rPr lang="en-US" altLang="zh-CN" sz="2000" dirty="0">
                    <a:solidFill>
                      <a:schemeClr val="tx2"/>
                    </a:solidFill>
                    <a:latin typeface="华文楷体" panose="02010600040101010101" charset="-122"/>
                    <a:ea typeface="华文楷体" panose="02010600040101010101" charset="-122"/>
                    <a:cs typeface="Times New Roman" panose="02020603050405020304" pitchFamily="18" charset="0"/>
                  </a:rPr>
                  <a:t>(2) </a:t>
                </a:r>
                <a:r>
                  <a:rPr lang="zh-CN" altLang="zh-CN" sz="2000" dirty="0">
                    <a:solidFill>
                      <a:schemeClr val="tx2"/>
                    </a:solidFill>
                    <a:latin typeface="华文楷体" panose="02010600040101010101" charset="-122"/>
                    <a:ea typeface="华文楷体" panose="02010600040101010101" charset="-122"/>
                    <a:cs typeface="Times New Roman" panose="02020603050405020304" pitchFamily="18" charset="0"/>
                  </a:rPr>
                  <a:t>有一座热中子反应堆，无限增殖因数为 </a:t>
                </a:r>
                <a14:m>
                  <m:oMath xmlns:m="http://schemas.openxmlformats.org/officeDocument/2006/math">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1</m:t>
                    </m:r>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10</m:t>
                    </m:r>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oMath>
                </a14:m>
                <a:r>
                  <a:rPr lang="en-US" altLang="zh-CN" sz="2000" dirty="0">
                    <a:solidFill>
                      <a:schemeClr val="tx2"/>
                    </a:solidFill>
                    <a:latin typeface="华文楷体" panose="02010600040101010101" charset="-122"/>
                    <a:ea typeface="华文楷体" panose="02010600040101010101" charset="-122"/>
                    <a:cs typeface="Times New Roman" panose="02020603050405020304" pitchFamily="18" charset="0"/>
                  </a:rPr>
                  <a:t> </a:t>
                </a:r>
                <a:r>
                  <a:rPr lang="zh-CN" altLang="zh-CN" sz="2000" dirty="0">
                    <a:solidFill>
                      <a:schemeClr val="tx2"/>
                    </a:solidFill>
                    <a:latin typeface="华文楷体" panose="02010600040101010101" charset="-122"/>
                    <a:ea typeface="华文楷体" panose="02010600040101010101" charset="-122"/>
                    <a:cs typeface="Times New Roman" panose="02020603050405020304" pitchFamily="18" charset="0"/>
                  </a:rPr>
                  <a:t>快中子增殖因数、逃脱共振俘获概率和 热中子利用系数三者的</a:t>
                </a:r>
                <a:r>
                  <a:rPr lang="zh-CN" altLang="en-US" sz="2000" dirty="0">
                    <a:solidFill>
                      <a:schemeClr val="tx2"/>
                    </a:solidFill>
                    <a:latin typeface="华文楷体" panose="02010600040101010101" charset="-122"/>
                    <a:ea typeface="华文楷体" panose="02010600040101010101" charset="-122"/>
                    <a:cs typeface="Times New Roman" panose="02020603050405020304" pitchFamily="18" charset="0"/>
                  </a:rPr>
                  <a:t>乘积</a:t>
                </a:r>
                <a:r>
                  <a:rPr lang="zh-CN" altLang="zh-CN" sz="2000" dirty="0">
                    <a:solidFill>
                      <a:schemeClr val="tx2"/>
                    </a:solidFill>
                    <a:latin typeface="华文楷体" panose="02010600040101010101" charset="-122"/>
                    <a:ea typeface="华文楷体" panose="02010600040101010101" charset="-122"/>
                    <a:cs typeface="Times New Roman" panose="02020603050405020304" pitchFamily="18" charset="0"/>
                  </a:rPr>
                  <a:t>为 </a:t>
                </a:r>
                <a14:m>
                  <m:oMath xmlns:m="http://schemas.openxmlformats.org/officeDocument/2006/math">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0</m:t>
                    </m:r>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65</m:t>
                    </m:r>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oMath>
                </a14:m>
                <a:r>
                  <a:rPr lang="en-US" altLang="zh-CN" sz="2000" dirty="0">
                    <a:solidFill>
                      <a:schemeClr val="tx2"/>
                    </a:solidFill>
                    <a:latin typeface="华文楷体" panose="02010600040101010101" charset="-122"/>
                    <a:ea typeface="华文楷体" panose="02010600040101010101" charset="-122"/>
                    <a:cs typeface="Times New Roman" panose="02020603050405020304" pitchFamily="18" charset="0"/>
                  </a:rPr>
                  <a:t> </a:t>
                </a:r>
                <a:r>
                  <a:rPr lang="zh-CN" altLang="zh-CN" sz="2000" dirty="0">
                    <a:solidFill>
                      <a:schemeClr val="tx2"/>
                    </a:solidFill>
                    <a:latin typeface="华文楷体" panose="02010600040101010101" charset="-122"/>
                    <a:ea typeface="华文楷体" panose="02010600040101010101" charset="-122"/>
                    <a:cs typeface="Times New Roman" panose="02020603050405020304" pitchFamily="18" charset="0"/>
                  </a:rPr>
                  <a:t>试确定该堆所用核燃料铀的富集度。 解：由四因子公式可得</a:t>
                </a:r>
                <a:r>
                  <a:rPr lang="en-US" altLang="zh-CN" sz="2000" dirty="0">
                    <a:solidFill>
                      <a:schemeClr val="tx2"/>
                    </a:solidFill>
                    <a:latin typeface="华文楷体" panose="02010600040101010101" charset="-122"/>
                    <a:ea typeface="华文楷体" panose="02010600040101010101" charset="-122"/>
                    <a:cs typeface="Times New Roman" panose="02020603050405020304" pitchFamily="18" charset="0"/>
                  </a:rPr>
                  <a:t>:</a:t>
                </a:r>
                <a:br>
                  <a:rPr lang="en-US" altLang="zh-CN" sz="2000" dirty="0">
                    <a:solidFill>
                      <a:schemeClr val="tx2"/>
                    </a:solidFill>
                    <a:latin typeface="华文楷体" panose="02010600040101010101" charset="-122"/>
                    <a:ea typeface="华文楷体" panose="02010600040101010101" charset="-122"/>
                    <a:cs typeface="Times New Roman" panose="02020603050405020304" pitchFamily="18" charset="0"/>
                  </a:rPr>
                </a:br>
                <a:r>
                  <a:rPr lang="zh-CN" altLang="zh-CN" sz="2000" dirty="0">
                    <a:solidFill>
                      <a:schemeClr val="tx2"/>
                    </a:solidFill>
                    <a:latin typeface="华文楷体" panose="02010600040101010101" charset="-122"/>
                    <a:ea typeface="华文楷体" panose="02010600040101010101" charset="-122"/>
                    <a:cs typeface="Times New Roman" panose="02020603050405020304" pitchFamily="18" charset="0"/>
                  </a:rPr>
                  <a:t>有效裂变中子数 </a:t>
                </a:r>
                <a14:m>
                  <m:oMath xmlns:m="http://schemas.openxmlformats.org/officeDocument/2006/math">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𝜂</m:t>
                    </m:r>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f>
                      <m:fPr>
                        <m:ctrlPr>
                          <a:rPr lang="zh-CN" altLang="zh-CN" sz="2000" i="1">
                            <a:solidFill>
                              <a:schemeClr val="tx2"/>
                            </a:solidFill>
                            <a:latin typeface="Cambria Math" panose="02040503050406030204" pitchFamily="18" charset="0"/>
                            <a:ea typeface="Cambria Math" panose="02040503050406030204" pitchFamily="18" charset="0"/>
                            <a:cs typeface="Times New Roman" panose="02020603050405020304" pitchFamily="18" charset="0"/>
                          </a:rPr>
                        </m:ctrlPr>
                      </m:fPr>
                      <m:num>
                        <m:sSub>
                          <m:sSubPr>
                            <m:ctrlPr>
                              <a:rPr lang="zh-CN" altLang="zh-CN" sz="2000" i="1">
                                <a:solidFill>
                                  <a:schemeClr val="tx2"/>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𝑘</m:t>
                            </m:r>
                          </m:e>
                          <m:sub>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sub>
                        </m:sSub>
                      </m:num>
                      <m:den>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𝜀</m:t>
                        </m:r>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𝑝𝑓</m:t>
                        </m:r>
                      </m:den>
                    </m:f>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f>
                      <m:fPr>
                        <m:ctrlPr>
                          <a:rPr lang="zh-CN" altLang="zh-CN" sz="2000" i="1">
                            <a:solidFill>
                              <a:schemeClr val="tx2"/>
                            </a:solidFill>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1</m:t>
                        </m:r>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10</m:t>
                        </m:r>
                      </m:num>
                      <m:den>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0</m:t>
                        </m:r>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65</m:t>
                        </m:r>
                      </m:den>
                    </m:f>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1</m:t>
                    </m:r>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6921</m:t>
                    </m:r>
                  </m:oMath>
                </a14:m>
                <a:br>
                  <a:rPr lang="en-US" altLang="zh-CN" sz="2000" dirty="0">
                    <a:solidFill>
                      <a:schemeClr val="tx2"/>
                    </a:solidFill>
                    <a:latin typeface="华文楷体" panose="02010600040101010101" charset="-122"/>
                    <a:ea typeface="华文楷体" panose="02010600040101010101" charset="-122"/>
                    <a:cs typeface="Times New Roman" panose="02020603050405020304" pitchFamily="18" charset="0"/>
                  </a:rPr>
                </a:br>
                <a:r>
                  <a:rPr lang="zh-CN" altLang="zh-CN" sz="2000" dirty="0">
                    <a:solidFill>
                      <a:schemeClr val="tx2"/>
                    </a:solidFill>
                    <a:latin typeface="华文楷体" panose="02010600040101010101" charset="-122"/>
                    <a:ea typeface="华文楷体" panose="02010600040101010101" charset="-122"/>
                    <a:cs typeface="Times New Roman" panose="02020603050405020304" pitchFamily="18" charset="0"/>
                  </a:rPr>
                  <a:t>假设热中子反应堆中富集</a:t>
                </a:r>
                <a:r>
                  <a:rPr lang="en-US" altLang="zh-CN" sz="2000" dirty="0">
                    <a:solidFill>
                      <a:schemeClr val="tx2"/>
                    </a:solidFill>
                    <a:latin typeface="华文楷体" panose="02010600040101010101" charset="-122"/>
                    <a:ea typeface="华文楷体" panose="02010600040101010101" charset="-122"/>
                    <a:cs typeface="Times New Roman" panose="02020603050405020304" pitchFamily="18" charset="0"/>
                  </a:rPr>
                  <a:t>U</a:t>
                </a:r>
                <a:r>
                  <a:rPr lang="zh-CN" altLang="zh-CN" sz="2000" dirty="0">
                    <a:solidFill>
                      <a:schemeClr val="tx2"/>
                    </a:solidFill>
                    <a:latin typeface="华文楷体" panose="02010600040101010101" charset="-122"/>
                    <a:ea typeface="华文楷体" panose="02010600040101010101" charset="-122"/>
                    <a:cs typeface="Times New Roman" panose="02020603050405020304" pitchFamily="18" charset="0"/>
                  </a:rPr>
                  <a:t>的参数 </a:t>
                </a:r>
                <a14:m>
                  <m:oMath xmlns:m="http://schemas.openxmlformats.org/officeDocument/2006/math">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𝜂</m:t>
                    </m:r>
                  </m:oMath>
                </a14:m>
                <a:r>
                  <a:rPr lang="en-US" altLang="zh-CN" sz="2000" dirty="0">
                    <a:solidFill>
                      <a:schemeClr val="tx2"/>
                    </a:solidFill>
                    <a:latin typeface="华文楷体" panose="02010600040101010101" charset="-122"/>
                    <a:ea typeface="华文楷体" panose="02010600040101010101" charset="-122"/>
                    <a:cs typeface="Times New Roman" panose="02020603050405020304" pitchFamily="18" charset="0"/>
                  </a:rPr>
                  <a:t> </a:t>
                </a:r>
                <a:r>
                  <a:rPr lang="zh-CN" altLang="zh-CN" sz="2000" dirty="0">
                    <a:solidFill>
                      <a:schemeClr val="tx2"/>
                    </a:solidFill>
                    <a:latin typeface="华文楷体" panose="02010600040101010101" charset="-122"/>
                    <a:ea typeface="华文楷体" panose="02010600040101010101" charset="-122"/>
                    <a:cs typeface="Times New Roman" panose="02020603050405020304" pitchFamily="18" charset="0"/>
                  </a:rPr>
                  <a:t>与富集度的函数关系同中子能量为 </a:t>
                </a:r>
                <a14:m>
                  <m:oMath xmlns:m="http://schemas.openxmlformats.org/officeDocument/2006/math">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0</m:t>
                    </m:r>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0253</m:t>
                    </m:r>
                    <m:r>
                      <m:rPr>
                        <m:sty m:val="p"/>
                      </m:rP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eV</m:t>
                    </m:r>
                  </m:oMath>
                </a14:m>
                <a:r>
                  <a:rPr lang="en-US" altLang="zh-CN" sz="2000" dirty="0">
                    <a:solidFill>
                      <a:schemeClr val="tx2"/>
                    </a:solidFill>
                    <a:latin typeface="华文楷体" panose="02010600040101010101" charset="-122"/>
                    <a:ea typeface="华文楷体" panose="02010600040101010101" charset="-122"/>
                    <a:cs typeface="Times New Roman" panose="02020603050405020304" pitchFamily="18" charset="0"/>
                  </a:rPr>
                  <a:t> </a:t>
                </a:r>
                <a:r>
                  <a:rPr lang="zh-CN" altLang="zh-CN" sz="2000" dirty="0">
                    <a:solidFill>
                      <a:schemeClr val="tx2"/>
                    </a:solidFill>
                    <a:latin typeface="华文楷体" panose="02010600040101010101" charset="-122"/>
                    <a:ea typeface="华文楷体" panose="02010600040101010101" charset="-122"/>
                    <a:cs typeface="Times New Roman" panose="02020603050405020304" pitchFamily="18" charset="0"/>
                  </a:rPr>
                  <a:t>时的 富集钟的参数 </a:t>
                </a:r>
                <a14:m>
                  <m:oMath xmlns:m="http://schemas.openxmlformats.org/officeDocument/2006/math">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𝜂</m:t>
                    </m:r>
                  </m:oMath>
                </a14:m>
                <a:r>
                  <a:rPr lang="en-US" altLang="zh-CN" sz="2000" dirty="0">
                    <a:solidFill>
                      <a:schemeClr val="tx2"/>
                    </a:solidFill>
                    <a:latin typeface="华文楷体" panose="02010600040101010101" charset="-122"/>
                    <a:ea typeface="华文楷体" panose="02010600040101010101" charset="-122"/>
                    <a:cs typeface="Times New Roman" panose="02020603050405020304" pitchFamily="18" charset="0"/>
                  </a:rPr>
                  <a:t> </a:t>
                </a:r>
                <a:r>
                  <a:rPr lang="zh-CN" altLang="zh-CN" sz="2000" dirty="0">
                    <a:solidFill>
                      <a:schemeClr val="tx2"/>
                    </a:solidFill>
                    <a:latin typeface="华文楷体" panose="02010600040101010101" charset="-122"/>
                    <a:ea typeface="华文楷体" panose="02010600040101010101" charset="-122"/>
                    <a:cs typeface="Times New Roman" panose="02020603050405020304" pitchFamily="18" charset="0"/>
                  </a:rPr>
                  <a:t>与富集度的函数关系差别不大，则由上题的结果得</a:t>
                </a:r>
                <a:r>
                  <a:rPr lang="en-US" altLang="zh-CN" sz="2000" dirty="0">
                    <a:solidFill>
                      <a:schemeClr val="tx2"/>
                    </a:solidFill>
                    <a:latin typeface="华文楷体" panose="02010600040101010101" charset="-122"/>
                    <a:ea typeface="华文楷体" panose="02010600040101010101" charset="-122"/>
                    <a:cs typeface="Times New Roman" panose="02020603050405020304" pitchFamily="18" charset="0"/>
                  </a:rPr>
                  <a:t>:</a:t>
                </a:r>
                <a:endParaRPr lang="zh-CN" altLang="zh-CN" sz="2000" dirty="0">
                  <a:solidFill>
                    <a:schemeClr val="tx2"/>
                  </a:solidFill>
                  <a:latin typeface="华文楷体" panose="02010600040101010101" charset="-122"/>
                  <a:ea typeface="华文楷体" panose="02010600040101010101" charset="-122"/>
                  <a:cs typeface="Times New Roman" panose="02020603050405020304" pitchFamily="18" charset="0"/>
                </a:endParaRPr>
              </a:p>
              <a:p>
                <a:pPr algn="just">
                  <a:spcAft>
                    <a:spcPts val="1200"/>
                  </a:spcAft>
                </a:pPr>
                <a14:m>
                  <m:oMathPara xmlns:m="http://schemas.openxmlformats.org/officeDocument/2006/math">
                    <m:oMathParaPr>
                      <m:jc m:val="centerGroup"/>
                    </m:oMathParaPr>
                    <m:oMath xmlns:m="http://schemas.openxmlformats.org/officeDocument/2006/math">
                      <m:m>
                        <m:mPr>
                          <m:mcs>
                            <m:mc>
                              <m:mcPr>
                                <m:count m:val="1"/>
                                <m:mcJc m:val="center"/>
                              </m:mcPr>
                            </m:mc>
                          </m:mcs>
                          <m:plcHide m:val="on"/>
                          <m:ctrlPr>
                            <a:rPr lang="zh-CN" altLang="zh-CN" sz="2000" i="1">
                              <a:solidFill>
                                <a:schemeClr val="tx2"/>
                              </a:solidFill>
                              <a:latin typeface="Cambria Math" panose="02040503050406030204" pitchFamily="18" charset="0"/>
                              <a:ea typeface="Cambria Math" panose="02040503050406030204" pitchFamily="18" charset="0"/>
                              <a:cs typeface="Times New Roman" panose="02020603050405020304" pitchFamily="18" charset="0"/>
                            </a:rPr>
                          </m:ctrlPr>
                        </m:mPr>
                        <m:mr>
                          <m:e>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𝜀</m:t>
                            </m:r>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sSup>
                              <m:sSupPr>
                                <m:ctrlPr>
                                  <a:rPr lang="zh-CN" altLang="zh-CN" sz="2000" i="1">
                                    <a:solidFill>
                                      <a:schemeClr val="tx2"/>
                                    </a:solidFill>
                                    <a:latin typeface="Cambria Math" panose="02040503050406030204" pitchFamily="18" charset="0"/>
                                    <a:ea typeface="Cambria Math" panose="02040503050406030204" pitchFamily="18" charset="0"/>
                                    <a:cs typeface="Times New Roman" panose="02020603050405020304" pitchFamily="18" charset="0"/>
                                  </a:rPr>
                                </m:ctrlPr>
                              </m:sSupPr>
                              <m:e>
                                <m:d>
                                  <m:dPr>
                                    <m:begChr m:val="["/>
                                    <m:endChr m:val="]"/>
                                    <m:ctrlPr>
                                      <a:rPr lang="zh-CN" altLang="zh-CN" sz="2000" i="1">
                                        <a:solidFill>
                                          <a:schemeClr val="tx2"/>
                                        </a:solidFill>
                                        <a:latin typeface="Cambria Math" panose="02040503050406030204" pitchFamily="18" charset="0"/>
                                        <a:ea typeface="Cambria Math" panose="02040503050406030204" pitchFamily="18" charset="0"/>
                                        <a:cs typeface="Times New Roman" panose="02020603050405020304" pitchFamily="18" charset="0"/>
                                      </a:rPr>
                                    </m:ctrlPr>
                                  </m:dPr>
                                  <m:e>
                                    <m:f>
                                      <m:fPr>
                                        <m:ctrlPr>
                                          <a:rPr lang="zh-CN" altLang="zh-CN" sz="2000" i="1">
                                            <a:solidFill>
                                              <a:schemeClr val="tx2"/>
                                            </a:solidFill>
                                            <a:latin typeface="Cambria Math" panose="02040503050406030204" pitchFamily="18" charset="0"/>
                                            <a:ea typeface="Cambria Math" panose="02040503050406030204" pitchFamily="18" charset="0"/>
                                            <a:cs typeface="Times New Roman" panose="02020603050405020304" pitchFamily="18" charset="0"/>
                                          </a:rPr>
                                        </m:ctrlPr>
                                      </m:fPr>
                                      <m:num>
                                        <m:sSub>
                                          <m:sSubPr>
                                            <m:ctrlPr>
                                              <a:rPr lang="zh-CN" altLang="zh-CN" sz="2000" i="1">
                                                <a:solidFill>
                                                  <a:schemeClr val="tx2"/>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𝐴</m:t>
                                            </m:r>
                                          </m:e>
                                          <m:sub>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8</m:t>
                                            </m:r>
                                          </m:sub>
                                        </m:sSub>
                                      </m:num>
                                      <m:den>
                                        <m:sSub>
                                          <m:sSubPr>
                                            <m:ctrlPr>
                                              <a:rPr lang="zh-CN" altLang="zh-CN" sz="2000" i="1">
                                                <a:solidFill>
                                                  <a:schemeClr val="tx2"/>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𝐴</m:t>
                                            </m:r>
                                          </m:e>
                                          <m:sub>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5</m:t>
                                            </m:r>
                                          </m:sub>
                                        </m:sSub>
                                      </m:den>
                                    </m:f>
                                    <m:f>
                                      <m:fPr>
                                        <m:ctrlPr>
                                          <a:rPr lang="zh-CN" altLang="zh-CN" sz="2000" i="1">
                                            <a:solidFill>
                                              <a:schemeClr val="tx2"/>
                                            </a:solidFill>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1</m:t>
                                        </m:r>
                                      </m:num>
                                      <m:den>
                                        <m:sSub>
                                          <m:sSubPr>
                                            <m:ctrlPr>
                                              <a:rPr lang="zh-CN" altLang="zh-CN" sz="2000" i="1">
                                                <a:solidFill>
                                                  <a:schemeClr val="tx2"/>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𝜎</m:t>
                                            </m:r>
                                          </m:e>
                                          <m:sub>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𝑎</m:t>
                                            </m:r>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8</m:t>
                                            </m:r>
                                          </m:sub>
                                        </m:sSub>
                                      </m:den>
                                    </m:f>
                                    <m:d>
                                      <m:dPr>
                                        <m:ctrlPr>
                                          <a:rPr lang="zh-CN" altLang="zh-CN" sz="2000" i="1">
                                            <a:solidFill>
                                              <a:schemeClr val="tx2"/>
                                            </a:solidFill>
                                            <a:latin typeface="Cambria Math" panose="02040503050406030204" pitchFamily="18" charset="0"/>
                                            <a:ea typeface="Cambria Math" panose="02040503050406030204" pitchFamily="18" charset="0"/>
                                            <a:cs typeface="Times New Roman" panose="02020603050405020304" pitchFamily="18" charset="0"/>
                                          </a:rPr>
                                        </m:ctrlPr>
                                      </m:dPr>
                                      <m:e>
                                        <m:f>
                                          <m:fPr>
                                            <m:ctrlPr>
                                              <a:rPr lang="zh-CN" altLang="zh-CN" sz="2000" i="1">
                                                <a:solidFill>
                                                  <a:schemeClr val="tx2"/>
                                                </a:solidFill>
                                                <a:latin typeface="Cambria Math" panose="02040503050406030204" pitchFamily="18" charset="0"/>
                                                <a:ea typeface="Cambria Math" panose="02040503050406030204" pitchFamily="18" charset="0"/>
                                                <a:cs typeface="Times New Roman" panose="02020603050405020304" pitchFamily="18" charset="0"/>
                                              </a:rPr>
                                            </m:ctrlPr>
                                          </m:fPr>
                                          <m:num>
                                            <m:sSub>
                                              <m:sSubPr>
                                                <m:ctrlPr>
                                                  <a:rPr lang="zh-CN" altLang="zh-CN" sz="2000" i="1">
                                                    <a:solidFill>
                                                      <a:schemeClr val="tx2"/>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𝑣</m:t>
                                                </m:r>
                                              </m:e>
                                              <m:sub>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𝜎</m:t>
                                                </m:r>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5</m:t>
                                                </m:r>
                                              </m:sub>
                                            </m:sSub>
                                          </m:num>
                                          <m:den>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𝜂</m:t>
                                            </m:r>
                                          </m:den>
                                        </m:f>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sSub>
                                          <m:sSubPr>
                                            <m:ctrlPr>
                                              <a:rPr lang="zh-CN" altLang="zh-CN" sz="2000" i="1">
                                                <a:solidFill>
                                                  <a:schemeClr val="tx2"/>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𝜎</m:t>
                                            </m:r>
                                          </m:e>
                                          <m:sub>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𝑎</m:t>
                                            </m:r>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5</m:t>
                                            </m:r>
                                          </m:sub>
                                        </m:sSub>
                                      </m:e>
                                    </m:d>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1</m:t>
                                    </m:r>
                                  </m:e>
                                </m:d>
                              </m:e>
                              <m:sup>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1</m:t>
                                </m:r>
                              </m:sup>
                            </m:sSup>
                          </m:e>
                        </m:mr>
                        <m:mr>
                          <m:e>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sSup>
                              <m:sSupPr>
                                <m:ctrlPr>
                                  <a:rPr lang="zh-CN" altLang="zh-CN" sz="2000" i="1">
                                    <a:solidFill>
                                      <a:schemeClr val="tx2"/>
                                    </a:solidFill>
                                    <a:latin typeface="Cambria Math" panose="02040503050406030204" pitchFamily="18" charset="0"/>
                                    <a:ea typeface="Cambria Math" panose="02040503050406030204" pitchFamily="18" charset="0"/>
                                    <a:cs typeface="Times New Roman" panose="02020603050405020304" pitchFamily="18" charset="0"/>
                                  </a:rPr>
                                </m:ctrlPr>
                              </m:sSupPr>
                              <m:e>
                                <m:d>
                                  <m:dPr>
                                    <m:begChr m:val="["/>
                                    <m:endChr m:val="]"/>
                                    <m:ctrlPr>
                                      <a:rPr lang="zh-CN" altLang="zh-CN" sz="2000" i="1">
                                        <a:solidFill>
                                          <a:schemeClr val="tx2"/>
                                        </a:solidFill>
                                        <a:latin typeface="Cambria Math" panose="02040503050406030204" pitchFamily="18" charset="0"/>
                                        <a:ea typeface="Cambria Math" panose="02040503050406030204" pitchFamily="18" charset="0"/>
                                        <a:cs typeface="Times New Roman" panose="02020603050405020304" pitchFamily="18" charset="0"/>
                                      </a:rPr>
                                    </m:ctrlPr>
                                  </m:dPr>
                                  <m:e>
                                    <m:f>
                                      <m:fPr>
                                        <m:ctrlPr>
                                          <a:rPr lang="zh-CN" altLang="zh-CN" sz="2000" i="1">
                                            <a:solidFill>
                                              <a:schemeClr val="tx2"/>
                                            </a:solidFill>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238</m:t>
                                        </m:r>
                                      </m:num>
                                      <m:den>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235</m:t>
                                        </m:r>
                                      </m:den>
                                    </m:f>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f>
                                      <m:fPr>
                                        <m:ctrlPr>
                                          <a:rPr lang="zh-CN" altLang="zh-CN" sz="2000" i="1">
                                            <a:solidFill>
                                              <a:schemeClr val="tx2"/>
                                            </a:solidFill>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1</m:t>
                                        </m:r>
                                      </m:num>
                                      <m:den>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2</m:t>
                                        </m:r>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7</m:t>
                                        </m:r>
                                      </m:den>
                                    </m:f>
                                    <m:d>
                                      <m:dPr>
                                        <m:ctrlPr>
                                          <a:rPr lang="zh-CN" altLang="zh-CN" sz="2000" i="1">
                                            <a:solidFill>
                                              <a:schemeClr val="tx2"/>
                                            </a:solidFill>
                                            <a:latin typeface="Cambria Math" panose="02040503050406030204" pitchFamily="18" charset="0"/>
                                            <a:ea typeface="Cambria Math" panose="02040503050406030204" pitchFamily="18" charset="0"/>
                                            <a:cs typeface="Times New Roman" panose="02020603050405020304" pitchFamily="18" charset="0"/>
                                          </a:rPr>
                                        </m:ctrlPr>
                                      </m:dPr>
                                      <m:e>
                                        <m:f>
                                          <m:fPr>
                                            <m:ctrlPr>
                                              <a:rPr lang="zh-CN" altLang="zh-CN" sz="2000" i="1">
                                                <a:solidFill>
                                                  <a:schemeClr val="tx2"/>
                                                </a:solidFill>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2</m:t>
                                            </m:r>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416</m:t>
                                            </m:r>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583</m:t>
                                            </m:r>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5</m:t>
                                            </m:r>
                                          </m:num>
                                          <m:den>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1</m:t>
                                            </m:r>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692</m:t>
                                            </m:r>
                                          </m:den>
                                        </m:f>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680</m:t>
                                        </m:r>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9</m:t>
                                        </m:r>
                                      </m:e>
                                    </m:d>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1</m:t>
                                    </m:r>
                                  </m:e>
                                </m:d>
                              </m:e>
                              <m:sup>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1</m:t>
                                </m:r>
                              </m:sup>
                            </m:sSup>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1</m:t>
                            </m:r>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72</m:t>
                            </m:r>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e>
                        </m:mr>
                      </m:m>
                    </m:oMath>
                  </m:oMathPara>
                </a14:m>
                <a:endParaRPr lang="zh-CN" altLang="zh-CN" sz="2000" dirty="0">
                  <a:solidFill>
                    <a:schemeClr val="tx2"/>
                  </a:solidFill>
                  <a:latin typeface="华文楷体" panose="02010600040101010101" charset="-122"/>
                  <a:ea typeface="华文楷体" panose="02010600040101010101" charset="-122"/>
                  <a:cs typeface="Times New Roman" panose="02020603050405020304" pitchFamily="18" charset="0"/>
                </a:endParaRPr>
              </a:p>
            </p:txBody>
          </p:sp>
        </mc:Choice>
        <mc:Fallback>
          <p:sp>
            <p:nvSpPr>
              <p:cNvPr id="4" name="矩形 3"/>
              <p:cNvSpPr>
                <a:spLocks noRot="1" noChangeAspect="1" noMove="1" noResize="1" noEditPoints="1" noAdjustHandles="1" noChangeArrowheads="1" noChangeShapeType="1" noTextEdit="1"/>
              </p:cNvSpPr>
              <p:nvPr/>
            </p:nvSpPr>
            <p:spPr>
              <a:xfrm>
                <a:off x="179512" y="764704"/>
                <a:ext cx="8359185" cy="4003040"/>
              </a:xfrm>
              <a:prstGeom prst="rect">
                <a:avLst/>
              </a:prstGeom>
              <a:blipFill rotWithShape="1">
                <a:blip r:embed="rId1"/>
                <a:stretch>
                  <a:fillRect l="-5" t="-4" r="6" b="4"/>
                </a:stretch>
              </a:blipFill>
            </p:spPr>
            <p:txBody>
              <a:bodyPr/>
              <a:lstStyle/>
              <a:p>
                <a:r>
                  <a:rPr lang="zh-CN" altLang="en-US">
                    <a:noFill/>
                  </a:rPr>
                  <a:t> </a:t>
                </a:r>
              </a:p>
            </p:txBody>
          </p:sp>
        </mc:Fallback>
      </mc:AlternateContent>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a:t>例题</a:t>
            </a:r>
            <a:endParaRPr lang="zh-CN" altLang="en-US" dirty="0"/>
          </a:p>
        </p:txBody>
      </p:sp>
      <mc:AlternateContent xmlns:mc="http://schemas.openxmlformats.org/markup-compatibility/2006">
        <mc:Choice xmlns:a14="http://schemas.microsoft.com/office/drawing/2010/main" Requires="a14">
          <p:sp>
            <p:nvSpPr>
              <p:cNvPr id="4" name="矩形 3"/>
              <p:cNvSpPr/>
              <p:nvPr/>
            </p:nvSpPr>
            <p:spPr>
              <a:xfrm>
                <a:off x="107505" y="764704"/>
                <a:ext cx="8791232" cy="5646674"/>
              </a:xfrm>
              <a:prstGeom prst="rect">
                <a:avLst/>
              </a:prstGeom>
            </p:spPr>
            <p:txBody>
              <a:bodyPr wrap="square">
                <a:spAutoFit/>
              </a:bodyPr>
              <a:lstStyle/>
              <a:p>
                <a:pPr>
                  <a:spcAft>
                    <a:spcPts val="1200"/>
                  </a:spcAft>
                </a:pPr>
                <a:r>
                  <a:rPr lang="en-US" altLang="zh-CN" sz="2000" dirty="0">
                    <a:solidFill>
                      <a:schemeClr val="tx2"/>
                    </a:solidFill>
                    <a:latin typeface="华文楷体" panose="02010600040101010101" charset="-122"/>
                    <a:ea typeface="华文楷体" panose="02010600040101010101" charset="-122"/>
                    <a:cs typeface="Times New Roman" panose="02020603050405020304" pitchFamily="18" charset="0"/>
                  </a:rPr>
                  <a:t>10 </a:t>
                </a:r>
                <a:r>
                  <a:rPr lang="zh-CN" altLang="zh-CN" sz="2000" dirty="0">
                    <a:solidFill>
                      <a:schemeClr val="tx2"/>
                    </a:solidFill>
                    <a:latin typeface="华文楷体" panose="02010600040101010101" charset="-122"/>
                    <a:ea typeface="华文楷体" panose="02010600040101010101" charset="-122"/>
                    <a:cs typeface="Times New Roman" panose="02020603050405020304" pitchFamily="18" charset="0"/>
                  </a:rPr>
                  <a:t>、为使</a:t>
                </a:r>
                <a:r>
                  <a:rPr lang="zh-CN" altLang="en-US" sz="2000" dirty="0">
                    <a:solidFill>
                      <a:schemeClr val="tx2"/>
                    </a:solidFill>
                    <a:latin typeface="华文楷体" panose="02010600040101010101" charset="-122"/>
                    <a:ea typeface="华文楷体" panose="02010600040101010101" charset="-122"/>
                    <a:cs typeface="Times New Roman" panose="02020603050405020304" pitchFamily="18" charset="0"/>
                  </a:rPr>
                  <a:t>铀</a:t>
                </a:r>
                <a:r>
                  <a:rPr lang="zh-CN" altLang="zh-CN" sz="2000" dirty="0">
                    <a:solidFill>
                      <a:schemeClr val="tx2"/>
                    </a:solidFill>
                    <a:latin typeface="华文楷体" panose="02010600040101010101" charset="-122"/>
                    <a:ea typeface="华文楷体" panose="02010600040101010101" charset="-122"/>
                    <a:cs typeface="Times New Roman" panose="02020603050405020304" pitchFamily="18" charset="0"/>
                  </a:rPr>
                  <a:t>的 </a:t>
                </a:r>
                <a14:m>
                  <m:oMath xmlns:m="http://schemas.openxmlformats.org/officeDocument/2006/math">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𝜂</m:t>
                    </m:r>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1</m:t>
                    </m:r>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7</m:t>
                    </m:r>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oMath>
                </a14:m>
                <a:r>
                  <a:rPr lang="en-US" altLang="zh-CN" sz="2000" dirty="0">
                    <a:solidFill>
                      <a:schemeClr val="tx2"/>
                    </a:solidFill>
                    <a:latin typeface="华文楷体" panose="02010600040101010101" charset="-122"/>
                    <a:ea typeface="华文楷体" panose="02010600040101010101" charset="-122"/>
                    <a:cs typeface="Times New Roman" panose="02020603050405020304" pitchFamily="18" charset="0"/>
                  </a:rPr>
                  <a:t> </a:t>
                </a:r>
                <a:r>
                  <a:rPr lang="zh-CN" altLang="zh-CN" sz="2000" dirty="0">
                    <a:solidFill>
                      <a:schemeClr val="tx2"/>
                    </a:solidFill>
                    <a:latin typeface="华文楷体" panose="02010600040101010101" charset="-122"/>
                    <a:ea typeface="华文楷体" panose="02010600040101010101" charset="-122"/>
                    <a:cs typeface="Times New Roman" panose="02020603050405020304" pitchFamily="18" charset="0"/>
                  </a:rPr>
                  <a:t>试求</a:t>
                </a:r>
                <a:r>
                  <a:rPr lang="zh-CN" altLang="en-US" sz="2000" dirty="0">
                    <a:solidFill>
                      <a:schemeClr val="tx2"/>
                    </a:solidFill>
                    <a:latin typeface="华文楷体" panose="02010600040101010101" charset="-122"/>
                    <a:ea typeface="华文楷体" panose="02010600040101010101" charset="-122"/>
                    <a:cs typeface="Times New Roman" panose="02020603050405020304" pitchFamily="18" charset="0"/>
                  </a:rPr>
                  <a:t>铀</a:t>
                </a:r>
                <a:r>
                  <a:rPr lang="zh-CN" altLang="zh-CN" sz="2000" dirty="0">
                    <a:solidFill>
                      <a:schemeClr val="tx2"/>
                    </a:solidFill>
                    <a:latin typeface="华文楷体" panose="02010600040101010101" charset="-122"/>
                    <a:ea typeface="华文楷体" panose="02010600040101010101" charset="-122"/>
                    <a:cs typeface="Times New Roman" panose="02020603050405020304" pitchFamily="18" charset="0"/>
                  </a:rPr>
                  <a:t>中</a:t>
                </a:r>
                <a:r>
                  <a:rPr lang="en-US" altLang="zh-CN" sz="2000" dirty="0">
                    <a:solidFill>
                      <a:schemeClr val="tx2"/>
                    </a:solidFill>
                    <a:latin typeface="华文楷体" panose="02010600040101010101" charset="-122"/>
                    <a:ea typeface="华文楷体" panose="02010600040101010101" charset="-122"/>
                    <a:cs typeface="Times New Roman" panose="02020603050405020304" pitchFamily="18" charset="0"/>
                  </a:rPr>
                  <a:t>235 </a:t>
                </a:r>
                <a14:m>
                  <m:oMath xmlns:m="http://schemas.openxmlformats.org/officeDocument/2006/math">
                    <m:r>
                      <m:rPr>
                        <m:sty m:val="p"/>
                      </m:rP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U</m:t>
                    </m:r>
                  </m:oMath>
                </a14:m>
                <a:r>
                  <a:rPr lang="en-US" altLang="zh-CN" sz="2000" dirty="0">
                    <a:solidFill>
                      <a:schemeClr val="tx2"/>
                    </a:solidFill>
                    <a:latin typeface="华文楷体" panose="02010600040101010101" charset="-122"/>
                    <a:ea typeface="华文楷体" panose="02010600040101010101" charset="-122"/>
                    <a:cs typeface="Times New Roman" panose="02020603050405020304" pitchFamily="18" charset="0"/>
                  </a:rPr>
                  <a:t> </a:t>
                </a:r>
                <a:r>
                  <a:rPr lang="zh-CN" altLang="zh-CN" sz="2000" dirty="0">
                    <a:solidFill>
                      <a:schemeClr val="tx2"/>
                    </a:solidFill>
                    <a:latin typeface="华文楷体" panose="02010600040101010101" charset="-122"/>
                    <a:ea typeface="华文楷体" panose="02010600040101010101" charset="-122"/>
                    <a:cs typeface="Times New Roman" panose="02020603050405020304" pitchFamily="18" charset="0"/>
                  </a:rPr>
                  <a:t>的富集度应该为多少</a:t>
                </a:r>
                <a:r>
                  <a:rPr lang="en-US" altLang="zh-CN" sz="2000" dirty="0">
                    <a:solidFill>
                      <a:schemeClr val="tx2"/>
                    </a:solidFill>
                    <a:latin typeface="华文楷体" panose="02010600040101010101" charset="-122"/>
                    <a:ea typeface="华文楷体" panose="02010600040101010101" charset="-122"/>
                    <a:cs typeface="Times New Roman" panose="02020603050405020304" pitchFamily="18" charset="0"/>
                  </a:rPr>
                  <a:t>(</a:t>
                </a:r>
                <a:r>
                  <a:rPr lang="zh-CN" altLang="zh-CN" sz="2000" dirty="0">
                    <a:solidFill>
                      <a:schemeClr val="tx2"/>
                    </a:solidFill>
                    <a:latin typeface="华文楷体" panose="02010600040101010101" charset="-122"/>
                    <a:ea typeface="华文楷体" panose="02010600040101010101" charset="-122"/>
                    <a:cs typeface="Times New Roman" panose="02020603050405020304" pitchFamily="18" charset="0"/>
                  </a:rPr>
                  <a:t>设中子能量为 </a:t>
                </a:r>
                <a14:m>
                  <m:oMath xmlns:m="http://schemas.openxmlformats.org/officeDocument/2006/math">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0</m:t>
                    </m:r>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0253</m:t>
                    </m:r>
                    <m:r>
                      <m:rPr>
                        <m:sty m:val="p"/>
                      </m:rP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eV</m:t>
                    </m:r>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oMath>
                </a14:m>
                <a:endParaRPr lang="en-US" altLang="zh-CN" sz="2000" dirty="0">
                  <a:solidFill>
                    <a:schemeClr val="tx2"/>
                  </a:solidFill>
                  <a:latin typeface="华文楷体" panose="02010600040101010101" charset="-122"/>
                  <a:ea typeface="等线" panose="02010600030101010101" pitchFamily="2" charset="-122"/>
                  <a:cs typeface="Times New Roman" panose="02020603050405020304" pitchFamily="18" charset="0"/>
                </a:endParaRPr>
              </a:p>
              <a:p>
                <a:pPr>
                  <a:spcAft>
                    <a:spcPts val="1200"/>
                  </a:spcAft>
                </a:pPr>
                <a:r>
                  <a:rPr lang="zh-CN" altLang="en-US" sz="2000" dirty="0">
                    <a:solidFill>
                      <a:schemeClr val="tx2"/>
                    </a:solidFill>
                    <a:latin typeface="华文楷体" panose="02010600040101010101" charset="-122"/>
                    <a:ea typeface="华文楷体" panose="02010600040101010101" charset="-122"/>
                    <a:cs typeface="Times New Roman" panose="02020603050405020304" pitchFamily="18" charset="0"/>
                  </a:rPr>
                  <a:t>解法一</a:t>
                </a:r>
                <a:r>
                  <a:rPr lang="en-US" altLang="zh-CN" sz="2000" dirty="0">
                    <a:solidFill>
                      <a:schemeClr val="tx2"/>
                    </a:solidFill>
                    <a:latin typeface="华文楷体" panose="02010600040101010101" charset="-122"/>
                    <a:ea typeface="华文楷体" panose="02010600040101010101" charset="-122"/>
                    <a:cs typeface="Times New Roman" panose="02020603050405020304" pitchFamily="18" charset="0"/>
                  </a:rPr>
                  <a:t>: </a:t>
                </a:r>
                <a14:m>
                  <m:oMath xmlns:m="http://schemas.openxmlformats.org/officeDocument/2006/math">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𝜂</m:t>
                    </m:r>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f>
                      <m:fPr>
                        <m:ctrlPr>
                          <a:rPr lang="zh-CN"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ctrlPr>
                      </m:fPr>
                      <m:num>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𝑣</m:t>
                        </m:r>
                        <m:sSub>
                          <m:sSubPr>
                            <m:ctrlPr>
                              <a:rPr lang="zh-CN"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ctrlPr>
                          </m:sSubPr>
                          <m:e>
                            <m:r>
                              <m:rPr>
                                <m:sty m:val="p"/>
                              </m:rP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Σ</m:t>
                            </m:r>
                          </m:e>
                          <m:sub>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𝑓</m:t>
                            </m:r>
                          </m:sub>
                        </m:sSub>
                      </m:num>
                      <m:den>
                        <m:sSub>
                          <m:sSubPr>
                            <m:ctrlPr>
                              <a:rPr lang="zh-CN"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ctrlPr>
                          </m:sSubPr>
                          <m:e>
                            <m:r>
                              <m:rPr>
                                <m:sty m:val="p"/>
                              </m:rP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Σ</m:t>
                            </m:r>
                          </m:e>
                          <m:sub>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𝑎</m:t>
                            </m:r>
                          </m:sub>
                        </m:sSub>
                      </m:den>
                    </m:f>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f>
                      <m:fPr>
                        <m:ctrlPr>
                          <a:rPr lang="zh-CN"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ctrlPr>
                      </m:fPr>
                      <m:num>
                        <m:f>
                          <m:fPr>
                            <m:ctrlPr>
                              <a:rPr lang="zh-CN"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ctrlPr>
                          </m:fPr>
                          <m:num>
                            <m:sSub>
                              <m:sSubPr>
                                <m:ctrlPr>
                                  <a:rPr lang="zh-CN"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ctrlPr>
                              </m:sSubPr>
                              <m:e>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𝑣</m:t>
                                </m:r>
                              </m:e>
                              <m:sub>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5</m:t>
                                </m:r>
                              </m:sub>
                            </m:sSub>
                            <m:sSub>
                              <m:sSubPr>
                                <m:ctrlPr>
                                  <a:rPr lang="zh-CN"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ctrlPr>
                              </m:sSubPr>
                              <m:e>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𝑐</m:t>
                                </m:r>
                              </m:e>
                              <m:sub>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5</m:t>
                                </m:r>
                              </m:sub>
                            </m:sSub>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𝜌</m:t>
                            </m:r>
                            <m:sSub>
                              <m:sSubPr>
                                <m:ctrlPr>
                                  <a:rPr lang="zh-CN"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ctrlPr>
                              </m:sSubPr>
                              <m:e>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𝑁</m:t>
                                </m:r>
                              </m:e>
                              <m:sub>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𝐴</m:t>
                                </m:r>
                              </m:sub>
                            </m:sSub>
                            <m:sSub>
                              <m:sSubPr>
                                <m:ctrlPr>
                                  <a:rPr lang="zh-CN"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ctrlPr>
                              </m:sSubPr>
                              <m:e>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𝜎</m:t>
                                </m:r>
                              </m:e>
                              <m:sub>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𝑓</m:t>
                                </m:r>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5</m:t>
                                </m:r>
                              </m:sub>
                            </m:sSub>
                          </m:num>
                          <m:den>
                            <m:sSub>
                              <m:sSubPr>
                                <m:ctrlPr>
                                  <a:rPr lang="zh-CN"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ctrlPr>
                              </m:sSubPr>
                              <m:e>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𝑀</m:t>
                                </m:r>
                              </m:e>
                              <m:sub>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𝑈</m:t>
                                </m:r>
                                <m:sSub>
                                  <m:sSubPr>
                                    <m:ctrlPr>
                                      <a:rPr lang="zh-CN"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ctrlPr>
                                  </m:sSubPr>
                                  <m:e>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𝑂</m:t>
                                    </m:r>
                                  </m:e>
                                  <m:sub>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2</m:t>
                                    </m:r>
                                  </m:sub>
                                </m:sSub>
                              </m:sub>
                            </m:sSub>
                          </m:den>
                        </m:f>
                      </m:num>
                      <m:den>
                        <m:f>
                          <m:fPr>
                            <m:ctrlPr>
                              <a:rPr lang="zh-CN"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ctrlPr>
                          </m:fPr>
                          <m:num>
                            <m:sSub>
                              <m:sSubPr>
                                <m:ctrlPr>
                                  <a:rPr lang="zh-CN"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ctrlPr>
                              </m:sSubPr>
                              <m:e>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𝑐</m:t>
                                </m:r>
                              </m:e>
                              <m:sub>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5</m:t>
                                </m:r>
                              </m:sub>
                            </m:sSub>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𝜌</m:t>
                            </m:r>
                            <m:sSub>
                              <m:sSubPr>
                                <m:ctrlPr>
                                  <a:rPr lang="zh-CN"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ctrlPr>
                              </m:sSubPr>
                              <m:e>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𝑁</m:t>
                                </m:r>
                              </m:e>
                              <m:sub>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𝐴</m:t>
                                </m:r>
                              </m:sub>
                            </m:sSub>
                            <m:sSub>
                              <m:sSubPr>
                                <m:ctrlPr>
                                  <a:rPr lang="zh-CN"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ctrlPr>
                              </m:sSubPr>
                              <m:e>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𝜎</m:t>
                                </m:r>
                              </m:e>
                              <m:sub>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𝑎</m:t>
                                </m:r>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5</m:t>
                                </m:r>
                              </m:sub>
                            </m:sSub>
                          </m:num>
                          <m:den>
                            <m:sSub>
                              <m:sSubPr>
                                <m:ctrlPr>
                                  <a:rPr lang="zh-CN"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ctrlPr>
                              </m:sSubPr>
                              <m:e>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𝑀</m:t>
                                </m:r>
                              </m:e>
                              <m:sub>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𝑈</m:t>
                                </m:r>
                                <m:sSub>
                                  <m:sSubPr>
                                    <m:ctrlPr>
                                      <a:rPr lang="zh-CN"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ctrlPr>
                                  </m:sSubPr>
                                  <m:e>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𝑂</m:t>
                                    </m:r>
                                  </m:e>
                                  <m:sub>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2</m:t>
                                    </m:r>
                                  </m:sub>
                                </m:sSub>
                              </m:sub>
                            </m:sSub>
                          </m:den>
                        </m:f>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f>
                          <m:fPr>
                            <m:ctrlPr>
                              <a:rPr lang="zh-CN"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ctrlPr>
                          </m:fPr>
                          <m:num>
                            <m:d>
                              <m:dPr>
                                <m:ctrlPr>
                                  <a:rPr lang="zh-CN"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ctrlPr>
                              </m:dPr>
                              <m:e>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1</m:t>
                                </m:r>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sSub>
                                  <m:sSubPr>
                                    <m:ctrlPr>
                                      <a:rPr lang="zh-CN"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ctrlPr>
                                  </m:sSubPr>
                                  <m:e>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𝑐</m:t>
                                    </m:r>
                                  </m:e>
                                  <m:sub>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5</m:t>
                                    </m:r>
                                  </m:sub>
                                </m:sSub>
                              </m:e>
                            </m:d>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𝜌</m:t>
                            </m:r>
                            <m:sSub>
                              <m:sSubPr>
                                <m:ctrlPr>
                                  <a:rPr lang="zh-CN"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ctrlPr>
                              </m:sSubPr>
                              <m:e>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𝑁</m:t>
                                </m:r>
                              </m:e>
                              <m:sub>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𝐴</m:t>
                                </m:r>
                              </m:sub>
                            </m:sSub>
                            <m:sSub>
                              <m:sSubPr>
                                <m:ctrlPr>
                                  <a:rPr lang="zh-CN"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ctrlPr>
                              </m:sSubPr>
                              <m:e>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𝜎</m:t>
                                </m:r>
                              </m:e>
                              <m:sub>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𝑎</m:t>
                                </m:r>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8</m:t>
                                </m:r>
                              </m:sub>
                            </m:sSub>
                          </m:num>
                          <m:den>
                            <m:sSub>
                              <m:sSubPr>
                                <m:ctrlPr>
                                  <a:rPr lang="zh-CN"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ctrlPr>
                              </m:sSubPr>
                              <m:e>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𝑀</m:t>
                                </m:r>
                              </m:e>
                              <m:sub>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𝑈</m:t>
                                </m:r>
                                <m:sSub>
                                  <m:sSubPr>
                                    <m:ctrlPr>
                                      <a:rPr lang="zh-CN"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ctrlPr>
                                  </m:sSubPr>
                                  <m:e>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𝑂</m:t>
                                    </m:r>
                                  </m:e>
                                  <m:sub>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2</m:t>
                                    </m:r>
                                  </m:sub>
                                </m:sSub>
                              </m:sub>
                            </m:sSub>
                          </m:den>
                        </m:f>
                      </m:den>
                    </m:f>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f>
                      <m:fPr>
                        <m:ctrlPr>
                          <a:rPr lang="zh-CN"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ctrlPr>
                      </m:fPr>
                      <m:num>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2</m:t>
                        </m:r>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416</m:t>
                        </m:r>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sSub>
                          <m:sSubPr>
                            <m:ctrlPr>
                              <a:rPr lang="zh-CN"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ctrlPr>
                          </m:sSubPr>
                          <m:e>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𝑐</m:t>
                            </m:r>
                          </m:e>
                          <m:sub>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5</m:t>
                            </m:r>
                          </m:sub>
                        </m:sSub>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583</m:t>
                        </m:r>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5</m:t>
                        </m:r>
                      </m:num>
                      <m:den>
                        <m:sSub>
                          <m:sSubPr>
                            <m:ctrlPr>
                              <a:rPr lang="zh-CN"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ctrlPr>
                          </m:sSubPr>
                          <m:e>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𝑐</m:t>
                            </m:r>
                          </m:e>
                          <m:sub>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5</m:t>
                            </m:r>
                          </m:sub>
                        </m:sSub>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680</m:t>
                        </m:r>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9</m:t>
                        </m:r>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d>
                          <m:dPr>
                            <m:ctrlPr>
                              <a:rPr lang="zh-CN"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ctrlPr>
                          </m:dPr>
                          <m:e>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1</m:t>
                            </m:r>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sSub>
                              <m:sSubPr>
                                <m:ctrlPr>
                                  <a:rPr lang="zh-CN"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ctrlPr>
                              </m:sSubPr>
                              <m:e>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𝑐</m:t>
                                </m:r>
                              </m:e>
                              <m:sub>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5</m:t>
                                </m:r>
                              </m:sub>
                            </m:sSub>
                          </m:e>
                        </m:d>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2</m:t>
                        </m:r>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7</m:t>
                        </m:r>
                      </m:den>
                    </m:f>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1</m:t>
                    </m:r>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7</m:t>
                    </m:r>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oMath>
                </a14:m>
                <a:endParaRPr lang="zh-CN" altLang="zh-CN" sz="2000" i="1" dirty="0">
                  <a:solidFill>
                    <a:schemeClr val="tx2"/>
                  </a:solidFill>
                  <a:latin typeface="Cambria Math" panose="02040503050406030204" pitchFamily="18" charset="0"/>
                  <a:ea typeface="等线" panose="02010600030101010101" pitchFamily="2" charset="-122"/>
                  <a:cs typeface="Times New Roman" panose="02020603050405020304" pitchFamily="18" charset="0"/>
                </a:endParaRPr>
              </a:p>
              <a:p>
                <a:pPr>
                  <a:spcAft>
                    <a:spcPts val="1200"/>
                  </a:spcAft>
                </a:pPr>
                <a:br>
                  <a:rPr lang="en-US" altLang="zh-CN" sz="2000" dirty="0">
                    <a:solidFill>
                      <a:schemeClr val="tx2"/>
                    </a:solidFill>
                    <a:latin typeface="华文楷体" panose="02010600040101010101" charset="-122"/>
                    <a:ea typeface="华文楷体" panose="02010600040101010101" charset="-122"/>
                    <a:cs typeface="Times New Roman" panose="02020603050405020304" pitchFamily="18" charset="0"/>
                  </a:rPr>
                </a:br>
                <a:r>
                  <a:rPr lang="zh-CN" altLang="zh-CN" sz="2000" dirty="0">
                    <a:solidFill>
                      <a:schemeClr val="tx2"/>
                    </a:solidFill>
                    <a:latin typeface="华文楷体" panose="02010600040101010101" charset="-122"/>
                    <a:ea typeface="华文楷体" panose="02010600040101010101" charset="-122"/>
                    <a:cs typeface="Times New Roman" panose="02020603050405020304" pitchFamily="18" charset="0"/>
                  </a:rPr>
                  <a:t>解得 </a:t>
                </a:r>
                <a14:m>
                  <m:oMath xmlns:m="http://schemas.openxmlformats.org/officeDocument/2006/math">
                    <m:sSub>
                      <m:sSubPr>
                        <m:ctrlPr>
                          <a:rPr lang="zh-CN" altLang="zh-CN" sz="2000" i="1">
                            <a:solidFill>
                              <a:schemeClr val="tx2"/>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𝑐</m:t>
                        </m:r>
                      </m:e>
                      <m:sub>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5</m:t>
                        </m:r>
                      </m:sub>
                    </m:sSub>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0</m:t>
                    </m:r>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01787</m:t>
                    </m:r>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box>
                      <m:boxPr>
                        <m:ctrlPr>
                          <a:rPr lang="zh-CN" altLang="zh-CN" sz="2000" i="1">
                            <a:solidFill>
                              <a:schemeClr val="tx2"/>
                            </a:solidFill>
                            <a:latin typeface="Cambria Math" panose="02040503050406030204" pitchFamily="18" charset="0"/>
                            <a:ea typeface="Cambria Math" panose="02040503050406030204" pitchFamily="18" charset="0"/>
                            <a:cs typeface="Times New Roman" panose="02020603050405020304" pitchFamily="18" charset="0"/>
                          </a:rPr>
                        </m:ctrlPr>
                      </m:boxPr>
                      <m:e>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 </m:t>
                        </m:r>
                      </m:e>
                    </m:box>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𝜀</m:t>
                    </m:r>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f>
                      <m:fPr>
                        <m:ctrlPr>
                          <a:rPr lang="zh-CN" altLang="zh-CN" sz="2000" i="1">
                            <a:solidFill>
                              <a:schemeClr val="tx2"/>
                            </a:solidFill>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0</m:t>
                        </m:r>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01787</m:t>
                        </m:r>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235</m:t>
                        </m:r>
                      </m:num>
                      <m:den>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0</m:t>
                        </m:r>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01787</m:t>
                        </m:r>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235</m:t>
                        </m:r>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1</m:t>
                        </m:r>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0</m:t>
                        </m:r>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01787</m:t>
                        </m:r>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238</m:t>
                        </m:r>
                      </m:den>
                    </m:f>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1</m:t>
                    </m:r>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77</m:t>
                    </m:r>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oMath>
                </a14:m>
                <a:endParaRPr lang="en-US" altLang="zh-CN" sz="2000" dirty="0">
                  <a:solidFill>
                    <a:schemeClr val="tx2"/>
                  </a:solidFill>
                  <a:latin typeface="华文楷体" panose="02010600040101010101" charset="-122"/>
                  <a:ea typeface="华文楷体" panose="02010600040101010101" charset="-122"/>
                  <a:cs typeface="Times New Roman" panose="02020603050405020304" pitchFamily="18" charset="0"/>
                </a:endParaRPr>
              </a:p>
              <a:p>
                <a:pPr>
                  <a:spcAft>
                    <a:spcPts val="1200"/>
                  </a:spcAft>
                </a:pPr>
                <a:br>
                  <a:rPr lang="en-US" altLang="zh-CN" sz="2000" dirty="0">
                    <a:solidFill>
                      <a:schemeClr val="tx2"/>
                    </a:solidFill>
                    <a:latin typeface="华文楷体" panose="02010600040101010101" charset="-122"/>
                    <a:ea typeface="华文楷体" panose="02010600040101010101" charset="-122"/>
                    <a:cs typeface="Times New Roman" panose="02020603050405020304" pitchFamily="18" charset="0"/>
                  </a:rPr>
                </a:br>
                <a:r>
                  <a:rPr lang="zh-CN" altLang="zh-CN" sz="2000" dirty="0">
                    <a:solidFill>
                      <a:schemeClr val="tx2"/>
                    </a:solidFill>
                    <a:latin typeface="华文楷体" panose="02010600040101010101" charset="-122"/>
                    <a:ea typeface="华文楷体" panose="02010600040101010101" charset="-122"/>
                    <a:cs typeface="Times New Roman" panose="02020603050405020304" pitchFamily="18" charset="0"/>
                  </a:rPr>
                  <a:t>解法二</a:t>
                </a:r>
                <a:r>
                  <a:rPr lang="en-US" altLang="zh-CN" sz="2000" dirty="0">
                    <a:solidFill>
                      <a:schemeClr val="tx2"/>
                    </a:solidFill>
                    <a:latin typeface="华文楷体" panose="02010600040101010101" charset="-122"/>
                    <a:ea typeface="华文楷体" panose="02010600040101010101" charset="-122"/>
                    <a:cs typeface="Times New Roman" panose="02020603050405020304" pitchFamily="18" charset="0"/>
                  </a:rPr>
                  <a:t>: </a:t>
                </a:r>
                <a14:m>
                  <m:oMath xmlns:m="http://schemas.openxmlformats.org/officeDocument/2006/math">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𝜂</m:t>
                    </m:r>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f>
                      <m:fPr>
                        <m:ctrlPr>
                          <a:rPr lang="zh-CN"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ctrlPr>
                      </m:fPr>
                      <m:num>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𝑣</m:t>
                        </m:r>
                        <m:sSub>
                          <m:sSubPr>
                            <m:ctrlPr>
                              <a:rPr lang="zh-CN"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ctrlPr>
                          </m:sSubPr>
                          <m:e>
                            <m:r>
                              <m:rPr>
                                <m:sty m:val="p"/>
                              </m:rP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Σ</m:t>
                            </m:r>
                          </m:e>
                          <m:sub>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𝑓</m:t>
                            </m:r>
                          </m:sub>
                        </m:sSub>
                      </m:num>
                      <m:den>
                        <m:sSub>
                          <m:sSubPr>
                            <m:ctrlPr>
                              <a:rPr lang="zh-CN"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ctrlPr>
                          </m:sSubPr>
                          <m:e>
                            <m:r>
                              <m:rPr>
                                <m:sty m:val="p"/>
                              </m:rP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Σ</m:t>
                            </m:r>
                          </m:e>
                          <m:sub>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𝑎</m:t>
                            </m:r>
                          </m:sub>
                        </m:sSub>
                      </m:den>
                    </m:f>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f>
                      <m:fPr>
                        <m:ctrlPr>
                          <a:rPr lang="zh-CN" altLang="zh-CN" sz="2000" i="1">
                            <a:solidFill>
                              <a:schemeClr val="tx2"/>
                            </a:solidFill>
                            <a:latin typeface="Cambria Math" panose="02040503050406030204" pitchFamily="18" charset="0"/>
                            <a:ea typeface="Cambria Math" panose="02040503050406030204" pitchFamily="18" charset="0"/>
                            <a:cs typeface="Times New Roman" panose="02020603050405020304" pitchFamily="18" charset="0"/>
                          </a:rPr>
                        </m:ctrlPr>
                      </m:fPr>
                      <m:num>
                        <m:f>
                          <m:fPr>
                            <m:ctrlPr>
                              <a:rPr lang="zh-CN" altLang="zh-CN" sz="2000" i="1">
                                <a:solidFill>
                                  <a:schemeClr val="tx2"/>
                                </a:solidFill>
                                <a:latin typeface="Cambria Math" panose="02040503050406030204" pitchFamily="18" charset="0"/>
                                <a:ea typeface="Cambria Math" panose="02040503050406030204" pitchFamily="18" charset="0"/>
                                <a:cs typeface="Times New Roman" panose="02020603050405020304" pitchFamily="18" charset="0"/>
                              </a:rPr>
                            </m:ctrlPr>
                          </m:fPr>
                          <m:num>
                            <m:sSub>
                              <m:sSubPr>
                                <m:ctrlPr>
                                  <a:rPr lang="zh-CN" altLang="zh-CN" sz="2000" i="1">
                                    <a:solidFill>
                                      <a:schemeClr val="tx2"/>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𝑣</m:t>
                                </m:r>
                              </m:e>
                              <m:sub>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5</m:t>
                                </m:r>
                              </m:sub>
                            </m:sSub>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𝜀𝜌</m:t>
                            </m:r>
                            <m:sSub>
                              <m:sSubPr>
                                <m:ctrlPr>
                                  <a:rPr lang="zh-CN" altLang="zh-CN" sz="2000" i="1">
                                    <a:solidFill>
                                      <a:schemeClr val="tx2"/>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𝑁</m:t>
                                </m:r>
                              </m:e>
                              <m:sub>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𝐴</m:t>
                                </m:r>
                              </m:sub>
                            </m:sSub>
                            <m:sSub>
                              <m:sSubPr>
                                <m:ctrlPr>
                                  <a:rPr lang="zh-CN" altLang="zh-CN" sz="2000" i="1">
                                    <a:solidFill>
                                      <a:schemeClr val="tx2"/>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𝜎</m:t>
                                </m:r>
                              </m:e>
                              <m:sub>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𝑓</m:t>
                                </m:r>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5</m:t>
                                </m:r>
                              </m:sub>
                            </m:sSub>
                          </m:num>
                          <m:den>
                            <m:sSub>
                              <m:sSubPr>
                                <m:ctrlPr>
                                  <a:rPr lang="zh-CN" altLang="zh-CN" sz="2000" i="1">
                                    <a:solidFill>
                                      <a:schemeClr val="tx2"/>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𝐴</m:t>
                                </m:r>
                              </m:e>
                              <m:sub>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5</m:t>
                                </m:r>
                              </m:sub>
                            </m:sSub>
                          </m:den>
                        </m:f>
                      </m:num>
                      <m:den>
                        <m:f>
                          <m:fPr>
                            <m:ctrlPr>
                              <a:rPr lang="zh-CN" altLang="zh-CN" sz="2000" i="1">
                                <a:solidFill>
                                  <a:schemeClr val="tx2"/>
                                </a:solidFill>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𝜀𝜌</m:t>
                            </m:r>
                            <m:sSub>
                              <m:sSubPr>
                                <m:ctrlPr>
                                  <a:rPr lang="zh-CN" altLang="zh-CN" sz="2000" i="1">
                                    <a:solidFill>
                                      <a:schemeClr val="tx2"/>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𝑁</m:t>
                                </m:r>
                              </m:e>
                              <m:sub>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𝐴</m:t>
                                </m:r>
                              </m:sub>
                            </m:sSub>
                            <m:sSub>
                              <m:sSubPr>
                                <m:ctrlPr>
                                  <a:rPr lang="zh-CN" altLang="zh-CN" sz="2000" i="1">
                                    <a:solidFill>
                                      <a:schemeClr val="tx2"/>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𝜎</m:t>
                                </m:r>
                              </m:e>
                              <m:sub>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𝑎</m:t>
                                </m:r>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5</m:t>
                                </m:r>
                              </m:sub>
                            </m:sSub>
                          </m:num>
                          <m:den>
                            <m:sSub>
                              <m:sSubPr>
                                <m:ctrlPr>
                                  <a:rPr lang="zh-CN" altLang="zh-CN" sz="2000" i="1">
                                    <a:solidFill>
                                      <a:schemeClr val="tx2"/>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𝐴</m:t>
                                </m:r>
                              </m:e>
                              <m:sub>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5</m:t>
                                </m:r>
                              </m:sub>
                            </m:sSub>
                          </m:den>
                        </m:f>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f>
                          <m:fPr>
                            <m:ctrlPr>
                              <a:rPr lang="zh-CN" altLang="zh-CN" sz="2000" i="1">
                                <a:solidFill>
                                  <a:schemeClr val="tx2"/>
                                </a:solidFill>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1</m:t>
                            </m:r>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𝜀</m:t>
                            </m:r>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sSub>
                              <m:sSubPr>
                                <m:ctrlPr>
                                  <a:rPr lang="zh-CN" altLang="zh-CN" sz="2000" i="1">
                                    <a:solidFill>
                                      <a:schemeClr val="tx2"/>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𝑁</m:t>
                                </m:r>
                              </m:e>
                              <m:sub>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𝐴</m:t>
                                </m:r>
                              </m:sub>
                            </m:sSub>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𝜌</m:t>
                            </m:r>
                          </m:num>
                          <m:den>
                            <m:sSub>
                              <m:sSubPr>
                                <m:ctrlPr>
                                  <a:rPr lang="zh-CN" altLang="zh-CN" sz="2000" i="1">
                                    <a:solidFill>
                                      <a:schemeClr val="tx2"/>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𝐴</m:t>
                                </m:r>
                              </m:e>
                              <m:sub>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8</m:t>
                                </m:r>
                              </m:sub>
                            </m:sSub>
                          </m:den>
                        </m:f>
                        <m:sSub>
                          <m:sSubPr>
                            <m:ctrlPr>
                              <a:rPr lang="zh-CN" altLang="zh-CN" sz="2000" i="1">
                                <a:solidFill>
                                  <a:schemeClr val="tx2"/>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𝜎</m:t>
                            </m:r>
                          </m:e>
                          <m:sub>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𝑎</m:t>
                            </m:r>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8</m:t>
                            </m:r>
                          </m:sub>
                        </m:sSub>
                      </m:den>
                    </m:f>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f>
                      <m:fPr>
                        <m:ctrlPr>
                          <a:rPr lang="zh-CN" altLang="zh-CN" sz="2000" i="1">
                            <a:solidFill>
                              <a:schemeClr val="tx2"/>
                            </a:solidFill>
                            <a:latin typeface="Cambria Math" panose="02040503050406030204" pitchFamily="18" charset="0"/>
                            <a:ea typeface="Cambria Math" panose="02040503050406030204" pitchFamily="18" charset="0"/>
                            <a:cs typeface="Times New Roman" panose="02020603050405020304" pitchFamily="18" charset="0"/>
                          </a:rPr>
                        </m:ctrlPr>
                      </m:fPr>
                      <m:num>
                        <m:f>
                          <m:fPr>
                            <m:ctrlPr>
                              <a:rPr lang="zh-CN" altLang="zh-CN" sz="2000" i="1">
                                <a:solidFill>
                                  <a:schemeClr val="tx2"/>
                                </a:solidFill>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2</m:t>
                            </m:r>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416</m:t>
                            </m:r>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𝜀</m:t>
                            </m:r>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583</m:t>
                            </m:r>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5</m:t>
                            </m:r>
                          </m:num>
                          <m:den>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235</m:t>
                            </m:r>
                          </m:den>
                        </m:f>
                      </m:num>
                      <m:den>
                        <m:f>
                          <m:fPr>
                            <m:ctrlPr>
                              <a:rPr lang="zh-CN" altLang="zh-CN" sz="2000" i="1">
                                <a:solidFill>
                                  <a:schemeClr val="tx2"/>
                                </a:solidFill>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𝜀</m:t>
                            </m:r>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680</m:t>
                            </m:r>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9</m:t>
                            </m:r>
                          </m:num>
                          <m:den>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235</m:t>
                            </m:r>
                          </m:den>
                        </m:f>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f>
                          <m:fPr>
                            <m:ctrlPr>
                              <a:rPr lang="zh-CN" altLang="zh-CN" sz="2000" i="1">
                                <a:solidFill>
                                  <a:schemeClr val="tx2"/>
                                </a:solidFill>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1</m:t>
                            </m:r>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𝜀</m:t>
                            </m:r>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num>
                          <m:den>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238</m:t>
                            </m:r>
                          </m:den>
                        </m:f>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2</m:t>
                        </m:r>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7</m:t>
                        </m:r>
                      </m:den>
                    </m:f>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1</m:t>
                    </m:r>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7</m:t>
                    </m:r>
                  </m:oMath>
                </a14:m>
                <a:br>
                  <a:rPr lang="en-US" altLang="zh-CN" sz="2000" dirty="0">
                    <a:solidFill>
                      <a:schemeClr val="tx2"/>
                    </a:solidFill>
                    <a:latin typeface="华文楷体" panose="02010600040101010101" charset="-122"/>
                    <a:ea typeface="华文楷体" panose="02010600040101010101" charset="-122"/>
                    <a:cs typeface="Times New Roman" panose="02020603050405020304" pitchFamily="18" charset="0"/>
                  </a:rPr>
                </a:br>
                <a:r>
                  <a:rPr lang="zh-CN" altLang="zh-CN" sz="2000" dirty="0">
                    <a:solidFill>
                      <a:schemeClr val="tx2"/>
                    </a:solidFill>
                    <a:latin typeface="华文楷体" panose="02010600040101010101" charset="-122"/>
                    <a:ea typeface="华文楷体" panose="02010600040101010101" charset="-122"/>
                    <a:cs typeface="Times New Roman" panose="02020603050405020304" pitchFamily="18" charset="0"/>
                  </a:rPr>
                  <a:t>解得 </a:t>
                </a:r>
                <a14:m>
                  <m:oMath xmlns:m="http://schemas.openxmlformats.org/officeDocument/2006/math">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𝜀</m:t>
                    </m:r>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1</m:t>
                    </m:r>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77</m:t>
                    </m:r>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oMath>
                </a14:m>
                <a:r>
                  <a:rPr lang="en-US" altLang="zh-CN" sz="2000" dirty="0">
                    <a:solidFill>
                      <a:schemeClr val="tx2"/>
                    </a:solidFill>
                    <a:latin typeface="华文楷体" panose="02010600040101010101" charset="-122"/>
                    <a:ea typeface="华文楷体" panose="02010600040101010101" charset="-122"/>
                    <a:cs typeface="Times New Roman" panose="02020603050405020304" pitchFamily="18" charset="0"/>
                  </a:rPr>
                  <a:t> </a:t>
                </a:r>
                <a:r>
                  <a:rPr lang="zh-CN" altLang="zh-CN" sz="2000" dirty="0">
                    <a:solidFill>
                      <a:schemeClr val="tx2"/>
                    </a:solidFill>
                    <a:latin typeface="华文楷体" panose="02010600040101010101" charset="-122"/>
                    <a:ea typeface="华文楷体" panose="02010600040101010101" charset="-122"/>
                    <a:cs typeface="Times New Roman" panose="02020603050405020304" pitchFamily="18" charset="0"/>
                  </a:rPr>
                  <a:t>。</a:t>
                </a:r>
                <a:br>
                  <a:rPr lang="en-US" altLang="zh-CN" sz="2000" dirty="0">
                    <a:solidFill>
                      <a:schemeClr val="tx2"/>
                    </a:solidFill>
                    <a:latin typeface="华文楷体" panose="02010600040101010101" charset="-122"/>
                    <a:ea typeface="华文楷体" panose="02010600040101010101" charset="-122"/>
                    <a:cs typeface="Times New Roman" panose="02020603050405020304" pitchFamily="18" charset="0"/>
                  </a:rPr>
                </a:br>
                <a:r>
                  <a:rPr lang="zh-CN" altLang="zh-CN" sz="2000" dirty="0">
                    <a:solidFill>
                      <a:schemeClr val="tx2"/>
                    </a:solidFill>
                    <a:latin typeface="华文楷体" panose="02010600040101010101" charset="-122"/>
                    <a:ea typeface="华文楷体" panose="02010600040101010101" charset="-122"/>
                    <a:cs typeface="Times New Roman" panose="02020603050405020304" pitchFamily="18" charset="0"/>
                  </a:rPr>
                  <a:t>错误解法</a:t>
                </a:r>
                <a:r>
                  <a:rPr lang="en-US" altLang="zh-CN" sz="2000" dirty="0">
                    <a:solidFill>
                      <a:schemeClr val="tx2"/>
                    </a:solidFill>
                    <a:latin typeface="华文楷体" panose="02010600040101010101" charset="-122"/>
                    <a:ea typeface="华文楷体" panose="02010600040101010101" charset="-122"/>
                    <a:cs typeface="Times New Roman" panose="02020603050405020304" pitchFamily="18" charset="0"/>
                  </a:rPr>
                  <a:t>:</a:t>
                </a:r>
                <a:br>
                  <a:rPr lang="en-US" altLang="zh-CN" sz="2000" dirty="0">
                    <a:solidFill>
                      <a:schemeClr val="tx2"/>
                    </a:solidFill>
                    <a:latin typeface="华文楷体" panose="02010600040101010101" charset="-122"/>
                    <a:ea typeface="华文楷体" panose="02010600040101010101" charset="-122"/>
                    <a:cs typeface="Times New Roman" panose="02020603050405020304" pitchFamily="18" charset="0"/>
                  </a:rPr>
                </a:br>
                <a14:m>
                  <m:oMathPara xmlns:m="http://schemas.openxmlformats.org/officeDocument/2006/math">
                    <m:oMathParaPr>
                      <m:jc m:val="centerGroup"/>
                    </m:oMathParaPr>
                    <m:oMath xmlns:m="http://schemas.openxmlformats.org/officeDocument/2006/math">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𝜂</m:t>
                      </m:r>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f>
                        <m:fPr>
                          <m:ctrlPr>
                            <a:rPr lang="zh-CN" altLang="zh-CN" sz="2000" i="1">
                              <a:solidFill>
                                <a:schemeClr val="tx2"/>
                              </a:solidFill>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𝑣</m:t>
                          </m:r>
                          <m:sSub>
                            <m:sSubPr>
                              <m:ctrlPr>
                                <a:rPr lang="zh-CN" altLang="zh-CN" sz="2000" i="1">
                                  <a:solidFill>
                                    <a:schemeClr val="tx2"/>
                                  </a:solidFill>
                                  <a:latin typeface="Cambria Math" panose="02040503050406030204" pitchFamily="18" charset="0"/>
                                  <a:ea typeface="Cambria Math" panose="02040503050406030204" pitchFamily="18" charset="0"/>
                                  <a:cs typeface="Times New Roman" panose="02020603050405020304" pitchFamily="18" charset="0"/>
                                </a:rPr>
                              </m:ctrlPr>
                            </m:sSubPr>
                            <m:e>
                              <m:r>
                                <m:rPr>
                                  <m:sty m:val="p"/>
                                </m:rP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Σ</m:t>
                              </m:r>
                            </m:e>
                            <m:sub>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𝑓</m:t>
                              </m:r>
                            </m:sub>
                          </m:sSub>
                        </m:num>
                        <m:den>
                          <m:sSub>
                            <m:sSubPr>
                              <m:ctrlPr>
                                <a:rPr lang="zh-CN" altLang="zh-CN" sz="2000" i="1">
                                  <a:solidFill>
                                    <a:schemeClr val="tx2"/>
                                  </a:solidFill>
                                  <a:latin typeface="Cambria Math" panose="02040503050406030204" pitchFamily="18" charset="0"/>
                                  <a:ea typeface="Cambria Math" panose="02040503050406030204" pitchFamily="18" charset="0"/>
                                  <a:cs typeface="Times New Roman" panose="02020603050405020304" pitchFamily="18" charset="0"/>
                                </a:rPr>
                              </m:ctrlPr>
                            </m:sSubPr>
                            <m:e>
                              <m:r>
                                <m:rPr>
                                  <m:sty m:val="p"/>
                                </m:rP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Σ</m:t>
                              </m:r>
                            </m:e>
                            <m:sub>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𝑎</m:t>
                              </m:r>
                            </m:sub>
                          </m:sSub>
                        </m:den>
                      </m:f>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f>
                        <m:fPr>
                          <m:ctrlPr>
                            <a:rPr lang="zh-CN" altLang="zh-CN" sz="2000" i="1">
                              <a:solidFill>
                                <a:schemeClr val="tx2"/>
                              </a:solidFill>
                              <a:latin typeface="Cambria Math" panose="02040503050406030204" pitchFamily="18" charset="0"/>
                              <a:ea typeface="Cambria Math" panose="02040503050406030204" pitchFamily="18" charset="0"/>
                              <a:cs typeface="Times New Roman" panose="02020603050405020304" pitchFamily="18" charset="0"/>
                            </a:rPr>
                          </m:ctrlPr>
                        </m:fPr>
                        <m:num>
                          <m:sSub>
                            <m:sSubPr>
                              <m:ctrlPr>
                                <a:rPr lang="zh-CN" altLang="zh-CN" sz="2000" i="1">
                                  <a:solidFill>
                                    <a:schemeClr val="tx2"/>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𝑣</m:t>
                              </m:r>
                            </m:e>
                            <m:sub>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5</m:t>
                              </m:r>
                            </m:sub>
                          </m:sSub>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𝜀𝜌</m:t>
                          </m:r>
                          <m:sSub>
                            <m:sSubPr>
                              <m:ctrlPr>
                                <a:rPr lang="zh-CN" altLang="zh-CN" sz="2000" i="1">
                                  <a:solidFill>
                                    <a:schemeClr val="tx2"/>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𝑁</m:t>
                              </m:r>
                            </m:e>
                            <m:sub>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𝐴</m:t>
                              </m:r>
                            </m:sub>
                          </m:sSub>
                          <m:sSub>
                            <m:sSubPr>
                              <m:ctrlPr>
                                <a:rPr lang="zh-CN" altLang="zh-CN" sz="2000" i="1">
                                  <a:solidFill>
                                    <a:schemeClr val="tx2"/>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𝜎</m:t>
                              </m:r>
                            </m:e>
                            <m:sub>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𝑓</m:t>
                              </m:r>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5</m:t>
                              </m:r>
                            </m:sub>
                          </m:sSub>
                        </m:num>
                        <m:den>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𝜀𝜌</m:t>
                          </m:r>
                          <m:sSub>
                            <m:sSubPr>
                              <m:ctrlPr>
                                <a:rPr lang="zh-CN" altLang="zh-CN" sz="2000" i="1">
                                  <a:solidFill>
                                    <a:schemeClr val="tx2"/>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𝑁</m:t>
                              </m:r>
                            </m:e>
                            <m:sub>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𝐴</m:t>
                              </m:r>
                            </m:sub>
                          </m:sSub>
                          <m:sSub>
                            <m:sSubPr>
                              <m:ctrlPr>
                                <a:rPr lang="zh-CN" altLang="zh-CN" sz="2000" i="1">
                                  <a:solidFill>
                                    <a:schemeClr val="tx2"/>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𝜎</m:t>
                              </m:r>
                            </m:e>
                            <m:sub>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𝑎</m:t>
                              </m:r>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5</m:t>
                              </m:r>
                            </m:sub>
                          </m:sSub>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1</m:t>
                          </m:r>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𝜀</m:t>
                          </m:r>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𝜌</m:t>
                          </m:r>
                          <m:sSub>
                            <m:sSubPr>
                              <m:ctrlPr>
                                <a:rPr lang="zh-CN" altLang="zh-CN" sz="2000" i="1">
                                  <a:solidFill>
                                    <a:schemeClr val="tx2"/>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𝑁</m:t>
                              </m:r>
                            </m:e>
                            <m:sub>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𝐴</m:t>
                              </m:r>
                            </m:sub>
                          </m:sSub>
                          <m:sSub>
                            <m:sSubPr>
                              <m:ctrlPr>
                                <a:rPr lang="zh-CN" altLang="zh-CN" sz="2000" i="1">
                                  <a:solidFill>
                                    <a:schemeClr val="tx2"/>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𝜎</m:t>
                              </m:r>
                            </m:e>
                            <m:sub>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𝑎</m:t>
                              </m:r>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8</m:t>
                              </m:r>
                            </m:sub>
                          </m:sSub>
                        </m:den>
                      </m:f>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f>
                        <m:fPr>
                          <m:ctrlPr>
                            <a:rPr lang="zh-CN" altLang="zh-CN" sz="2000" i="1">
                              <a:solidFill>
                                <a:schemeClr val="tx2"/>
                              </a:solidFill>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2</m:t>
                          </m:r>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416</m:t>
                          </m:r>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𝜀</m:t>
                          </m:r>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583</m:t>
                          </m:r>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5</m:t>
                          </m:r>
                        </m:num>
                        <m:den>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𝜀</m:t>
                          </m:r>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680</m:t>
                          </m:r>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9</m:t>
                          </m:r>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1</m:t>
                          </m:r>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𝜀</m:t>
                          </m:r>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2</m:t>
                          </m:r>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7</m:t>
                          </m:r>
                        </m:den>
                      </m:f>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1</m:t>
                      </m:r>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7</m:t>
                      </m:r>
                    </m:oMath>
                  </m:oMathPara>
                </a14:m>
                <a:br>
                  <a:rPr lang="en-US" altLang="zh-CN" sz="2000" dirty="0">
                    <a:solidFill>
                      <a:schemeClr val="tx2"/>
                    </a:solidFill>
                    <a:latin typeface="华文楷体" panose="02010600040101010101" charset="-122"/>
                    <a:ea typeface="华文楷体" panose="02010600040101010101" charset="-122"/>
                    <a:cs typeface="Times New Roman" panose="02020603050405020304" pitchFamily="18" charset="0"/>
                  </a:rPr>
                </a:br>
                <a:r>
                  <a:rPr lang="zh-CN" altLang="zh-CN" sz="2000" dirty="0">
                    <a:solidFill>
                      <a:schemeClr val="tx2"/>
                    </a:solidFill>
                    <a:latin typeface="华文楷体" panose="02010600040101010101" charset="-122"/>
                    <a:ea typeface="华文楷体" panose="02010600040101010101" charset="-122"/>
                    <a:cs typeface="Times New Roman" panose="02020603050405020304" pitchFamily="18" charset="0"/>
                  </a:rPr>
                  <a:t>解得 </a:t>
                </a:r>
                <a14:m>
                  <m:oMath xmlns:m="http://schemas.openxmlformats.org/officeDocument/2006/math">
                    <m:r>
                      <a:rPr lang="en-US" altLang="zh-CN" sz="2000" i="1">
                        <a:solidFill>
                          <a:schemeClr val="tx2"/>
                        </a:solidFill>
                        <a:latin typeface="Cambria Math" panose="02040503050406030204" pitchFamily="18" charset="0"/>
                        <a:ea typeface="等线" panose="02010600030101010101" pitchFamily="2" charset="-122"/>
                        <a:cs typeface="Times New Roman" panose="02020603050405020304" pitchFamily="18" charset="0"/>
                      </a:rPr>
                      <m:t>𝜀</m:t>
                    </m:r>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1</m:t>
                    </m:r>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79</m:t>
                    </m:r>
                    <m:r>
                      <a:rPr lang="en-US" altLang="zh-CN" sz="2000">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oMath>
                </a14:m>
                <a:r>
                  <a:rPr lang="en-US" altLang="zh-CN" sz="2000" dirty="0">
                    <a:solidFill>
                      <a:schemeClr val="tx2"/>
                    </a:solidFill>
                    <a:latin typeface="华文楷体" panose="02010600040101010101" charset="-122"/>
                    <a:ea typeface="华文楷体" panose="02010600040101010101" charset="-122"/>
                    <a:cs typeface="Times New Roman" panose="02020603050405020304" pitchFamily="18" charset="0"/>
                  </a:rPr>
                  <a:t> </a:t>
                </a:r>
                <a:r>
                  <a:rPr lang="zh-CN" altLang="zh-CN" sz="2000" dirty="0">
                    <a:solidFill>
                      <a:schemeClr val="tx2"/>
                    </a:solidFill>
                    <a:latin typeface="华文楷体" panose="02010600040101010101" charset="-122"/>
                    <a:ea typeface="华文楷体" panose="02010600040101010101" charset="-122"/>
                    <a:cs typeface="Times New Roman" panose="02020603050405020304" pitchFamily="18" charset="0"/>
                  </a:rPr>
                  <a:t>。</a:t>
                </a:r>
                <a:endParaRPr lang="zh-CN" altLang="zh-CN" sz="2000" dirty="0">
                  <a:solidFill>
                    <a:schemeClr val="tx2"/>
                  </a:solidFill>
                  <a:latin typeface="华文楷体" panose="02010600040101010101" charset="-122"/>
                  <a:ea typeface="华文楷体" panose="02010600040101010101" charset="-122"/>
                  <a:cs typeface="Times New Roman" panose="02020603050405020304" pitchFamily="18" charset="0"/>
                </a:endParaRPr>
              </a:p>
            </p:txBody>
          </p:sp>
        </mc:Choice>
        <mc:Fallback>
          <p:sp>
            <p:nvSpPr>
              <p:cNvPr id="4" name="矩形 3"/>
              <p:cNvSpPr>
                <a:spLocks noRot="1" noChangeAspect="1" noMove="1" noResize="1" noEditPoints="1" noAdjustHandles="1" noChangeArrowheads="1" noChangeShapeType="1" noTextEdit="1"/>
              </p:cNvSpPr>
              <p:nvPr/>
            </p:nvSpPr>
            <p:spPr>
              <a:xfrm>
                <a:off x="107505" y="764704"/>
                <a:ext cx="8791232" cy="5646674"/>
              </a:xfrm>
              <a:prstGeom prst="rect">
                <a:avLst/>
              </a:prstGeom>
              <a:blipFill rotWithShape="1">
                <a:blip r:embed="rId1"/>
                <a:stretch>
                  <a:fillRect l="-2" t="-3" r="5" b="7"/>
                </a:stretch>
              </a:blipFill>
            </p:spPr>
            <p:txBody>
              <a:bodyPr/>
              <a:lstStyle/>
              <a:p>
                <a:r>
                  <a:rPr lang="zh-CN" altLang="en-US">
                    <a:noFill/>
                  </a:rPr>
                  <a:t> </a:t>
                </a:r>
              </a:p>
            </p:txBody>
          </p:sp>
        </mc:Fallback>
      </mc:AlternateContent>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kumimoji="1" lang="zh-CN" altLang="en-US" dirty="0"/>
              <a:t>热中子利用系数</a:t>
            </a:r>
            <a:endParaRPr kumimoji="1" lang="zh-CN" altLang="en-US" dirty="0"/>
          </a:p>
        </p:txBody>
      </p:sp>
      <mc:AlternateContent xmlns:mc="http://schemas.openxmlformats.org/markup-compatibility/2006">
        <mc:Choice xmlns:a14="http://schemas.microsoft.com/office/drawing/2010/main" Requires="a14">
          <p:sp>
            <p:nvSpPr>
              <p:cNvPr id="6" name="矩形 5"/>
              <p:cNvSpPr/>
              <p:nvPr/>
            </p:nvSpPr>
            <p:spPr>
              <a:xfrm>
                <a:off x="317271" y="548680"/>
                <a:ext cx="8424936" cy="6393180"/>
              </a:xfrm>
              <a:prstGeom prst="rect">
                <a:avLst/>
              </a:prstGeom>
            </p:spPr>
            <p:txBody>
              <a:bodyPr wrap="square">
                <a:spAutoFit/>
              </a:bodyPr>
              <a:lstStyle/>
              <a:p>
                <a:pPr algn="just"/>
                <a:r>
                  <a:rPr lang="en-US" altLang="zh-CN" dirty="0">
                    <a:solidFill>
                      <a:schemeClr val="tx2"/>
                    </a:solidFill>
                    <a:latin typeface="Times New Roman" panose="02020603050405020304" pitchFamily="18" charset="0"/>
                    <a:ea typeface="华文楷体" panose="02010600040101010101" charset="-122"/>
                    <a:cs typeface="Times New Roman" panose="02020603050405020304" pitchFamily="18" charset="0"/>
                  </a:rPr>
                  <a:t>2 Calculate the thermal utilization in a homogeneous 1: 1 </a:t>
                </a:r>
                <a:r>
                  <a:rPr lang="en-US" altLang="zh-CN" dirty="0" err="1">
                    <a:solidFill>
                      <a:schemeClr val="tx2"/>
                    </a:solidFill>
                    <a:latin typeface="Times New Roman" panose="02020603050405020304" pitchFamily="18" charset="0"/>
                    <a:ea typeface="华文楷体" panose="02010600040101010101" charset="-122"/>
                    <a:cs typeface="Times New Roman" panose="02020603050405020304" pitchFamily="18" charset="0"/>
                  </a:rPr>
                  <a:t>wt</a:t>
                </a:r>
                <a:r>
                  <a:rPr lang="en-US" altLang="zh-CN" dirty="0">
                    <a:solidFill>
                      <a:schemeClr val="tx2"/>
                    </a:solidFill>
                    <a:latin typeface="Times New Roman" panose="02020603050405020304" pitchFamily="18" charset="0"/>
                    <a:ea typeface="华文楷体" panose="02010600040101010101" charset="-122"/>
                    <a:cs typeface="Times New Roman" panose="02020603050405020304" pitchFamily="18" charset="0"/>
                  </a:rPr>
                  <a:t>%-mixture of</a:t>
                </a:r>
                <a:br>
                  <a:rPr lang="en-US" altLang="zh-CN" dirty="0">
                    <a:solidFill>
                      <a:schemeClr val="tx2"/>
                    </a:solidFill>
                    <a:latin typeface="Times New Roman" panose="02020603050405020304" pitchFamily="18" charset="0"/>
                    <a:ea typeface="华文楷体" panose="02010600040101010101" charset="-122"/>
                    <a:cs typeface="Times New Roman" panose="02020603050405020304" pitchFamily="18" charset="0"/>
                  </a:rPr>
                </a:br>
                <a:r>
                  <a:rPr lang="en-US" altLang="zh-CN" dirty="0">
                    <a:solidFill>
                      <a:schemeClr val="tx2"/>
                    </a:solidFill>
                    <a:latin typeface="Times New Roman" panose="02020603050405020304" pitchFamily="18" charset="0"/>
                    <a:ea typeface="华文楷体" panose="02010600040101010101" charset="-122"/>
                    <a:cs typeface="Times New Roman" panose="02020603050405020304" pitchFamily="18" charset="0"/>
                  </a:rPr>
                  <a:t>carbon and natural uranium. Repeat the calculation for </a:t>
                </a:r>
                <a14:m>
                  <m:oMath xmlns:m="http://schemas.openxmlformats.org/officeDocument/2006/math">
                    <m:r>
                      <a:rPr lang="en-US" altLang="zh-CN">
                        <a:solidFill>
                          <a:schemeClr val="tx2"/>
                        </a:solidFill>
                        <a:latin typeface="Cambria Math" panose="02040503050406030204" pitchFamily="18" charset="0"/>
                        <a:ea typeface="等线" panose="02010600030101010101" pitchFamily="2" charset="-122"/>
                        <a:cs typeface="Times New Roman" panose="02020603050405020304" pitchFamily="18" charset="0"/>
                      </a:rPr>
                      <m:t>4</m:t>
                    </m:r>
                    <m:r>
                      <a:rPr lang="en-US" altLang="zh-CN">
                        <a:solidFill>
                          <a:schemeClr val="tx2"/>
                        </a:solidFill>
                        <a:latin typeface="Cambria Math" panose="02040503050406030204" pitchFamily="18" charset="0"/>
                        <a:ea typeface="等线" panose="02010600030101010101" pitchFamily="2" charset="-122"/>
                        <a:cs typeface="Times New Roman" panose="02020603050405020304" pitchFamily="18" charset="0"/>
                      </a:rPr>
                      <m:t>%</m:t>
                    </m:r>
                  </m:oMath>
                </a14:m>
                <a:r>
                  <a:rPr lang="en-US" altLang="zh-CN" dirty="0">
                    <a:solidFill>
                      <a:schemeClr val="tx2"/>
                    </a:solidFill>
                    <a:latin typeface="Times New Roman" panose="02020603050405020304" pitchFamily="18" charset="0"/>
                    <a:ea typeface="华文楷体" panose="02010600040101010101" charset="-122"/>
                    <a:cs typeface="Times New Roman" panose="02020603050405020304" pitchFamily="18" charset="0"/>
                  </a:rPr>
                  <a:t> enriched</a:t>
                </a:r>
                <a:br>
                  <a:rPr lang="en-US" altLang="zh-CN" dirty="0">
                    <a:solidFill>
                      <a:schemeClr val="tx2"/>
                    </a:solidFill>
                    <a:latin typeface="Times New Roman" panose="02020603050405020304" pitchFamily="18" charset="0"/>
                    <a:ea typeface="华文楷体" panose="02010600040101010101" charset="-122"/>
                    <a:cs typeface="Times New Roman" panose="02020603050405020304" pitchFamily="18" charset="0"/>
                  </a:rPr>
                </a:br>
                <a:r>
                  <a:rPr lang="en-US" altLang="zh-CN" dirty="0">
                    <a:solidFill>
                      <a:schemeClr val="tx2"/>
                    </a:solidFill>
                    <a:latin typeface="Times New Roman" panose="02020603050405020304" pitchFamily="18" charset="0"/>
                    <a:ea typeface="华文楷体" panose="02010600040101010101" charset="-122"/>
                    <a:cs typeface="Times New Roman" panose="02020603050405020304" pitchFamily="18" charset="0"/>
                  </a:rPr>
                  <a:t>uranium.</a:t>
                </a:r>
                <a:endParaRPr lang="en-US" altLang="zh-CN" dirty="0">
                  <a:solidFill>
                    <a:schemeClr val="tx2"/>
                  </a:solidFill>
                  <a:latin typeface="Times New Roman" panose="02020603050405020304" pitchFamily="18" charset="0"/>
                  <a:ea typeface="华文楷体" panose="02010600040101010101" charset="-122"/>
                  <a:cs typeface="Times New Roman" panose="02020603050405020304" pitchFamily="18" charset="0"/>
                </a:endParaRPr>
              </a:p>
              <a:p>
                <a:r>
                  <a:rPr lang="en-US" altLang="zh-CN" dirty="0">
                    <a:solidFill>
                      <a:schemeClr val="tx2"/>
                    </a:solidFill>
                    <a:latin typeface="华文楷体" panose="02010600040101010101" charset="-122"/>
                    <a:ea typeface="华文楷体" panose="02010600040101010101" charset="-122"/>
                  </a:rPr>
                  <a:t>解 :</a:t>
                </a:r>
                <a:r>
                  <a:rPr lang="zh-CN" altLang="en-US" dirty="0">
                    <a:solidFill>
                      <a:schemeClr val="tx2"/>
                    </a:solidFill>
                    <a:latin typeface="华文楷体" panose="02010600040101010101" charset="-122"/>
                    <a:ea typeface="华文楷体" panose="02010600040101010101" charset="-122"/>
                  </a:rPr>
                  <a:t>查表得</a:t>
                </a:r>
                <a:r>
                  <a:rPr lang="en-US" altLang="zh-CN" dirty="0">
                    <a:solidFill>
                      <a:schemeClr val="tx2"/>
                    </a:solidFill>
                    <a:latin typeface="华文楷体" panose="02010600040101010101" charset="-122"/>
                    <a:ea typeface="华文楷体" panose="02010600040101010101" charset="-122"/>
                  </a:rPr>
                  <a:t>: </a:t>
                </a:r>
                <a14:m>
                  <m:oMath xmlns:m="http://schemas.openxmlformats.org/officeDocument/2006/math">
                    <m:sSub>
                      <m:sSubPr>
                        <m:ctrlPr>
                          <a:rPr lang="zh-CN" altLang="zh-CN" i="1">
                            <a:solidFill>
                              <a:schemeClr val="tx2"/>
                            </a:solidFill>
                            <a:latin typeface="Cambria Math" panose="02040503050406030204" pitchFamily="18" charset="0"/>
                          </a:rPr>
                        </m:ctrlPr>
                      </m:sSubPr>
                      <m:e>
                        <m:r>
                          <a:rPr lang="en-US" altLang="zh-CN" i="1">
                            <a:solidFill>
                              <a:schemeClr val="tx2"/>
                            </a:solidFill>
                            <a:latin typeface="Cambria Math" panose="02040503050406030204" pitchFamily="18" charset="0"/>
                          </a:rPr>
                          <m:t>𝜎</m:t>
                        </m:r>
                      </m:e>
                      <m:sub>
                        <m:r>
                          <a:rPr lang="en-US" altLang="zh-CN" i="1">
                            <a:solidFill>
                              <a:schemeClr val="tx2"/>
                            </a:solidFill>
                            <a:latin typeface="Cambria Math" panose="02040503050406030204" pitchFamily="18" charset="0"/>
                          </a:rPr>
                          <m:t>𝑓</m:t>
                        </m:r>
                        <m:r>
                          <a:rPr lang="en-US" altLang="zh-CN">
                            <a:solidFill>
                              <a:schemeClr val="tx2"/>
                            </a:solidFill>
                            <a:latin typeface="Cambria Math" panose="02040503050406030204" pitchFamily="18" charset="0"/>
                          </a:rPr>
                          <m:t>,</m:t>
                        </m:r>
                        <m:r>
                          <a:rPr lang="en-US" altLang="zh-CN">
                            <a:solidFill>
                              <a:schemeClr val="tx2"/>
                            </a:solidFill>
                            <a:latin typeface="Cambria Math" panose="02040503050406030204" pitchFamily="18" charset="0"/>
                          </a:rPr>
                          <m:t>5</m:t>
                        </m:r>
                      </m:sub>
                    </m:sSub>
                    <m:r>
                      <a:rPr lang="en-US" altLang="zh-CN">
                        <a:solidFill>
                          <a:schemeClr val="tx2"/>
                        </a:solidFill>
                        <a:latin typeface="Cambria Math" panose="02040503050406030204" pitchFamily="18" charset="0"/>
                      </a:rPr>
                      <m:t>=</m:t>
                    </m:r>
                    <m:r>
                      <a:rPr lang="en-US" altLang="zh-CN">
                        <a:solidFill>
                          <a:schemeClr val="tx2"/>
                        </a:solidFill>
                        <a:latin typeface="Cambria Math" panose="02040503050406030204" pitchFamily="18" charset="0"/>
                      </a:rPr>
                      <m:t>583</m:t>
                    </m:r>
                    <m:r>
                      <a:rPr lang="en-US" altLang="zh-CN">
                        <a:solidFill>
                          <a:schemeClr val="tx2"/>
                        </a:solidFill>
                        <a:latin typeface="Cambria Math" panose="02040503050406030204" pitchFamily="18" charset="0"/>
                      </a:rPr>
                      <m:t>.</m:t>
                    </m:r>
                    <m:r>
                      <a:rPr lang="en-US" altLang="zh-CN">
                        <a:solidFill>
                          <a:schemeClr val="tx2"/>
                        </a:solidFill>
                        <a:latin typeface="Cambria Math" panose="02040503050406030204" pitchFamily="18" charset="0"/>
                      </a:rPr>
                      <m:t>5</m:t>
                    </m:r>
                    <m:r>
                      <m:rPr>
                        <m:nor/>
                      </m:rPr>
                      <a:rPr lang="en-US" altLang="zh-CN">
                        <a:solidFill>
                          <a:schemeClr val="tx2"/>
                        </a:solidFill>
                        <a:latin typeface="华文楷体" panose="02010600040101010101" charset="-122"/>
                        <a:ea typeface="华文楷体" panose="02010600040101010101" charset="-122"/>
                      </a:rPr>
                      <m:t> </m:t>
                    </m:r>
                    <m:r>
                      <m:rPr>
                        <m:sty m:val="p"/>
                      </m:rPr>
                      <a:rPr lang="en-US" altLang="zh-CN">
                        <a:solidFill>
                          <a:schemeClr val="tx2"/>
                        </a:solidFill>
                        <a:latin typeface="Cambria Math" panose="02040503050406030204" pitchFamily="18" charset="0"/>
                      </a:rPr>
                      <m:t>b</m:t>
                    </m:r>
                    <m:r>
                      <a:rPr lang="en-US" altLang="zh-CN">
                        <a:solidFill>
                          <a:schemeClr val="tx2"/>
                        </a:solidFill>
                        <a:latin typeface="Cambria Math" panose="02040503050406030204" pitchFamily="18" charset="0"/>
                      </a:rPr>
                      <m:t>,</m:t>
                    </m:r>
                    <m:sSub>
                      <m:sSubPr>
                        <m:ctrlPr>
                          <a:rPr lang="zh-CN" altLang="zh-CN" i="1">
                            <a:solidFill>
                              <a:schemeClr val="tx2"/>
                            </a:solidFill>
                            <a:latin typeface="Cambria Math" panose="02040503050406030204" pitchFamily="18" charset="0"/>
                          </a:rPr>
                        </m:ctrlPr>
                      </m:sSubPr>
                      <m:e>
                        <m:r>
                          <a:rPr lang="en-US" altLang="zh-CN" i="1">
                            <a:solidFill>
                              <a:schemeClr val="tx2"/>
                            </a:solidFill>
                            <a:latin typeface="Cambria Math" panose="02040503050406030204" pitchFamily="18" charset="0"/>
                          </a:rPr>
                          <m:t>𝜎</m:t>
                        </m:r>
                      </m:e>
                      <m:sub>
                        <m:r>
                          <a:rPr lang="en-US" altLang="zh-CN" i="1">
                            <a:solidFill>
                              <a:schemeClr val="tx2"/>
                            </a:solidFill>
                            <a:latin typeface="Cambria Math" panose="02040503050406030204" pitchFamily="18" charset="0"/>
                          </a:rPr>
                          <m:t>𝑎</m:t>
                        </m:r>
                        <m:r>
                          <a:rPr lang="en-US" altLang="zh-CN">
                            <a:solidFill>
                              <a:schemeClr val="tx2"/>
                            </a:solidFill>
                            <a:latin typeface="Cambria Math" panose="02040503050406030204" pitchFamily="18" charset="0"/>
                          </a:rPr>
                          <m:t>,</m:t>
                        </m:r>
                        <m:r>
                          <a:rPr lang="en-US" altLang="zh-CN">
                            <a:solidFill>
                              <a:schemeClr val="tx2"/>
                            </a:solidFill>
                            <a:latin typeface="Cambria Math" panose="02040503050406030204" pitchFamily="18" charset="0"/>
                          </a:rPr>
                          <m:t>5</m:t>
                        </m:r>
                      </m:sub>
                    </m:sSub>
                    <m:r>
                      <a:rPr lang="en-US" altLang="zh-CN">
                        <a:solidFill>
                          <a:schemeClr val="tx2"/>
                        </a:solidFill>
                        <a:latin typeface="Cambria Math" panose="02040503050406030204" pitchFamily="18" charset="0"/>
                      </a:rPr>
                      <m:t>=</m:t>
                    </m:r>
                    <m:r>
                      <a:rPr lang="en-US" altLang="zh-CN">
                        <a:solidFill>
                          <a:schemeClr val="tx2"/>
                        </a:solidFill>
                        <a:latin typeface="Cambria Math" panose="02040503050406030204" pitchFamily="18" charset="0"/>
                      </a:rPr>
                      <m:t>680</m:t>
                    </m:r>
                    <m:r>
                      <a:rPr lang="en-US" altLang="zh-CN">
                        <a:solidFill>
                          <a:schemeClr val="tx2"/>
                        </a:solidFill>
                        <a:latin typeface="Cambria Math" panose="02040503050406030204" pitchFamily="18" charset="0"/>
                      </a:rPr>
                      <m:t>.</m:t>
                    </m:r>
                    <m:r>
                      <a:rPr lang="en-US" altLang="zh-CN">
                        <a:solidFill>
                          <a:schemeClr val="tx2"/>
                        </a:solidFill>
                        <a:latin typeface="Cambria Math" panose="02040503050406030204" pitchFamily="18" charset="0"/>
                      </a:rPr>
                      <m:t>9</m:t>
                    </m:r>
                    <m:r>
                      <m:rPr>
                        <m:nor/>
                      </m:rPr>
                      <a:rPr lang="en-US" altLang="zh-CN">
                        <a:solidFill>
                          <a:schemeClr val="tx2"/>
                        </a:solidFill>
                        <a:latin typeface="华文楷体" panose="02010600040101010101" charset="-122"/>
                        <a:ea typeface="华文楷体" panose="02010600040101010101" charset="-122"/>
                      </a:rPr>
                      <m:t> </m:t>
                    </m:r>
                    <m:r>
                      <m:rPr>
                        <m:sty m:val="p"/>
                      </m:rPr>
                      <a:rPr lang="en-US" altLang="zh-CN">
                        <a:solidFill>
                          <a:schemeClr val="tx2"/>
                        </a:solidFill>
                        <a:latin typeface="Cambria Math" panose="02040503050406030204" pitchFamily="18" charset="0"/>
                      </a:rPr>
                      <m:t>b</m:t>
                    </m:r>
                    <m:r>
                      <a:rPr lang="en-US" altLang="zh-CN">
                        <a:solidFill>
                          <a:schemeClr val="tx2"/>
                        </a:solidFill>
                        <a:latin typeface="Cambria Math" panose="02040503050406030204" pitchFamily="18" charset="0"/>
                      </a:rPr>
                      <m:t>,</m:t>
                    </m:r>
                    <m:sSub>
                      <m:sSubPr>
                        <m:ctrlPr>
                          <a:rPr lang="zh-CN" altLang="zh-CN" i="1">
                            <a:solidFill>
                              <a:schemeClr val="tx2"/>
                            </a:solidFill>
                            <a:latin typeface="Cambria Math" panose="02040503050406030204" pitchFamily="18" charset="0"/>
                          </a:rPr>
                        </m:ctrlPr>
                      </m:sSubPr>
                      <m:e>
                        <m:r>
                          <a:rPr lang="en-US" altLang="zh-CN" i="1">
                            <a:solidFill>
                              <a:schemeClr val="tx2"/>
                            </a:solidFill>
                            <a:latin typeface="Cambria Math" panose="02040503050406030204" pitchFamily="18" charset="0"/>
                          </a:rPr>
                          <m:t>𝜎</m:t>
                        </m:r>
                      </m:e>
                      <m:sub>
                        <m:r>
                          <a:rPr lang="en-US" altLang="zh-CN" i="1">
                            <a:solidFill>
                              <a:schemeClr val="tx2"/>
                            </a:solidFill>
                            <a:latin typeface="Cambria Math" panose="02040503050406030204" pitchFamily="18" charset="0"/>
                          </a:rPr>
                          <m:t>𝑎</m:t>
                        </m:r>
                        <m:r>
                          <a:rPr lang="en-US" altLang="zh-CN">
                            <a:solidFill>
                              <a:schemeClr val="tx2"/>
                            </a:solidFill>
                            <a:latin typeface="Cambria Math" panose="02040503050406030204" pitchFamily="18" charset="0"/>
                          </a:rPr>
                          <m:t>,</m:t>
                        </m:r>
                        <m:r>
                          <a:rPr lang="en-US" altLang="zh-CN">
                            <a:solidFill>
                              <a:schemeClr val="tx2"/>
                            </a:solidFill>
                            <a:latin typeface="Cambria Math" panose="02040503050406030204" pitchFamily="18" charset="0"/>
                          </a:rPr>
                          <m:t>8</m:t>
                        </m:r>
                      </m:sub>
                    </m:sSub>
                    <m:r>
                      <a:rPr lang="en-US" altLang="zh-CN">
                        <a:solidFill>
                          <a:schemeClr val="tx2"/>
                        </a:solidFill>
                        <a:latin typeface="Cambria Math" panose="02040503050406030204" pitchFamily="18" charset="0"/>
                      </a:rPr>
                      <m:t>=</m:t>
                    </m:r>
                    <m:r>
                      <a:rPr lang="en-US" altLang="zh-CN">
                        <a:solidFill>
                          <a:schemeClr val="tx2"/>
                        </a:solidFill>
                        <a:latin typeface="Cambria Math" panose="02040503050406030204" pitchFamily="18" charset="0"/>
                      </a:rPr>
                      <m:t>2</m:t>
                    </m:r>
                    <m:r>
                      <a:rPr lang="en-US" altLang="zh-CN">
                        <a:solidFill>
                          <a:schemeClr val="tx2"/>
                        </a:solidFill>
                        <a:latin typeface="Cambria Math" panose="02040503050406030204" pitchFamily="18" charset="0"/>
                      </a:rPr>
                      <m:t>.</m:t>
                    </m:r>
                    <m:r>
                      <a:rPr lang="en-US" altLang="zh-CN">
                        <a:solidFill>
                          <a:schemeClr val="tx2"/>
                        </a:solidFill>
                        <a:latin typeface="Cambria Math" panose="02040503050406030204" pitchFamily="18" charset="0"/>
                      </a:rPr>
                      <m:t>70</m:t>
                    </m:r>
                    <m:r>
                      <m:rPr>
                        <m:nor/>
                      </m:rPr>
                      <a:rPr lang="en-US" altLang="zh-CN">
                        <a:solidFill>
                          <a:schemeClr val="tx2"/>
                        </a:solidFill>
                        <a:latin typeface="华文楷体" panose="02010600040101010101" charset="-122"/>
                        <a:ea typeface="华文楷体" panose="02010600040101010101" charset="-122"/>
                      </a:rPr>
                      <m:t> </m:t>
                    </m:r>
                    <m:r>
                      <m:rPr>
                        <m:sty m:val="p"/>
                      </m:rPr>
                      <a:rPr lang="en-US" altLang="zh-CN">
                        <a:solidFill>
                          <a:schemeClr val="tx2"/>
                        </a:solidFill>
                        <a:latin typeface="Cambria Math" panose="02040503050406030204" pitchFamily="18" charset="0"/>
                      </a:rPr>
                      <m:t>b</m:t>
                    </m:r>
                    <m:r>
                      <a:rPr lang="en-US" altLang="zh-CN">
                        <a:solidFill>
                          <a:schemeClr val="tx2"/>
                        </a:solidFill>
                        <a:latin typeface="Cambria Math" panose="02040503050406030204" pitchFamily="18" charset="0"/>
                      </a:rPr>
                      <m:t>,</m:t>
                    </m:r>
                    <m:sSub>
                      <m:sSubPr>
                        <m:ctrlPr>
                          <a:rPr lang="zh-CN" altLang="zh-CN" i="1">
                            <a:solidFill>
                              <a:schemeClr val="tx2"/>
                            </a:solidFill>
                            <a:latin typeface="Cambria Math" panose="02040503050406030204" pitchFamily="18" charset="0"/>
                          </a:rPr>
                        </m:ctrlPr>
                      </m:sSubPr>
                      <m:e>
                        <m:r>
                          <a:rPr lang="en-US" altLang="zh-CN" i="1">
                            <a:solidFill>
                              <a:schemeClr val="tx2"/>
                            </a:solidFill>
                            <a:latin typeface="Cambria Math" panose="02040503050406030204" pitchFamily="18" charset="0"/>
                          </a:rPr>
                          <m:t>𝜎</m:t>
                        </m:r>
                      </m:e>
                      <m:sub>
                        <m:r>
                          <a:rPr lang="en-US" altLang="zh-CN" i="1">
                            <a:solidFill>
                              <a:schemeClr val="tx2"/>
                            </a:solidFill>
                            <a:latin typeface="Cambria Math" panose="02040503050406030204" pitchFamily="18" charset="0"/>
                          </a:rPr>
                          <m:t>𝑎</m:t>
                        </m:r>
                        <m:r>
                          <a:rPr lang="en-US" altLang="zh-CN">
                            <a:solidFill>
                              <a:schemeClr val="tx2"/>
                            </a:solidFill>
                            <a:latin typeface="Cambria Math" panose="02040503050406030204" pitchFamily="18" charset="0"/>
                          </a:rPr>
                          <m:t>,</m:t>
                        </m:r>
                        <m:r>
                          <a:rPr lang="en-US" altLang="zh-CN" i="1">
                            <a:solidFill>
                              <a:schemeClr val="tx2"/>
                            </a:solidFill>
                            <a:latin typeface="Cambria Math" panose="02040503050406030204" pitchFamily="18" charset="0"/>
                          </a:rPr>
                          <m:t>𝑐</m:t>
                        </m:r>
                      </m:sub>
                    </m:sSub>
                    <m:r>
                      <a:rPr lang="en-US" altLang="zh-CN">
                        <a:solidFill>
                          <a:schemeClr val="tx2"/>
                        </a:solidFill>
                        <a:latin typeface="Cambria Math" panose="02040503050406030204" pitchFamily="18" charset="0"/>
                      </a:rPr>
                      <m:t>=</m:t>
                    </m:r>
                    <m:r>
                      <a:rPr lang="en-US" altLang="zh-CN">
                        <a:solidFill>
                          <a:schemeClr val="tx2"/>
                        </a:solidFill>
                        <a:latin typeface="Cambria Math" panose="02040503050406030204" pitchFamily="18" charset="0"/>
                      </a:rPr>
                      <m:t>0</m:t>
                    </m:r>
                    <m:r>
                      <a:rPr lang="en-US" altLang="zh-CN">
                        <a:solidFill>
                          <a:schemeClr val="tx2"/>
                        </a:solidFill>
                        <a:latin typeface="Cambria Math" panose="02040503050406030204" pitchFamily="18" charset="0"/>
                      </a:rPr>
                      <m:t>.</m:t>
                    </m:r>
                    <m:r>
                      <a:rPr lang="en-US" altLang="zh-CN">
                        <a:solidFill>
                          <a:schemeClr val="tx2"/>
                        </a:solidFill>
                        <a:latin typeface="Cambria Math" panose="02040503050406030204" pitchFamily="18" charset="0"/>
                      </a:rPr>
                      <m:t>0034</m:t>
                    </m:r>
                    <m:r>
                      <m:rPr>
                        <m:nor/>
                      </m:rPr>
                      <a:rPr lang="en-US" altLang="zh-CN">
                        <a:solidFill>
                          <a:schemeClr val="tx2"/>
                        </a:solidFill>
                        <a:latin typeface="华文楷体" panose="02010600040101010101" charset="-122"/>
                        <a:ea typeface="华文楷体" panose="02010600040101010101" charset="-122"/>
                      </a:rPr>
                      <m:t> </m:t>
                    </m:r>
                    <m:r>
                      <m:rPr>
                        <m:sty m:val="p"/>
                      </m:rPr>
                      <a:rPr lang="en-US" altLang="zh-CN">
                        <a:solidFill>
                          <a:schemeClr val="tx2"/>
                        </a:solidFill>
                        <a:latin typeface="Cambria Math" panose="02040503050406030204" pitchFamily="18" charset="0"/>
                      </a:rPr>
                      <m:t>b</m:t>
                    </m:r>
                  </m:oMath>
                </a14:m>
                <a:br>
                  <a:rPr lang="en-US" altLang="zh-CN" dirty="0">
                    <a:solidFill>
                      <a:schemeClr val="tx2"/>
                    </a:solidFill>
                    <a:latin typeface="华文楷体" panose="02010600040101010101" charset="-122"/>
                    <a:ea typeface="华文楷体" panose="02010600040101010101" charset="-122"/>
                  </a:rPr>
                </a:br>
                <a14:m>
                  <m:oMathPara xmlns:m="http://schemas.openxmlformats.org/officeDocument/2006/math">
                    <m:oMathParaPr>
                      <m:jc m:val="centerGroup"/>
                    </m:oMathParaPr>
                    <m:oMath xmlns:m="http://schemas.openxmlformats.org/officeDocument/2006/math">
                      <m:sSub>
                        <m:sSubPr>
                          <m:ctrlPr>
                            <a:rPr lang="zh-CN" altLang="zh-CN" i="1">
                              <a:solidFill>
                                <a:schemeClr val="tx2"/>
                              </a:solidFill>
                              <a:latin typeface="Cambria Math" panose="02040503050406030204" pitchFamily="18" charset="0"/>
                            </a:rPr>
                          </m:ctrlPr>
                        </m:sSubPr>
                        <m:e>
                          <m:r>
                            <m:rPr>
                              <m:sty m:val="p"/>
                            </m:rPr>
                            <a:rPr lang="en-US" altLang="zh-CN">
                              <a:solidFill>
                                <a:schemeClr val="tx2"/>
                              </a:solidFill>
                              <a:latin typeface="Cambria Math" panose="02040503050406030204" pitchFamily="18" charset="0"/>
                            </a:rPr>
                            <m:t>Σ</m:t>
                          </m:r>
                        </m:e>
                        <m:sub>
                          <m:r>
                            <a:rPr lang="en-US" altLang="zh-CN" i="1">
                              <a:solidFill>
                                <a:schemeClr val="tx2"/>
                              </a:solidFill>
                              <a:latin typeface="Cambria Math" panose="02040503050406030204" pitchFamily="18" charset="0"/>
                            </a:rPr>
                            <m:t>𝑎</m:t>
                          </m:r>
                          <m:r>
                            <a:rPr lang="en-US" altLang="zh-CN">
                              <a:solidFill>
                                <a:schemeClr val="tx2"/>
                              </a:solidFill>
                              <a:latin typeface="Cambria Math" panose="02040503050406030204" pitchFamily="18" charset="0"/>
                            </a:rPr>
                            <m:t>,</m:t>
                          </m:r>
                          <m:r>
                            <a:rPr lang="en-US" altLang="zh-CN" i="1">
                              <a:solidFill>
                                <a:schemeClr val="tx2"/>
                              </a:solidFill>
                              <a:latin typeface="Cambria Math" panose="02040503050406030204" pitchFamily="18" charset="0"/>
                            </a:rPr>
                            <m:t>𝑓</m:t>
                          </m:r>
                        </m:sub>
                      </m:sSub>
                      <m:r>
                        <a:rPr lang="en-US" altLang="zh-CN">
                          <a:solidFill>
                            <a:schemeClr val="tx2"/>
                          </a:solidFill>
                          <a:latin typeface="Cambria Math" panose="02040503050406030204" pitchFamily="18" charset="0"/>
                        </a:rPr>
                        <m:t>=</m:t>
                      </m:r>
                      <m:sSub>
                        <m:sSubPr>
                          <m:ctrlPr>
                            <a:rPr lang="zh-CN" altLang="zh-CN" i="1">
                              <a:solidFill>
                                <a:schemeClr val="tx2"/>
                              </a:solidFill>
                              <a:latin typeface="Cambria Math" panose="02040503050406030204" pitchFamily="18" charset="0"/>
                            </a:rPr>
                          </m:ctrlPr>
                        </m:sSubPr>
                        <m:e>
                          <m:r>
                            <a:rPr lang="en-US" altLang="zh-CN" i="1">
                              <a:solidFill>
                                <a:schemeClr val="tx2"/>
                              </a:solidFill>
                              <a:latin typeface="Cambria Math" panose="02040503050406030204" pitchFamily="18" charset="0"/>
                            </a:rPr>
                            <m:t>𝜔</m:t>
                          </m:r>
                        </m:e>
                        <m:sub>
                          <m:r>
                            <a:rPr lang="en-US" altLang="zh-CN" b="0" i="1" smtClean="0">
                              <a:solidFill>
                                <a:schemeClr val="tx2"/>
                              </a:solidFill>
                              <a:latin typeface="Cambria Math" panose="02040503050406030204" pitchFamily="18" charset="0"/>
                            </a:rPr>
                            <m:t>5</m:t>
                          </m:r>
                        </m:sub>
                      </m:sSub>
                      <m:f>
                        <m:fPr>
                          <m:ctrlPr>
                            <a:rPr lang="zh-CN" altLang="zh-CN" i="1">
                              <a:solidFill>
                                <a:schemeClr val="tx2"/>
                              </a:solidFill>
                              <a:latin typeface="Cambria Math" panose="02040503050406030204" pitchFamily="18" charset="0"/>
                            </a:rPr>
                          </m:ctrlPr>
                        </m:fPr>
                        <m:num>
                          <m:r>
                            <a:rPr lang="en-US" altLang="zh-CN" i="1">
                              <a:solidFill>
                                <a:schemeClr val="tx2"/>
                              </a:solidFill>
                              <a:latin typeface="Cambria Math" panose="02040503050406030204" pitchFamily="18" charset="0"/>
                            </a:rPr>
                            <m:t>𝜌</m:t>
                          </m:r>
                          <m:sSub>
                            <m:sSubPr>
                              <m:ctrlPr>
                                <a:rPr lang="zh-CN" altLang="zh-CN" i="1">
                                  <a:solidFill>
                                    <a:schemeClr val="tx2"/>
                                  </a:solidFill>
                                  <a:latin typeface="Cambria Math" panose="02040503050406030204" pitchFamily="18" charset="0"/>
                                </a:rPr>
                              </m:ctrlPr>
                            </m:sSubPr>
                            <m:e>
                              <m:r>
                                <a:rPr lang="en-US" altLang="zh-CN" i="1">
                                  <a:solidFill>
                                    <a:schemeClr val="tx2"/>
                                  </a:solidFill>
                                  <a:latin typeface="Cambria Math" panose="02040503050406030204" pitchFamily="18" charset="0"/>
                                </a:rPr>
                                <m:t>𝑁</m:t>
                              </m:r>
                            </m:e>
                            <m:sub>
                              <m:r>
                                <a:rPr lang="en-US" altLang="zh-CN" i="1">
                                  <a:solidFill>
                                    <a:schemeClr val="tx2"/>
                                  </a:solidFill>
                                  <a:latin typeface="Cambria Math" panose="02040503050406030204" pitchFamily="18" charset="0"/>
                                </a:rPr>
                                <m:t>𝐴</m:t>
                              </m:r>
                            </m:sub>
                          </m:sSub>
                        </m:num>
                        <m:den>
                          <m:sSub>
                            <m:sSubPr>
                              <m:ctrlPr>
                                <a:rPr lang="zh-CN" altLang="zh-CN" i="1">
                                  <a:solidFill>
                                    <a:schemeClr val="tx2"/>
                                  </a:solidFill>
                                  <a:latin typeface="Cambria Math" panose="02040503050406030204" pitchFamily="18" charset="0"/>
                                </a:rPr>
                              </m:ctrlPr>
                            </m:sSubPr>
                            <m:e>
                              <m:r>
                                <a:rPr lang="en-US" altLang="zh-CN" i="1">
                                  <a:solidFill>
                                    <a:schemeClr val="tx2"/>
                                  </a:solidFill>
                                  <a:latin typeface="Cambria Math" panose="02040503050406030204" pitchFamily="18" charset="0"/>
                                </a:rPr>
                                <m:t>𝐴</m:t>
                              </m:r>
                            </m:e>
                            <m:sub>
                              <m:r>
                                <a:rPr lang="en-US" altLang="zh-CN">
                                  <a:solidFill>
                                    <a:schemeClr val="tx2"/>
                                  </a:solidFill>
                                  <a:latin typeface="Cambria Math" panose="02040503050406030204" pitchFamily="18" charset="0"/>
                                </a:rPr>
                                <m:t>5</m:t>
                              </m:r>
                            </m:sub>
                          </m:sSub>
                        </m:den>
                      </m:f>
                      <m:sSub>
                        <m:sSubPr>
                          <m:ctrlPr>
                            <a:rPr lang="zh-CN" altLang="zh-CN" i="1">
                              <a:solidFill>
                                <a:schemeClr val="tx2"/>
                              </a:solidFill>
                              <a:latin typeface="Cambria Math" panose="02040503050406030204" pitchFamily="18" charset="0"/>
                            </a:rPr>
                          </m:ctrlPr>
                        </m:sSubPr>
                        <m:e>
                          <m:r>
                            <a:rPr lang="en-US" altLang="zh-CN" i="1">
                              <a:solidFill>
                                <a:schemeClr val="tx2"/>
                              </a:solidFill>
                              <a:latin typeface="Cambria Math" panose="02040503050406030204" pitchFamily="18" charset="0"/>
                            </a:rPr>
                            <m:t>𝜎</m:t>
                          </m:r>
                        </m:e>
                        <m:sub>
                          <m:r>
                            <a:rPr lang="en-US" altLang="zh-CN" i="1">
                              <a:solidFill>
                                <a:schemeClr val="tx2"/>
                              </a:solidFill>
                              <a:latin typeface="Cambria Math" panose="02040503050406030204" pitchFamily="18" charset="0"/>
                            </a:rPr>
                            <m:t>𝑎</m:t>
                          </m:r>
                          <m:r>
                            <a:rPr lang="en-US" altLang="zh-CN">
                              <a:solidFill>
                                <a:schemeClr val="tx2"/>
                              </a:solidFill>
                              <a:latin typeface="Cambria Math" panose="02040503050406030204" pitchFamily="18" charset="0"/>
                            </a:rPr>
                            <m:t>,</m:t>
                          </m:r>
                          <m:r>
                            <a:rPr lang="en-US" altLang="zh-CN">
                              <a:solidFill>
                                <a:schemeClr val="tx2"/>
                              </a:solidFill>
                              <a:latin typeface="Cambria Math" panose="02040503050406030204" pitchFamily="18" charset="0"/>
                            </a:rPr>
                            <m:t>5</m:t>
                          </m:r>
                        </m:sub>
                      </m:sSub>
                      <m:r>
                        <a:rPr lang="en-US" altLang="zh-CN">
                          <a:solidFill>
                            <a:schemeClr val="tx2"/>
                          </a:solidFill>
                          <a:latin typeface="Cambria Math" panose="02040503050406030204" pitchFamily="18" charset="0"/>
                        </a:rPr>
                        <m:t>+</m:t>
                      </m:r>
                      <m:sSub>
                        <m:sSubPr>
                          <m:ctrlPr>
                            <a:rPr lang="zh-CN" altLang="zh-CN" i="1">
                              <a:solidFill>
                                <a:schemeClr val="tx2"/>
                              </a:solidFill>
                              <a:latin typeface="Cambria Math" panose="02040503050406030204" pitchFamily="18" charset="0"/>
                            </a:rPr>
                          </m:ctrlPr>
                        </m:sSubPr>
                        <m:e>
                          <m:r>
                            <a:rPr lang="en-US" altLang="zh-CN" i="1">
                              <a:solidFill>
                                <a:schemeClr val="tx2"/>
                              </a:solidFill>
                              <a:latin typeface="Cambria Math" panose="02040503050406030204" pitchFamily="18" charset="0"/>
                            </a:rPr>
                            <m:t>𝜔</m:t>
                          </m:r>
                        </m:e>
                        <m:sub>
                          <m:r>
                            <a:rPr lang="en-US" altLang="zh-CN">
                              <a:solidFill>
                                <a:schemeClr val="tx2"/>
                              </a:solidFill>
                              <a:latin typeface="Cambria Math" panose="02040503050406030204" pitchFamily="18" charset="0"/>
                            </a:rPr>
                            <m:t>8</m:t>
                          </m:r>
                        </m:sub>
                      </m:sSub>
                      <m:f>
                        <m:fPr>
                          <m:ctrlPr>
                            <a:rPr lang="zh-CN" altLang="zh-CN" i="1">
                              <a:solidFill>
                                <a:schemeClr val="tx2"/>
                              </a:solidFill>
                              <a:latin typeface="Cambria Math" panose="02040503050406030204" pitchFamily="18" charset="0"/>
                            </a:rPr>
                          </m:ctrlPr>
                        </m:fPr>
                        <m:num>
                          <m:r>
                            <a:rPr lang="en-US" altLang="zh-CN" i="1">
                              <a:solidFill>
                                <a:schemeClr val="tx2"/>
                              </a:solidFill>
                              <a:latin typeface="Cambria Math" panose="02040503050406030204" pitchFamily="18" charset="0"/>
                            </a:rPr>
                            <m:t>𝜌</m:t>
                          </m:r>
                          <m:sSub>
                            <m:sSubPr>
                              <m:ctrlPr>
                                <a:rPr lang="zh-CN" altLang="zh-CN" i="1">
                                  <a:solidFill>
                                    <a:schemeClr val="tx2"/>
                                  </a:solidFill>
                                  <a:latin typeface="Cambria Math" panose="02040503050406030204" pitchFamily="18" charset="0"/>
                                </a:rPr>
                              </m:ctrlPr>
                            </m:sSubPr>
                            <m:e>
                              <m:r>
                                <a:rPr lang="en-US" altLang="zh-CN" i="1">
                                  <a:solidFill>
                                    <a:schemeClr val="tx2"/>
                                  </a:solidFill>
                                  <a:latin typeface="Cambria Math" panose="02040503050406030204" pitchFamily="18" charset="0"/>
                                </a:rPr>
                                <m:t>𝑁</m:t>
                              </m:r>
                            </m:e>
                            <m:sub>
                              <m:r>
                                <a:rPr lang="en-US" altLang="zh-CN" i="1">
                                  <a:solidFill>
                                    <a:schemeClr val="tx2"/>
                                  </a:solidFill>
                                  <a:latin typeface="Cambria Math" panose="02040503050406030204" pitchFamily="18" charset="0"/>
                                </a:rPr>
                                <m:t>𝐴</m:t>
                              </m:r>
                            </m:sub>
                          </m:sSub>
                        </m:num>
                        <m:den>
                          <m:sSub>
                            <m:sSubPr>
                              <m:ctrlPr>
                                <a:rPr lang="zh-CN" altLang="zh-CN" i="1">
                                  <a:solidFill>
                                    <a:schemeClr val="tx2"/>
                                  </a:solidFill>
                                  <a:latin typeface="Cambria Math" panose="02040503050406030204" pitchFamily="18" charset="0"/>
                                </a:rPr>
                              </m:ctrlPr>
                            </m:sSubPr>
                            <m:e>
                              <m:r>
                                <a:rPr lang="en-US" altLang="zh-CN" i="1">
                                  <a:solidFill>
                                    <a:schemeClr val="tx2"/>
                                  </a:solidFill>
                                  <a:latin typeface="Cambria Math" panose="02040503050406030204" pitchFamily="18" charset="0"/>
                                </a:rPr>
                                <m:t>𝐴</m:t>
                              </m:r>
                            </m:e>
                            <m:sub>
                              <m:r>
                                <a:rPr lang="en-US" altLang="zh-CN">
                                  <a:solidFill>
                                    <a:schemeClr val="tx2"/>
                                  </a:solidFill>
                                  <a:latin typeface="Cambria Math" panose="02040503050406030204" pitchFamily="18" charset="0"/>
                                </a:rPr>
                                <m:t>8</m:t>
                              </m:r>
                            </m:sub>
                          </m:sSub>
                        </m:den>
                      </m:f>
                      <m:sSub>
                        <m:sSubPr>
                          <m:ctrlPr>
                            <a:rPr lang="zh-CN" altLang="zh-CN" i="1">
                              <a:solidFill>
                                <a:schemeClr val="tx2"/>
                              </a:solidFill>
                              <a:latin typeface="Cambria Math" panose="02040503050406030204" pitchFamily="18" charset="0"/>
                            </a:rPr>
                          </m:ctrlPr>
                        </m:sSubPr>
                        <m:e>
                          <m:r>
                            <a:rPr lang="en-US" altLang="zh-CN" i="1">
                              <a:solidFill>
                                <a:schemeClr val="tx2"/>
                              </a:solidFill>
                              <a:latin typeface="Cambria Math" panose="02040503050406030204" pitchFamily="18" charset="0"/>
                            </a:rPr>
                            <m:t>𝜎</m:t>
                          </m:r>
                        </m:e>
                        <m:sub>
                          <m:r>
                            <a:rPr lang="en-US" altLang="zh-CN" i="1">
                              <a:solidFill>
                                <a:schemeClr val="tx2"/>
                              </a:solidFill>
                              <a:latin typeface="Cambria Math" panose="02040503050406030204" pitchFamily="18" charset="0"/>
                            </a:rPr>
                            <m:t>𝑎</m:t>
                          </m:r>
                          <m:r>
                            <a:rPr lang="en-US" altLang="zh-CN">
                              <a:solidFill>
                                <a:schemeClr val="tx2"/>
                              </a:solidFill>
                              <a:latin typeface="Cambria Math" panose="02040503050406030204" pitchFamily="18" charset="0"/>
                            </a:rPr>
                            <m:t>,</m:t>
                          </m:r>
                          <m:r>
                            <a:rPr lang="en-US" altLang="zh-CN">
                              <a:solidFill>
                                <a:schemeClr val="tx2"/>
                              </a:solidFill>
                              <a:latin typeface="Cambria Math" panose="02040503050406030204" pitchFamily="18" charset="0"/>
                            </a:rPr>
                            <m:t>8</m:t>
                          </m:r>
                        </m:sub>
                      </m:sSub>
                    </m:oMath>
                  </m:oMathPara>
                </a14:m>
                <a:endParaRPr lang="zh-CN" altLang="zh-CN" dirty="0">
                  <a:solidFill>
                    <a:schemeClr val="tx2"/>
                  </a:solidFill>
                  <a:latin typeface="华文楷体" panose="02010600040101010101" charset="-122"/>
                  <a:ea typeface="华文楷体" panose="02010600040101010101" charset="-122"/>
                </a:endParaRPr>
              </a:p>
              <a:p>
                <a14:m>
                  <m:oMathPara xmlns:m="http://schemas.openxmlformats.org/officeDocument/2006/math">
                    <m:oMathParaPr>
                      <m:jc m:val="centerGroup"/>
                    </m:oMathParaPr>
                    <m:oMath xmlns:m="http://schemas.openxmlformats.org/officeDocument/2006/math">
                      <m:sSub>
                        <m:sSubPr>
                          <m:ctrlPr>
                            <a:rPr lang="zh-CN" altLang="zh-CN" i="1">
                              <a:solidFill>
                                <a:schemeClr val="tx2"/>
                              </a:solidFill>
                              <a:latin typeface="Cambria Math" panose="02040503050406030204" pitchFamily="18" charset="0"/>
                            </a:rPr>
                          </m:ctrlPr>
                        </m:sSubPr>
                        <m:e>
                          <m:r>
                            <m:rPr>
                              <m:sty m:val="p"/>
                            </m:rPr>
                            <a:rPr lang="en-US" altLang="zh-CN">
                              <a:solidFill>
                                <a:schemeClr val="tx2"/>
                              </a:solidFill>
                              <a:latin typeface="Cambria Math" panose="02040503050406030204" pitchFamily="18" charset="0"/>
                            </a:rPr>
                            <m:t>Σ</m:t>
                          </m:r>
                        </m:e>
                        <m:sub>
                          <m:r>
                            <a:rPr lang="en-US" altLang="zh-CN" i="1">
                              <a:solidFill>
                                <a:schemeClr val="tx2"/>
                              </a:solidFill>
                              <a:latin typeface="Cambria Math" panose="02040503050406030204" pitchFamily="18" charset="0"/>
                            </a:rPr>
                            <m:t>𝑎</m:t>
                          </m:r>
                        </m:sub>
                      </m:sSub>
                      <m:r>
                        <a:rPr lang="en-US" altLang="zh-CN">
                          <a:solidFill>
                            <a:schemeClr val="tx2"/>
                          </a:solidFill>
                          <a:latin typeface="Cambria Math" panose="02040503050406030204" pitchFamily="18" charset="0"/>
                        </a:rPr>
                        <m:t>=</m:t>
                      </m:r>
                      <m:nary>
                        <m:naryPr>
                          <m:chr m:val="∑"/>
                          <m:grow m:val="on"/>
                          <m:limLoc m:val="undOvr"/>
                          <m:supHide m:val="on"/>
                          <m:ctrlPr>
                            <a:rPr lang="zh-CN" altLang="zh-CN" i="1">
                              <a:solidFill>
                                <a:schemeClr val="tx2"/>
                              </a:solidFill>
                              <a:latin typeface="Cambria Math" panose="02040503050406030204" pitchFamily="18" charset="0"/>
                            </a:rPr>
                          </m:ctrlPr>
                        </m:naryPr>
                        <m:sub>
                          <m:r>
                            <a:rPr lang="en-US" altLang="zh-CN" i="1">
                              <a:solidFill>
                                <a:schemeClr val="tx2"/>
                              </a:solidFill>
                              <a:latin typeface="Cambria Math" panose="02040503050406030204" pitchFamily="18" charset="0"/>
                            </a:rPr>
                            <m:t>𝑎</m:t>
                          </m:r>
                          <m:r>
                            <a:rPr lang="en-US" altLang="zh-CN">
                              <a:solidFill>
                                <a:schemeClr val="tx2"/>
                              </a:solidFill>
                              <a:latin typeface="Cambria Math" panose="02040503050406030204" pitchFamily="18" charset="0"/>
                            </a:rPr>
                            <m:t>,</m:t>
                          </m:r>
                          <m:r>
                            <a:rPr lang="en-US" altLang="zh-CN" i="1">
                              <a:solidFill>
                                <a:schemeClr val="tx2"/>
                              </a:solidFill>
                              <a:latin typeface="Cambria Math" panose="02040503050406030204" pitchFamily="18" charset="0"/>
                            </a:rPr>
                            <m:t>𝐶</m:t>
                          </m:r>
                        </m:sub>
                        <m:sup/>
                        <m:e>
                          <m:r>
                            <a:rPr lang="en-US" altLang="zh-CN">
                              <a:solidFill>
                                <a:schemeClr val="tx2"/>
                              </a:solidFill>
                              <a:latin typeface="Cambria Math" panose="02040503050406030204" pitchFamily="18" charset="0"/>
                            </a:rPr>
                            <m:t> </m:t>
                          </m:r>
                        </m:e>
                      </m:nary>
                      <m:r>
                        <a:rPr lang="en-US" altLang="zh-CN">
                          <a:solidFill>
                            <a:schemeClr val="tx2"/>
                          </a:solidFill>
                          <a:latin typeface="Cambria Math" panose="02040503050406030204" pitchFamily="18" charset="0"/>
                        </a:rPr>
                        <m:t>+</m:t>
                      </m:r>
                      <m:nary>
                        <m:naryPr>
                          <m:chr m:val="∑"/>
                          <m:grow m:val="on"/>
                          <m:limLoc m:val="undOvr"/>
                          <m:supHide m:val="on"/>
                          <m:ctrlPr>
                            <a:rPr lang="zh-CN" altLang="zh-CN" i="1">
                              <a:solidFill>
                                <a:schemeClr val="tx2"/>
                              </a:solidFill>
                              <a:latin typeface="Cambria Math" panose="02040503050406030204" pitchFamily="18" charset="0"/>
                            </a:rPr>
                          </m:ctrlPr>
                        </m:naryPr>
                        <m:sub>
                          <m:r>
                            <a:rPr lang="en-US" altLang="zh-CN" i="1">
                              <a:solidFill>
                                <a:schemeClr val="tx2"/>
                              </a:solidFill>
                              <a:latin typeface="Cambria Math" panose="02040503050406030204" pitchFamily="18" charset="0"/>
                            </a:rPr>
                            <m:t>𝑎</m:t>
                          </m:r>
                          <m:r>
                            <a:rPr lang="en-US" altLang="zh-CN">
                              <a:solidFill>
                                <a:schemeClr val="tx2"/>
                              </a:solidFill>
                              <a:latin typeface="Cambria Math" panose="02040503050406030204" pitchFamily="18" charset="0"/>
                            </a:rPr>
                            <m:t>,</m:t>
                          </m:r>
                          <m:r>
                            <a:rPr lang="en-US" altLang="zh-CN" i="1">
                              <a:solidFill>
                                <a:schemeClr val="tx2"/>
                              </a:solidFill>
                              <a:latin typeface="Cambria Math" panose="02040503050406030204" pitchFamily="18" charset="0"/>
                            </a:rPr>
                            <m:t>𝑓</m:t>
                          </m:r>
                        </m:sub>
                        <m:sup/>
                        <m:e>
                          <m:r>
                            <a:rPr lang="en-US" altLang="zh-CN">
                              <a:solidFill>
                                <a:schemeClr val="tx2"/>
                              </a:solidFill>
                              <a:latin typeface="Cambria Math" panose="02040503050406030204" pitchFamily="18" charset="0"/>
                            </a:rPr>
                            <m:t> </m:t>
                          </m:r>
                        </m:e>
                      </m:nary>
                      <m:r>
                        <a:rPr lang="en-US" altLang="zh-CN">
                          <a:solidFill>
                            <a:schemeClr val="tx2"/>
                          </a:solidFill>
                          <a:latin typeface="Cambria Math" panose="02040503050406030204" pitchFamily="18" charset="0"/>
                        </a:rPr>
                        <m:t>=</m:t>
                      </m:r>
                      <m:sSub>
                        <m:sSubPr>
                          <m:ctrlPr>
                            <a:rPr lang="zh-CN" altLang="zh-CN" i="1">
                              <a:solidFill>
                                <a:schemeClr val="tx2"/>
                              </a:solidFill>
                              <a:latin typeface="Cambria Math" panose="02040503050406030204" pitchFamily="18" charset="0"/>
                            </a:rPr>
                          </m:ctrlPr>
                        </m:sSubPr>
                        <m:e>
                          <m:r>
                            <a:rPr lang="en-US" altLang="zh-CN" i="1">
                              <a:solidFill>
                                <a:schemeClr val="tx2"/>
                              </a:solidFill>
                              <a:latin typeface="Cambria Math" panose="02040503050406030204" pitchFamily="18" charset="0"/>
                            </a:rPr>
                            <m:t>𝜔</m:t>
                          </m:r>
                        </m:e>
                        <m:sub>
                          <m:r>
                            <a:rPr lang="en-US" altLang="zh-CN" i="1">
                              <a:solidFill>
                                <a:schemeClr val="tx2"/>
                              </a:solidFill>
                              <a:latin typeface="Cambria Math" panose="02040503050406030204" pitchFamily="18" charset="0"/>
                            </a:rPr>
                            <m:t>𝐶</m:t>
                          </m:r>
                        </m:sub>
                      </m:sSub>
                      <m:f>
                        <m:fPr>
                          <m:ctrlPr>
                            <a:rPr lang="zh-CN" altLang="zh-CN" i="1">
                              <a:solidFill>
                                <a:schemeClr val="tx2"/>
                              </a:solidFill>
                              <a:latin typeface="Cambria Math" panose="02040503050406030204" pitchFamily="18" charset="0"/>
                            </a:rPr>
                          </m:ctrlPr>
                        </m:fPr>
                        <m:num>
                          <m:r>
                            <a:rPr lang="en-US" altLang="zh-CN" i="1">
                              <a:solidFill>
                                <a:schemeClr val="tx2"/>
                              </a:solidFill>
                              <a:latin typeface="Cambria Math" panose="02040503050406030204" pitchFamily="18" charset="0"/>
                            </a:rPr>
                            <m:t>𝜌</m:t>
                          </m:r>
                          <m:sSub>
                            <m:sSubPr>
                              <m:ctrlPr>
                                <a:rPr lang="zh-CN" altLang="zh-CN" i="1">
                                  <a:solidFill>
                                    <a:schemeClr val="tx2"/>
                                  </a:solidFill>
                                  <a:latin typeface="Cambria Math" panose="02040503050406030204" pitchFamily="18" charset="0"/>
                                </a:rPr>
                              </m:ctrlPr>
                            </m:sSubPr>
                            <m:e>
                              <m:r>
                                <a:rPr lang="en-US" altLang="zh-CN" i="1">
                                  <a:solidFill>
                                    <a:schemeClr val="tx2"/>
                                  </a:solidFill>
                                  <a:latin typeface="Cambria Math" panose="02040503050406030204" pitchFamily="18" charset="0"/>
                                </a:rPr>
                                <m:t>𝑁</m:t>
                              </m:r>
                            </m:e>
                            <m:sub>
                              <m:r>
                                <a:rPr lang="en-US" altLang="zh-CN" i="1">
                                  <a:solidFill>
                                    <a:schemeClr val="tx2"/>
                                  </a:solidFill>
                                  <a:latin typeface="Cambria Math" panose="02040503050406030204" pitchFamily="18" charset="0"/>
                                </a:rPr>
                                <m:t>𝐴</m:t>
                              </m:r>
                            </m:sub>
                          </m:sSub>
                        </m:num>
                        <m:den>
                          <m:sSub>
                            <m:sSubPr>
                              <m:ctrlPr>
                                <a:rPr lang="zh-CN" altLang="zh-CN" i="1">
                                  <a:solidFill>
                                    <a:schemeClr val="tx2"/>
                                  </a:solidFill>
                                  <a:latin typeface="Cambria Math" panose="02040503050406030204" pitchFamily="18" charset="0"/>
                                </a:rPr>
                              </m:ctrlPr>
                            </m:sSubPr>
                            <m:e>
                              <m:r>
                                <a:rPr lang="en-US" altLang="zh-CN" i="1">
                                  <a:solidFill>
                                    <a:schemeClr val="tx2"/>
                                  </a:solidFill>
                                  <a:latin typeface="Cambria Math" panose="02040503050406030204" pitchFamily="18" charset="0"/>
                                </a:rPr>
                                <m:t>𝐴</m:t>
                              </m:r>
                            </m:e>
                            <m:sub>
                              <m:r>
                                <a:rPr lang="en-US" altLang="zh-CN" i="1">
                                  <a:solidFill>
                                    <a:schemeClr val="tx2"/>
                                  </a:solidFill>
                                  <a:latin typeface="Cambria Math" panose="02040503050406030204" pitchFamily="18" charset="0"/>
                                </a:rPr>
                                <m:t>𝐶</m:t>
                              </m:r>
                            </m:sub>
                          </m:sSub>
                        </m:den>
                      </m:f>
                      <m:sSub>
                        <m:sSubPr>
                          <m:ctrlPr>
                            <a:rPr lang="zh-CN" altLang="zh-CN" i="1">
                              <a:solidFill>
                                <a:schemeClr val="tx2"/>
                              </a:solidFill>
                              <a:latin typeface="Cambria Math" panose="02040503050406030204" pitchFamily="18" charset="0"/>
                            </a:rPr>
                          </m:ctrlPr>
                        </m:sSubPr>
                        <m:e>
                          <m:r>
                            <a:rPr lang="en-US" altLang="zh-CN" i="1">
                              <a:solidFill>
                                <a:schemeClr val="tx2"/>
                              </a:solidFill>
                              <a:latin typeface="Cambria Math" panose="02040503050406030204" pitchFamily="18" charset="0"/>
                            </a:rPr>
                            <m:t>𝜎</m:t>
                          </m:r>
                        </m:e>
                        <m:sub>
                          <m:r>
                            <a:rPr lang="en-US" altLang="zh-CN" i="1">
                              <a:solidFill>
                                <a:schemeClr val="tx2"/>
                              </a:solidFill>
                              <a:latin typeface="Cambria Math" panose="02040503050406030204" pitchFamily="18" charset="0"/>
                            </a:rPr>
                            <m:t>𝑎</m:t>
                          </m:r>
                          <m:r>
                            <a:rPr lang="en-US" altLang="zh-CN">
                              <a:solidFill>
                                <a:schemeClr val="tx2"/>
                              </a:solidFill>
                              <a:latin typeface="Cambria Math" panose="02040503050406030204" pitchFamily="18" charset="0"/>
                            </a:rPr>
                            <m:t>,</m:t>
                          </m:r>
                          <m:r>
                            <a:rPr lang="en-US" altLang="zh-CN" b="0" i="1" smtClean="0">
                              <a:solidFill>
                                <a:schemeClr val="tx2"/>
                              </a:solidFill>
                              <a:latin typeface="Cambria Math" panose="02040503050406030204" pitchFamily="18" charset="0"/>
                            </a:rPr>
                            <m:t>𝑐</m:t>
                          </m:r>
                        </m:sub>
                      </m:sSub>
                      <m:r>
                        <a:rPr lang="en-US" altLang="zh-CN">
                          <a:solidFill>
                            <a:schemeClr val="tx2"/>
                          </a:solidFill>
                          <a:latin typeface="Cambria Math" panose="02040503050406030204" pitchFamily="18" charset="0"/>
                        </a:rPr>
                        <m:t>+</m:t>
                      </m:r>
                      <m:sSub>
                        <m:sSubPr>
                          <m:ctrlPr>
                            <a:rPr lang="zh-CN" altLang="zh-CN" i="1">
                              <a:solidFill>
                                <a:schemeClr val="tx2"/>
                              </a:solidFill>
                              <a:latin typeface="Cambria Math" panose="02040503050406030204" pitchFamily="18" charset="0"/>
                            </a:rPr>
                          </m:ctrlPr>
                        </m:sSubPr>
                        <m:e>
                          <m:r>
                            <a:rPr lang="en-US" altLang="zh-CN" i="1">
                              <a:solidFill>
                                <a:schemeClr val="tx2"/>
                              </a:solidFill>
                              <a:latin typeface="Cambria Math" panose="02040503050406030204" pitchFamily="18" charset="0"/>
                            </a:rPr>
                            <m:t>𝜔</m:t>
                          </m:r>
                        </m:e>
                        <m:sub>
                          <m:r>
                            <a:rPr lang="en-US" altLang="zh-CN">
                              <a:solidFill>
                                <a:schemeClr val="tx2"/>
                              </a:solidFill>
                              <a:latin typeface="Cambria Math" panose="02040503050406030204" pitchFamily="18" charset="0"/>
                            </a:rPr>
                            <m:t>5</m:t>
                          </m:r>
                        </m:sub>
                      </m:sSub>
                      <m:f>
                        <m:fPr>
                          <m:ctrlPr>
                            <a:rPr lang="zh-CN" altLang="zh-CN" i="1">
                              <a:solidFill>
                                <a:schemeClr val="tx2"/>
                              </a:solidFill>
                              <a:latin typeface="Cambria Math" panose="02040503050406030204" pitchFamily="18" charset="0"/>
                            </a:rPr>
                          </m:ctrlPr>
                        </m:fPr>
                        <m:num>
                          <m:r>
                            <a:rPr lang="en-US" altLang="zh-CN" i="1">
                              <a:solidFill>
                                <a:schemeClr val="tx2"/>
                              </a:solidFill>
                              <a:latin typeface="Cambria Math" panose="02040503050406030204" pitchFamily="18" charset="0"/>
                            </a:rPr>
                            <m:t>𝜌</m:t>
                          </m:r>
                          <m:sSub>
                            <m:sSubPr>
                              <m:ctrlPr>
                                <a:rPr lang="zh-CN" altLang="zh-CN" i="1">
                                  <a:solidFill>
                                    <a:schemeClr val="tx2"/>
                                  </a:solidFill>
                                  <a:latin typeface="Cambria Math" panose="02040503050406030204" pitchFamily="18" charset="0"/>
                                </a:rPr>
                              </m:ctrlPr>
                            </m:sSubPr>
                            <m:e>
                              <m:r>
                                <a:rPr lang="en-US" altLang="zh-CN" i="1">
                                  <a:solidFill>
                                    <a:schemeClr val="tx2"/>
                                  </a:solidFill>
                                  <a:latin typeface="Cambria Math" panose="02040503050406030204" pitchFamily="18" charset="0"/>
                                </a:rPr>
                                <m:t>𝑁</m:t>
                              </m:r>
                            </m:e>
                            <m:sub>
                              <m:r>
                                <a:rPr lang="en-US" altLang="zh-CN" i="1">
                                  <a:solidFill>
                                    <a:schemeClr val="tx2"/>
                                  </a:solidFill>
                                  <a:latin typeface="Cambria Math" panose="02040503050406030204" pitchFamily="18" charset="0"/>
                                </a:rPr>
                                <m:t>𝐴</m:t>
                              </m:r>
                            </m:sub>
                          </m:sSub>
                        </m:num>
                        <m:den>
                          <m:sSub>
                            <m:sSubPr>
                              <m:ctrlPr>
                                <a:rPr lang="zh-CN" altLang="zh-CN" i="1">
                                  <a:solidFill>
                                    <a:schemeClr val="tx2"/>
                                  </a:solidFill>
                                  <a:latin typeface="Cambria Math" panose="02040503050406030204" pitchFamily="18" charset="0"/>
                                </a:rPr>
                              </m:ctrlPr>
                            </m:sSubPr>
                            <m:e>
                              <m:r>
                                <a:rPr lang="en-US" altLang="zh-CN" i="1">
                                  <a:solidFill>
                                    <a:schemeClr val="tx2"/>
                                  </a:solidFill>
                                  <a:latin typeface="Cambria Math" panose="02040503050406030204" pitchFamily="18" charset="0"/>
                                </a:rPr>
                                <m:t>𝐴</m:t>
                              </m:r>
                            </m:e>
                            <m:sub>
                              <m:r>
                                <a:rPr lang="en-US" altLang="zh-CN" i="1">
                                  <a:solidFill>
                                    <a:schemeClr val="tx2"/>
                                  </a:solidFill>
                                  <a:latin typeface="Cambria Math" panose="02040503050406030204" pitchFamily="18" charset="0"/>
                                </a:rPr>
                                <m:t>𝑠</m:t>
                              </m:r>
                            </m:sub>
                          </m:sSub>
                        </m:den>
                      </m:f>
                      <m:sSub>
                        <m:sSubPr>
                          <m:ctrlPr>
                            <a:rPr lang="zh-CN" altLang="zh-CN" i="1">
                              <a:solidFill>
                                <a:schemeClr val="tx2"/>
                              </a:solidFill>
                              <a:latin typeface="Cambria Math" panose="02040503050406030204" pitchFamily="18" charset="0"/>
                            </a:rPr>
                          </m:ctrlPr>
                        </m:sSubPr>
                        <m:e>
                          <m:r>
                            <a:rPr lang="en-US" altLang="zh-CN" i="1">
                              <a:solidFill>
                                <a:schemeClr val="tx2"/>
                              </a:solidFill>
                              <a:latin typeface="Cambria Math" panose="02040503050406030204" pitchFamily="18" charset="0"/>
                            </a:rPr>
                            <m:t>𝜎</m:t>
                          </m:r>
                        </m:e>
                        <m:sub>
                          <m:r>
                            <a:rPr lang="en-US" altLang="zh-CN" i="1">
                              <a:solidFill>
                                <a:schemeClr val="tx2"/>
                              </a:solidFill>
                              <a:latin typeface="Cambria Math" panose="02040503050406030204" pitchFamily="18" charset="0"/>
                            </a:rPr>
                            <m:t>𝑎</m:t>
                          </m:r>
                          <m:r>
                            <a:rPr lang="en-US" altLang="zh-CN">
                              <a:solidFill>
                                <a:schemeClr val="tx2"/>
                              </a:solidFill>
                              <a:latin typeface="Cambria Math" panose="02040503050406030204" pitchFamily="18" charset="0"/>
                            </a:rPr>
                            <m:t>,</m:t>
                          </m:r>
                          <m:r>
                            <a:rPr lang="en-US" altLang="zh-CN">
                              <a:solidFill>
                                <a:schemeClr val="tx2"/>
                              </a:solidFill>
                              <a:latin typeface="Cambria Math" panose="02040503050406030204" pitchFamily="18" charset="0"/>
                            </a:rPr>
                            <m:t>5</m:t>
                          </m:r>
                        </m:sub>
                      </m:sSub>
                      <m:r>
                        <a:rPr lang="en-US" altLang="zh-CN">
                          <a:solidFill>
                            <a:schemeClr val="tx2"/>
                          </a:solidFill>
                          <a:latin typeface="Cambria Math" panose="02040503050406030204" pitchFamily="18" charset="0"/>
                        </a:rPr>
                        <m:t>+</m:t>
                      </m:r>
                      <m:sSub>
                        <m:sSubPr>
                          <m:ctrlPr>
                            <a:rPr lang="zh-CN" altLang="zh-CN" i="1">
                              <a:solidFill>
                                <a:schemeClr val="tx2"/>
                              </a:solidFill>
                              <a:latin typeface="Cambria Math" panose="02040503050406030204" pitchFamily="18" charset="0"/>
                            </a:rPr>
                          </m:ctrlPr>
                        </m:sSubPr>
                        <m:e>
                          <m:r>
                            <a:rPr lang="en-US" altLang="zh-CN" i="1">
                              <a:solidFill>
                                <a:schemeClr val="tx2"/>
                              </a:solidFill>
                              <a:latin typeface="Cambria Math" panose="02040503050406030204" pitchFamily="18" charset="0"/>
                            </a:rPr>
                            <m:t>𝜔</m:t>
                          </m:r>
                        </m:e>
                        <m:sub>
                          <m:r>
                            <a:rPr lang="en-US" altLang="zh-CN">
                              <a:solidFill>
                                <a:schemeClr val="tx2"/>
                              </a:solidFill>
                              <a:latin typeface="Cambria Math" panose="02040503050406030204" pitchFamily="18" charset="0"/>
                            </a:rPr>
                            <m:t>8</m:t>
                          </m:r>
                        </m:sub>
                      </m:sSub>
                      <m:f>
                        <m:fPr>
                          <m:ctrlPr>
                            <a:rPr lang="zh-CN" altLang="zh-CN" i="1">
                              <a:solidFill>
                                <a:schemeClr val="tx2"/>
                              </a:solidFill>
                              <a:latin typeface="Cambria Math" panose="02040503050406030204" pitchFamily="18" charset="0"/>
                            </a:rPr>
                          </m:ctrlPr>
                        </m:fPr>
                        <m:num>
                          <m:r>
                            <a:rPr lang="en-US" altLang="zh-CN" i="1">
                              <a:solidFill>
                                <a:schemeClr val="tx2"/>
                              </a:solidFill>
                              <a:latin typeface="Cambria Math" panose="02040503050406030204" pitchFamily="18" charset="0"/>
                            </a:rPr>
                            <m:t>𝜌</m:t>
                          </m:r>
                          <m:sSub>
                            <m:sSubPr>
                              <m:ctrlPr>
                                <a:rPr lang="zh-CN" altLang="zh-CN" i="1">
                                  <a:solidFill>
                                    <a:schemeClr val="tx2"/>
                                  </a:solidFill>
                                  <a:latin typeface="Cambria Math" panose="02040503050406030204" pitchFamily="18" charset="0"/>
                                </a:rPr>
                              </m:ctrlPr>
                            </m:sSubPr>
                            <m:e>
                              <m:r>
                                <a:rPr lang="en-US" altLang="zh-CN" i="1">
                                  <a:solidFill>
                                    <a:schemeClr val="tx2"/>
                                  </a:solidFill>
                                  <a:latin typeface="Cambria Math" panose="02040503050406030204" pitchFamily="18" charset="0"/>
                                </a:rPr>
                                <m:t>𝑁</m:t>
                              </m:r>
                            </m:e>
                            <m:sub>
                              <m:r>
                                <a:rPr lang="en-US" altLang="zh-CN" i="1">
                                  <a:solidFill>
                                    <a:schemeClr val="tx2"/>
                                  </a:solidFill>
                                  <a:latin typeface="Cambria Math" panose="02040503050406030204" pitchFamily="18" charset="0"/>
                                </a:rPr>
                                <m:t>𝐴</m:t>
                              </m:r>
                            </m:sub>
                          </m:sSub>
                        </m:num>
                        <m:den>
                          <m:sSub>
                            <m:sSubPr>
                              <m:ctrlPr>
                                <a:rPr lang="zh-CN" altLang="zh-CN" i="1">
                                  <a:solidFill>
                                    <a:schemeClr val="tx2"/>
                                  </a:solidFill>
                                  <a:latin typeface="Cambria Math" panose="02040503050406030204" pitchFamily="18" charset="0"/>
                                </a:rPr>
                              </m:ctrlPr>
                            </m:sSubPr>
                            <m:e>
                              <m:r>
                                <a:rPr lang="en-US" altLang="zh-CN" i="1">
                                  <a:solidFill>
                                    <a:schemeClr val="tx2"/>
                                  </a:solidFill>
                                  <a:latin typeface="Cambria Math" panose="02040503050406030204" pitchFamily="18" charset="0"/>
                                </a:rPr>
                                <m:t>𝐴</m:t>
                              </m:r>
                            </m:e>
                            <m:sub>
                              <m:r>
                                <a:rPr lang="en-US" altLang="zh-CN">
                                  <a:solidFill>
                                    <a:schemeClr val="tx2"/>
                                  </a:solidFill>
                                  <a:latin typeface="Cambria Math" panose="02040503050406030204" pitchFamily="18" charset="0"/>
                                </a:rPr>
                                <m:t>8</m:t>
                              </m:r>
                            </m:sub>
                          </m:sSub>
                        </m:den>
                      </m:f>
                      <m:sSub>
                        <m:sSubPr>
                          <m:ctrlPr>
                            <a:rPr lang="zh-CN" altLang="zh-CN" i="1">
                              <a:solidFill>
                                <a:schemeClr val="tx2"/>
                              </a:solidFill>
                              <a:latin typeface="Cambria Math" panose="02040503050406030204" pitchFamily="18" charset="0"/>
                            </a:rPr>
                          </m:ctrlPr>
                        </m:sSubPr>
                        <m:e>
                          <m:r>
                            <a:rPr lang="en-US" altLang="zh-CN" i="1">
                              <a:solidFill>
                                <a:schemeClr val="tx2"/>
                              </a:solidFill>
                              <a:latin typeface="Cambria Math" panose="02040503050406030204" pitchFamily="18" charset="0"/>
                            </a:rPr>
                            <m:t>𝜎</m:t>
                          </m:r>
                        </m:e>
                        <m:sub>
                          <m:r>
                            <a:rPr lang="en-US" altLang="zh-CN" i="1">
                              <a:solidFill>
                                <a:schemeClr val="tx2"/>
                              </a:solidFill>
                              <a:latin typeface="Cambria Math" panose="02040503050406030204" pitchFamily="18" charset="0"/>
                            </a:rPr>
                            <m:t>𝑎</m:t>
                          </m:r>
                          <m:r>
                            <a:rPr lang="en-US" altLang="zh-CN">
                              <a:solidFill>
                                <a:schemeClr val="tx2"/>
                              </a:solidFill>
                              <a:latin typeface="Cambria Math" panose="02040503050406030204" pitchFamily="18" charset="0"/>
                            </a:rPr>
                            <m:t>,</m:t>
                          </m:r>
                          <m:r>
                            <a:rPr lang="en-US" altLang="zh-CN">
                              <a:solidFill>
                                <a:schemeClr val="tx2"/>
                              </a:solidFill>
                              <a:latin typeface="Cambria Math" panose="02040503050406030204" pitchFamily="18" charset="0"/>
                            </a:rPr>
                            <m:t>8</m:t>
                          </m:r>
                        </m:sub>
                      </m:sSub>
                    </m:oMath>
                  </m:oMathPara>
                </a14:m>
                <a:endParaRPr lang="zh-CN" altLang="zh-CN" dirty="0">
                  <a:solidFill>
                    <a:schemeClr val="tx2"/>
                  </a:solidFill>
                  <a:latin typeface="华文楷体" panose="02010600040101010101" charset="-122"/>
                  <a:ea typeface="华文楷体" panose="02010600040101010101" charset="-122"/>
                </a:endParaRPr>
              </a:p>
              <a:p>
                <a:pPr algn="just"/>
                <a:r>
                  <a:rPr lang="zh-CN" altLang="en-US" dirty="0">
                    <a:solidFill>
                      <a:schemeClr val="tx2"/>
                    </a:solidFill>
                    <a:latin typeface="华文楷体" panose="02010600040101010101" charset="-122"/>
                    <a:ea typeface="华文楷体" panose="02010600040101010101" charset="-122"/>
                  </a:rPr>
                  <a:t>热中子利用系数</a:t>
                </a:r>
                <a:r>
                  <a:rPr lang="en-US" altLang="zh-CN" dirty="0">
                    <a:solidFill>
                      <a:schemeClr val="tx2"/>
                    </a:solidFill>
                    <a:latin typeface="华文楷体" panose="02010600040101010101" charset="-122"/>
                    <a:ea typeface="华文楷体" panose="02010600040101010101" charset="-122"/>
                  </a:rPr>
                  <a:t>:</a:t>
                </a:r>
                <a:endParaRPr lang="en-US" altLang="zh-CN" dirty="0">
                  <a:solidFill>
                    <a:schemeClr val="tx2"/>
                  </a:solidFill>
                  <a:latin typeface="华文楷体" panose="02010600040101010101" charset="-122"/>
                  <a:ea typeface="华文楷体" panose="02010600040101010101" charset="-122"/>
                </a:endParaRPr>
              </a:p>
              <a:p>
                <a:pPr algn="just"/>
                <a14:m>
                  <m:oMathPara xmlns:m="http://schemas.openxmlformats.org/officeDocument/2006/math">
                    <m:oMathParaPr>
                      <m:jc m:val="centerGroup"/>
                    </m:oMathParaPr>
                    <m:oMath xmlns:m="http://schemas.openxmlformats.org/officeDocument/2006/math">
                      <m:r>
                        <a:rPr lang="en-US" altLang="zh-CN" i="1">
                          <a:solidFill>
                            <a:schemeClr val="tx2"/>
                          </a:solidFill>
                          <a:latin typeface="Cambria Math" panose="02040503050406030204" pitchFamily="18" charset="0"/>
                        </a:rPr>
                        <m:t>𝑓</m:t>
                      </m:r>
                      <m:r>
                        <a:rPr lang="en-US" altLang="zh-CN">
                          <a:solidFill>
                            <a:schemeClr val="tx2"/>
                          </a:solidFill>
                          <a:latin typeface="Cambria Math" panose="02040503050406030204" pitchFamily="18" charset="0"/>
                        </a:rPr>
                        <m:t>=</m:t>
                      </m:r>
                      <m:f>
                        <m:fPr>
                          <m:ctrlPr>
                            <a:rPr lang="zh-CN" altLang="zh-CN" i="1">
                              <a:solidFill>
                                <a:schemeClr val="tx2"/>
                              </a:solidFill>
                              <a:latin typeface="Cambria Math" panose="02040503050406030204" pitchFamily="18" charset="0"/>
                            </a:rPr>
                          </m:ctrlPr>
                        </m:fPr>
                        <m:num>
                          <m:sSub>
                            <m:sSubPr>
                              <m:ctrlPr>
                                <a:rPr lang="en-US" altLang="zh-CN" b="0" i="1" smtClean="0">
                                  <a:solidFill>
                                    <a:schemeClr val="tx2"/>
                                  </a:solidFill>
                                  <a:latin typeface="Cambria Math" panose="02040503050406030204" pitchFamily="18" charset="0"/>
                                </a:rPr>
                              </m:ctrlPr>
                            </m:sSubPr>
                            <m:e>
                              <m:r>
                                <m:rPr>
                                  <m:sty m:val="p"/>
                                </m:rPr>
                                <a:rPr lang="en-US" altLang="zh-CN" b="0" i="0" smtClean="0">
                                  <a:solidFill>
                                    <a:schemeClr val="tx2"/>
                                  </a:solidFill>
                                  <a:latin typeface="Cambria Math" panose="02040503050406030204" pitchFamily="18" charset="0"/>
                                </a:rPr>
                                <m:t>Σ</m:t>
                              </m:r>
                            </m:e>
                            <m:sub>
                              <m:r>
                                <a:rPr lang="en-US" altLang="zh-CN" b="0" i="1" smtClean="0">
                                  <a:solidFill>
                                    <a:schemeClr val="tx2"/>
                                  </a:solidFill>
                                  <a:latin typeface="Cambria Math" panose="02040503050406030204" pitchFamily="18" charset="0"/>
                                </a:rPr>
                                <m:t>𝑎</m:t>
                              </m:r>
                              <m:r>
                                <a:rPr lang="en-US" altLang="zh-CN" b="0" i="1" smtClean="0">
                                  <a:solidFill>
                                    <a:schemeClr val="tx2"/>
                                  </a:solidFill>
                                  <a:latin typeface="Cambria Math" panose="02040503050406030204" pitchFamily="18" charset="0"/>
                                </a:rPr>
                                <m:t>,</m:t>
                              </m:r>
                              <m:r>
                                <a:rPr lang="en-US" altLang="zh-CN" b="0" i="1" smtClean="0">
                                  <a:solidFill>
                                    <a:schemeClr val="tx2"/>
                                  </a:solidFill>
                                  <a:latin typeface="Cambria Math" panose="02040503050406030204" pitchFamily="18" charset="0"/>
                                </a:rPr>
                                <m:t>𝑓</m:t>
                              </m:r>
                            </m:sub>
                          </m:sSub>
                        </m:num>
                        <m:den>
                          <m:sSub>
                            <m:sSubPr>
                              <m:ctrlPr>
                                <a:rPr lang="en-US" altLang="zh-CN" b="0" i="1" smtClean="0">
                                  <a:solidFill>
                                    <a:schemeClr val="tx2"/>
                                  </a:solidFill>
                                  <a:latin typeface="Cambria Math" panose="02040503050406030204" pitchFamily="18" charset="0"/>
                                </a:rPr>
                              </m:ctrlPr>
                            </m:sSubPr>
                            <m:e>
                              <m:r>
                                <m:rPr>
                                  <m:sty m:val="p"/>
                                </m:rPr>
                                <a:rPr lang="en-US" altLang="zh-CN" b="0" i="0" smtClean="0">
                                  <a:solidFill>
                                    <a:schemeClr val="tx2"/>
                                  </a:solidFill>
                                  <a:latin typeface="Cambria Math" panose="02040503050406030204" pitchFamily="18" charset="0"/>
                                </a:rPr>
                                <m:t>Σ</m:t>
                              </m:r>
                            </m:e>
                            <m:sub>
                              <m:r>
                                <a:rPr lang="en-US" altLang="zh-CN" b="0" i="1" smtClean="0">
                                  <a:solidFill>
                                    <a:schemeClr val="tx2"/>
                                  </a:solidFill>
                                  <a:latin typeface="Cambria Math" panose="02040503050406030204" pitchFamily="18" charset="0"/>
                                </a:rPr>
                                <m:t>𝑎</m:t>
                              </m:r>
                            </m:sub>
                          </m:sSub>
                        </m:den>
                      </m:f>
                      <m:r>
                        <a:rPr lang="en-US" altLang="zh-CN">
                          <a:solidFill>
                            <a:schemeClr val="tx2"/>
                          </a:solidFill>
                          <a:latin typeface="Cambria Math" panose="02040503050406030204" pitchFamily="18" charset="0"/>
                        </a:rPr>
                        <m:t>=</m:t>
                      </m:r>
                      <m:f>
                        <m:fPr>
                          <m:ctrlPr>
                            <a:rPr lang="zh-CN" altLang="zh-CN" i="1">
                              <a:solidFill>
                                <a:schemeClr val="tx2"/>
                              </a:solidFill>
                              <a:latin typeface="Cambria Math" panose="02040503050406030204" pitchFamily="18" charset="0"/>
                            </a:rPr>
                          </m:ctrlPr>
                        </m:fPr>
                        <m:num>
                          <m:sSub>
                            <m:sSubPr>
                              <m:ctrlPr>
                                <a:rPr lang="zh-CN" altLang="zh-CN" i="1">
                                  <a:solidFill>
                                    <a:schemeClr val="tx2"/>
                                  </a:solidFill>
                                  <a:latin typeface="Cambria Math" panose="02040503050406030204" pitchFamily="18" charset="0"/>
                                </a:rPr>
                              </m:ctrlPr>
                            </m:sSubPr>
                            <m:e>
                              <m:r>
                                <a:rPr lang="en-US" altLang="zh-CN" i="1">
                                  <a:solidFill>
                                    <a:schemeClr val="tx2"/>
                                  </a:solidFill>
                                  <a:latin typeface="Cambria Math" panose="02040503050406030204" pitchFamily="18" charset="0"/>
                                </a:rPr>
                                <m:t>𝜔</m:t>
                              </m:r>
                            </m:e>
                            <m:sub>
                              <m:r>
                                <a:rPr lang="en-US" altLang="zh-CN" i="1">
                                  <a:solidFill>
                                    <a:schemeClr val="tx2"/>
                                  </a:solidFill>
                                  <a:latin typeface="Cambria Math" panose="02040503050406030204" pitchFamily="18" charset="0"/>
                                </a:rPr>
                                <m:t>𝑈</m:t>
                              </m:r>
                            </m:sub>
                          </m:sSub>
                          <m:r>
                            <a:rPr lang="en-US" altLang="zh-CN" i="1">
                              <a:solidFill>
                                <a:schemeClr val="tx2"/>
                              </a:solidFill>
                              <a:latin typeface="Cambria Math" panose="02040503050406030204" pitchFamily="18" charset="0"/>
                            </a:rPr>
                            <m:t>(</m:t>
                          </m:r>
                          <m:r>
                            <a:rPr lang="en-US" altLang="zh-CN" i="1">
                              <a:solidFill>
                                <a:schemeClr val="tx2"/>
                              </a:solidFill>
                              <a:latin typeface="Cambria Math" panose="02040503050406030204" pitchFamily="18" charset="0"/>
                            </a:rPr>
                            <m:t>𝜀</m:t>
                          </m:r>
                          <m:f>
                            <m:fPr>
                              <m:ctrlPr>
                                <a:rPr lang="zh-CN" altLang="zh-CN" i="1">
                                  <a:solidFill>
                                    <a:schemeClr val="tx2"/>
                                  </a:solidFill>
                                  <a:latin typeface="Cambria Math" panose="02040503050406030204" pitchFamily="18" charset="0"/>
                                </a:rPr>
                              </m:ctrlPr>
                            </m:fPr>
                            <m:num>
                              <m:r>
                                <a:rPr lang="en-US" altLang="zh-CN" i="1">
                                  <a:solidFill>
                                    <a:schemeClr val="tx2"/>
                                  </a:solidFill>
                                  <a:latin typeface="Cambria Math" panose="02040503050406030204" pitchFamily="18" charset="0"/>
                                </a:rPr>
                                <m:t>𝜌</m:t>
                              </m:r>
                              <m:sSub>
                                <m:sSubPr>
                                  <m:ctrlPr>
                                    <a:rPr lang="zh-CN" altLang="zh-CN" i="1">
                                      <a:solidFill>
                                        <a:schemeClr val="tx2"/>
                                      </a:solidFill>
                                      <a:latin typeface="Cambria Math" panose="02040503050406030204" pitchFamily="18" charset="0"/>
                                    </a:rPr>
                                  </m:ctrlPr>
                                </m:sSubPr>
                                <m:e>
                                  <m:r>
                                    <a:rPr lang="en-US" altLang="zh-CN" i="1">
                                      <a:solidFill>
                                        <a:schemeClr val="tx2"/>
                                      </a:solidFill>
                                      <a:latin typeface="Cambria Math" panose="02040503050406030204" pitchFamily="18" charset="0"/>
                                    </a:rPr>
                                    <m:t>𝑁</m:t>
                                  </m:r>
                                </m:e>
                                <m:sub>
                                  <m:r>
                                    <a:rPr lang="en-US" altLang="zh-CN" i="1">
                                      <a:solidFill>
                                        <a:schemeClr val="tx2"/>
                                      </a:solidFill>
                                      <a:latin typeface="Cambria Math" panose="02040503050406030204" pitchFamily="18" charset="0"/>
                                    </a:rPr>
                                    <m:t>𝐴</m:t>
                                  </m:r>
                                </m:sub>
                              </m:sSub>
                            </m:num>
                            <m:den>
                              <m:sSub>
                                <m:sSubPr>
                                  <m:ctrlPr>
                                    <a:rPr lang="zh-CN" altLang="zh-CN" i="1">
                                      <a:solidFill>
                                        <a:schemeClr val="tx2"/>
                                      </a:solidFill>
                                      <a:latin typeface="Cambria Math" panose="02040503050406030204" pitchFamily="18" charset="0"/>
                                    </a:rPr>
                                  </m:ctrlPr>
                                </m:sSubPr>
                                <m:e>
                                  <m:r>
                                    <a:rPr lang="en-US" altLang="zh-CN" i="1">
                                      <a:solidFill>
                                        <a:schemeClr val="tx2"/>
                                      </a:solidFill>
                                      <a:latin typeface="Cambria Math" panose="02040503050406030204" pitchFamily="18" charset="0"/>
                                    </a:rPr>
                                    <m:t>𝐴</m:t>
                                  </m:r>
                                </m:e>
                                <m:sub>
                                  <m:r>
                                    <a:rPr lang="en-US" altLang="zh-CN" b="0" i="1" smtClean="0">
                                      <a:solidFill>
                                        <a:schemeClr val="tx2"/>
                                      </a:solidFill>
                                      <a:latin typeface="Cambria Math" panose="02040503050406030204" pitchFamily="18" charset="0"/>
                                    </a:rPr>
                                    <m:t>5</m:t>
                                  </m:r>
                                </m:sub>
                              </m:sSub>
                            </m:den>
                          </m:f>
                          <m:sSub>
                            <m:sSubPr>
                              <m:ctrlPr>
                                <a:rPr lang="zh-CN" altLang="zh-CN" i="1">
                                  <a:solidFill>
                                    <a:schemeClr val="tx2"/>
                                  </a:solidFill>
                                  <a:latin typeface="Cambria Math" panose="02040503050406030204" pitchFamily="18" charset="0"/>
                                </a:rPr>
                              </m:ctrlPr>
                            </m:sSubPr>
                            <m:e>
                              <m:r>
                                <a:rPr lang="en-US" altLang="zh-CN" i="1">
                                  <a:solidFill>
                                    <a:schemeClr val="tx2"/>
                                  </a:solidFill>
                                  <a:latin typeface="Cambria Math" panose="02040503050406030204" pitchFamily="18" charset="0"/>
                                </a:rPr>
                                <m:t>𝜎</m:t>
                              </m:r>
                            </m:e>
                            <m:sub>
                              <m:r>
                                <a:rPr lang="en-US" altLang="zh-CN" i="1">
                                  <a:solidFill>
                                    <a:schemeClr val="tx2"/>
                                  </a:solidFill>
                                  <a:latin typeface="Cambria Math" panose="02040503050406030204" pitchFamily="18" charset="0"/>
                                </a:rPr>
                                <m:t>𝑎</m:t>
                              </m:r>
                              <m:r>
                                <a:rPr lang="en-US" altLang="zh-CN">
                                  <a:solidFill>
                                    <a:schemeClr val="tx2"/>
                                  </a:solidFill>
                                  <a:latin typeface="Cambria Math" panose="02040503050406030204" pitchFamily="18" charset="0"/>
                                </a:rPr>
                                <m:t>,</m:t>
                              </m:r>
                              <m:r>
                                <a:rPr lang="en-US" altLang="zh-CN">
                                  <a:solidFill>
                                    <a:schemeClr val="tx2"/>
                                  </a:solidFill>
                                  <a:latin typeface="Cambria Math" panose="02040503050406030204" pitchFamily="18" charset="0"/>
                                </a:rPr>
                                <m:t>5</m:t>
                              </m:r>
                            </m:sub>
                          </m:sSub>
                          <m:r>
                            <a:rPr lang="en-US" altLang="zh-CN">
                              <a:solidFill>
                                <a:schemeClr val="tx2"/>
                              </a:solidFill>
                              <a:latin typeface="Cambria Math" panose="02040503050406030204" pitchFamily="18" charset="0"/>
                            </a:rPr>
                            <m:t>+</m:t>
                          </m:r>
                          <m:r>
                            <a:rPr lang="en-US" altLang="zh-CN">
                              <a:solidFill>
                                <a:schemeClr val="tx2"/>
                              </a:solidFill>
                              <a:latin typeface="Cambria Math" panose="02040503050406030204" pitchFamily="18" charset="0"/>
                            </a:rPr>
                            <m:t>(1</m:t>
                          </m:r>
                          <m:r>
                            <m:rPr>
                              <m:sty m:val="p"/>
                            </m:rPr>
                            <a:rPr lang="en-US" altLang="zh-CN">
                              <a:solidFill>
                                <a:schemeClr val="tx2"/>
                              </a:solidFill>
                              <a:latin typeface="Cambria Math" panose="02040503050406030204" pitchFamily="18" charset="0"/>
                            </a:rPr>
                            <m:t>−</m:t>
                          </m:r>
                          <m:r>
                            <a:rPr lang="en-US" altLang="zh-CN" i="1">
                              <a:solidFill>
                                <a:schemeClr val="tx2"/>
                              </a:solidFill>
                              <a:latin typeface="Cambria Math" panose="02040503050406030204" pitchFamily="18" charset="0"/>
                            </a:rPr>
                            <m:t>𝜀</m:t>
                          </m:r>
                          <m:r>
                            <a:rPr lang="en-US" altLang="zh-CN">
                              <a:solidFill>
                                <a:schemeClr val="tx2"/>
                              </a:solidFill>
                              <a:latin typeface="Cambria Math" panose="02040503050406030204" pitchFamily="18" charset="0"/>
                            </a:rPr>
                            <m:t>)</m:t>
                          </m:r>
                          <m:f>
                            <m:fPr>
                              <m:ctrlPr>
                                <a:rPr lang="zh-CN" altLang="zh-CN" i="1">
                                  <a:solidFill>
                                    <a:schemeClr val="tx2"/>
                                  </a:solidFill>
                                  <a:latin typeface="Cambria Math" panose="02040503050406030204" pitchFamily="18" charset="0"/>
                                </a:rPr>
                              </m:ctrlPr>
                            </m:fPr>
                            <m:num>
                              <m:r>
                                <a:rPr lang="en-US" altLang="zh-CN" i="1">
                                  <a:solidFill>
                                    <a:schemeClr val="tx2"/>
                                  </a:solidFill>
                                  <a:latin typeface="Cambria Math" panose="02040503050406030204" pitchFamily="18" charset="0"/>
                                </a:rPr>
                                <m:t>𝜌</m:t>
                              </m:r>
                              <m:sSub>
                                <m:sSubPr>
                                  <m:ctrlPr>
                                    <a:rPr lang="zh-CN" altLang="zh-CN" i="1">
                                      <a:solidFill>
                                        <a:schemeClr val="tx2"/>
                                      </a:solidFill>
                                      <a:latin typeface="Cambria Math" panose="02040503050406030204" pitchFamily="18" charset="0"/>
                                    </a:rPr>
                                  </m:ctrlPr>
                                </m:sSubPr>
                                <m:e>
                                  <m:r>
                                    <a:rPr lang="en-US" altLang="zh-CN" i="1">
                                      <a:solidFill>
                                        <a:schemeClr val="tx2"/>
                                      </a:solidFill>
                                      <a:latin typeface="Cambria Math" panose="02040503050406030204" pitchFamily="18" charset="0"/>
                                    </a:rPr>
                                    <m:t>𝑁</m:t>
                                  </m:r>
                                </m:e>
                                <m:sub>
                                  <m:r>
                                    <a:rPr lang="en-US" altLang="zh-CN" i="1">
                                      <a:solidFill>
                                        <a:schemeClr val="tx2"/>
                                      </a:solidFill>
                                      <a:latin typeface="Cambria Math" panose="02040503050406030204" pitchFamily="18" charset="0"/>
                                    </a:rPr>
                                    <m:t>𝐴</m:t>
                                  </m:r>
                                </m:sub>
                              </m:sSub>
                            </m:num>
                            <m:den>
                              <m:sSub>
                                <m:sSubPr>
                                  <m:ctrlPr>
                                    <a:rPr lang="zh-CN" altLang="zh-CN" i="1">
                                      <a:solidFill>
                                        <a:schemeClr val="tx2"/>
                                      </a:solidFill>
                                      <a:latin typeface="Cambria Math" panose="02040503050406030204" pitchFamily="18" charset="0"/>
                                    </a:rPr>
                                  </m:ctrlPr>
                                </m:sSubPr>
                                <m:e>
                                  <m:r>
                                    <a:rPr lang="en-US" altLang="zh-CN" i="1">
                                      <a:solidFill>
                                        <a:schemeClr val="tx2"/>
                                      </a:solidFill>
                                      <a:latin typeface="Cambria Math" panose="02040503050406030204" pitchFamily="18" charset="0"/>
                                    </a:rPr>
                                    <m:t>𝐴</m:t>
                                  </m:r>
                                </m:e>
                                <m:sub>
                                  <m:r>
                                    <a:rPr lang="en-US" altLang="zh-CN">
                                      <a:solidFill>
                                        <a:schemeClr val="tx2"/>
                                      </a:solidFill>
                                      <a:latin typeface="Cambria Math" panose="02040503050406030204" pitchFamily="18" charset="0"/>
                                    </a:rPr>
                                    <m:t>8</m:t>
                                  </m:r>
                                </m:sub>
                              </m:sSub>
                            </m:den>
                          </m:f>
                          <m:sSub>
                            <m:sSubPr>
                              <m:ctrlPr>
                                <a:rPr lang="zh-CN" altLang="zh-CN" i="1">
                                  <a:solidFill>
                                    <a:schemeClr val="tx2"/>
                                  </a:solidFill>
                                  <a:latin typeface="Cambria Math" panose="02040503050406030204" pitchFamily="18" charset="0"/>
                                </a:rPr>
                              </m:ctrlPr>
                            </m:sSubPr>
                            <m:e>
                              <m:r>
                                <a:rPr lang="en-US" altLang="zh-CN" i="1">
                                  <a:solidFill>
                                    <a:schemeClr val="tx2"/>
                                  </a:solidFill>
                                  <a:latin typeface="Cambria Math" panose="02040503050406030204" pitchFamily="18" charset="0"/>
                                </a:rPr>
                                <m:t>𝜎</m:t>
                              </m:r>
                            </m:e>
                            <m:sub>
                              <m:r>
                                <a:rPr lang="en-US" altLang="zh-CN" i="1">
                                  <a:solidFill>
                                    <a:schemeClr val="tx2"/>
                                  </a:solidFill>
                                  <a:latin typeface="Cambria Math" panose="02040503050406030204" pitchFamily="18" charset="0"/>
                                </a:rPr>
                                <m:t>𝑎</m:t>
                              </m:r>
                              <m:r>
                                <a:rPr lang="en-US" altLang="zh-CN">
                                  <a:solidFill>
                                    <a:schemeClr val="tx2"/>
                                  </a:solidFill>
                                  <a:latin typeface="Cambria Math" panose="02040503050406030204" pitchFamily="18" charset="0"/>
                                </a:rPr>
                                <m:t>,</m:t>
                              </m:r>
                              <m:r>
                                <a:rPr lang="en-US" altLang="zh-CN">
                                  <a:solidFill>
                                    <a:schemeClr val="tx2"/>
                                  </a:solidFill>
                                  <a:latin typeface="Cambria Math" panose="02040503050406030204" pitchFamily="18" charset="0"/>
                                </a:rPr>
                                <m:t>8</m:t>
                              </m:r>
                            </m:sub>
                          </m:sSub>
                          <m:r>
                            <a:rPr lang="en-US" altLang="zh-CN">
                              <a:solidFill>
                                <a:schemeClr val="tx2"/>
                              </a:solidFill>
                              <a:latin typeface="Cambria Math" panose="02040503050406030204" pitchFamily="18" charset="0"/>
                            </a:rPr>
                            <m:t>)</m:t>
                          </m:r>
                        </m:num>
                        <m:den>
                          <m:sSub>
                            <m:sSubPr>
                              <m:ctrlPr>
                                <a:rPr lang="zh-CN" altLang="zh-CN" i="1">
                                  <a:solidFill>
                                    <a:schemeClr val="tx2"/>
                                  </a:solidFill>
                                  <a:latin typeface="Cambria Math" panose="02040503050406030204" pitchFamily="18" charset="0"/>
                                </a:rPr>
                              </m:ctrlPr>
                            </m:sSubPr>
                            <m:e>
                              <m:r>
                                <a:rPr lang="en-US" altLang="zh-CN" i="1">
                                  <a:solidFill>
                                    <a:schemeClr val="tx2"/>
                                  </a:solidFill>
                                  <a:latin typeface="Cambria Math" panose="02040503050406030204" pitchFamily="18" charset="0"/>
                                </a:rPr>
                                <m:t>𝜔</m:t>
                              </m:r>
                            </m:e>
                            <m:sub>
                              <m:r>
                                <a:rPr lang="en-US" altLang="zh-CN" i="1">
                                  <a:solidFill>
                                    <a:schemeClr val="tx2"/>
                                  </a:solidFill>
                                  <a:latin typeface="Cambria Math" panose="02040503050406030204" pitchFamily="18" charset="0"/>
                                </a:rPr>
                                <m:t>𝐶</m:t>
                              </m:r>
                            </m:sub>
                          </m:sSub>
                          <m:f>
                            <m:fPr>
                              <m:ctrlPr>
                                <a:rPr lang="zh-CN" altLang="zh-CN" i="1">
                                  <a:solidFill>
                                    <a:schemeClr val="tx2"/>
                                  </a:solidFill>
                                  <a:latin typeface="Cambria Math" panose="02040503050406030204" pitchFamily="18" charset="0"/>
                                </a:rPr>
                              </m:ctrlPr>
                            </m:fPr>
                            <m:num>
                              <m:r>
                                <a:rPr lang="en-US" altLang="zh-CN" i="1">
                                  <a:solidFill>
                                    <a:schemeClr val="tx2"/>
                                  </a:solidFill>
                                  <a:latin typeface="Cambria Math" panose="02040503050406030204" pitchFamily="18" charset="0"/>
                                </a:rPr>
                                <m:t>𝜌</m:t>
                              </m:r>
                              <m:sSub>
                                <m:sSubPr>
                                  <m:ctrlPr>
                                    <a:rPr lang="zh-CN" altLang="zh-CN" i="1">
                                      <a:solidFill>
                                        <a:schemeClr val="tx2"/>
                                      </a:solidFill>
                                      <a:latin typeface="Cambria Math" panose="02040503050406030204" pitchFamily="18" charset="0"/>
                                    </a:rPr>
                                  </m:ctrlPr>
                                </m:sSubPr>
                                <m:e>
                                  <m:r>
                                    <a:rPr lang="en-US" altLang="zh-CN" i="1">
                                      <a:solidFill>
                                        <a:schemeClr val="tx2"/>
                                      </a:solidFill>
                                      <a:latin typeface="Cambria Math" panose="02040503050406030204" pitchFamily="18" charset="0"/>
                                    </a:rPr>
                                    <m:t>𝑁</m:t>
                                  </m:r>
                                </m:e>
                                <m:sub>
                                  <m:r>
                                    <a:rPr lang="en-US" altLang="zh-CN" i="1">
                                      <a:solidFill>
                                        <a:schemeClr val="tx2"/>
                                      </a:solidFill>
                                      <a:latin typeface="Cambria Math" panose="02040503050406030204" pitchFamily="18" charset="0"/>
                                    </a:rPr>
                                    <m:t>𝐴</m:t>
                                  </m:r>
                                </m:sub>
                              </m:sSub>
                            </m:num>
                            <m:den>
                              <m:sSub>
                                <m:sSubPr>
                                  <m:ctrlPr>
                                    <a:rPr lang="zh-CN" altLang="zh-CN" i="1">
                                      <a:solidFill>
                                        <a:schemeClr val="tx2"/>
                                      </a:solidFill>
                                      <a:latin typeface="Cambria Math" panose="02040503050406030204" pitchFamily="18" charset="0"/>
                                    </a:rPr>
                                  </m:ctrlPr>
                                </m:sSubPr>
                                <m:e>
                                  <m:r>
                                    <a:rPr lang="en-US" altLang="zh-CN" i="1">
                                      <a:solidFill>
                                        <a:schemeClr val="tx2"/>
                                      </a:solidFill>
                                      <a:latin typeface="Cambria Math" panose="02040503050406030204" pitchFamily="18" charset="0"/>
                                    </a:rPr>
                                    <m:t>𝐴</m:t>
                                  </m:r>
                                </m:e>
                                <m:sub>
                                  <m:r>
                                    <a:rPr lang="en-US" altLang="zh-CN" i="1">
                                      <a:solidFill>
                                        <a:schemeClr val="tx2"/>
                                      </a:solidFill>
                                      <a:latin typeface="Cambria Math" panose="02040503050406030204" pitchFamily="18" charset="0"/>
                                    </a:rPr>
                                    <m:t>𝐶</m:t>
                                  </m:r>
                                </m:sub>
                              </m:sSub>
                            </m:den>
                          </m:f>
                          <m:sSub>
                            <m:sSubPr>
                              <m:ctrlPr>
                                <a:rPr lang="zh-CN" altLang="zh-CN" i="1">
                                  <a:solidFill>
                                    <a:schemeClr val="tx2"/>
                                  </a:solidFill>
                                  <a:latin typeface="Cambria Math" panose="02040503050406030204" pitchFamily="18" charset="0"/>
                                </a:rPr>
                              </m:ctrlPr>
                            </m:sSubPr>
                            <m:e>
                              <m:r>
                                <a:rPr lang="en-US" altLang="zh-CN" i="1">
                                  <a:solidFill>
                                    <a:schemeClr val="tx2"/>
                                  </a:solidFill>
                                  <a:latin typeface="Cambria Math" panose="02040503050406030204" pitchFamily="18" charset="0"/>
                                </a:rPr>
                                <m:t>𝜎</m:t>
                              </m:r>
                            </m:e>
                            <m:sub>
                              <m:r>
                                <a:rPr lang="en-US" altLang="zh-CN" i="1">
                                  <a:solidFill>
                                    <a:schemeClr val="tx2"/>
                                  </a:solidFill>
                                  <a:latin typeface="Cambria Math" panose="02040503050406030204" pitchFamily="18" charset="0"/>
                                </a:rPr>
                                <m:t>𝑎</m:t>
                              </m:r>
                              <m:r>
                                <a:rPr lang="en-US" altLang="zh-CN">
                                  <a:solidFill>
                                    <a:schemeClr val="tx2"/>
                                  </a:solidFill>
                                  <a:latin typeface="Cambria Math" panose="02040503050406030204" pitchFamily="18" charset="0"/>
                                </a:rPr>
                                <m:t>,</m:t>
                              </m:r>
                              <m:r>
                                <a:rPr lang="en-US" altLang="zh-CN" i="1">
                                  <a:solidFill>
                                    <a:schemeClr val="tx2"/>
                                  </a:solidFill>
                                  <a:latin typeface="Cambria Math" panose="02040503050406030204" pitchFamily="18" charset="0"/>
                                </a:rPr>
                                <m:t>𝐶</m:t>
                              </m:r>
                            </m:sub>
                          </m:sSub>
                          <m:r>
                            <a:rPr lang="en-US" altLang="zh-CN">
                              <a:solidFill>
                                <a:schemeClr val="tx2"/>
                              </a:solidFill>
                              <a:latin typeface="Cambria Math" panose="02040503050406030204" pitchFamily="18" charset="0"/>
                            </a:rPr>
                            <m:t>+</m:t>
                          </m:r>
                          <m:sSub>
                            <m:sSubPr>
                              <m:ctrlPr>
                                <a:rPr lang="zh-CN" altLang="zh-CN" i="1">
                                  <a:solidFill>
                                    <a:schemeClr val="tx2"/>
                                  </a:solidFill>
                                  <a:latin typeface="Cambria Math" panose="02040503050406030204" pitchFamily="18" charset="0"/>
                                </a:rPr>
                              </m:ctrlPr>
                            </m:sSubPr>
                            <m:e>
                              <m:r>
                                <a:rPr lang="en-US" altLang="zh-CN" i="1">
                                  <a:solidFill>
                                    <a:schemeClr val="tx2"/>
                                  </a:solidFill>
                                  <a:latin typeface="Cambria Math" panose="02040503050406030204" pitchFamily="18" charset="0"/>
                                </a:rPr>
                                <m:t>𝜔</m:t>
                              </m:r>
                            </m:e>
                            <m:sub>
                              <m:r>
                                <a:rPr lang="en-US" altLang="zh-CN" i="1">
                                  <a:solidFill>
                                    <a:schemeClr val="tx2"/>
                                  </a:solidFill>
                                  <a:latin typeface="Cambria Math" panose="02040503050406030204" pitchFamily="18" charset="0"/>
                                </a:rPr>
                                <m:t>𝑈</m:t>
                              </m:r>
                            </m:sub>
                          </m:sSub>
                          <m:r>
                            <a:rPr lang="en-US" altLang="zh-CN" i="1">
                              <a:solidFill>
                                <a:schemeClr val="tx2"/>
                              </a:solidFill>
                              <a:latin typeface="Cambria Math" panose="02040503050406030204" pitchFamily="18" charset="0"/>
                            </a:rPr>
                            <m:t>𝜀</m:t>
                          </m:r>
                          <m:f>
                            <m:fPr>
                              <m:ctrlPr>
                                <a:rPr lang="zh-CN" altLang="zh-CN" i="1">
                                  <a:solidFill>
                                    <a:schemeClr val="tx2"/>
                                  </a:solidFill>
                                  <a:latin typeface="Cambria Math" panose="02040503050406030204" pitchFamily="18" charset="0"/>
                                </a:rPr>
                              </m:ctrlPr>
                            </m:fPr>
                            <m:num>
                              <m:r>
                                <a:rPr lang="en-US" altLang="zh-CN" i="1">
                                  <a:solidFill>
                                    <a:schemeClr val="tx2"/>
                                  </a:solidFill>
                                  <a:latin typeface="Cambria Math" panose="02040503050406030204" pitchFamily="18" charset="0"/>
                                </a:rPr>
                                <m:t>𝜌</m:t>
                              </m:r>
                              <m:sSub>
                                <m:sSubPr>
                                  <m:ctrlPr>
                                    <a:rPr lang="zh-CN" altLang="zh-CN" i="1">
                                      <a:solidFill>
                                        <a:schemeClr val="tx2"/>
                                      </a:solidFill>
                                      <a:latin typeface="Cambria Math" panose="02040503050406030204" pitchFamily="18" charset="0"/>
                                    </a:rPr>
                                  </m:ctrlPr>
                                </m:sSubPr>
                                <m:e>
                                  <m:r>
                                    <a:rPr lang="en-US" altLang="zh-CN" i="1">
                                      <a:solidFill>
                                        <a:schemeClr val="tx2"/>
                                      </a:solidFill>
                                      <a:latin typeface="Cambria Math" panose="02040503050406030204" pitchFamily="18" charset="0"/>
                                    </a:rPr>
                                    <m:t>𝑁</m:t>
                                  </m:r>
                                </m:e>
                                <m:sub>
                                  <m:r>
                                    <a:rPr lang="en-US" altLang="zh-CN" i="1">
                                      <a:solidFill>
                                        <a:schemeClr val="tx2"/>
                                      </a:solidFill>
                                      <a:latin typeface="Cambria Math" panose="02040503050406030204" pitchFamily="18" charset="0"/>
                                    </a:rPr>
                                    <m:t>𝐴</m:t>
                                  </m:r>
                                </m:sub>
                              </m:sSub>
                            </m:num>
                            <m:den>
                              <m:sSub>
                                <m:sSubPr>
                                  <m:ctrlPr>
                                    <a:rPr lang="zh-CN" altLang="zh-CN" i="1">
                                      <a:solidFill>
                                        <a:schemeClr val="tx2"/>
                                      </a:solidFill>
                                      <a:latin typeface="Cambria Math" panose="02040503050406030204" pitchFamily="18" charset="0"/>
                                    </a:rPr>
                                  </m:ctrlPr>
                                </m:sSubPr>
                                <m:e>
                                  <m:r>
                                    <a:rPr lang="en-US" altLang="zh-CN" i="1">
                                      <a:solidFill>
                                        <a:schemeClr val="tx2"/>
                                      </a:solidFill>
                                      <a:latin typeface="Cambria Math" panose="02040503050406030204" pitchFamily="18" charset="0"/>
                                    </a:rPr>
                                    <m:t>𝐴</m:t>
                                  </m:r>
                                </m:e>
                                <m:sub>
                                  <m:r>
                                    <a:rPr lang="en-US" altLang="zh-CN" i="1">
                                      <a:solidFill>
                                        <a:schemeClr val="tx2"/>
                                      </a:solidFill>
                                      <a:latin typeface="Cambria Math" panose="02040503050406030204" pitchFamily="18" charset="0"/>
                                    </a:rPr>
                                    <m:t>𝑠</m:t>
                                  </m:r>
                                </m:sub>
                              </m:sSub>
                            </m:den>
                          </m:f>
                          <m:sSub>
                            <m:sSubPr>
                              <m:ctrlPr>
                                <a:rPr lang="zh-CN" altLang="zh-CN" i="1">
                                  <a:solidFill>
                                    <a:schemeClr val="tx2"/>
                                  </a:solidFill>
                                  <a:latin typeface="Cambria Math" panose="02040503050406030204" pitchFamily="18" charset="0"/>
                                </a:rPr>
                              </m:ctrlPr>
                            </m:sSubPr>
                            <m:e>
                              <m:r>
                                <a:rPr lang="en-US" altLang="zh-CN" i="1">
                                  <a:solidFill>
                                    <a:schemeClr val="tx2"/>
                                  </a:solidFill>
                                  <a:latin typeface="Cambria Math" panose="02040503050406030204" pitchFamily="18" charset="0"/>
                                </a:rPr>
                                <m:t>𝜎</m:t>
                              </m:r>
                            </m:e>
                            <m:sub>
                              <m:r>
                                <a:rPr lang="en-US" altLang="zh-CN" i="1">
                                  <a:solidFill>
                                    <a:schemeClr val="tx2"/>
                                  </a:solidFill>
                                  <a:latin typeface="Cambria Math" panose="02040503050406030204" pitchFamily="18" charset="0"/>
                                </a:rPr>
                                <m:t>𝑎</m:t>
                              </m:r>
                              <m:r>
                                <a:rPr lang="en-US" altLang="zh-CN">
                                  <a:solidFill>
                                    <a:schemeClr val="tx2"/>
                                  </a:solidFill>
                                  <a:latin typeface="Cambria Math" panose="02040503050406030204" pitchFamily="18" charset="0"/>
                                </a:rPr>
                                <m:t>,</m:t>
                              </m:r>
                              <m:r>
                                <a:rPr lang="en-US" altLang="zh-CN">
                                  <a:solidFill>
                                    <a:schemeClr val="tx2"/>
                                  </a:solidFill>
                                  <a:latin typeface="Cambria Math" panose="02040503050406030204" pitchFamily="18" charset="0"/>
                                </a:rPr>
                                <m:t>5</m:t>
                              </m:r>
                            </m:sub>
                          </m:sSub>
                          <m:r>
                            <a:rPr lang="en-US" altLang="zh-CN">
                              <a:solidFill>
                                <a:schemeClr val="tx2"/>
                              </a:solidFill>
                              <a:latin typeface="Cambria Math" panose="02040503050406030204" pitchFamily="18" charset="0"/>
                            </a:rPr>
                            <m:t>+</m:t>
                          </m:r>
                          <m:sSub>
                            <m:sSubPr>
                              <m:ctrlPr>
                                <a:rPr lang="zh-CN" altLang="zh-CN" i="1">
                                  <a:solidFill>
                                    <a:schemeClr val="tx2"/>
                                  </a:solidFill>
                                  <a:latin typeface="Cambria Math" panose="02040503050406030204" pitchFamily="18" charset="0"/>
                                </a:rPr>
                              </m:ctrlPr>
                            </m:sSubPr>
                            <m:e>
                              <m:r>
                                <a:rPr lang="en-US" altLang="zh-CN" i="1">
                                  <a:solidFill>
                                    <a:schemeClr val="tx2"/>
                                  </a:solidFill>
                                  <a:latin typeface="Cambria Math" panose="02040503050406030204" pitchFamily="18" charset="0"/>
                                </a:rPr>
                                <m:t>𝜔</m:t>
                              </m:r>
                            </m:e>
                            <m:sub>
                              <m:r>
                                <a:rPr lang="en-US" altLang="zh-CN" i="1">
                                  <a:solidFill>
                                    <a:schemeClr val="tx2"/>
                                  </a:solidFill>
                                  <a:latin typeface="Cambria Math" panose="02040503050406030204" pitchFamily="18" charset="0"/>
                                </a:rPr>
                                <m:t>𝑈</m:t>
                              </m:r>
                            </m:sub>
                          </m:sSub>
                          <m:r>
                            <a:rPr lang="en-US" altLang="zh-CN">
                              <a:solidFill>
                                <a:schemeClr val="tx2"/>
                              </a:solidFill>
                              <a:latin typeface="Cambria Math" panose="02040503050406030204" pitchFamily="18" charset="0"/>
                            </a:rPr>
                            <m:t>(1</m:t>
                          </m:r>
                          <m:r>
                            <m:rPr>
                              <m:sty m:val="p"/>
                            </m:rPr>
                            <a:rPr lang="en-US" altLang="zh-CN">
                              <a:solidFill>
                                <a:schemeClr val="tx2"/>
                              </a:solidFill>
                              <a:latin typeface="Cambria Math" panose="02040503050406030204" pitchFamily="18" charset="0"/>
                            </a:rPr>
                            <m:t>−</m:t>
                          </m:r>
                          <m:r>
                            <a:rPr lang="en-US" altLang="zh-CN" i="1">
                              <a:solidFill>
                                <a:schemeClr val="tx2"/>
                              </a:solidFill>
                              <a:latin typeface="Cambria Math" panose="02040503050406030204" pitchFamily="18" charset="0"/>
                            </a:rPr>
                            <m:t>𝜀</m:t>
                          </m:r>
                          <m:r>
                            <a:rPr lang="en-US" altLang="zh-CN">
                              <a:solidFill>
                                <a:schemeClr val="tx2"/>
                              </a:solidFill>
                              <a:latin typeface="Cambria Math" panose="02040503050406030204" pitchFamily="18" charset="0"/>
                            </a:rPr>
                            <m:t>)</m:t>
                          </m:r>
                          <m:f>
                            <m:fPr>
                              <m:ctrlPr>
                                <a:rPr lang="zh-CN" altLang="zh-CN" i="1">
                                  <a:solidFill>
                                    <a:schemeClr val="tx2"/>
                                  </a:solidFill>
                                  <a:latin typeface="Cambria Math" panose="02040503050406030204" pitchFamily="18" charset="0"/>
                                </a:rPr>
                              </m:ctrlPr>
                            </m:fPr>
                            <m:num>
                              <m:r>
                                <a:rPr lang="en-US" altLang="zh-CN" i="1">
                                  <a:solidFill>
                                    <a:schemeClr val="tx2"/>
                                  </a:solidFill>
                                  <a:latin typeface="Cambria Math" panose="02040503050406030204" pitchFamily="18" charset="0"/>
                                </a:rPr>
                                <m:t>𝜌</m:t>
                              </m:r>
                              <m:sSub>
                                <m:sSubPr>
                                  <m:ctrlPr>
                                    <a:rPr lang="zh-CN" altLang="zh-CN" i="1">
                                      <a:solidFill>
                                        <a:schemeClr val="tx2"/>
                                      </a:solidFill>
                                      <a:latin typeface="Cambria Math" panose="02040503050406030204" pitchFamily="18" charset="0"/>
                                    </a:rPr>
                                  </m:ctrlPr>
                                </m:sSubPr>
                                <m:e>
                                  <m:r>
                                    <a:rPr lang="en-US" altLang="zh-CN" i="1">
                                      <a:solidFill>
                                        <a:schemeClr val="tx2"/>
                                      </a:solidFill>
                                      <a:latin typeface="Cambria Math" panose="02040503050406030204" pitchFamily="18" charset="0"/>
                                    </a:rPr>
                                    <m:t>𝑁</m:t>
                                  </m:r>
                                </m:e>
                                <m:sub>
                                  <m:r>
                                    <a:rPr lang="en-US" altLang="zh-CN" i="1">
                                      <a:solidFill>
                                        <a:schemeClr val="tx2"/>
                                      </a:solidFill>
                                      <a:latin typeface="Cambria Math" panose="02040503050406030204" pitchFamily="18" charset="0"/>
                                    </a:rPr>
                                    <m:t>𝐴</m:t>
                                  </m:r>
                                </m:sub>
                              </m:sSub>
                            </m:num>
                            <m:den>
                              <m:sSub>
                                <m:sSubPr>
                                  <m:ctrlPr>
                                    <a:rPr lang="zh-CN" altLang="zh-CN" i="1">
                                      <a:solidFill>
                                        <a:schemeClr val="tx2"/>
                                      </a:solidFill>
                                      <a:latin typeface="Cambria Math" panose="02040503050406030204" pitchFamily="18" charset="0"/>
                                    </a:rPr>
                                  </m:ctrlPr>
                                </m:sSubPr>
                                <m:e>
                                  <m:r>
                                    <a:rPr lang="en-US" altLang="zh-CN" i="1">
                                      <a:solidFill>
                                        <a:schemeClr val="tx2"/>
                                      </a:solidFill>
                                      <a:latin typeface="Cambria Math" panose="02040503050406030204" pitchFamily="18" charset="0"/>
                                    </a:rPr>
                                    <m:t>𝐴</m:t>
                                  </m:r>
                                </m:e>
                                <m:sub>
                                  <m:r>
                                    <a:rPr lang="en-US" altLang="zh-CN">
                                      <a:solidFill>
                                        <a:schemeClr val="tx2"/>
                                      </a:solidFill>
                                      <a:latin typeface="Cambria Math" panose="02040503050406030204" pitchFamily="18" charset="0"/>
                                    </a:rPr>
                                    <m:t>8</m:t>
                                  </m:r>
                                </m:sub>
                              </m:sSub>
                            </m:den>
                          </m:f>
                          <m:sSub>
                            <m:sSubPr>
                              <m:ctrlPr>
                                <a:rPr lang="zh-CN" altLang="zh-CN" i="1">
                                  <a:solidFill>
                                    <a:schemeClr val="tx2"/>
                                  </a:solidFill>
                                  <a:latin typeface="Cambria Math" panose="02040503050406030204" pitchFamily="18" charset="0"/>
                                </a:rPr>
                              </m:ctrlPr>
                            </m:sSubPr>
                            <m:e>
                              <m:r>
                                <a:rPr lang="en-US" altLang="zh-CN" i="1">
                                  <a:solidFill>
                                    <a:schemeClr val="tx2"/>
                                  </a:solidFill>
                                  <a:latin typeface="Cambria Math" panose="02040503050406030204" pitchFamily="18" charset="0"/>
                                </a:rPr>
                                <m:t>𝜎</m:t>
                              </m:r>
                            </m:e>
                            <m:sub>
                              <m:r>
                                <a:rPr lang="en-US" altLang="zh-CN" i="1">
                                  <a:solidFill>
                                    <a:schemeClr val="tx2"/>
                                  </a:solidFill>
                                  <a:latin typeface="Cambria Math" panose="02040503050406030204" pitchFamily="18" charset="0"/>
                                </a:rPr>
                                <m:t>𝑎</m:t>
                              </m:r>
                              <m:r>
                                <a:rPr lang="en-US" altLang="zh-CN">
                                  <a:solidFill>
                                    <a:schemeClr val="tx2"/>
                                  </a:solidFill>
                                  <a:latin typeface="Cambria Math" panose="02040503050406030204" pitchFamily="18" charset="0"/>
                                </a:rPr>
                                <m:t>,</m:t>
                              </m:r>
                              <m:r>
                                <a:rPr lang="en-US" altLang="zh-CN">
                                  <a:solidFill>
                                    <a:schemeClr val="tx2"/>
                                  </a:solidFill>
                                  <a:latin typeface="Cambria Math" panose="02040503050406030204" pitchFamily="18" charset="0"/>
                                </a:rPr>
                                <m:t>8</m:t>
                              </m:r>
                            </m:sub>
                          </m:sSub>
                        </m:den>
                      </m:f>
                    </m:oMath>
                    <m:oMath xmlns:m="http://schemas.openxmlformats.org/officeDocument/2006/math">
                      <m:r>
                        <a:rPr lang="en-US" altLang="zh-CN" b="0" i="0" smtClean="0">
                          <a:solidFill>
                            <a:schemeClr val="tx2"/>
                          </a:solidFill>
                          <a:latin typeface="Cambria Math" panose="02040503050406030204" pitchFamily="18" charset="0"/>
                        </a:rPr>
                        <m:t>=</m:t>
                      </m:r>
                      <m:f>
                        <m:fPr>
                          <m:ctrlPr>
                            <a:rPr lang="zh-CN" altLang="zh-CN" i="1">
                              <a:solidFill>
                                <a:schemeClr val="tx2"/>
                              </a:solidFill>
                              <a:latin typeface="Cambria Math" panose="02040503050406030204" pitchFamily="18" charset="0"/>
                            </a:rPr>
                          </m:ctrlPr>
                        </m:fPr>
                        <m:num>
                          <m:sSub>
                            <m:sSubPr>
                              <m:ctrlPr>
                                <a:rPr lang="zh-CN" altLang="zh-CN" i="1">
                                  <a:solidFill>
                                    <a:schemeClr val="tx2"/>
                                  </a:solidFill>
                                  <a:latin typeface="Cambria Math" panose="02040503050406030204" pitchFamily="18" charset="0"/>
                                </a:rPr>
                              </m:ctrlPr>
                            </m:sSubPr>
                            <m:e>
                              <m:r>
                                <a:rPr lang="en-US" altLang="zh-CN" i="1">
                                  <a:solidFill>
                                    <a:schemeClr val="tx2"/>
                                  </a:solidFill>
                                  <a:latin typeface="Cambria Math" panose="02040503050406030204" pitchFamily="18" charset="0"/>
                                </a:rPr>
                                <m:t>𝜀</m:t>
                              </m:r>
                              <m:r>
                                <a:rPr lang="en-US" altLang="zh-CN" i="1">
                                  <a:solidFill>
                                    <a:schemeClr val="tx2"/>
                                  </a:solidFill>
                                  <a:latin typeface="Cambria Math" panose="02040503050406030204" pitchFamily="18" charset="0"/>
                                </a:rPr>
                                <m:t>𝜎</m:t>
                              </m:r>
                            </m:e>
                            <m:sub>
                              <m:r>
                                <a:rPr lang="en-US" altLang="zh-CN" i="1">
                                  <a:solidFill>
                                    <a:schemeClr val="tx2"/>
                                  </a:solidFill>
                                  <a:latin typeface="Cambria Math" panose="02040503050406030204" pitchFamily="18" charset="0"/>
                                </a:rPr>
                                <m:t>𝑎</m:t>
                              </m:r>
                              <m:r>
                                <a:rPr lang="en-US" altLang="zh-CN">
                                  <a:solidFill>
                                    <a:schemeClr val="tx2"/>
                                  </a:solidFill>
                                  <a:latin typeface="Cambria Math" panose="02040503050406030204" pitchFamily="18" charset="0"/>
                                </a:rPr>
                                <m:t>,</m:t>
                              </m:r>
                              <m:r>
                                <a:rPr lang="en-US" altLang="zh-CN">
                                  <a:solidFill>
                                    <a:schemeClr val="tx2"/>
                                  </a:solidFill>
                                  <a:latin typeface="Cambria Math" panose="02040503050406030204" pitchFamily="18" charset="0"/>
                                </a:rPr>
                                <m:t>5</m:t>
                              </m:r>
                            </m:sub>
                          </m:sSub>
                          <m:r>
                            <a:rPr lang="en-US" altLang="zh-CN">
                              <a:solidFill>
                                <a:schemeClr val="tx2"/>
                              </a:solidFill>
                              <a:latin typeface="Cambria Math" panose="02040503050406030204" pitchFamily="18" charset="0"/>
                            </a:rPr>
                            <m:t>+(</m:t>
                          </m:r>
                          <m:r>
                            <a:rPr lang="en-US" altLang="zh-CN">
                              <a:solidFill>
                                <a:schemeClr val="tx2"/>
                              </a:solidFill>
                              <a:latin typeface="Cambria Math" panose="02040503050406030204" pitchFamily="18" charset="0"/>
                            </a:rPr>
                            <m:t>1</m:t>
                          </m:r>
                          <m:r>
                            <a:rPr lang="en-US" altLang="zh-CN" i="1">
                              <a:solidFill>
                                <a:schemeClr val="tx2"/>
                              </a:solidFill>
                              <a:latin typeface="Cambria Math" panose="02040503050406030204" pitchFamily="18" charset="0"/>
                            </a:rPr>
                            <m:t>−</m:t>
                          </m:r>
                          <m:r>
                            <a:rPr lang="en-US" altLang="zh-CN" i="1">
                              <a:solidFill>
                                <a:schemeClr val="tx2"/>
                              </a:solidFill>
                              <a:latin typeface="Cambria Math" panose="02040503050406030204" pitchFamily="18" charset="0"/>
                            </a:rPr>
                            <m:t>𝜀</m:t>
                          </m:r>
                          <m:r>
                            <a:rPr lang="en-US" altLang="zh-CN">
                              <a:solidFill>
                                <a:schemeClr val="tx2"/>
                              </a:solidFill>
                              <a:latin typeface="Cambria Math" panose="02040503050406030204" pitchFamily="18" charset="0"/>
                            </a:rPr>
                            <m:t>)</m:t>
                          </m:r>
                          <m:f>
                            <m:fPr>
                              <m:ctrlPr>
                                <a:rPr lang="zh-CN" altLang="zh-CN" i="1">
                                  <a:solidFill>
                                    <a:schemeClr val="tx2"/>
                                  </a:solidFill>
                                  <a:latin typeface="Cambria Math" panose="02040503050406030204" pitchFamily="18" charset="0"/>
                                </a:rPr>
                              </m:ctrlPr>
                            </m:fPr>
                            <m:num>
                              <m:sSub>
                                <m:sSubPr>
                                  <m:ctrlPr>
                                    <a:rPr lang="zh-CN" altLang="zh-CN" i="1">
                                      <a:solidFill>
                                        <a:schemeClr val="tx2"/>
                                      </a:solidFill>
                                      <a:latin typeface="Cambria Math" panose="02040503050406030204" pitchFamily="18" charset="0"/>
                                    </a:rPr>
                                  </m:ctrlPr>
                                </m:sSubPr>
                                <m:e>
                                  <m:r>
                                    <a:rPr lang="en-US" altLang="zh-CN" i="1">
                                      <a:solidFill>
                                        <a:schemeClr val="tx2"/>
                                      </a:solidFill>
                                      <a:latin typeface="Cambria Math" panose="02040503050406030204" pitchFamily="18" charset="0"/>
                                    </a:rPr>
                                    <m:t>𝐴</m:t>
                                  </m:r>
                                </m:e>
                                <m:sub>
                                  <m:r>
                                    <a:rPr lang="en-US" altLang="zh-CN" b="0" i="1" smtClean="0">
                                      <a:solidFill>
                                        <a:schemeClr val="tx2"/>
                                      </a:solidFill>
                                      <a:latin typeface="Cambria Math" panose="02040503050406030204" pitchFamily="18" charset="0"/>
                                    </a:rPr>
                                    <m:t>5</m:t>
                                  </m:r>
                                </m:sub>
                              </m:sSub>
                            </m:num>
                            <m:den>
                              <m:sSub>
                                <m:sSubPr>
                                  <m:ctrlPr>
                                    <a:rPr lang="zh-CN" altLang="zh-CN" i="1">
                                      <a:solidFill>
                                        <a:schemeClr val="tx2"/>
                                      </a:solidFill>
                                      <a:latin typeface="Cambria Math" panose="02040503050406030204" pitchFamily="18" charset="0"/>
                                    </a:rPr>
                                  </m:ctrlPr>
                                </m:sSubPr>
                                <m:e>
                                  <m:r>
                                    <a:rPr lang="en-US" altLang="zh-CN" i="1">
                                      <a:solidFill>
                                        <a:schemeClr val="tx2"/>
                                      </a:solidFill>
                                      <a:latin typeface="Cambria Math" panose="02040503050406030204" pitchFamily="18" charset="0"/>
                                    </a:rPr>
                                    <m:t>𝐴</m:t>
                                  </m:r>
                                </m:e>
                                <m:sub>
                                  <m:r>
                                    <a:rPr lang="en-US" altLang="zh-CN">
                                      <a:solidFill>
                                        <a:schemeClr val="tx2"/>
                                      </a:solidFill>
                                      <a:latin typeface="Cambria Math" panose="02040503050406030204" pitchFamily="18" charset="0"/>
                                    </a:rPr>
                                    <m:t>8</m:t>
                                  </m:r>
                                </m:sub>
                              </m:sSub>
                            </m:den>
                          </m:f>
                          <m:sSub>
                            <m:sSubPr>
                              <m:ctrlPr>
                                <a:rPr lang="zh-CN" altLang="zh-CN" i="1">
                                  <a:solidFill>
                                    <a:schemeClr val="tx2"/>
                                  </a:solidFill>
                                  <a:latin typeface="Cambria Math" panose="02040503050406030204" pitchFamily="18" charset="0"/>
                                </a:rPr>
                              </m:ctrlPr>
                            </m:sSubPr>
                            <m:e>
                              <m:r>
                                <a:rPr lang="en-US" altLang="zh-CN" i="1">
                                  <a:solidFill>
                                    <a:schemeClr val="tx2"/>
                                  </a:solidFill>
                                  <a:latin typeface="Cambria Math" panose="02040503050406030204" pitchFamily="18" charset="0"/>
                                </a:rPr>
                                <m:t>𝜎</m:t>
                              </m:r>
                            </m:e>
                            <m:sub>
                              <m:r>
                                <a:rPr lang="en-US" altLang="zh-CN" i="1">
                                  <a:solidFill>
                                    <a:schemeClr val="tx2"/>
                                  </a:solidFill>
                                  <a:latin typeface="Cambria Math" panose="02040503050406030204" pitchFamily="18" charset="0"/>
                                </a:rPr>
                                <m:t>𝑎</m:t>
                              </m:r>
                              <m:r>
                                <a:rPr lang="en-US" altLang="zh-CN">
                                  <a:solidFill>
                                    <a:schemeClr val="tx2"/>
                                  </a:solidFill>
                                  <a:latin typeface="Cambria Math" panose="02040503050406030204" pitchFamily="18" charset="0"/>
                                </a:rPr>
                                <m:t>,</m:t>
                              </m:r>
                              <m:r>
                                <a:rPr lang="en-US" altLang="zh-CN">
                                  <a:solidFill>
                                    <a:schemeClr val="tx2"/>
                                  </a:solidFill>
                                  <a:latin typeface="Cambria Math" panose="02040503050406030204" pitchFamily="18" charset="0"/>
                                </a:rPr>
                                <m:t>8</m:t>
                              </m:r>
                            </m:sub>
                          </m:sSub>
                        </m:num>
                        <m:den>
                          <m:f>
                            <m:fPr>
                              <m:ctrlPr>
                                <a:rPr lang="zh-CN" altLang="zh-CN" i="1">
                                  <a:solidFill>
                                    <a:schemeClr val="tx2"/>
                                  </a:solidFill>
                                  <a:latin typeface="Cambria Math" panose="02040503050406030204" pitchFamily="18" charset="0"/>
                                </a:rPr>
                              </m:ctrlPr>
                            </m:fPr>
                            <m:num>
                              <m:sSub>
                                <m:sSubPr>
                                  <m:ctrlPr>
                                    <a:rPr lang="zh-CN" altLang="zh-CN" i="1">
                                      <a:solidFill>
                                        <a:schemeClr val="tx2"/>
                                      </a:solidFill>
                                      <a:latin typeface="Cambria Math" panose="02040503050406030204" pitchFamily="18" charset="0"/>
                                    </a:rPr>
                                  </m:ctrlPr>
                                </m:sSubPr>
                                <m:e>
                                  <m:r>
                                    <a:rPr lang="en-US" altLang="zh-CN" i="1">
                                      <a:solidFill>
                                        <a:schemeClr val="tx2"/>
                                      </a:solidFill>
                                      <a:latin typeface="Cambria Math" panose="02040503050406030204" pitchFamily="18" charset="0"/>
                                    </a:rPr>
                                    <m:t>𝐴</m:t>
                                  </m:r>
                                </m:e>
                                <m:sub>
                                  <m:r>
                                    <a:rPr lang="en-US" altLang="zh-CN">
                                      <a:solidFill>
                                        <a:schemeClr val="tx2"/>
                                      </a:solidFill>
                                      <a:latin typeface="Cambria Math" panose="02040503050406030204" pitchFamily="18" charset="0"/>
                                    </a:rPr>
                                    <m:t>5</m:t>
                                  </m:r>
                                </m:sub>
                              </m:sSub>
                            </m:num>
                            <m:den>
                              <m:sSub>
                                <m:sSubPr>
                                  <m:ctrlPr>
                                    <a:rPr lang="zh-CN" altLang="zh-CN" i="1">
                                      <a:solidFill>
                                        <a:schemeClr val="tx2"/>
                                      </a:solidFill>
                                      <a:latin typeface="Cambria Math" panose="02040503050406030204" pitchFamily="18" charset="0"/>
                                    </a:rPr>
                                  </m:ctrlPr>
                                </m:sSubPr>
                                <m:e>
                                  <m:r>
                                    <a:rPr lang="en-US" altLang="zh-CN" i="1">
                                      <a:solidFill>
                                        <a:schemeClr val="tx2"/>
                                      </a:solidFill>
                                      <a:latin typeface="Cambria Math" panose="02040503050406030204" pitchFamily="18" charset="0"/>
                                    </a:rPr>
                                    <m:t>𝐴</m:t>
                                  </m:r>
                                </m:e>
                                <m:sub>
                                  <m:r>
                                    <a:rPr lang="en-US" altLang="zh-CN" i="1">
                                      <a:solidFill>
                                        <a:schemeClr val="tx2"/>
                                      </a:solidFill>
                                      <a:latin typeface="Cambria Math" panose="02040503050406030204" pitchFamily="18" charset="0"/>
                                    </a:rPr>
                                    <m:t>𝐶</m:t>
                                  </m:r>
                                </m:sub>
                              </m:sSub>
                            </m:den>
                          </m:f>
                          <m:sSub>
                            <m:sSubPr>
                              <m:ctrlPr>
                                <a:rPr lang="zh-CN" altLang="zh-CN" i="1">
                                  <a:solidFill>
                                    <a:schemeClr val="tx2"/>
                                  </a:solidFill>
                                  <a:latin typeface="Cambria Math" panose="02040503050406030204" pitchFamily="18" charset="0"/>
                                </a:rPr>
                              </m:ctrlPr>
                            </m:sSubPr>
                            <m:e>
                              <m:r>
                                <a:rPr lang="en-US" altLang="zh-CN" i="1">
                                  <a:solidFill>
                                    <a:schemeClr val="tx2"/>
                                  </a:solidFill>
                                  <a:latin typeface="Cambria Math" panose="02040503050406030204" pitchFamily="18" charset="0"/>
                                </a:rPr>
                                <m:t>𝜎</m:t>
                              </m:r>
                            </m:e>
                            <m:sub>
                              <m:r>
                                <a:rPr lang="en-US" altLang="zh-CN" i="1">
                                  <a:solidFill>
                                    <a:schemeClr val="tx2"/>
                                  </a:solidFill>
                                  <a:latin typeface="Cambria Math" panose="02040503050406030204" pitchFamily="18" charset="0"/>
                                </a:rPr>
                                <m:t>𝑎</m:t>
                              </m:r>
                              <m:r>
                                <a:rPr lang="en-US" altLang="zh-CN">
                                  <a:solidFill>
                                    <a:schemeClr val="tx2"/>
                                  </a:solidFill>
                                  <a:latin typeface="Cambria Math" panose="02040503050406030204" pitchFamily="18" charset="0"/>
                                </a:rPr>
                                <m:t>,</m:t>
                              </m:r>
                              <m:r>
                                <a:rPr lang="en-US" altLang="zh-CN" i="1">
                                  <a:solidFill>
                                    <a:schemeClr val="tx2"/>
                                  </a:solidFill>
                                  <a:latin typeface="Cambria Math" panose="02040503050406030204" pitchFamily="18" charset="0"/>
                                </a:rPr>
                                <m:t>𝐶</m:t>
                              </m:r>
                            </m:sub>
                          </m:sSub>
                          <m:r>
                            <a:rPr lang="en-US" altLang="zh-CN">
                              <a:solidFill>
                                <a:schemeClr val="tx2"/>
                              </a:solidFill>
                              <a:latin typeface="Cambria Math" panose="02040503050406030204" pitchFamily="18" charset="0"/>
                            </a:rPr>
                            <m:t>+</m:t>
                          </m:r>
                          <m:sSub>
                            <m:sSubPr>
                              <m:ctrlPr>
                                <a:rPr lang="zh-CN" altLang="zh-CN" i="1">
                                  <a:solidFill>
                                    <a:schemeClr val="tx2"/>
                                  </a:solidFill>
                                  <a:latin typeface="Cambria Math" panose="02040503050406030204" pitchFamily="18" charset="0"/>
                                </a:rPr>
                              </m:ctrlPr>
                            </m:sSubPr>
                            <m:e>
                              <m:r>
                                <a:rPr lang="en-US" altLang="zh-CN" i="1">
                                  <a:solidFill>
                                    <a:schemeClr val="tx2"/>
                                  </a:solidFill>
                                  <a:latin typeface="Cambria Math" panose="02040503050406030204" pitchFamily="18" charset="0"/>
                                </a:rPr>
                                <m:t>𝜀𝜎</m:t>
                              </m:r>
                            </m:e>
                            <m:sub>
                              <m:r>
                                <a:rPr lang="en-US" altLang="zh-CN" i="1">
                                  <a:solidFill>
                                    <a:schemeClr val="tx2"/>
                                  </a:solidFill>
                                  <a:latin typeface="Cambria Math" panose="02040503050406030204" pitchFamily="18" charset="0"/>
                                </a:rPr>
                                <m:t>𝑎</m:t>
                              </m:r>
                              <m:r>
                                <a:rPr lang="en-US" altLang="zh-CN">
                                  <a:solidFill>
                                    <a:schemeClr val="tx2"/>
                                  </a:solidFill>
                                  <a:latin typeface="Cambria Math" panose="02040503050406030204" pitchFamily="18" charset="0"/>
                                </a:rPr>
                                <m:t>,</m:t>
                              </m:r>
                              <m:r>
                                <a:rPr lang="en-US" altLang="zh-CN">
                                  <a:solidFill>
                                    <a:schemeClr val="tx2"/>
                                  </a:solidFill>
                                  <a:latin typeface="Cambria Math" panose="02040503050406030204" pitchFamily="18" charset="0"/>
                                </a:rPr>
                                <m:t>5</m:t>
                              </m:r>
                            </m:sub>
                          </m:sSub>
                          <m:r>
                            <a:rPr lang="en-US" altLang="zh-CN">
                              <a:solidFill>
                                <a:schemeClr val="tx2"/>
                              </a:solidFill>
                              <a:latin typeface="Cambria Math" panose="02040503050406030204" pitchFamily="18" charset="0"/>
                            </a:rPr>
                            <m:t>+(</m:t>
                          </m:r>
                          <m:r>
                            <a:rPr lang="en-US" altLang="zh-CN">
                              <a:solidFill>
                                <a:schemeClr val="tx2"/>
                              </a:solidFill>
                              <a:latin typeface="Cambria Math" panose="02040503050406030204" pitchFamily="18" charset="0"/>
                            </a:rPr>
                            <m:t>1</m:t>
                          </m:r>
                          <m:r>
                            <a:rPr lang="en-US" altLang="zh-CN" i="1">
                              <a:solidFill>
                                <a:schemeClr val="tx2"/>
                              </a:solidFill>
                              <a:latin typeface="Cambria Math" panose="02040503050406030204" pitchFamily="18" charset="0"/>
                            </a:rPr>
                            <m:t>−</m:t>
                          </m:r>
                          <m:r>
                            <a:rPr lang="en-US" altLang="zh-CN" i="1">
                              <a:solidFill>
                                <a:schemeClr val="tx2"/>
                              </a:solidFill>
                              <a:latin typeface="Cambria Math" panose="02040503050406030204" pitchFamily="18" charset="0"/>
                            </a:rPr>
                            <m:t>𝜀</m:t>
                          </m:r>
                          <m:r>
                            <a:rPr lang="en-US" altLang="zh-CN">
                              <a:solidFill>
                                <a:schemeClr val="tx2"/>
                              </a:solidFill>
                              <a:latin typeface="Cambria Math" panose="02040503050406030204" pitchFamily="18" charset="0"/>
                            </a:rPr>
                            <m:t>)</m:t>
                          </m:r>
                          <m:f>
                            <m:fPr>
                              <m:ctrlPr>
                                <a:rPr lang="zh-CN" altLang="zh-CN" i="1">
                                  <a:solidFill>
                                    <a:schemeClr val="tx2"/>
                                  </a:solidFill>
                                  <a:latin typeface="Cambria Math" panose="02040503050406030204" pitchFamily="18" charset="0"/>
                                </a:rPr>
                              </m:ctrlPr>
                            </m:fPr>
                            <m:num>
                              <m:sSub>
                                <m:sSubPr>
                                  <m:ctrlPr>
                                    <a:rPr lang="zh-CN" altLang="zh-CN" i="1">
                                      <a:solidFill>
                                        <a:schemeClr val="tx2"/>
                                      </a:solidFill>
                                      <a:latin typeface="Cambria Math" panose="02040503050406030204" pitchFamily="18" charset="0"/>
                                    </a:rPr>
                                  </m:ctrlPr>
                                </m:sSubPr>
                                <m:e>
                                  <m:r>
                                    <a:rPr lang="en-US" altLang="zh-CN" i="1">
                                      <a:solidFill>
                                        <a:schemeClr val="tx2"/>
                                      </a:solidFill>
                                      <a:latin typeface="Cambria Math" panose="02040503050406030204" pitchFamily="18" charset="0"/>
                                    </a:rPr>
                                    <m:t>𝐴</m:t>
                                  </m:r>
                                </m:e>
                                <m:sub>
                                  <m:r>
                                    <a:rPr lang="en-US" altLang="zh-CN" i="1">
                                      <a:solidFill>
                                        <a:schemeClr val="tx2"/>
                                      </a:solidFill>
                                      <a:latin typeface="Cambria Math" panose="02040503050406030204" pitchFamily="18" charset="0"/>
                                    </a:rPr>
                                    <m:t>𝑠</m:t>
                                  </m:r>
                                </m:sub>
                              </m:sSub>
                            </m:num>
                            <m:den>
                              <m:sSub>
                                <m:sSubPr>
                                  <m:ctrlPr>
                                    <a:rPr lang="zh-CN" altLang="zh-CN" i="1">
                                      <a:solidFill>
                                        <a:schemeClr val="tx2"/>
                                      </a:solidFill>
                                      <a:latin typeface="Cambria Math" panose="02040503050406030204" pitchFamily="18" charset="0"/>
                                    </a:rPr>
                                  </m:ctrlPr>
                                </m:sSubPr>
                                <m:e>
                                  <m:r>
                                    <a:rPr lang="en-US" altLang="zh-CN" i="1">
                                      <a:solidFill>
                                        <a:schemeClr val="tx2"/>
                                      </a:solidFill>
                                      <a:latin typeface="Cambria Math" panose="02040503050406030204" pitchFamily="18" charset="0"/>
                                    </a:rPr>
                                    <m:t>𝐴</m:t>
                                  </m:r>
                                </m:e>
                                <m:sub>
                                  <m:r>
                                    <a:rPr lang="en-US" altLang="zh-CN">
                                      <a:solidFill>
                                        <a:schemeClr val="tx2"/>
                                      </a:solidFill>
                                      <a:latin typeface="Cambria Math" panose="02040503050406030204" pitchFamily="18" charset="0"/>
                                    </a:rPr>
                                    <m:t>8</m:t>
                                  </m:r>
                                </m:sub>
                              </m:sSub>
                            </m:den>
                          </m:f>
                          <m:sSub>
                            <m:sSubPr>
                              <m:ctrlPr>
                                <a:rPr lang="zh-CN" altLang="zh-CN" i="1">
                                  <a:solidFill>
                                    <a:schemeClr val="tx2"/>
                                  </a:solidFill>
                                  <a:latin typeface="Cambria Math" panose="02040503050406030204" pitchFamily="18" charset="0"/>
                                </a:rPr>
                              </m:ctrlPr>
                            </m:sSubPr>
                            <m:e>
                              <m:r>
                                <a:rPr lang="en-US" altLang="zh-CN" i="1">
                                  <a:solidFill>
                                    <a:schemeClr val="tx2"/>
                                  </a:solidFill>
                                  <a:latin typeface="Cambria Math" panose="02040503050406030204" pitchFamily="18" charset="0"/>
                                </a:rPr>
                                <m:t>𝜎</m:t>
                              </m:r>
                            </m:e>
                            <m:sub>
                              <m:r>
                                <a:rPr lang="en-US" altLang="zh-CN" i="1">
                                  <a:solidFill>
                                    <a:schemeClr val="tx2"/>
                                  </a:solidFill>
                                  <a:latin typeface="Cambria Math" panose="02040503050406030204" pitchFamily="18" charset="0"/>
                                </a:rPr>
                                <m:t>𝑎</m:t>
                              </m:r>
                              <m:r>
                                <a:rPr lang="en-US" altLang="zh-CN">
                                  <a:solidFill>
                                    <a:schemeClr val="tx2"/>
                                  </a:solidFill>
                                  <a:latin typeface="Cambria Math" panose="02040503050406030204" pitchFamily="18" charset="0"/>
                                </a:rPr>
                                <m:t>,</m:t>
                              </m:r>
                              <m:r>
                                <a:rPr lang="en-US" altLang="zh-CN">
                                  <a:solidFill>
                                    <a:schemeClr val="tx2"/>
                                  </a:solidFill>
                                  <a:latin typeface="Cambria Math" panose="02040503050406030204" pitchFamily="18" charset="0"/>
                                </a:rPr>
                                <m:t>8</m:t>
                              </m:r>
                            </m:sub>
                          </m:sSub>
                        </m:den>
                      </m:f>
                    </m:oMath>
                    <m:oMath xmlns:m="http://schemas.openxmlformats.org/officeDocument/2006/math">
                      <m:r>
                        <a:rPr lang="en-US" altLang="zh-CN">
                          <a:solidFill>
                            <a:schemeClr val="tx2"/>
                          </a:solidFill>
                          <a:latin typeface="Cambria Math" panose="02040503050406030204" pitchFamily="18" charset="0"/>
                        </a:rPr>
                        <m:t>=</m:t>
                      </m:r>
                      <m:f>
                        <m:fPr>
                          <m:ctrlPr>
                            <a:rPr lang="zh-CN" altLang="zh-CN" i="1">
                              <a:solidFill>
                                <a:schemeClr val="tx2"/>
                              </a:solidFill>
                              <a:latin typeface="Cambria Math" panose="02040503050406030204" pitchFamily="18" charset="0"/>
                            </a:rPr>
                          </m:ctrlPr>
                        </m:fPr>
                        <m:num>
                          <m:r>
                            <a:rPr lang="en-US" altLang="zh-CN">
                              <a:solidFill>
                                <a:schemeClr val="tx2"/>
                              </a:solidFill>
                              <a:latin typeface="Cambria Math" panose="02040503050406030204" pitchFamily="18" charset="0"/>
                            </a:rPr>
                            <m:t>680</m:t>
                          </m:r>
                          <m:r>
                            <a:rPr lang="en-US" altLang="zh-CN">
                              <a:solidFill>
                                <a:schemeClr val="tx2"/>
                              </a:solidFill>
                              <a:latin typeface="Cambria Math" panose="02040503050406030204" pitchFamily="18" charset="0"/>
                            </a:rPr>
                            <m:t>.</m:t>
                          </m:r>
                          <m:r>
                            <a:rPr lang="en-US" altLang="zh-CN">
                              <a:solidFill>
                                <a:schemeClr val="tx2"/>
                              </a:solidFill>
                              <a:latin typeface="Cambria Math" panose="02040503050406030204" pitchFamily="18" charset="0"/>
                            </a:rPr>
                            <m:t>9</m:t>
                          </m:r>
                          <m:r>
                            <a:rPr lang="en-US" altLang="zh-CN">
                              <a:solidFill>
                                <a:schemeClr val="tx2"/>
                              </a:solidFill>
                              <a:latin typeface="Cambria Math" panose="02040503050406030204" pitchFamily="18" charset="0"/>
                            </a:rPr>
                            <m:t>×</m:t>
                          </m:r>
                          <m:r>
                            <a:rPr lang="en-US" altLang="zh-CN" i="1">
                              <a:solidFill>
                                <a:schemeClr val="tx2"/>
                              </a:solidFill>
                              <a:latin typeface="Cambria Math" panose="02040503050406030204" pitchFamily="18" charset="0"/>
                            </a:rPr>
                            <m:t>𝜀</m:t>
                          </m:r>
                          <m:r>
                            <a:rPr lang="en-US" altLang="zh-CN">
                              <a:solidFill>
                                <a:schemeClr val="tx2"/>
                              </a:solidFill>
                              <a:latin typeface="Cambria Math" panose="02040503050406030204" pitchFamily="18" charset="0"/>
                            </a:rPr>
                            <m:t>+</m:t>
                          </m:r>
                          <m:r>
                            <a:rPr lang="en-US" altLang="zh-CN">
                              <a:solidFill>
                                <a:schemeClr val="tx2"/>
                              </a:solidFill>
                              <a:latin typeface="Cambria Math" panose="02040503050406030204" pitchFamily="18" charset="0"/>
                            </a:rPr>
                            <m:t>0</m:t>
                          </m:r>
                          <m:r>
                            <a:rPr lang="en-US" altLang="zh-CN">
                              <a:solidFill>
                                <a:schemeClr val="tx2"/>
                              </a:solidFill>
                              <a:latin typeface="Cambria Math" panose="02040503050406030204" pitchFamily="18" charset="0"/>
                            </a:rPr>
                            <m:t>.</m:t>
                          </m:r>
                          <m:r>
                            <a:rPr lang="en-US" altLang="zh-CN">
                              <a:solidFill>
                                <a:schemeClr val="tx2"/>
                              </a:solidFill>
                              <a:latin typeface="Cambria Math" panose="02040503050406030204" pitchFamily="18" charset="0"/>
                            </a:rPr>
                            <m:t>9874</m:t>
                          </m:r>
                          <m:r>
                            <a:rPr lang="en-US" altLang="zh-CN">
                              <a:solidFill>
                                <a:schemeClr val="tx2"/>
                              </a:solidFill>
                              <a:latin typeface="Cambria Math" panose="02040503050406030204" pitchFamily="18" charset="0"/>
                            </a:rPr>
                            <m:t>×</m:t>
                          </m:r>
                          <m:r>
                            <a:rPr lang="en-US" altLang="zh-CN">
                              <a:solidFill>
                                <a:schemeClr val="tx2"/>
                              </a:solidFill>
                              <a:latin typeface="Cambria Math" panose="02040503050406030204" pitchFamily="18" charset="0"/>
                            </a:rPr>
                            <m:t>2</m:t>
                          </m:r>
                          <m:r>
                            <a:rPr lang="en-US" altLang="zh-CN">
                              <a:solidFill>
                                <a:schemeClr val="tx2"/>
                              </a:solidFill>
                              <a:latin typeface="Cambria Math" panose="02040503050406030204" pitchFamily="18" charset="0"/>
                            </a:rPr>
                            <m:t>.</m:t>
                          </m:r>
                          <m:r>
                            <a:rPr lang="en-US" altLang="zh-CN">
                              <a:solidFill>
                                <a:schemeClr val="tx2"/>
                              </a:solidFill>
                              <a:latin typeface="Cambria Math" panose="02040503050406030204" pitchFamily="18" charset="0"/>
                            </a:rPr>
                            <m:t>70</m:t>
                          </m:r>
                          <m:r>
                            <a:rPr lang="en-US" altLang="zh-CN">
                              <a:solidFill>
                                <a:schemeClr val="tx2"/>
                              </a:solidFill>
                              <a:latin typeface="Cambria Math" panose="02040503050406030204" pitchFamily="18" charset="0"/>
                            </a:rPr>
                            <m:t>×(</m:t>
                          </m:r>
                          <m:r>
                            <a:rPr lang="en-US" altLang="zh-CN">
                              <a:solidFill>
                                <a:schemeClr val="tx2"/>
                              </a:solidFill>
                              <a:latin typeface="Cambria Math" panose="02040503050406030204" pitchFamily="18" charset="0"/>
                            </a:rPr>
                            <m:t>1</m:t>
                          </m:r>
                          <m:r>
                            <a:rPr lang="en-US" altLang="zh-CN" i="1">
                              <a:solidFill>
                                <a:schemeClr val="tx2"/>
                              </a:solidFill>
                              <a:latin typeface="Cambria Math" panose="02040503050406030204" pitchFamily="18" charset="0"/>
                            </a:rPr>
                            <m:t>−</m:t>
                          </m:r>
                          <m:r>
                            <a:rPr lang="en-US" altLang="zh-CN" i="1">
                              <a:solidFill>
                                <a:schemeClr val="tx2"/>
                              </a:solidFill>
                              <a:latin typeface="Cambria Math" panose="02040503050406030204" pitchFamily="18" charset="0"/>
                            </a:rPr>
                            <m:t>𝜀</m:t>
                          </m:r>
                          <m:r>
                            <a:rPr lang="en-US" altLang="zh-CN">
                              <a:solidFill>
                                <a:schemeClr val="tx2"/>
                              </a:solidFill>
                              <a:latin typeface="Cambria Math" panose="02040503050406030204" pitchFamily="18" charset="0"/>
                            </a:rPr>
                            <m:t>)</m:t>
                          </m:r>
                        </m:num>
                        <m:den>
                          <m:f>
                            <m:fPr>
                              <m:ctrlPr>
                                <a:rPr lang="zh-CN" altLang="zh-CN" i="1">
                                  <a:solidFill>
                                    <a:schemeClr val="tx2"/>
                                  </a:solidFill>
                                  <a:latin typeface="Cambria Math" panose="02040503050406030204" pitchFamily="18" charset="0"/>
                                </a:rPr>
                              </m:ctrlPr>
                            </m:fPr>
                            <m:num>
                              <m:r>
                                <a:rPr lang="en-US" altLang="zh-CN">
                                  <a:solidFill>
                                    <a:schemeClr val="tx2"/>
                                  </a:solidFill>
                                  <a:latin typeface="Cambria Math" panose="02040503050406030204" pitchFamily="18" charset="0"/>
                                </a:rPr>
                                <m:t>235</m:t>
                              </m:r>
                            </m:num>
                            <m:den>
                              <m:r>
                                <a:rPr lang="en-US" altLang="zh-CN">
                                  <a:solidFill>
                                    <a:schemeClr val="tx2"/>
                                  </a:solidFill>
                                  <a:latin typeface="Cambria Math" panose="02040503050406030204" pitchFamily="18" charset="0"/>
                                </a:rPr>
                                <m:t>12</m:t>
                              </m:r>
                            </m:den>
                          </m:f>
                          <m:r>
                            <a:rPr lang="en-US" altLang="zh-CN">
                              <a:solidFill>
                                <a:schemeClr val="tx2"/>
                              </a:solidFill>
                              <a:latin typeface="Cambria Math" panose="02040503050406030204" pitchFamily="18" charset="0"/>
                            </a:rPr>
                            <m:t>×</m:t>
                          </m:r>
                          <m:r>
                            <a:rPr lang="en-US" altLang="zh-CN">
                              <a:solidFill>
                                <a:schemeClr val="tx2"/>
                              </a:solidFill>
                              <a:latin typeface="Cambria Math" panose="02040503050406030204" pitchFamily="18" charset="0"/>
                            </a:rPr>
                            <m:t>0</m:t>
                          </m:r>
                          <m:r>
                            <a:rPr lang="en-US" altLang="zh-CN">
                              <a:solidFill>
                                <a:schemeClr val="tx2"/>
                              </a:solidFill>
                              <a:latin typeface="Cambria Math" panose="02040503050406030204" pitchFamily="18" charset="0"/>
                            </a:rPr>
                            <m:t>.</m:t>
                          </m:r>
                          <m:r>
                            <a:rPr lang="en-US" altLang="zh-CN">
                              <a:solidFill>
                                <a:schemeClr val="tx2"/>
                              </a:solidFill>
                              <a:latin typeface="Cambria Math" panose="02040503050406030204" pitchFamily="18" charset="0"/>
                            </a:rPr>
                            <m:t>0034</m:t>
                          </m:r>
                          <m:r>
                            <a:rPr lang="en-US" altLang="zh-CN">
                              <a:solidFill>
                                <a:schemeClr val="tx2"/>
                              </a:solidFill>
                              <a:latin typeface="Cambria Math" panose="02040503050406030204" pitchFamily="18" charset="0"/>
                            </a:rPr>
                            <m:t>+</m:t>
                          </m:r>
                          <m:r>
                            <a:rPr lang="en-US" altLang="zh-CN">
                              <a:solidFill>
                                <a:schemeClr val="tx2"/>
                              </a:solidFill>
                              <a:latin typeface="Cambria Math" panose="02040503050406030204" pitchFamily="18" charset="0"/>
                            </a:rPr>
                            <m:t>680</m:t>
                          </m:r>
                          <m:r>
                            <a:rPr lang="en-US" altLang="zh-CN">
                              <a:solidFill>
                                <a:schemeClr val="tx2"/>
                              </a:solidFill>
                              <a:latin typeface="Cambria Math" panose="02040503050406030204" pitchFamily="18" charset="0"/>
                            </a:rPr>
                            <m:t>.</m:t>
                          </m:r>
                          <m:r>
                            <a:rPr lang="en-US" altLang="zh-CN">
                              <a:solidFill>
                                <a:schemeClr val="tx2"/>
                              </a:solidFill>
                              <a:latin typeface="Cambria Math" panose="02040503050406030204" pitchFamily="18" charset="0"/>
                            </a:rPr>
                            <m:t>9</m:t>
                          </m:r>
                          <m:r>
                            <a:rPr lang="en-US" altLang="zh-CN">
                              <a:solidFill>
                                <a:schemeClr val="tx2"/>
                              </a:solidFill>
                              <a:latin typeface="Cambria Math" panose="02040503050406030204" pitchFamily="18" charset="0"/>
                            </a:rPr>
                            <m:t>×</m:t>
                          </m:r>
                          <m:r>
                            <a:rPr lang="en-US" altLang="zh-CN" i="1">
                              <a:solidFill>
                                <a:schemeClr val="tx2"/>
                              </a:solidFill>
                              <a:latin typeface="Cambria Math" panose="02040503050406030204" pitchFamily="18" charset="0"/>
                            </a:rPr>
                            <m:t>𝜀</m:t>
                          </m:r>
                          <m:r>
                            <a:rPr lang="en-US" altLang="zh-CN">
                              <a:solidFill>
                                <a:schemeClr val="tx2"/>
                              </a:solidFill>
                              <a:latin typeface="Cambria Math" panose="02040503050406030204" pitchFamily="18" charset="0"/>
                            </a:rPr>
                            <m:t>+</m:t>
                          </m:r>
                          <m:r>
                            <a:rPr lang="en-US" altLang="zh-CN">
                              <a:solidFill>
                                <a:schemeClr val="tx2"/>
                              </a:solidFill>
                              <a:latin typeface="Cambria Math" panose="02040503050406030204" pitchFamily="18" charset="0"/>
                            </a:rPr>
                            <m:t>0</m:t>
                          </m:r>
                          <m:r>
                            <a:rPr lang="en-US" altLang="zh-CN">
                              <a:solidFill>
                                <a:schemeClr val="tx2"/>
                              </a:solidFill>
                              <a:latin typeface="Cambria Math" panose="02040503050406030204" pitchFamily="18" charset="0"/>
                            </a:rPr>
                            <m:t>.</m:t>
                          </m:r>
                          <m:r>
                            <a:rPr lang="en-US" altLang="zh-CN">
                              <a:solidFill>
                                <a:schemeClr val="tx2"/>
                              </a:solidFill>
                              <a:latin typeface="Cambria Math" panose="02040503050406030204" pitchFamily="18" charset="0"/>
                            </a:rPr>
                            <m:t>9874</m:t>
                          </m:r>
                          <m:r>
                            <a:rPr lang="en-US" altLang="zh-CN">
                              <a:solidFill>
                                <a:schemeClr val="tx2"/>
                              </a:solidFill>
                              <a:latin typeface="Cambria Math" panose="02040503050406030204" pitchFamily="18" charset="0"/>
                            </a:rPr>
                            <m:t>×</m:t>
                          </m:r>
                          <m:r>
                            <a:rPr lang="en-US" altLang="zh-CN">
                              <a:solidFill>
                                <a:schemeClr val="tx2"/>
                              </a:solidFill>
                              <a:latin typeface="Cambria Math" panose="02040503050406030204" pitchFamily="18" charset="0"/>
                            </a:rPr>
                            <m:t>2</m:t>
                          </m:r>
                          <m:r>
                            <a:rPr lang="en-US" altLang="zh-CN">
                              <a:solidFill>
                                <a:schemeClr val="tx2"/>
                              </a:solidFill>
                              <a:latin typeface="Cambria Math" panose="02040503050406030204" pitchFamily="18" charset="0"/>
                            </a:rPr>
                            <m:t>.</m:t>
                          </m:r>
                          <m:r>
                            <a:rPr lang="en-US" altLang="zh-CN">
                              <a:solidFill>
                                <a:schemeClr val="tx2"/>
                              </a:solidFill>
                              <a:latin typeface="Cambria Math" panose="02040503050406030204" pitchFamily="18" charset="0"/>
                            </a:rPr>
                            <m:t>70</m:t>
                          </m:r>
                          <m:r>
                            <a:rPr lang="en-US" altLang="zh-CN">
                              <a:solidFill>
                                <a:schemeClr val="tx2"/>
                              </a:solidFill>
                              <a:latin typeface="Cambria Math" panose="02040503050406030204" pitchFamily="18" charset="0"/>
                            </a:rPr>
                            <m:t>×(</m:t>
                          </m:r>
                          <m:r>
                            <a:rPr lang="en-US" altLang="zh-CN">
                              <a:solidFill>
                                <a:schemeClr val="tx2"/>
                              </a:solidFill>
                              <a:latin typeface="Cambria Math" panose="02040503050406030204" pitchFamily="18" charset="0"/>
                            </a:rPr>
                            <m:t>1</m:t>
                          </m:r>
                          <m:r>
                            <a:rPr lang="en-US" altLang="zh-CN" i="1">
                              <a:solidFill>
                                <a:schemeClr val="tx2"/>
                              </a:solidFill>
                              <a:latin typeface="Cambria Math" panose="02040503050406030204" pitchFamily="18" charset="0"/>
                            </a:rPr>
                            <m:t>−</m:t>
                          </m:r>
                          <m:r>
                            <a:rPr lang="en-US" altLang="zh-CN" i="1">
                              <a:solidFill>
                                <a:schemeClr val="tx2"/>
                              </a:solidFill>
                              <a:latin typeface="Cambria Math" panose="02040503050406030204" pitchFamily="18" charset="0"/>
                            </a:rPr>
                            <m:t>𝜀</m:t>
                          </m:r>
                          <m:r>
                            <a:rPr lang="en-US" altLang="zh-CN">
                              <a:solidFill>
                                <a:schemeClr val="tx2"/>
                              </a:solidFill>
                              <a:latin typeface="Cambria Math" panose="02040503050406030204" pitchFamily="18" charset="0"/>
                            </a:rPr>
                            <m:t>)</m:t>
                          </m:r>
                        </m:den>
                      </m:f>
                    </m:oMath>
                    <m:oMath xmlns:m="http://schemas.openxmlformats.org/officeDocument/2006/math">
                      <m:r>
                        <a:rPr lang="en-US" altLang="zh-CN">
                          <a:solidFill>
                            <a:schemeClr val="tx2"/>
                          </a:solidFill>
                          <a:latin typeface="Cambria Math" panose="02040503050406030204" pitchFamily="18" charset="0"/>
                        </a:rPr>
                        <m:t>=</m:t>
                      </m:r>
                      <m:f>
                        <m:fPr>
                          <m:ctrlPr>
                            <a:rPr lang="zh-CN" altLang="zh-CN" i="1">
                              <a:solidFill>
                                <a:schemeClr val="tx2"/>
                              </a:solidFill>
                              <a:latin typeface="Cambria Math" panose="02040503050406030204" pitchFamily="18" charset="0"/>
                            </a:rPr>
                          </m:ctrlPr>
                        </m:fPr>
                        <m:num>
                          <m:r>
                            <a:rPr lang="en-US" altLang="zh-CN">
                              <a:solidFill>
                                <a:schemeClr val="tx2"/>
                              </a:solidFill>
                              <a:latin typeface="Cambria Math" panose="02040503050406030204" pitchFamily="18" charset="0"/>
                            </a:rPr>
                            <m:t>678</m:t>
                          </m:r>
                          <m:r>
                            <a:rPr lang="en-US" altLang="zh-CN">
                              <a:solidFill>
                                <a:schemeClr val="tx2"/>
                              </a:solidFill>
                              <a:latin typeface="Cambria Math" panose="02040503050406030204" pitchFamily="18" charset="0"/>
                            </a:rPr>
                            <m:t>.</m:t>
                          </m:r>
                          <m:r>
                            <a:rPr lang="en-US" altLang="zh-CN">
                              <a:solidFill>
                                <a:schemeClr val="tx2"/>
                              </a:solidFill>
                              <a:latin typeface="Cambria Math" panose="02040503050406030204" pitchFamily="18" charset="0"/>
                            </a:rPr>
                            <m:t>234</m:t>
                          </m:r>
                          <m:r>
                            <a:rPr lang="en-US" altLang="zh-CN">
                              <a:solidFill>
                                <a:schemeClr val="tx2"/>
                              </a:solidFill>
                              <a:latin typeface="Cambria Math" panose="02040503050406030204" pitchFamily="18" charset="0"/>
                            </a:rPr>
                            <m:t>×</m:t>
                          </m:r>
                          <m:r>
                            <a:rPr lang="en-US" altLang="zh-CN" i="1">
                              <a:solidFill>
                                <a:schemeClr val="tx2"/>
                              </a:solidFill>
                              <a:latin typeface="Cambria Math" panose="02040503050406030204" pitchFamily="18" charset="0"/>
                            </a:rPr>
                            <m:t>𝜀</m:t>
                          </m:r>
                          <m:r>
                            <a:rPr lang="en-US" altLang="zh-CN">
                              <a:solidFill>
                                <a:schemeClr val="tx2"/>
                              </a:solidFill>
                              <a:latin typeface="Cambria Math" panose="02040503050406030204" pitchFamily="18" charset="0"/>
                            </a:rPr>
                            <m:t>+</m:t>
                          </m:r>
                          <m:r>
                            <a:rPr lang="en-US" altLang="zh-CN">
                              <a:solidFill>
                                <a:schemeClr val="tx2"/>
                              </a:solidFill>
                              <a:latin typeface="Cambria Math" panose="02040503050406030204" pitchFamily="18" charset="0"/>
                            </a:rPr>
                            <m:t>2</m:t>
                          </m:r>
                          <m:r>
                            <a:rPr lang="en-US" altLang="zh-CN">
                              <a:solidFill>
                                <a:schemeClr val="tx2"/>
                              </a:solidFill>
                              <a:latin typeface="Cambria Math" panose="02040503050406030204" pitchFamily="18" charset="0"/>
                            </a:rPr>
                            <m:t>.</m:t>
                          </m:r>
                          <m:r>
                            <a:rPr lang="en-US" altLang="zh-CN">
                              <a:solidFill>
                                <a:schemeClr val="tx2"/>
                              </a:solidFill>
                              <a:latin typeface="Cambria Math" panose="02040503050406030204" pitchFamily="18" charset="0"/>
                            </a:rPr>
                            <m:t>666</m:t>
                          </m:r>
                        </m:num>
                        <m:den>
                          <m:r>
                            <a:rPr lang="en-US" altLang="zh-CN">
                              <a:solidFill>
                                <a:schemeClr val="tx2"/>
                              </a:solidFill>
                              <a:latin typeface="Cambria Math" panose="02040503050406030204" pitchFamily="18" charset="0"/>
                            </a:rPr>
                            <m:t>678</m:t>
                          </m:r>
                          <m:r>
                            <a:rPr lang="en-US" altLang="zh-CN">
                              <a:solidFill>
                                <a:schemeClr val="tx2"/>
                              </a:solidFill>
                              <a:latin typeface="Cambria Math" panose="02040503050406030204" pitchFamily="18" charset="0"/>
                            </a:rPr>
                            <m:t>.</m:t>
                          </m:r>
                          <m:r>
                            <a:rPr lang="en-US" altLang="zh-CN">
                              <a:solidFill>
                                <a:schemeClr val="tx2"/>
                              </a:solidFill>
                              <a:latin typeface="Cambria Math" panose="02040503050406030204" pitchFamily="18" charset="0"/>
                            </a:rPr>
                            <m:t>234</m:t>
                          </m:r>
                          <m:r>
                            <a:rPr lang="en-US" altLang="zh-CN">
                              <a:solidFill>
                                <a:schemeClr val="tx2"/>
                              </a:solidFill>
                              <a:latin typeface="Cambria Math" panose="02040503050406030204" pitchFamily="18" charset="0"/>
                            </a:rPr>
                            <m:t>×</m:t>
                          </m:r>
                          <m:r>
                            <a:rPr lang="en-US" altLang="zh-CN" i="1">
                              <a:solidFill>
                                <a:schemeClr val="tx2"/>
                              </a:solidFill>
                              <a:latin typeface="Cambria Math" panose="02040503050406030204" pitchFamily="18" charset="0"/>
                            </a:rPr>
                            <m:t>𝜀</m:t>
                          </m:r>
                          <m:r>
                            <a:rPr lang="en-US" altLang="zh-CN">
                              <a:solidFill>
                                <a:schemeClr val="tx2"/>
                              </a:solidFill>
                              <a:latin typeface="Cambria Math" panose="02040503050406030204" pitchFamily="18" charset="0"/>
                            </a:rPr>
                            <m:t>+</m:t>
                          </m:r>
                          <m:r>
                            <a:rPr lang="en-US" altLang="zh-CN">
                              <a:solidFill>
                                <a:schemeClr val="tx2"/>
                              </a:solidFill>
                              <a:latin typeface="Cambria Math" panose="02040503050406030204" pitchFamily="18" charset="0"/>
                            </a:rPr>
                            <m:t>2</m:t>
                          </m:r>
                          <m:r>
                            <a:rPr lang="en-US" altLang="zh-CN">
                              <a:solidFill>
                                <a:schemeClr val="tx2"/>
                              </a:solidFill>
                              <a:latin typeface="Cambria Math" panose="02040503050406030204" pitchFamily="18" charset="0"/>
                            </a:rPr>
                            <m:t>.</m:t>
                          </m:r>
                          <m:r>
                            <a:rPr lang="en-US" altLang="zh-CN">
                              <a:solidFill>
                                <a:schemeClr val="tx2"/>
                              </a:solidFill>
                              <a:latin typeface="Cambria Math" panose="02040503050406030204" pitchFamily="18" charset="0"/>
                            </a:rPr>
                            <m:t>733</m:t>
                          </m:r>
                        </m:den>
                      </m:f>
                      <m:r>
                        <a:rPr lang="en-US" altLang="zh-CN">
                          <a:solidFill>
                            <a:schemeClr val="tx2"/>
                          </a:solidFill>
                          <a:latin typeface="Cambria Math" panose="02040503050406030204" pitchFamily="18" charset="0"/>
                        </a:rPr>
                        <m:t>=</m:t>
                      </m:r>
                      <m:d>
                        <m:dPr>
                          <m:begChr m:val="{"/>
                          <m:endChr m:val=""/>
                          <m:ctrlPr>
                            <a:rPr lang="zh-CN" altLang="zh-CN" i="1">
                              <a:solidFill>
                                <a:schemeClr val="tx2"/>
                              </a:solidFill>
                              <a:latin typeface="Cambria Math" panose="02040503050406030204" pitchFamily="18" charset="0"/>
                            </a:rPr>
                          </m:ctrlPr>
                        </m:dPr>
                        <m:e>
                          <m:m>
                            <m:mPr>
                              <m:mcs>
                                <m:mc>
                                  <m:mcPr>
                                    <m:count m:val="2"/>
                                    <m:mcJc m:val="center"/>
                                  </m:mcPr>
                                </m:mc>
                              </m:mcs>
                              <m:plcHide m:val="on"/>
                              <m:ctrlPr>
                                <a:rPr lang="zh-CN" altLang="zh-CN" i="1">
                                  <a:solidFill>
                                    <a:schemeClr val="tx2"/>
                                  </a:solidFill>
                                  <a:latin typeface="Cambria Math" panose="02040503050406030204" pitchFamily="18" charset="0"/>
                                </a:rPr>
                              </m:ctrlPr>
                            </m:mPr>
                            <m:mr>
                              <m:e>
                                <m:r>
                                  <a:rPr lang="en-US" altLang="zh-CN">
                                    <a:solidFill>
                                      <a:schemeClr val="tx2"/>
                                    </a:solidFill>
                                    <a:latin typeface="Cambria Math" panose="02040503050406030204" pitchFamily="18" charset="0"/>
                                  </a:rPr>
                                  <m:t>99</m:t>
                                </m:r>
                                <m:r>
                                  <a:rPr lang="en-US" altLang="zh-CN">
                                    <a:solidFill>
                                      <a:schemeClr val="tx2"/>
                                    </a:solidFill>
                                    <a:latin typeface="Cambria Math" panose="02040503050406030204" pitchFamily="18" charset="0"/>
                                  </a:rPr>
                                  <m:t>.</m:t>
                                </m:r>
                                <m:r>
                                  <a:rPr lang="en-US" altLang="zh-CN">
                                    <a:solidFill>
                                      <a:schemeClr val="tx2"/>
                                    </a:solidFill>
                                    <a:latin typeface="Cambria Math" panose="02040503050406030204" pitchFamily="18" charset="0"/>
                                  </a:rPr>
                                  <m:t>10</m:t>
                                </m:r>
                                <m:r>
                                  <a:rPr lang="en-US" altLang="zh-CN">
                                    <a:solidFill>
                                      <a:schemeClr val="tx2"/>
                                    </a:solidFill>
                                    <a:latin typeface="Cambria Math" panose="02040503050406030204" pitchFamily="18" charset="0"/>
                                  </a:rPr>
                                  <m:t>%</m:t>
                                </m:r>
                              </m:e>
                              <m:e>
                                <m:r>
                                  <m:rPr>
                                    <m:nor/>
                                  </m:rPr>
                                  <a:rPr lang="en-US" altLang="zh-CN" i="1">
                                    <a:solidFill>
                                      <a:schemeClr val="tx2"/>
                                    </a:solidFill>
                                    <a:latin typeface="华文楷体" panose="02010600040101010101" charset="-122"/>
                                    <a:ea typeface="华文楷体" panose="02010600040101010101" charset="-122"/>
                                  </a:rPr>
                                  <m:t> </m:t>
                                </m:r>
                                <m:r>
                                  <m:rPr>
                                    <m:nor/>
                                  </m:rPr>
                                  <a:rPr lang="zh-CN" altLang="zh-CN">
                                    <a:solidFill>
                                      <a:schemeClr val="tx2"/>
                                    </a:solidFill>
                                    <a:latin typeface="华文楷体" panose="02010600040101010101" charset="-122"/>
                                    <a:ea typeface="华文楷体" panose="02010600040101010101" charset="-122"/>
                                  </a:rPr>
                                  <m:t>当</m:t>
                                </m:r>
                                <m:r>
                                  <m:rPr>
                                    <m:nor/>
                                  </m:rPr>
                                  <a:rPr lang="en-US" altLang="zh-CN" i="1">
                                    <a:solidFill>
                                      <a:schemeClr val="tx2"/>
                                    </a:solidFill>
                                    <a:latin typeface="华文楷体" panose="02010600040101010101" charset="-122"/>
                                    <a:ea typeface="华文楷体" panose="02010600040101010101" charset="-122"/>
                                  </a:rPr>
                                  <m:t> </m:t>
                                </m:r>
                                <m:r>
                                  <a:rPr lang="en-US" altLang="zh-CN" i="1">
                                    <a:solidFill>
                                      <a:schemeClr val="tx2"/>
                                    </a:solidFill>
                                    <a:latin typeface="Cambria Math" panose="02040503050406030204" pitchFamily="18" charset="0"/>
                                  </a:rPr>
                                  <m:t>𝜀</m:t>
                                </m:r>
                                <m:r>
                                  <a:rPr lang="en-US" altLang="zh-CN">
                                    <a:solidFill>
                                      <a:schemeClr val="tx2"/>
                                    </a:solidFill>
                                    <a:latin typeface="Cambria Math" panose="02040503050406030204" pitchFamily="18" charset="0"/>
                                  </a:rPr>
                                  <m:t>=</m:t>
                                </m:r>
                                <m:r>
                                  <a:rPr lang="en-US" altLang="zh-CN">
                                    <a:solidFill>
                                      <a:schemeClr val="tx2"/>
                                    </a:solidFill>
                                    <a:latin typeface="Cambria Math" panose="02040503050406030204" pitchFamily="18" charset="0"/>
                                  </a:rPr>
                                  <m:t>0</m:t>
                                </m:r>
                                <m:r>
                                  <a:rPr lang="en-US" altLang="zh-CN">
                                    <a:solidFill>
                                      <a:schemeClr val="tx2"/>
                                    </a:solidFill>
                                    <a:latin typeface="Cambria Math" panose="02040503050406030204" pitchFamily="18" charset="0"/>
                                  </a:rPr>
                                  <m:t>.</m:t>
                                </m:r>
                                <m:r>
                                  <a:rPr lang="en-US" altLang="zh-CN">
                                    <a:solidFill>
                                      <a:schemeClr val="tx2"/>
                                    </a:solidFill>
                                    <a:latin typeface="Cambria Math" panose="02040503050406030204" pitchFamily="18" charset="0"/>
                                  </a:rPr>
                                  <m:t>7</m:t>
                                </m:r>
                                <m:r>
                                  <a:rPr lang="en-US" altLang="zh-CN">
                                    <a:solidFill>
                                      <a:schemeClr val="tx2"/>
                                    </a:solidFill>
                                    <a:latin typeface="Cambria Math" panose="02040503050406030204" pitchFamily="18" charset="0"/>
                                  </a:rPr>
                                  <m:t>%</m:t>
                                </m:r>
                                <m:r>
                                  <m:rPr>
                                    <m:nor/>
                                  </m:rPr>
                                  <a:rPr lang="en-US" altLang="zh-CN" i="1">
                                    <a:solidFill>
                                      <a:schemeClr val="tx2"/>
                                    </a:solidFill>
                                    <a:latin typeface="华文楷体" panose="02010600040101010101" charset="-122"/>
                                    <a:ea typeface="华文楷体" panose="02010600040101010101" charset="-122"/>
                                  </a:rPr>
                                  <m:t> </m:t>
                                </m:r>
                                <m:r>
                                  <m:rPr>
                                    <m:nor/>
                                  </m:rPr>
                                  <a:rPr lang="zh-CN" altLang="zh-CN">
                                    <a:solidFill>
                                      <a:schemeClr val="tx2"/>
                                    </a:solidFill>
                                    <a:latin typeface="华文楷体" panose="02010600040101010101" charset="-122"/>
                                    <a:ea typeface="华文楷体" panose="02010600040101010101" charset="-122"/>
                                  </a:rPr>
                                  <m:t>时</m:t>
                                </m:r>
                                <m:r>
                                  <m:rPr>
                                    <m:nor/>
                                  </m:rPr>
                                  <a:rPr lang="en-US" altLang="zh-CN" i="1">
                                    <a:solidFill>
                                      <a:schemeClr val="tx2"/>
                                    </a:solidFill>
                                    <a:latin typeface="华文楷体" panose="02010600040101010101" charset="-122"/>
                                    <a:ea typeface="华文楷体" panose="02010600040101010101" charset="-122"/>
                                  </a:rPr>
                                  <m:t> </m:t>
                                </m:r>
                              </m:e>
                            </m:mr>
                            <m:mr>
                              <m:e>
                                <m:r>
                                  <a:rPr lang="en-US" altLang="zh-CN">
                                    <a:solidFill>
                                      <a:schemeClr val="tx2"/>
                                    </a:solidFill>
                                    <a:latin typeface="Cambria Math" panose="02040503050406030204" pitchFamily="18" charset="0"/>
                                  </a:rPr>
                                  <m:t>99</m:t>
                                </m:r>
                                <m:r>
                                  <a:rPr lang="en-US" altLang="zh-CN">
                                    <a:solidFill>
                                      <a:schemeClr val="tx2"/>
                                    </a:solidFill>
                                    <a:latin typeface="Cambria Math" panose="02040503050406030204" pitchFamily="18" charset="0"/>
                                  </a:rPr>
                                  <m:t>.</m:t>
                                </m:r>
                                <m:r>
                                  <a:rPr lang="en-US" altLang="zh-CN">
                                    <a:solidFill>
                                      <a:schemeClr val="tx2"/>
                                    </a:solidFill>
                                    <a:latin typeface="Cambria Math" panose="02040503050406030204" pitchFamily="18" charset="0"/>
                                  </a:rPr>
                                  <m:t>78</m:t>
                                </m:r>
                                <m:r>
                                  <a:rPr lang="en-US" altLang="zh-CN">
                                    <a:solidFill>
                                      <a:schemeClr val="tx2"/>
                                    </a:solidFill>
                                    <a:latin typeface="Cambria Math" panose="02040503050406030204" pitchFamily="18" charset="0"/>
                                  </a:rPr>
                                  <m:t>%</m:t>
                                </m:r>
                              </m:e>
                              <m:e>
                                <m:r>
                                  <m:rPr>
                                    <m:nor/>
                                  </m:rPr>
                                  <a:rPr lang="en-US" altLang="zh-CN" i="1">
                                    <a:solidFill>
                                      <a:schemeClr val="tx2"/>
                                    </a:solidFill>
                                    <a:latin typeface="华文楷体" panose="02010600040101010101" charset="-122"/>
                                    <a:ea typeface="华文楷体" panose="02010600040101010101" charset="-122"/>
                                  </a:rPr>
                                  <m:t> </m:t>
                                </m:r>
                                <m:r>
                                  <m:rPr>
                                    <m:nor/>
                                  </m:rPr>
                                  <a:rPr lang="zh-CN" altLang="zh-CN">
                                    <a:solidFill>
                                      <a:schemeClr val="tx2"/>
                                    </a:solidFill>
                                    <a:latin typeface="华文楷体" panose="02010600040101010101" charset="-122"/>
                                    <a:ea typeface="华文楷体" panose="02010600040101010101" charset="-122"/>
                                  </a:rPr>
                                  <m:t>当</m:t>
                                </m:r>
                                <m:r>
                                  <m:rPr>
                                    <m:nor/>
                                  </m:rPr>
                                  <a:rPr lang="en-US" altLang="zh-CN" i="1">
                                    <a:solidFill>
                                      <a:schemeClr val="tx2"/>
                                    </a:solidFill>
                                    <a:latin typeface="华文楷体" panose="02010600040101010101" charset="-122"/>
                                    <a:ea typeface="华文楷体" panose="02010600040101010101" charset="-122"/>
                                  </a:rPr>
                                  <m:t> </m:t>
                                </m:r>
                                <m:r>
                                  <a:rPr lang="en-US" altLang="zh-CN" i="1">
                                    <a:solidFill>
                                      <a:schemeClr val="tx2"/>
                                    </a:solidFill>
                                    <a:latin typeface="Cambria Math" panose="02040503050406030204" pitchFamily="18" charset="0"/>
                                  </a:rPr>
                                  <m:t>𝜀</m:t>
                                </m:r>
                                <m:r>
                                  <a:rPr lang="en-US" altLang="zh-CN">
                                    <a:solidFill>
                                      <a:schemeClr val="tx2"/>
                                    </a:solidFill>
                                    <a:latin typeface="Cambria Math" panose="02040503050406030204" pitchFamily="18" charset="0"/>
                                  </a:rPr>
                                  <m:t>=</m:t>
                                </m:r>
                                <m:r>
                                  <a:rPr lang="en-US" altLang="zh-CN">
                                    <a:solidFill>
                                      <a:schemeClr val="tx2"/>
                                    </a:solidFill>
                                    <a:latin typeface="Cambria Math" panose="02040503050406030204" pitchFamily="18" charset="0"/>
                                  </a:rPr>
                                  <m:t>4</m:t>
                                </m:r>
                                <m:r>
                                  <a:rPr lang="en-US" altLang="zh-CN">
                                    <a:solidFill>
                                      <a:schemeClr val="tx2"/>
                                    </a:solidFill>
                                    <a:latin typeface="Cambria Math" panose="02040503050406030204" pitchFamily="18" charset="0"/>
                                  </a:rPr>
                                  <m:t>.</m:t>
                                </m:r>
                                <m:r>
                                  <a:rPr lang="en-US" altLang="zh-CN">
                                    <a:solidFill>
                                      <a:schemeClr val="tx2"/>
                                    </a:solidFill>
                                    <a:latin typeface="Cambria Math" panose="02040503050406030204" pitchFamily="18" charset="0"/>
                                  </a:rPr>
                                  <m:t>0</m:t>
                                </m:r>
                                <m:r>
                                  <a:rPr lang="en-US" altLang="zh-CN">
                                    <a:solidFill>
                                      <a:schemeClr val="tx2"/>
                                    </a:solidFill>
                                    <a:latin typeface="Cambria Math" panose="02040503050406030204" pitchFamily="18" charset="0"/>
                                  </a:rPr>
                                  <m:t>%</m:t>
                                </m:r>
                                <m:r>
                                  <m:rPr>
                                    <m:nor/>
                                  </m:rPr>
                                  <a:rPr lang="en-US" altLang="zh-CN" i="1">
                                    <a:solidFill>
                                      <a:schemeClr val="tx2"/>
                                    </a:solidFill>
                                    <a:latin typeface="华文楷体" panose="02010600040101010101" charset="-122"/>
                                    <a:ea typeface="华文楷体" panose="02010600040101010101" charset="-122"/>
                                  </a:rPr>
                                  <m:t> </m:t>
                                </m:r>
                                <m:r>
                                  <m:rPr>
                                    <m:nor/>
                                  </m:rPr>
                                  <a:rPr lang="zh-CN" altLang="zh-CN">
                                    <a:solidFill>
                                      <a:schemeClr val="tx2"/>
                                    </a:solidFill>
                                    <a:latin typeface="华文楷体" panose="02010600040101010101" charset="-122"/>
                                    <a:ea typeface="华文楷体" panose="02010600040101010101" charset="-122"/>
                                  </a:rPr>
                                  <m:t>时</m:t>
                                </m:r>
                                <m:r>
                                  <m:rPr>
                                    <m:nor/>
                                  </m:rPr>
                                  <a:rPr lang="en-US" altLang="zh-CN" i="1">
                                    <a:solidFill>
                                      <a:schemeClr val="tx2"/>
                                    </a:solidFill>
                                    <a:latin typeface="华文楷体" panose="02010600040101010101" charset="-122"/>
                                    <a:ea typeface="华文楷体" panose="02010600040101010101" charset="-122"/>
                                  </a:rPr>
                                  <m:t> </m:t>
                                </m:r>
                              </m:e>
                            </m:mr>
                          </m:m>
                        </m:e>
                      </m:d>
                    </m:oMath>
                  </m:oMathPara>
                </a14:m>
                <a:endParaRPr lang="zh-CN" altLang="zh-CN" dirty="0">
                  <a:solidFill>
                    <a:schemeClr val="tx2"/>
                  </a:solidFill>
                  <a:latin typeface="华文楷体" panose="02010600040101010101" charset="-122"/>
                  <a:ea typeface="华文楷体" panose="02010600040101010101" charset="-122"/>
                </a:endParaRPr>
              </a:p>
              <a:p>
                <a:pPr algn="just"/>
                <a:endParaRPr lang="zh-CN" altLang="en-US" dirty="0">
                  <a:solidFill>
                    <a:schemeClr val="tx2"/>
                  </a:solidFill>
                  <a:latin typeface="华文楷体" panose="02010600040101010101" charset="-122"/>
                  <a:ea typeface="华文楷体" panose="02010600040101010101" charset="-122"/>
                </a:endParaRPr>
              </a:p>
            </p:txBody>
          </p:sp>
        </mc:Choice>
        <mc:Fallback>
          <p:sp>
            <p:nvSpPr>
              <p:cNvPr id="6" name="矩形 5"/>
              <p:cNvSpPr>
                <a:spLocks noRot="1" noChangeAspect="1" noMove="1" noResize="1" noEditPoints="1" noAdjustHandles="1" noChangeArrowheads="1" noChangeShapeType="1" noTextEdit="1"/>
              </p:cNvSpPr>
              <p:nvPr/>
            </p:nvSpPr>
            <p:spPr>
              <a:xfrm>
                <a:off x="317271" y="548680"/>
                <a:ext cx="8424936" cy="6393180"/>
              </a:xfrm>
              <a:prstGeom prst="rect">
                <a:avLst/>
              </a:prstGeom>
              <a:blipFill rotWithShape="1">
                <a:blip r:embed="rId1"/>
                <a:stretch>
                  <a:fillRect l="-5" t="-1" r="2" b="1"/>
                </a:stretch>
              </a:blipFill>
            </p:spPr>
            <p:txBody>
              <a:bodyPr/>
              <a:lstStyle/>
              <a:p>
                <a:r>
                  <a:rPr lang="zh-CN" altLang="en-US">
                    <a:noFill/>
                  </a:rPr>
                  <a:t> </a:t>
                </a:r>
              </a:p>
            </p:txBody>
          </p:sp>
        </mc:Fallback>
      </mc:AlternateContent>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a:t>计算消耗</a:t>
            </a:r>
            <a:r>
              <a:rPr lang="en-US" altLang="zh-CN" dirty="0"/>
              <a:t>U</a:t>
            </a:r>
            <a:r>
              <a:rPr lang="zh-CN" altLang="en-US" dirty="0"/>
              <a:t>的量（</a:t>
            </a:r>
            <a:r>
              <a:rPr lang="en-US" altLang="zh-CN" dirty="0"/>
              <a:t>7</a:t>
            </a:r>
            <a:r>
              <a:rPr lang="zh-CN" altLang="en-US" dirty="0"/>
              <a:t>，</a:t>
            </a:r>
            <a:r>
              <a:rPr lang="en-US" altLang="zh-CN" dirty="0"/>
              <a:t>12</a:t>
            </a:r>
            <a:r>
              <a:rPr lang="zh-CN" altLang="en-US" dirty="0"/>
              <a:t>题）</a:t>
            </a:r>
            <a:endParaRPr lang="zh-CN" altLang="en-US" dirty="0"/>
          </a:p>
        </p:txBody>
      </p:sp>
      <mc:AlternateContent xmlns:mc="http://schemas.openxmlformats.org/markup-compatibility/2006">
        <mc:Choice xmlns:a14="http://schemas.microsoft.com/office/drawing/2010/main" Requires="a14">
          <p:sp>
            <p:nvSpPr>
              <p:cNvPr id="6" name="Rectangle 3"/>
              <p:cNvSpPr>
                <a:spLocks noChangeArrowheads="1"/>
              </p:cNvSpPr>
              <p:nvPr/>
            </p:nvSpPr>
            <p:spPr bwMode="auto">
              <a:xfrm>
                <a:off x="248391" y="733711"/>
                <a:ext cx="8640960" cy="53905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lvl="0" eaLnBrk="0" fontAlgn="base" hangingPunct="0">
                  <a:lnSpc>
                    <a:spcPct val="150000"/>
                  </a:lnSpc>
                  <a:spcBef>
                    <a:spcPct val="0"/>
                  </a:spcBef>
                  <a:spcAft>
                    <a:spcPct val="0"/>
                  </a:spcAft>
                </a:pPr>
                <a:r>
                  <a:rPr lang="en-US" altLang="zh-CN" sz="2000" dirty="0">
                    <a:solidFill>
                      <a:schemeClr val="tx2"/>
                    </a:solidFill>
                    <a:latin typeface="华文楷体" panose="02010600040101010101" charset="-122"/>
                    <a:ea typeface="华文楷体" panose="02010600040101010101" charset="-122"/>
                    <a:cs typeface="Times New Roman" panose="02020603050405020304" pitchFamily="18" charset="0"/>
                  </a:rPr>
                  <a:t>7. </a:t>
                </a:r>
                <a:r>
                  <a:rPr lang="zh-CN" altLang="en-US" sz="2000" dirty="0">
                    <a:solidFill>
                      <a:schemeClr val="tx2"/>
                    </a:solidFill>
                    <a:latin typeface="华文楷体" panose="02010600040101010101" charset="-122"/>
                    <a:ea typeface="华文楷体" panose="02010600040101010101" charset="-122"/>
                    <a:cs typeface="Times New Roman" panose="02020603050405020304" pitchFamily="18" charset="0"/>
                  </a:rPr>
                  <a:t>有一座小型核电站，电功率为</a:t>
                </a:r>
                <a:r>
                  <a:rPr lang="en-US" altLang="zh-CN" sz="2000" dirty="0">
                    <a:solidFill>
                      <a:schemeClr val="tx2"/>
                    </a:solidFill>
                    <a:latin typeface="华文楷体" panose="02010600040101010101" charset="-122"/>
                    <a:ea typeface="华文楷体" panose="02010600040101010101" charset="-122"/>
                    <a:cs typeface="Times New Roman" panose="02020603050405020304" pitchFamily="18" charset="0"/>
                  </a:rPr>
                  <a:t>150MW</a:t>
                </a:r>
                <a:r>
                  <a:rPr lang="zh-CN" altLang="en-US" sz="2000" dirty="0">
                    <a:solidFill>
                      <a:schemeClr val="tx2"/>
                    </a:solidFill>
                    <a:latin typeface="华文楷体" panose="02010600040101010101" charset="-122"/>
                    <a:ea typeface="华文楷体" panose="02010600040101010101" charset="-122"/>
                    <a:cs typeface="Times New Roman" panose="02020603050405020304" pitchFamily="18" charset="0"/>
                  </a:rPr>
                  <a:t>，设电站的效率为</a:t>
                </a:r>
                <a:r>
                  <a:rPr lang="en-US" altLang="zh-CN" sz="2000" dirty="0">
                    <a:solidFill>
                      <a:schemeClr val="tx2"/>
                    </a:solidFill>
                    <a:latin typeface="华文楷体" panose="02010600040101010101" charset="-122"/>
                    <a:ea typeface="华文楷体" panose="02010600040101010101" charset="-122"/>
                    <a:cs typeface="Times New Roman" panose="02020603050405020304" pitchFamily="18" charset="0"/>
                  </a:rPr>
                  <a:t>30%</a:t>
                </a:r>
                <a:r>
                  <a:rPr lang="zh-CN" altLang="en-US" sz="2000" dirty="0">
                    <a:solidFill>
                      <a:schemeClr val="tx2"/>
                    </a:solidFill>
                    <a:latin typeface="华文楷体" panose="02010600040101010101" charset="-122"/>
                    <a:ea typeface="华文楷体" panose="02010600040101010101" charset="-122"/>
                    <a:cs typeface="Times New Roman" panose="02020603050405020304" pitchFamily="18" charset="0"/>
                  </a:rPr>
                  <a:t>，试估计该电站反应堆额定功率运行</a:t>
                </a:r>
                <a:r>
                  <a:rPr lang="en-US" altLang="zh-CN" sz="2000" dirty="0">
                    <a:solidFill>
                      <a:schemeClr val="tx2"/>
                    </a:solidFill>
                    <a:latin typeface="华文楷体" panose="02010600040101010101" charset="-122"/>
                    <a:ea typeface="华文楷体" panose="02010600040101010101" charset="-122"/>
                    <a:cs typeface="Times New Roman" panose="02020603050405020304" pitchFamily="18" charset="0"/>
                  </a:rPr>
                  <a:t>1h</a:t>
                </a:r>
                <a:r>
                  <a:rPr lang="zh-CN" altLang="en-US" sz="2000" dirty="0">
                    <a:solidFill>
                      <a:schemeClr val="tx2"/>
                    </a:solidFill>
                    <a:latin typeface="华文楷体" panose="02010600040101010101" charset="-122"/>
                    <a:ea typeface="华文楷体" panose="02010600040101010101" charset="-122"/>
                    <a:cs typeface="Times New Roman" panose="02020603050405020304" pitchFamily="18" charset="0"/>
                  </a:rPr>
                  <a:t>所消耗的</a:t>
                </a:r>
                <a:r>
                  <a:rPr lang="en-US" altLang="zh-CN" sz="2000" dirty="0">
                    <a:solidFill>
                      <a:schemeClr val="tx2"/>
                    </a:solidFill>
                    <a:latin typeface="华文楷体" panose="02010600040101010101" charset="-122"/>
                    <a:ea typeface="华文楷体" panose="02010600040101010101" charset="-122"/>
                    <a:cs typeface="Times New Roman" panose="02020603050405020304" pitchFamily="18" charset="0"/>
                  </a:rPr>
                  <a:t>235U</a:t>
                </a:r>
                <a:r>
                  <a:rPr lang="zh-CN" altLang="en-US" sz="2000" dirty="0">
                    <a:solidFill>
                      <a:schemeClr val="tx2"/>
                    </a:solidFill>
                    <a:latin typeface="华文楷体" panose="02010600040101010101" charset="-122"/>
                    <a:ea typeface="华文楷体" panose="02010600040101010101" charset="-122"/>
                    <a:cs typeface="Times New Roman" panose="02020603050405020304" pitchFamily="18" charset="0"/>
                  </a:rPr>
                  <a:t>量</a:t>
                </a:r>
                <a:endParaRPr kumimoji="0" lang="en-US" altLang="zh-CN" sz="2000" b="0" i="0" u="none" strike="noStrike" cap="none" normalizeH="0" baseline="0" dirty="0">
                  <a:ln>
                    <a:noFill/>
                  </a:ln>
                  <a:solidFill>
                    <a:schemeClr val="tx2"/>
                  </a:solidFill>
                  <a:effectLst/>
                  <a:latin typeface="华文楷体" panose="02010600040101010101" charset="-122"/>
                  <a:ea typeface="华文楷体" panose="02010600040101010101" charset="-122"/>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None/>
                </a:pPr>
                <a:r>
                  <a:rPr lang="zh-CN" altLang="en-US" sz="2000" dirty="0">
                    <a:solidFill>
                      <a:schemeClr val="tx2"/>
                    </a:solidFill>
                    <a:latin typeface="华文楷体" panose="02010600040101010101" charset="-122"/>
                    <a:ea typeface="华文楷体" panose="02010600040101010101" charset="-122"/>
                    <a:cs typeface="Times New Roman" panose="02020603050405020304" pitchFamily="18" charset="0"/>
                  </a:rPr>
                  <a:t>解：反应堆热功率</a:t>
                </a:r>
                <a14:m>
                  <m:oMath xmlns:m="http://schemas.openxmlformats.org/officeDocument/2006/math">
                    <m:r>
                      <a:rPr lang="en-US" altLang="zh-CN" sz="2000" b="0" i="1" smtClean="0">
                        <a:solidFill>
                          <a:schemeClr val="tx2"/>
                        </a:solidFill>
                        <a:latin typeface="Cambria Math" panose="02040503050406030204" pitchFamily="18" charset="0"/>
                        <a:ea typeface="华文楷体" panose="02010600040101010101" charset="-122"/>
                        <a:cs typeface="Times New Roman" panose="02020603050405020304" pitchFamily="18" charset="0"/>
                      </a:rPr>
                      <m:t>𝑃</m:t>
                    </m:r>
                    <m:r>
                      <a:rPr lang="en-US" altLang="zh-CN" sz="2000" b="0" i="1" smtClean="0">
                        <a:solidFill>
                          <a:schemeClr val="tx2"/>
                        </a:solidFill>
                        <a:latin typeface="Cambria Math" panose="02040503050406030204" pitchFamily="18" charset="0"/>
                        <a:ea typeface="华文楷体" panose="02010600040101010101" charset="-122"/>
                        <a:cs typeface="Times New Roman" panose="02020603050405020304" pitchFamily="18" charset="0"/>
                      </a:rPr>
                      <m:t>=</m:t>
                    </m:r>
                    <m:f>
                      <m:fPr>
                        <m:ctrlPr>
                          <a:rPr lang="en-US" altLang="zh-CN" sz="2000" b="0" i="1" smtClean="0">
                            <a:solidFill>
                              <a:schemeClr val="tx2"/>
                            </a:solidFill>
                            <a:latin typeface="Cambria Math" panose="02040503050406030204" pitchFamily="18" charset="0"/>
                            <a:ea typeface="华文楷体" panose="02010600040101010101" charset="-122"/>
                            <a:cs typeface="Times New Roman" panose="02020603050405020304" pitchFamily="18" charset="0"/>
                          </a:rPr>
                        </m:ctrlPr>
                      </m:fPr>
                      <m:num>
                        <m:sSub>
                          <m:sSubPr>
                            <m:ctrlPr>
                              <a:rPr lang="en-US" altLang="zh-CN" sz="2000" b="0" i="1" smtClean="0">
                                <a:solidFill>
                                  <a:schemeClr val="tx2"/>
                                </a:solidFill>
                                <a:latin typeface="Cambria Math" panose="02040503050406030204" pitchFamily="18" charset="0"/>
                                <a:ea typeface="华文楷体" panose="02010600040101010101" charset="-122"/>
                                <a:cs typeface="Times New Roman" panose="02020603050405020304" pitchFamily="18" charset="0"/>
                              </a:rPr>
                            </m:ctrlPr>
                          </m:sSubPr>
                          <m:e>
                            <m:r>
                              <a:rPr lang="en-US" altLang="zh-CN" sz="2000" b="0" i="1" smtClean="0">
                                <a:solidFill>
                                  <a:schemeClr val="tx2"/>
                                </a:solidFill>
                                <a:latin typeface="Cambria Math" panose="02040503050406030204" pitchFamily="18" charset="0"/>
                                <a:ea typeface="华文楷体" panose="02010600040101010101" charset="-122"/>
                                <a:cs typeface="Times New Roman" panose="02020603050405020304" pitchFamily="18" charset="0"/>
                              </a:rPr>
                              <m:t>𝑃</m:t>
                            </m:r>
                          </m:e>
                          <m:sub>
                            <m:r>
                              <a:rPr lang="en-US" altLang="zh-CN" sz="2000" b="0" i="1" smtClean="0">
                                <a:solidFill>
                                  <a:schemeClr val="tx2"/>
                                </a:solidFill>
                                <a:latin typeface="Cambria Math" panose="02040503050406030204" pitchFamily="18" charset="0"/>
                                <a:ea typeface="华文楷体" panose="02010600040101010101" charset="-122"/>
                                <a:cs typeface="Times New Roman" panose="02020603050405020304" pitchFamily="18" charset="0"/>
                              </a:rPr>
                              <m:t>𝑒</m:t>
                            </m:r>
                          </m:sub>
                        </m:sSub>
                      </m:num>
                      <m:den>
                        <m:r>
                          <a:rPr lang="en-US" altLang="zh-CN" sz="2000" b="0" i="1" smtClean="0">
                            <a:solidFill>
                              <a:schemeClr val="tx2"/>
                            </a:solidFill>
                            <a:latin typeface="Cambria Math" panose="02040503050406030204" pitchFamily="18" charset="0"/>
                            <a:ea typeface="华文楷体" panose="02010600040101010101" charset="-122"/>
                            <a:cs typeface="Times New Roman" panose="02020603050405020304" pitchFamily="18" charset="0"/>
                          </a:rPr>
                          <m:t>𝜂</m:t>
                        </m:r>
                      </m:den>
                    </m:f>
                    <m:r>
                      <a:rPr lang="en-US" altLang="zh-CN" sz="2000" b="0" i="1" smtClean="0">
                        <a:solidFill>
                          <a:schemeClr val="tx2"/>
                        </a:solidFill>
                        <a:latin typeface="Cambria Math" panose="02040503050406030204" pitchFamily="18" charset="0"/>
                        <a:ea typeface="华文楷体" panose="02010600040101010101" charset="-122"/>
                        <a:cs typeface="Times New Roman" panose="02020603050405020304" pitchFamily="18" charset="0"/>
                      </a:rPr>
                      <m:t>=</m:t>
                    </m:r>
                    <m:f>
                      <m:fPr>
                        <m:ctrlPr>
                          <a:rPr lang="en-US" altLang="zh-CN" sz="2000" b="0" i="1" smtClean="0">
                            <a:solidFill>
                              <a:schemeClr val="tx2"/>
                            </a:solidFill>
                            <a:latin typeface="Cambria Math" panose="02040503050406030204" pitchFamily="18" charset="0"/>
                            <a:ea typeface="华文楷体" panose="02010600040101010101" charset="-122"/>
                            <a:cs typeface="Times New Roman" panose="02020603050405020304" pitchFamily="18" charset="0"/>
                          </a:rPr>
                        </m:ctrlPr>
                      </m:fPr>
                      <m:num>
                        <m:r>
                          <a:rPr lang="en-US" altLang="zh-CN" sz="2000" b="0" i="1" smtClean="0">
                            <a:solidFill>
                              <a:schemeClr val="tx2"/>
                            </a:solidFill>
                            <a:latin typeface="Cambria Math" panose="02040503050406030204" pitchFamily="18" charset="0"/>
                            <a:ea typeface="华文楷体" panose="02010600040101010101" charset="-122"/>
                            <a:cs typeface="Times New Roman" panose="02020603050405020304" pitchFamily="18" charset="0"/>
                          </a:rPr>
                          <m:t>150</m:t>
                        </m:r>
                        <m:r>
                          <a:rPr lang="en-US" altLang="zh-CN" sz="2000" b="0" i="1" smtClean="0">
                            <a:solidFill>
                              <a:schemeClr val="tx2"/>
                            </a:solidFill>
                            <a:latin typeface="Cambria Math" panose="02040503050406030204" pitchFamily="18" charset="0"/>
                            <a:ea typeface="华文楷体" panose="02010600040101010101" charset="-122"/>
                            <a:cs typeface="Times New Roman" panose="02020603050405020304" pitchFamily="18" charset="0"/>
                          </a:rPr>
                          <m:t>𝑀𝑊</m:t>
                        </m:r>
                      </m:num>
                      <m:den>
                        <m:r>
                          <a:rPr lang="en-US" altLang="zh-CN" sz="2000" b="0" i="1" smtClean="0">
                            <a:solidFill>
                              <a:schemeClr val="tx2"/>
                            </a:solidFill>
                            <a:latin typeface="Cambria Math" panose="02040503050406030204" pitchFamily="18" charset="0"/>
                            <a:ea typeface="华文楷体" panose="02010600040101010101" charset="-122"/>
                            <a:cs typeface="Times New Roman" panose="02020603050405020304" pitchFamily="18" charset="0"/>
                          </a:rPr>
                          <m:t>30</m:t>
                        </m:r>
                        <m:r>
                          <a:rPr lang="en-US" altLang="zh-CN" sz="2000" b="0" i="1" smtClean="0">
                            <a:solidFill>
                              <a:schemeClr val="tx2"/>
                            </a:solidFill>
                            <a:latin typeface="Cambria Math" panose="02040503050406030204" pitchFamily="18" charset="0"/>
                            <a:ea typeface="华文楷体" panose="02010600040101010101" charset="-122"/>
                            <a:cs typeface="Times New Roman" panose="02020603050405020304" pitchFamily="18" charset="0"/>
                          </a:rPr>
                          <m:t>%</m:t>
                        </m:r>
                      </m:den>
                    </m:f>
                    <m:r>
                      <a:rPr lang="en-US" altLang="zh-CN" sz="2000" b="0" i="1" smtClean="0">
                        <a:solidFill>
                          <a:schemeClr val="tx2"/>
                        </a:solidFill>
                        <a:latin typeface="Cambria Math" panose="02040503050406030204" pitchFamily="18" charset="0"/>
                        <a:ea typeface="华文楷体" panose="02010600040101010101" charset="-122"/>
                        <a:cs typeface="Times New Roman" panose="02020603050405020304" pitchFamily="18" charset="0"/>
                      </a:rPr>
                      <m:t>=</m:t>
                    </m:r>
                    <m:r>
                      <a:rPr lang="en-US" altLang="zh-CN" sz="2000" b="0" i="1" smtClean="0">
                        <a:solidFill>
                          <a:schemeClr val="tx2"/>
                        </a:solidFill>
                        <a:latin typeface="Cambria Math" panose="02040503050406030204" pitchFamily="18" charset="0"/>
                        <a:ea typeface="华文楷体" panose="02010600040101010101" charset="-122"/>
                        <a:cs typeface="Times New Roman" panose="02020603050405020304" pitchFamily="18" charset="0"/>
                      </a:rPr>
                      <m:t>500</m:t>
                    </m:r>
                    <m:r>
                      <a:rPr lang="en-US" altLang="zh-CN" sz="2000" b="0" i="1" smtClean="0">
                        <a:solidFill>
                          <a:schemeClr val="tx2"/>
                        </a:solidFill>
                        <a:latin typeface="Cambria Math" panose="02040503050406030204" pitchFamily="18" charset="0"/>
                        <a:ea typeface="华文楷体" panose="02010600040101010101" charset="-122"/>
                        <a:cs typeface="Times New Roman" panose="02020603050405020304" pitchFamily="18" charset="0"/>
                      </a:rPr>
                      <m:t>𝑀𝑊</m:t>
                    </m:r>
                  </m:oMath>
                </a14:m>
                <a:endParaRPr lang="en-US" altLang="zh-CN" sz="2000" dirty="0">
                  <a:solidFill>
                    <a:schemeClr val="tx2"/>
                  </a:solidFill>
                  <a:latin typeface="华文楷体" panose="02010600040101010101" charset="-122"/>
                  <a:ea typeface="华文楷体" panose="02010600040101010101" charset="-122"/>
                  <a:cs typeface="Times New Roman" panose="02020603050405020304" pitchFamily="18" charset="0"/>
                </a:endParaRPr>
              </a:p>
              <a:p>
                <a:pPr eaLnBrk="0" fontAlgn="base" hangingPunct="0">
                  <a:lnSpc>
                    <a:spcPct val="150000"/>
                  </a:lnSpc>
                  <a:spcBef>
                    <a:spcPct val="0"/>
                  </a:spcBef>
                  <a:spcAft>
                    <a:spcPct val="0"/>
                  </a:spcAft>
                </a:pPr>
                <a:r>
                  <a:rPr kumimoji="0" lang="zh-CN" altLang="zh-CN" sz="2000" b="0" i="0" u="none" strike="noStrike" cap="none" normalizeH="0" baseline="0" dirty="0">
                    <a:ln>
                      <a:noFill/>
                    </a:ln>
                    <a:solidFill>
                      <a:schemeClr val="tx2"/>
                    </a:solidFill>
                    <a:effectLst/>
                    <a:latin typeface="华文楷体" panose="02010600040101010101" charset="-122"/>
                    <a:ea typeface="华文楷体" panose="02010600040101010101" charset="-122"/>
                    <a:cs typeface="Times New Roman" panose="02020603050405020304" pitchFamily="18" charset="0"/>
                  </a:rPr>
                  <a:t>运行</a:t>
                </a:r>
                <a:r>
                  <a:rPr kumimoji="0" lang="en-US" altLang="zh-CN" sz="2000" b="0" i="0" u="none" strike="noStrike" cap="none" normalizeH="0" baseline="0" dirty="0">
                    <a:ln>
                      <a:noFill/>
                    </a:ln>
                    <a:solidFill>
                      <a:schemeClr val="tx2"/>
                    </a:solidFill>
                    <a:effectLst/>
                    <a:latin typeface="华文楷体" panose="02010600040101010101" charset="-122"/>
                    <a:ea typeface="华文楷体" panose="02010600040101010101" charset="-122"/>
                    <a:cs typeface="Times New Roman" panose="02020603050405020304" pitchFamily="18" charset="0"/>
                  </a:rPr>
                  <a:t>1h</a:t>
                </a:r>
                <a:r>
                  <a:rPr lang="zh-CN" altLang="en-US" sz="2000" dirty="0">
                    <a:solidFill>
                      <a:schemeClr val="tx2"/>
                    </a:solidFill>
                    <a:latin typeface="华文楷体" panose="02010600040101010101" charset="-122"/>
                    <a:ea typeface="华文楷体" panose="02010600040101010101" charset="-122"/>
                    <a:cs typeface="Times New Roman" panose="02020603050405020304" pitchFamily="18" charset="0"/>
                  </a:rPr>
                  <a:t>释放的能量</a:t>
                </a:r>
                <a14:m>
                  <m:oMath xmlns:m="http://schemas.openxmlformats.org/officeDocument/2006/math">
                    <m:r>
                      <m:rPr>
                        <m:sty m:val="p"/>
                      </m:rPr>
                      <a:rPr lang="en-US" altLang="zh-CN" sz="2000">
                        <a:solidFill>
                          <a:schemeClr val="tx2"/>
                        </a:solidFill>
                        <a:latin typeface="Cambria Math" panose="02040503050406030204" pitchFamily="18" charset="0"/>
                        <a:ea typeface="华文楷体" panose="02010600040101010101" charset="-122"/>
                        <a:cs typeface="Times New Roman" panose="02020603050405020304" pitchFamily="18" charset="0"/>
                      </a:rPr>
                      <m:t>W</m:t>
                    </m:r>
                    <m:r>
                      <a:rPr lang="en-US" altLang="zh-CN" sz="2000">
                        <a:solidFill>
                          <a:schemeClr val="tx2"/>
                        </a:solidFill>
                        <a:latin typeface="Cambria Math" panose="02040503050406030204" pitchFamily="18" charset="0"/>
                        <a:ea typeface="华文楷体" panose="02010600040101010101" charset="-122"/>
                        <a:cs typeface="Times New Roman" panose="02020603050405020304" pitchFamily="18" charset="0"/>
                      </a:rPr>
                      <m:t>=</m:t>
                    </m:r>
                    <m:r>
                      <m:rPr>
                        <m:sty m:val="p"/>
                      </m:rPr>
                      <a:rPr lang="en-US" altLang="zh-CN" sz="2000">
                        <a:solidFill>
                          <a:schemeClr val="tx2"/>
                        </a:solidFill>
                        <a:latin typeface="Cambria Math" panose="02040503050406030204" pitchFamily="18" charset="0"/>
                        <a:ea typeface="华文楷体" panose="02010600040101010101" charset="-122"/>
                        <a:cs typeface="Times New Roman" panose="02020603050405020304" pitchFamily="18" charset="0"/>
                      </a:rPr>
                      <m:t>P</m:t>
                    </m:r>
                    <m:r>
                      <a:rPr lang="en-US" altLang="zh-CN" sz="2000">
                        <a:solidFill>
                          <a:schemeClr val="tx2"/>
                        </a:solidFill>
                        <a:latin typeface="Cambria Math" panose="02040503050406030204" pitchFamily="18" charset="0"/>
                        <a:ea typeface="华文楷体" panose="02010600040101010101" charset="-122"/>
                        <a:cs typeface="Times New Roman" panose="02020603050405020304" pitchFamily="18" charset="0"/>
                      </a:rPr>
                      <m:t>⋅</m:t>
                    </m:r>
                    <m:r>
                      <m:rPr>
                        <m:sty m:val="p"/>
                      </m:rPr>
                      <a:rPr lang="en-US" altLang="zh-CN" sz="2000">
                        <a:solidFill>
                          <a:schemeClr val="tx2"/>
                        </a:solidFill>
                        <a:latin typeface="Cambria Math" panose="02040503050406030204" pitchFamily="18" charset="0"/>
                        <a:ea typeface="华文楷体" panose="02010600040101010101" charset="-122"/>
                        <a:cs typeface="Times New Roman" panose="02020603050405020304" pitchFamily="18" charset="0"/>
                      </a:rPr>
                      <m:t>t</m:t>
                    </m:r>
                    <m:r>
                      <a:rPr lang="en-US" altLang="zh-CN" sz="2000">
                        <a:solidFill>
                          <a:schemeClr val="tx2"/>
                        </a:solidFill>
                        <a:latin typeface="Cambria Math" panose="02040503050406030204" pitchFamily="18" charset="0"/>
                        <a:ea typeface="华文楷体" panose="02010600040101010101" charset="-122"/>
                        <a:cs typeface="Times New Roman" panose="02020603050405020304" pitchFamily="18" charset="0"/>
                      </a:rPr>
                      <m:t>=</m:t>
                    </m:r>
                    <m:r>
                      <a:rPr lang="en-US" altLang="zh-CN" sz="2000">
                        <a:solidFill>
                          <a:schemeClr val="tx2"/>
                        </a:solidFill>
                        <a:latin typeface="Cambria Math" panose="02040503050406030204" pitchFamily="18" charset="0"/>
                        <a:ea typeface="华文楷体" panose="02010600040101010101" charset="-122"/>
                        <a:cs typeface="Times New Roman" panose="02020603050405020304" pitchFamily="18" charset="0"/>
                      </a:rPr>
                      <m:t>500</m:t>
                    </m:r>
                    <m:r>
                      <a:rPr lang="en-US" altLang="zh-CN" sz="2000">
                        <a:solidFill>
                          <a:schemeClr val="tx2"/>
                        </a:solidFill>
                        <a:latin typeface="Cambria Math" panose="02040503050406030204" pitchFamily="18" charset="0"/>
                        <a:ea typeface="华文楷体" panose="02010600040101010101" charset="-122"/>
                        <a:cs typeface="Times New Roman" panose="02020603050405020304" pitchFamily="18" charset="0"/>
                      </a:rPr>
                      <m:t>⋅</m:t>
                    </m:r>
                    <m:r>
                      <a:rPr lang="en-US" altLang="zh-CN" sz="2000">
                        <a:solidFill>
                          <a:schemeClr val="tx2"/>
                        </a:solidFill>
                        <a:latin typeface="Cambria Math" panose="02040503050406030204" pitchFamily="18" charset="0"/>
                        <a:ea typeface="华文楷体" panose="02010600040101010101" charset="-122"/>
                        <a:cs typeface="Times New Roman" panose="02020603050405020304" pitchFamily="18" charset="0"/>
                      </a:rPr>
                      <m:t>3600</m:t>
                    </m:r>
                    <m:r>
                      <a:rPr lang="en-US" altLang="zh-CN" sz="2000">
                        <a:solidFill>
                          <a:schemeClr val="tx2"/>
                        </a:solidFill>
                        <a:latin typeface="Cambria Math" panose="02040503050406030204" pitchFamily="18" charset="0"/>
                        <a:ea typeface="华文楷体" panose="02010600040101010101" charset="-122"/>
                        <a:cs typeface="Times New Roman" panose="02020603050405020304" pitchFamily="18" charset="0"/>
                      </a:rPr>
                      <m:t>×</m:t>
                    </m:r>
                    <m:sSup>
                      <m:sSupPr>
                        <m:ctrlPr>
                          <a:rPr lang="zh-CN" altLang="zh-CN" sz="2000" i="1">
                            <a:solidFill>
                              <a:schemeClr val="tx2"/>
                            </a:solidFill>
                            <a:latin typeface="Cambria Math" panose="02040503050406030204" pitchFamily="18" charset="0"/>
                            <a:ea typeface="华文楷体" panose="02010600040101010101" charset="-122"/>
                            <a:cs typeface="Times New Roman" panose="02020603050405020304" pitchFamily="18" charset="0"/>
                          </a:rPr>
                        </m:ctrlPr>
                      </m:sSupPr>
                      <m:e>
                        <m:r>
                          <a:rPr lang="en-US" altLang="zh-CN" sz="2000">
                            <a:solidFill>
                              <a:schemeClr val="tx2"/>
                            </a:solidFill>
                            <a:latin typeface="Cambria Math" panose="02040503050406030204" pitchFamily="18" charset="0"/>
                            <a:ea typeface="华文楷体" panose="02010600040101010101" charset="-122"/>
                            <a:cs typeface="Times New Roman" panose="02020603050405020304" pitchFamily="18" charset="0"/>
                          </a:rPr>
                          <m:t>10</m:t>
                        </m:r>
                      </m:e>
                      <m:sup>
                        <m:r>
                          <a:rPr lang="en-US" altLang="zh-CN" sz="2000">
                            <a:solidFill>
                              <a:schemeClr val="tx2"/>
                            </a:solidFill>
                            <a:latin typeface="Cambria Math" panose="02040503050406030204" pitchFamily="18" charset="0"/>
                            <a:ea typeface="华文楷体" panose="02010600040101010101" charset="-122"/>
                            <a:cs typeface="Times New Roman" panose="02020603050405020304" pitchFamily="18" charset="0"/>
                          </a:rPr>
                          <m:t>6</m:t>
                        </m:r>
                      </m:sup>
                    </m:sSup>
                    <m:r>
                      <a:rPr lang="en-US" altLang="zh-CN" sz="2000">
                        <a:solidFill>
                          <a:schemeClr val="tx2"/>
                        </a:solidFill>
                        <a:latin typeface="Cambria Math" panose="02040503050406030204" pitchFamily="18" charset="0"/>
                        <a:ea typeface="华文楷体" panose="02010600040101010101" charset="-122"/>
                        <a:cs typeface="Times New Roman" panose="02020603050405020304" pitchFamily="18" charset="0"/>
                      </a:rPr>
                      <m:t>𝐽</m:t>
                    </m:r>
                    <m:r>
                      <a:rPr lang="en-US" altLang="zh-CN" sz="2000">
                        <a:solidFill>
                          <a:schemeClr val="tx2"/>
                        </a:solidFill>
                        <a:latin typeface="Cambria Math" panose="02040503050406030204" pitchFamily="18" charset="0"/>
                        <a:ea typeface="华文楷体" panose="02010600040101010101" charset="-122"/>
                        <a:cs typeface="Times New Roman" panose="02020603050405020304" pitchFamily="18" charset="0"/>
                      </a:rPr>
                      <m:t>=</m:t>
                    </m:r>
                    <m:r>
                      <a:rPr lang="en-US" altLang="zh-CN" sz="2000">
                        <a:solidFill>
                          <a:schemeClr val="tx2"/>
                        </a:solidFill>
                        <a:latin typeface="Cambria Math" panose="02040503050406030204" pitchFamily="18" charset="0"/>
                        <a:ea typeface="华文楷体" panose="02010600040101010101" charset="-122"/>
                        <a:cs typeface="Times New Roman" panose="02020603050405020304" pitchFamily="18" charset="0"/>
                      </a:rPr>
                      <m:t>1</m:t>
                    </m:r>
                    <m:r>
                      <a:rPr lang="en-US" altLang="zh-CN" sz="2000">
                        <a:solidFill>
                          <a:schemeClr val="tx2"/>
                        </a:solidFill>
                        <a:latin typeface="Cambria Math" panose="02040503050406030204" pitchFamily="18" charset="0"/>
                        <a:ea typeface="华文楷体" panose="02010600040101010101" charset="-122"/>
                        <a:cs typeface="Times New Roman" panose="02020603050405020304" pitchFamily="18" charset="0"/>
                      </a:rPr>
                      <m:t>.</m:t>
                    </m:r>
                    <m:r>
                      <a:rPr lang="en-US" altLang="zh-CN" sz="2000">
                        <a:solidFill>
                          <a:schemeClr val="tx2"/>
                        </a:solidFill>
                        <a:latin typeface="Cambria Math" panose="02040503050406030204" pitchFamily="18" charset="0"/>
                        <a:ea typeface="华文楷体" panose="02010600040101010101" charset="-122"/>
                        <a:cs typeface="Times New Roman" panose="02020603050405020304" pitchFamily="18" charset="0"/>
                      </a:rPr>
                      <m:t>1235</m:t>
                    </m:r>
                    <m:r>
                      <a:rPr lang="en-US" altLang="zh-CN" sz="2000">
                        <a:solidFill>
                          <a:schemeClr val="tx2"/>
                        </a:solidFill>
                        <a:latin typeface="Cambria Math" panose="02040503050406030204" pitchFamily="18" charset="0"/>
                        <a:ea typeface="华文楷体" panose="02010600040101010101" charset="-122"/>
                        <a:cs typeface="Times New Roman" panose="02020603050405020304" pitchFamily="18" charset="0"/>
                      </a:rPr>
                      <m:t>×</m:t>
                    </m:r>
                    <m:sSup>
                      <m:sSupPr>
                        <m:ctrlPr>
                          <a:rPr lang="zh-CN" altLang="zh-CN" sz="2000" i="1">
                            <a:solidFill>
                              <a:schemeClr val="tx2"/>
                            </a:solidFill>
                            <a:latin typeface="Cambria Math" panose="02040503050406030204" pitchFamily="18" charset="0"/>
                            <a:ea typeface="华文楷体" panose="02010600040101010101" charset="-122"/>
                            <a:cs typeface="Times New Roman" panose="02020603050405020304" pitchFamily="18" charset="0"/>
                          </a:rPr>
                        </m:ctrlPr>
                      </m:sSupPr>
                      <m:e>
                        <m:r>
                          <a:rPr lang="en-US" altLang="zh-CN" sz="2000">
                            <a:solidFill>
                              <a:schemeClr val="tx2"/>
                            </a:solidFill>
                            <a:latin typeface="Cambria Math" panose="02040503050406030204" pitchFamily="18" charset="0"/>
                            <a:ea typeface="华文楷体" panose="02010600040101010101" charset="-122"/>
                            <a:cs typeface="Times New Roman" panose="02020603050405020304" pitchFamily="18" charset="0"/>
                          </a:rPr>
                          <m:t>10</m:t>
                        </m:r>
                      </m:e>
                      <m:sup>
                        <m:r>
                          <a:rPr lang="en-US" altLang="zh-CN" sz="2000">
                            <a:solidFill>
                              <a:schemeClr val="tx2"/>
                            </a:solidFill>
                            <a:latin typeface="Cambria Math" panose="02040503050406030204" pitchFamily="18" charset="0"/>
                            <a:ea typeface="华文楷体" panose="02010600040101010101" charset="-122"/>
                            <a:cs typeface="Times New Roman" panose="02020603050405020304" pitchFamily="18" charset="0"/>
                          </a:rPr>
                          <m:t>25</m:t>
                        </m:r>
                      </m:sup>
                    </m:sSup>
                    <m:r>
                      <a:rPr lang="en-US" altLang="zh-CN" sz="2000">
                        <a:solidFill>
                          <a:schemeClr val="tx2"/>
                        </a:solidFill>
                        <a:latin typeface="Cambria Math" panose="02040503050406030204" pitchFamily="18" charset="0"/>
                        <a:ea typeface="华文楷体" panose="02010600040101010101" charset="-122"/>
                        <a:cs typeface="Times New Roman" panose="02020603050405020304" pitchFamily="18" charset="0"/>
                      </a:rPr>
                      <m:t>𝑀𝑒𝑉</m:t>
                    </m:r>
                  </m:oMath>
                </a14:m>
                <a:endParaRPr lang="en-US" altLang="zh-CN" sz="2000" dirty="0">
                  <a:solidFill>
                    <a:schemeClr val="tx2"/>
                  </a:solidFill>
                  <a:latin typeface="华文楷体" panose="02010600040101010101" charset="-122"/>
                  <a:ea typeface="华文楷体" panose="02010600040101010101" charset="-122"/>
                  <a:cs typeface="Times New Roman" panose="02020603050405020304" pitchFamily="18" charset="0"/>
                </a:endParaRPr>
              </a:p>
              <a:p>
                <a:pPr eaLnBrk="0" fontAlgn="base" hangingPunct="0">
                  <a:lnSpc>
                    <a:spcPct val="150000"/>
                  </a:lnSpc>
                  <a:spcBef>
                    <a:spcPct val="0"/>
                  </a:spcBef>
                  <a:spcAft>
                    <a:spcPct val="0"/>
                  </a:spcAft>
                </a:pPr>
                <a:r>
                  <a:rPr lang="zh-CN" altLang="en-US" sz="2000" dirty="0">
                    <a:solidFill>
                      <a:schemeClr val="tx2"/>
                    </a:solidFill>
                    <a:latin typeface="华文楷体" panose="02010600040101010101" charset="-122"/>
                    <a:ea typeface="华文楷体" panose="02010600040101010101" charset="-122"/>
                    <a:cs typeface="Times New Roman" panose="02020603050405020304" pitchFamily="18" charset="0"/>
                  </a:rPr>
                  <a:t>需要</a:t>
                </a:r>
                <a:r>
                  <a:rPr lang="en-US" altLang="zh-CN" sz="2000" dirty="0">
                    <a:solidFill>
                      <a:schemeClr val="tx2"/>
                    </a:solidFill>
                    <a:latin typeface="华文楷体" panose="02010600040101010101" charset="-122"/>
                    <a:ea typeface="华文楷体" panose="02010600040101010101" charset="-122"/>
                    <a:cs typeface="Times New Roman" panose="02020603050405020304" pitchFamily="18" charset="0"/>
                  </a:rPr>
                  <a:t>235U</a:t>
                </a:r>
                <a:r>
                  <a:rPr lang="zh-CN" altLang="en-US" sz="2000" dirty="0">
                    <a:solidFill>
                      <a:schemeClr val="tx2"/>
                    </a:solidFill>
                    <a:latin typeface="华文楷体" panose="02010600040101010101" charset="-122"/>
                    <a:ea typeface="华文楷体" panose="02010600040101010101" charset="-122"/>
                    <a:cs typeface="Times New Roman" panose="02020603050405020304" pitchFamily="18" charset="0"/>
                  </a:rPr>
                  <a:t>的裂变核数：</a:t>
                </a:r>
                <a:r>
                  <a:rPr lang="en-US" altLang="zh-CN" sz="2000" dirty="0">
                    <a:solidFill>
                      <a:schemeClr val="tx2"/>
                    </a:solidFill>
                    <a:latin typeface="华文楷体" panose="02010600040101010101" charset="-122"/>
                    <a:ea typeface="华文楷体" panose="02010600040101010101" charset="-122"/>
                    <a:cs typeface="Times New Roman" panose="02020603050405020304" pitchFamily="18" charset="0"/>
                  </a:rPr>
                  <a:t> </a:t>
                </a:r>
                <a14:m>
                  <m:oMath xmlns:m="http://schemas.openxmlformats.org/officeDocument/2006/math">
                    <m:r>
                      <m:rPr>
                        <m:sty m:val="p"/>
                      </m:rPr>
                      <a:rPr lang="en-US" altLang="zh-CN" sz="2000">
                        <a:solidFill>
                          <a:schemeClr val="tx2"/>
                        </a:solidFill>
                        <a:latin typeface="Cambria Math" panose="02040503050406030204" pitchFamily="18" charset="0"/>
                        <a:ea typeface="华文楷体" panose="02010600040101010101" charset="-122"/>
                        <a:cs typeface="Times New Roman" panose="02020603050405020304" pitchFamily="18" charset="0"/>
                      </a:rPr>
                      <m:t>N</m:t>
                    </m:r>
                    <m:r>
                      <a:rPr lang="en-US" altLang="zh-CN" sz="2000">
                        <a:solidFill>
                          <a:schemeClr val="tx2"/>
                        </a:solidFill>
                        <a:latin typeface="Cambria Math" panose="02040503050406030204" pitchFamily="18" charset="0"/>
                        <a:ea typeface="华文楷体" panose="02010600040101010101" charset="-122"/>
                        <a:cs typeface="Times New Roman" panose="02020603050405020304" pitchFamily="18" charset="0"/>
                      </a:rPr>
                      <m:t>=</m:t>
                    </m:r>
                    <m:r>
                      <a:rPr lang="en-US" altLang="zh-CN" sz="2000">
                        <a:solidFill>
                          <a:schemeClr val="tx2"/>
                        </a:solidFill>
                        <a:latin typeface="Cambria Math" panose="02040503050406030204" pitchFamily="18" charset="0"/>
                        <a:ea typeface="华文楷体" panose="02010600040101010101" charset="-122"/>
                        <a:cs typeface="Times New Roman" panose="02020603050405020304" pitchFamily="18" charset="0"/>
                      </a:rPr>
                      <m:t>1</m:t>
                    </m:r>
                    <m:r>
                      <a:rPr lang="en-US" altLang="zh-CN" sz="2000">
                        <a:solidFill>
                          <a:schemeClr val="tx2"/>
                        </a:solidFill>
                        <a:latin typeface="Cambria Math" panose="02040503050406030204" pitchFamily="18" charset="0"/>
                        <a:ea typeface="华文楷体" panose="02010600040101010101" charset="-122"/>
                        <a:cs typeface="Times New Roman" panose="02020603050405020304" pitchFamily="18" charset="0"/>
                      </a:rPr>
                      <m:t>.</m:t>
                    </m:r>
                    <m:r>
                      <a:rPr lang="en-US" altLang="zh-CN" sz="2000">
                        <a:solidFill>
                          <a:schemeClr val="tx2"/>
                        </a:solidFill>
                        <a:latin typeface="Cambria Math" panose="02040503050406030204" pitchFamily="18" charset="0"/>
                        <a:ea typeface="华文楷体" panose="02010600040101010101" charset="-122"/>
                        <a:cs typeface="Times New Roman" panose="02020603050405020304" pitchFamily="18" charset="0"/>
                      </a:rPr>
                      <m:t>1235</m:t>
                    </m:r>
                    <m:r>
                      <a:rPr lang="en-US" altLang="zh-CN" sz="2000">
                        <a:solidFill>
                          <a:schemeClr val="tx2"/>
                        </a:solidFill>
                        <a:latin typeface="Cambria Math" panose="02040503050406030204" pitchFamily="18" charset="0"/>
                        <a:ea typeface="华文楷体" panose="02010600040101010101" charset="-122"/>
                        <a:cs typeface="Times New Roman" panose="02020603050405020304" pitchFamily="18" charset="0"/>
                      </a:rPr>
                      <m:t>×</m:t>
                    </m:r>
                    <m:sSup>
                      <m:sSupPr>
                        <m:ctrlPr>
                          <a:rPr lang="zh-CN" altLang="zh-CN" sz="2000" i="1">
                            <a:solidFill>
                              <a:schemeClr val="tx2"/>
                            </a:solidFill>
                            <a:latin typeface="Cambria Math" panose="02040503050406030204" pitchFamily="18" charset="0"/>
                            <a:ea typeface="华文楷体" panose="02010600040101010101" charset="-122"/>
                            <a:cs typeface="Times New Roman" panose="02020603050405020304" pitchFamily="18" charset="0"/>
                          </a:rPr>
                        </m:ctrlPr>
                      </m:sSupPr>
                      <m:e>
                        <m:r>
                          <a:rPr lang="en-US" altLang="zh-CN" sz="2000">
                            <a:solidFill>
                              <a:schemeClr val="tx2"/>
                            </a:solidFill>
                            <a:latin typeface="Cambria Math" panose="02040503050406030204" pitchFamily="18" charset="0"/>
                            <a:ea typeface="华文楷体" panose="02010600040101010101" charset="-122"/>
                            <a:cs typeface="Times New Roman" panose="02020603050405020304" pitchFamily="18" charset="0"/>
                          </a:rPr>
                          <m:t>10</m:t>
                        </m:r>
                      </m:e>
                      <m:sup>
                        <m:r>
                          <a:rPr lang="en-US" altLang="zh-CN" sz="2000">
                            <a:solidFill>
                              <a:schemeClr val="tx2"/>
                            </a:solidFill>
                            <a:latin typeface="Cambria Math" panose="02040503050406030204" pitchFamily="18" charset="0"/>
                            <a:ea typeface="华文楷体" panose="02010600040101010101" charset="-122"/>
                            <a:cs typeface="Times New Roman" panose="02020603050405020304" pitchFamily="18" charset="0"/>
                          </a:rPr>
                          <m:t>25</m:t>
                        </m:r>
                      </m:sup>
                    </m:sSup>
                    <m:r>
                      <a:rPr lang="en-US" altLang="zh-CN" sz="2000">
                        <a:solidFill>
                          <a:schemeClr val="tx2"/>
                        </a:solidFill>
                        <a:latin typeface="Cambria Math" panose="02040503050406030204" pitchFamily="18" charset="0"/>
                        <a:ea typeface="华文楷体" panose="02010600040101010101" charset="-122"/>
                        <a:cs typeface="Times New Roman" panose="02020603050405020304" pitchFamily="18" charset="0"/>
                      </a:rPr>
                      <m:t>/</m:t>
                    </m:r>
                    <m:r>
                      <a:rPr lang="en-US" altLang="zh-CN" sz="2000">
                        <a:solidFill>
                          <a:schemeClr val="tx2"/>
                        </a:solidFill>
                        <a:latin typeface="Cambria Math" panose="02040503050406030204" pitchFamily="18" charset="0"/>
                        <a:ea typeface="华文楷体" panose="02010600040101010101" charset="-122"/>
                        <a:cs typeface="Times New Roman" panose="02020603050405020304" pitchFamily="18" charset="0"/>
                      </a:rPr>
                      <m:t>200</m:t>
                    </m:r>
                  </m:oMath>
                </a14:m>
                <a:r>
                  <a:rPr lang="en-US" altLang="zh-CN" sz="2000" dirty="0">
                    <a:solidFill>
                      <a:schemeClr val="tx2"/>
                    </a:solidFill>
                    <a:latin typeface="Times New Roman" panose="02020603050405020304" pitchFamily="18" charset="0"/>
                    <a:ea typeface="华文楷体" panose="02010600040101010101" charset="-122"/>
                    <a:cs typeface="Times New Roman" panose="02020603050405020304" pitchFamily="18" charset="0"/>
                  </a:rPr>
                  <a:t>=5.617</a:t>
                </a:r>
                <a14:m>
                  <m:oMath xmlns:m="http://schemas.openxmlformats.org/officeDocument/2006/math">
                    <m:r>
                      <a:rPr lang="en-US" altLang="zh-CN" sz="2000">
                        <a:solidFill>
                          <a:schemeClr val="tx2"/>
                        </a:solidFill>
                        <a:latin typeface="Cambria Math" panose="02040503050406030204" pitchFamily="18" charset="0"/>
                        <a:ea typeface="华文楷体" panose="02010600040101010101" charset="-122"/>
                        <a:cs typeface="Times New Roman" panose="02020603050405020304" pitchFamily="18" charset="0"/>
                      </a:rPr>
                      <m:t>×</m:t>
                    </m:r>
                    <m:sSup>
                      <m:sSupPr>
                        <m:ctrlPr>
                          <a:rPr lang="zh-CN" altLang="zh-CN" sz="2000" i="1">
                            <a:solidFill>
                              <a:schemeClr val="tx2"/>
                            </a:solidFill>
                            <a:latin typeface="Cambria Math" panose="02040503050406030204" pitchFamily="18" charset="0"/>
                            <a:ea typeface="华文楷体" panose="02010600040101010101" charset="-122"/>
                            <a:cs typeface="Times New Roman" panose="02020603050405020304" pitchFamily="18" charset="0"/>
                          </a:rPr>
                        </m:ctrlPr>
                      </m:sSupPr>
                      <m:e>
                        <m:r>
                          <a:rPr lang="en-US" altLang="zh-CN" sz="2000">
                            <a:solidFill>
                              <a:schemeClr val="tx2"/>
                            </a:solidFill>
                            <a:latin typeface="Cambria Math" panose="02040503050406030204" pitchFamily="18" charset="0"/>
                            <a:ea typeface="华文楷体" panose="02010600040101010101" charset="-122"/>
                            <a:cs typeface="Times New Roman" panose="02020603050405020304" pitchFamily="18" charset="0"/>
                          </a:rPr>
                          <m:t>10</m:t>
                        </m:r>
                      </m:e>
                      <m:sup>
                        <m:r>
                          <a:rPr lang="en-US" altLang="zh-CN" sz="2000">
                            <a:solidFill>
                              <a:schemeClr val="tx2"/>
                            </a:solidFill>
                            <a:latin typeface="Cambria Math" panose="02040503050406030204" pitchFamily="18" charset="0"/>
                            <a:ea typeface="华文楷体" panose="02010600040101010101" charset="-122"/>
                            <a:cs typeface="Times New Roman" panose="02020603050405020304" pitchFamily="18" charset="0"/>
                          </a:rPr>
                          <m:t>22</m:t>
                        </m:r>
                      </m:sup>
                    </m:sSup>
                  </m:oMath>
                </a14:m>
                <a:endParaRPr lang="en-US" altLang="zh-CN" sz="2000" dirty="0">
                  <a:solidFill>
                    <a:schemeClr val="tx2"/>
                  </a:solidFill>
                  <a:latin typeface="Times New Roman" panose="02020603050405020304" pitchFamily="18" charset="0"/>
                  <a:ea typeface="华文楷体" panose="02010600040101010101" charset="-122"/>
                  <a:cs typeface="Times New Roman" panose="02020603050405020304" pitchFamily="18" charset="0"/>
                </a:endParaRPr>
              </a:p>
              <a:p>
                <a:pPr eaLnBrk="0" fontAlgn="base" hangingPunct="0">
                  <a:lnSpc>
                    <a:spcPct val="150000"/>
                  </a:lnSpc>
                  <a:spcBef>
                    <a:spcPct val="0"/>
                  </a:spcBef>
                  <a:spcAft>
                    <a:spcPct val="0"/>
                  </a:spcAft>
                </a:pPr>
                <a:r>
                  <a:rPr lang="zh-CN" altLang="en-US" sz="2000" dirty="0">
                    <a:solidFill>
                      <a:schemeClr val="tx2"/>
                    </a:solidFill>
                    <a:latin typeface="华文楷体" panose="02010600040101010101" charset="-122"/>
                    <a:ea typeface="华文楷体" panose="02010600040101010101" charset="-122"/>
                    <a:cs typeface="Times New Roman" panose="02020603050405020304" pitchFamily="18" charset="0"/>
                  </a:rPr>
                  <a:t>共消耗</a:t>
                </a:r>
                <a:r>
                  <a:rPr lang="en-US" altLang="zh-CN" sz="2000" dirty="0">
                    <a:solidFill>
                      <a:schemeClr val="tx2"/>
                    </a:solidFill>
                    <a:latin typeface="华文楷体" panose="02010600040101010101" charset="-122"/>
                    <a:ea typeface="华文楷体" panose="02010600040101010101" charset="-122"/>
                    <a:cs typeface="Times New Roman" panose="02020603050405020304" pitchFamily="18" charset="0"/>
                  </a:rPr>
                  <a:t>235U</a:t>
                </a:r>
                <a:r>
                  <a:rPr lang="zh-CN" altLang="en-US" sz="2000" dirty="0">
                    <a:solidFill>
                      <a:schemeClr val="tx2"/>
                    </a:solidFill>
                    <a:latin typeface="华文楷体" panose="02010600040101010101" charset="-122"/>
                    <a:ea typeface="华文楷体" panose="02010600040101010101" charset="-122"/>
                    <a:cs typeface="Times New Roman" panose="02020603050405020304" pitchFamily="18" charset="0"/>
                  </a:rPr>
                  <a:t>的质量为：</a:t>
                </a:r>
                <a:r>
                  <a:rPr lang="en-US" altLang="zh-CN" sz="2000" dirty="0">
                    <a:solidFill>
                      <a:schemeClr val="tx2"/>
                    </a:solidFill>
                    <a:latin typeface="华文楷体" panose="02010600040101010101" charset="-122"/>
                    <a:ea typeface="华文楷体" panose="02010600040101010101" charset="-122"/>
                    <a:cs typeface="Times New Roman" panose="02020603050405020304" pitchFamily="18" charset="0"/>
                  </a:rPr>
                  <a:t> </a:t>
                </a:r>
                <a14:m>
                  <m:oMath xmlns:m="http://schemas.openxmlformats.org/officeDocument/2006/math">
                    <m:r>
                      <m:rPr>
                        <m:sty m:val="p"/>
                      </m:rPr>
                      <a:rPr lang="en-US" altLang="zh-CN" sz="2000">
                        <a:solidFill>
                          <a:schemeClr val="tx2"/>
                        </a:solidFill>
                        <a:latin typeface="Cambria Math" panose="02040503050406030204" pitchFamily="18" charset="0"/>
                        <a:ea typeface="华文楷体" panose="02010600040101010101" charset="-122"/>
                        <a:cs typeface="Times New Roman" panose="02020603050405020304" pitchFamily="18" charset="0"/>
                      </a:rPr>
                      <m:t>m</m:t>
                    </m:r>
                    <m:r>
                      <a:rPr lang="en-US" altLang="zh-CN" sz="2000">
                        <a:solidFill>
                          <a:schemeClr val="tx2"/>
                        </a:solidFill>
                        <a:latin typeface="Cambria Math" panose="02040503050406030204" pitchFamily="18" charset="0"/>
                        <a:ea typeface="华文楷体" panose="02010600040101010101" charset="-122"/>
                        <a:cs typeface="Times New Roman" panose="02020603050405020304" pitchFamily="18" charset="0"/>
                      </a:rPr>
                      <m:t>=</m:t>
                    </m:r>
                    <m:f>
                      <m:fPr>
                        <m:ctrlPr>
                          <a:rPr lang="zh-CN" altLang="zh-CN" sz="2000" i="1">
                            <a:solidFill>
                              <a:schemeClr val="tx2"/>
                            </a:solidFill>
                            <a:latin typeface="Cambria Math" panose="02040503050406030204" pitchFamily="18" charset="0"/>
                            <a:ea typeface="华文楷体" panose="02010600040101010101" charset="-122"/>
                            <a:cs typeface="Times New Roman" panose="02020603050405020304" pitchFamily="18" charset="0"/>
                          </a:rPr>
                        </m:ctrlPr>
                      </m:fPr>
                      <m:num>
                        <m:d>
                          <m:dPr>
                            <m:ctrlPr>
                              <a:rPr lang="zh-CN" altLang="zh-CN" sz="2000" i="1">
                                <a:solidFill>
                                  <a:schemeClr val="tx2"/>
                                </a:solidFill>
                                <a:latin typeface="Cambria Math" panose="02040503050406030204" pitchFamily="18" charset="0"/>
                                <a:ea typeface="华文楷体" panose="02010600040101010101" charset="-122"/>
                                <a:cs typeface="Times New Roman" panose="02020603050405020304" pitchFamily="18" charset="0"/>
                              </a:rPr>
                            </m:ctrlPr>
                          </m:dPr>
                          <m:e>
                            <m:r>
                              <a:rPr lang="en-US" altLang="zh-CN" sz="2000">
                                <a:solidFill>
                                  <a:schemeClr val="tx2"/>
                                </a:solidFill>
                                <a:latin typeface="Cambria Math" panose="02040503050406030204" pitchFamily="18" charset="0"/>
                                <a:ea typeface="华文楷体" panose="02010600040101010101" charset="-122"/>
                                <a:cs typeface="Times New Roman" panose="02020603050405020304" pitchFamily="18" charset="0"/>
                              </a:rPr>
                              <m:t>1</m:t>
                            </m:r>
                            <m:r>
                              <a:rPr lang="en-US" altLang="zh-CN" sz="2000">
                                <a:solidFill>
                                  <a:schemeClr val="tx2"/>
                                </a:solidFill>
                                <a:latin typeface="Cambria Math" panose="02040503050406030204" pitchFamily="18" charset="0"/>
                                <a:ea typeface="华文楷体" panose="02010600040101010101" charset="-122"/>
                                <a:cs typeface="Times New Roman" panose="02020603050405020304" pitchFamily="18" charset="0"/>
                              </a:rPr>
                              <m:t>+</m:t>
                            </m:r>
                            <m:r>
                              <m:rPr>
                                <m:sty m:val="p"/>
                              </m:rPr>
                              <a:rPr lang="en-US" altLang="zh-CN" sz="2000">
                                <a:solidFill>
                                  <a:schemeClr val="tx2"/>
                                </a:solidFill>
                                <a:latin typeface="Cambria Math" panose="02040503050406030204" pitchFamily="18" charset="0"/>
                                <a:ea typeface="华文楷体" panose="02010600040101010101" charset="-122"/>
                                <a:cs typeface="Times New Roman" panose="02020603050405020304" pitchFamily="18" charset="0"/>
                              </a:rPr>
                              <m:t>α</m:t>
                            </m:r>
                          </m:e>
                        </m:d>
                        <m:r>
                          <m:rPr>
                            <m:sty m:val="p"/>
                          </m:rPr>
                          <a:rPr lang="en-US" altLang="zh-CN" sz="2000">
                            <a:solidFill>
                              <a:schemeClr val="tx2"/>
                            </a:solidFill>
                            <a:latin typeface="Cambria Math" panose="02040503050406030204" pitchFamily="18" charset="0"/>
                            <a:ea typeface="华文楷体" panose="02010600040101010101" charset="-122"/>
                            <a:cs typeface="Times New Roman" panose="02020603050405020304" pitchFamily="18" charset="0"/>
                          </a:rPr>
                          <m:t>N</m:t>
                        </m:r>
                        <m:r>
                          <a:rPr lang="en-US" altLang="zh-CN" sz="2000">
                            <a:solidFill>
                              <a:schemeClr val="tx2"/>
                            </a:solidFill>
                            <a:latin typeface="Cambria Math" panose="02040503050406030204" pitchFamily="18" charset="0"/>
                            <a:ea typeface="华文楷体" panose="02010600040101010101" charset="-122"/>
                            <a:cs typeface="Times New Roman" panose="02020603050405020304" pitchFamily="18" charset="0"/>
                          </a:rPr>
                          <m:t>×</m:t>
                        </m:r>
                        <m:r>
                          <m:rPr>
                            <m:sty m:val="p"/>
                          </m:rPr>
                          <a:rPr lang="en-US" altLang="zh-CN" sz="2000">
                            <a:solidFill>
                              <a:schemeClr val="tx2"/>
                            </a:solidFill>
                            <a:latin typeface="Cambria Math" panose="02040503050406030204" pitchFamily="18" charset="0"/>
                            <a:ea typeface="华文楷体" panose="02010600040101010101" charset="-122"/>
                            <a:cs typeface="Times New Roman" panose="02020603050405020304" pitchFamily="18" charset="0"/>
                          </a:rPr>
                          <m:t>A</m:t>
                        </m:r>
                      </m:num>
                      <m:den>
                        <m:sSub>
                          <m:sSubPr>
                            <m:ctrlPr>
                              <a:rPr lang="zh-CN" altLang="zh-CN" sz="2000" i="1">
                                <a:solidFill>
                                  <a:schemeClr val="tx2"/>
                                </a:solidFill>
                                <a:latin typeface="Cambria Math" panose="02040503050406030204" pitchFamily="18" charset="0"/>
                                <a:ea typeface="华文楷体" panose="02010600040101010101" charset="-122"/>
                                <a:cs typeface="Times New Roman" panose="02020603050405020304" pitchFamily="18" charset="0"/>
                              </a:rPr>
                            </m:ctrlPr>
                          </m:sSubPr>
                          <m:e>
                            <m:r>
                              <a:rPr lang="en-US" altLang="zh-CN" sz="2000">
                                <a:solidFill>
                                  <a:schemeClr val="tx2"/>
                                </a:solidFill>
                                <a:latin typeface="Cambria Math" panose="02040503050406030204" pitchFamily="18" charset="0"/>
                                <a:ea typeface="华文楷体" panose="02010600040101010101" charset="-122"/>
                                <a:cs typeface="Times New Roman" panose="02020603050405020304" pitchFamily="18" charset="0"/>
                              </a:rPr>
                              <m:t>𝑁</m:t>
                            </m:r>
                          </m:e>
                          <m:sub>
                            <m:r>
                              <a:rPr lang="en-US" altLang="zh-CN" sz="2000">
                                <a:solidFill>
                                  <a:schemeClr val="tx2"/>
                                </a:solidFill>
                                <a:latin typeface="Cambria Math" panose="02040503050406030204" pitchFamily="18" charset="0"/>
                                <a:ea typeface="华文楷体" panose="02010600040101010101" charset="-122"/>
                                <a:cs typeface="Times New Roman" panose="02020603050405020304" pitchFamily="18" charset="0"/>
                              </a:rPr>
                              <m:t>0</m:t>
                            </m:r>
                          </m:sub>
                        </m:sSub>
                        <m:r>
                          <a:rPr lang="en-US" altLang="zh-CN" sz="2000">
                            <a:solidFill>
                              <a:schemeClr val="tx2"/>
                            </a:solidFill>
                            <a:latin typeface="Cambria Math" panose="02040503050406030204" pitchFamily="18" charset="0"/>
                            <a:ea typeface="华文楷体" panose="02010600040101010101" charset="-122"/>
                            <a:cs typeface="Times New Roman" panose="02020603050405020304" pitchFamily="18" charset="0"/>
                          </a:rPr>
                          <m:t>×</m:t>
                        </m:r>
                        <m:sSup>
                          <m:sSupPr>
                            <m:ctrlPr>
                              <a:rPr lang="zh-CN" altLang="zh-CN" sz="2000" i="1">
                                <a:solidFill>
                                  <a:schemeClr val="tx2"/>
                                </a:solidFill>
                                <a:latin typeface="Cambria Math" panose="02040503050406030204" pitchFamily="18" charset="0"/>
                                <a:ea typeface="华文楷体" panose="02010600040101010101" charset="-122"/>
                                <a:cs typeface="Times New Roman" panose="02020603050405020304" pitchFamily="18" charset="0"/>
                              </a:rPr>
                            </m:ctrlPr>
                          </m:sSupPr>
                          <m:e>
                            <m:r>
                              <a:rPr lang="en-US" altLang="zh-CN" sz="2000">
                                <a:solidFill>
                                  <a:schemeClr val="tx2"/>
                                </a:solidFill>
                                <a:latin typeface="Cambria Math" panose="02040503050406030204" pitchFamily="18" charset="0"/>
                                <a:ea typeface="华文楷体" panose="02010600040101010101" charset="-122"/>
                                <a:cs typeface="Times New Roman" panose="02020603050405020304" pitchFamily="18" charset="0"/>
                              </a:rPr>
                              <m:t>10</m:t>
                            </m:r>
                          </m:e>
                          <m:sup>
                            <m:r>
                              <a:rPr lang="en-US" altLang="zh-CN" sz="2000">
                                <a:solidFill>
                                  <a:schemeClr val="tx2"/>
                                </a:solidFill>
                                <a:latin typeface="Cambria Math" panose="02040503050406030204" pitchFamily="18" charset="0"/>
                                <a:ea typeface="华文楷体" panose="02010600040101010101" charset="-122"/>
                                <a:cs typeface="Times New Roman" panose="02020603050405020304" pitchFamily="18" charset="0"/>
                              </a:rPr>
                              <m:t>3</m:t>
                            </m:r>
                          </m:sup>
                        </m:sSup>
                      </m:den>
                    </m:f>
                    <m:r>
                      <a:rPr lang="en-US" altLang="zh-CN" sz="2000">
                        <a:solidFill>
                          <a:schemeClr val="tx2"/>
                        </a:solidFill>
                        <a:latin typeface="Cambria Math" panose="02040503050406030204" pitchFamily="18" charset="0"/>
                        <a:ea typeface="华文楷体" panose="02010600040101010101" charset="-122"/>
                        <a:cs typeface="Times New Roman" panose="02020603050405020304" pitchFamily="18" charset="0"/>
                      </a:rPr>
                      <m:t>=</m:t>
                    </m:r>
                  </m:oMath>
                </a14:m>
                <a:r>
                  <a:rPr lang="en-US" altLang="zh-CN" sz="2000" dirty="0">
                    <a:solidFill>
                      <a:schemeClr val="tx2"/>
                    </a:solidFill>
                    <a:latin typeface="Times New Roman" panose="02020603050405020304" pitchFamily="18" charset="0"/>
                    <a:ea typeface="华文楷体" panose="02010600040101010101" charset="-122"/>
                    <a:cs typeface="Times New Roman" panose="02020603050405020304" pitchFamily="18" charset="0"/>
                  </a:rPr>
                  <a:t>0.0256kg</a:t>
                </a:r>
                <a:endParaRPr lang="zh-CN" altLang="zh-CN" sz="2000" dirty="0">
                  <a:solidFill>
                    <a:schemeClr val="tx2"/>
                  </a:solidFill>
                  <a:latin typeface="Times New Roman" panose="02020603050405020304" pitchFamily="18" charset="0"/>
                  <a:ea typeface="华文楷体" panose="02010600040101010101" charset="-122"/>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zh-CN" sz="2000" b="0" i="0" u="none" strike="noStrike" cap="none" normalizeH="0" baseline="0" dirty="0">
                  <a:ln>
                    <a:noFill/>
                  </a:ln>
                  <a:solidFill>
                    <a:schemeClr val="tx2"/>
                  </a:solidFill>
                  <a:effectLst/>
                  <a:latin typeface="Times New Roman" panose="02020603050405020304" pitchFamily="18" charset="0"/>
                  <a:ea typeface="华文楷体" panose="02010600040101010101" charset="-122"/>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pPr>
                <a:endParaRPr lang="en-US" altLang="zh-CN" sz="2000" dirty="0">
                  <a:solidFill>
                    <a:schemeClr val="tx2"/>
                  </a:solidFill>
                  <a:latin typeface="Times New Roman" panose="02020603050405020304" pitchFamily="18" charset="0"/>
                  <a:ea typeface="华文楷体" panose="02010600040101010101" charset="-122"/>
                  <a:cs typeface="Times New Roman" panose="02020603050405020304" pitchFamily="18" charset="0"/>
                </a:endParaRPr>
              </a:p>
              <a:p>
                <a:pPr lvl="0" eaLnBrk="0" fontAlgn="base" hangingPunct="0">
                  <a:lnSpc>
                    <a:spcPct val="150000"/>
                  </a:lnSpc>
                  <a:spcBef>
                    <a:spcPct val="0"/>
                  </a:spcBef>
                  <a:spcAft>
                    <a:spcPct val="0"/>
                  </a:spcAft>
                </a:pPr>
                <a:r>
                  <a:rPr lang="en-US" altLang="zh-CN" sz="2000" dirty="0">
                    <a:solidFill>
                      <a:schemeClr val="tx2"/>
                    </a:solidFill>
                    <a:latin typeface="Times New Roman" panose="02020603050405020304" pitchFamily="18" charset="0"/>
                    <a:ea typeface="华文楷体" panose="02010600040101010101" charset="-122"/>
                    <a:cs typeface="Times New Roman" panose="02020603050405020304" pitchFamily="18" charset="0"/>
                  </a:rPr>
                  <a:t>12</a:t>
                </a:r>
                <a:r>
                  <a:rPr lang="zh-CN" altLang="en-US" sz="2000" dirty="0">
                    <a:solidFill>
                      <a:schemeClr val="tx2"/>
                    </a:solidFill>
                    <a:latin typeface="Times New Roman" panose="02020603050405020304" pitchFamily="18" charset="0"/>
                    <a:ea typeface="华文楷体" panose="02010600040101010101" charset="-122"/>
                    <a:cs typeface="Times New Roman" panose="02020603050405020304" pitchFamily="18" charset="0"/>
                  </a:rPr>
                  <a:t>、反应堆的电功率为</a:t>
                </a:r>
                <a:r>
                  <a:rPr lang="en-US" altLang="zh-CN" sz="2000" dirty="0">
                    <a:solidFill>
                      <a:schemeClr val="tx2"/>
                    </a:solidFill>
                    <a:latin typeface="Times New Roman" panose="02020603050405020304" pitchFamily="18" charset="0"/>
                    <a:ea typeface="华文楷体" panose="02010600040101010101" charset="-122"/>
                    <a:cs typeface="Times New Roman" panose="02020603050405020304" pitchFamily="18" charset="0"/>
                  </a:rPr>
                  <a:t>1000MW</a:t>
                </a:r>
                <a:r>
                  <a:rPr lang="zh-CN" altLang="en-US" sz="2000" dirty="0">
                    <a:solidFill>
                      <a:schemeClr val="tx2"/>
                    </a:solidFill>
                    <a:latin typeface="Times New Roman" panose="02020603050405020304" pitchFamily="18" charset="0"/>
                    <a:ea typeface="华文楷体" panose="02010600040101010101" charset="-122"/>
                    <a:cs typeface="Times New Roman" panose="02020603050405020304" pitchFamily="18" charset="0"/>
                  </a:rPr>
                  <a:t>，设电站的效率为</a:t>
                </a:r>
                <a:r>
                  <a:rPr lang="en-US" altLang="zh-CN" sz="2000" dirty="0">
                    <a:solidFill>
                      <a:schemeClr val="tx2"/>
                    </a:solidFill>
                    <a:latin typeface="Times New Roman" panose="02020603050405020304" pitchFamily="18" charset="0"/>
                    <a:ea typeface="华文楷体" panose="02010600040101010101" charset="-122"/>
                    <a:cs typeface="Times New Roman" panose="02020603050405020304" pitchFamily="18" charset="0"/>
                  </a:rPr>
                  <a:t>32</a:t>
                </a:r>
                <a:r>
                  <a:rPr lang="zh-CN" altLang="en-US" sz="2000" dirty="0">
                    <a:solidFill>
                      <a:schemeClr val="tx2"/>
                    </a:solidFill>
                    <a:latin typeface="Times New Roman" panose="02020603050405020304" pitchFamily="18" charset="0"/>
                    <a:ea typeface="华文楷体" panose="02010600040101010101" charset="-122"/>
                    <a:cs typeface="Times New Roman" panose="02020603050405020304" pitchFamily="18" charset="0"/>
                  </a:rPr>
                  <a:t>％。试问每秒有多少个</a:t>
                </a:r>
                <a:r>
                  <a:rPr lang="en-US" altLang="zh-CN" sz="2000" dirty="0">
                    <a:solidFill>
                      <a:schemeClr val="tx2"/>
                    </a:solidFill>
                    <a:latin typeface="Times New Roman" panose="02020603050405020304" pitchFamily="18" charset="0"/>
                    <a:ea typeface="华文楷体" panose="02010600040101010101" charset="-122"/>
                    <a:cs typeface="Times New Roman" panose="02020603050405020304" pitchFamily="18" charset="0"/>
                  </a:rPr>
                  <a:t>235U</a:t>
                </a:r>
                <a:r>
                  <a:rPr lang="zh-CN" altLang="en-US" sz="2000" dirty="0">
                    <a:solidFill>
                      <a:schemeClr val="tx2"/>
                    </a:solidFill>
                    <a:latin typeface="Times New Roman" panose="02020603050405020304" pitchFamily="18" charset="0"/>
                    <a:ea typeface="华文楷体" panose="02010600040101010101" charset="-122"/>
                    <a:cs typeface="Times New Roman" panose="02020603050405020304" pitchFamily="18" charset="0"/>
                  </a:rPr>
                  <a:t>核发生裂变？运行一年共需要消耗多少易裂变物质？一座相同功率火电厂在相同时间需要多少燃料？已知标准煤的发热值为</a:t>
                </a:r>
                <a:r>
                  <a:rPr lang="en-US" altLang="zh-CN" sz="2000" dirty="0">
                    <a:solidFill>
                      <a:schemeClr val="tx2"/>
                    </a:solidFill>
                    <a:latin typeface="Times New Roman" panose="02020603050405020304" pitchFamily="18" charset="0"/>
                    <a:ea typeface="华文楷体" panose="02010600040101010101" charset="-122"/>
                    <a:cs typeface="Times New Roman" panose="02020603050405020304" pitchFamily="18" charset="0"/>
                  </a:rPr>
                  <a:t>Q</a:t>
                </a:r>
                <a:r>
                  <a:rPr lang="zh-CN" altLang="en-US" sz="2000" dirty="0">
                    <a:solidFill>
                      <a:schemeClr val="tx2"/>
                    </a:solidFill>
                    <a:latin typeface="Times New Roman" panose="02020603050405020304" pitchFamily="18" charset="0"/>
                    <a:ea typeface="华文楷体" panose="02010600040101010101" charset="-122"/>
                    <a:cs typeface="Times New Roman" panose="02020603050405020304" pitchFamily="18" charset="0"/>
                  </a:rPr>
                  <a:t>＝</a:t>
                </a:r>
                <a:r>
                  <a:rPr lang="en-US" altLang="zh-CN" sz="2000" dirty="0">
                    <a:solidFill>
                      <a:schemeClr val="tx2"/>
                    </a:solidFill>
                    <a:latin typeface="Times New Roman" panose="02020603050405020304" pitchFamily="18" charset="0"/>
                    <a:ea typeface="华文楷体" panose="02010600040101010101" charset="-122"/>
                    <a:cs typeface="Times New Roman" panose="02020603050405020304" pitchFamily="18" charset="0"/>
                  </a:rPr>
                  <a:t>29MJ/kg</a:t>
                </a:r>
                <a:r>
                  <a:rPr lang="zh-CN" altLang="en-US" sz="2000" dirty="0">
                    <a:solidFill>
                      <a:schemeClr val="tx2"/>
                    </a:solidFill>
                    <a:latin typeface="Times New Roman" panose="02020603050405020304" pitchFamily="18" charset="0"/>
                    <a:ea typeface="华文楷体" panose="02010600040101010101" charset="-122"/>
                    <a:cs typeface="Times New Roman" panose="02020603050405020304" pitchFamily="18" charset="0"/>
                  </a:rPr>
                  <a:t>。</a:t>
                </a:r>
                <a:endParaRPr kumimoji="0" lang="en-US" altLang="zh-CN" sz="2000" b="0" i="0" u="none" strike="noStrike" cap="none" normalizeH="0" baseline="0" dirty="0">
                  <a:ln>
                    <a:noFill/>
                  </a:ln>
                  <a:solidFill>
                    <a:schemeClr val="tx2"/>
                  </a:solidFill>
                  <a:effectLst/>
                  <a:latin typeface="Times New Roman" panose="02020603050405020304" pitchFamily="18" charset="0"/>
                  <a:ea typeface="华文楷体" panose="02010600040101010101" charset="-122"/>
                  <a:cs typeface="Times New Roman" panose="02020603050405020304" pitchFamily="18" charset="0"/>
                </a:endParaRPr>
              </a:p>
            </p:txBody>
          </p:sp>
        </mc:Choice>
        <mc:Fallback>
          <p:sp>
            <p:nvSpPr>
              <p:cNvPr id="6" name="Rectangle 3"/>
              <p:cNvSpPr>
                <a:spLocks noRot="1" noChangeAspect="1" noMove="1" noResize="1" noEditPoints="1" noAdjustHandles="1" noChangeArrowheads="1" noChangeShapeType="1" noTextEdit="1"/>
              </p:cNvSpPr>
              <p:nvPr/>
            </p:nvSpPr>
            <p:spPr bwMode="auto">
              <a:xfrm>
                <a:off x="248391" y="733711"/>
                <a:ext cx="8640960" cy="5390578"/>
              </a:xfrm>
              <a:prstGeom prst="rect">
                <a:avLst/>
              </a:prstGeom>
              <a:blipFill rotWithShape="1">
                <a:blip r:embed="rId1"/>
                <a:stretch>
                  <a:fillRect l="-1" t="-5" r="7" b="6"/>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sp>
        <p:nvSpPr>
          <p:cNvPr id="9" name="文本框 8"/>
          <p:cNvSpPr txBox="1"/>
          <p:nvPr/>
        </p:nvSpPr>
        <p:spPr>
          <a:xfrm>
            <a:off x="6012160" y="4077072"/>
            <a:ext cx="2592288" cy="461665"/>
          </a:xfrm>
          <a:prstGeom prst="rect">
            <a:avLst/>
          </a:prstGeom>
          <a:noFill/>
        </p:spPr>
        <p:txBody>
          <a:bodyPr wrap="square" rtlCol="0">
            <a:spAutoFit/>
          </a:bodyPr>
          <a:lstStyle/>
          <a:p>
            <a:r>
              <a:rPr lang="zh-CN" altLang="en-US" sz="2400" b="1" dirty="0">
                <a:solidFill>
                  <a:srgbClr val="FF0000"/>
                </a:solidFill>
                <a:latin typeface="华文楷体" panose="02010600040101010101" charset="-122"/>
                <a:ea typeface="华文楷体" panose="02010600040101010101" charset="-122"/>
              </a:rPr>
              <a:t>考虑俘获裂变比</a:t>
            </a:r>
            <a:endParaRPr lang="zh-CN" altLang="en-US" sz="2400" b="1" baseline="0" dirty="0">
              <a:solidFill>
                <a:srgbClr val="FF0000"/>
              </a:solidFill>
              <a:latin typeface="华文楷体" panose="02010600040101010101" charset="-122"/>
              <a:ea typeface="华文楷体" panose="02010600040101010101" charset="-122"/>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a:t>平均自由程（</a:t>
            </a:r>
            <a:r>
              <a:rPr lang="en-US" altLang="zh-CN" dirty="0"/>
              <a:t>5</a:t>
            </a:r>
            <a:r>
              <a:rPr lang="zh-CN" altLang="en-US" dirty="0"/>
              <a:t>题）</a:t>
            </a:r>
            <a:endParaRPr lang="zh-CN" altLang="en-US" dirty="0"/>
          </a:p>
        </p:txBody>
      </p:sp>
      <mc:AlternateContent xmlns:mc="http://schemas.openxmlformats.org/markup-compatibility/2006">
        <mc:Choice xmlns:a14="http://schemas.microsoft.com/office/drawing/2010/main" Requires="a14">
          <p:sp>
            <p:nvSpPr>
              <p:cNvPr id="4" name="文本框 3"/>
              <p:cNvSpPr txBox="1"/>
              <p:nvPr/>
            </p:nvSpPr>
            <p:spPr>
              <a:xfrm>
                <a:off x="78634" y="764704"/>
                <a:ext cx="9073008" cy="4004814"/>
              </a:xfrm>
              <a:prstGeom prst="rect">
                <a:avLst/>
              </a:prstGeom>
              <a:noFill/>
            </p:spPr>
            <p:txBody>
              <a:bodyPr wrap="square" rtlCol="0">
                <a:spAutoFit/>
              </a:bodyPr>
              <a:lstStyle/>
              <a:p>
                <a:r>
                  <a:rPr lang="zh-CN" altLang="en-US" sz="2400" b="1" baseline="0" dirty="0">
                    <a:solidFill>
                      <a:srgbClr val="0070C0"/>
                    </a:solidFill>
                    <a:latin typeface="华文楷体" panose="02010600040101010101" charset="-122"/>
                    <a:ea typeface="华文楷体" panose="02010600040101010101" charset="-122"/>
                  </a:rPr>
                  <a:t>平均自由程</a:t>
                </a:r>
                <a14:m>
                  <m:oMath xmlns:m="http://schemas.openxmlformats.org/officeDocument/2006/math">
                    <m:r>
                      <a:rPr lang="en-US" altLang="zh-CN" sz="2000" b="1" i="1" baseline="0" smtClean="0">
                        <a:solidFill>
                          <a:srgbClr val="0070C0"/>
                        </a:solidFill>
                        <a:latin typeface="Cambria Math" panose="02040503050406030204" pitchFamily="18" charset="0"/>
                        <a:ea typeface="仿宋" panose="02010609060101010101" pitchFamily="49" charset="-122"/>
                      </a:rPr>
                      <m:t>𝝀</m:t>
                    </m:r>
                    <m:r>
                      <a:rPr lang="zh-CN" altLang="en-US" sz="2000" b="1" i="1">
                        <a:solidFill>
                          <a:srgbClr val="0070C0"/>
                        </a:solidFill>
                        <a:latin typeface="Cambria Math" panose="02040503050406030204" pitchFamily="18" charset="0"/>
                        <a:ea typeface="仿宋" panose="02010609060101010101" pitchFamily="49" charset="-122"/>
                      </a:rPr>
                      <m:t>：</m:t>
                    </m:r>
                  </m:oMath>
                </a14:m>
                <a:r>
                  <a:rPr lang="zh-CN" altLang="en-US" sz="2000" b="1" baseline="0" dirty="0">
                    <a:solidFill>
                      <a:schemeClr val="tx2"/>
                    </a:solidFill>
                    <a:latin typeface="华文楷体" panose="02010600040101010101" charset="-122"/>
                    <a:ea typeface="华文楷体" panose="02010600040101010101" charset="-122"/>
                  </a:rPr>
                  <a:t>中子在介质中运动时，与原子核连续两次相互作用之间穿行的平均距离</a:t>
                </a:r>
                <a:endParaRPr lang="en-US" altLang="zh-CN" sz="2000" b="1" baseline="0" dirty="0">
                  <a:solidFill>
                    <a:schemeClr val="tx2"/>
                  </a:solidFill>
                  <a:latin typeface="华文楷体" panose="02010600040101010101" charset="-122"/>
                  <a:ea typeface="华文楷体" panose="02010600040101010101" charset="-122"/>
                </a:endParaRPr>
              </a:p>
              <a:p>
                <a:endParaRPr lang="en-US" altLang="zh-CN" sz="2000" dirty="0">
                  <a:solidFill>
                    <a:schemeClr val="tx2"/>
                  </a:solidFill>
                  <a:latin typeface="华文楷体" panose="02010600040101010101" charset="-122"/>
                  <a:ea typeface="华文楷体" panose="02010600040101010101" charset="-122"/>
                </a:endParaRPr>
              </a:p>
              <a:p>
                <a:r>
                  <a:rPr lang="zh-CN" altLang="en-US" sz="2000" dirty="0">
                    <a:solidFill>
                      <a:schemeClr val="tx2"/>
                    </a:solidFill>
                    <a:latin typeface="华文楷体" panose="02010600040101010101" charset="-122"/>
                    <a:ea typeface="华文楷体" panose="02010600040101010101" charset="-122"/>
                  </a:rPr>
                  <a:t>如果令</a:t>
                </a:r>
                <a14:m>
                  <m:oMath xmlns:m="http://schemas.openxmlformats.org/officeDocument/2006/math">
                    <m:r>
                      <a:rPr lang="en-US" altLang="zh-CN" sz="2000" b="0" i="1" smtClean="0">
                        <a:solidFill>
                          <a:schemeClr val="tx2"/>
                        </a:solidFill>
                        <a:latin typeface="Cambria Math" panose="02040503050406030204" pitchFamily="18" charset="0"/>
                        <a:ea typeface="华文楷体" panose="02010600040101010101" charset="-122"/>
                      </a:rPr>
                      <m:t>𝑃</m:t>
                    </m:r>
                    <m:d>
                      <m:dPr>
                        <m:ctrlPr>
                          <a:rPr lang="en-US" altLang="zh-CN" sz="2000" i="1">
                            <a:solidFill>
                              <a:schemeClr val="tx2"/>
                            </a:solidFill>
                            <a:latin typeface="Cambria Math" panose="02040503050406030204" pitchFamily="18" charset="0"/>
                            <a:ea typeface="华文楷体" panose="02010600040101010101" charset="-122"/>
                          </a:rPr>
                        </m:ctrlPr>
                      </m:dPr>
                      <m:e>
                        <m:r>
                          <a:rPr lang="en-US" altLang="zh-CN" sz="2000" b="0" i="1" smtClean="0">
                            <a:solidFill>
                              <a:schemeClr val="tx2"/>
                            </a:solidFill>
                            <a:latin typeface="Cambria Math" panose="02040503050406030204" pitchFamily="18" charset="0"/>
                            <a:ea typeface="华文楷体" panose="02010600040101010101" charset="-122"/>
                          </a:rPr>
                          <m:t>𝑥</m:t>
                        </m:r>
                      </m:e>
                    </m:d>
                    <m:r>
                      <a:rPr lang="en-US" altLang="zh-CN" sz="2000" b="0" i="1" smtClean="0">
                        <a:solidFill>
                          <a:schemeClr val="tx2"/>
                        </a:solidFill>
                        <a:latin typeface="Cambria Math" panose="02040503050406030204" pitchFamily="18" charset="0"/>
                        <a:ea typeface="华文楷体" panose="02010600040101010101" charset="-122"/>
                      </a:rPr>
                      <m:t>𝑑𝑥</m:t>
                    </m:r>
                  </m:oMath>
                </a14:m>
                <a:r>
                  <a:rPr lang="zh-CN" altLang="en-US" sz="2000" baseline="0" dirty="0">
                    <a:solidFill>
                      <a:schemeClr val="tx2"/>
                    </a:solidFill>
                    <a:latin typeface="华文楷体" panose="02010600040101010101" charset="-122"/>
                    <a:ea typeface="华文楷体" panose="02010600040101010101" charset="-122"/>
                  </a:rPr>
                  <a:t>表示一个中子在穿行</a:t>
                </a:r>
                <a14:m>
                  <m:oMath xmlns:m="http://schemas.openxmlformats.org/officeDocument/2006/math">
                    <m:r>
                      <a:rPr lang="en-US" altLang="zh-CN" sz="2000" b="0" i="1" baseline="0" smtClean="0">
                        <a:solidFill>
                          <a:schemeClr val="tx2"/>
                        </a:solidFill>
                        <a:latin typeface="Cambria Math" panose="02040503050406030204" pitchFamily="18" charset="0"/>
                        <a:ea typeface="华文楷体" panose="02010600040101010101" charset="-122"/>
                      </a:rPr>
                      <m:t>𝑥</m:t>
                    </m:r>
                  </m:oMath>
                </a14:m>
                <a:r>
                  <a:rPr lang="zh-CN" altLang="en-US" sz="2000" baseline="0" dirty="0">
                    <a:solidFill>
                      <a:schemeClr val="tx2"/>
                    </a:solidFill>
                    <a:latin typeface="华文楷体" panose="02010600040101010101" charset="-122"/>
                    <a:ea typeface="华文楷体" panose="02010600040101010101" charset="-122"/>
                  </a:rPr>
                  <a:t>后未发生核反应，而在</a:t>
                </a:r>
                <a14:m>
                  <m:oMath xmlns:m="http://schemas.openxmlformats.org/officeDocument/2006/math">
                    <m:r>
                      <a:rPr lang="en-US" altLang="zh-CN" sz="2000" b="0" i="1" baseline="0" smtClean="0">
                        <a:solidFill>
                          <a:schemeClr val="tx2"/>
                        </a:solidFill>
                        <a:latin typeface="Cambria Math" panose="02040503050406030204" pitchFamily="18" charset="0"/>
                        <a:ea typeface="华文楷体" panose="02010600040101010101" charset="-122"/>
                      </a:rPr>
                      <m:t>𝑥</m:t>
                    </m:r>
                  </m:oMath>
                </a14:m>
                <a:r>
                  <a:rPr lang="zh-CN" altLang="en-US" sz="2000" baseline="0" dirty="0">
                    <a:solidFill>
                      <a:schemeClr val="tx2"/>
                    </a:solidFill>
                    <a:latin typeface="华文楷体" panose="02010600040101010101" charset="-122"/>
                    <a:ea typeface="华文楷体" panose="02010600040101010101" charset="-122"/>
                  </a:rPr>
                  <a:t>到</a:t>
                </a:r>
                <a14:m>
                  <m:oMath xmlns:m="http://schemas.openxmlformats.org/officeDocument/2006/math">
                    <m:r>
                      <a:rPr lang="en-US" altLang="zh-CN" sz="2000" b="0" i="1" baseline="0" dirty="0" smtClean="0">
                        <a:solidFill>
                          <a:schemeClr val="tx2"/>
                        </a:solidFill>
                        <a:latin typeface="Cambria Math" panose="02040503050406030204" pitchFamily="18" charset="0"/>
                        <a:ea typeface="华文楷体" panose="02010600040101010101" charset="-122"/>
                      </a:rPr>
                      <m:t>𝑥</m:t>
                    </m:r>
                    <m:r>
                      <a:rPr lang="en-US" altLang="zh-CN" sz="2000" b="0" i="1" baseline="0" dirty="0" smtClean="0">
                        <a:solidFill>
                          <a:schemeClr val="tx2"/>
                        </a:solidFill>
                        <a:latin typeface="Cambria Math" panose="02040503050406030204" pitchFamily="18" charset="0"/>
                        <a:ea typeface="华文楷体" panose="02010600040101010101" charset="-122"/>
                      </a:rPr>
                      <m:t>+</m:t>
                    </m:r>
                    <m:r>
                      <a:rPr lang="en-US" altLang="zh-CN" sz="2000" b="0" i="1" baseline="0" dirty="0" smtClean="0">
                        <a:solidFill>
                          <a:schemeClr val="tx2"/>
                        </a:solidFill>
                        <a:latin typeface="Cambria Math" panose="02040503050406030204" pitchFamily="18" charset="0"/>
                        <a:ea typeface="华文楷体" panose="02010600040101010101" charset="-122"/>
                      </a:rPr>
                      <m:t>𝑑𝑥</m:t>
                    </m:r>
                  </m:oMath>
                </a14:m>
                <a:r>
                  <a:rPr lang="zh-CN" altLang="en-US" sz="2000" baseline="0" dirty="0">
                    <a:solidFill>
                      <a:schemeClr val="tx2"/>
                    </a:solidFill>
                    <a:latin typeface="华文楷体" panose="02010600040101010101" charset="-122"/>
                    <a:ea typeface="华文楷体" panose="02010600040101010101" charset="-122"/>
                  </a:rPr>
                  <a:t>之间发生首次核反应的概率</a:t>
                </a:r>
                <a:endParaRPr lang="en-US" altLang="zh-CN" sz="2000" baseline="0" dirty="0">
                  <a:solidFill>
                    <a:schemeClr val="tx2"/>
                  </a:solidFill>
                  <a:latin typeface="华文楷体" panose="02010600040101010101" charset="-122"/>
                  <a:ea typeface="华文楷体" panose="02010600040101010101" charset="-122"/>
                </a:endParaRPr>
              </a:p>
              <a:p>
                <a14:m>
                  <m:oMathPara xmlns:m="http://schemas.openxmlformats.org/officeDocument/2006/math">
                    <m:oMathParaPr>
                      <m:jc m:val="centerGroup"/>
                    </m:oMathParaPr>
                    <m:oMath xmlns:m="http://schemas.openxmlformats.org/officeDocument/2006/math">
                      <m:r>
                        <a:rPr lang="en-US" altLang="zh-CN" sz="2000" b="0" i="1" baseline="0" smtClean="0">
                          <a:solidFill>
                            <a:schemeClr val="tx2"/>
                          </a:solidFill>
                          <a:latin typeface="Cambria Math" panose="02040503050406030204" pitchFamily="18" charset="0"/>
                          <a:ea typeface="华文楷体" panose="02010600040101010101" charset="-122"/>
                        </a:rPr>
                        <m:t>𝑃</m:t>
                      </m:r>
                      <m:d>
                        <m:dPr>
                          <m:ctrlPr>
                            <a:rPr lang="en-US" altLang="zh-CN" sz="2000" i="1" baseline="0" smtClean="0">
                              <a:solidFill>
                                <a:schemeClr val="tx2"/>
                              </a:solidFill>
                              <a:latin typeface="Cambria Math" panose="02040503050406030204" pitchFamily="18" charset="0"/>
                              <a:ea typeface="华文楷体" panose="02010600040101010101" charset="-122"/>
                            </a:rPr>
                          </m:ctrlPr>
                        </m:dPr>
                        <m:e>
                          <m:r>
                            <a:rPr lang="en-US" altLang="zh-CN" sz="2000" b="0" i="1" baseline="0" smtClean="0">
                              <a:solidFill>
                                <a:schemeClr val="tx2"/>
                              </a:solidFill>
                              <a:latin typeface="Cambria Math" panose="02040503050406030204" pitchFamily="18" charset="0"/>
                              <a:ea typeface="华文楷体" panose="02010600040101010101" charset="-122"/>
                            </a:rPr>
                            <m:t>𝑥</m:t>
                          </m:r>
                        </m:e>
                      </m:d>
                      <m:r>
                        <a:rPr lang="en-US" altLang="zh-CN" sz="2000" b="0" i="1" baseline="0" smtClean="0">
                          <a:solidFill>
                            <a:schemeClr val="tx2"/>
                          </a:solidFill>
                          <a:latin typeface="Cambria Math" panose="02040503050406030204" pitchFamily="18" charset="0"/>
                          <a:ea typeface="华文楷体" panose="02010600040101010101" charset="-122"/>
                        </a:rPr>
                        <m:t>𝑑𝑥</m:t>
                      </m:r>
                      <m:r>
                        <a:rPr lang="en-US" altLang="zh-CN" sz="2000" b="0" i="1" baseline="0" smtClean="0">
                          <a:solidFill>
                            <a:schemeClr val="tx2"/>
                          </a:solidFill>
                          <a:latin typeface="Cambria Math" panose="02040503050406030204" pitchFamily="18" charset="0"/>
                          <a:ea typeface="华文楷体" panose="02010600040101010101" charset="-122"/>
                        </a:rPr>
                        <m:t>=</m:t>
                      </m:r>
                      <m:sSup>
                        <m:sSupPr>
                          <m:ctrlPr>
                            <a:rPr lang="en-US" altLang="zh-CN" sz="2000" i="1" baseline="0" smtClean="0">
                              <a:solidFill>
                                <a:schemeClr val="tx2"/>
                              </a:solidFill>
                              <a:latin typeface="Cambria Math" panose="02040503050406030204" pitchFamily="18" charset="0"/>
                              <a:ea typeface="华文楷体" panose="02010600040101010101" charset="-122"/>
                            </a:rPr>
                          </m:ctrlPr>
                        </m:sSupPr>
                        <m:e>
                          <m:r>
                            <a:rPr lang="en-US" altLang="zh-CN" sz="2000" b="0" i="1" baseline="0" smtClean="0">
                              <a:solidFill>
                                <a:schemeClr val="tx2"/>
                              </a:solidFill>
                              <a:latin typeface="Cambria Math" panose="02040503050406030204" pitchFamily="18" charset="0"/>
                              <a:ea typeface="华文楷体" panose="02010600040101010101" charset="-122"/>
                            </a:rPr>
                            <m:t>𝑒</m:t>
                          </m:r>
                        </m:e>
                        <m:sup>
                          <m:r>
                            <a:rPr lang="en-US" altLang="zh-CN" sz="2000" b="0" i="1" baseline="0" smtClean="0">
                              <a:solidFill>
                                <a:schemeClr val="tx2"/>
                              </a:solidFill>
                              <a:latin typeface="Cambria Math" panose="02040503050406030204" pitchFamily="18" charset="0"/>
                              <a:ea typeface="华文楷体" panose="02010600040101010101" charset="-122"/>
                            </a:rPr>
                            <m:t>−</m:t>
                          </m:r>
                          <m:r>
                            <a:rPr lang="en-US" altLang="zh-CN" sz="2000" b="0" i="1" baseline="0" smtClean="0">
                              <a:solidFill>
                                <a:schemeClr val="tx2"/>
                              </a:solidFill>
                              <a:latin typeface="Cambria Math" panose="02040503050406030204" pitchFamily="18" charset="0"/>
                              <a:ea typeface="华文楷体" panose="02010600040101010101" charset="-122"/>
                            </a:rPr>
                            <m:t>𝛴</m:t>
                          </m:r>
                          <m:r>
                            <a:rPr lang="en-US" altLang="zh-CN" sz="2000" b="0" i="1" baseline="0" smtClean="0">
                              <a:solidFill>
                                <a:schemeClr val="tx2"/>
                              </a:solidFill>
                              <a:latin typeface="Cambria Math" panose="02040503050406030204" pitchFamily="18" charset="0"/>
                              <a:ea typeface="华文楷体" panose="02010600040101010101" charset="-122"/>
                            </a:rPr>
                            <m:t>𝑥</m:t>
                          </m:r>
                        </m:sup>
                      </m:sSup>
                      <m:r>
                        <a:rPr lang="en-US" altLang="zh-CN" sz="2000" b="0" i="1" baseline="0" smtClean="0">
                          <a:solidFill>
                            <a:schemeClr val="tx2"/>
                          </a:solidFill>
                          <a:latin typeface="Cambria Math" panose="02040503050406030204" pitchFamily="18" charset="0"/>
                          <a:ea typeface="华文楷体" panose="02010600040101010101" charset="-122"/>
                        </a:rPr>
                        <m:t>𝛴</m:t>
                      </m:r>
                      <m:r>
                        <a:rPr lang="en-US" altLang="zh-CN" sz="2000" b="0" i="1" baseline="0" smtClean="0">
                          <a:solidFill>
                            <a:schemeClr val="tx2"/>
                          </a:solidFill>
                          <a:latin typeface="Cambria Math" panose="02040503050406030204" pitchFamily="18" charset="0"/>
                          <a:ea typeface="华文楷体" panose="02010600040101010101" charset="-122"/>
                        </a:rPr>
                        <m:t>𝑑𝑥</m:t>
                      </m:r>
                    </m:oMath>
                  </m:oMathPara>
                </a14:m>
                <a:endParaRPr lang="en-US" altLang="zh-CN" sz="2000" i="1" baseline="0" dirty="0">
                  <a:solidFill>
                    <a:schemeClr val="tx2"/>
                  </a:solidFill>
                  <a:latin typeface="华文楷体" panose="02010600040101010101" charset="-122"/>
                  <a:ea typeface="华文楷体" panose="02010600040101010101" charset="-122"/>
                </a:endParaRPr>
              </a:p>
              <a:p>
                <a14:m>
                  <m:oMath xmlns:m="http://schemas.openxmlformats.org/officeDocument/2006/math">
                    <m:r>
                      <a:rPr lang="en-US" altLang="zh-CN" sz="2200" b="1" i="0" baseline="0" smtClean="0">
                        <a:solidFill>
                          <a:srgbClr val="0070C0"/>
                        </a:solidFill>
                        <a:latin typeface="Cambria Math" panose="02040503050406030204" pitchFamily="18" charset="0"/>
                        <a:ea typeface="华文楷体" panose="02010600040101010101" charset="-122"/>
                      </a:rPr>
                      <m:t>𝐏</m:t>
                    </m:r>
                    <m:r>
                      <a:rPr lang="en-US" altLang="zh-CN" sz="2200" b="1" i="0" baseline="0" smtClean="0">
                        <a:solidFill>
                          <a:srgbClr val="0070C0"/>
                        </a:solidFill>
                        <a:latin typeface="Cambria Math" panose="02040503050406030204" pitchFamily="18" charset="0"/>
                        <a:ea typeface="华文楷体" panose="02010600040101010101" charset="-122"/>
                      </a:rPr>
                      <m:t>(</m:t>
                    </m:r>
                    <m:r>
                      <a:rPr lang="en-US" altLang="zh-CN" sz="2200" b="1" i="0" baseline="0" smtClean="0">
                        <a:solidFill>
                          <a:srgbClr val="0070C0"/>
                        </a:solidFill>
                        <a:latin typeface="Cambria Math" panose="02040503050406030204" pitchFamily="18" charset="0"/>
                        <a:ea typeface="华文楷体" panose="02010600040101010101" charset="-122"/>
                      </a:rPr>
                      <m:t>𝐱</m:t>
                    </m:r>
                    <m:r>
                      <a:rPr lang="en-US" altLang="zh-CN" sz="2200" b="1" i="0" baseline="0" smtClean="0">
                        <a:solidFill>
                          <a:srgbClr val="0070C0"/>
                        </a:solidFill>
                        <a:latin typeface="Cambria Math" panose="02040503050406030204" pitchFamily="18" charset="0"/>
                        <a:ea typeface="华文楷体" panose="02010600040101010101" charset="-122"/>
                      </a:rPr>
                      <m:t>)</m:t>
                    </m:r>
                    <m:r>
                      <a:rPr lang="zh-CN" altLang="en-US" sz="2200" b="1" i="0">
                        <a:solidFill>
                          <a:srgbClr val="0070C0"/>
                        </a:solidFill>
                        <a:latin typeface="Cambria Math" panose="02040503050406030204" pitchFamily="18" charset="0"/>
                        <a:ea typeface="华文楷体" panose="02010600040101010101" charset="-122"/>
                      </a:rPr>
                      <m:t>：</m:t>
                    </m:r>
                  </m:oMath>
                </a14:m>
                <a:r>
                  <a:rPr lang="zh-CN" altLang="en-US" sz="2200" b="1" baseline="0" dirty="0">
                    <a:solidFill>
                      <a:srgbClr val="0070C0"/>
                    </a:solidFill>
                    <a:latin typeface="华文楷体" panose="02010600040101010101" charset="-122"/>
                    <a:ea typeface="华文楷体" panose="02010600040101010101" charset="-122"/>
                  </a:rPr>
                  <a:t>首次反应概率分布函数</a:t>
                </a:r>
                <a:endParaRPr lang="en-US" altLang="zh-CN" sz="2200" b="1" baseline="0" dirty="0">
                  <a:solidFill>
                    <a:srgbClr val="0070C0"/>
                  </a:solidFill>
                  <a:latin typeface="华文楷体" panose="02010600040101010101" charset="-122"/>
                  <a:ea typeface="华文楷体" panose="02010600040101010101" charset="-122"/>
                </a:endParaRPr>
              </a:p>
              <a:p>
                <a:endParaRPr lang="en-US" altLang="zh-CN" sz="2000" b="1" i="1" dirty="0">
                  <a:solidFill>
                    <a:schemeClr val="tx2"/>
                  </a:solidFill>
                  <a:latin typeface="华文楷体" panose="02010600040101010101" charset="-122"/>
                  <a:ea typeface="华文楷体" panose="02010600040101010101" charset="-122"/>
                </a:endParaRPr>
              </a:p>
              <a:p>
                <a:r>
                  <a:rPr lang="en-US" altLang="zh-CN" sz="2000" dirty="0">
                    <a:solidFill>
                      <a:schemeClr val="tx2"/>
                    </a:solidFill>
                    <a:latin typeface="华文楷体" panose="02010600040101010101" charset="-122"/>
                    <a:ea typeface="华文楷体" panose="02010600040101010101" charset="-122"/>
                  </a:rPr>
                  <a:t>5</a:t>
                </a:r>
                <a:r>
                  <a:rPr lang="zh-CN" altLang="en-US" sz="2000" dirty="0">
                    <a:solidFill>
                      <a:schemeClr val="tx2"/>
                    </a:solidFill>
                    <a:latin typeface="华文楷体" panose="02010600040101010101" charset="-122"/>
                    <a:ea typeface="华文楷体" panose="02010600040101010101" charset="-122"/>
                  </a:rPr>
                  <a:t>、一个中子运动两个平均自由程及</a:t>
                </a:r>
                <a:r>
                  <a:rPr lang="en-US" altLang="zh-CN" sz="2000" dirty="0">
                    <a:solidFill>
                      <a:schemeClr val="tx2"/>
                    </a:solidFill>
                    <a:latin typeface="华文楷体" panose="02010600040101010101" charset="-122"/>
                    <a:ea typeface="华文楷体" panose="02010600040101010101" charset="-122"/>
                  </a:rPr>
                  <a:t>1/2</a:t>
                </a:r>
                <a:r>
                  <a:rPr lang="zh-CN" altLang="en-US" sz="2000" dirty="0">
                    <a:solidFill>
                      <a:schemeClr val="tx2"/>
                    </a:solidFill>
                    <a:latin typeface="华文楷体" panose="02010600040101010101" charset="-122"/>
                    <a:ea typeface="华文楷体" panose="02010600040101010101" charset="-122"/>
                  </a:rPr>
                  <a:t>个平均自由程而不与介质发生作用的概率分别是多少？</a:t>
                </a:r>
                <a:endParaRPr lang="en-US" altLang="zh-CN" sz="2000" dirty="0">
                  <a:solidFill>
                    <a:schemeClr val="tx2"/>
                  </a:solidFill>
                  <a:latin typeface="华文楷体" panose="02010600040101010101" charset="-122"/>
                  <a:ea typeface="华文楷体" panose="02010600040101010101" charset="-122"/>
                </a:endParaRPr>
              </a:p>
              <a:p>
                <a:endParaRPr lang="en-US" altLang="zh-CN" sz="2000" baseline="0" dirty="0">
                  <a:solidFill>
                    <a:schemeClr val="tx2"/>
                  </a:solidFill>
                  <a:latin typeface="华文楷体" panose="02010600040101010101" charset="-122"/>
                  <a:ea typeface="华文楷体" panose="02010600040101010101" charset="-122"/>
                </a:endParaRPr>
              </a:p>
              <a:p>
                <a:r>
                  <a:rPr lang="zh-CN" altLang="en-US" sz="2000" dirty="0">
                    <a:solidFill>
                      <a:schemeClr val="tx2"/>
                    </a:solidFill>
                    <a:latin typeface="华文楷体" panose="02010600040101010101" charset="-122"/>
                    <a:ea typeface="华文楷体" panose="02010600040101010101" charset="-122"/>
                  </a:rPr>
                  <a:t>不反应的概率</a:t>
                </a:r>
                <a14:m>
                  <m:oMath xmlns:m="http://schemas.openxmlformats.org/officeDocument/2006/math">
                    <m:r>
                      <a:rPr lang="en-US" altLang="zh-CN" sz="2000" b="0" i="1" smtClean="0">
                        <a:solidFill>
                          <a:schemeClr val="tx2"/>
                        </a:solidFill>
                        <a:latin typeface="Cambria Math" panose="02040503050406030204" pitchFamily="18" charset="0"/>
                        <a:ea typeface="华文楷体" panose="02010600040101010101" charset="-122"/>
                      </a:rPr>
                      <m:t>𝑃</m:t>
                    </m:r>
                    <m:d>
                      <m:dPr>
                        <m:ctrlPr>
                          <a:rPr lang="en-US" altLang="zh-CN" sz="2000" b="0" i="1" smtClean="0">
                            <a:solidFill>
                              <a:schemeClr val="tx2"/>
                            </a:solidFill>
                            <a:latin typeface="Cambria Math" panose="02040503050406030204" pitchFamily="18" charset="0"/>
                            <a:ea typeface="华文楷体" panose="02010600040101010101" charset="-122"/>
                          </a:rPr>
                        </m:ctrlPr>
                      </m:dPr>
                      <m:e>
                        <m:r>
                          <a:rPr lang="en-US" altLang="zh-CN" sz="2000" b="0" i="1" smtClean="0">
                            <a:solidFill>
                              <a:schemeClr val="tx2"/>
                            </a:solidFill>
                            <a:latin typeface="Cambria Math" panose="02040503050406030204" pitchFamily="18" charset="0"/>
                            <a:ea typeface="华文楷体" panose="02010600040101010101" charset="-122"/>
                          </a:rPr>
                          <m:t>2</m:t>
                        </m:r>
                        <m:r>
                          <a:rPr lang="en-US" altLang="zh-CN" sz="2000" b="0" i="1" smtClean="0">
                            <a:solidFill>
                              <a:schemeClr val="tx2"/>
                            </a:solidFill>
                            <a:latin typeface="Cambria Math" panose="02040503050406030204" pitchFamily="18" charset="0"/>
                            <a:ea typeface="华文楷体" panose="02010600040101010101" charset="-122"/>
                          </a:rPr>
                          <m:t>𝜆</m:t>
                        </m:r>
                      </m:e>
                    </m:d>
                    <m:r>
                      <a:rPr lang="en-US" altLang="zh-CN" sz="2000" b="0" i="1" smtClean="0">
                        <a:solidFill>
                          <a:schemeClr val="tx2"/>
                        </a:solidFill>
                        <a:latin typeface="Cambria Math" panose="02040503050406030204" pitchFamily="18" charset="0"/>
                        <a:ea typeface="华文楷体" panose="02010600040101010101" charset="-122"/>
                      </a:rPr>
                      <m:t>,</m:t>
                    </m:r>
                    <m:r>
                      <a:rPr lang="en-US" altLang="zh-CN" sz="2000" b="0" i="1" smtClean="0">
                        <a:solidFill>
                          <a:schemeClr val="tx2"/>
                        </a:solidFill>
                        <a:latin typeface="Cambria Math" panose="02040503050406030204" pitchFamily="18" charset="0"/>
                        <a:ea typeface="华文楷体" panose="02010600040101010101" charset="-122"/>
                      </a:rPr>
                      <m:t>𝑃</m:t>
                    </m:r>
                    <m:r>
                      <a:rPr lang="en-US" altLang="zh-CN" sz="2000" b="0" i="1" smtClean="0">
                        <a:solidFill>
                          <a:schemeClr val="tx2"/>
                        </a:solidFill>
                        <a:latin typeface="Cambria Math" panose="02040503050406030204" pitchFamily="18" charset="0"/>
                        <a:ea typeface="华文楷体" panose="02010600040101010101" charset="-122"/>
                      </a:rPr>
                      <m:t>(</m:t>
                    </m:r>
                    <m:f>
                      <m:fPr>
                        <m:ctrlPr>
                          <a:rPr lang="en-US" altLang="zh-CN" sz="2000" b="0" i="1" smtClean="0">
                            <a:solidFill>
                              <a:schemeClr val="tx2"/>
                            </a:solidFill>
                            <a:latin typeface="Cambria Math" panose="02040503050406030204" pitchFamily="18" charset="0"/>
                            <a:ea typeface="华文楷体" panose="02010600040101010101" charset="-122"/>
                          </a:rPr>
                        </m:ctrlPr>
                      </m:fPr>
                      <m:num>
                        <m:r>
                          <a:rPr lang="en-US" altLang="zh-CN" sz="2000" b="0" i="1" smtClean="0">
                            <a:solidFill>
                              <a:schemeClr val="tx2"/>
                            </a:solidFill>
                            <a:latin typeface="Cambria Math" panose="02040503050406030204" pitchFamily="18" charset="0"/>
                            <a:ea typeface="华文楷体" panose="02010600040101010101" charset="-122"/>
                          </a:rPr>
                          <m:t>1</m:t>
                        </m:r>
                      </m:num>
                      <m:den>
                        <m:r>
                          <a:rPr lang="en-US" altLang="zh-CN" sz="2000" b="0" i="1" smtClean="0">
                            <a:solidFill>
                              <a:schemeClr val="tx2"/>
                            </a:solidFill>
                            <a:latin typeface="Cambria Math" panose="02040503050406030204" pitchFamily="18" charset="0"/>
                            <a:ea typeface="华文楷体" panose="02010600040101010101" charset="-122"/>
                          </a:rPr>
                          <m:t>2</m:t>
                        </m:r>
                      </m:den>
                    </m:f>
                    <m:r>
                      <a:rPr lang="en-US" altLang="zh-CN" sz="2000" b="0" i="1" smtClean="0">
                        <a:solidFill>
                          <a:schemeClr val="tx2"/>
                        </a:solidFill>
                        <a:latin typeface="Cambria Math" panose="02040503050406030204" pitchFamily="18" charset="0"/>
                        <a:ea typeface="华文楷体" panose="02010600040101010101" charset="-122"/>
                      </a:rPr>
                      <m:t>𝜆</m:t>
                    </m:r>
                    <m:r>
                      <a:rPr lang="en-US" altLang="zh-CN" sz="2000" b="0" i="1" smtClean="0">
                        <a:solidFill>
                          <a:schemeClr val="tx2"/>
                        </a:solidFill>
                        <a:latin typeface="Cambria Math" panose="02040503050406030204" pitchFamily="18" charset="0"/>
                        <a:ea typeface="华文楷体" panose="02010600040101010101" charset="-122"/>
                      </a:rPr>
                      <m:t>)</m:t>
                    </m:r>
                  </m:oMath>
                </a14:m>
                <a:endParaRPr lang="zh-CN" altLang="en-US" sz="2000" baseline="0" dirty="0">
                  <a:solidFill>
                    <a:schemeClr val="tx2"/>
                  </a:solidFill>
                  <a:latin typeface="华文楷体" panose="02010600040101010101" charset="-122"/>
                  <a:ea typeface="华文楷体" panose="02010600040101010101" charset="-122"/>
                </a:endParaRPr>
              </a:p>
            </p:txBody>
          </p:sp>
        </mc:Choice>
        <mc:Fallback>
          <p:sp>
            <p:nvSpPr>
              <p:cNvPr id="4" name="文本框 3"/>
              <p:cNvSpPr txBox="1">
                <a:spLocks noRot="1" noChangeAspect="1" noMove="1" noResize="1" noEditPoints="1" noAdjustHandles="1" noChangeArrowheads="1" noChangeShapeType="1" noTextEdit="1"/>
              </p:cNvSpPr>
              <p:nvPr/>
            </p:nvSpPr>
            <p:spPr>
              <a:xfrm>
                <a:off x="78634" y="764704"/>
                <a:ext cx="9073008" cy="4004814"/>
              </a:xfrm>
              <a:prstGeom prst="rect">
                <a:avLst/>
              </a:prstGeom>
              <a:blipFill rotWithShape="1">
                <a:blip r:embed="rId1"/>
                <a:stretch>
                  <a:fillRect l="-6" t="-4" b="1"/>
                </a:stretch>
              </a:blipFill>
            </p:spPr>
            <p:txBody>
              <a:bodyPr/>
              <a:lstStyle/>
              <a:p>
                <a:r>
                  <a:rPr lang="zh-CN" altLang="en-US">
                    <a:noFill/>
                  </a:rPr>
                  <a:t> </a:t>
                </a:r>
              </a:p>
            </p:txBody>
          </p:sp>
        </mc:Fallback>
      </mc:AlternateContent>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kumimoji="1" lang="zh-CN" altLang="en-US" dirty="0"/>
              <a:t>思考题</a:t>
            </a:r>
            <a:endParaRPr kumimoji="1" lang="zh-CN" altLang="en-US" dirty="0"/>
          </a:p>
        </p:txBody>
      </p:sp>
      <p:sp>
        <p:nvSpPr>
          <p:cNvPr id="4" name="TextBox 1"/>
          <p:cNvSpPr txBox="1">
            <a:spLocks noChangeArrowheads="1"/>
          </p:cNvSpPr>
          <p:nvPr/>
        </p:nvSpPr>
        <p:spPr bwMode="auto">
          <a:xfrm>
            <a:off x="197541" y="781125"/>
            <a:ext cx="8610600" cy="21837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dirty="0">
                <a:solidFill>
                  <a:schemeClr val="tx2"/>
                </a:solidFill>
                <a:latin typeface="华文楷体" panose="02010600040101010101" charset="-122"/>
                <a:ea typeface="华文楷体" panose="02010600040101010101" charset="-122"/>
              </a:rPr>
              <a:t>1</a:t>
            </a:r>
            <a:r>
              <a:rPr lang="zh-CN" altLang="en-US" sz="2400" dirty="0">
                <a:solidFill>
                  <a:schemeClr val="tx2"/>
                </a:solidFill>
                <a:latin typeface="华文楷体" panose="02010600040101010101" charset="-122"/>
                <a:ea typeface="华文楷体" panose="02010600040101010101" charset="-122"/>
              </a:rPr>
              <a:t>、对于每种裂变材料核，我们定义了一个参数</a:t>
            </a:r>
            <a:r>
              <a:rPr lang="el-GR" altLang="zh-CN" sz="2400" dirty="0">
                <a:solidFill>
                  <a:schemeClr val="tx2"/>
                </a:solidFill>
                <a:latin typeface="华文楷体" panose="02010600040101010101" charset="-122"/>
                <a:ea typeface="华文楷体" panose="02010600040101010101" charset="-122"/>
              </a:rPr>
              <a:t>η</a:t>
            </a:r>
            <a:r>
              <a:rPr lang="zh-CN" altLang="en-US" sz="2400" dirty="0">
                <a:solidFill>
                  <a:schemeClr val="tx2"/>
                </a:solidFill>
                <a:latin typeface="华文楷体" panose="02010600040101010101" charset="-122"/>
                <a:ea typeface="华文楷体" panose="02010600040101010101" charset="-122"/>
              </a:rPr>
              <a:t>，称为有效裂变中子数；四因子公式中也有一个因子</a:t>
            </a:r>
            <a:r>
              <a:rPr lang="el-GR" altLang="zh-CN" sz="2400" dirty="0">
                <a:solidFill>
                  <a:schemeClr val="tx2"/>
                </a:solidFill>
                <a:latin typeface="华文楷体" panose="02010600040101010101" charset="-122"/>
                <a:ea typeface="华文楷体" panose="02010600040101010101" charset="-122"/>
              </a:rPr>
              <a:t>η</a:t>
            </a:r>
            <a:r>
              <a:rPr lang="zh-CN" altLang="en-US" sz="2400" dirty="0">
                <a:solidFill>
                  <a:schemeClr val="tx2"/>
                </a:solidFill>
                <a:latin typeface="华文楷体" panose="02010600040101010101" charset="-122"/>
                <a:ea typeface="华文楷体" panose="02010600040101010101" charset="-122"/>
              </a:rPr>
              <a:t>，也称为有效裂变中子数。这两者是一回事吗？</a:t>
            </a:r>
            <a:endParaRPr lang="en-US" altLang="zh-CN" sz="2400" dirty="0">
              <a:solidFill>
                <a:schemeClr val="tx2"/>
              </a:solidFill>
              <a:latin typeface="华文楷体" panose="02010600040101010101" charset="-122"/>
              <a:ea typeface="华文楷体" panose="02010600040101010101" charset="-122"/>
            </a:endParaRPr>
          </a:p>
          <a:p>
            <a:pPr eaLnBrk="1" hangingPunct="1"/>
            <a:endParaRPr lang="en-US" altLang="zh-CN" sz="2400" dirty="0">
              <a:solidFill>
                <a:schemeClr val="tx2"/>
              </a:solidFill>
              <a:latin typeface="华文楷体" panose="02010600040101010101" charset="-122"/>
              <a:ea typeface="华文楷体" panose="02010600040101010101" charset="-122"/>
            </a:endParaRPr>
          </a:p>
          <a:p>
            <a:pPr eaLnBrk="1" hangingPunct="1"/>
            <a:endParaRPr lang="en-US" altLang="zh-CN" sz="2400" dirty="0">
              <a:solidFill>
                <a:schemeClr val="tx2"/>
              </a:solidFill>
              <a:latin typeface="华文楷体" panose="02010600040101010101" charset="-122"/>
              <a:ea typeface="华文楷体" panose="02010600040101010101" charset="-122"/>
            </a:endParaRPr>
          </a:p>
          <a:p>
            <a:pPr eaLnBrk="1" hangingPunct="1"/>
            <a:endParaRPr lang="en-US" altLang="zh-CN" sz="1600" dirty="0">
              <a:solidFill>
                <a:srgbClr val="FF0000"/>
              </a:solidFill>
              <a:latin typeface="华文楷体" panose="02010600040101010101" charset="-122"/>
              <a:ea typeface="华文楷体" panose="02010600040101010101" charset="-122"/>
            </a:endParaRPr>
          </a:p>
        </p:txBody>
      </p:sp>
      <p:sp>
        <p:nvSpPr>
          <p:cNvPr id="5" name="矩形 4"/>
          <p:cNvSpPr/>
          <p:nvPr/>
        </p:nvSpPr>
        <p:spPr>
          <a:xfrm>
            <a:off x="304608" y="2924577"/>
            <a:ext cx="8503201" cy="1014730"/>
          </a:xfrm>
          <a:prstGeom prst="rect">
            <a:avLst/>
          </a:prstGeom>
        </p:spPr>
        <p:txBody>
          <a:bodyPr wrap="square">
            <a:spAutoFit/>
          </a:bodyPr>
          <a:lstStyle/>
          <a:p>
            <a:r>
              <a:rPr lang="zh-CN" altLang="en-US" sz="2000" dirty="0">
                <a:solidFill>
                  <a:srgbClr val="FF0000"/>
                </a:solidFill>
                <a:latin typeface="FangSong" panose="02010609060101010101" pitchFamily="49" charset="-122"/>
                <a:ea typeface="FangSong" panose="02010609060101010101" pitchFamily="49" charset="-122"/>
              </a:rPr>
              <a:t>核的有效裂变中子数是指燃料核每吸收一个中子后平均放出的中子数，针对的是某种特定的核素，四因子公式中的有效裂变中子数是核燃料每吸收一个热中子所产生的平均裂变中子数，反映的是多种核素的统计平均性质。</a:t>
            </a:r>
            <a:endParaRPr lang="zh-CN" altLang="en-US" sz="2000" dirty="0">
              <a:solidFill>
                <a:srgbClr val="FF0000"/>
              </a:solidFill>
              <a:latin typeface="FangSong" panose="02010609060101010101" pitchFamily="49" charset="-122"/>
              <a:ea typeface="FangSong"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a:t>主要内容</a:t>
            </a:r>
            <a:endParaRPr lang="zh-CN" altLang="en-US" dirty="0"/>
          </a:p>
        </p:txBody>
      </p:sp>
      <p:sp>
        <p:nvSpPr>
          <p:cNvPr id="3" name="文本占位符 2"/>
          <p:cNvSpPr>
            <a:spLocks noGrp="1"/>
          </p:cNvSpPr>
          <p:nvPr>
            <p:ph type="body" sz="quarter" idx="10"/>
          </p:nvPr>
        </p:nvSpPr>
        <p:spPr>
          <a:xfrm>
            <a:off x="827584" y="314342"/>
            <a:ext cx="7776864" cy="5400600"/>
          </a:xfrm>
        </p:spPr>
        <p:txBody>
          <a:bodyPr/>
          <a:lstStyle/>
          <a:p>
            <a:r>
              <a:rPr lang="zh-CN" altLang="en-US" dirty="0"/>
              <a:t>评分标准</a:t>
            </a:r>
            <a:endParaRPr lang="en-US" altLang="zh-CN" dirty="0"/>
          </a:p>
          <a:p>
            <a:r>
              <a:rPr lang="zh-CN" altLang="en-US" dirty="0"/>
              <a:t>作业讲评</a:t>
            </a:r>
            <a:endParaRPr lang="en-US" altLang="zh-CN" dirty="0"/>
          </a:p>
          <a:p>
            <a:r>
              <a:rPr lang="zh-CN" altLang="en-US" dirty="0"/>
              <a:t>思考题</a:t>
            </a:r>
            <a:endParaRPr lang="en-US" altLang="zh-CN" dirty="0"/>
          </a:p>
          <a:p>
            <a:pPr>
              <a:buAutoNum type="ea1ChsPeriod" startAt="3"/>
            </a:pPr>
            <a:r>
              <a:rPr lang="zh-CN" altLang="en-US" dirty="0"/>
              <a:t>补充题</a:t>
            </a:r>
            <a:endParaRPr lang="zh-CN"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kumimoji="1" lang="zh-CN" altLang="en-US" dirty="0"/>
              <a:t>思考题</a:t>
            </a:r>
            <a:endParaRPr kumimoji="1" lang="zh-CN" altLang="en-US" dirty="0"/>
          </a:p>
        </p:txBody>
      </p:sp>
      <p:sp>
        <p:nvSpPr>
          <p:cNvPr id="4" name="TextBox 1"/>
          <p:cNvSpPr txBox="1">
            <a:spLocks noChangeArrowheads="1"/>
          </p:cNvSpPr>
          <p:nvPr/>
        </p:nvSpPr>
        <p:spPr bwMode="auto">
          <a:xfrm>
            <a:off x="197541" y="781125"/>
            <a:ext cx="8610600" cy="1445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en-US" altLang="zh-CN" sz="2400" dirty="0">
              <a:solidFill>
                <a:schemeClr val="tx2"/>
              </a:solidFill>
              <a:latin typeface="华文楷体" panose="02010600040101010101" charset="-122"/>
              <a:ea typeface="华文楷体" panose="02010600040101010101" charset="-122"/>
            </a:endParaRPr>
          </a:p>
          <a:p>
            <a:pPr eaLnBrk="1" hangingPunct="1"/>
            <a:r>
              <a:rPr lang="en-US" altLang="zh-CN" sz="2400" dirty="0">
                <a:solidFill>
                  <a:schemeClr val="tx2"/>
                </a:solidFill>
                <a:latin typeface="华文楷体" panose="02010600040101010101" charset="-122"/>
                <a:ea typeface="华文楷体" panose="02010600040101010101" charset="-122"/>
              </a:rPr>
              <a:t>2</a:t>
            </a:r>
            <a:r>
              <a:rPr lang="zh-CN" altLang="en-US" sz="2400" dirty="0">
                <a:solidFill>
                  <a:schemeClr val="tx2"/>
                </a:solidFill>
                <a:latin typeface="华文楷体" panose="02010600040101010101" charset="-122"/>
                <a:ea typeface="华文楷体" panose="02010600040101010101" charset="-122"/>
              </a:rPr>
              <a:t>、为什么水的热中子散射截面不等于一个氧核与两个氢核的热中子散射截面之和？</a:t>
            </a:r>
            <a:endParaRPr lang="en-US" altLang="zh-CN" sz="2400" dirty="0">
              <a:solidFill>
                <a:schemeClr val="tx2"/>
              </a:solidFill>
              <a:latin typeface="华文楷体" panose="02010600040101010101" charset="-122"/>
              <a:ea typeface="华文楷体" panose="02010600040101010101" charset="-122"/>
            </a:endParaRPr>
          </a:p>
          <a:p>
            <a:pPr eaLnBrk="1" hangingPunct="1"/>
            <a:endParaRPr lang="en-US" altLang="zh-CN" sz="1600" dirty="0">
              <a:solidFill>
                <a:srgbClr val="FF0000"/>
              </a:solidFill>
              <a:latin typeface="华文楷体" panose="02010600040101010101" charset="-122"/>
              <a:ea typeface="华文楷体" panose="02010600040101010101" charset="-122"/>
            </a:endParaRPr>
          </a:p>
        </p:txBody>
      </p:sp>
      <p:sp>
        <p:nvSpPr>
          <p:cNvPr id="7" name="矩形 6"/>
          <p:cNvSpPr/>
          <p:nvPr/>
        </p:nvSpPr>
        <p:spPr>
          <a:xfrm>
            <a:off x="317513" y="2458958"/>
            <a:ext cx="8282779" cy="706755"/>
          </a:xfrm>
          <a:prstGeom prst="rect">
            <a:avLst/>
          </a:prstGeom>
        </p:spPr>
        <p:txBody>
          <a:bodyPr wrap="square">
            <a:spAutoFit/>
          </a:bodyPr>
          <a:lstStyle/>
          <a:p>
            <a:r>
              <a:rPr lang="zh-CN" altLang="zh-CN" sz="2000" dirty="0">
                <a:solidFill>
                  <a:srgbClr val="FF0000"/>
                </a:solidFill>
                <a:latin typeface="FangSong" panose="02010609060101010101" pitchFamily="49" charset="-122"/>
                <a:ea typeface="FangSong" panose="02010609060101010101" pitchFamily="49" charset="-122"/>
              </a:rPr>
              <a:t>在能量较低的热化区</a:t>
            </a:r>
            <a:r>
              <a:rPr lang="zh-CN" altLang="en-US" sz="2000" dirty="0">
                <a:solidFill>
                  <a:srgbClr val="FF0000"/>
                </a:solidFill>
                <a:latin typeface="FangSong" panose="02010609060101010101" pitchFamily="49" charset="-122"/>
                <a:ea typeface="FangSong" panose="02010609060101010101" pitchFamily="49" charset="-122"/>
              </a:rPr>
              <a:t>，</a:t>
            </a:r>
            <a:r>
              <a:rPr lang="zh-CN" altLang="zh-CN" sz="2000" dirty="0">
                <a:solidFill>
                  <a:srgbClr val="FF0000"/>
                </a:solidFill>
                <a:latin typeface="FangSong" panose="02010609060101010101" pitchFamily="49" charset="-122"/>
                <a:ea typeface="FangSong" panose="02010609060101010101" pitchFamily="49" charset="-122"/>
              </a:rPr>
              <a:t>计算散射截面时必须考虑分子间的化学键</a:t>
            </a:r>
            <a:r>
              <a:rPr lang="zh-CN" altLang="en-US" sz="2000" dirty="0">
                <a:solidFill>
                  <a:srgbClr val="FF0000"/>
                </a:solidFill>
                <a:latin typeface="FangSong" panose="02010609060101010101" pitchFamily="49" charset="-122"/>
                <a:ea typeface="FangSong" panose="02010609060101010101" pitchFamily="49" charset="-122"/>
              </a:rPr>
              <a:t>和</a:t>
            </a:r>
            <a:r>
              <a:rPr lang="zh-CN" altLang="zh-CN" sz="2000" dirty="0">
                <a:solidFill>
                  <a:srgbClr val="FF0000"/>
                </a:solidFill>
                <a:latin typeface="FangSong" panose="02010609060101010101" pitchFamily="49" charset="-122"/>
                <a:ea typeface="FangSong" panose="02010609060101010101" pitchFamily="49" charset="-122"/>
              </a:rPr>
              <a:t>不同原子核散射波之间的干涉效应</a:t>
            </a:r>
            <a:endParaRPr lang="zh-CN" altLang="zh-CN" sz="2000" dirty="0">
              <a:solidFill>
                <a:srgbClr val="FF0000"/>
              </a:solidFill>
              <a:latin typeface="FangSong" panose="02010609060101010101" pitchFamily="49" charset="-122"/>
              <a:ea typeface="FangSong"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kumimoji="1" lang="zh-CN" altLang="en-US" dirty="0"/>
              <a:t>思考题</a:t>
            </a:r>
            <a:endParaRPr kumimoji="1" lang="zh-CN" altLang="en-US" dirty="0"/>
          </a:p>
        </p:txBody>
      </p:sp>
      <p:sp>
        <p:nvSpPr>
          <p:cNvPr id="4" name="TextBox 1"/>
          <p:cNvSpPr txBox="1">
            <a:spLocks noChangeArrowheads="1"/>
          </p:cNvSpPr>
          <p:nvPr/>
        </p:nvSpPr>
        <p:spPr bwMode="auto">
          <a:xfrm>
            <a:off x="197541" y="781125"/>
            <a:ext cx="8610600" cy="156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en-US" altLang="zh-CN" sz="2400" dirty="0">
              <a:solidFill>
                <a:schemeClr val="tx2"/>
              </a:solidFill>
              <a:latin typeface="华文楷体" panose="02010600040101010101" charset="-122"/>
              <a:ea typeface="华文楷体" panose="02010600040101010101" charset="-122"/>
            </a:endParaRPr>
          </a:p>
          <a:p>
            <a:pPr eaLnBrk="1" hangingPunct="1"/>
            <a:r>
              <a:rPr lang="en-US" altLang="zh-CN" sz="2400" dirty="0">
                <a:solidFill>
                  <a:schemeClr val="tx2"/>
                </a:solidFill>
                <a:latin typeface="华文楷体" panose="02010600040101010101" charset="-122"/>
                <a:ea typeface="华文楷体" panose="02010600040101010101" charset="-122"/>
              </a:rPr>
              <a:t>3</a:t>
            </a:r>
            <a:r>
              <a:rPr lang="zh-CN" altLang="en-US" sz="2400" dirty="0">
                <a:solidFill>
                  <a:schemeClr val="tx2"/>
                </a:solidFill>
                <a:latin typeface="华文楷体" panose="02010600040101010101" charset="-122"/>
                <a:ea typeface="华文楷体" panose="02010600040101010101" charset="-122"/>
              </a:rPr>
              <a:t>、快中子反应堆里没有慢化剂，但是快堆内的中子平均能量也只有</a:t>
            </a:r>
            <a:r>
              <a:rPr lang="en-US" altLang="zh-CN" sz="2400" dirty="0">
                <a:solidFill>
                  <a:schemeClr val="tx2"/>
                </a:solidFill>
                <a:latin typeface="华文楷体" panose="02010600040101010101" charset="-122"/>
                <a:ea typeface="华文楷体" panose="02010600040101010101" charset="-122"/>
              </a:rPr>
              <a:t>0.2</a:t>
            </a:r>
            <a:r>
              <a:rPr lang="zh-CN" altLang="en-US" sz="2400" dirty="0">
                <a:solidFill>
                  <a:schemeClr val="tx2"/>
                </a:solidFill>
                <a:latin typeface="华文楷体" panose="02010600040101010101" charset="-122"/>
                <a:ea typeface="华文楷体" panose="02010600040101010101" charset="-122"/>
              </a:rPr>
              <a:t>至</a:t>
            </a:r>
            <a:r>
              <a:rPr lang="en-US" altLang="zh-CN" sz="2400" dirty="0">
                <a:solidFill>
                  <a:schemeClr val="tx2"/>
                </a:solidFill>
                <a:latin typeface="华文楷体" panose="02010600040101010101" charset="-122"/>
                <a:ea typeface="华文楷体" panose="02010600040101010101" charset="-122"/>
              </a:rPr>
              <a:t>0.3MeV</a:t>
            </a:r>
            <a:r>
              <a:rPr lang="zh-CN" altLang="en-US" sz="2400" dirty="0">
                <a:solidFill>
                  <a:schemeClr val="tx2"/>
                </a:solidFill>
                <a:latin typeface="华文楷体" panose="02010600040101010101" charset="-122"/>
                <a:ea typeface="华文楷体" panose="02010600040101010101" charset="-122"/>
              </a:rPr>
              <a:t>，而不是</a:t>
            </a:r>
            <a:r>
              <a:rPr lang="en-US" altLang="zh-CN" sz="2400" dirty="0">
                <a:solidFill>
                  <a:schemeClr val="tx2"/>
                </a:solidFill>
                <a:latin typeface="华文楷体" panose="02010600040101010101" charset="-122"/>
                <a:ea typeface="华文楷体" panose="02010600040101010101" charset="-122"/>
              </a:rPr>
              <a:t>2MeV(</a:t>
            </a:r>
            <a:r>
              <a:rPr lang="zh-CN" altLang="en-US" sz="2400" dirty="0">
                <a:solidFill>
                  <a:schemeClr val="tx2"/>
                </a:solidFill>
                <a:latin typeface="华文楷体" panose="02010600040101010101" charset="-122"/>
                <a:ea typeface="华文楷体" panose="02010600040101010101" charset="-122"/>
              </a:rPr>
              <a:t>裂变中子的平均能量</a:t>
            </a:r>
            <a:r>
              <a:rPr lang="en-US" altLang="zh-CN" sz="2400" dirty="0">
                <a:solidFill>
                  <a:schemeClr val="tx2"/>
                </a:solidFill>
                <a:latin typeface="华文楷体" panose="02010600040101010101" charset="-122"/>
                <a:ea typeface="华文楷体" panose="02010600040101010101" charset="-122"/>
              </a:rPr>
              <a:t>)</a:t>
            </a:r>
            <a:r>
              <a:rPr lang="zh-CN" altLang="en-US" sz="2400" dirty="0">
                <a:solidFill>
                  <a:schemeClr val="tx2"/>
                </a:solidFill>
                <a:latin typeface="华文楷体" panose="02010600040101010101" charset="-122"/>
                <a:ea typeface="华文楷体" panose="02010600040101010101" charset="-122"/>
              </a:rPr>
              <a:t>，这是为什么？</a:t>
            </a:r>
            <a:endParaRPr lang="en-US" altLang="zh-CN" sz="1600" dirty="0">
              <a:solidFill>
                <a:srgbClr val="FF0000"/>
              </a:solidFill>
              <a:latin typeface="华文楷体" panose="02010600040101010101" charset="-122"/>
              <a:ea typeface="华文楷体" panose="02010600040101010101" charset="-122"/>
            </a:endParaRPr>
          </a:p>
        </p:txBody>
      </p:sp>
      <p:sp>
        <p:nvSpPr>
          <p:cNvPr id="8" name="矩形 7"/>
          <p:cNvSpPr/>
          <p:nvPr/>
        </p:nvSpPr>
        <p:spPr>
          <a:xfrm>
            <a:off x="395903" y="2493233"/>
            <a:ext cx="6408712" cy="398780"/>
          </a:xfrm>
          <a:prstGeom prst="rect">
            <a:avLst/>
          </a:prstGeom>
        </p:spPr>
        <p:txBody>
          <a:bodyPr wrap="square">
            <a:spAutoFit/>
          </a:bodyPr>
          <a:lstStyle/>
          <a:p>
            <a:r>
              <a:rPr lang="zh-CN" altLang="en-US" sz="2000" dirty="0">
                <a:solidFill>
                  <a:srgbClr val="FF0000"/>
                </a:solidFill>
                <a:latin typeface="FangSong" panose="02010609060101010101" pitchFamily="49" charset="-122"/>
                <a:ea typeface="FangSong" panose="02010609060101010101" pitchFamily="49" charset="-122"/>
                <a:cs typeface="Times New Roman" panose="02020603050405020304" pitchFamily="18" charset="0"/>
              </a:rPr>
              <a:t>重核的非弹性散射对于快中子有一定的慢化作用</a:t>
            </a:r>
            <a:endParaRPr lang="en-US" altLang="zh-CN" sz="2000" dirty="0">
              <a:solidFill>
                <a:srgbClr val="FF0000"/>
              </a:solidFill>
              <a:latin typeface="FangSong" panose="02010609060101010101" pitchFamily="49" charset="-122"/>
              <a:ea typeface="FangSong" panose="02010609060101010101" pitchFamily="49"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kumimoji="1" lang="zh-CN" altLang="en-US" dirty="0"/>
              <a:t>思考题</a:t>
            </a:r>
            <a:endParaRPr kumimoji="1" lang="zh-CN" altLang="en-US" dirty="0"/>
          </a:p>
        </p:txBody>
      </p:sp>
      <p:sp>
        <p:nvSpPr>
          <p:cNvPr id="4" name="TextBox 1"/>
          <p:cNvSpPr txBox="1">
            <a:spLocks noChangeArrowheads="1"/>
          </p:cNvSpPr>
          <p:nvPr/>
        </p:nvSpPr>
        <p:spPr bwMode="auto">
          <a:xfrm>
            <a:off x="304800" y="920284"/>
            <a:ext cx="8610600" cy="1814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dirty="0">
                <a:solidFill>
                  <a:schemeClr val="tx2"/>
                </a:solidFill>
                <a:latin typeface="FangSong" panose="02010609060101010101" pitchFamily="49" charset="-122"/>
                <a:ea typeface="FangSong" panose="02010609060101010101" pitchFamily="49" charset="-122"/>
              </a:rPr>
              <a:t>4</a:t>
            </a:r>
            <a:r>
              <a:rPr lang="zh-CN" altLang="en-US" sz="2400" dirty="0">
                <a:solidFill>
                  <a:schemeClr val="tx2"/>
                </a:solidFill>
                <a:latin typeface="FangSong" panose="02010609060101010101" pitchFamily="49" charset="-122"/>
                <a:ea typeface="FangSong" panose="02010609060101010101" pitchFamily="49" charset="-122"/>
              </a:rPr>
              <a:t>、快中子可以使</a:t>
            </a:r>
            <a:r>
              <a:rPr lang="en-US" altLang="zh-CN" sz="2400" dirty="0">
                <a:solidFill>
                  <a:schemeClr val="tx2"/>
                </a:solidFill>
                <a:latin typeface="FangSong" panose="02010609060101010101" pitchFamily="49" charset="-122"/>
                <a:ea typeface="FangSong" panose="02010609060101010101" pitchFamily="49" charset="-122"/>
              </a:rPr>
              <a:t>U-238</a:t>
            </a:r>
            <a:r>
              <a:rPr lang="zh-CN" altLang="en-US" sz="2400" dirty="0">
                <a:solidFill>
                  <a:schemeClr val="tx2"/>
                </a:solidFill>
                <a:latin typeface="FangSong" panose="02010609060101010101" pitchFamily="49" charset="-122"/>
                <a:ea typeface="FangSong" panose="02010609060101010101" pitchFamily="49" charset="-122"/>
              </a:rPr>
              <a:t>发生裂变，为什么快堆不能采用</a:t>
            </a:r>
            <a:r>
              <a:rPr lang="en-US" altLang="zh-CN" sz="2400" dirty="0">
                <a:solidFill>
                  <a:schemeClr val="tx2"/>
                </a:solidFill>
                <a:latin typeface="FangSong" panose="02010609060101010101" pitchFamily="49" charset="-122"/>
                <a:ea typeface="FangSong" panose="02010609060101010101" pitchFamily="49" charset="-122"/>
              </a:rPr>
              <a:t>U-238</a:t>
            </a:r>
            <a:r>
              <a:rPr lang="zh-CN" altLang="en-US" sz="2400" dirty="0">
                <a:solidFill>
                  <a:schemeClr val="tx2"/>
                </a:solidFill>
                <a:latin typeface="FangSong" panose="02010609060101010101" pitchFamily="49" charset="-122"/>
                <a:ea typeface="FangSong" panose="02010609060101010101" pitchFamily="49" charset="-122"/>
              </a:rPr>
              <a:t>作燃料，而只是把它用作增殖材料？</a:t>
            </a:r>
            <a:endParaRPr lang="en-US" altLang="zh-CN" sz="2400" dirty="0">
              <a:solidFill>
                <a:schemeClr val="tx2"/>
              </a:solidFill>
              <a:latin typeface="FangSong" panose="02010609060101010101" pitchFamily="49" charset="-122"/>
              <a:ea typeface="FangSong" panose="02010609060101010101" pitchFamily="49" charset="-122"/>
            </a:endParaRPr>
          </a:p>
          <a:p>
            <a:pPr eaLnBrk="1" hangingPunct="1"/>
            <a:endParaRPr lang="en-US" altLang="zh-CN" sz="2400" dirty="0">
              <a:solidFill>
                <a:schemeClr val="tx2"/>
              </a:solidFill>
              <a:latin typeface="FangSong" panose="02010609060101010101" pitchFamily="49" charset="-122"/>
              <a:ea typeface="FangSong" panose="02010609060101010101" pitchFamily="49" charset="-122"/>
            </a:endParaRPr>
          </a:p>
          <a:p>
            <a:pPr eaLnBrk="1" hangingPunct="1"/>
            <a:endParaRPr lang="en-US" altLang="zh-CN" sz="1600" dirty="0">
              <a:solidFill>
                <a:srgbClr val="FF0000"/>
              </a:solidFill>
              <a:latin typeface="FangSong" panose="02010609060101010101" pitchFamily="49" charset="-122"/>
              <a:ea typeface="FangSong" panose="02010609060101010101" pitchFamily="49" charset="-122"/>
            </a:endParaRPr>
          </a:p>
          <a:p>
            <a:pPr eaLnBrk="1" hangingPunct="1"/>
            <a:endParaRPr lang="en-US" altLang="zh-CN" sz="2400" dirty="0">
              <a:solidFill>
                <a:schemeClr val="tx2"/>
              </a:solidFill>
              <a:latin typeface="Adobe 楷体 Std R" pitchFamily="18" charset="-122"/>
              <a:ea typeface="Adobe 楷体 Std R" pitchFamily="18" charset="-122"/>
            </a:endParaRPr>
          </a:p>
        </p:txBody>
      </p:sp>
      <p:sp>
        <p:nvSpPr>
          <p:cNvPr id="5" name="文本框 4"/>
          <p:cNvSpPr txBox="1"/>
          <p:nvPr/>
        </p:nvSpPr>
        <p:spPr>
          <a:xfrm>
            <a:off x="899160" y="2204616"/>
            <a:ext cx="7315200" cy="398780"/>
          </a:xfrm>
          <a:prstGeom prst="rect">
            <a:avLst/>
          </a:prstGeom>
          <a:noFill/>
        </p:spPr>
        <p:txBody>
          <a:bodyPr wrap="square" rtlCol="0">
            <a:spAutoFit/>
          </a:bodyPr>
          <a:lstStyle/>
          <a:p>
            <a:pPr eaLnBrk="1" hangingPunct="1"/>
            <a:r>
              <a:rPr lang="en-US" altLang="zh-CN" sz="2000" dirty="0">
                <a:solidFill>
                  <a:srgbClr val="FF0000"/>
                </a:solidFill>
                <a:latin typeface="FangSong" panose="02010609060101010101" pitchFamily="49" charset="-122"/>
                <a:ea typeface="FangSong" panose="02010609060101010101" pitchFamily="49" charset="-122"/>
              </a:rPr>
              <a:t>U-238</a:t>
            </a:r>
            <a:r>
              <a:rPr lang="zh-CN" altLang="zh-CN" sz="2000" dirty="0">
                <a:solidFill>
                  <a:srgbClr val="FF0000"/>
                </a:solidFill>
                <a:latin typeface="FangSong" panose="02010609060101010101" pitchFamily="49" charset="-122"/>
                <a:ea typeface="FangSong" panose="02010609060101010101" pitchFamily="49" charset="-122"/>
              </a:rPr>
              <a:t>的快中子裂变截面较小</a:t>
            </a:r>
            <a:r>
              <a:rPr lang="zh-CN" altLang="en-US" sz="2000" dirty="0">
                <a:solidFill>
                  <a:srgbClr val="FF0000"/>
                </a:solidFill>
                <a:latin typeface="FangSong" panose="02010609060101010101" pitchFamily="49" charset="-122"/>
                <a:ea typeface="FangSong" panose="02010609060101010101" pitchFamily="49" charset="-122"/>
              </a:rPr>
              <a:t>，非弹性散射截面较大</a:t>
            </a:r>
            <a:r>
              <a:rPr lang="zh-CN" altLang="en-US" sz="1600" dirty="0">
                <a:solidFill>
                  <a:srgbClr val="FF0000"/>
                </a:solidFill>
                <a:latin typeface="Adobe 楷体 Std R" pitchFamily="18" charset="-122"/>
                <a:ea typeface="Adobe 楷体 Std R" pitchFamily="18" charset="-122"/>
              </a:rPr>
              <a:t>。</a:t>
            </a:r>
            <a:endParaRPr lang="en-US" altLang="zh-CN" sz="1600" dirty="0">
              <a:solidFill>
                <a:srgbClr val="FF0000"/>
              </a:solidFill>
              <a:latin typeface="Adobe 楷体 Std R" pitchFamily="18" charset="-122"/>
              <a:ea typeface="Adobe 楷体 Std R" pitchFamily="18"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kumimoji="1" lang="zh-CN" altLang="en-US" dirty="0"/>
              <a:t>思考题</a:t>
            </a:r>
            <a:endParaRPr kumimoji="1" lang="zh-CN" altLang="en-US" dirty="0"/>
          </a:p>
        </p:txBody>
      </p:sp>
      <p:sp>
        <p:nvSpPr>
          <p:cNvPr id="4" name="TextBox 1"/>
          <p:cNvSpPr txBox="1">
            <a:spLocks noChangeArrowheads="1"/>
          </p:cNvSpPr>
          <p:nvPr/>
        </p:nvSpPr>
        <p:spPr bwMode="auto">
          <a:xfrm>
            <a:off x="304800" y="920284"/>
            <a:ext cx="8610600" cy="156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sz="2400" dirty="0">
                <a:solidFill>
                  <a:schemeClr val="tx2"/>
                </a:solidFill>
                <a:latin typeface="FangSong" panose="02010609060101010101" pitchFamily="49" charset="-122"/>
                <a:ea typeface="FangSong" panose="02010609060101010101" pitchFamily="49" charset="-122"/>
              </a:rPr>
              <a:t>5</a:t>
            </a:r>
            <a:r>
              <a:rPr lang="zh-CN" altLang="en-US" sz="2400" dirty="0">
                <a:solidFill>
                  <a:schemeClr val="tx2"/>
                </a:solidFill>
                <a:latin typeface="FangSong" panose="02010609060101010101" pitchFamily="49" charset="-122"/>
                <a:ea typeface="FangSong" panose="02010609060101010101" pitchFamily="49" charset="-122"/>
              </a:rPr>
              <a:t>、以低浓缩铀为核燃料的反应堆，在运行过程中其缓发中子份额</a:t>
            </a:r>
            <a:r>
              <a:rPr lang="el-GR" altLang="zh-CN" sz="2400" dirty="0">
                <a:solidFill>
                  <a:schemeClr val="tx2"/>
                </a:solidFill>
                <a:latin typeface="FangSong" panose="02010609060101010101" pitchFamily="49" charset="-122"/>
                <a:ea typeface="FangSong" panose="02010609060101010101" pitchFamily="49" charset="-122"/>
              </a:rPr>
              <a:t>β</a:t>
            </a:r>
            <a:r>
              <a:rPr lang="zh-CN" altLang="en-US" sz="2400" dirty="0">
                <a:solidFill>
                  <a:schemeClr val="tx2"/>
                </a:solidFill>
                <a:latin typeface="FangSong" panose="02010609060101010101" pitchFamily="49" charset="-122"/>
                <a:ea typeface="FangSong" panose="02010609060101010101" pitchFamily="49" charset="-122"/>
              </a:rPr>
              <a:t>是否会发生变化</a:t>
            </a:r>
            <a:r>
              <a:rPr lang="en-US" altLang="zh-CN" sz="2400" dirty="0">
                <a:solidFill>
                  <a:schemeClr val="tx2"/>
                </a:solidFill>
                <a:latin typeface="FangSong" panose="02010609060101010101" pitchFamily="49" charset="-122"/>
                <a:ea typeface="FangSong" panose="02010609060101010101" pitchFamily="49" charset="-122"/>
              </a:rPr>
              <a:t>?</a:t>
            </a:r>
            <a:r>
              <a:rPr lang="zh-CN" altLang="en-US" sz="2400" dirty="0">
                <a:solidFill>
                  <a:schemeClr val="tx2"/>
                </a:solidFill>
                <a:latin typeface="FangSong" panose="02010609060101010101" pitchFamily="49" charset="-122"/>
                <a:ea typeface="FangSong" panose="02010609060101010101" pitchFamily="49" charset="-122"/>
              </a:rPr>
              <a:t>如果会发生变化，那么是变大还是变小？</a:t>
            </a:r>
            <a:endParaRPr lang="en-US" altLang="zh-CN" sz="2400" dirty="0">
              <a:solidFill>
                <a:schemeClr val="tx2"/>
              </a:solidFill>
              <a:latin typeface="FangSong" panose="02010609060101010101" pitchFamily="49" charset="-122"/>
              <a:ea typeface="FangSong" panose="02010609060101010101" pitchFamily="49" charset="-122"/>
            </a:endParaRPr>
          </a:p>
          <a:p>
            <a:pPr eaLnBrk="1" hangingPunct="1"/>
            <a:endParaRPr lang="en-US" altLang="zh-CN" sz="2400" dirty="0">
              <a:solidFill>
                <a:schemeClr val="tx2"/>
              </a:solidFill>
              <a:latin typeface="FangSong" panose="02010609060101010101" pitchFamily="49" charset="-122"/>
              <a:ea typeface="FangSong" panose="02010609060101010101" pitchFamily="49" charset="-122"/>
            </a:endParaRPr>
          </a:p>
          <a:p>
            <a:pPr eaLnBrk="1" hangingPunct="1"/>
            <a:endParaRPr lang="en-US" altLang="zh-CN" sz="2400" dirty="0">
              <a:solidFill>
                <a:schemeClr val="tx2"/>
              </a:solidFill>
              <a:latin typeface="Adobe 楷体 Std R" pitchFamily="18" charset="-122"/>
              <a:ea typeface="Adobe 楷体 Std R" pitchFamily="18" charset="-122"/>
            </a:endParaRPr>
          </a:p>
        </p:txBody>
      </p:sp>
      <p:sp>
        <p:nvSpPr>
          <p:cNvPr id="6" name="文本框 5"/>
          <p:cNvSpPr txBox="1"/>
          <p:nvPr/>
        </p:nvSpPr>
        <p:spPr>
          <a:xfrm>
            <a:off x="755576" y="2277368"/>
            <a:ext cx="7315200" cy="830997"/>
          </a:xfrm>
          <a:prstGeom prst="rect">
            <a:avLst/>
          </a:prstGeom>
          <a:noFill/>
        </p:spPr>
        <p:txBody>
          <a:bodyPr wrap="square" rtlCol="0">
            <a:spAutoFit/>
          </a:bodyPr>
          <a:lstStyle/>
          <a:p>
            <a:pPr eaLnBrk="1" hangingPunct="1"/>
            <a:r>
              <a:rPr lang="zh-CN" altLang="zh-CN" sz="1600" dirty="0">
                <a:solidFill>
                  <a:srgbClr val="FF0000"/>
                </a:solidFill>
                <a:latin typeface="FangSong" panose="02010609060101010101" pitchFamily="49" charset="-122"/>
                <a:ea typeface="FangSong" panose="02010609060101010101" pitchFamily="49" charset="-122"/>
              </a:rPr>
              <a:t>减小。运行过程中</a:t>
            </a:r>
            <a:r>
              <a:rPr lang="en-US" altLang="zh-CN" sz="1600" dirty="0">
                <a:solidFill>
                  <a:srgbClr val="FF0000"/>
                </a:solidFill>
                <a:latin typeface="FangSong" panose="02010609060101010101" pitchFamily="49" charset="-122"/>
                <a:ea typeface="FangSong" panose="02010609060101010101" pitchFamily="49" charset="-122"/>
              </a:rPr>
              <a:t>U-235</a:t>
            </a:r>
            <a:r>
              <a:rPr lang="zh-CN" altLang="zh-CN" sz="1600" dirty="0">
                <a:solidFill>
                  <a:srgbClr val="FF0000"/>
                </a:solidFill>
                <a:latin typeface="FangSong" panose="02010609060101010101" pitchFamily="49" charset="-122"/>
                <a:ea typeface="FangSong" panose="02010609060101010101" pitchFamily="49" charset="-122"/>
              </a:rPr>
              <a:t>的量在减小，而</a:t>
            </a:r>
            <a:r>
              <a:rPr lang="en-US" altLang="zh-CN" sz="1600" dirty="0">
                <a:solidFill>
                  <a:srgbClr val="FF0000"/>
                </a:solidFill>
                <a:latin typeface="FangSong" panose="02010609060101010101" pitchFamily="49" charset="-122"/>
                <a:ea typeface="FangSong" panose="02010609060101010101" pitchFamily="49" charset="-122"/>
              </a:rPr>
              <a:t>Pu-239</a:t>
            </a:r>
            <a:r>
              <a:rPr lang="zh-CN" altLang="zh-CN" sz="1600" dirty="0">
                <a:solidFill>
                  <a:srgbClr val="FF0000"/>
                </a:solidFill>
                <a:latin typeface="FangSong" panose="02010609060101010101" pitchFamily="49" charset="-122"/>
                <a:ea typeface="FangSong" panose="02010609060101010101" pitchFamily="49" charset="-122"/>
              </a:rPr>
              <a:t>的量在增加，而对</a:t>
            </a:r>
            <a:r>
              <a:rPr lang="en-US" altLang="zh-CN" sz="1600" dirty="0">
                <a:solidFill>
                  <a:srgbClr val="FF0000"/>
                </a:solidFill>
                <a:latin typeface="FangSong" panose="02010609060101010101" pitchFamily="49" charset="-122"/>
                <a:ea typeface="FangSong" panose="02010609060101010101" pitchFamily="49" charset="-122"/>
              </a:rPr>
              <a:t>U-235</a:t>
            </a:r>
            <a:r>
              <a:rPr lang="zh-CN" altLang="zh-CN" sz="1600" dirty="0">
                <a:solidFill>
                  <a:srgbClr val="FF0000"/>
                </a:solidFill>
                <a:latin typeface="FangSong" panose="02010609060101010101" pitchFamily="49" charset="-122"/>
                <a:ea typeface="FangSong" panose="02010609060101010101" pitchFamily="49" charset="-122"/>
              </a:rPr>
              <a:t>其缓发中子份额为</a:t>
            </a:r>
            <a:r>
              <a:rPr lang="en-US" altLang="zh-CN" sz="1600" dirty="0">
                <a:solidFill>
                  <a:srgbClr val="FF0000"/>
                </a:solidFill>
                <a:latin typeface="FangSong" panose="02010609060101010101" pitchFamily="49" charset="-122"/>
                <a:ea typeface="FangSong" panose="02010609060101010101" pitchFamily="49" charset="-122"/>
              </a:rPr>
              <a:t>0.0065</a:t>
            </a:r>
            <a:r>
              <a:rPr lang="zh-CN" altLang="zh-CN" sz="1600" dirty="0">
                <a:solidFill>
                  <a:srgbClr val="FF0000"/>
                </a:solidFill>
                <a:latin typeface="FangSong" panose="02010609060101010101" pitchFamily="49" charset="-122"/>
                <a:ea typeface="FangSong" panose="02010609060101010101" pitchFamily="49" charset="-122"/>
              </a:rPr>
              <a:t>，而对</a:t>
            </a:r>
            <a:r>
              <a:rPr lang="en-US" altLang="zh-CN" sz="1600" dirty="0">
                <a:solidFill>
                  <a:srgbClr val="FF0000"/>
                </a:solidFill>
                <a:latin typeface="FangSong" panose="02010609060101010101" pitchFamily="49" charset="-122"/>
                <a:ea typeface="FangSong" panose="02010609060101010101" pitchFamily="49" charset="-122"/>
              </a:rPr>
              <a:t>Pu-239</a:t>
            </a:r>
            <a:r>
              <a:rPr lang="zh-CN" altLang="zh-CN" sz="1600" dirty="0">
                <a:solidFill>
                  <a:srgbClr val="FF0000"/>
                </a:solidFill>
                <a:latin typeface="FangSong" panose="02010609060101010101" pitchFamily="49" charset="-122"/>
                <a:ea typeface="FangSong" panose="02010609060101010101" pitchFamily="49" charset="-122"/>
              </a:rPr>
              <a:t>其缓发中子份额为</a:t>
            </a:r>
            <a:r>
              <a:rPr lang="en-US" altLang="zh-CN" sz="1600" dirty="0">
                <a:solidFill>
                  <a:srgbClr val="FF0000"/>
                </a:solidFill>
                <a:latin typeface="FangSong" panose="02010609060101010101" pitchFamily="49" charset="-122"/>
                <a:ea typeface="FangSong" panose="02010609060101010101" pitchFamily="49" charset="-122"/>
              </a:rPr>
              <a:t>0.0063</a:t>
            </a:r>
            <a:r>
              <a:rPr lang="zh-CN" altLang="zh-CN" sz="1600" dirty="0">
                <a:solidFill>
                  <a:srgbClr val="FF0000"/>
                </a:solidFill>
                <a:latin typeface="FangSong" panose="02010609060101010101" pitchFamily="49" charset="-122"/>
                <a:ea typeface="FangSong" panose="02010609060101010101" pitchFamily="49" charset="-122"/>
              </a:rPr>
              <a:t>，所以最终导致总的缓发中子份额减小。</a:t>
            </a:r>
            <a:endParaRPr lang="en-US" altLang="zh-CN" sz="1600" dirty="0">
              <a:solidFill>
                <a:srgbClr val="FF0000"/>
              </a:solidFill>
              <a:latin typeface="FangSong" panose="02010609060101010101" pitchFamily="49" charset="-122"/>
              <a:ea typeface="FangSong"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kumimoji="1" lang="zh-CN" altLang="en-US" dirty="0"/>
              <a:t>思考题</a:t>
            </a:r>
            <a:endParaRPr kumimoji="1" lang="zh-CN" altLang="en-US" dirty="0"/>
          </a:p>
        </p:txBody>
      </p:sp>
      <p:sp>
        <p:nvSpPr>
          <p:cNvPr id="4" name="TextBox 1"/>
          <p:cNvSpPr txBox="1">
            <a:spLocks noChangeArrowheads="1"/>
          </p:cNvSpPr>
          <p:nvPr/>
        </p:nvSpPr>
        <p:spPr bwMode="auto">
          <a:xfrm>
            <a:off x="304800" y="920284"/>
            <a:ext cx="8610600" cy="156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dirty="0">
                <a:solidFill>
                  <a:schemeClr val="tx2"/>
                </a:solidFill>
                <a:latin typeface="FangSong" panose="02010609060101010101" pitchFamily="49" charset="-122"/>
                <a:ea typeface="FangSong" panose="02010609060101010101" pitchFamily="49" charset="-122"/>
              </a:rPr>
              <a:t>6</a:t>
            </a:r>
            <a:r>
              <a:rPr lang="zh-CN" altLang="en-US" sz="2400" dirty="0">
                <a:solidFill>
                  <a:schemeClr val="tx2"/>
                </a:solidFill>
                <a:latin typeface="FangSong" panose="02010609060101010101" pitchFamily="49" charset="-122"/>
                <a:ea typeface="FangSong" panose="02010609060101010101" pitchFamily="49" charset="-122"/>
              </a:rPr>
              <a:t>、我们如何能知道，存在两种不同机理的弹性散射：势散射和复合弹性散射？</a:t>
            </a:r>
            <a:endParaRPr lang="en-US" altLang="zh-CN" sz="2400" dirty="0">
              <a:solidFill>
                <a:schemeClr val="tx2"/>
              </a:solidFill>
              <a:latin typeface="FangSong" panose="02010609060101010101" pitchFamily="49" charset="-122"/>
              <a:ea typeface="FangSong" panose="02010609060101010101" pitchFamily="49" charset="-122"/>
            </a:endParaRPr>
          </a:p>
          <a:p>
            <a:pPr eaLnBrk="1" hangingPunct="1"/>
            <a:endParaRPr lang="en-US" altLang="zh-CN" sz="2400" dirty="0">
              <a:solidFill>
                <a:schemeClr val="tx2"/>
              </a:solidFill>
              <a:latin typeface="Adobe 楷体 Std R" pitchFamily="18" charset="-122"/>
              <a:ea typeface="Adobe 楷体 Std R" pitchFamily="18" charset="-122"/>
            </a:endParaRPr>
          </a:p>
          <a:p>
            <a:pPr eaLnBrk="1" hangingPunct="1"/>
            <a:endParaRPr lang="en-US" altLang="zh-CN" sz="2400" dirty="0">
              <a:solidFill>
                <a:schemeClr val="tx2"/>
              </a:solidFill>
              <a:latin typeface="Adobe 楷体 Std R" pitchFamily="18" charset="-122"/>
              <a:ea typeface="Adobe 楷体 Std R" pitchFamily="18" charset="-122"/>
            </a:endParaRPr>
          </a:p>
        </p:txBody>
      </p:sp>
      <p:sp>
        <p:nvSpPr>
          <p:cNvPr id="7" name="矩形 6"/>
          <p:cNvSpPr/>
          <p:nvPr/>
        </p:nvSpPr>
        <p:spPr>
          <a:xfrm>
            <a:off x="467668" y="1988756"/>
            <a:ext cx="7992888" cy="706755"/>
          </a:xfrm>
          <a:prstGeom prst="rect">
            <a:avLst/>
          </a:prstGeom>
        </p:spPr>
        <p:txBody>
          <a:bodyPr wrap="square">
            <a:spAutoFit/>
          </a:bodyPr>
          <a:lstStyle/>
          <a:p>
            <a:r>
              <a:rPr lang="zh-CN" altLang="zh-CN" sz="2000" dirty="0">
                <a:solidFill>
                  <a:srgbClr val="FF0000"/>
                </a:solidFill>
                <a:latin typeface="FangSong" panose="02010609060101010101" pitchFamily="49" charset="-122"/>
                <a:ea typeface="FangSong" panose="02010609060101010101" pitchFamily="49" charset="-122"/>
              </a:rPr>
              <a:t>复合弹性散射又称为共振弹性散射，只对具有特定能量的中子才能发生，而势散射则没有这一限制，所以可通过这个区分</a:t>
            </a:r>
            <a:r>
              <a:rPr lang="zh-CN" altLang="en-US" sz="2000" dirty="0">
                <a:solidFill>
                  <a:srgbClr val="FF0000"/>
                </a:solidFill>
                <a:latin typeface="FangSong" panose="02010609060101010101" pitchFamily="49" charset="-122"/>
                <a:ea typeface="FangSong" panose="02010609060101010101" pitchFamily="49" charset="-122"/>
              </a:rPr>
              <a:t>。</a:t>
            </a:r>
            <a:endParaRPr lang="zh-CN" altLang="en-US" sz="2000" dirty="0">
              <a:solidFill>
                <a:srgbClr val="FF0000"/>
              </a:solidFill>
              <a:latin typeface="FangSong" panose="02010609060101010101" pitchFamily="49" charset="-122"/>
              <a:ea typeface="FangSong"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kumimoji="1" lang="zh-CN" altLang="en-US" dirty="0"/>
              <a:t>思考题</a:t>
            </a:r>
            <a:endParaRPr kumimoji="1" lang="zh-CN" altLang="en-US" dirty="0"/>
          </a:p>
        </p:txBody>
      </p:sp>
      <p:sp>
        <p:nvSpPr>
          <p:cNvPr id="5" name="TextBox 1"/>
          <p:cNvSpPr txBox="1">
            <a:spLocks noChangeArrowheads="1"/>
          </p:cNvSpPr>
          <p:nvPr/>
        </p:nvSpPr>
        <p:spPr bwMode="auto">
          <a:xfrm>
            <a:off x="263571" y="932527"/>
            <a:ext cx="8610600" cy="23069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dirty="0">
                <a:solidFill>
                  <a:schemeClr val="tx2"/>
                </a:solidFill>
                <a:latin typeface="FangSong" panose="02010609060101010101" pitchFamily="49" charset="-122"/>
                <a:ea typeface="FangSong" panose="02010609060101010101" pitchFamily="49" charset="-122"/>
              </a:rPr>
              <a:t>7</a:t>
            </a:r>
            <a:r>
              <a:rPr lang="zh-CN" altLang="en-US" sz="2400" dirty="0">
                <a:solidFill>
                  <a:schemeClr val="tx2"/>
                </a:solidFill>
                <a:latin typeface="FangSong" panose="02010609060101010101" pitchFamily="49" charset="-122"/>
                <a:ea typeface="FangSong" panose="02010609060101010101" pitchFamily="49" charset="-122"/>
              </a:rPr>
              <a:t>、温度变化时共振峰曲线下的面积</a:t>
            </a:r>
            <a:r>
              <a:rPr lang="en-US" altLang="zh-CN" sz="2400" dirty="0">
                <a:solidFill>
                  <a:schemeClr val="tx2"/>
                </a:solidFill>
                <a:latin typeface="FangSong" panose="02010609060101010101" pitchFamily="49" charset="-122"/>
                <a:ea typeface="FangSong" panose="02010609060101010101" pitchFamily="49" charset="-122"/>
              </a:rPr>
              <a:t>(</a:t>
            </a:r>
            <a:r>
              <a:rPr lang="zh-CN" altLang="en-US" sz="2400" dirty="0">
                <a:solidFill>
                  <a:schemeClr val="tx2"/>
                </a:solidFill>
                <a:latin typeface="FangSong" panose="02010609060101010101" pitchFamily="49" charset="-122"/>
                <a:ea typeface="FangSong" panose="02010609060101010101" pitchFamily="49" charset="-122"/>
              </a:rPr>
              <a:t>基本上</a:t>
            </a:r>
            <a:r>
              <a:rPr lang="en-US" altLang="zh-CN" sz="2400" dirty="0">
                <a:solidFill>
                  <a:schemeClr val="tx2"/>
                </a:solidFill>
                <a:latin typeface="FangSong" panose="02010609060101010101" pitchFamily="49" charset="-122"/>
                <a:ea typeface="FangSong" panose="02010609060101010101" pitchFamily="49" charset="-122"/>
              </a:rPr>
              <a:t>)</a:t>
            </a:r>
            <a:r>
              <a:rPr lang="zh-CN" altLang="en-US" sz="2400" dirty="0">
                <a:solidFill>
                  <a:schemeClr val="tx2"/>
                </a:solidFill>
                <a:latin typeface="FangSong" panose="02010609060101010101" pitchFamily="49" charset="-122"/>
                <a:ea typeface="FangSong" panose="02010609060101010101" pitchFamily="49" charset="-122"/>
              </a:rPr>
              <a:t>不变，既然如此，为什么温度升高时被共振吸收的中子数目会增加？</a:t>
            </a:r>
            <a:r>
              <a:rPr lang="en-US" altLang="zh-CN" sz="2400" dirty="0">
                <a:solidFill>
                  <a:schemeClr val="tx2"/>
                </a:solidFill>
                <a:latin typeface="FangSong" panose="02010609060101010101" pitchFamily="49" charset="-122"/>
                <a:ea typeface="FangSong" panose="02010609060101010101" pitchFamily="49" charset="-122"/>
              </a:rPr>
              <a:t>(</a:t>
            </a:r>
            <a:r>
              <a:rPr lang="zh-CN" altLang="en-US" sz="2400" dirty="0">
                <a:solidFill>
                  <a:schemeClr val="tx2"/>
                </a:solidFill>
                <a:latin typeface="FangSong" panose="02010609060101010101" pitchFamily="49" charset="-122"/>
                <a:ea typeface="FangSong" panose="02010609060101010101" pitchFamily="49" charset="-122"/>
              </a:rPr>
              <a:t>结合教材</a:t>
            </a:r>
            <a:r>
              <a:rPr lang="en-US" altLang="zh-CN" sz="2400" dirty="0">
                <a:solidFill>
                  <a:schemeClr val="tx2"/>
                </a:solidFill>
                <a:latin typeface="FangSong" panose="02010609060101010101" pitchFamily="49" charset="-122"/>
                <a:ea typeface="FangSong" panose="02010609060101010101" pitchFamily="49" charset="-122"/>
              </a:rPr>
              <a:t>P53“</a:t>
            </a:r>
            <a:r>
              <a:rPr lang="zh-CN" altLang="en-US" sz="2400" dirty="0">
                <a:solidFill>
                  <a:schemeClr val="tx2"/>
                </a:solidFill>
                <a:latin typeface="FangSong" panose="02010609060101010101" pitchFamily="49" charset="-122"/>
                <a:ea typeface="FangSong" panose="02010609060101010101" pitchFamily="49" charset="-122"/>
              </a:rPr>
              <a:t>能量自屏效应”</a:t>
            </a:r>
            <a:r>
              <a:rPr lang="en-US" altLang="zh-CN" sz="2400" dirty="0">
                <a:solidFill>
                  <a:schemeClr val="tx2"/>
                </a:solidFill>
                <a:latin typeface="FangSong" panose="02010609060101010101" pitchFamily="49" charset="-122"/>
                <a:ea typeface="FangSong" panose="02010609060101010101" pitchFamily="49" charset="-122"/>
              </a:rPr>
              <a:t>)</a:t>
            </a:r>
            <a:endParaRPr lang="en-US" altLang="zh-CN" sz="2400" dirty="0">
              <a:solidFill>
                <a:schemeClr val="tx2"/>
              </a:solidFill>
              <a:latin typeface="FangSong" panose="02010609060101010101" pitchFamily="49" charset="-122"/>
              <a:ea typeface="FangSong" panose="02010609060101010101" pitchFamily="49" charset="-122"/>
            </a:endParaRPr>
          </a:p>
          <a:p>
            <a:pPr lvl="0" eaLnBrk="1" hangingPunct="1"/>
            <a:endParaRPr lang="en-US" altLang="zh-CN" sz="2400" dirty="0">
              <a:solidFill>
                <a:schemeClr val="tx2"/>
              </a:solidFill>
              <a:latin typeface="FangSong" panose="02010609060101010101" pitchFamily="49" charset="-122"/>
              <a:ea typeface="FangSong" panose="02010609060101010101" pitchFamily="49" charset="-122"/>
            </a:endParaRPr>
          </a:p>
          <a:p>
            <a:pPr lvl="0" eaLnBrk="1" hangingPunct="1"/>
            <a:endParaRPr lang="en-US" altLang="zh-CN" sz="2400" dirty="0">
              <a:solidFill>
                <a:schemeClr val="tx2"/>
              </a:solidFill>
              <a:latin typeface="FangSong" panose="02010609060101010101" pitchFamily="49" charset="-122"/>
              <a:ea typeface="FangSong" panose="02010609060101010101" pitchFamily="49" charset="-122"/>
            </a:endParaRPr>
          </a:p>
          <a:p>
            <a:pPr lvl="0" eaLnBrk="1" hangingPunct="1"/>
            <a:endParaRPr lang="zh-CN" altLang="en-US" sz="2400" dirty="0">
              <a:solidFill>
                <a:schemeClr val="tx2"/>
              </a:solidFill>
              <a:latin typeface="FangSong" panose="02010609060101010101" pitchFamily="49" charset="-122"/>
              <a:ea typeface="FangSong" panose="02010609060101010101" pitchFamily="49" charset="-122"/>
            </a:endParaRPr>
          </a:p>
        </p:txBody>
      </p:sp>
      <p:sp>
        <p:nvSpPr>
          <p:cNvPr id="6" name="矩形 5"/>
          <p:cNvSpPr/>
          <p:nvPr/>
        </p:nvSpPr>
        <p:spPr>
          <a:xfrm>
            <a:off x="611560" y="2132856"/>
            <a:ext cx="7416824" cy="706755"/>
          </a:xfrm>
          <a:prstGeom prst="rect">
            <a:avLst/>
          </a:prstGeom>
        </p:spPr>
        <p:txBody>
          <a:bodyPr wrap="square">
            <a:spAutoFit/>
          </a:bodyPr>
          <a:lstStyle/>
          <a:p>
            <a:r>
              <a:rPr lang="zh-CN" altLang="zh-CN" sz="2000" dirty="0">
                <a:solidFill>
                  <a:srgbClr val="FF0000"/>
                </a:solidFill>
                <a:latin typeface="FangSong" panose="02010609060101010101" pitchFamily="49" charset="-122"/>
                <a:ea typeface="FangSong" panose="02010609060101010101" pitchFamily="49" charset="-122"/>
                <a:cs typeface="Times New Roman" panose="02020603050405020304" pitchFamily="18" charset="0"/>
              </a:rPr>
              <a:t>温度升高截面峰值降低，能量自屛效应减弱，共振峰内的中子通量密度增加，从而引起被吸收的中子数目增加</a:t>
            </a:r>
            <a:r>
              <a:rPr lang="zh-CN" altLang="en-US" sz="2000" dirty="0">
                <a:solidFill>
                  <a:srgbClr val="FF0000"/>
                </a:solidFill>
                <a:latin typeface="FangSong" panose="02010609060101010101" pitchFamily="49" charset="-122"/>
                <a:ea typeface="FangSong" panose="02010609060101010101" pitchFamily="49" charset="-122"/>
                <a:cs typeface="Times New Roman" panose="02020603050405020304" pitchFamily="18" charset="0"/>
              </a:rPr>
              <a:t>。</a:t>
            </a:r>
            <a:endParaRPr lang="zh-CN" altLang="en-US" sz="2000" dirty="0">
              <a:solidFill>
                <a:srgbClr val="FF0000"/>
              </a:solidFill>
              <a:latin typeface="FangSong" panose="02010609060101010101" pitchFamily="49" charset="-122"/>
              <a:ea typeface="FangSong" panose="02010609060101010101" pitchFamily="49"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kumimoji="1" lang="zh-CN" altLang="en-US" dirty="0"/>
              <a:t>思考题</a:t>
            </a:r>
            <a:endParaRPr kumimoji="1" lang="zh-CN" altLang="en-US" dirty="0"/>
          </a:p>
        </p:txBody>
      </p:sp>
      <p:sp>
        <p:nvSpPr>
          <p:cNvPr id="5" name="TextBox 1"/>
          <p:cNvSpPr txBox="1">
            <a:spLocks noChangeArrowheads="1"/>
          </p:cNvSpPr>
          <p:nvPr/>
        </p:nvSpPr>
        <p:spPr bwMode="auto">
          <a:xfrm>
            <a:off x="263571" y="932527"/>
            <a:ext cx="8610600" cy="829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0" eaLnBrk="1" hangingPunct="1"/>
            <a:r>
              <a:rPr lang="en-US" altLang="zh-CN" sz="2400" dirty="0">
                <a:solidFill>
                  <a:schemeClr val="tx2"/>
                </a:solidFill>
                <a:latin typeface="FangSong" panose="02010609060101010101" pitchFamily="49" charset="-122"/>
                <a:ea typeface="FangSong" panose="02010609060101010101" pitchFamily="49" charset="-122"/>
              </a:rPr>
              <a:t>8</a:t>
            </a:r>
            <a:r>
              <a:rPr lang="zh-CN" altLang="en-US" sz="2400" dirty="0">
                <a:solidFill>
                  <a:schemeClr val="tx2"/>
                </a:solidFill>
                <a:latin typeface="FangSong" panose="02010609060101010101" pitchFamily="49" charset="-122"/>
                <a:ea typeface="FangSong" panose="02010609060101010101" pitchFamily="49" charset="-122"/>
              </a:rPr>
              <a:t>、热中子能量是</a:t>
            </a:r>
            <a:r>
              <a:rPr lang="en-US" altLang="zh-CN" sz="2400" dirty="0">
                <a:solidFill>
                  <a:schemeClr val="tx2"/>
                </a:solidFill>
                <a:latin typeface="FangSong" panose="02010609060101010101" pitchFamily="49" charset="-122"/>
                <a:ea typeface="FangSong" panose="02010609060101010101" pitchFamily="49" charset="-122"/>
              </a:rPr>
              <a:t>0.0253eV</a:t>
            </a:r>
            <a:r>
              <a:rPr lang="zh-CN" altLang="en-US" sz="2400" dirty="0">
                <a:solidFill>
                  <a:schemeClr val="tx2"/>
                </a:solidFill>
                <a:latin typeface="FangSong" panose="02010609060101010101" pitchFamily="49" charset="-122"/>
                <a:ea typeface="FangSong" panose="02010609060101010101" pitchFamily="49" charset="-122"/>
              </a:rPr>
              <a:t>吗？热堆的中子反应截面是否就是</a:t>
            </a:r>
            <a:r>
              <a:rPr lang="en-US" altLang="zh-CN" sz="2400" dirty="0">
                <a:solidFill>
                  <a:schemeClr val="tx2"/>
                </a:solidFill>
                <a:latin typeface="FangSong" panose="02010609060101010101" pitchFamily="49" charset="-122"/>
                <a:ea typeface="FangSong" panose="02010609060101010101" pitchFamily="49" charset="-122"/>
              </a:rPr>
              <a:t>0.0253eV</a:t>
            </a:r>
            <a:r>
              <a:rPr lang="zh-CN" altLang="en-US" sz="2400" dirty="0">
                <a:solidFill>
                  <a:schemeClr val="tx2"/>
                </a:solidFill>
                <a:latin typeface="FangSong" panose="02010609060101010101" pitchFamily="49" charset="-122"/>
                <a:ea typeface="FangSong" panose="02010609060101010101" pitchFamily="49" charset="-122"/>
              </a:rPr>
              <a:t>中子所对应的截面？</a:t>
            </a:r>
            <a:endParaRPr lang="zh-CN" altLang="en-US" sz="2400" dirty="0">
              <a:solidFill>
                <a:schemeClr val="tx2"/>
              </a:solidFill>
              <a:latin typeface="FangSong" panose="02010609060101010101" pitchFamily="49" charset="-122"/>
              <a:ea typeface="FangSong" panose="02010609060101010101" pitchFamily="49" charset="-122"/>
            </a:endParaRPr>
          </a:p>
        </p:txBody>
      </p:sp>
      <p:sp>
        <p:nvSpPr>
          <p:cNvPr id="7" name="文本框 6"/>
          <p:cNvSpPr txBox="1"/>
          <p:nvPr/>
        </p:nvSpPr>
        <p:spPr>
          <a:xfrm>
            <a:off x="611560" y="1988810"/>
            <a:ext cx="7315200" cy="1014730"/>
          </a:xfrm>
          <a:prstGeom prst="rect">
            <a:avLst/>
          </a:prstGeom>
          <a:noFill/>
        </p:spPr>
        <p:txBody>
          <a:bodyPr wrap="square" rtlCol="0">
            <a:spAutoFit/>
          </a:bodyPr>
          <a:lstStyle/>
          <a:p>
            <a:pPr lvl="0" eaLnBrk="1" hangingPunct="1"/>
            <a:r>
              <a:rPr lang="zh-CN" altLang="en-US" sz="2000" dirty="0">
                <a:solidFill>
                  <a:srgbClr val="FF0000"/>
                </a:solidFill>
                <a:latin typeface="FangSong" panose="02010609060101010101" pitchFamily="49" charset="-122"/>
                <a:ea typeface="FangSong" panose="02010609060101010101" pitchFamily="49" charset="-122"/>
              </a:rPr>
              <a:t>不是，热中子的最可几能量是</a:t>
            </a:r>
            <a:r>
              <a:rPr lang="en-US" altLang="zh-CN" sz="2000" dirty="0">
                <a:solidFill>
                  <a:srgbClr val="FF0000"/>
                </a:solidFill>
                <a:latin typeface="FangSong" panose="02010609060101010101" pitchFamily="49" charset="-122"/>
                <a:ea typeface="FangSong" panose="02010609060101010101" pitchFamily="49" charset="-122"/>
              </a:rPr>
              <a:t>0.0253ev</a:t>
            </a:r>
            <a:r>
              <a:rPr lang="zh-CN" altLang="en-US" sz="2000" dirty="0">
                <a:solidFill>
                  <a:srgbClr val="FF0000"/>
                </a:solidFill>
                <a:latin typeface="FangSong" panose="02010609060101010101" pitchFamily="49" charset="-122"/>
                <a:ea typeface="FangSong" panose="02010609060101010101" pitchFamily="49" charset="-122"/>
              </a:rPr>
              <a:t>，</a:t>
            </a:r>
            <a:r>
              <a:rPr lang="zh-CN" altLang="zh-CN" sz="2000" dirty="0">
                <a:solidFill>
                  <a:srgbClr val="FF0000"/>
                </a:solidFill>
                <a:latin typeface="FangSong" panose="02010609060101010101" pitchFamily="49" charset="-122"/>
                <a:ea typeface="FangSong" panose="02010609060101010101" pitchFamily="49" charset="-122"/>
              </a:rPr>
              <a:t>能量小于</a:t>
            </a:r>
            <a:r>
              <a:rPr lang="en-US" altLang="zh-CN" sz="2000" dirty="0">
                <a:solidFill>
                  <a:srgbClr val="FF0000"/>
                </a:solidFill>
                <a:latin typeface="FangSong" panose="02010609060101010101" pitchFamily="49" charset="-122"/>
                <a:ea typeface="FangSong" panose="02010609060101010101" pitchFamily="49" charset="-122"/>
              </a:rPr>
              <a:t>1ev</a:t>
            </a:r>
            <a:r>
              <a:rPr lang="zh-CN" altLang="zh-CN" sz="2000" dirty="0">
                <a:solidFill>
                  <a:srgbClr val="FF0000"/>
                </a:solidFill>
                <a:latin typeface="FangSong" panose="02010609060101010101" pitchFamily="49" charset="-122"/>
                <a:ea typeface="FangSong" panose="02010609060101010101" pitchFamily="49" charset="-122"/>
              </a:rPr>
              <a:t>的都为热中子</a:t>
            </a:r>
            <a:r>
              <a:rPr lang="zh-CN" altLang="en-US" sz="2000" dirty="0">
                <a:solidFill>
                  <a:srgbClr val="FF0000"/>
                </a:solidFill>
                <a:latin typeface="FangSong" panose="02010609060101010101" pitchFamily="49" charset="-122"/>
                <a:ea typeface="FangSong" panose="02010609060101010101" pitchFamily="49" charset="-122"/>
              </a:rPr>
              <a:t>，</a:t>
            </a:r>
            <a:r>
              <a:rPr lang="zh-CN" altLang="zh-CN" sz="2000" dirty="0">
                <a:solidFill>
                  <a:srgbClr val="FF0000"/>
                </a:solidFill>
                <a:latin typeface="FangSong" panose="02010609060101010101" pitchFamily="49" charset="-122"/>
                <a:ea typeface="FangSong" panose="02010609060101010101" pitchFamily="49" charset="-122"/>
              </a:rPr>
              <a:t>因而热堆的中子反应截面也不是</a:t>
            </a:r>
            <a:r>
              <a:rPr lang="en-US" altLang="zh-CN" sz="2000" dirty="0">
                <a:solidFill>
                  <a:srgbClr val="FF0000"/>
                </a:solidFill>
                <a:latin typeface="FangSong" panose="02010609060101010101" pitchFamily="49" charset="-122"/>
                <a:ea typeface="FangSong" panose="02010609060101010101" pitchFamily="49" charset="-122"/>
              </a:rPr>
              <a:t>0.0253eV</a:t>
            </a:r>
            <a:r>
              <a:rPr lang="zh-CN" altLang="zh-CN" sz="2000" dirty="0">
                <a:solidFill>
                  <a:srgbClr val="FF0000"/>
                </a:solidFill>
                <a:latin typeface="FangSong" panose="02010609060101010101" pitchFamily="49" charset="-122"/>
                <a:ea typeface="FangSong" panose="02010609060101010101" pitchFamily="49" charset="-122"/>
              </a:rPr>
              <a:t>中子所对应的截面</a:t>
            </a:r>
            <a:r>
              <a:rPr lang="zh-CN" altLang="en-US" sz="2000" dirty="0">
                <a:solidFill>
                  <a:srgbClr val="FF0000"/>
                </a:solidFill>
                <a:latin typeface="FangSong" panose="02010609060101010101" pitchFamily="49" charset="-122"/>
                <a:ea typeface="FangSong" panose="02010609060101010101" pitchFamily="49" charset="-122"/>
              </a:rPr>
              <a:t>。</a:t>
            </a:r>
            <a:endParaRPr lang="zh-CN" altLang="en-US" sz="2000" dirty="0">
              <a:solidFill>
                <a:srgbClr val="FF0000"/>
              </a:solidFill>
              <a:latin typeface="FangSong" panose="02010609060101010101" pitchFamily="49" charset="-122"/>
              <a:ea typeface="FangSong"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kumimoji="1" lang="zh-CN" altLang="en-US" dirty="0"/>
              <a:t>补充题</a:t>
            </a:r>
            <a:endParaRPr kumimoji="1" lang="zh-CN" altLang="en-US" dirty="0"/>
          </a:p>
        </p:txBody>
      </p:sp>
      <p:sp>
        <p:nvSpPr>
          <p:cNvPr id="4" name="Rectangle 2"/>
          <p:cNvSpPr txBox="1">
            <a:spLocks noChangeArrowheads="1"/>
          </p:cNvSpPr>
          <p:nvPr/>
        </p:nvSpPr>
        <p:spPr bwMode="white">
          <a:xfrm>
            <a:off x="317271" y="764704"/>
            <a:ext cx="8229600" cy="1554162"/>
          </a:xfrm>
          <a:prstGeom prst="rect">
            <a:avLst/>
          </a:prstGeom>
          <a:noFill/>
          <a:ln w="9525" cap="flat" cmpd="sng" algn="ctr">
            <a:noFill/>
            <a:prstDash val="solid"/>
          </a:ln>
          <a:effectLst/>
        </p:spPr>
        <p:txBody>
          <a:bodyPr vert="horz" wrap="square" lIns="91440" tIns="45720" rIns="91440" bIns="45720" numCol="1" anchor="ctr" anchorCtr="0" compatLnSpc="1"/>
          <a:lstStyle>
            <a:lvl1pPr algn="ctr" rtl="0" eaLnBrk="1" fontAlgn="base" hangingPunct="1">
              <a:spcBef>
                <a:spcPct val="0"/>
              </a:spcBef>
              <a:spcAft>
                <a:spcPct val="0"/>
              </a:spcAft>
              <a:defRPr sz="2800" b="1" cap="none" spc="0" baseline="0">
                <a:ln w="0"/>
                <a:solidFill>
                  <a:schemeClr val="tx2"/>
                </a:solidFill>
                <a:effectLst/>
                <a:latin typeface="Arial" panose="020B0604020202020204" pitchFamily="34" charset="0"/>
                <a:ea typeface="黑体" panose="02010609060101010101" pitchFamily="49" charset="-122"/>
                <a:cs typeface="Times New Roman" panose="02020603050405020304" pitchFamily="18" charset="0"/>
              </a:defRPr>
            </a:lvl1pPr>
            <a:lvl2pPr algn="ctr" rtl="0" eaLnBrk="1" fontAlgn="base" hangingPunct="1">
              <a:spcBef>
                <a:spcPct val="0"/>
              </a:spcBef>
              <a:spcAft>
                <a:spcPct val="0"/>
              </a:spcAft>
              <a:defRPr sz="3200" b="1">
                <a:solidFill>
                  <a:schemeClr val="bg1"/>
                </a:solidFill>
                <a:latin typeface="华文楷体" panose="02010600040101010101" charset="-122"/>
                <a:ea typeface="华文楷体" panose="02010600040101010101" charset="-122"/>
              </a:defRPr>
            </a:lvl2pPr>
            <a:lvl3pPr algn="ctr" rtl="0" eaLnBrk="1" fontAlgn="base" hangingPunct="1">
              <a:spcBef>
                <a:spcPct val="0"/>
              </a:spcBef>
              <a:spcAft>
                <a:spcPct val="0"/>
              </a:spcAft>
              <a:defRPr sz="3200" b="1">
                <a:solidFill>
                  <a:schemeClr val="bg1"/>
                </a:solidFill>
                <a:latin typeface="华文楷体" panose="02010600040101010101" charset="-122"/>
                <a:ea typeface="华文楷体" panose="02010600040101010101" charset="-122"/>
              </a:defRPr>
            </a:lvl3pPr>
            <a:lvl4pPr algn="ctr" rtl="0" eaLnBrk="1" fontAlgn="base" hangingPunct="1">
              <a:spcBef>
                <a:spcPct val="0"/>
              </a:spcBef>
              <a:spcAft>
                <a:spcPct val="0"/>
              </a:spcAft>
              <a:defRPr sz="3200" b="1">
                <a:solidFill>
                  <a:schemeClr val="bg1"/>
                </a:solidFill>
                <a:latin typeface="华文楷体" panose="02010600040101010101" charset="-122"/>
                <a:ea typeface="华文楷体" panose="02010600040101010101" charset="-122"/>
              </a:defRPr>
            </a:lvl4pPr>
            <a:lvl5pPr algn="ctr" rtl="0" eaLnBrk="1" fontAlgn="base" hangingPunct="1">
              <a:spcBef>
                <a:spcPct val="0"/>
              </a:spcBef>
              <a:spcAft>
                <a:spcPct val="0"/>
              </a:spcAft>
              <a:defRPr sz="3200" b="1">
                <a:solidFill>
                  <a:schemeClr val="bg1"/>
                </a:solidFill>
                <a:latin typeface="华文楷体" panose="02010600040101010101" charset="-122"/>
                <a:ea typeface="华文楷体" panose="02010600040101010101" charset="-122"/>
              </a:defRPr>
            </a:lvl5pPr>
            <a:lvl6pPr marL="457200" algn="ctr" rtl="0" eaLnBrk="1" fontAlgn="base" hangingPunct="1">
              <a:spcBef>
                <a:spcPct val="0"/>
              </a:spcBef>
              <a:spcAft>
                <a:spcPct val="0"/>
              </a:spcAft>
              <a:defRPr sz="3200" b="1">
                <a:solidFill>
                  <a:schemeClr val="bg1"/>
                </a:solidFill>
                <a:latin typeface="Verdana" panose="020B0604030504040204" pitchFamily="34" charset="0"/>
              </a:defRPr>
            </a:lvl6pPr>
            <a:lvl7pPr marL="914400" algn="ctr" rtl="0" eaLnBrk="1" fontAlgn="base" hangingPunct="1">
              <a:spcBef>
                <a:spcPct val="0"/>
              </a:spcBef>
              <a:spcAft>
                <a:spcPct val="0"/>
              </a:spcAft>
              <a:defRPr sz="3200" b="1">
                <a:solidFill>
                  <a:schemeClr val="bg1"/>
                </a:solidFill>
                <a:latin typeface="Verdana" panose="020B0604030504040204" pitchFamily="34" charset="0"/>
              </a:defRPr>
            </a:lvl7pPr>
            <a:lvl8pPr marL="1371600" algn="ctr" rtl="0" eaLnBrk="1" fontAlgn="base" hangingPunct="1">
              <a:spcBef>
                <a:spcPct val="0"/>
              </a:spcBef>
              <a:spcAft>
                <a:spcPct val="0"/>
              </a:spcAft>
              <a:defRPr sz="3200" b="1">
                <a:solidFill>
                  <a:schemeClr val="bg1"/>
                </a:solidFill>
                <a:latin typeface="Verdana" panose="020B0604030504040204" pitchFamily="34" charset="0"/>
              </a:defRPr>
            </a:lvl8pPr>
            <a:lvl9pPr marL="1828800" algn="ctr" rtl="0" eaLnBrk="1" fontAlgn="base" hangingPunct="1">
              <a:spcBef>
                <a:spcPct val="0"/>
              </a:spcBef>
              <a:spcAft>
                <a:spcPct val="0"/>
              </a:spcAft>
              <a:defRPr sz="3200" b="1">
                <a:solidFill>
                  <a:schemeClr val="bg1"/>
                </a:solidFill>
                <a:latin typeface="Verdana" panose="020B0604030504040204" pitchFamily="34" charset="0"/>
              </a:defRPr>
            </a:lvl9pPr>
          </a:lstStyle>
          <a:p>
            <a:pPr algn="l"/>
            <a:r>
              <a:rPr lang="en-US" altLang="zh-CN" kern="0" dirty="0">
                <a:latin typeface="KaiTi" panose="02010609060101010101" pitchFamily="49" charset="-122"/>
                <a:ea typeface="KaiTi" panose="02010609060101010101" pitchFamily="49" charset="-122"/>
              </a:rPr>
              <a:t>1.1</a:t>
            </a:r>
            <a:r>
              <a:rPr lang="zh-CN" altLang="en-US" kern="0" dirty="0">
                <a:latin typeface="KaiTi" panose="02010609060101010101" pitchFamily="49" charset="-122"/>
                <a:ea typeface="KaiTi" panose="02010609060101010101" pitchFamily="49" charset="-122"/>
              </a:rPr>
              <a:t>、推导出一个中子在无限介质内被吸收之前发生放射性衰变的相对几率的公式。如果介质是</a:t>
            </a:r>
            <a:r>
              <a:rPr lang="en-US" altLang="zh-CN" kern="0" dirty="0">
                <a:latin typeface="KaiTi" panose="02010609060101010101" pitchFamily="49" charset="-122"/>
                <a:ea typeface="KaiTi" panose="02010609060101010101" pitchFamily="49" charset="-122"/>
              </a:rPr>
              <a:t>D</a:t>
            </a:r>
            <a:r>
              <a:rPr lang="en-US" altLang="zh-CN" kern="0" baseline="-25000" dirty="0">
                <a:latin typeface="KaiTi" panose="02010609060101010101" pitchFamily="49" charset="-122"/>
                <a:ea typeface="KaiTi" panose="02010609060101010101" pitchFamily="49" charset="-122"/>
              </a:rPr>
              <a:t>2</a:t>
            </a:r>
            <a:r>
              <a:rPr lang="en-US" altLang="zh-CN" kern="0" dirty="0">
                <a:latin typeface="KaiTi" panose="02010609060101010101" pitchFamily="49" charset="-122"/>
                <a:ea typeface="KaiTi" panose="02010609060101010101" pitchFamily="49" charset="-122"/>
              </a:rPr>
              <a:t>O, </a:t>
            </a:r>
            <a:r>
              <a:rPr lang="zh-CN" altLang="en-US" kern="0" dirty="0">
                <a:latin typeface="KaiTi" panose="02010609060101010101" pitchFamily="49" charset="-122"/>
                <a:ea typeface="KaiTi" panose="02010609060101010101" pitchFamily="49" charset="-122"/>
              </a:rPr>
              <a:t>对于</a:t>
            </a:r>
            <a:r>
              <a:rPr lang="en-US" altLang="zh-CN" kern="0" dirty="0">
                <a:latin typeface="KaiTi" panose="02010609060101010101" pitchFamily="49" charset="-122"/>
                <a:ea typeface="KaiTi" panose="02010609060101010101" pitchFamily="49" charset="-122"/>
              </a:rPr>
              <a:t>0.025</a:t>
            </a:r>
            <a:r>
              <a:rPr lang="zh-CN" altLang="en-US" kern="0" dirty="0">
                <a:latin typeface="KaiTi" panose="02010609060101010101" pitchFamily="49" charset="-122"/>
                <a:ea typeface="KaiTi" panose="02010609060101010101" pitchFamily="49" charset="-122"/>
              </a:rPr>
              <a:t>电子伏的中子，这个几率是多少？</a:t>
            </a:r>
            <a:endParaRPr lang="zh-CN" altLang="en-US" kern="0" dirty="0">
              <a:latin typeface="KaiTi" panose="02010609060101010101" pitchFamily="49" charset="-122"/>
              <a:ea typeface="KaiTi" panose="02010609060101010101" pitchFamily="49" charset="-122"/>
            </a:endParaRPr>
          </a:p>
        </p:txBody>
      </p:sp>
      <p:sp>
        <p:nvSpPr>
          <p:cNvPr id="10" name="Rectangle 3"/>
          <p:cNvSpPr txBox="1">
            <a:spLocks noChangeArrowheads="1"/>
          </p:cNvSpPr>
          <p:nvPr/>
        </p:nvSpPr>
        <p:spPr>
          <a:xfrm>
            <a:off x="457200" y="2284412"/>
            <a:ext cx="8229600" cy="1830388"/>
          </a:xfrm>
          <a:prstGeom prst="rect">
            <a:avLst/>
          </a:prstGeom>
          <a:noFill/>
        </p:spPr>
        <p:txBody>
          <a:bodyPr/>
          <a:lstStyle>
            <a:lvl1pPr marL="355600" indent="-355600" algn="l" rtl="0" eaLnBrk="1" fontAlgn="base" hangingPunct="1">
              <a:spcBef>
                <a:spcPct val="20000"/>
              </a:spcBef>
              <a:spcAft>
                <a:spcPct val="0"/>
              </a:spcAft>
              <a:buClrTx/>
              <a:buFont typeface="Arial" panose="020B0604020202020204" pitchFamily="34" charset="0"/>
              <a:buChar char="•"/>
              <a:defRPr sz="2200" b="1" baseline="0">
                <a:solidFill>
                  <a:schemeClr val="tx2"/>
                </a:solidFill>
                <a:latin typeface="Arial" panose="020B0604020202020204" pitchFamily="34" charset="0"/>
                <a:ea typeface="黑体" panose="02010609060101010101" pitchFamily="49" charset="-122"/>
                <a:cs typeface="Times New Roman" panose="02020603050405020304" pitchFamily="18" charset="0"/>
              </a:defRPr>
            </a:lvl1pPr>
            <a:lvl2pPr marL="541655" indent="-186055" algn="l" rtl="0" eaLnBrk="1" fontAlgn="base" hangingPunct="1">
              <a:spcBef>
                <a:spcPct val="20000"/>
              </a:spcBef>
              <a:spcAft>
                <a:spcPct val="0"/>
              </a:spcAft>
              <a:buClrTx/>
              <a:buFont typeface="Times New Roman" panose="02020603050405020304" pitchFamily="18" charset="0"/>
              <a:buChar char="-"/>
              <a:defRPr sz="2000" b="0" baseline="0">
                <a:solidFill>
                  <a:schemeClr val="tx2"/>
                </a:solidFill>
                <a:latin typeface="Times New Roman" panose="02020603050405020304" pitchFamily="18" charset="0"/>
                <a:ea typeface="仿宋" panose="02010609060101010101" pitchFamily="49" charset="-122"/>
                <a:cs typeface="Times New Roman" panose="02020603050405020304" pitchFamily="18" charset="0"/>
              </a:defRPr>
            </a:lvl2pPr>
            <a:lvl3pPr marL="897255" indent="-177800" algn="l" rtl="0" eaLnBrk="1" fontAlgn="base" hangingPunct="1">
              <a:spcBef>
                <a:spcPct val="20000"/>
              </a:spcBef>
              <a:spcAft>
                <a:spcPct val="0"/>
              </a:spcAft>
              <a:buClrTx/>
              <a:buFont typeface="Times New Roman" panose="02020603050405020304" pitchFamily="18" charset="0"/>
              <a:buChar char="-"/>
              <a:defRPr sz="2000" b="0" baseline="0">
                <a:solidFill>
                  <a:schemeClr val="tx2"/>
                </a:solidFill>
                <a:latin typeface="Times New Roman" panose="02020603050405020304" pitchFamily="18" charset="0"/>
                <a:ea typeface="仿宋" panose="02010609060101010101" pitchFamily="49" charset="-122"/>
                <a:cs typeface="Times New Roman" panose="02020603050405020304" pitchFamily="18" charset="0"/>
              </a:defRPr>
            </a:lvl3pPr>
            <a:lvl4pPr marL="1252855" indent="-177800" algn="l" rtl="0" eaLnBrk="1" fontAlgn="base" hangingPunct="1">
              <a:spcBef>
                <a:spcPct val="20000"/>
              </a:spcBef>
              <a:spcAft>
                <a:spcPct val="0"/>
              </a:spcAft>
              <a:buFont typeface="Times New Roman" panose="02020603050405020304" pitchFamily="18" charset="0"/>
              <a:buChar char="-"/>
              <a:defRPr sz="1800" b="0" baseline="0">
                <a:solidFill>
                  <a:schemeClr val="tx2"/>
                </a:solidFill>
                <a:latin typeface="Times New Roman" panose="02020603050405020304" pitchFamily="18" charset="0"/>
                <a:ea typeface="仿宋" panose="02010609060101010101" pitchFamily="49" charset="-122"/>
                <a:cs typeface="Times New Roman" panose="02020603050405020304" pitchFamily="18" charset="0"/>
              </a:defRPr>
            </a:lvl4pPr>
            <a:lvl5pPr marL="1617980" indent="-177800" algn="l" rtl="0" eaLnBrk="1" fontAlgn="base" hangingPunct="1">
              <a:spcBef>
                <a:spcPct val="20000"/>
              </a:spcBef>
              <a:spcAft>
                <a:spcPct val="0"/>
              </a:spcAft>
              <a:buFont typeface="Times New Roman" panose="02020603050405020304" pitchFamily="18" charset="0"/>
              <a:buChar char="-"/>
              <a:defRPr sz="1600" b="0" baseline="0">
                <a:solidFill>
                  <a:schemeClr val="tx2"/>
                </a:solidFill>
                <a:latin typeface="Times New Roman" panose="02020603050405020304" pitchFamily="18" charset="0"/>
                <a:ea typeface="仿宋" panose="02010609060101010101" pitchFamily="49" charset="-122"/>
                <a:cs typeface="Times New Roman" panose="02020603050405020304" pitchFamily="18" charset="0"/>
              </a:defRPr>
            </a:lvl5pPr>
            <a:lvl6pPr marL="2514600" indent="-228600" algn="l" rtl="0" eaLnBrk="1" fontAlgn="base" hangingPunct="1">
              <a:spcBef>
                <a:spcPct val="20000"/>
              </a:spcBef>
              <a:spcAft>
                <a:spcPct val="0"/>
              </a:spcAft>
              <a:buChar char="»"/>
              <a:defRPr sz="2000">
                <a:solidFill>
                  <a:schemeClr val="tx1"/>
                </a:solidFill>
                <a:latin typeface="Arial" panose="020B0604020202020204" pitchFamily="34" charset="0"/>
              </a:defRPr>
            </a:lvl6pPr>
            <a:lvl7pPr marL="2971800" indent="-228600" algn="l" rtl="0" eaLnBrk="1" fontAlgn="base" hangingPunct="1">
              <a:spcBef>
                <a:spcPct val="20000"/>
              </a:spcBef>
              <a:spcAft>
                <a:spcPct val="0"/>
              </a:spcAft>
              <a:buChar char="»"/>
              <a:defRPr sz="2000">
                <a:solidFill>
                  <a:schemeClr val="tx1"/>
                </a:solidFill>
                <a:latin typeface="Arial" panose="020B0604020202020204" pitchFamily="34" charset="0"/>
              </a:defRPr>
            </a:lvl7pPr>
            <a:lvl8pPr marL="3429000" indent="-228600" algn="l" rtl="0" eaLnBrk="1" fontAlgn="base" hangingPunct="1">
              <a:spcBef>
                <a:spcPct val="20000"/>
              </a:spcBef>
              <a:spcAft>
                <a:spcPct val="0"/>
              </a:spcAft>
              <a:buChar char="»"/>
              <a:defRPr sz="2000">
                <a:solidFill>
                  <a:schemeClr val="tx1"/>
                </a:solidFill>
                <a:latin typeface="Arial" panose="020B0604020202020204" pitchFamily="34" charset="0"/>
              </a:defRPr>
            </a:lvl8pPr>
            <a:lvl9pPr marL="3886200" indent="-228600" algn="l" rtl="0" eaLnBrk="1" fontAlgn="base" hangingPunct="1">
              <a:spcBef>
                <a:spcPct val="20000"/>
              </a:spcBef>
              <a:spcAft>
                <a:spcPct val="0"/>
              </a:spcAft>
              <a:buChar char="»"/>
              <a:defRPr sz="2000">
                <a:solidFill>
                  <a:schemeClr val="tx1"/>
                </a:solidFill>
                <a:latin typeface="Arial" panose="020B0604020202020204" pitchFamily="34" charset="0"/>
              </a:defRPr>
            </a:lvl9pPr>
          </a:lstStyle>
          <a:p>
            <a:pPr>
              <a:buFontTx/>
              <a:buNone/>
            </a:pPr>
            <a:r>
              <a:rPr lang="zh-CN" altLang="en-US" sz="2800" kern="0" dirty="0">
                <a:solidFill>
                  <a:srgbClr val="0066FF"/>
                </a:solidFill>
                <a:latin typeface="KaiTi" panose="02010609060101010101" pitchFamily="49" charset="-122"/>
                <a:ea typeface="KaiTi" panose="02010609060101010101" pitchFamily="49" charset="-122"/>
              </a:rPr>
              <a:t>解</a:t>
            </a:r>
            <a:r>
              <a:rPr lang="en-US" altLang="zh-CN" sz="2800" kern="0" dirty="0">
                <a:solidFill>
                  <a:srgbClr val="0066FF"/>
                </a:solidFill>
                <a:latin typeface="KaiTi" panose="02010609060101010101" pitchFamily="49" charset="-122"/>
                <a:ea typeface="KaiTi" panose="02010609060101010101" pitchFamily="49" charset="-122"/>
              </a:rPr>
              <a:t>(</a:t>
            </a:r>
            <a:r>
              <a:rPr lang="zh-CN" altLang="en-US" sz="2800" kern="0" dirty="0">
                <a:solidFill>
                  <a:srgbClr val="0066FF"/>
                </a:solidFill>
                <a:latin typeface="KaiTi" panose="02010609060101010101" pitchFamily="49" charset="-122"/>
                <a:ea typeface="KaiTi" panose="02010609060101010101" pitchFamily="49" charset="-122"/>
              </a:rPr>
              <a:t>一</a:t>
            </a:r>
            <a:r>
              <a:rPr lang="en-US" altLang="zh-CN" sz="2800" kern="0" dirty="0">
                <a:solidFill>
                  <a:srgbClr val="0066FF"/>
                </a:solidFill>
                <a:latin typeface="KaiTi" panose="02010609060101010101" pitchFamily="49" charset="-122"/>
                <a:ea typeface="KaiTi" panose="02010609060101010101" pitchFamily="49" charset="-122"/>
              </a:rPr>
              <a:t>)</a:t>
            </a:r>
            <a:r>
              <a:rPr lang="zh-CN" altLang="en-US" sz="2800" kern="0" dirty="0">
                <a:solidFill>
                  <a:srgbClr val="0066FF"/>
                </a:solidFill>
                <a:latin typeface="KaiTi" panose="02010609060101010101" pitchFamily="49" charset="-122"/>
                <a:ea typeface="KaiTi" panose="02010609060101010101" pitchFamily="49" charset="-122"/>
              </a:rPr>
              <a:t>：</a:t>
            </a:r>
            <a:r>
              <a:rPr lang="zh-CN" altLang="en-US" sz="2800" kern="0" dirty="0">
                <a:latin typeface="KaiTi" panose="02010609060101010101" pitchFamily="49" charset="-122"/>
                <a:ea typeface="KaiTi" panose="02010609060101010101" pitchFamily="49" charset="-122"/>
              </a:rPr>
              <a:t>在无限介质中，中子消失的方式只有吸收和衰变。由于两者发生的几率相差悬殊，故可以认为，中子消失之前所穿行的平均路程为 </a:t>
            </a:r>
            <a:endParaRPr lang="zh-CN" altLang="en-US" sz="2800" kern="0" dirty="0">
              <a:latin typeface="KaiTi" panose="02010609060101010101" pitchFamily="49" charset="-122"/>
              <a:ea typeface="KaiTi" panose="02010609060101010101" pitchFamily="49" charset="-122"/>
            </a:endParaRPr>
          </a:p>
        </p:txBody>
      </p:sp>
      <p:sp>
        <p:nvSpPr>
          <p:cNvPr id="11" name="Text Box 6"/>
          <p:cNvSpPr txBox="1">
            <a:spLocks noChangeArrowheads="1"/>
          </p:cNvSpPr>
          <p:nvPr/>
        </p:nvSpPr>
        <p:spPr bwMode="auto">
          <a:xfrm>
            <a:off x="762000" y="4343400"/>
            <a:ext cx="69342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800" b="1" dirty="0">
                <a:solidFill>
                  <a:schemeClr val="tx2"/>
                </a:solidFill>
                <a:latin typeface="Times New Roman" panose="02020603050405020304" pitchFamily="18" charset="0"/>
                <a:ea typeface="华文楷体" panose="02010600040101010101" charset="-122"/>
                <a:cs typeface="Times New Roman" panose="02020603050405020304" pitchFamily="18" charset="0"/>
              </a:rPr>
              <a:t>因此消失之前发生衰变的几率为</a:t>
            </a:r>
            <a:r>
              <a:rPr lang="zh-CN" altLang="en-US" sz="2800" dirty="0"/>
              <a:t>： </a:t>
            </a:r>
            <a:endParaRPr lang="zh-CN" altLang="en-US" sz="2800" dirty="0"/>
          </a:p>
        </p:txBody>
      </p:sp>
      <p:graphicFrame>
        <p:nvGraphicFramePr>
          <p:cNvPr id="12" name="Object 8"/>
          <p:cNvGraphicFramePr>
            <a:graphicFrameLocks noChangeAspect="1"/>
          </p:cNvGraphicFramePr>
          <p:nvPr/>
        </p:nvGraphicFramePr>
        <p:xfrm>
          <a:off x="609600" y="4876800"/>
          <a:ext cx="8153400" cy="849249"/>
        </p:xfrm>
        <a:graphic>
          <a:graphicData uri="http://schemas.openxmlformats.org/presentationml/2006/ole">
            <mc:AlternateContent xmlns:mc="http://schemas.openxmlformats.org/markup-compatibility/2006">
              <mc:Choice xmlns:v="urn:schemas-microsoft-com:vml" Requires="v">
                <p:oleObj spid="_x0000_s9268" name="Equation" r:id="rId1" imgW="3378200" imgH="355600" progId="Equation.DSMT4">
                  <p:embed/>
                </p:oleObj>
              </mc:Choice>
              <mc:Fallback>
                <p:oleObj name="Equation" r:id="rId1" imgW="3378200" imgH="355600" progId="Equation.DSMT4">
                  <p:embed/>
                  <p:pic>
                    <p:nvPicPr>
                      <p:cNvPr id="0" name="Object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4876800"/>
                        <a:ext cx="8153400" cy="849249"/>
                      </a:xfrm>
                      <a:prstGeom prst="rect">
                        <a:avLst/>
                      </a:prstGeom>
                      <a:noFill/>
                      <a:ln>
                        <a:noFill/>
                      </a:ln>
                    </p:spPr>
                  </p:pic>
                </p:oleObj>
              </mc:Fallback>
            </mc:AlternateContent>
          </a:graphicData>
        </a:graphic>
      </p:graphicFrame>
      <p:sp>
        <p:nvSpPr>
          <p:cNvPr id="13" name="Text Box 9"/>
          <p:cNvSpPr txBox="1">
            <a:spLocks noChangeArrowheads="1"/>
          </p:cNvSpPr>
          <p:nvPr/>
        </p:nvSpPr>
        <p:spPr bwMode="auto">
          <a:xfrm>
            <a:off x="685800" y="5791200"/>
            <a:ext cx="23622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800" b="1" dirty="0">
                <a:solidFill>
                  <a:schemeClr val="tx2"/>
                </a:solidFill>
                <a:latin typeface="Times New Roman" panose="02020603050405020304" pitchFamily="18" charset="0"/>
                <a:ea typeface="华文楷体" panose="02010600040101010101" charset="-122"/>
                <a:cs typeface="Times New Roman" panose="02020603050405020304" pitchFamily="18" charset="0"/>
              </a:rPr>
              <a:t>其中衰变常数 </a:t>
            </a:r>
            <a:endParaRPr lang="zh-CN" altLang="en-US" sz="2800" b="1" dirty="0">
              <a:solidFill>
                <a:schemeClr val="tx2"/>
              </a:solidFill>
              <a:latin typeface="Times New Roman" panose="02020603050405020304" pitchFamily="18" charset="0"/>
              <a:ea typeface="华文楷体" panose="02010600040101010101" charset="-122"/>
              <a:cs typeface="Times New Roman" panose="02020603050405020304" pitchFamily="18" charset="0"/>
            </a:endParaRPr>
          </a:p>
        </p:txBody>
      </p:sp>
      <p:graphicFrame>
        <p:nvGraphicFramePr>
          <p:cNvPr id="14" name="Object 11"/>
          <p:cNvGraphicFramePr>
            <a:graphicFrameLocks noChangeAspect="1"/>
          </p:cNvGraphicFramePr>
          <p:nvPr/>
        </p:nvGraphicFramePr>
        <p:xfrm>
          <a:off x="3132455" y="5661342"/>
          <a:ext cx="5029200" cy="939981"/>
        </p:xfrm>
        <a:graphic>
          <a:graphicData uri="http://schemas.openxmlformats.org/presentationml/2006/ole">
            <mc:AlternateContent xmlns:mc="http://schemas.openxmlformats.org/markup-compatibility/2006">
              <mc:Choice xmlns:v="urn:schemas-microsoft-com:vml" Requires="v">
                <p:oleObj spid="_x0000_s9269" name="Equation" r:id="rId3" imgW="2298700" imgH="431800" progId="Equation.DSMT4">
                  <p:embed/>
                </p:oleObj>
              </mc:Choice>
              <mc:Fallback>
                <p:oleObj name="Equation" r:id="rId3" imgW="2298700" imgH="431800" progId="Equation.DSMT4">
                  <p:embed/>
                  <p:pic>
                    <p:nvPicPr>
                      <p:cNvPr id="0" name="Object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32455" y="5661342"/>
                        <a:ext cx="5029200" cy="939981"/>
                      </a:xfrm>
                      <a:prstGeom prst="rect">
                        <a:avLst/>
                      </a:prstGeom>
                      <a:noFill/>
                      <a:ln>
                        <a:noFill/>
                      </a:ln>
                    </p:spPr>
                  </p:pic>
                </p:oleObj>
              </mc:Fallback>
            </mc:AlternateContent>
          </a:graphicData>
        </a:graphic>
      </p:graphicFrame>
      <p:graphicFrame>
        <p:nvGraphicFramePr>
          <p:cNvPr id="15" name="Object 5"/>
          <p:cNvGraphicFramePr>
            <a:graphicFrameLocks noChangeAspect="1"/>
          </p:cNvGraphicFramePr>
          <p:nvPr/>
        </p:nvGraphicFramePr>
        <p:xfrm>
          <a:off x="3657600" y="3657600"/>
          <a:ext cx="1143000" cy="533400"/>
        </p:xfrm>
        <a:graphic>
          <a:graphicData uri="http://schemas.openxmlformats.org/presentationml/2006/ole">
            <mc:AlternateContent xmlns:mc="http://schemas.openxmlformats.org/markup-compatibility/2006">
              <mc:Choice xmlns:v="urn:schemas-microsoft-com:vml" Requires="v">
                <p:oleObj spid="_x0000_s9270" name="Equation" r:id="rId5" imgW="584200" imgH="228600" progId="Equation.DSMT4">
                  <p:embed/>
                </p:oleObj>
              </mc:Choice>
              <mc:Fallback>
                <p:oleObj name="Equation" r:id="rId5" imgW="584200" imgH="228600" progId="Equation.DSMT4">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57600" y="3657600"/>
                        <a:ext cx="1143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P spid="11" grpId="0"/>
      <p:bldP spid="13"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kumimoji="1" lang="zh-CN" altLang="en-US" dirty="0"/>
              <a:t>补充题</a:t>
            </a:r>
            <a:endParaRPr kumimoji="1" lang="zh-CN" altLang="en-US" dirty="0"/>
          </a:p>
        </p:txBody>
      </p:sp>
      <p:sp>
        <p:nvSpPr>
          <p:cNvPr id="4" name="Rectangle 2"/>
          <p:cNvSpPr txBox="1">
            <a:spLocks noChangeArrowheads="1"/>
          </p:cNvSpPr>
          <p:nvPr/>
        </p:nvSpPr>
        <p:spPr>
          <a:xfrm>
            <a:off x="304800" y="1066800"/>
            <a:ext cx="3657600" cy="381000"/>
          </a:xfrm>
          <a:prstGeom prst="rect">
            <a:avLst/>
          </a:prstGeom>
        </p:spPr>
        <p:txBody>
          <a:bodyPr/>
          <a:lstStyle>
            <a:lvl1pPr marL="355600" indent="-355600" algn="l" rtl="0" eaLnBrk="1" fontAlgn="base" hangingPunct="1">
              <a:spcBef>
                <a:spcPct val="20000"/>
              </a:spcBef>
              <a:spcAft>
                <a:spcPct val="0"/>
              </a:spcAft>
              <a:buClrTx/>
              <a:buFont typeface="Arial" panose="020B0604020202020204" pitchFamily="34" charset="0"/>
              <a:buChar char="•"/>
              <a:defRPr sz="2200" b="1" baseline="0">
                <a:solidFill>
                  <a:schemeClr val="tx2"/>
                </a:solidFill>
                <a:latin typeface="Arial" panose="020B0604020202020204" pitchFamily="34" charset="0"/>
                <a:ea typeface="黑体" panose="02010609060101010101" pitchFamily="49" charset="-122"/>
                <a:cs typeface="Times New Roman" panose="02020603050405020304" pitchFamily="18" charset="0"/>
              </a:defRPr>
            </a:lvl1pPr>
            <a:lvl2pPr marL="541655" indent="-186055" algn="l" rtl="0" eaLnBrk="1" fontAlgn="base" hangingPunct="1">
              <a:spcBef>
                <a:spcPct val="20000"/>
              </a:spcBef>
              <a:spcAft>
                <a:spcPct val="0"/>
              </a:spcAft>
              <a:buClrTx/>
              <a:buFont typeface="Times New Roman" panose="02020603050405020304" pitchFamily="18" charset="0"/>
              <a:buChar char="-"/>
              <a:defRPr sz="2000" b="0" baseline="0">
                <a:solidFill>
                  <a:schemeClr val="tx2"/>
                </a:solidFill>
                <a:latin typeface="Times New Roman" panose="02020603050405020304" pitchFamily="18" charset="0"/>
                <a:ea typeface="仿宋" panose="02010609060101010101" pitchFamily="49" charset="-122"/>
                <a:cs typeface="Times New Roman" panose="02020603050405020304" pitchFamily="18" charset="0"/>
              </a:defRPr>
            </a:lvl2pPr>
            <a:lvl3pPr marL="897255" indent="-177800" algn="l" rtl="0" eaLnBrk="1" fontAlgn="base" hangingPunct="1">
              <a:spcBef>
                <a:spcPct val="20000"/>
              </a:spcBef>
              <a:spcAft>
                <a:spcPct val="0"/>
              </a:spcAft>
              <a:buClrTx/>
              <a:buFont typeface="Times New Roman" panose="02020603050405020304" pitchFamily="18" charset="0"/>
              <a:buChar char="-"/>
              <a:defRPr sz="2000" b="0" baseline="0">
                <a:solidFill>
                  <a:schemeClr val="tx2"/>
                </a:solidFill>
                <a:latin typeface="Times New Roman" panose="02020603050405020304" pitchFamily="18" charset="0"/>
                <a:ea typeface="仿宋" panose="02010609060101010101" pitchFamily="49" charset="-122"/>
                <a:cs typeface="Times New Roman" panose="02020603050405020304" pitchFamily="18" charset="0"/>
              </a:defRPr>
            </a:lvl3pPr>
            <a:lvl4pPr marL="1252855" indent="-177800" algn="l" rtl="0" eaLnBrk="1" fontAlgn="base" hangingPunct="1">
              <a:spcBef>
                <a:spcPct val="20000"/>
              </a:spcBef>
              <a:spcAft>
                <a:spcPct val="0"/>
              </a:spcAft>
              <a:buFont typeface="Times New Roman" panose="02020603050405020304" pitchFamily="18" charset="0"/>
              <a:buChar char="-"/>
              <a:defRPr sz="1800" b="0" baseline="0">
                <a:solidFill>
                  <a:schemeClr val="tx2"/>
                </a:solidFill>
                <a:latin typeface="Times New Roman" panose="02020603050405020304" pitchFamily="18" charset="0"/>
                <a:ea typeface="仿宋" panose="02010609060101010101" pitchFamily="49" charset="-122"/>
                <a:cs typeface="Times New Roman" panose="02020603050405020304" pitchFamily="18" charset="0"/>
              </a:defRPr>
            </a:lvl4pPr>
            <a:lvl5pPr marL="1617980" indent="-177800" algn="l" rtl="0" eaLnBrk="1" fontAlgn="base" hangingPunct="1">
              <a:spcBef>
                <a:spcPct val="20000"/>
              </a:spcBef>
              <a:spcAft>
                <a:spcPct val="0"/>
              </a:spcAft>
              <a:buFont typeface="Times New Roman" panose="02020603050405020304" pitchFamily="18" charset="0"/>
              <a:buChar char="-"/>
              <a:defRPr sz="1600" b="0" baseline="0">
                <a:solidFill>
                  <a:schemeClr val="tx2"/>
                </a:solidFill>
                <a:latin typeface="Times New Roman" panose="02020603050405020304" pitchFamily="18" charset="0"/>
                <a:ea typeface="仿宋" panose="02010609060101010101" pitchFamily="49" charset="-122"/>
                <a:cs typeface="Times New Roman" panose="02020603050405020304" pitchFamily="18" charset="0"/>
              </a:defRPr>
            </a:lvl5pPr>
            <a:lvl6pPr marL="2514600" indent="-228600" algn="l" rtl="0" eaLnBrk="1" fontAlgn="base" hangingPunct="1">
              <a:spcBef>
                <a:spcPct val="20000"/>
              </a:spcBef>
              <a:spcAft>
                <a:spcPct val="0"/>
              </a:spcAft>
              <a:buChar char="»"/>
              <a:defRPr sz="2000">
                <a:solidFill>
                  <a:schemeClr val="tx1"/>
                </a:solidFill>
                <a:latin typeface="Arial" panose="020B0604020202020204" pitchFamily="34" charset="0"/>
              </a:defRPr>
            </a:lvl6pPr>
            <a:lvl7pPr marL="2971800" indent="-228600" algn="l" rtl="0" eaLnBrk="1" fontAlgn="base" hangingPunct="1">
              <a:spcBef>
                <a:spcPct val="20000"/>
              </a:spcBef>
              <a:spcAft>
                <a:spcPct val="0"/>
              </a:spcAft>
              <a:buChar char="»"/>
              <a:defRPr sz="2000">
                <a:solidFill>
                  <a:schemeClr val="tx1"/>
                </a:solidFill>
                <a:latin typeface="Arial" panose="020B0604020202020204" pitchFamily="34" charset="0"/>
              </a:defRPr>
            </a:lvl7pPr>
            <a:lvl8pPr marL="3429000" indent="-228600" algn="l" rtl="0" eaLnBrk="1" fontAlgn="base" hangingPunct="1">
              <a:spcBef>
                <a:spcPct val="20000"/>
              </a:spcBef>
              <a:spcAft>
                <a:spcPct val="0"/>
              </a:spcAft>
              <a:buChar char="»"/>
              <a:defRPr sz="2000">
                <a:solidFill>
                  <a:schemeClr val="tx1"/>
                </a:solidFill>
                <a:latin typeface="Arial" panose="020B0604020202020204" pitchFamily="34" charset="0"/>
              </a:defRPr>
            </a:lvl8pPr>
            <a:lvl9pPr marL="3886200" indent="-228600" algn="l" rtl="0" eaLnBrk="1" fontAlgn="base" hangingPunct="1">
              <a:spcBef>
                <a:spcPct val="20000"/>
              </a:spcBef>
              <a:spcAft>
                <a:spcPct val="0"/>
              </a:spcAft>
              <a:buChar char="»"/>
              <a:defRPr sz="2000">
                <a:solidFill>
                  <a:schemeClr val="tx1"/>
                </a:solidFill>
                <a:latin typeface="Arial" panose="020B0604020202020204" pitchFamily="34" charset="0"/>
              </a:defRPr>
            </a:lvl9pPr>
          </a:lstStyle>
          <a:p>
            <a:pPr>
              <a:lnSpc>
                <a:spcPct val="80000"/>
              </a:lnSpc>
              <a:buFontTx/>
              <a:buNone/>
            </a:pPr>
            <a:r>
              <a:rPr lang="zh-CN" altLang="en-US" sz="2800" kern="0" dirty="0">
                <a:latin typeface="KaiTi" panose="02010609060101010101" pitchFamily="49" charset="-122"/>
                <a:ea typeface="KaiTi" panose="02010609060101010101" pitchFamily="49" charset="-122"/>
              </a:rPr>
              <a:t>对于</a:t>
            </a:r>
            <a:r>
              <a:rPr lang="en-US" altLang="zh-CN" sz="2800" kern="0" dirty="0">
                <a:latin typeface="KaiTi" panose="02010609060101010101" pitchFamily="49" charset="-122"/>
                <a:ea typeface="KaiTi" panose="02010609060101010101" pitchFamily="49" charset="-122"/>
              </a:rPr>
              <a:t>0.025eV</a:t>
            </a:r>
            <a:r>
              <a:rPr lang="zh-CN" altLang="en-US" sz="2800" kern="0" dirty="0">
                <a:latin typeface="KaiTi" panose="02010609060101010101" pitchFamily="49" charset="-122"/>
                <a:ea typeface="KaiTi" panose="02010609060101010101" pitchFamily="49" charset="-122"/>
              </a:rPr>
              <a:t>的中子</a:t>
            </a:r>
            <a:r>
              <a:rPr lang="zh-CN" altLang="en-US" sz="2800" kern="0" dirty="0"/>
              <a:t>， </a:t>
            </a:r>
            <a:endParaRPr lang="zh-CN" altLang="en-US" sz="2800" kern="0" dirty="0"/>
          </a:p>
        </p:txBody>
      </p:sp>
      <p:graphicFrame>
        <p:nvGraphicFramePr>
          <p:cNvPr id="5" name="Object 4"/>
          <p:cNvGraphicFramePr>
            <a:graphicFrameLocks noChangeAspect="1"/>
          </p:cNvGraphicFramePr>
          <p:nvPr/>
        </p:nvGraphicFramePr>
        <p:xfrm>
          <a:off x="4114800" y="966787"/>
          <a:ext cx="4648200" cy="557213"/>
        </p:xfrm>
        <a:graphic>
          <a:graphicData uri="http://schemas.openxmlformats.org/presentationml/2006/ole">
            <mc:AlternateContent xmlns:mc="http://schemas.openxmlformats.org/markup-compatibility/2006">
              <mc:Choice xmlns:v="urn:schemas-microsoft-com:vml" Requires="v">
                <p:oleObj spid="_x0000_s10292" name="Equation" r:id="rId1" imgW="2247900" imgH="254000" progId="Equation.DSMT4">
                  <p:embed/>
                </p:oleObj>
              </mc:Choice>
              <mc:Fallback>
                <p:oleObj name="Equation" r:id="rId1" imgW="2247900" imgH="254000" progId="Equation.DSMT4">
                  <p:embed/>
                  <p:pic>
                    <p:nvPicPr>
                      <p:cNvPr id="0" name="Object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14800" y="966787"/>
                        <a:ext cx="4648200" cy="557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 name="Text Box 5"/>
          <p:cNvSpPr txBox="1">
            <a:spLocks noChangeArrowheads="1"/>
          </p:cNvSpPr>
          <p:nvPr/>
        </p:nvSpPr>
        <p:spPr bwMode="auto">
          <a:xfrm>
            <a:off x="304800" y="1524000"/>
            <a:ext cx="7620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800" b="1" dirty="0">
                <a:solidFill>
                  <a:schemeClr val="tx2"/>
                </a:solidFill>
                <a:latin typeface="Times New Roman" panose="02020603050405020304" pitchFamily="18" charset="0"/>
                <a:ea typeface="华文楷体" panose="02010600040101010101" charset="-122"/>
                <a:cs typeface="Times New Roman" panose="02020603050405020304" pitchFamily="18" charset="0"/>
              </a:rPr>
              <a:t>则</a:t>
            </a:r>
            <a:r>
              <a:rPr lang="en-US" altLang="zh-CN" sz="2800" b="1" dirty="0">
                <a:solidFill>
                  <a:schemeClr val="tx2"/>
                </a:solidFill>
                <a:latin typeface="Times New Roman" panose="02020603050405020304" pitchFamily="18" charset="0"/>
                <a:ea typeface="华文楷体" panose="02010600040101010101" charset="-122"/>
                <a:cs typeface="Times New Roman" panose="02020603050405020304" pitchFamily="18" charset="0"/>
              </a:rPr>
              <a:t>:</a:t>
            </a:r>
            <a:r>
              <a:rPr lang="en-US" altLang="zh-CN" sz="2800" dirty="0"/>
              <a:t> </a:t>
            </a:r>
            <a:endParaRPr lang="en-US" altLang="zh-CN" sz="2800" dirty="0"/>
          </a:p>
        </p:txBody>
      </p:sp>
      <p:graphicFrame>
        <p:nvGraphicFramePr>
          <p:cNvPr id="7" name="Object 7"/>
          <p:cNvGraphicFramePr>
            <a:graphicFrameLocks noChangeAspect="1"/>
          </p:cNvGraphicFramePr>
          <p:nvPr/>
        </p:nvGraphicFramePr>
        <p:xfrm>
          <a:off x="990600" y="1860550"/>
          <a:ext cx="7175500" cy="1339850"/>
        </p:xfrm>
        <a:graphic>
          <a:graphicData uri="http://schemas.openxmlformats.org/presentationml/2006/ole">
            <mc:AlternateContent xmlns:mc="http://schemas.openxmlformats.org/markup-compatibility/2006">
              <mc:Choice xmlns:v="urn:schemas-microsoft-com:vml" Requires="v">
                <p:oleObj spid="_x0000_s10293" name="Equation" r:id="rId3" imgW="2616200" imgH="482600" progId="Equation.DSMT4">
                  <p:embed/>
                </p:oleObj>
              </mc:Choice>
              <mc:Fallback>
                <p:oleObj name="Equation" r:id="rId3" imgW="2616200" imgH="482600" progId="Equation.DSMT4">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0600" y="1860550"/>
                        <a:ext cx="7175500" cy="1339850"/>
                      </a:xfrm>
                      <a:prstGeom prst="rect">
                        <a:avLst/>
                      </a:prstGeom>
                      <a:noFill/>
                      <a:ln>
                        <a:noFill/>
                      </a:ln>
                    </p:spPr>
                  </p:pic>
                </p:oleObj>
              </mc:Fallback>
            </mc:AlternateContent>
          </a:graphicData>
        </a:graphic>
      </p:graphicFrame>
      <p:sp>
        <p:nvSpPr>
          <p:cNvPr id="8" name="Text Box 8"/>
          <p:cNvSpPr txBox="1">
            <a:spLocks noChangeArrowheads="1"/>
          </p:cNvSpPr>
          <p:nvPr/>
        </p:nvSpPr>
        <p:spPr bwMode="auto">
          <a:xfrm>
            <a:off x="381000" y="3362325"/>
            <a:ext cx="16764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800" b="1" dirty="0">
                <a:solidFill>
                  <a:srgbClr val="0066FF"/>
                </a:solidFill>
                <a:latin typeface="Adobe 楷体 Std R" pitchFamily="18" charset="-122"/>
                <a:ea typeface="Adobe 楷体 Std R" pitchFamily="18" charset="-122"/>
              </a:rPr>
              <a:t>解</a:t>
            </a:r>
            <a:r>
              <a:rPr lang="en-US" altLang="zh-CN" sz="2800" b="1" dirty="0">
                <a:solidFill>
                  <a:srgbClr val="0066FF"/>
                </a:solidFill>
                <a:latin typeface="Adobe 楷体 Std R" pitchFamily="18" charset="-122"/>
                <a:ea typeface="Adobe 楷体 Std R" pitchFamily="18" charset="-122"/>
              </a:rPr>
              <a:t>(</a:t>
            </a:r>
            <a:r>
              <a:rPr lang="zh-CN" altLang="en-US" sz="2800" b="1" dirty="0">
                <a:solidFill>
                  <a:srgbClr val="0066FF"/>
                </a:solidFill>
                <a:latin typeface="Adobe 楷体 Std R" pitchFamily="18" charset="-122"/>
                <a:ea typeface="Adobe 楷体 Std R" pitchFamily="18" charset="-122"/>
              </a:rPr>
              <a:t>二</a:t>
            </a:r>
            <a:r>
              <a:rPr lang="en-US" altLang="zh-CN" sz="2800" b="1" dirty="0">
                <a:solidFill>
                  <a:srgbClr val="0066FF"/>
                </a:solidFill>
                <a:latin typeface="Adobe 楷体 Std R" pitchFamily="18" charset="-122"/>
                <a:ea typeface="Adobe 楷体 Std R" pitchFamily="18" charset="-122"/>
              </a:rPr>
              <a:t>)</a:t>
            </a:r>
            <a:r>
              <a:rPr lang="zh-CN" altLang="en-US" sz="2800" b="1" dirty="0">
                <a:solidFill>
                  <a:srgbClr val="0066FF"/>
                </a:solidFill>
                <a:latin typeface="Adobe 楷体 Std R" pitchFamily="18" charset="-122"/>
                <a:ea typeface="Adobe 楷体 Std R" pitchFamily="18" charset="-122"/>
              </a:rPr>
              <a:t>：</a:t>
            </a:r>
            <a:endParaRPr lang="zh-CN" altLang="en-US" sz="2800" b="1" dirty="0">
              <a:solidFill>
                <a:srgbClr val="0066FF"/>
              </a:solidFill>
              <a:latin typeface="Adobe 楷体 Std R" pitchFamily="18" charset="-122"/>
              <a:ea typeface="Adobe 楷体 Std R" pitchFamily="18" charset="-122"/>
            </a:endParaRPr>
          </a:p>
        </p:txBody>
      </p:sp>
      <p:graphicFrame>
        <p:nvGraphicFramePr>
          <p:cNvPr id="9" name="Object 10"/>
          <p:cNvGraphicFramePr>
            <a:graphicFrameLocks noChangeAspect="1"/>
          </p:cNvGraphicFramePr>
          <p:nvPr/>
        </p:nvGraphicFramePr>
        <p:xfrm>
          <a:off x="688975" y="4192588"/>
          <a:ext cx="7921625" cy="2132012"/>
        </p:xfrm>
        <a:graphic>
          <a:graphicData uri="http://schemas.openxmlformats.org/presentationml/2006/ole">
            <mc:AlternateContent xmlns:mc="http://schemas.openxmlformats.org/markup-compatibility/2006">
              <mc:Choice xmlns:v="urn:schemas-microsoft-com:vml" Requires="v">
                <p:oleObj spid="_x0000_s10294" name="Equation" r:id="rId5" imgW="3530600" imgH="914400" progId="Equation.DSMT4">
                  <p:embed/>
                </p:oleObj>
              </mc:Choice>
              <mc:Fallback>
                <p:oleObj name="Equation" r:id="rId5" imgW="3530600" imgH="914400" progId="Equation.DSMT4">
                  <p:embed/>
                  <p:pic>
                    <p:nvPicPr>
                      <p:cNvPr id="0" name="Object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8975" y="4192588"/>
                        <a:ext cx="7921625" cy="2132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kumimoji="1" lang="zh-CN" altLang="en-US" dirty="0"/>
              <a:t>补充题</a:t>
            </a:r>
            <a:endParaRPr kumimoji="1" lang="zh-CN" altLang="en-US" dirty="0"/>
          </a:p>
        </p:txBody>
      </p:sp>
      <p:sp>
        <p:nvSpPr>
          <p:cNvPr id="4" name="Rectangle 2"/>
          <p:cNvSpPr txBox="1">
            <a:spLocks noChangeArrowheads="1"/>
          </p:cNvSpPr>
          <p:nvPr/>
        </p:nvSpPr>
        <p:spPr>
          <a:xfrm>
            <a:off x="457200" y="914400"/>
            <a:ext cx="8153400" cy="2057400"/>
          </a:xfrm>
          <a:prstGeom prst="rect">
            <a:avLst/>
          </a:prstGeom>
        </p:spPr>
        <p:txBody>
          <a:bodyPr/>
          <a:lstStyle>
            <a:lvl1pPr marL="355600" indent="-355600" algn="l" rtl="0" eaLnBrk="1" fontAlgn="base" hangingPunct="1">
              <a:spcBef>
                <a:spcPct val="20000"/>
              </a:spcBef>
              <a:spcAft>
                <a:spcPct val="0"/>
              </a:spcAft>
              <a:buClrTx/>
              <a:buFont typeface="Arial" panose="020B0604020202020204" pitchFamily="34" charset="0"/>
              <a:buChar char="•"/>
              <a:defRPr sz="2200" b="1" baseline="0">
                <a:solidFill>
                  <a:schemeClr val="tx2"/>
                </a:solidFill>
                <a:latin typeface="Arial" panose="020B0604020202020204" pitchFamily="34" charset="0"/>
                <a:ea typeface="黑体" panose="02010609060101010101" pitchFamily="49" charset="-122"/>
                <a:cs typeface="Times New Roman" panose="02020603050405020304" pitchFamily="18" charset="0"/>
              </a:defRPr>
            </a:lvl1pPr>
            <a:lvl2pPr marL="541655" indent="-186055" algn="l" rtl="0" eaLnBrk="1" fontAlgn="base" hangingPunct="1">
              <a:spcBef>
                <a:spcPct val="20000"/>
              </a:spcBef>
              <a:spcAft>
                <a:spcPct val="0"/>
              </a:spcAft>
              <a:buClrTx/>
              <a:buFont typeface="Times New Roman" panose="02020603050405020304" pitchFamily="18" charset="0"/>
              <a:buChar char="-"/>
              <a:defRPr sz="2000" b="0" baseline="0">
                <a:solidFill>
                  <a:schemeClr val="tx2"/>
                </a:solidFill>
                <a:latin typeface="Times New Roman" panose="02020603050405020304" pitchFamily="18" charset="0"/>
                <a:ea typeface="仿宋" panose="02010609060101010101" pitchFamily="49" charset="-122"/>
                <a:cs typeface="Times New Roman" panose="02020603050405020304" pitchFamily="18" charset="0"/>
              </a:defRPr>
            </a:lvl2pPr>
            <a:lvl3pPr marL="897255" indent="-177800" algn="l" rtl="0" eaLnBrk="1" fontAlgn="base" hangingPunct="1">
              <a:spcBef>
                <a:spcPct val="20000"/>
              </a:spcBef>
              <a:spcAft>
                <a:spcPct val="0"/>
              </a:spcAft>
              <a:buClrTx/>
              <a:buFont typeface="Times New Roman" panose="02020603050405020304" pitchFamily="18" charset="0"/>
              <a:buChar char="-"/>
              <a:defRPr sz="2000" b="0" baseline="0">
                <a:solidFill>
                  <a:schemeClr val="tx2"/>
                </a:solidFill>
                <a:latin typeface="Times New Roman" panose="02020603050405020304" pitchFamily="18" charset="0"/>
                <a:ea typeface="仿宋" panose="02010609060101010101" pitchFamily="49" charset="-122"/>
                <a:cs typeface="Times New Roman" panose="02020603050405020304" pitchFamily="18" charset="0"/>
              </a:defRPr>
            </a:lvl3pPr>
            <a:lvl4pPr marL="1252855" indent="-177800" algn="l" rtl="0" eaLnBrk="1" fontAlgn="base" hangingPunct="1">
              <a:spcBef>
                <a:spcPct val="20000"/>
              </a:spcBef>
              <a:spcAft>
                <a:spcPct val="0"/>
              </a:spcAft>
              <a:buFont typeface="Times New Roman" panose="02020603050405020304" pitchFamily="18" charset="0"/>
              <a:buChar char="-"/>
              <a:defRPr sz="1800" b="0" baseline="0">
                <a:solidFill>
                  <a:schemeClr val="tx2"/>
                </a:solidFill>
                <a:latin typeface="Times New Roman" panose="02020603050405020304" pitchFamily="18" charset="0"/>
                <a:ea typeface="仿宋" panose="02010609060101010101" pitchFamily="49" charset="-122"/>
                <a:cs typeface="Times New Roman" panose="02020603050405020304" pitchFamily="18" charset="0"/>
              </a:defRPr>
            </a:lvl4pPr>
            <a:lvl5pPr marL="1617980" indent="-177800" algn="l" rtl="0" eaLnBrk="1" fontAlgn="base" hangingPunct="1">
              <a:spcBef>
                <a:spcPct val="20000"/>
              </a:spcBef>
              <a:spcAft>
                <a:spcPct val="0"/>
              </a:spcAft>
              <a:buFont typeface="Times New Roman" panose="02020603050405020304" pitchFamily="18" charset="0"/>
              <a:buChar char="-"/>
              <a:defRPr sz="1600" b="0" baseline="0">
                <a:solidFill>
                  <a:schemeClr val="tx2"/>
                </a:solidFill>
                <a:latin typeface="Times New Roman" panose="02020603050405020304" pitchFamily="18" charset="0"/>
                <a:ea typeface="仿宋" panose="02010609060101010101" pitchFamily="49" charset="-122"/>
                <a:cs typeface="Times New Roman" panose="02020603050405020304" pitchFamily="18" charset="0"/>
              </a:defRPr>
            </a:lvl5pPr>
            <a:lvl6pPr marL="2514600" indent="-228600" algn="l" rtl="0" eaLnBrk="1" fontAlgn="base" hangingPunct="1">
              <a:spcBef>
                <a:spcPct val="20000"/>
              </a:spcBef>
              <a:spcAft>
                <a:spcPct val="0"/>
              </a:spcAft>
              <a:buChar char="»"/>
              <a:defRPr sz="2000">
                <a:solidFill>
                  <a:schemeClr val="tx1"/>
                </a:solidFill>
                <a:latin typeface="Arial" panose="020B0604020202020204" pitchFamily="34" charset="0"/>
              </a:defRPr>
            </a:lvl6pPr>
            <a:lvl7pPr marL="2971800" indent="-228600" algn="l" rtl="0" eaLnBrk="1" fontAlgn="base" hangingPunct="1">
              <a:spcBef>
                <a:spcPct val="20000"/>
              </a:spcBef>
              <a:spcAft>
                <a:spcPct val="0"/>
              </a:spcAft>
              <a:buChar char="»"/>
              <a:defRPr sz="2000">
                <a:solidFill>
                  <a:schemeClr val="tx1"/>
                </a:solidFill>
                <a:latin typeface="Arial" panose="020B0604020202020204" pitchFamily="34" charset="0"/>
              </a:defRPr>
            </a:lvl7pPr>
            <a:lvl8pPr marL="3429000" indent="-228600" algn="l" rtl="0" eaLnBrk="1" fontAlgn="base" hangingPunct="1">
              <a:spcBef>
                <a:spcPct val="20000"/>
              </a:spcBef>
              <a:spcAft>
                <a:spcPct val="0"/>
              </a:spcAft>
              <a:buChar char="»"/>
              <a:defRPr sz="2000">
                <a:solidFill>
                  <a:schemeClr val="tx1"/>
                </a:solidFill>
                <a:latin typeface="Arial" panose="020B0604020202020204" pitchFamily="34" charset="0"/>
              </a:defRPr>
            </a:lvl8pPr>
            <a:lvl9pPr marL="3886200" indent="-228600" algn="l" rtl="0" eaLnBrk="1" fontAlgn="base" hangingPunct="1">
              <a:spcBef>
                <a:spcPct val="20000"/>
              </a:spcBef>
              <a:spcAft>
                <a:spcPct val="0"/>
              </a:spcAft>
              <a:buChar char="»"/>
              <a:defRPr sz="2000">
                <a:solidFill>
                  <a:schemeClr val="tx1"/>
                </a:solidFill>
                <a:latin typeface="Arial" panose="020B0604020202020204" pitchFamily="34" charset="0"/>
              </a:defRPr>
            </a:lvl9pPr>
          </a:lstStyle>
          <a:p>
            <a:r>
              <a:rPr lang="zh-CN" altLang="en-US" sz="2800" kern="0" dirty="0">
                <a:latin typeface="KaiTi" panose="02010609060101010101" pitchFamily="49" charset="-122"/>
                <a:ea typeface="KaiTi" panose="02010609060101010101" pitchFamily="49" charset="-122"/>
              </a:rPr>
              <a:t>分析上述两种解法的结果：</a:t>
            </a:r>
            <a:endParaRPr lang="zh-CN" altLang="en-US" sz="2800" kern="0" dirty="0">
              <a:latin typeface="KaiTi" panose="02010609060101010101" pitchFamily="49" charset="-122"/>
              <a:ea typeface="KaiTi" panose="02010609060101010101" pitchFamily="49" charset="-122"/>
            </a:endParaRPr>
          </a:p>
          <a:p>
            <a:pPr>
              <a:buFontTx/>
              <a:buNone/>
            </a:pPr>
            <a:r>
              <a:rPr lang="en-US" altLang="zh-CN" sz="2800" kern="0" dirty="0">
                <a:latin typeface="KaiTi" panose="02010609060101010101" pitchFamily="49" charset="-122"/>
                <a:ea typeface="KaiTi" panose="02010609060101010101" pitchFamily="49" charset="-122"/>
              </a:rPr>
              <a:t>(1)</a:t>
            </a:r>
            <a:r>
              <a:rPr lang="zh-CN" altLang="en-US" sz="2800" kern="0" dirty="0">
                <a:latin typeface="KaiTi" panose="02010609060101010101" pitchFamily="49" charset="-122"/>
                <a:ea typeface="KaiTi" panose="02010609060101010101" pitchFamily="49" charset="-122"/>
              </a:rPr>
              <a:t>、从得到的结果看，在误差允许的范围内  可以认为两者相等。</a:t>
            </a:r>
            <a:endParaRPr lang="zh-CN" altLang="en-US" sz="2800" kern="0" dirty="0">
              <a:latin typeface="KaiTi" panose="02010609060101010101" pitchFamily="49" charset="-122"/>
              <a:ea typeface="KaiTi" panose="02010609060101010101" pitchFamily="49" charset="-122"/>
            </a:endParaRPr>
          </a:p>
          <a:p>
            <a:pPr>
              <a:buFontTx/>
              <a:buNone/>
            </a:pPr>
            <a:r>
              <a:rPr lang="en-US" altLang="zh-CN" sz="2800" kern="0" dirty="0">
                <a:latin typeface="KaiTi" panose="02010609060101010101" pitchFamily="49" charset="-122"/>
                <a:ea typeface="KaiTi" panose="02010609060101010101" pitchFamily="49" charset="-122"/>
              </a:rPr>
              <a:t>(2)</a:t>
            </a:r>
            <a:r>
              <a:rPr lang="zh-CN" altLang="en-US" sz="2800" kern="0" dirty="0">
                <a:latin typeface="KaiTi" panose="02010609060101010101" pitchFamily="49" charset="-122"/>
                <a:ea typeface="KaiTi" panose="02010609060101010101" pitchFamily="49" charset="-122"/>
              </a:rPr>
              <a:t>、同样可以从数学上证明两者的结果等价。</a:t>
            </a:r>
            <a:endParaRPr lang="zh-CN" altLang="en-US" sz="2800" kern="0" dirty="0">
              <a:latin typeface="KaiTi" panose="02010609060101010101" pitchFamily="49" charset="-122"/>
              <a:ea typeface="KaiTi" panose="02010609060101010101" pitchFamily="49" charset="-122"/>
            </a:endParaRPr>
          </a:p>
          <a:p>
            <a:pPr>
              <a:buFontTx/>
              <a:buNone/>
            </a:pPr>
            <a:endParaRPr lang="en-US" altLang="zh-CN" sz="2800" kern="0" dirty="0"/>
          </a:p>
        </p:txBody>
      </p:sp>
      <p:graphicFrame>
        <p:nvGraphicFramePr>
          <p:cNvPr id="5" name="Object 3"/>
          <p:cNvGraphicFramePr>
            <a:graphicFrameLocks noChangeAspect="1"/>
          </p:cNvGraphicFramePr>
          <p:nvPr/>
        </p:nvGraphicFramePr>
        <p:xfrm>
          <a:off x="763588" y="3048000"/>
          <a:ext cx="7386637" cy="2155825"/>
        </p:xfrm>
        <a:graphic>
          <a:graphicData uri="http://schemas.openxmlformats.org/presentationml/2006/ole">
            <mc:AlternateContent xmlns:mc="http://schemas.openxmlformats.org/markup-compatibility/2006">
              <mc:Choice xmlns:v="urn:schemas-microsoft-com:vml" Requires="v">
                <p:oleObj spid="_x0000_s11282" name="Equation" r:id="rId1" imgW="3263900" imgH="952500" progId="Equation.DSMT4">
                  <p:embed/>
                </p:oleObj>
              </mc:Choice>
              <mc:Fallback>
                <p:oleObj name="Equation" r:id="rId1" imgW="3263900" imgH="952500" progId="Equation.DSMT4">
                  <p:embed/>
                  <p:pic>
                    <p:nvPicPr>
                      <p:cNvPr id="0" name="Object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3588" y="3048000"/>
                        <a:ext cx="7386637" cy="2155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 name="TextBox 1"/>
          <p:cNvSpPr txBox="1"/>
          <p:nvPr/>
        </p:nvSpPr>
        <p:spPr>
          <a:xfrm>
            <a:off x="762000" y="5334000"/>
            <a:ext cx="6781800" cy="923330"/>
          </a:xfrm>
          <a:prstGeom prst="rect">
            <a:avLst/>
          </a:prstGeom>
          <a:noFill/>
        </p:spPr>
        <p:txBody>
          <a:bodyPr wrap="square" rtlCol="0">
            <a:spAutoFit/>
          </a:bodyPr>
          <a:lstStyle/>
          <a:p>
            <a:r>
              <a:rPr lang="zh-CN" altLang="en-US" dirty="0">
                <a:solidFill>
                  <a:srgbClr val="FF0000"/>
                </a:solidFill>
              </a:rPr>
              <a:t>从衰变角度理解在反应堆分析中不考虑中子的半衰期（衰变）的原因</a:t>
            </a:r>
            <a:endParaRPr lang="zh-CN" altLang="en-US" dirty="0">
              <a:solidFill>
                <a:srgbClr val="FF0000"/>
              </a:solidFill>
            </a:endParaRPr>
          </a:p>
          <a:p>
            <a:endParaRPr lang="zh-CN"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kumimoji="1" lang="zh-CN" altLang="en-US" dirty="0"/>
              <a:t>评分标准</a:t>
            </a:r>
            <a:endParaRPr kumimoji="1" lang="zh-CN" altLang="en-US" dirty="0"/>
          </a:p>
        </p:txBody>
      </p:sp>
      <p:sp>
        <p:nvSpPr>
          <p:cNvPr id="4" name="文本框 3"/>
          <p:cNvSpPr txBox="1"/>
          <p:nvPr/>
        </p:nvSpPr>
        <p:spPr>
          <a:xfrm>
            <a:off x="317271" y="1124744"/>
            <a:ext cx="8208912" cy="2061210"/>
          </a:xfrm>
          <a:prstGeom prst="rect">
            <a:avLst/>
          </a:prstGeom>
          <a:noFill/>
        </p:spPr>
        <p:txBody>
          <a:bodyPr wrap="square" rtlCol="0">
            <a:spAutoFit/>
          </a:bodyPr>
          <a:lstStyle/>
          <a:p>
            <a:r>
              <a:rPr lang="zh-CN" altLang="en-US" sz="2400" dirty="0">
                <a:solidFill>
                  <a:schemeClr val="tx2"/>
                </a:solidFill>
                <a:latin typeface="FangSong" panose="02010609060101010101" pitchFamily="49" charset="-122"/>
                <a:ea typeface="FangSong" panose="02010609060101010101" pitchFamily="49" charset="-122"/>
              </a:rPr>
              <a:t>谢仲生课本</a:t>
            </a:r>
            <a:r>
              <a:rPr lang="en-US" altLang="zh-CN" sz="2400" dirty="0">
                <a:solidFill>
                  <a:schemeClr val="tx2"/>
                </a:solidFill>
                <a:latin typeface="FangSong" panose="02010609060101010101" pitchFamily="49" charset="-122"/>
                <a:ea typeface="FangSong" panose="02010609060101010101" pitchFamily="49" charset="-122"/>
              </a:rPr>
              <a:t>P.27</a:t>
            </a:r>
            <a:r>
              <a:rPr lang="zh-CN" altLang="en-US" sz="2400" dirty="0">
                <a:solidFill>
                  <a:schemeClr val="tx2"/>
                </a:solidFill>
                <a:latin typeface="FangSong" panose="02010609060101010101" pitchFamily="49" charset="-122"/>
                <a:ea typeface="FangSong" panose="02010609060101010101" pitchFamily="49" charset="-122"/>
              </a:rPr>
              <a:t>的第</a:t>
            </a:r>
            <a:r>
              <a:rPr lang="en-US" altLang="zh-CN" sz="2400" dirty="0">
                <a:solidFill>
                  <a:schemeClr val="tx2"/>
                </a:solidFill>
                <a:latin typeface="FangSong" panose="02010609060101010101" pitchFamily="49" charset="-122"/>
                <a:ea typeface="FangSong" panose="02010609060101010101" pitchFamily="49" charset="-122"/>
              </a:rPr>
              <a:t>1</a:t>
            </a:r>
            <a:r>
              <a:rPr lang="zh-CN" altLang="en-US" sz="2400" dirty="0">
                <a:solidFill>
                  <a:schemeClr val="tx2"/>
                </a:solidFill>
                <a:latin typeface="FangSong" panose="02010609060101010101" pitchFamily="49" charset="-122"/>
                <a:ea typeface="FangSong" panose="02010609060101010101" pitchFamily="49" charset="-122"/>
              </a:rPr>
              <a:t>、</a:t>
            </a:r>
            <a:r>
              <a:rPr lang="en-US" altLang="zh-CN" sz="2400" dirty="0">
                <a:solidFill>
                  <a:schemeClr val="tx2"/>
                </a:solidFill>
                <a:latin typeface="FangSong" panose="02010609060101010101" pitchFamily="49" charset="-122"/>
                <a:ea typeface="FangSong" panose="02010609060101010101" pitchFamily="49" charset="-122"/>
              </a:rPr>
              <a:t>2</a:t>
            </a:r>
            <a:r>
              <a:rPr lang="zh-CN" altLang="en-US" sz="2400" dirty="0">
                <a:solidFill>
                  <a:schemeClr val="tx2"/>
                </a:solidFill>
                <a:latin typeface="FangSong" panose="02010609060101010101" pitchFamily="49" charset="-122"/>
                <a:ea typeface="FangSong" panose="02010609060101010101" pitchFamily="49" charset="-122"/>
              </a:rPr>
              <a:t>、</a:t>
            </a:r>
            <a:r>
              <a:rPr lang="en-US" altLang="zh-CN" sz="2400" dirty="0">
                <a:solidFill>
                  <a:schemeClr val="tx2"/>
                </a:solidFill>
                <a:latin typeface="FangSong" panose="02010609060101010101" pitchFamily="49" charset="-122"/>
                <a:ea typeface="FangSong" panose="02010609060101010101" pitchFamily="49" charset="-122"/>
              </a:rPr>
              <a:t>5</a:t>
            </a:r>
            <a:r>
              <a:rPr lang="zh-CN" altLang="en-US" sz="2400" dirty="0">
                <a:solidFill>
                  <a:schemeClr val="tx2"/>
                </a:solidFill>
                <a:latin typeface="FangSong" panose="02010609060101010101" pitchFamily="49" charset="-122"/>
                <a:ea typeface="FangSong" panose="02010609060101010101" pitchFamily="49" charset="-122"/>
              </a:rPr>
              <a:t>、</a:t>
            </a:r>
            <a:r>
              <a:rPr lang="en-US" altLang="zh-CN" sz="2400" dirty="0">
                <a:solidFill>
                  <a:schemeClr val="tx2"/>
                </a:solidFill>
                <a:latin typeface="FangSong" panose="02010609060101010101" pitchFamily="49" charset="-122"/>
                <a:ea typeface="FangSong" panose="02010609060101010101" pitchFamily="49" charset="-122"/>
              </a:rPr>
              <a:t>7</a:t>
            </a:r>
            <a:r>
              <a:rPr lang="zh-CN" altLang="en-US" sz="2400" dirty="0">
                <a:solidFill>
                  <a:schemeClr val="tx2"/>
                </a:solidFill>
                <a:latin typeface="FangSong" panose="02010609060101010101" pitchFamily="49" charset="-122"/>
                <a:ea typeface="FangSong" panose="02010609060101010101" pitchFamily="49" charset="-122"/>
              </a:rPr>
              <a:t>、</a:t>
            </a:r>
            <a:r>
              <a:rPr lang="en-US" altLang="zh-CN" sz="2400" dirty="0">
                <a:solidFill>
                  <a:schemeClr val="tx2"/>
                </a:solidFill>
                <a:latin typeface="FangSong" panose="02010609060101010101" pitchFamily="49" charset="-122"/>
                <a:ea typeface="FangSong" panose="02010609060101010101" pitchFamily="49" charset="-122"/>
              </a:rPr>
              <a:t>8</a:t>
            </a:r>
            <a:r>
              <a:rPr lang="zh-CN" altLang="en-US" sz="2400" dirty="0">
                <a:solidFill>
                  <a:schemeClr val="tx2"/>
                </a:solidFill>
                <a:latin typeface="FangSong" panose="02010609060101010101" pitchFamily="49" charset="-122"/>
                <a:ea typeface="FangSong" panose="02010609060101010101" pitchFamily="49" charset="-122"/>
              </a:rPr>
              <a:t>、</a:t>
            </a:r>
            <a:r>
              <a:rPr lang="en-US" altLang="zh-CN" sz="2400" dirty="0">
                <a:solidFill>
                  <a:schemeClr val="tx2"/>
                </a:solidFill>
                <a:latin typeface="FangSong" panose="02010609060101010101" pitchFamily="49" charset="-122"/>
                <a:ea typeface="FangSong" panose="02010609060101010101" pitchFamily="49" charset="-122"/>
              </a:rPr>
              <a:t>12</a:t>
            </a:r>
            <a:r>
              <a:rPr lang="zh-CN" altLang="en-US" sz="2400" dirty="0">
                <a:solidFill>
                  <a:schemeClr val="tx2"/>
                </a:solidFill>
                <a:latin typeface="FangSong" panose="02010609060101010101" pitchFamily="49" charset="-122"/>
                <a:ea typeface="FangSong" panose="02010609060101010101" pitchFamily="49" charset="-122"/>
              </a:rPr>
              <a:t>题，共</a:t>
            </a:r>
            <a:r>
              <a:rPr lang="en-US" altLang="zh-CN" sz="2400" dirty="0">
                <a:solidFill>
                  <a:schemeClr val="tx2"/>
                </a:solidFill>
                <a:latin typeface="FangSong" panose="02010609060101010101" pitchFamily="49" charset="-122"/>
                <a:ea typeface="FangSong" panose="02010609060101010101" pitchFamily="49" charset="-122"/>
              </a:rPr>
              <a:t>6</a:t>
            </a:r>
            <a:r>
              <a:rPr lang="zh-CN" altLang="en-US" sz="2400" dirty="0">
                <a:solidFill>
                  <a:schemeClr val="tx2"/>
                </a:solidFill>
                <a:latin typeface="FangSong" panose="02010609060101010101" pitchFamily="49" charset="-122"/>
                <a:ea typeface="FangSong" panose="02010609060101010101" pitchFamily="49" charset="-122"/>
              </a:rPr>
              <a:t>题，其中</a:t>
            </a:r>
            <a:r>
              <a:rPr lang="en-US" altLang="zh-CN" sz="2400" dirty="0">
                <a:solidFill>
                  <a:schemeClr val="tx2"/>
                </a:solidFill>
                <a:latin typeface="FangSong" panose="02010609060101010101" pitchFamily="49" charset="-122"/>
                <a:ea typeface="FangSong" panose="02010609060101010101" pitchFamily="49" charset="-122"/>
              </a:rPr>
              <a:t>5</a:t>
            </a:r>
            <a:r>
              <a:rPr lang="zh-CN" altLang="en-US" sz="2400" dirty="0">
                <a:solidFill>
                  <a:schemeClr val="tx2"/>
                </a:solidFill>
                <a:latin typeface="FangSong" panose="02010609060101010101" pitchFamily="49" charset="-122"/>
                <a:ea typeface="FangSong" panose="02010609060101010101" pitchFamily="49" charset="-122"/>
              </a:rPr>
              <a:t>，</a:t>
            </a:r>
            <a:r>
              <a:rPr lang="en-US" altLang="zh-CN" sz="2400" dirty="0">
                <a:solidFill>
                  <a:schemeClr val="tx2"/>
                </a:solidFill>
                <a:latin typeface="FangSong" panose="02010609060101010101" pitchFamily="49" charset="-122"/>
                <a:ea typeface="FangSong" panose="02010609060101010101" pitchFamily="49" charset="-122"/>
              </a:rPr>
              <a:t>7</a:t>
            </a:r>
            <a:r>
              <a:rPr lang="zh-CN" altLang="en-US" sz="2400" dirty="0">
                <a:solidFill>
                  <a:schemeClr val="tx2"/>
                </a:solidFill>
                <a:latin typeface="FangSong" panose="02010609060101010101" pitchFamily="49" charset="-122"/>
                <a:ea typeface="FangSong" panose="02010609060101010101" pitchFamily="49" charset="-122"/>
              </a:rPr>
              <a:t>题</a:t>
            </a:r>
            <a:r>
              <a:rPr lang="en-US" altLang="zh-CN" sz="2400" dirty="0">
                <a:solidFill>
                  <a:schemeClr val="tx2"/>
                </a:solidFill>
                <a:latin typeface="FangSong" panose="02010609060101010101" pitchFamily="49" charset="-122"/>
                <a:ea typeface="FangSong" panose="02010609060101010101" pitchFamily="49" charset="-122"/>
              </a:rPr>
              <a:t>1</a:t>
            </a:r>
            <a:r>
              <a:rPr lang="zh-CN" altLang="en-US" sz="2400" dirty="0">
                <a:solidFill>
                  <a:schemeClr val="tx2"/>
                </a:solidFill>
                <a:latin typeface="FangSong" panose="02010609060101010101" pitchFamily="49" charset="-122"/>
                <a:ea typeface="FangSong" panose="02010609060101010101" pitchFamily="49" charset="-122"/>
              </a:rPr>
              <a:t>分，其余</a:t>
            </a:r>
            <a:r>
              <a:rPr lang="en-US" altLang="zh-CN" sz="2400" dirty="0">
                <a:solidFill>
                  <a:schemeClr val="tx2"/>
                </a:solidFill>
                <a:latin typeface="FangSong" panose="02010609060101010101" pitchFamily="49" charset="-122"/>
                <a:ea typeface="FangSong" panose="02010609060101010101" pitchFamily="49" charset="-122"/>
              </a:rPr>
              <a:t>4</a:t>
            </a:r>
            <a:r>
              <a:rPr lang="zh-CN" altLang="en-US" sz="2400" dirty="0">
                <a:solidFill>
                  <a:schemeClr val="tx2"/>
                </a:solidFill>
                <a:latin typeface="FangSong" panose="02010609060101010101" pitchFamily="49" charset="-122"/>
                <a:ea typeface="FangSong" panose="02010609060101010101" pitchFamily="49" charset="-122"/>
              </a:rPr>
              <a:t>题</a:t>
            </a:r>
            <a:r>
              <a:rPr lang="en-US" altLang="zh-CN" sz="2400" dirty="0">
                <a:solidFill>
                  <a:schemeClr val="tx2"/>
                </a:solidFill>
                <a:latin typeface="FangSong" panose="02010609060101010101" pitchFamily="49" charset="-122"/>
                <a:ea typeface="FangSong" panose="02010609060101010101" pitchFamily="49" charset="-122"/>
              </a:rPr>
              <a:t>2</a:t>
            </a:r>
            <a:r>
              <a:rPr lang="zh-CN" altLang="en-US" sz="2400" dirty="0">
                <a:solidFill>
                  <a:schemeClr val="tx2"/>
                </a:solidFill>
                <a:latin typeface="FangSong" panose="02010609060101010101" pitchFamily="49" charset="-122"/>
                <a:ea typeface="FangSong" panose="02010609060101010101" pitchFamily="49" charset="-122"/>
              </a:rPr>
              <a:t>分</a:t>
            </a:r>
            <a:endParaRPr lang="en-US" altLang="zh-CN" sz="2400" dirty="0">
              <a:solidFill>
                <a:schemeClr val="tx2"/>
              </a:solidFill>
              <a:latin typeface="FangSong" panose="02010609060101010101" pitchFamily="49" charset="-122"/>
              <a:ea typeface="FangSong" panose="02010609060101010101" pitchFamily="49" charset="-122"/>
            </a:endParaRPr>
          </a:p>
          <a:p>
            <a:endParaRPr lang="en-US" altLang="zh-CN" sz="2400" dirty="0">
              <a:solidFill>
                <a:schemeClr val="tx2"/>
              </a:solidFill>
              <a:latin typeface="FangSong" panose="02010609060101010101" pitchFamily="49" charset="-122"/>
              <a:ea typeface="FangSong" panose="02010609060101010101" pitchFamily="49" charset="-122"/>
            </a:endParaRPr>
          </a:p>
          <a:p>
            <a:pPr indent="0">
              <a:buFont typeface="+mj-lt"/>
              <a:buNone/>
            </a:pPr>
            <a:endParaRPr lang="en-US" altLang="zh-CN" sz="2000" dirty="0">
              <a:solidFill>
                <a:schemeClr val="tx2"/>
              </a:solidFill>
              <a:latin typeface="FangSong" panose="02010609060101010101" pitchFamily="49" charset="-122"/>
              <a:ea typeface="FangSong" panose="02010609060101010101" pitchFamily="49" charset="-122"/>
            </a:endParaRPr>
          </a:p>
          <a:p>
            <a:endParaRPr lang="zh-CN" altLang="en-US" sz="2000" dirty="0">
              <a:solidFill>
                <a:schemeClr val="tx2"/>
              </a:solidFill>
              <a:latin typeface="FangSong" panose="02010609060101010101" pitchFamily="49" charset="-122"/>
              <a:ea typeface="FangSong" panose="02010609060101010101" pitchFamily="49" charset="-122"/>
            </a:endParaRPr>
          </a:p>
          <a:p>
            <a:endParaRPr kumimoji="1" lang="zh-CN" altLang="en-US" sz="1600" baseline="0" dirty="0">
              <a:solidFill>
                <a:schemeClr val="tx2"/>
              </a:solidFill>
              <a:latin typeface="Times New Roman" panose="02020603050405020304" pitchFamily="18" charset="0"/>
              <a:ea typeface="仿宋" panose="02010609060101010101" pitchFamily="49" charset="-122"/>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kumimoji="1" lang="zh-CN" altLang="en-US" dirty="0"/>
              <a:t>补充题</a:t>
            </a:r>
            <a:endParaRPr kumimoji="1" lang="zh-CN" altLang="en-US" dirty="0"/>
          </a:p>
        </p:txBody>
      </p:sp>
      <p:sp>
        <p:nvSpPr>
          <p:cNvPr id="4" name="Text Box 4"/>
          <p:cNvSpPr txBox="1">
            <a:spLocks noChangeArrowheads="1"/>
          </p:cNvSpPr>
          <p:nvPr/>
        </p:nvSpPr>
        <p:spPr bwMode="auto">
          <a:xfrm>
            <a:off x="533400" y="1016000"/>
            <a:ext cx="8153400" cy="28917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800" dirty="0">
                <a:solidFill>
                  <a:schemeClr val="tx2"/>
                </a:solidFill>
                <a:latin typeface="Times New Roman" panose="02020603050405020304" pitchFamily="18" charset="0"/>
                <a:ea typeface="华文楷体" panose="02010600040101010101" charset="-122"/>
                <a:cs typeface="Times New Roman" panose="02020603050405020304" pitchFamily="18" charset="0"/>
              </a:rPr>
              <a:t>1.2 </a:t>
            </a:r>
            <a:r>
              <a:rPr lang="zh-CN" altLang="en-US" sz="2800" dirty="0">
                <a:solidFill>
                  <a:schemeClr val="tx2"/>
                </a:solidFill>
                <a:latin typeface="Times New Roman" panose="02020603050405020304" pitchFamily="18" charset="0"/>
                <a:ea typeface="华文楷体" panose="02010600040101010101" charset="-122"/>
                <a:cs typeface="Times New Roman" panose="02020603050405020304" pitchFamily="18" charset="0"/>
              </a:rPr>
              <a:t>无论在扩散理论，还是输运理论中，我们都忽略中子与中子之间的相互作用。</a:t>
            </a:r>
            <a:endParaRPr lang="zh-CN" altLang="en-US" sz="2800" dirty="0">
              <a:solidFill>
                <a:schemeClr val="tx2"/>
              </a:solidFill>
              <a:latin typeface="Times New Roman" panose="02020603050405020304" pitchFamily="18" charset="0"/>
              <a:ea typeface="华文楷体" panose="02010600040101010101" charset="-122"/>
              <a:cs typeface="Times New Roman" panose="02020603050405020304" pitchFamily="18" charset="0"/>
            </a:endParaRPr>
          </a:p>
          <a:p>
            <a:pPr eaLnBrk="1" hangingPunct="1">
              <a:spcBef>
                <a:spcPct val="50000"/>
              </a:spcBef>
            </a:pPr>
            <a:r>
              <a:rPr lang="en-US" altLang="zh-CN" sz="2800" dirty="0">
                <a:solidFill>
                  <a:schemeClr val="tx2"/>
                </a:solidFill>
                <a:latin typeface="Times New Roman" panose="02020603050405020304" pitchFamily="18" charset="0"/>
                <a:ea typeface="华文楷体" panose="02010600040101010101" charset="-122"/>
                <a:cs typeface="Times New Roman" panose="02020603050405020304" pitchFamily="18" charset="0"/>
              </a:rPr>
              <a:t>1)</a:t>
            </a:r>
            <a:r>
              <a:rPr lang="zh-CN" altLang="en-US" sz="2800" dirty="0">
                <a:solidFill>
                  <a:schemeClr val="tx2"/>
                </a:solidFill>
                <a:latin typeface="Times New Roman" panose="02020603050405020304" pitchFamily="18" charset="0"/>
                <a:ea typeface="华文楷体" panose="02010600040101010101" charset="-122"/>
                <a:cs typeface="Times New Roman" panose="02020603050405020304" pitchFamily="18" charset="0"/>
              </a:rPr>
              <a:t>试说明即使对于高通量的反应堆</a:t>
            </a:r>
            <a:r>
              <a:rPr lang="en-US" altLang="zh-CN" sz="2800" dirty="0">
                <a:solidFill>
                  <a:schemeClr val="tx2"/>
                </a:solidFill>
                <a:latin typeface="Times New Roman" panose="02020603050405020304" pitchFamily="18" charset="0"/>
                <a:ea typeface="华文楷体" panose="02010600040101010101" charset="-122"/>
                <a:cs typeface="Times New Roman" panose="02020603050405020304" pitchFamily="18" charset="0"/>
              </a:rPr>
              <a:t>(</a:t>
            </a:r>
            <a:r>
              <a:rPr lang="zh-CN" altLang="en-US" sz="2800" dirty="0">
                <a:solidFill>
                  <a:schemeClr val="tx2"/>
                </a:solidFill>
                <a:latin typeface="Times New Roman" panose="02020603050405020304" pitchFamily="18" charset="0"/>
                <a:ea typeface="华文楷体" panose="02010600040101010101" charset="-122"/>
                <a:cs typeface="Times New Roman" panose="02020603050405020304" pitchFamily="18" charset="0"/>
              </a:rPr>
              <a:t>通量高达</a:t>
            </a:r>
            <a:r>
              <a:rPr lang="en-US" altLang="zh-CN" sz="2800" dirty="0">
                <a:solidFill>
                  <a:schemeClr val="tx2"/>
                </a:solidFill>
                <a:latin typeface="Times New Roman" panose="02020603050405020304" pitchFamily="18" charset="0"/>
                <a:ea typeface="华文楷体" panose="02010600040101010101" charset="-122"/>
                <a:cs typeface="Times New Roman" panose="02020603050405020304" pitchFamily="18" charset="0"/>
              </a:rPr>
              <a:t>10</a:t>
            </a:r>
            <a:r>
              <a:rPr lang="en-US" altLang="zh-CN" sz="2800" baseline="30000" dirty="0">
                <a:solidFill>
                  <a:schemeClr val="tx2"/>
                </a:solidFill>
                <a:latin typeface="Times New Roman" panose="02020603050405020304" pitchFamily="18" charset="0"/>
                <a:ea typeface="华文楷体" panose="02010600040101010101" charset="-122"/>
                <a:cs typeface="Times New Roman" panose="02020603050405020304" pitchFamily="18" charset="0"/>
              </a:rPr>
              <a:t>16</a:t>
            </a:r>
            <a:r>
              <a:rPr lang="en-US" altLang="zh-CN" sz="2800" dirty="0">
                <a:solidFill>
                  <a:schemeClr val="tx2"/>
                </a:solidFill>
                <a:latin typeface="Times New Roman" panose="02020603050405020304" pitchFamily="18" charset="0"/>
                <a:ea typeface="华文楷体" panose="02010600040101010101" charset="-122"/>
                <a:cs typeface="Times New Roman" panose="02020603050405020304" pitchFamily="18" charset="0"/>
              </a:rPr>
              <a:t>/cm</a:t>
            </a:r>
            <a:r>
              <a:rPr lang="en-US" altLang="zh-CN" sz="2800" baseline="30000" dirty="0">
                <a:solidFill>
                  <a:schemeClr val="tx2"/>
                </a:solidFill>
                <a:latin typeface="Times New Roman" panose="02020603050405020304" pitchFamily="18" charset="0"/>
                <a:ea typeface="华文楷体" panose="02010600040101010101" charset="-122"/>
                <a:cs typeface="Times New Roman" panose="02020603050405020304" pitchFamily="18" charset="0"/>
              </a:rPr>
              <a:t>2</a:t>
            </a:r>
            <a:r>
              <a:rPr lang="en-US" altLang="zh-CN" sz="2800" dirty="0">
                <a:solidFill>
                  <a:schemeClr val="tx2"/>
                </a:solidFill>
                <a:latin typeface="Times New Roman" panose="02020603050405020304" pitchFamily="18" charset="0"/>
                <a:ea typeface="华文楷体" panose="02010600040101010101" charset="-122"/>
                <a:cs typeface="Times New Roman" panose="02020603050405020304" pitchFamily="18" charset="0"/>
              </a:rPr>
              <a:t>s)</a:t>
            </a:r>
            <a:r>
              <a:rPr lang="zh-CN" altLang="en-US" sz="2800" dirty="0">
                <a:solidFill>
                  <a:schemeClr val="tx2"/>
                </a:solidFill>
                <a:latin typeface="Times New Roman" panose="02020603050405020304" pitchFamily="18" charset="0"/>
                <a:ea typeface="华文楷体" panose="02010600040101010101" charset="-122"/>
                <a:cs typeface="Times New Roman" panose="02020603050405020304" pitchFamily="18" charset="0"/>
              </a:rPr>
              <a:t>，这一近似处理都是对的。分析时可以取</a:t>
            </a:r>
            <a:r>
              <a:rPr lang="en-US" altLang="zh-CN" sz="2800" dirty="0">
                <a:solidFill>
                  <a:schemeClr val="tx2"/>
                </a:solidFill>
                <a:latin typeface="Times New Roman" panose="02020603050405020304" pitchFamily="18" charset="0"/>
                <a:ea typeface="华文楷体" panose="02010600040101010101" charset="-122"/>
                <a:cs typeface="Times New Roman" panose="02020603050405020304" pitchFamily="18" charset="0"/>
              </a:rPr>
              <a:t>E=0.0253eV</a:t>
            </a:r>
            <a:r>
              <a:rPr lang="zh-CN" altLang="en-US" sz="2800" dirty="0">
                <a:solidFill>
                  <a:schemeClr val="tx2"/>
                </a:solidFill>
                <a:latin typeface="Times New Roman" panose="02020603050405020304" pitchFamily="18" charset="0"/>
                <a:ea typeface="华文楷体" panose="02010600040101010101" charset="-122"/>
                <a:cs typeface="Times New Roman" panose="02020603050405020304" pitchFamily="18" charset="0"/>
              </a:rPr>
              <a:t>，中子飞行速率</a:t>
            </a:r>
            <a:r>
              <a:rPr lang="en-US" altLang="zh-CN" sz="2800" dirty="0">
                <a:solidFill>
                  <a:schemeClr val="tx2"/>
                </a:solidFill>
                <a:latin typeface="Times New Roman" panose="02020603050405020304" pitchFamily="18" charset="0"/>
                <a:ea typeface="华文楷体" panose="02010600040101010101" charset="-122"/>
                <a:cs typeface="Times New Roman" panose="02020603050405020304" pitchFamily="18" charset="0"/>
              </a:rPr>
              <a:t>v=2200m/s</a:t>
            </a:r>
            <a:r>
              <a:rPr lang="zh-CN" altLang="en-US" sz="2800" dirty="0">
                <a:solidFill>
                  <a:schemeClr val="tx2"/>
                </a:solidFill>
                <a:latin typeface="Times New Roman" panose="02020603050405020304" pitchFamily="18" charset="0"/>
                <a:ea typeface="华文楷体" panose="02010600040101010101" charset="-122"/>
                <a:cs typeface="Times New Roman" panose="02020603050405020304" pitchFamily="18" charset="0"/>
              </a:rPr>
              <a:t>，中子</a:t>
            </a:r>
            <a:r>
              <a:rPr lang="en-US" altLang="zh-CN" sz="2800" dirty="0">
                <a:solidFill>
                  <a:schemeClr val="tx2"/>
                </a:solidFill>
                <a:latin typeface="Times New Roman" panose="02020603050405020304" pitchFamily="18" charset="0"/>
                <a:ea typeface="华文楷体" panose="02010600040101010101" charset="-122"/>
                <a:cs typeface="Times New Roman" panose="02020603050405020304" pitchFamily="18" charset="0"/>
              </a:rPr>
              <a:t>-</a:t>
            </a:r>
            <a:r>
              <a:rPr lang="zh-CN" altLang="en-US" sz="2800" dirty="0">
                <a:solidFill>
                  <a:schemeClr val="tx2"/>
                </a:solidFill>
                <a:latin typeface="Times New Roman" panose="02020603050405020304" pitchFamily="18" charset="0"/>
                <a:ea typeface="华文楷体" panose="02010600040101010101" charset="-122"/>
                <a:cs typeface="Times New Roman" panose="02020603050405020304" pitchFamily="18" charset="0"/>
              </a:rPr>
              <a:t>中子的相互作用截面                    。</a:t>
            </a:r>
            <a:endParaRPr lang="zh-CN" altLang="en-US" sz="2800" dirty="0">
              <a:solidFill>
                <a:schemeClr val="tx2"/>
              </a:solidFill>
              <a:latin typeface="Times New Roman" panose="02020603050405020304" pitchFamily="18" charset="0"/>
              <a:ea typeface="华文楷体" panose="02010600040101010101" charset="-122"/>
              <a:cs typeface="Times New Roman" panose="02020603050405020304" pitchFamily="18" charset="0"/>
            </a:endParaRPr>
          </a:p>
        </p:txBody>
      </p:sp>
      <p:graphicFrame>
        <p:nvGraphicFramePr>
          <p:cNvPr id="5" name="Object 5"/>
          <p:cNvGraphicFramePr>
            <a:graphicFrameLocks noChangeAspect="1"/>
          </p:cNvGraphicFramePr>
          <p:nvPr/>
        </p:nvGraphicFramePr>
        <p:xfrm>
          <a:off x="3348355" y="3309302"/>
          <a:ext cx="1600200" cy="598488"/>
        </p:xfrm>
        <a:graphic>
          <a:graphicData uri="http://schemas.openxmlformats.org/presentationml/2006/ole">
            <mc:AlternateContent xmlns:mc="http://schemas.openxmlformats.org/markup-compatibility/2006">
              <mc:Choice xmlns:v="urn:schemas-microsoft-com:vml" Requires="v">
                <p:oleObj spid="_x0000_s12318" name="Equation" r:id="rId1" imgW="647700" imgH="241300" progId="Equation.DSMT4">
                  <p:embed/>
                </p:oleObj>
              </mc:Choice>
              <mc:Fallback>
                <p:oleObj name="Equation" r:id="rId1" imgW="647700" imgH="241300" progId="Equation.DSMT4">
                  <p:embed/>
                  <p:pic>
                    <p:nvPicPr>
                      <p:cNvPr id="0" name="Object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48355" y="3309302"/>
                        <a:ext cx="1600200" cy="5984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mc:AlternateContent xmlns:mc="http://schemas.openxmlformats.org/markup-compatibility/2006">
        <mc:Choice xmlns:a14="http://schemas.microsoft.com/office/drawing/2010/main" Requires="a14">
          <p:sp>
            <p:nvSpPr>
              <p:cNvPr id="7" name="Text Box 7"/>
              <p:cNvSpPr txBox="1">
                <a:spLocks noChangeArrowheads="1"/>
              </p:cNvSpPr>
              <p:nvPr/>
            </p:nvSpPr>
            <p:spPr bwMode="auto">
              <a:xfrm>
                <a:off x="509576" y="4895850"/>
                <a:ext cx="8001000" cy="17214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14:m>
                  <m:oMathPara xmlns:m="http://schemas.openxmlformats.org/officeDocument/2006/math">
                    <m:oMathParaPr>
                      <m:jc m:val="centerGroup"/>
                    </m:oMathParaPr>
                    <m:oMath xmlns:m="http://schemas.openxmlformats.org/officeDocument/2006/math">
                      <m:sSub>
                        <m:sSubPr>
                          <m:ctrlPr>
                            <a:rPr lang="en-US" altLang="zh-CN" sz="2400" i="1" dirty="0">
                              <a:solidFill>
                                <a:srgbClr val="FF0000"/>
                              </a:solidFill>
                              <a:latin typeface="Cambria Math" panose="02040503050406030204" pitchFamily="18" charset="0"/>
                              <a:ea typeface="仿宋" panose="02010609060101010101" pitchFamily="49" charset="-122"/>
                              <a:cs typeface="Cambria Math" panose="02040503050406030204" pitchFamily="18" charset="0"/>
                            </a:rPr>
                          </m:ctrlPr>
                        </m:sSubPr>
                        <m:e>
                          <m:r>
                            <a:rPr lang="en-US" altLang="zh-CN" sz="2400" i="1" dirty="0">
                              <a:solidFill>
                                <a:srgbClr val="FF0000"/>
                              </a:solidFill>
                              <a:latin typeface="Cambria Math" panose="02040503050406030204" pitchFamily="18" charset="0"/>
                              <a:ea typeface="仿宋" panose="02010609060101010101" pitchFamily="49" charset="-122"/>
                              <a:cs typeface="Cambria Math" panose="02040503050406030204" pitchFamily="18" charset="0"/>
                            </a:rPr>
                            <m:t>𝜎</m:t>
                          </m:r>
                        </m:e>
                        <m:sub>
                          <m:r>
                            <a:rPr lang="en-US" altLang="zh-CN" sz="2400" i="1" dirty="0">
                              <a:solidFill>
                                <a:srgbClr val="FF0000"/>
                              </a:solidFill>
                              <a:latin typeface="Cambria Math" panose="02040503050406030204" pitchFamily="18" charset="0"/>
                              <a:ea typeface="仿宋" panose="02010609060101010101" pitchFamily="49" charset="-122"/>
                              <a:cs typeface="Cambria Math" panose="02040503050406030204" pitchFamily="18" charset="0"/>
                            </a:rPr>
                            <m:t>𝑛</m:t>
                          </m:r>
                          <m:r>
                            <a:rPr lang="en-US" altLang="zh-CN" sz="2400" i="1" dirty="0">
                              <a:solidFill>
                                <a:srgbClr val="FF0000"/>
                              </a:solidFill>
                              <a:latin typeface="Cambria Math" panose="02040503050406030204" pitchFamily="18" charset="0"/>
                              <a:ea typeface="仿宋" panose="02010609060101010101" pitchFamily="49" charset="-122"/>
                              <a:cs typeface="Cambria Math" panose="02040503050406030204" pitchFamily="18" charset="0"/>
                            </a:rPr>
                            <m:t>,</m:t>
                          </m:r>
                          <m:r>
                            <a:rPr lang="en-US" altLang="zh-CN" sz="2400" i="1" dirty="0">
                              <a:solidFill>
                                <a:srgbClr val="FF0000"/>
                              </a:solidFill>
                              <a:latin typeface="Cambria Math" panose="02040503050406030204" pitchFamily="18" charset="0"/>
                              <a:ea typeface="仿宋" panose="02010609060101010101" pitchFamily="49" charset="-122"/>
                              <a:cs typeface="Cambria Math" panose="02040503050406030204" pitchFamily="18" charset="0"/>
                            </a:rPr>
                            <m:t>𝑛</m:t>
                          </m:r>
                        </m:sub>
                      </m:sSub>
                      <m:r>
                        <a:rPr lang="en-US" altLang="zh-CN" sz="2400" i="1" dirty="0">
                          <a:solidFill>
                            <a:srgbClr val="FF0000"/>
                          </a:solidFill>
                          <a:latin typeface="Cambria Math" panose="02040503050406030204" pitchFamily="18" charset="0"/>
                          <a:ea typeface="仿宋" panose="02010609060101010101" pitchFamily="49" charset="-122"/>
                          <a:cs typeface="Cambria Math" panose="02040503050406030204" pitchFamily="18" charset="0"/>
                        </a:rPr>
                        <m:t>=</m:t>
                      </m:r>
                      <m:r>
                        <a:rPr lang="en-US" altLang="zh-CN" sz="2400" i="1" dirty="0">
                          <a:solidFill>
                            <a:srgbClr val="FF0000"/>
                          </a:solidFill>
                          <a:latin typeface="Cambria Math" panose="02040503050406030204" pitchFamily="18" charset="0"/>
                          <a:ea typeface="仿宋" panose="02010609060101010101" pitchFamily="49" charset="-122"/>
                          <a:cs typeface="Cambria Math" panose="02040503050406030204" pitchFamily="18" charset="0"/>
                        </a:rPr>
                        <m:t>10</m:t>
                      </m:r>
                      <m:r>
                        <a:rPr lang="en-US" altLang="zh-CN" sz="2400" i="1" dirty="0">
                          <a:solidFill>
                            <a:srgbClr val="FF0000"/>
                          </a:solidFill>
                          <a:latin typeface="Cambria Math" panose="02040503050406030204" pitchFamily="18" charset="0"/>
                          <a:ea typeface="仿宋" panose="02010609060101010101" pitchFamily="49" charset="-122"/>
                          <a:cs typeface="Cambria Math" panose="02040503050406030204" pitchFamily="18" charset="0"/>
                        </a:rPr>
                        <m:t>𝑏</m:t>
                      </m:r>
                      <m:r>
                        <a:rPr lang="en-US" altLang="zh-CN" sz="2400" i="1" dirty="0">
                          <a:solidFill>
                            <a:srgbClr val="FF0000"/>
                          </a:solidFill>
                          <a:latin typeface="Cambria Math" panose="02040503050406030204" pitchFamily="18" charset="0"/>
                          <a:ea typeface="仿宋" panose="02010609060101010101" pitchFamily="49" charset="-122"/>
                          <a:cs typeface="Cambria Math" panose="02040503050406030204" pitchFamily="18" charset="0"/>
                        </a:rPr>
                        <m:t>=</m:t>
                      </m:r>
                      <m:sSup>
                        <m:sSupPr>
                          <m:ctrlPr>
                            <a:rPr lang="en-US" altLang="zh-CN" sz="2400" i="1" dirty="0">
                              <a:solidFill>
                                <a:srgbClr val="FF0000"/>
                              </a:solidFill>
                              <a:latin typeface="Cambria Math" panose="02040503050406030204" pitchFamily="18" charset="0"/>
                              <a:ea typeface="仿宋" panose="02010609060101010101" pitchFamily="49" charset="-122"/>
                              <a:cs typeface="Cambria Math" panose="02040503050406030204" pitchFamily="18" charset="0"/>
                            </a:rPr>
                          </m:ctrlPr>
                        </m:sSupPr>
                        <m:e>
                          <m:r>
                            <a:rPr lang="en-US" altLang="zh-CN" sz="2400" i="1" dirty="0">
                              <a:solidFill>
                                <a:srgbClr val="FF0000"/>
                              </a:solidFill>
                              <a:latin typeface="Cambria Math" panose="02040503050406030204" pitchFamily="18" charset="0"/>
                              <a:ea typeface="仿宋" panose="02010609060101010101" pitchFamily="49" charset="-122"/>
                              <a:cs typeface="Cambria Math" panose="02040503050406030204" pitchFamily="18" charset="0"/>
                            </a:rPr>
                            <m:t>10</m:t>
                          </m:r>
                        </m:e>
                        <m:sup>
                          <m:r>
                            <a:rPr lang="en-US" altLang="zh-CN" sz="2400" i="1" dirty="0">
                              <a:solidFill>
                                <a:srgbClr val="FF0000"/>
                              </a:solidFill>
                              <a:latin typeface="Cambria Math" panose="02040503050406030204" pitchFamily="18" charset="0"/>
                              <a:ea typeface="仿宋" panose="02010609060101010101" pitchFamily="49" charset="-122"/>
                              <a:cs typeface="Cambria Math" panose="02040503050406030204" pitchFamily="18" charset="0"/>
                            </a:rPr>
                            <m:t>−</m:t>
                          </m:r>
                          <m:r>
                            <a:rPr lang="en-US" altLang="zh-CN" sz="2400" i="1" dirty="0">
                              <a:solidFill>
                                <a:srgbClr val="FF0000"/>
                              </a:solidFill>
                              <a:latin typeface="Cambria Math" panose="02040503050406030204" pitchFamily="18" charset="0"/>
                              <a:ea typeface="仿宋" panose="02010609060101010101" pitchFamily="49" charset="-122"/>
                              <a:cs typeface="Cambria Math" panose="02040503050406030204" pitchFamily="18" charset="0"/>
                            </a:rPr>
                            <m:t>27</m:t>
                          </m:r>
                        </m:sup>
                      </m:sSup>
                      <m:sSup>
                        <m:sSupPr>
                          <m:ctrlPr>
                            <a:rPr lang="en-US" altLang="zh-CN" sz="2400" i="1" dirty="0">
                              <a:solidFill>
                                <a:srgbClr val="FF0000"/>
                              </a:solidFill>
                              <a:latin typeface="Cambria Math" panose="02040503050406030204" pitchFamily="18" charset="0"/>
                              <a:ea typeface="仿宋" panose="02010609060101010101" pitchFamily="49" charset="-122"/>
                              <a:cs typeface="Cambria Math" panose="02040503050406030204" pitchFamily="18" charset="0"/>
                            </a:rPr>
                          </m:ctrlPr>
                        </m:sSupPr>
                        <m:e>
                          <m:r>
                            <a:rPr lang="en-US" altLang="zh-CN" sz="2400" i="1" dirty="0">
                              <a:solidFill>
                                <a:srgbClr val="FF0000"/>
                              </a:solidFill>
                              <a:latin typeface="Cambria Math" panose="02040503050406030204" pitchFamily="18" charset="0"/>
                              <a:ea typeface="仿宋" panose="02010609060101010101" pitchFamily="49" charset="-122"/>
                              <a:cs typeface="Cambria Math" panose="02040503050406030204" pitchFamily="18" charset="0"/>
                            </a:rPr>
                            <m:t>𝑚</m:t>
                          </m:r>
                        </m:e>
                        <m:sup>
                          <m:r>
                            <a:rPr lang="en-US" altLang="zh-CN" sz="2400" i="1" dirty="0">
                              <a:solidFill>
                                <a:srgbClr val="FF0000"/>
                              </a:solidFill>
                              <a:latin typeface="Cambria Math" panose="02040503050406030204" pitchFamily="18" charset="0"/>
                              <a:ea typeface="仿宋" panose="02010609060101010101" pitchFamily="49" charset="-122"/>
                              <a:cs typeface="Cambria Math" panose="02040503050406030204" pitchFamily="18" charset="0"/>
                            </a:rPr>
                            <m:t>2</m:t>
                          </m:r>
                        </m:sup>
                      </m:sSup>
                      <m:r>
                        <a:rPr lang="en-US" altLang="zh-CN" sz="2400" i="1" dirty="0">
                          <a:solidFill>
                            <a:srgbClr val="FF0000"/>
                          </a:solidFill>
                          <a:latin typeface="Cambria Math" panose="02040503050406030204" pitchFamily="18" charset="0"/>
                          <a:ea typeface="仿宋" panose="02010609060101010101" pitchFamily="49" charset="-122"/>
                          <a:cs typeface="Cambria Math" panose="02040503050406030204" pitchFamily="18" charset="0"/>
                        </a:rPr>
                        <m:t> </m:t>
                      </m:r>
                    </m:oMath>
                  </m:oMathPara>
                </a14:m>
                <a:endParaRPr lang="en-US" altLang="zh-CN" sz="2400" i="1" dirty="0">
                  <a:solidFill>
                    <a:srgbClr val="FF0000"/>
                  </a:solidFill>
                  <a:latin typeface="Cambria Math" panose="02040503050406030204" pitchFamily="18" charset="0"/>
                  <a:ea typeface="仿宋" panose="02010609060101010101" pitchFamily="49" charset="-122"/>
                  <a:cs typeface="Cambria Math" panose="02040503050406030204" pitchFamily="18" charset="0"/>
                </a:endParaRPr>
              </a:p>
              <a:p>
                <a:pPr eaLnBrk="1" hangingPunct="1">
                  <a:spcBef>
                    <a:spcPct val="50000"/>
                  </a:spcBef>
                </a:pPr>
                <a14:m>
                  <m:oMathPara xmlns:m="http://schemas.openxmlformats.org/officeDocument/2006/math">
                    <m:oMathParaPr>
                      <m:jc m:val="centerGroup"/>
                    </m:oMathParaPr>
                    <m:oMath xmlns:m="http://schemas.openxmlformats.org/officeDocument/2006/math">
                      <m:sSub>
                        <m:sSubPr>
                          <m:ctrlPr>
                            <a:rPr lang="en-US" altLang="zh-CN" sz="2400" i="1" dirty="0">
                              <a:solidFill>
                                <a:srgbClr val="FF0000"/>
                              </a:solidFill>
                              <a:latin typeface="Cambria Math" panose="02040503050406030204" pitchFamily="18" charset="0"/>
                              <a:ea typeface="仿宋" panose="02010609060101010101" pitchFamily="49" charset="-122"/>
                              <a:cs typeface="Cambria Math" panose="02040503050406030204" pitchFamily="18" charset="0"/>
                            </a:rPr>
                          </m:ctrlPr>
                        </m:sSubPr>
                        <m:e>
                          <m:r>
                            <a:rPr lang="en-US" altLang="zh-CN" sz="2400" i="1" dirty="0">
                              <a:solidFill>
                                <a:srgbClr val="FF0000"/>
                              </a:solidFill>
                              <a:latin typeface="Cambria Math" panose="02040503050406030204" pitchFamily="18" charset="0"/>
                              <a:ea typeface="仿宋" panose="02010609060101010101" pitchFamily="49" charset="-122"/>
                              <a:cs typeface="Cambria Math" panose="02040503050406030204" pitchFamily="18" charset="0"/>
                            </a:rPr>
                            <m:t>𝛴</m:t>
                          </m:r>
                        </m:e>
                        <m:sub>
                          <m:r>
                            <a:rPr lang="en-US" altLang="zh-CN" sz="2400" i="1" dirty="0">
                              <a:solidFill>
                                <a:srgbClr val="FF0000"/>
                              </a:solidFill>
                              <a:latin typeface="Cambria Math" panose="02040503050406030204" pitchFamily="18" charset="0"/>
                              <a:ea typeface="仿宋" panose="02010609060101010101" pitchFamily="49" charset="-122"/>
                              <a:cs typeface="Cambria Math" panose="02040503050406030204" pitchFamily="18" charset="0"/>
                            </a:rPr>
                            <m:t>𝑛</m:t>
                          </m:r>
                          <m:r>
                            <a:rPr lang="en-US" altLang="zh-CN" sz="2400" i="1" dirty="0">
                              <a:solidFill>
                                <a:srgbClr val="FF0000"/>
                              </a:solidFill>
                              <a:latin typeface="Cambria Math" panose="02040503050406030204" pitchFamily="18" charset="0"/>
                              <a:ea typeface="仿宋" panose="02010609060101010101" pitchFamily="49" charset="-122"/>
                              <a:cs typeface="Cambria Math" panose="02040503050406030204" pitchFamily="18" charset="0"/>
                            </a:rPr>
                            <m:t>,</m:t>
                          </m:r>
                          <m:r>
                            <a:rPr lang="en-US" altLang="zh-CN" sz="2400" i="1" dirty="0">
                              <a:solidFill>
                                <a:srgbClr val="FF0000"/>
                              </a:solidFill>
                              <a:latin typeface="Cambria Math" panose="02040503050406030204" pitchFamily="18" charset="0"/>
                              <a:ea typeface="仿宋" panose="02010609060101010101" pitchFamily="49" charset="-122"/>
                              <a:cs typeface="Cambria Math" panose="02040503050406030204" pitchFamily="18" charset="0"/>
                            </a:rPr>
                            <m:t>𝑛</m:t>
                          </m:r>
                        </m:sub>
                      </m:sSub>
                      <m:r>
                        <a:rPr lang="en-US" altLang="zh-CN" sz="2400" i="1" dirty="0">
                          <a:solidFill>
                            <a:srgbClr val="FF0000"/>
                          </a:solidFill>
                          <a:latin typeface="Cambria Math" panose="02040503050406030204" pitchFamily="18" charset="0"/>
                          <a:ea typeface="仿宋" panose="02010609060101010101" pitchFamily="49" charset="-122"/>
                          <a:cs typeface="Cambria Math" panose="02040503050406030204" pitchFamily="18" charset="0"/>
                        </a:rPr>
                        <m:t>=</m:t>
                      </m:r>
                      <m:r>
                        <a:rPr lang="en-US" altLang="zh-CN" sz="2400" i="1" dirty="0">
                          <a:solidFill>
                            <a:srgbClr val="FF0000"/>
                          </a:solidFill>
                          <a:latin typeface="Cambria Math" panose="02040503050406030204" pitchFamily="18" charset="0"/>
                          <a:ea typeface="仿宋" panose="02010609060101010101" pitchFamily="49" charset="-122"/>
                          <a:cs typeface="Cambria Math" panose="02040503050406030204" pitchFamily="18" charset="0"/>
                        </a:rPr>
                        <m:t>𝑁</m:t>
                      </m:r>
                      <m:sSub>
                        <m:sSubPr>
                          <m:ctrlPr>
                            <a:rPr lang="en-US" altLang="zh-CN" sz="2400" i="1" dirty="0">
                              <a:solidFill>
                                <a:srgbClr val="FF0000"/>
                              </a:solidFill>
                              <a:latin typeface="Cambria Math" panose="02040503050406030204" pitchFamily="18" charset="0"/>
                              <a:ea typeface="仿宋" panose="02010609060101010101" pitchFamily="49" charset="-122"/>
                              <a:cs typeface="Cambria Math" panose="02040503050406030204" pitchFamily="18" charset="0"/>
                            </a:rPr>
                          </m:ctrlPr>
                        </m:sSubPr>
                        <m:e>
                          <m:r>
                            <a:rPr lang="en-US" altLang="zh-CN" sz="2400" i="1" dirty="0">
                              <a:solidFill>
                                <a:srgbClr val="FF0000"/>
                              </a:solidFill>
                              <a:latin typeface="Cambria Math" panose="02040503050406030204" pitchFamily="18" charset="0"/>
                              <a:ea typeface="仿宋" panose="02010609060101010101" pitchFamily="49" charset="-122"/>
                              <a:cs typeface="Cambria Math" panose="02040503050406030204" pitchFamily="18" charset="0"/>
                            </a:rPr>
                            <m:t>𝜎</m:t>
                          </m:r>
                        </m:e>
                        <m:sub>
                          <m:r>
                            <a:rPr lang="en-US" altLang="zh-CN" sz="2400" i="1" dirty="0">
                              <a:solidFill>
                                <a:srgbClr val="FF0000"/>
                              </a:solidFill>
                              <a:latin typeface="Cambria Math" panose="02040503050406030204" pitchFamily="18" charset="0"/>
                              <a:ea typeface="仿宋" panose="02010609060101010101" pitchFamily="49" charset="-122"/>
                              <a:cs typeface="Cambria Math" panose="02040503050406030204" pitchFamily="18" charset="0"/>
                            </a:rPr>
                            <m:t>𝑛</m:t>
                          </m:r>
                          <m:r>
                            <a:rPr lang="en-US" altLang="zh-CN" sz="2400" i="1" dirty="0">
                              <a:solidFill>
                                <a:srgbClr val="FF0000"/>
                              </a:solidFill>
                              <a:latin typeface="Cambria Math" panose="02040503050406030204" pitchFamily="18" charset="0"/>
                              <a:ea typeface="仿宋" panose="02010609060101010101" pitchFamily="49" charset="-122"/>
                              <a:cs typeface="Cambria Math" panose="02040503050406030204" pitchFamily="18" charset="0"/>
                            </a:rPr>
                            <m:t>,</m:t>
                          </m:r>
                          <m:r>
                            <a:rPr lang="en-US" altLang="zh-CN" sz="2400" i="1" dirty="0">
                              <a:solidFill>
                                <a:srgbClr val="FF0000"/>
                              </a:solidFill>
                              <a:latin typeface="Cambria Math" panose="02040503050406030204" pitchFamily="18" charset="0"/>
                              <a:ea typeface="仿宋" panose="02010609060101010101" pitchFamily="49" charset="-122"/>
                              <a:cs typeface="Cambria Math" panose="02040503050406030204" pitchFamily="18" charset="0"/>
                            </a:rPr>
                            <m:t>𝑛</m:t>
                          </m:r>
                        </m:sub>
                      </m:sSub>
                      <m:r>
                        <a:rPr lang="en-US" altLang="zh-CN" sz="2400" i="1" dirty="0">
                          <a:solidFill>
                            <a:srgbClr val="FF0000"/>
                          </a:solidFill>
                          <a:latin typeface="Cambria Math" panose="02040503050406030204" pitchFamily="18" charset="0"/>
                          <a:ea typeface="仿宋" panose="02010609060101010101" pitchFamily="49" charset="-122"/>
                          <a:cs typeface="Cambria Math" panose="02040503050406030204" pitchFamily="18" charset="0"/>
                        </a:rPr>
                        <m:t>=</m:t>
                      </m:r>
                      <m:f>
                        <m:fPr>
                          <m:ctrlPr>
                            <a:rPr lang="en-US" altLang="zh-CN" sz="2400" i="1" dirty="0">
                              <a:solidFill>
                                <a:srgbClr val="FF0000"/>
                              </a:solidFill>
                              <a:latin typeface="Cambria Math" panose="02040503050406030204" pitchFamily="18" charset="0"/>
                              <a:ea typeface="仿宋" panose="02010609060101010101" pitchFamily="49" charset="-122"/>
                              <a:cs typeface="Cambria Math" panose="02040503050406030204" pitchFamily="18" charset="0"/>
                            </a:rPr>
                          </m:ctrlPr>
                        </m:fPr>
                        <m:num>
                          <m:r>
                            <a:rPr lang="en-US" altLang="zh-CN" sz="2400" dirty="0">
                              <a:solidFill>
                                <a:srgbClr val="FF0000"/>
                              </a:solidFill>
                              <a:latin typeface="仿宋" panose="02010609060101010101" pitchFamily="49" charset="-122"/>
                              <a:ea typeface="仿宋" panose="02010609060101010101" pitchFamily="49" charset="-122"/>
                              <a:cs typeface="仿宋" panose="02010609060101010101" pitchFamily="49" charset="-122"/>
                              <a:sym typeface="+mn-ea"/>
                            </a:rPr>
                            <m:t>10</m:t>
                          </m:r>
                          <m:r>
                            <a:rPr lang="en-US" altLang="zh-CN" sz="2400" baseline="30000" dirty="0">
                              <a:solidFill>
                                <a:srgbClr val="FF0000"/>
                              </a:solidFill>
                              <a:latin typeface="仿宋" panose="02010609060101010101" pitchFamily="49" charset="-122"/>
                              <a:ea typeface="仿宋" panose="02010609060101010101" pitchFamily="49" charset="-122"/>
                              <a:cs typeface="仿宋" panose="02010609060101010101" pitchFamily="49" charset="-122"/>
                              <a:sym typeface="+mn-ea"/>
                            </a:rPr>
                            <m:t>20</m:t>
                          </m:r>
                        </m:num>
                        <m:den>
                          <m:r>
                            <a:rPr lang="en-US" altLang="zh-CN" sz="2400" dirty="0">
                              <a:solidFill>
                                <a:srgbClr val="FF0000"/>
                              </a:solidFill>
                              <a:latin typeface="仿宋" panose="02010609060101010101" pitchFamily="49" charset="-122"/>
                              <a:ea typeface="仿宋" panose="02010609060101010101" pitchFamily="49" charset="-122"/>
                              <a:cs typeface="仿宋" panose="02010609060101010101" pitchFamily="49" charset="-122"/>
                              <a:sym typeface="+mn-ea"/>
                            </a:rPr>
                            <m:t>2200</m:t>
                          </m:r>
                        </m:den>
                      </m:f>
                      <m:r>
                        <a:rPr lang="en-US" altLang="zh-CN" sz="2400" i="1" dirty="0">
                          <a:solidFill>
                            <a:srgbClr val="FF0000"/>
                          </a:solidFill>
                          <a:latin typeface="Cambria Math" panose="02040503050406030204" pitchFamily="18" charset="0"/>
                          <a:ea typeface="仿宋" panose="02010609060101010101" pitchFamily="49" charset="-122"/>
                          <a:cs typeface="Cambria Math" panose="02040503050406030204" pitchFamily="18" charset="0"/>
                        </a:rPr>
                        <m:t>∙</m:t>
                      </m:r>
                      <m:sSup>
                        <m:sSupPr>
                          <m:ctrlPr>
                            <a:rPr lang="en-US" altLang="zh-CN" sz="2400" i="1" dirty="0">
                              <a:solidFill>
                                <a:srgbClr val="FF0000"/>
                              </a:solidFill>
                              <a:latin typeface="Cambria Math" panose="02040503050406030204" pitchFamily="18" charset="0"/>
                              <a:ea typeface="仿宋" panose="02010609060101010101" pitchFamily="49" charset="-122"/>
                              <a:cs typeface="Cambria Math" panose="02040503050406030204" pitchFamily="18" charset="0"/>
                            </a:rPr>
                          </m:ctrlPr>
                        </m:sSupPr>
                        <m:e>
                          <m:r>
                            <a:rPr lang="en-US" altLang="zh-CN" sz="2400" i="1" dirty="0">
                              <a:solidFill>
                                <a:srgbClr val="FF0000"/>
                              </a:solidFill>
                              <a:latin typeface="Cambria Math" panose="02040503050406030204" pitchFamily="18" charset="0"/>
                              <a:ea typeface="仿宋" panose="02010609060101010101" pitchFamily="49" charset="-122"/>
                              <a:cs typeface="Cambria Math" panose="02040503050406030204" pitchFamily="18" charset="0"/>
                            </a:rPr>
                            <m:t>10</m:t>
                          </m:r>
                        </m:e>
                        <m:sup>
                          <m:r>
                            <a:rPr lang="en-US" altLang="zh-CN" sz="2400" i="1" dirty="0">
                              <a:solidFill>
                                <a:srgbClr val="FF0000"/>
                              </a:solidFill>
                              <a:latin typeface="Cambria Math" panose="02040503050406030204" pitchFamily="18" charset="0"/>
                              <a:ea typeface="仿宋" panose="02010609060101010101" pitchFamily="49" charset="-122"/>
                              <a:cs typeface="Cambria Math" panose="02040503050406030204" pitchFamily="18" charset="0"/>
                            </a:rPr>
                            <m:t>−</m:t>
                          </m:r>
                          <m:r>
                            <a:rPr lang="en-US" altLang="zh-CN" sz="2400" i="1" dirty="0">
                              <a:solidFill>
                                <a:srgbClr val="FF0000"/>
                              </a:solidFill>
                              <a:latin typeface="Cambria Math" panose="02040503050406030204" pitchFamily="18" charset="0"/>
                              <a:ea typeface="仿宋" panose="02010609060101010101" pitchFamily="49" charset="-122"/>
                              <a:cs typeface="Cambria Math" panose="02040503050406030204" pitchFamily="18" charset="0"/>
                            </a:rPr>
                            <m:t>27</m:t>
                          </m:r>
                        </m:sup>
                      </m:sSup>
                      <m:r>
                        <a:rPr lang="en-US" altLang="zh-CN" sz="2400" i="1" dirty="0">
                          <a:solidFill>
                            <a:srgbClr val="FF0000"/>
                          </a:solidFill>
                          <a:latin typeface="Cambria Math" panose="02040503050406030204" pitchFamily="18" charset="0"/>
                          <a:ea typeface="仿宋" panose="02010609060101010101" pitchFamily="49" charset="-122"/>
                          <a:cs typeface="Cambria Math" panose="02040503050406030204" pitchFamily="18" charset="0"/>
                        </a:rPr>
                        <m:t>=</m:t>
                      </m:r>
                      <m:r>
                        <a:rPr lang="en-US" altLang="zh-CN" sz="2400" i="1" dirty="0">
                          <a:solidFill>
                            <a:srgbClr val="FF0000"/>
                          </a:solidFill>
                          <a:latin typeface="Cambria Math" panose="02040503050406030204" pitchFamily="18" charset="0"/>
                          <a:ea typeface="仿宋" panose="02010609060101010101" pitchFamily="49" charset="-122"/>
                          <a:cs typeface="Cambria Math" panose="02040503050406030204" pitchFamily="18" charset="0"/>
                        </a:rPr>
                        <m:t>4</m:t>
                      </m:r>
                      <m:r>
                        <a:rPr lang="en-US" altLang="zh-CN" sz="2400" i="1" dirty="0">
                          <a:solidFill>
                            <a:srgbClr val="FF0000"/>
                          </a:solidFill>
                          <a:latin typeface="Cambria Math" panose="02040503050406030204" pitchFamily="18" charset="0"/>
                          <a:ea typeface="仿宋" panose="02010609060101010101" pitchFamily="49" charset="-122"/>
                          <a:cs typeface="Cambria Math" panose="02040503050406030204" pitchFamily="18" charset="0"/>
                        </a:rPr>
                        <m:t>.</m:t>
                      </m:r>
                      <m:r>
                        <a:rPr lang="en-US" altLang="zh-CN" sz="2400" i="1" dirty="0">
                          <a:solidFill>
                            <a:srgbClr val="FF0000"/>
                          </a:solidFill>
                          <a:latin typeface="Cambria Math" panose="02040503050406030204" pitchFamily="18" charset="0"/>
                          <a:ea typeface="仿宋" panose="02010609060101010101" pitchFamily="49" charset="-122"/>
                          <a:cs typeface="Cambria Math" panose="02040503050406030204" pitchFamily="18" charset="0"/>
                        </a:rPr>
                        <m:t>55</m:t>
                      </m:r>
                      <m:r>
                        <a:rPr lang="en-US" altLang="zh-CN" sz="2400" i="1" dirty="0">
                          <a:solidFill>
                            <a:srgbClr val="FF0000"/>
                          </a:solidFill>
                          <a:latin typeface="Cambria Math" panose="02040503050406030204" pitchFamily="18" charset="0"/>
                          <a:ea typeface="仿宋" panose="02010609060101010101" pitchFamily="49" charset="-122"/>
                          <a:cs typeface="Cambria Math" panose="02040503050406030204" pitchFamily="18" charset="0"/>
                        </a:rPr>
                        <m:t>×</m:t>
                      </m:r>
                      <m:sSup>
                        <m:sSupPr>
                          <m:ctrlPr>
                            <a:rPr lang="en-US" altLang="zh-CN" sz="2400" i="1" dirty="0">
                              <a:solidFill>
                                <a:srgbClr val="FF0000"/>
                              </a:solidFill>
                              <a:latin typeface="Cambria Math" panose="02040503050406030204" pitchFamily="18" charset="0"/>
                              <a:ea typeface="仿宋" panose="02010609060101010101" pitchFamily="49" charset="-122"/>
                              <a:cs typeface="Cambria Math" panose="02040503050406030204" pitchFamily="18" charset="0"/>
                            </a:rPr>
                          </m:ctrlPr>
                        </m:sSupPr>
                        <m:e>
                          <m:r>
                            <a:rPr lang="en-US" altLang="zh-CN" sz="2400" i="1" dirty="0">
                              <a:solidFill>
                                <a:srgbClr val="FF0000"/>
                              </a:solidFill>
                              <a:latin typeface="Cambria Math" panose="02040503050406030204" pitchFamily="18" charset="0"/>
                              <a:ea typeface="仿宋" panose="02010609060101010101" pitchFamily="49" charset="-122"/>
                              <a:cs typeface="Cambria Math" panose="02040503050406030204" pitchFamily="18" charset="0"/>
                            </a:rPr>
                            <m:t>10</m:t>
                          </m:r>
                        </m:e>
                        <m:sup>
                          <m:r>
                            <a:rPr lang="en-US" altLang="zh-CN" sz="2400" i="1" dirty="0">
                              <a:solidFill>
                                <a:srgbClr val="FF0000"/>
                              </a:solidFill>
                              <a:latin typeface="Cambria Math" panose="02040503050406030204" pitchFamily="18" charset="0"/>
                              <a:ea typeface="仿宋" panose="02010609060101010101" pitchFamily="49" charset="-122"/>
                              <a:cs typeface="Cambria Math" panose="02040503050406030204" pitchFamily="18" charset="0"/>
                            </a:rPr>
                            <m:t>−</m:t>
                          </m:r>
                          <m:r>
                            <a:rPr lang="en-US" altLang="zh-CN" sz="2400" i="1" dirty="0">
                              <a:solidFill>
                                <a:srgbClr val="FF0000"/>
                              </a:solidFill>
                              <a:latin typeface="Cambria Math" panose="02040503050406030204" pitchFamily="18" charset="0"/>
                              <a:ea typeface="仿宋" panose="02010609060101010101" pitchFamily="49" charset="-122"/>
                              <a:cs typeface="Cambria Math" panose="02040503050406030204" pitchFamily="18" charset="0"/>
                            </a:rPr>
                            <m:t>11</m:t>
                          </m:r>
                        </m:sup>
                      </m:sSup>
                      <m:sSup>
                        <m:sSupPr>
                          <m:ctrlPr>
                            <a:rPr lang="en-US" altLang="zh-CN" sz="2400" i="1" dirty="0">
                              <a:solidFill>
                                <a:srgbClr val="FF0000"/>
                              </a:solidFill>
                              <a:latin typeface="Cambria Math" panose="02040503050406030204" pitchFamily="18" charset="0"/>
                              <a:ea typeface="仿宋" panose="02010609060101010101" pitchFamily="49" charset="-122"/>
                              <a:cs typeface="Cambria Math" panose="02040503050406030204" pitchFamily="18" charset="0"/>
                            </a:rPr>
                          </m:ctrlPr>
                        </m:sSupPr>
                        <m:e>
                          <m:r>
                            <a:rPr lang="en-US" altLang="zh-CN" sz="2400" i="1" dirty="0">
                              <a:solidFill>
                                <a:srgbClr val="FF0000"/>
                              </a:solidFill>
                              <a:latin typeface="Cambria Math" panose="02040503050406030204" pitchFamily="18" charset="0"/>
                              <a:ea typeface="仿宋" panose="02010609060101010101" pitchFamily="49" charset="-122"/>
                              <a:cs typeface="Cambria Math" panose="02040503050406030204" pitchFamily="18" charset="0"/>
                            </a:rPr>
                            <m:t>𝑚</m:t>
                          </m:r>
                        </m:e>
                        <m:sup>
                          <m:r>
                            <a:rPr lang="en-US" altLang="zh-CN" sz="2400" i="1" dirty="0">
                              <a:solidFill>
                                <a:srgbClr val="FF0000"/>
                              </a:solidFill>
                              <a:latin typeface="Cambria Math" panose="02040503050406030204" pitchFamily="18" charset="0"/>
                              <a:ea typeface="仿宋" panose="02010609060101010101" pitchFamily="49" charset="-122"/>
                              <a:cs typeface="Cambria Math" panose="02040503050406030204" pitchFamily="18" charset="0"/>
                            </a:rPr>
                            <m:t>−</m:t>
                          </m:r>
                          <m:r>
                            <a:rPr lang="en-US" altLang="zh-CN" sz="2400" i="1" dirty="0">
                              <a:solidFill>
                                <a:srgbClr val="FF0000"/>
                              </a:solidFill>
                              <a:latin typeface="Cambria Math" panose="02040503050406030204" pitchFamily="18" charset="0"/>
                              <a:ea typeface="仿宋" panose="02010609060101010101" pitchFamily="49" charset="-122"/>
                              <a:cs typeface="Cambria Math" panose="02040503050406030204" pitchFamily="18" charset="0"/>
                            </a:rPr>
                            <m:t>1</m:t>
                          </m:r>
                        </m:sup>
                      </m:sSup>
                    </m:oMath>
                  </m:oMathPara>
                </a14:m>
                <a:endParaRPr lang="en-US" altLang="zh-CN" sz="2400" baseline="30000" dirty="0">
                  <a:solidFill>
                    <a:srgbClr val="FF0000"/>
                  </a:solidFill>
                  <a:latin typeface="仿宋" panose="02010609060101010101" pitchFamily="49" charset="-122"/>
                  <a:ea typeface="仿宋" panose="02010609060101010101" pitchFamily="49" charset="-122"/>
                  <a:cs typeface="仿宋" panose="02010609060101010101" pitchFamily="49" charset="-122"/>
                </a:endParaRPr>
              </a:p>
              <a:p>
                <a:pPr eaLnBrk="1" hangingPunct="1">
                  <a:spcBef>
                    <a:spcPct val="50000"/>
                  </a:spcBef>
                </a:pPr>
                <a:endParaRPr lang="zh-CN" altLang="en-US" sz="2400" dirty="0">
                  <a:solidFill>
                    <a:srgbClr val="FF0000"/>
                  </a:solidFill>
                  <a:latin typeface="仿宋" panose="02010609060101010101" pitchFamily="49" charset="-122"/>
                  <a:ea typeface="仿宋" panose="02010609060101010101" pitchFamily="49" charset="-122"/>
                  <a:cs typeface="仿宋" panose="02010609060101010101" pitchFamily="49" charset="-122"/>
                </a:endParaRPr>
              </a:p>
            </p:txBody>
          </p:sp>
        </mc:Choice>
        <mc:Fallback>
          <p:sp>
            <p:nvSpPr>
              <p:cNvPr id="7" name="Text Box 7"/>
              <p:cNvSpPr txBox="1">
                <a:spLocks noRot="1" noChangeAspect="1" noMove="1" noResize="1" noEditPoints="1" noAdjustHandles="1" noChangeArrowheads="1" noChangeShapeType="1" noTextEdit="1"/>
              </p:cNvSpPr>
              <p:nvPr/>
            </p:nvSpPr>
            <p:spPr bwMode="auto">
              <a:xfrm>
                <a:off x="509576" y="4895850"/>
                <a:ext cx="8001000" cy="1721485"/>
              </a:xfrm>
              <a:prstGeom prst="rect">
                <a:avLst/>
              </a:prstGeom>
              <a:blipFill rotWithShape="1">
                <a:blip r:embed="rId3"/>
                <a:stretch>
                  <a:fillRect l="-4" r="4"/>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kumimoji="1" lang="zh-CN" altLang="en-US" dirty="0"/>
              <a:t>补充题</a:t>
            </a:r>
            <a:endParaRPr kumimoji="1" lang="zh-CN" altLang="en-US" dirty="0"/>
          </a:p>
        </p:txBody>
      </p:sp>
      <p:sp>
        <p:nvSpPr>
          <p:cNvPr id="4" name="Rectangle 2"/>
          <p:cNvSpPr txBox="1">
            <a:spLocks noChangeArrowheads="1"/>
          </p:cNvSpPr>
          <p:nvPr/>
        </p:nvSpPr>
        <p:spPr bwMode="white">
          <a:xfrm>
            <a:off x="457200" y="914400"/>
            <a:ext cx="8229600" cy="1143000"/>
          </a:xfrm>
          <a:prstGeom prst="rect">
            <a:avLst/>
          </a:prstGeom>
          <a:noFill/>
          <a:ln w="9525" cap="flat" cmpd="sng" algn="ctr">
            <a:noFill/>
            <a:prstDash val="solid"/>
          </a:ln>
          <a:effectLst/>
        </p:spPr>
        <p:txBody>
          <a:bodyPr vert="horz" wrap="square" lIns="91440" tIns="45720" rIns="91440" bIns="45720" numCol="1" anchor="ctr" anchorCtr="0" compatLnSpc="1"/>
          <a:lstStyle>
            <a:lvl1pPr algn="ctr" rtl="0" eaLnBrk="1" fontAlgn="base" hangingPunct="1">
              <a:spcBef>
                <a:spcPct val="0"/>
              </a:spcBef>
              <a:spcAft>
                <a:spcPct val="0"/>
              </a:spcAft>
              <a:defRPr sz="2800" b="1" cap="none" spc="0" baseline="0">
                <a:ln w="0"/>
                <a:solidFill>
                  <a:schemeClr val="tx2"/>
                </a:solidFill>
                <a:effectLst/>
                <a:latin typeface="Arial" panose="020B0604020202020204" pitchFamily="34" charset="0"/>
                <a:ea typeface="黑体" panose="02010609060101010101" pitchFamily="49" charset="-122"/>
                <a:cs typeface="Times New Roman" panose="02020603050405020304" pitchFamily="18" charset="0"/>
              </a:defRPr>
            </a:lvl1pPr>
            <a:lvl2pPr algn="ctr" rtl="0" eaLnBrk="1" fontAlgn="base" hangingPunct="1">
              <a:spcBef>
                <a:spcPct val="0"/>
              </a:spcBef>
              <a:spcAft>
                <a:spcPct val="0"/>
              </a:spcAft>
              <a:defRPr sz="3200" b="1">
                <a:solidFill>
                  <a:schemeClr val="bg1"/>
                </a:solidFill>
                <a:latin typeface="华文楷体" panose="02010600040101010101" charset="-122"/>
                <a:ea typeface="华文楷体" panose="02010600040101010101" charset="-122"/>
              </a:defRPr>
            </a:lvl2pPr>
            <a:lvl3pPr algn="ctr" rtl="0" eaLnBrk="1" fontAlgn="base" hangingPunct="1">
              <a:spcBef>
                <a:spcPct val="0"/>
              </a:spcBef>
              <a:spcAft>
                <a:spcPct val="0"/>
              </a:spcAft>
              <a:defRPr sz="3200" b="1">
                <a:solidFill>
                  <a:schemeClr val="bg1"/>
                </a:solidFill>
                <a:latin typeface="华文楷体" panose="02010600040101010101" charset="-122"/>
                <a:ea typeface="华文楷体" panose="02010600040101010101" charset="-122"/>
              </a:defRPr>
            </a:lvl3pPr>
            <a:lvl4pPr algn="ctr" rtl="0" eaLnBrk="1" fontAlgn="base" hangingPunct="1">
              <a:spcBef>
                <a:spcPct val="0"/>
              </a:spcBef>
              <a:spcAft>
                <a:spcPct val="0"/>
              </a:spcAft>
              <a:defRPr sz="3200" b="1">
                <a:solidFill>
                  <a:schemeClr val="bg1"/>
                </a:solidFill>
                <a:latin typeface="华文楷体" panose="02010600040101010101" charset="-122"/>
                <a:ea typeface="华文楷体" panose="02010600040101010101" charset="-122"/>
              </a:defRPr>
            </a:lvl4pPr>
            <a:lvl5pPr algn="ctr" rtl="0" eaLnBrk="1" fontAlgn="base" hangingPunct="1">
              <a:spcBef>
                <a:spcPct val="0"/>
              </a:spcBef>
              <a:spcAft>
                <a:spcPct val="0"/>
              </a:spcAft>
              <a:defRPr sz="3200" b="1">
                <a:solidFill>
                  <a:schemeClr val="bg1"/>
                </a:solidFill>
                <a:latin typeface="华文楷体" panose="02010600040101010101" charset="-122"/>
                <a:ea typeface="华文楷体" panose="02010600040101010101" charset="-122"/>
              </a:defRPr>
            </a:lvl5pPr>
            <a:lvl6pPr marL="457200" algn="ctr" rtl="0" eaLnBrk="1" fontAlgn="base" hangingPunct="1">
              <a:spcBef>
                <a:spcPct val="0"/>
              </a:spcBef>
              <a:spcAft>
                <a:spcPct val="0"/>
              </a:spcAft>
              <a:defRPr sz="3200" b="1">
                <a:solidFill>
                  <a:schemeClr val="bg1"/>
                </a:solidFill>
                <a:latin typeface="Verdana" panose="020B0604030504040204" pitchFamily="34" charset="0"/>
              </a:defRPr>
            </a:lvl6pPr>
            <a:lvl7pPr marL="914400" algn="ctr" rtl="0" eaLnBrk="1" fontAlgn="base" hangingPunct="1">
              <a:spcBef>
                <a:spcPct val="0"/>
              </a:spcBef>
              <a:spcAft>
                <a:spcPct val="0"/>
              </a:spcAft>
              <a:defRPr sz="3200" b="1">
                <a:solidFill>
                  <a:schemeClr val="bg1"/>
                </a:solidFill>
                <a:latin typeface="Verdana" panose="020B0604030504040204" pitchFamily="34" charset="0"/>
              </a:defRPr>
            </a:lvl7pPr>
            <a:lvl8pPr marL="1371600" algn="ctr" rtl="0" eaLnBrk="1" fontAlgn="base" hangingPunct="1">
              <a:spcBef>
                <a:spcPct val="0"/>
              </a:spcBef>
              <a:spcAft>
                <a:spcPct val="0"/>
              </a:spcAft>
              <a:defRPr sz="3200" b="1">
                <a:solidFill>
                  <a:schemeClr val="bg1"/>
                </a:solidFill>
                <a:latin typeface="Verdana" panose="020B0604030504040204" pitchFamily="34" charset="0"/>
              </a:defRPr>
            </a:lvl8pPr>
            <a:lvl9pPr marL="1828800" algn="ctr" rtl="0" eaLnBrk="1" fontAlgn="base" hangingPunct="1">
              <a:spcBef>
                <a:spcPct val="0"/>
              </a:spcBef>
              <a:spcAft>
                <a:spcPct val="0"/>
              </a:spcAft>
              <a:defRPr sz="3200" b="1">
                <a:solidFill>
                  <a:schemeClr val="bg1"/>
                </a:solidFill>
                <a:latin typeface="Verdana" panose="020B0604030504040204" pitchFamily="34" charset="0"/>
              </a:defRPr>
            </a:lvl9pPr>
          </a:lstStyle>
          <a:p>
            <a:pPr algn="l"/>
            <a:r>
              <a:rPr lang="en-US" altLang="zh-CN" kern="0" dirty="0"/>
              <a:t>1.3</a:t>
            </a:r>
            <a:r>
              <a:rPr lang="zh-CN" altLang="en-US" kern="0" dirty="0"/>
              <a:t>、推导中子在无限介质内被吸收之前发生</a:t>
            </a:r>
            <a:r>
              <a:rPr lang="en-US" altLang="zh-CN" kern="0" dirty="0"/>
              <a:t>n</a:t>
            </a:r>
            <a:r>
              <a:rPr lang="zh-CN" altLang="en-US" kern="0" dirty="0"/>
              <a:t>次散射的几率？</a:t>
            </a:r>
            <a:endParaRPr lang="zh-CN" altLang="en-US" kern="0" dirty="0"/>
          </a:p>
        </p:txBody>
      </p:sp>
      <p:sp>
        <p:nvSpPr>
          <p:cNvPr id="5" name="Rectangle 3"/>
          <p:cNvSpPr txBox="1">
            <a:spLocks noChangeArrowheads="1"/>
          </p:cNvSpPr>
          <p:nvPr/>
        </p:nvSpPr>
        <p:spPr>
          <a:xfrm>
            <a:off x="457200" y="1905000"/>
            <a:ext cx="8077200" cy="1066800"/>
          </a:xfrm>
          <a:prstGeom prst="rect">
            <a:avLst/>
          </a:prstGeom>
        </p:spPr>
        <p:txBody>
          <a:bodyPr/>
          <a:lstStyle>
            <a:lvl1pPr marL="355600" indent="-355600" algn="l" rtl="0" eaLnBrk="1" fontAlgn="base" hangingPunct="1">
              <a:spcBef>
                <a:spcPct val="20000"/>
              </a:spcBef>
              <a:spcAft>
                <a:spcPct val="0"/>
              </a:spcAft>
              <a:buClrTx/>
              <a:buFont typeface="Arial" panose="020B0604020202020204" pitchFamily="34" charset="0"/>
              <a:buChar char="•"/>
              <a:defRPr sz="2200" b="1" baseline="0">
                <a:solidFill>
                  <a:schemeClr val="tx2"/>
                </a:solidFill>
                <a:latin typeface="Arial" panose="020B0604020202020204" pitchFamily="34" charset="0"/>
                <a:ea typeface="黑体" panose="02010609060101010101" pitchFamily="49" charset="-122"/>
                <a:cs typeface="Times New Roman" panose="02020603050405020304" pitchFamily="18" charset="0"/>
              </a:defRPr>
            </a:lvl1pPr>
            <a:lvl2pPr marL="541655" indent="-186055" algn="l" rtl="0" eaLnBrk="1" fontAlgn="base" hangingPunct="1">
              <a:spcBef>
                <a:spcPct val="20000"/>
              </a:spcBef>
              <a:spcAft>
                <a:spcPct val="0"/>
              </a:spcAft>
              <a:buClrTx/>
              <a:buFont typeface="Times New Roman" panose="02020603050405020304" pitchFamily="18" charset="0"/>
              <a:buChar char="-"/>
              <a:defRPr sz="2000" b="0" baseline="0">
                <a:solidFill>
                  <a:schemeClr val="tx2"/>
                </a:solidFill>
                <a:latin typeface="Times New Roman" panose="02020603050405020304" pitchFamily="18" charset="0"/>
                <a:ea typeface="仿宋" panose="02010609060101010101" pitchFamily="49" charset="-122"/>
                <a:cs typeface="Times New Roman" panose="02020603050405020304" pitchFamily="18" charset="0"/>
              </a:defRPr>
            </a:lvl2pPr>
            <a:lvl3pPr marL="897255" indent="-177800" algn="l" rtl="0" eaLnBrk="1" fontAlgn="base" hangingPunct="1">
              <a:spcBef>
                <a:spcPct val="20000"/>
              </a:spcBef>
              <a:spcAft>
                <a:spcPct val="0"/>
              </a:spcAft>
              <a:buClrTx/>
              <a:buFont typeface="Times New Roman" panose="02020603050405020304" pitchFamily="18" charset="0"/>
              <a:buChar char="-"/>
              <a:defRPr sz="2000" b="0" baseline="0">
                <a:solidFill>
                  <a:schemeClr val="tx2"/>
                </a:solidFill>
                <a:latin typeface="Times New Roman" panose="02020603050405020304" pitchFamily="18" charset="0"/>
                <a:ea typeface="仿宋" panose="02010609060101010101" pitchFamily="49" charset="-122"/>
                <a:cs typeface="Times New Roman" panose="02020603050405020304" pitchFamily="18" charset="0"/>
              </a:defRPr>
            </a:lvl3pPr>
            <a:lvl4pPr marL="1252855" indent="-177800" algn="l" rtl="0" eaLnBrk="1" fontAlgn="base" hangingPunct="1">
              <a:spcBef>
                <a:spcPct val="20000"/>
              </a:spcBef>
              <a:spcAft>
                <a:spcPct val="0"/>
              </a:spcAft>
              <a:buFont typeface="Times New Roman" panose="02020603050405020304" pitchFamily="18" charset="0"/>
              <a:buChar char="-"/>
              <a:defRPr sz="1800" b="0" baseline="0">
                <a:solidFill>
                  <a:schemeClr val="tx2"/>
                </a:solidFill>
                <a:latin typeface="Times New Roman" panose="02020603050405020304" pitchFamily="18" charset="0"/>
                <a:ea typeface="仿宋" panose="02010609060101010101" pitchFamily="49" charset="-122"/>
                <a:cs typeface="Times New Roman" panose="02020603050405020304" pitchFamily="18" charset="0"/>
              </a:defRPr>
            </a:lvl4pPr>
            <a:lvl5pPr marL="1617980" indent="-177800" algn="l" rtl="0" eaLnBrk="1" fontAlgn="base" hangingPunct="1">
              <a:spcBef>
                <a:spcPct val="20000"/>
              </a:spcBef>
              <a:spcAft>
                <a:spcPct val="0"/>
              </a:spcAft>
              <a:buFont typeface="Times New Roman" panose="02020603050405020304" pitchFamily="18" charset="0"/>
              <a:buChar char="-"/>
              <a:defRPr sz="1600" b="0" baseline="0">
                <a:solidFill>
                  <a:schemeClr val="tx2"/>
                </a:solidFill>
                <a:latin typeface="Times New Roman" panose="02020603050405020304" pitchFamily="18" charset="0"/>
                <a:ea typeface="仿宋" panose="02010609060101010101" pitchFamily="49" charset="-122"/>
                <a:cs typeface="Times New Roman" panose="02020603050405020304" pitchFamily="18" charset="0"/>
              </a:defRPr>
            </a:lvl5pPr>
            <a:lvl6pPr marL="2514600" indent="-228600" algn="l" rtl="0" eaLnBrk="1" fontAlgn="base" hangingPunct="1">
              <a:spcBef>
                <a:spcPct val="20000"/>
              </a:spcBef>
              <a:spcAft>
                <a:spcPct val="0"/>
              </a:spcAft>
              <a:buChar char="»"/>
              <a:defRPr sz="2000">
                <a:solidFill>
                  <a:schemeClr val="tx1"/>
                </a:solidFill>
                <a:latin typeface="Arial" panose="020B0604020202020204" pitchFamily="34" charset="0"/>
              </a:defRPr>
            </a:lvl6pPr>
            <a:lvl7pPr marL="2971800" indent="-228600" algn="l" rtl="0" eaLnBrk="1" fontAlgn="base" hangingPunct="1">
              <a:spcBef>
                <a:spcPct val="20000"/>
              </a:spcBef>
              <a:spcAft>
                <a:spcPct val="0"/>
              </a:spcAft>
              <a:buChar char="»"/>
              <a:defRPr sz="2000">
                <a:solidFill>
                  <a:schemeClr val="tx1"/>
                </a:solidFill>
                <a:latin typeface="Arial" panose="020B0604020202020204" pitchFamily="34" charset="0"/>
              </a:defRPr>
            </a:lvl7pPr>
            <a:lvl8pPr marL="3429000" indent="-228600" algn="l" rtl="0" eaLnBrk="1" fontAlgn="base" hangingPunct="1">
              <a:spcBef>
                <a:spcPct val="20000"/>
              </a:spcBef>
              <a:spcAft>
                <a:spcPct val="0"/>
              </a:spcAft>
              <a:buChar char="»"/>
              <a:defRPr sz="2000">
                <a:solidFill>
                  <a:schemeClr val="tx1"/>
                </a:solidFill>
                <a:latin typeface="Arial" panose="020B0604020202020204" pitchFamily="34" charset="0"/>
              </a:defRPr>
            </a:lvl8pPr>
            <a:lvl9pPr marL="3886200" indent="-228600" algn="l" rtl="0" eaLnBrk="1" fontAlgn="base" hangingPunct="1">
              <a:spcBef>
                <a:spcPct val="20000"/>
              </a:spcBef>
              <a:spcAft>
                <a:spcPct val="0"/>
              </a:spcAft>
              <a:buChar char="»"/>
              <a:defRPr sz="2000">
                <a:solidFill>
                  <a:schemeClr val="tx1"/>
                </a:solidFill>
                <a:latin typeface="Arial" panose="020B0604020202020204" pitchFamily="34" charset="0"/>
              </a:defRPr>
            </a:lvl9pPr>
          </a:lstStyle>
          <a:p>
            <a:pPr>
              <a:buFontTx/>
              <a:buNone/>
            </a:pPr>
            <a:r>
              <a:rPr lang="zh-CN" altLang="en-US" sz="2800" kern="0"/>
              <a:t>解：对于中子与核的单次碰撞，其发生散射</a:t>
            </a:r>
            <a:endParaRPr lang="zh-CN" altLang="en-US" sz="2800" kern="0"/>
          </a:p>
          <a:p>
            <a:pPr>
              <a:buFontTx/>
              <a:buNone/>
            </a:pPr>
            <a:r>
              <a:rPr lang="zh-CN" altLang="en-US" sz="2800" kern="0"/>
              <a:t>和吸收的概率分别为 </a:t>
            </a:r>
            <a:endParaRPr lang="zh-CN" altLang="en-US" sz="2800" kern="0" dirty="0"/>
          </a:p>
        </p:txBody>
      </p:sp>
      <p:graphicFrame>
        <p:nvGraphicFramePr>
          <p:cNvPr id="6" name="Object 5"/>
          <p:cNvGraphicFramePr>
            <a:graphicFrameLocks noChangeAspect="1"/>
          </p:cNvGraphicFramePr>
          <p:nvPr/>
        </p:nvGraphicFramePr>
        <p:xfrm>
          <a:off x="3810000" y="2433638"/>
          <a:ext cx="2401888" cy="538162"/>
        </p:xfrm>
        <a:graphic>
          <a:graphicData uri="http://schemas.openxmlformats.org/presentationml/2006/ole">
            <mc:AlternateContent xmlns:mc="http://schemas.openxmlformats.org/markup-compatibility/2006">
              <mc:Choice xmlns:v="urn:schemas-microsoft-com:vml" Requires="v">
                <p:oleObj spid="_x0000_s13330" name="Equation" r:id="rId1" imgW="1016000" imgH="228600" progId="Equation.DSMT4">
                  <p:embed/>
                </p:oleObj>
              </mc:Choice>
              <mc:Fallback>
                <p:oleObj name="Equation" r:id="rId1" imgW="1016000" imgH="228600" progId="Equation.DSMT4">
                  <p:embed/>
                  <p:pic>
                    <p:nvPicPr>
                      <p:cNvPr id="0" name="Object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0" y="2433638"/>
                        <a:ext cx="2401888" cy="538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 name="Text Box 6"/>
          <p:cNvSpPr txBox="1">
            <a:spLocks noChangeArrowheads="1"/>
          </p:cNvSpPr>
          <p:nvPr/>
        </p:nvSpPr>
        <p:spPr bwMode="auto">
          <a:xfrm>
            <a:off x="457200" y="2895600"/>
            <a:ext cx="8153400" cy="3508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800" dirty="0"/>
              <a:t>       </a:t>
            </a:r>
            <a:r>
              <a:rPr lang="zh-CN" altLang="en-US" sz="2800" b="1" dirty="0">
                <a:solidFill>
                  <a:schemeClr val="tx2"/>
                </a:solidFill>
                <a:latin typeface="Times New Roman" panose="02020603050405020304" pitchFamily="18" charset="0"/>
                <a:ea typeface="华文楷体" panose="02010600040101010101" charset="-122"/>
                <a:cs typeface="Times New Roman" panose="02020603050405020304" pitchFamily="18" charset="0"/>
              </a:rPr>
              <a:t>由于中子发生前后两次碰撞（前提是第一次没有被吸收，对于我们考虑的问题满足这个条件，我们考虑的都是前几次散射，最后一次吸收）时，各自发生何种反应是相互独立的，从概率论的角度来说就是独立事件，假设用</a:t>
            </a:r>
            <a:r>
              <a:rPr lang="en-US" altLang="zh-CN" sz="2800" b="1" dirty="0">
                <a:solidFill>
                  <a:schemeClr val="tx2"/>
                </a:solidFill>
                <a:latin typeface="Times New Roman" panose="02020603050405020304" pitchFamily="18" charset="0"/>
                <a:ea typeface="华文楷体" panose="02010600040101010101" charset="-122"/>
                <a:cs typeface="Times New Roman" panose="02020603050405020304" pitchFamily="18" charset="0"/>
              </a:rPr>
              <a:t>P(n)</a:t>
            </a:r>
            <a:r>
              <a:rPr lang="zh-CN" altLang="en-US" sz="2800" b="1" dirty="0">
                <a:solidFill>
                  <a:schemeClr val="tx2"/>
                </a:solidFill>
                <a:latin typeface="Times New Roman" panose="02020603050405020304" pitchFamily="18" charset="0"/>
                <a:ea typeface="华文楷体" panose="02010600040101010101" charset="-122"/>
                <a:cs typeface="Times New Roman" panose="02020603050405020304" pitchFamily="18" charset="0"/>
              </a:rPr>
              <a:t>来表示前面</a:t>
            </a:r>
            <a:r>
              <a:rPr lang="en-US" altLang="zh-CN" sz="2800" b="1" dirty="0">
                <a:solidFill>
                  <a:schemeClr val="tx2"/>
                </a:solidFill>
                <a:latin typeface="Times New Roman" panose="02020603050405020304" pitchFamily="18" charset="0"/>
                <a:ea typeface="华文楷体" panose="02010600040101010101" charset="-122"/>
                <a:cs typeface="Times New Roman" panose="02020603050405020304" pitchFamily="18" charset="0"/>
              </a:rPr>
              <a:t>n</a:t>
            </a:r>
            <a:r>
              <a:rPr lang="zh-CN" altLang="en-US" sz="2800" b="1" dirty="0">
                <a:solidFill>
                  <a:schemeClr val="tx2"/>
                </a:solidFill>
                <a:latin typeface="Times New Roman" panose="02020603050405020304" pitchFamily="18" charset="0"/>
                <a:ea typeface="华文楷体" panose="02010600040101010101" charset="-122"/>
                <a:cs typeface="Times New Roman" panose="02020603050405020304" pitchFamily="18" charset="0"/>
              </a:rPr>
              <a:t>次发生散射，第</a:t>
            </a:r>
            <a:r>
              <a:rPr lang="en-US" altLang="zh-CN" sz="2800" b="1" dirty="0">
                <a:solidFill>
                  <a:schemeClr val="tx2"/>
                </a:solidFill>
                <a:latin typeface="Times New Roman" panose="02020603050405020304" pitchFamily="18" charset="0"/>
                <a:ea typeface="华文楷体" panose="02010600040101010101" charset="-122"/>
                <a:cs typeface="Times New Roman" panose="02020603050405020304" pitchFamily="18" charset="0"/>
              </a:rPr>
              <a:t>n+1</a:t>
            </a:r>
            <a:r>
              <a:rPr lang="zh-CN" altLang="en-US" sz="2800" b="1" dirty="0">
                <a:solidFill>
                  <a:schemeClr val="tx2"/>
                </a:solidFill>
                <a:latin typeface="Times New Roman" panose="02020603050405020304" pitchFamily="18" charset="0"/>
                <a:ea typeface="华文楷体" panose="02010600040101010101" charset="-122"/>
                <a:cs typeface="Times New Roman" panose="02020603050405020304" pitchFamily="18" charset="0"/>
              </a:rPr>
              <a:t>次发生吸收的概率，其中</a:t>
            </a:r>
            <a:r>
              <a:rPr lang="en-US" altLang="zh-CN" sz="2800" b="1" dirty="0">
                <a:solidFill>
                  <a:schemeClr val="tx2"/>
                </a:solidFill>
                <a:latin typeface="Times New Roman" panose="02020603050405020304" pitchFamily="18" charset="0"/>
                <a:ea typeface="华文楷体" panose="02010600040101010101" charset="-122"/>
                <a:cs typeface="Times New Roman" panose="02020603050405020304" pitchFamily="18" charset="0"/>
              </a:rPr>
              <a:t>n</a:t>
            </a:r>
            <a:r>
              <a:rPr lang="zh-CN" altLang="en-US" sz="2800" b="1" dirty="0">
                <a:solidFill>
                  <a:schemeClr val="tx2"/>
                </a:solidFill>
                <a:latin typeface="Times New Roman" panose="02020603050405020304" pitchFamily="18" charset="0"/>
                <a:ea typeface="华文楷体" panose="02010600040101010101" charset="-122"/>
                <a:cs typeface="Times New Roman" panose="02020603050405020304" pitchFamily="18" charset="0"/>
              </a:rPr>
              <a:t>的取值为</a:t>
            </a:r>
            <a:r>
              <a:rPr lang="en-US" altLang="zh-CN" sz="2800" b="1" dirty="0">
                <a:solidFill>
                  <a:schemeClr val="tx2"/>
                </a:solidFill>
                <a:latin typeface="Times New Roman" panose="02020603050405020304" pitchFamily="18" charset="0"/>
                <a:ea typeface="华文楷体" panose="02010600040101010101" charset="-122"/>
                <a:cs typeface="Times New Roman" panose="02020603050405020304" pitchFamily="18" charset="0"/>
              </a:rPr>
              <a:t>0</a:t>
            </a:r>
            <a:r>
              <a:rPr lang="zh-CN" altLang="en-US" sz="2800" b="1" dirty="0">
                <a:solidFill>
                  <a:schemeClr val="tx2"/>
                </a:solidFill>
                <a:latin typeface="Times New Roman" panose="02020603050405020304" pitchFamily="18" charset="0"/>
                <a:ea typeface="华文楷体" panose="02010600040101010101" charset="-122"/>
                <a:cs typeface="Times New Roman" panose="02020603050405020304" pitchFamily="18" charset="0"/>
              </a:rPr>
              <a:t>到∞。根据概率论的观点，</a:t>
            </a:r>
            <a:r>
              <a:rPr lang="en-US" altLang="zh-CN" sz="2800" b="1" dirty="0">
                <a:solidFill>
                  <a:schemeClr val="tx2"/>
                </a:solidFill>
                <a:latin typeface="Times New Roman" panose="02020603050405020304" pitchFamily="18" charset="0"/>
                <a:ea typeface="华文楷体" panose="02010600040101010101" charset="-122"/>
                <a:cs typeface="Times New Roman" panose="02020603050405020304" pitchFamily="18" charset="0"/>
              </a:rPr>
              <a:t>n+1</a:t>
            </a:r>
            <a:r>
              <a:rPr lang="zh-CN" altLang="en-US" sz="2800" b="1" dirty="0">
                <a:solidFill>
                  <a:schemeClr val="tx2"/>
                </a:solidFill>
                <a:latin typeface="Times New Roman" panose="02020603050405020304" pitchFamily="18" charset="0"/>
                <a:ea typeface="华文楷体" panose="02010600040101010101" charset="-122"/>
                <a:cs typeface="Times New Roman" panose="02020603050405020304" pitchFamily="18" charset="0"/>
              </a:rPr>
              <a:t>个独立事件的概率等于每个事件概率的乘积，因此有： </a:t>
            </a:r>
            <a:endParaRPr lang="zh-CN" altLang="en-US" sz="2800" b="1" dirty="0">
              <a:solidFill>
                <a:schemeClr val="tx2"/>
              </a:solidFill>
              <a:latin typeface="Times New Roman" panose="02020603050405020304" pitchFamily="18" charset="0"/>
              <a:ea typeface="华文楷体" panose="02010600040101010101"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7"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kumimoji="1" lang="zh-CN" altLang="en-US" dirty="0"/>
              <a:t>补充题</a:t>
            </a:r>
            <a:endParaRPr kumimoji="1" lang="zh-CN" altLang="en-US" dirty="0"/>
          </a:p>
        </p:txBody>
      </p:sp>
      <p:sp>
        <p:nvSpPr>
          <p:cNvPr id="4" name="Rectangle 2"/>
          <p:cNvSpPr txBox="1">
            <a:spLocks noChangeArrowheads="1"/>
          </p:cNvSpPr>
          <p:nvPr/>
        </p:nvSpPr>
        <p:spPr>
          <a:xfrm>
            <a:off x="457200" y="2209800"/>
            <a:ext cx="5257800" cy="609600"/>
          </a:xfrm>
          <a:prstGeom prst="rect">
            <a:avLst/>
          </a:prstGeom>
        </p:spPr>
        <p:txBody>
          <a:bodyPr/>
          <a:lstStyle>
            <a:lvl1pPr marL="355600" indent="-355600" algn="l" rtl="0" eaLnBrk="1" fontAlgn="base" hangingPunct="1">
              <a:spcBef>
                <a:spcPct val="20000"/>
              </a:spcBef>
              <a:spcAft>
                <a:spcPct val="0"/>
              </a:spcAft>
              <a:buClrTx/>
              <a:buFont typeface="Arial" panose="020B0604020202020204" pitchFamily="34" charset="0"/>
              <a:buChar char="•"/>
              <a:defRPr sz="2200" b="1" baseline="0">
                <a:solidFill>
                  <a:schemeClr val="tx2"/>
                </a:solidFill>
                <a:latin typeface="Arial" panose="020B0604020202020204" pitchFamily="34" charset="0"/>
                <a:ea typeface="黑体" panose="02010609060101010101" pitchFamily="49" charset="-122"/>
                <a:cs typeface="Times New Roman" panose="02020603050405020304" pitchFamily="18" charset="0"/>
              </a:defRPr>
            </a:lvl1pPr>
            <a:lvl2pPr marL="541655" indent="-186055" algn="l" rtl="0" eaLnBrk="1" fontAlgn="base" hangingPunct="1">
              <a:spcBef>
                <a:spcPct val="20000"/>
              </a:spcBef>
              <a:spcAft>
                <a:spcPct val="0"/>
              </a:spcAft>
              <a:buClrTx/>
              <a:buFont typeface="Times New Roman" panose="02020603050405020304" pitchFamily="18" charset="0"/>
              <a:buChar char="-"/>
              <a:defRPr sz="2000" b="0" baseline="0">
                <a:solidFill>
                  <a:schemeClr val="tx2"/>
                </a:solidFill>
                <a:latin typeface="Times New Roman" panose="02020603050405020304" pitchFamily="18" charset="0"/>
                <a:ea typeface="仿宋" panose="02010609060101010101" pitchFamily="49" charset="-122"/>
                <a:cs typeface="Times New Roman" panose="02020603050405020304" pitchFamily="18" charset="0"/>
              </a:defRPr>
            </a:lvl2pPr>
            <a:lvl3pPr marL="897255" indent="-177800" algn="l" rtl="0" eaLnBrk="1" fontAlgn="base" hangingPunct="1">
              <a:spcBef>
                <a:spcPct val="20000"/>
              </a:spcBef>
              <a:spcAft>
                <a:spcPct val="0"/>
              </a:spcAft>
              <a:buClrTx/>
              <a:buFont typeface="Times New Roman" panose="02020603050405020304" pitchFamily="18" charset="0"/>
              <a:buChar char="-"/>
              <a:defRPr sz="2000" b="0" baseline="0">
                <a:solidFill>
                  <a:schemeClr val="tx2"/>
                </a:solidFill>
                <a:latin typeface="Times New Roman" panose="02020603050405020304" pitchFamily="18" charset="0"/>
                <a:ea typeface="仿宋" panose="02010609060101010101" pitchFamily="49" charset="-122"/>
                <a:cs typeface="Times New Roman" panose="02020603050405020304" pitchFamily="18" charset="0"/>
              </a:defRPr>
            </a:lvl3pPr>
            <a:lvl4pPr marL="1252855" indent="-177800" algn="l" rtl="0" eaLnBrk="1" fontAlgn="base" hangingPunct="1">
              <a:spcBef>
                <a:spcPct val="20000"/>
              </a:spcBef>
              <a:spcAft>
                <a:spcPct val="0"/>
              </a:spcAft>
              <a:buFont typeface="Times New Roman" panose="02020603050405020304" pitchFamily="18" charset="0"/>
              <a:buChar char="-"/>
              <a:defRPr sz="1800" b="0" baseline="0">
                <a:solidFill>
                  <a:schemeClr val="tx2"/>
                </a:solidFill>
                <a:latin typeface="Times New Roman" panose="02020603050405020304" pitchFamily="18" charset="0"/>
                <a:ea typeface="仿宋" panose="02010609060101010101" pitchFamily="49" charset="-122"/>
                <a:cs typeface="Times New Roman" panose="02020603050405020304" pitchFamily="18" charset="0"/>
              </a:defRPr>
            </a:lvl4pPr>
            <a:lvl5pPr marL="1617980" indent="-177800" algn="l" rtl="0" eaLnBrk="1" fontAlgn="base" hangingPunct="1">
              <a:spcBef>
                <a:spcPct val="20000"/>
              </a:spcBef>
              <a:spcAft>
                <a:spcPct val="0"/>
              </a:spcAft>
              <a:buFont typeface="Times New Roman" panose="02020603050405020304" pitchFamily="18" charset="0"/>
              <a:buChar char="-"/>
              <a:defRPr sz="1600" b="0" baseline="0">
                <a:solidFill>
                  <a:schemeClr val="tx2"/>
                </a:solidFill>
                <a:latin typeface="Times New Roman" panose="02020603050405020304" pitchFamily="18" charset="0"/>
                <a:ea typeface="仿宋" panose="02010609060101010101" pitchFamily="49" charset="-122"/>
                <a:cs typeface="Times New Roman" panose="02020603050405020304" pitchFamily="18" charset="0"/>
              </a:defRPr>
            </a:lvl5pPr>
            <a:lvl6pPr marL="2514600" indent="-228600" algn="l" rtl="0" eaLnBrk="1" fontAlgn="base" hangingPunct="1">
              <a:spcBef>
                <a:spcPct val="20000"/>
              </a:spcBef>
              <a:spcAft>
                <a:spcPct val="0"/>
              </a:spcAft>
              <a:buChar char="»"/>
              <a:defRPr sz="2000">
                <a:solidFill>
                  <a:schemeClr val="tx1"/>
                </a:solidFill>
                <a:latin typeface="Arial" panose="020B0604020202020204" pitchFamily="34" charset="0"/>
              </a:defRPr>
            </a:lvl6pPr>
            <a:lvl7pPr marL="2971800" indent="-228600" algn="l" rtl="0" eaLnBrk="1" fontAlgn="base" hangingPunct="1">
              <a:spcBef>
                <a:spcPct val="20000"/>
              </a:spcBef>
              <a:spcAft>
                <a:spcPct val="0"/>
              </a:spcAft>
              <a:buChar char="»"/>
              <a:defRPr sz="2000">
                <a:solidFill>
                  <a:schemeClr val="tx1"/>
                </a:solidFill>
                <a:latin typeface="Arial" panose="020B0604020202020204" pitchFamily="34" charset="0"/>
              </a:defRPr>
            </a:lvl7pPr>
            <a:lvl8pPr marL="3429000" indent="-228600" algn="l" rtl="0" eaLnBrk="1" fontAlgn="base" hangingPunct="1">
              <a:spcBef>
                <a:spcPct val="20000"/>
              </a:spcBef>
              <a:spcAft>
                <a:spcPct val="0"/>
              </a:spcAft>
              <a:buChar char="»"/>
              <a:defRPr sz="2000">
                <a:solidFill>
                  <a:schemeClr val="tx1"/>
                </a:solidFill>
                <a:latin typeface="Arial" panose="020B0604020202020204" pitchFamily="34" charset="0"/>
              </a:defRPr>
            </a:lvl8pPr>
            <a:lvl9pPr marL="3886200" indent="-228600" algn="l" rtl="0" eaLnBrk="1" fontAlgn="base" hangingPunct="1">
              <a:spcBef>
                <a:spcPct val="20000"/>
              </a:spcBef>
              <a:spcAft>
                <a:spcPct val="0"/>
              </a:spcAft>
              <a:buChar char="»"/>
              <a:defRPr sz="2000">
                <a:solidFill>
                  <a:schemeClr val="tx1"/>
                </a:solidFill>
                <a:latin typeface="Arial" panose="020B0604020202020204" pitchFamily="34" charset="0"/>
              </a:defRPr>
            </a:lvl9pPr>
          </a:lstStyle>
          <a:p>
            <a:pPr>
              <a:buFontTx/>
              <a:buNone/>
            </a:pPr>
            <a:r>
              <a:rPr lang="zh-CN" altLang="en-US" sz="2800" kern="0"/>
              <a:t>对上式求和</a:t>
            </a:r>
            <a:r>
              <a:rPr lang="en-US" altLang="zh-CN" sz="2800" kern="0"/>
              <a:t>(</a:t>
            </a:r>
            <a:r>
              <a:rPr lang="zh-CN" altLang="en-US" sz="2800" kern="0"/>
              <a:t>等比数列</a:t>
            </a:r>
            <a:r>
              <a:rPr lang="en-US" altLang="zh-CN" sz="2800" kern="0"/>
              <a:t>)</a:t>
            </a:r>
            <a:r>
              <a:rPr lang="zh-CN" altLang="en-US" sz="2800" kern="0"/>
              <a:t>有：</a:t>
            </a:r>
            <a:endParaRPr lang="zh-CN" altLang="en-US" sz="2800" kern="0" dirty="0"/>
          </a:p>
        </p:txBody>
      </p:sp>
      <p:graphicFrame>
        <p:nvGraphicFramePr>
          <p:cNvPr id="5" name="Object 4"/>
          <p:cNvGraphicFramePr>
            <a:graphicFrameLocks noChangeAspect="1"/>
          </p:cNvGraphicFramePr>
          <p:nvPr/>
        </p:nvGraphicFramePr>
        <p:xfrm>
          <a:off x="1066800" y="1066800"/>
          <a:ext cx="5410200" cy="1143000"/>
        </p:xfrm>
        <a:graphic>
          <a:graphicData uri="http://schemas.openxmlformats.org/presentationml/2006/ole">
            <mc:AlternateContent xmlns:mc="http://schemas.openxmlformats.org/markup-compatibility/2006">
              <mc:Choice xmlns:v="urn:schemas-microsoft-com:vml" Requires="v">
                <p:oleObj spid="_x0000_s14388" name="Equation" r:id="rId1" imgW="2146300" imgH="508000" progId="Equation.DSMT4">
                  <p:embed/>
                </p:oleObj>
              </mc:Choice>
              <mc:Fallback>
                <p:oleObj name="Equation" r:id="rId1" imgW="2146300" imgH="508000" progId="Equation.DSMT4">
                  <p:embed/>
                  <p:pic>
                    <p:nvPicPr>
                      <p:cNvPr id="0" name="Object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1066800"/>
                        <a:ext cx="54102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 name="Object 6"/>
          <p:cNvGraphicFramePr>
            <a:graphicFrameLocks noChangeAspect="1"/>
          </p:cNvGraphicFramePr>
          <p:nvPr/>
        </p:nvGraphicFramePr>
        <p:xfrm>
          <a:off x="1066800" y="2590800"/>
          <a:ext cx="6248400" cy="1295400"/>
        </p:xfrm>
        <a:graphic>
          <a:graphicData uri="http://schemas.openxmlformats.org/presentationml/2006/ole">
            <mc:AlternateContent xmlns:mc="http://schemas.openxmlformats.org/markup-compatibility/2006">
              <mc:Choice xmlns:v="urn:schemas-microsoft-com:vml" Requires="v">
                <p:oleObj spid="_x0000_s14389" name="Equation" r:id="rId3" imgW="2349500" imgH="508000" progId="Equation.DSMT4">
                  <p:embed/>
                </p:oleObj>
              </mc:Choice>
              <mc:Fallback>
                <p:oleObj name="Equation" r:id="rId3" imgW="2349500" imgH="508000" progId="Equation.DSMT4">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800" y="2590800"/>
                        <a:ext cx="624840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 name="Text Box 7"/>
          <p:cNvSpPr txBox="1">
            <a:spLocks noChangeArrowheads="1"/>
          </p:cNvSpPr>
          <p:nvPr/>
        </p:nvSpPr>
        <p:spPr bwMode="auto">
          <a:xfrm>
            <a:off x="304800" y="3938587"/>
            <a:ext cx="8458200" cy="116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800" b="1" dirty="0">
                <a:solidFill>
                  <a:schemeClr val="tx2"/>
                </a:solidFill>
                <a:latin typeface="Times New Roman" panose="02020603050405020304" pitchFamily="18" charset="0"/>
                <a:ea typeface="华文楷体" panose="02010600040101010101" charset="-122"/>
                <a:cs typeface="Times New Roman" panose="02020603050405020304" pitchFamily="18" charset="0"/>
              </a:rPr>
              <a:t>上述结果正好满足概率为</a:t>
            </a:r>
            <a:r>
              <a:rPr lang="en-US" altLang="zh-CN" sz="2800" b="1" dirty="0">
                <a:solidFill>
                  <a:schemeClr val="tx2"/>
                </a:solidFill>
                <a:latin typeface="Times New Roman" panose="02020603050405020304" pitchFamily="18" charset="0"/>
                <a:ea typeface="华文楷体" panose="02010600040101010101" charset="-122"/>
                <a:cs typeface="Times New Roman" panose="02020603050405020304" pitchFamily="18" charset="0"/>
              </a:rPr>
              <a:t>1</a:t>
            </a:r>
            <a:r>
              <a:rPr lang="zh-CN" altLang="en-US" sz="2800" b="1" dirty="0">
                <a:solidFill>
                  <a:schemeClr val="tx2"/>
                </a:solidFill>
                <a:latin typeface="Times New Roman" panose="02020603050405020304" pitchFamily="18" charset="0"/>
                <a:ea typeface="华文楷体" panose="02010600040101010101" charset="-122"/>
                <a:cs typeface="Times New Roman" panose="02020603050405020304" pitchFamily="18" charset="0"/>
              </a:rPr>
              <a:t>的条件。</a:t>
            </a:r>
            <a:endParaRPr lang="en-US" altLang="zh-CN" sz="2800" b="1" dirty="0">
              <a:solidFill>
                <a:schemeClr val="tx2"/>
              </a:solidFill>
              <a:latin typeface="Times New Roman" panose="02020603050405020304" pitchFamily="18" charset="0"/>
              <a:ea typeface="华文楷体" panose="02010600040101010101" charset="-122"/>
              <a:cs typeface="Times New Roman" panose="02020603050405020304" pitchFamily="18" charset="0"/>
            </a:endParaRPr>
          </a:p>
          <a:p>
            <a:pPr eaLnBrk="1" hangingPunct="1">
              <a:spcBef>
                <a:spcPct val="50000"/>
              </a:spcBef>
            </a:pPr>
            <a:endParaRPr lang="zh-CN" altLang="en-US" sz="2800" b="1" dirty="0">
              <a:solidFill>
                <a:schemeClr val="tx2"/>
              </a:solidFill>
              <a:latin typeface="Times New Roman" panose="02020603050405020304" pitchFamily="18" charset="0"/>
              <a:ea typeface="华文楷体" panose="02010600040101010101" charset="-122"/>
              <a:cs typeface="Times New Roman" panose="02020603050405020304" pitchFamily="18"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kumimoji="1" lang="zh-CN" altLang="en-US" dirty="0"/>
              <a:t>补充题</a:t>
            </a:r>
            <a:endParaRPr kumimoji="1" lang="zh-CN" altLang="en-US" dirty="0"/>
          </a:p>
        </p:txBody>
      </p:sp>
      <mc:AlternateContent xmlns:mc="http://schemas.openxmlformats.org/markup-compatibility/2006">
        <mc:Choice xmlns:a14="http://schemas.microsoft.com/office/drawing/2010/main" Requires="a14">
          <p:sp>
            <p:nvSpPr>
              <p:cNvPr id="4" name="Rectangle 3"/>
              <p:cNvSpPr txBox="1">
                <a:spLocks noChangeArrowheads="1"/>
              </p:cNvSpPr>
              <p:nvPr/>
            </p:nvSpPr>
            <p:spPr>
              <a:xfrm>
                <a:off x="179512" y="764704"/>
                <a:ext cx="8229600" cy="5715000"/>
              </a:xfrm>
              <a:prstGeom prst="rect">
                <a:avLst/>
              </a:prstGeom>
            </p:spPr>
            <p:txBody>
              <a:bodyPr/>
              <a:lstStyle>
                <a:lvl1pPr marL="355600" indent="-355600" algn="l" rtl="0" eaLnBrk="1" fontAlgn="base" hangingPunct="1">
                  <a:spcBef>
                    <a:spcPct val="20000"/>
                  </a:spcBef>
                  <a:spcAft>
                    <a:spcPct val="0"/>
                  </a:spcAft>
                  <a:buClrTx/>
                  <a:buFont typeface="Arial" panose="020B0604020202020204" pitchFamily="34" charset="0"/>
                  <a:buChar char="•"/>
                  <a:defRPr sz="2200" b="1" baseline="0">
                    <a:solidFill>
                      <a:schemeClr val="tx2"/>
                    </a:solidFill>
                    <a:latin typeface="Arial" panose="020B0604020202020204" pitchFamily="34" charset="0"/>
                    <a:ea typeface="黑体" panose="02010609060101010101" pitchFamily="49" charset="-122"/>
                    <a:cs typeface="Times New Roman" panose="02020603050405020304" pitchFamily="18" charset="0"/>
                  </a:defRPr>
                </a:lvl1pPr>
                <a:lvl2pPr marL="541655" indent="-186055" algn="l" rtl="0" eaLnBrk="1" fontAlgn="base" hangingPunct="1">
                  <a:spcBef>
                    <a:spcPct val="20000"/>
                  </a:spcBef>
                  <a:spcAft>
                    <a:spcPct val="0"/>
                  </a:spcAft>
                  <a:buClrTx/>
                  <a:buFont typeface="Times New Roman" panose="02020603050405020304" pitchFamily="18" charset="0"/>
                  <a:buChar char="-"/>
                  <a:defRPr sz="2000" b="0" baseline="0">
                    <a:solidFill>
                      <a:schemeClr val="tx2"/>
                    </a:solidFill>
                    <a:latin typeface="Times New Roman" panose="02020603050405020304" pitchFamily="18" charset="0"/>
                    <a:ea typeface="仿宋" panose="02010609060101010101" pitchFamily="49" charset="-122"/>
                    <a:cs typeface="Times New Roman" panose="02020603050405020304" pitchFamily="18" charset="0"/>
                  </a:defRPr>
                </a:lvl2pPr>
                <a:lvl3pPr marL="897255" indent="-177800" algn="l" rtl="0" eaLnBrk="1" fontAlgn="base" hangingPunct="1">
                  <a:spcBef>
                    <a:spcPct val="20000"/>
                  </a:spcBef>
                  <a:spcAft>
                    <a:spcPct val="0"/>
                  </a:spcAft>
                  <a:buClrTx/>
                  <a:buFont typeface="Times New Roman" panose="02020603050405020304" pitchFamily="18" charset="0"/>
                  <a:buChar char="-"/>
                  <a:defRPr sz="2000" b="0" baseline="0">
                    <a:solidFill>
                      <a:schemeClr val="tx2"/>
                    </a:solidFill>
                    <a:latin typeface="Times New Roman" panose="02020603050405020304" pitchFamily="18" charset="0"/>
                    <a:ea typeface="仿宋" panose="02010609060101010101" pitchFamily="49" charset="-122"/>
                    <a:cs typeface="Times New Roman" panose="02020603050405020304" pitchFamily="18" charset="0"/>
                  </a:defRPr>
                </a:lvl3pPr>
                <a:lvl4pPr marL="1252855" indent="-177800" algn="l" rtl="0" eaLnBrk="1" fontAlgn="base" hangingPunct="1">
                  <a:spcBef>
                    <a:spcPct val="20000"/>
                  </a:spcBef>
                  <a:spcAft>
                    <a:spcPct val="0"/>
                  </a:spcAft>
                  <a:buFont typeface="Times New Roman" panose="02020603050405020304" pitchFamily="18" charset="0"/>
                  <a:buChar char="-"/>
                  <a:defRPr sz="1800" b="0" baseline="0">
                    <a:solidFill>
                      <a:schemeClr val="tx2"/>
                    </a:solidFill>
                    <a:latin typeface="Times New Roman" panose="02020603050405020304" pitchFamily="18" charset="0"/>
                    <a:ea typeface="仿宋" panose="02010609060101010101" pitchFamily="49" charset="-122"/>
                    <a:cs typeface="Times New Roman" panose="02020603050405020304" pitchFamily="18" charset="0"/>
                  </a:defRPr>
                </a:lvl4pPr>
                <a:lvl5pPr marL="1617980" indent="-177800" algn="l" rtl="0" eaLnBrk="1" fontAlgn="base" hangingPunct="1">
                  <a:spcBef>
                    <a:spcPct val="20000"/>
                  </a:spcBef>
                  <a:spcAft>
                    <a:spcPct val="0"/>
                  </a:spcAft>
                  <a:buFont typeface="Times New Roman" panose="02020603050405020304" pitchFamily="18" charset="0"/>
                  <a:buChar char="-"/>
                  <a:defRPr sz="1600" b="0" baseline="0">
                    <a:solidFill>
                      <a:schemeClr val="tx2"/>
                    </a:solidFill>
                    <a:latin typeface="Times New Roman" panose="02020603050405020304" pitchFamily="18" charset="0"/>
                    <a:ea typeface="仿宋" panose="02010609060101010101" pitchFamily="49" charset="-122"/>
                    <a:cs typeface="Times New Roman" panose="02020603050405020304" pitchFamily="18" charset="0"/>
                  </a:defRPr>
                </a:lvl5pPr>
                <a:lvl6pPr marL="2514600" indent="-228600" algn="l" rtl="0" eaLnBrk="1" fontAlgn="base" hangingPunct="1">
                  <a:spcBef>
                    <a:spcPct val="20000"/>
                  </a:spcBef>
                  <a:spcAft>
                    <a:spcPct val="0"/>
                  </a:spcAft>
                  <a:buChar char="»"/>
                  <a:defRPr sz="2000">
                    <a:solidFill>
                      <a:schemeClr val="tx1"/>
                    </a:solidFill>
                    <a:latin typeface="Arial" panose="020B0604020202020204" pitchFamily="34" charset="0"/>
                  </a:defRPr>
                </a:lvl6pPr>
                <a:lvl7pPr marL="2971800" indent="-228600" algn="l" rtl="0" eaLnBrk="1" fontAlgn="base" hangingPunct="1">
                  <a:spcBef>
                    <a:spcPct val="20000"/>
                  </a:spcBef>
                  <a:spcAft>
                    <a:spcPct val="0"/>
                  </a:spcAft>
                  <a:buChar char="»"/>
                  <a:defRPr sz="2000">
                    <a:solidFill>
                      <a:schemeClr val="tx1"/>
                    </a:solidFill>
                    <a:latin typeface="Arial" panose="020B0604020202020204" pitchFamily="34" charset="0"/>
                  </a:defRPr>
                </a:lvl7pPr>
                <a:lvl8pPr marL="3429000" indent="-228600" algn="l" rtl="0" eaLnBrk="1" fontAlgn="base" hangingPunct="1">
                  <a:spcBef>
                    <a:spcPct val="20000"/>
                  </a:spcBef>
                  <a:spcAft>
                    <a:spcPct val="0"/>
                  </a:spcAft>
                  <a:buChar char="»"/>
                  <a:defRPr sz="2000">
                    <a:solidFill>
                      <a:schemeClr val="tx1"/>
                    </a:solidFill>
                    <a:latin typeface="Arial" panose="020B0604020202020204" pitchFamily="34" charset="0"/>
                  </a:defRPr>
                </a:lvl8pPr>
                <a:lvl9pPr marL="3886200" indent="-228600" algn="l" rtl="0" eaLnBrk="1" fontAlgn="base" hangingPunct="1">
                  <a:spcBef>
                    <a:spcPct val="20000"/>
                  </a:spcBef>
                  <a:spcAft>
                    <a:spcPct val="0"/>
                  </a:spcAft>
                  <a:buChar char="»"/>
                  <a:defRPr sz="2000">
                    <a:solidFill>
                      <a:schemeClr val="tx1"/>
                    </a:solidFill>
                    <a:latin typeface="Arial" panose="020B0604020202020204" pitchFamily="34" charset="0"/>
                  </a:defRPr>
                </a:lvl9pPr>
              </a:lstStyle>
              <a:p>
                <a:pPr marL="0" indent="0">
                  <a:lnSpc>
                    <a:spcPct val="90000"/>
                  </a:lnSpc>
                  <a:buNone/>
                </a:pPr>
                <a:r>
                  <a:rPr lang="en-US" altLang="zh-CN" kern="0" dirty="0">
                    <a:latin typeface="KaiTi" panose="02010609060101010101" pitchFamily="49" charset="-122"/>
                    <a:ea typeface="KaiTi" panose="02010609060101010101" pitchFamily="49" charset="-122"/>
                  </a:rPr>
                  <a:t>1.4</a:t>
                </a:r>
                <a:r>
                  <a:rPr lang="zh-CN" altLang="en-US" kern="0" dirty="0">
                    <a:latin typeface="KaiTi" panose="02010609060101010101" pitchFamily="49" charset="-122"/>
                    <a:ea typeface="KaiTi" panose="02010609060101010101" pitchFamily="49" charset="-122"/>
                  </a:rPr>
                  <a:t>考虑一个易裂变材料裸块。令</a:t>
                </a:r>
                <a:r>
                  <a:rPr lang="en-US" altLang="zh-CN" kern="0" dirty="0">
                    <a:latin typeface="KaiTi" panose="02010609060101010101" pitchFamily="49" charset="-122"/>
                    <a:ea typeface="KaiTi" panose="02010609060101010101" pitchFamily="49" charset="-122"/>
                  </a:rPr>
                  <a:t>p</a:t>
                </a:r>
                <a:r>
                  <a:rPr lang="zh-CN" altLang="en-US" kern="0" dirty="0">
                    <a:latin typeface="KaiTi" panose="02010609060101010101" pitchFamily="49" charset="-122"/>
                    <a:ea typeface="KaiTi" panose="02010609060101010101" pitchFamily="49" charset="-122"/>
                  </a:rPr>
                  <a:t>是块内任何位置产生的一个裂变中子在块内发生一次碰撞（即核反应）的平均概率。</a:t>
                </a:r>
                <a:endParaRPr lang="en-US" altLang="zh-CN" kern="0" dirty="0">
                  <a:latin typeface="KaiTi" panose="02010609060101010101" pitchFamily="49" charset="-122"/>
                  <a:ea typeface="KaiTi" panose="02010609060101010101" pitchFamily="49" charset="-122"/>
                </a:endParaRPr>
              </a:p>
              <a:p>
                <a:pPr marL="0" indent="0">
                  <a:lnSpc>
                    <a:spcPct val="90000"/>
                  </a:lnSpc>
                  <a:buNone/>
                </a:pPr>
                <a:r>
                  <a:rPr lang="en-US" altLang="zh-CN" b="0" kern="0" dirty="0">
                    <a:latin typeface="KaiTi" panose="02010609060101010101" pitchFamily="49" charset="-122"/>
                    <a:ea typeface="KaiTi" panose="02010609060101010101" pitchFamily="49" charset="-122"/>
                  </a:rPr>
                  <a:t>(1)</a:t>
                </a:r>
                <a:r>
                  <a:rPr lang="zh-CN" altLang="en-US" b="0" kern="0" dirty="0">
                    <a:latin typeface="KaiTi" panose="02010609060101010101" pitchFamily="49" charset="-122"/>
                    <a:ea typeface="KaiTi" panose="02010609060101010101" pitchFamily="49" charset="-122"/>
                  </a:rPr>
                  <a:t>如果裸块材料的散射截面</a:t>
                </a:r>
                <a:r>
                  <a:rPr lang="el-GR" altLang="zh-CN" b="0" kern="0" dirty="0">
                    <a:latin typeface="KaiTi" panose="02010609060101010101" pitchFamily="49" charset="-122"/>
                    <a:ea typeface="KaiTi" panose="02010609060101010101" pitchFamily="49" charset="-122"/>
                  </a:rPr>
                  <a:t>σ</a:t>
                </a:r>
                <a:r>
                  <a:rPr lang="en-US" altLang="zh-CN" b="0" kern="0" baseline="-25000" dirty="0">
                    <a:latin typeface="KaiTi" panose="02010609060101010101" pitchFamily="49" charset="-122"/>
                    <a:ea typeface="KaiTi" panose="02010609060101010101" pitchFamily="49" charset="-122"/>
                  </a:rPr>
                  <a:t>s</a:t>
                </a:r>
                <a:r>
                  <a:rPr lang="zh-CN" altLang="en-US" b="0" kern="0" dirty="0">
                    <a:latin typeface="KaiTi" panose="02010609060101010101" pitchFamily="49" charset="-122"/>
                    <a:ea typeface="KaiTi" panose="02010609060101010101" pitchFamily="49" charset="-122"/>
                  </a:rPr>
                  <a:t>＝</a:t>
                </a:r>
                <a:r>
                  <a:rPr lang="en-US" altLang="zh-CN" b="0" kern="0" dirty="0">
                    <a:latin typeface="KaiTi" panose="02010609060101010101" pitchFamily="49" charset="-122"/>
                    <a:ea typeface="KaiTi" panose="02010609060101010101" pitchFamily="49" charset="-122"/>
                  </a:rPr>
                  <a:t>0</a:t>
                </a:r>
                <a:r>
                  <a:rPr lang="zh-CN" altLang="en-US" b="0" kern="0" dirty="0">
                    <a:latin typeface="KaiTi" panose="02010609060101010101" pitchFamily="49" charset="-122"/>
                    <a:ea typeface="KaiTi" panose="02010609060101010101" pitchFamily="49" charset="-122"/>
                  </a:rPr>
                  <a:t>， 证明该裸块达到临界的条件是</a:t>
                </a:r>
                <a14:m>
                  <m:oMath xmlns:m="http://schemas.openxmlformats.org/officeDocument/2006/math">
                    <m:r>
                      <a:rPr lang="zh-CN" altLang="en-US" b="0" i="1" kern="0" smtClean="0">
                        <a:latin typeface="Cambria Math" panose="02040503050406030204" pitchFamily="18" charset="0"/>
                        <a:ea typeface="KaiTi" panose="02010609060101010101" pitchFamily="49" charset="-122"/>
                      </a:rPr>
                      <m:t>𝜂</m:t>
                    </m:r>
                    <m:r>
                      <a:rPr lang="en-US" altLang="zh-CN" b="0" i="1" kern="0" smtClean="0">
                        <a:latin typeface="Cambria Math" panose="02040503050406030204" pitchFamily="18" charset="0"/>
                        <a:ea typeface="KaiTi" panose="02010609060101010101" pitchFamily="49" charset="-122"/>
                      </a:rPr>
                      <m:t>𝑝</m:t>
                    </m:r>
                  </m:oMath>
                </a14:m>
                <a:r>
                  <a:rPr lang="zh-CN" altLang="en-US" b="0" kern="0" dirty="0">
                    <a:latin typeface="KaiTi" panose="02010609060101010101" pitchFamily="49" charset="-122"/>
                    <a:ea typeface="KaiTi" panose="02010609060101010101" pitchFamily="49" charset="-122"/>
                  </a:rPr>
                  <a:t>＝</a:t>
                </a:r>
                <a:r>
                  <a:rPr lang="en-US" altLang="zh-CN" b="0" kern="0" dirty="0">
                    <a:latin typeface="KaiTi" panose="02010609060101010101" pitchFamily="49" charset="-122"/>
                    <a:ea typeface="KaiTi" panose="02010609060101010101" pitchFamily="49" charset="-122"/>
                  </a:rPr>
                  <a:t>1</a:t>
                </a:r>
                <a:r>
                  <a:rPr lang="zh-CN" altLang="en-US" b="0" kern="0" dirty="0">
                    <a:latin typeface="KaiTi" panose="02010609060101010101" pitchFamily="49" charset="-122"/>
                    <a:ea typeface="KaiTi" panose="02010609060101010101" pitchFamily="49" charset="-122"/>
                  </a:rPr>
                  <a:t>，其中</a:t>
                </a:r>
                <a14:m>
                  <m:oMath xmlns:m="http://schemas.openxmlformats.org/officeDocument/2006/math">
                    <m:r>
                      <a:rPr lang="zh-CN" altLang="en-US" b="0" i="1" kern="0" smtClean="0">
                        <a:latin typeface="Cambria Math" panose="02040503050406030204" pitchFamily="18" charset="0"/>
                        <a:ea typeface="KaiTi" panose="02010609060101010101" pitchFamily="49" charset="-122"/>
                      </a:rPr>
                      <m:t>𝜂</m:t>
                    </m:r>
                  </m:oMath>
                </a14:m>
                <a:r>
                  <a:rPr lang="zh-CN" altLang="en-US" b="0" kern="0" dirty="0">
                    <a:latin typeface="KaiTi" panose="02010609060101010101" pitchFamily="49" charset="-122"/>
                    <a:ea typeface="KaiTi" panose="02010609060101010101" pitchFamily="49" charset="-122"/>
                  </a:rPr>
                  <a:t>是裸块材料每吸收一个中子放出的平均中子数。</a:t>
                </a:r>
                <a:endParaRPr lang="en-US" altLang="zh-CN" b="0" kern="0" dirty="0">
                  <a:latin typeface="KaiTi" panose="02010609060101010101" pitchFamily="49" charset="-122"/>
                  <a:ea typeface="KaiTi" panose="02010609060101010101" pitchFamily="49" charset="-122"/>
                </a:endParaRPr>
              </a:p>
              <a:p>
                <a:pPr marL="0" indent="0">
                  <a:lnSpc>
                    <a:spcPct val="90000"/>
                  </a:lnSpc>
                  <a:buNone/>
                </a:pPr>
                <a:r>
                  <a:rPr lang="en-US" altLang="zh-CN" b="0" kern="0" dirty="0">
                    <a:latin typeface="KaiTi" panose="02010609060101010101" pitchFamily="49" charset="-122"/>
                    <a:ea typeface="KaiTi" panose="02010609060101010101" pitchFamily="49" charset="-122"/>
                  </a:rPr>
                  <a:t>(2)</a:t>
                </a:r>
                <a:r>
                  <a:rPr lang="zh-CN" altLang="en-US" b="0" kern="0" dirty="0">
                    <a:latin typeface="KaiTi" panose="02010609060101010101" pitchFamily="49" charset="-122"/>
                    <a:ea typeface="KaiTi" panose="02010609060101010101" pitchFamily="49" charset="-122"/>
                  </a:rPr>
                  <a:t>如果裸块材料的散射截面</a:t>
                </a:r>
                <a:r>
                  <a:rPr lang="el-GR" altLang="zh-CN" b="0" kern="0" dirty="0">
                    <a:latin typeface="KaiTi" panose="02010609060101010101" pitchFamily="49" charset="-122"/>
                    <a:ea typeface="KaiTi" panose="02010609060101010101" pitchFamily="49" charset="-122"/>
                  </a:rPr>
                  <a:t>σ</a:t>
                </a:r>
                <a:r>
                  <a:rPr lang="en-US" altLang="zh-CN" b="0" kern="0" baseline="-25000" dirty="0">
                    <a:latin typeface="KaiTi" panose="02010609060101010101" pitchFamily="49" charset="-122"/>
                    <a:ea typeface="KaiTi" panose="02010609060101010101" pitchFamily="49" charset="-122"/>
                  </a:rPr>
                  <a:t>s</a:t>
                </a:r>
                <a:r>
                  <a:rPr lang="en-US" altLang="zh-CN" b="0" kern="0" dirty="0">
                    <a:latin typeface="KaiTi" panose="02010609060101010101" pitchFamily="49" charset="-122"/>
                    <a:ea typeface="KaiTi" panose="02010609060101010101" pitchFamily="49" charset="-122"/>
                  </a:rPr>
                  <a:t> ≠0</a:t>
                </a:r>
                <a:r>
                  <a:rPr lang="zh-CN" altLang="en-US" b="0" kern="0" dirty="0">
                    <a:latin typeface="KaiTi" panose="02010609060101010101" pitchFamily="49" charset="-122"/>
                    <a:ea typeface="KaiTi" panose="02010609060101010101" pitchFamily="49" charset="-122"/>
                  </a:rPr>
                  <a:t>，但假定裂变中子在散射碰撞时不损失能量，试证明，临界条件为</a:t>
                </a:r>
                <a:endParaRPr lang="zh-CN" altLang="en-US" b="0" kern="0" dirty="0">
                  <a:latin typeface="KaiTi" panose="02010609060101010101" pitchFamily="49" charset="-122"/>
                  <a:ea typeface="KaiTi" panose="02010609060101010101" pitchFamily="49" charset="-122"/>
                </a:endParaRPr>
              </a:p>
              <a:p>
                <a:pPr>
                  <a:lnSpc>
                    <a:spcPct val="90000"/>
                  </a:lnSpc>
                  <a:buFontTx/>
                  <a:buNone/>
                </a:pPr>
                <a:r>
                  <a:rPr lang="zh-CN" altLang="en-US" b="0" kern="0" dirty="0">
                    <a:latin typeface="KaiTi" panose="02010609060101010101" pitchFamily="49" charset="-122"/>
                    <a:ea typeface="KaiTi" panose="02010609060101010101" pitchFamily="49" charset="-122"/>
                    <a:cs typeface="Arial" panose="020B0604020202020204" pitchFamily="34" charset="0"/>
                  </a:rPr>
                  <a:t>       </a:t>
                </a:r>
                <a:r>
                  <a:rPr lang="en-US" altLang="zh-CN" b="0" kern="0" dirty="0">
                    <a:latin typeface="KaiTi" panose="02010609060101010101" pitchFamily="49" charset="-122"/>
                    <a:ea typeface="KaiTi" panose="02010609060101010101" pitchFamily="49" charset="-122"/>
                    <a:cs typeface="Arial" panose="020B0604020202020204" pitchFamily="34" charset="0"/>
                  </a:rPr>
                  <a:t>		</a:t>
                </a:r>
                <a14:m>
                  <m:oMath xmlns:m="http://schemas.openxmlformats.org/officeDocument/2006/math">
                    <m:f>
                      <m:fPr>
                        <m:ctrlPr>
                          <a:rPr lang="en-US" altLang="zh-CN" b="0" i="1" kern="0" smtClean="0">
                            <a:latin typeface="Cambria Math" panose="02040503050406030204" pitchFamily="18" charset="0"/>
                            <a:ea typeface="KaiTi" panose="02010609060101010101" pitchFamily="49" charset="-122"/>
                          </a:rPr>
                        </m:ctrlPr>
                      </m:fPr>
                      <m:num>
                        <m:r>
                          <a:rPr lang="zh-CN" altLang="en-US" b="0" i="1" kern="0">
                            <a:latin typeface="Cambria Math" panose="02040503050406030204" pitchFamily="18" charset="0"/>
                            <a:ea typeface="KaiTi" panose="02010609060101010101" pitchFamily="49" charset="-122"/>
                          </a:rPr>
                          <m:t>𝜂</m:t>
                        </m:r>
                        <m:r>
                          <a:rPr lang="en-US" altLang="zh-CN" b="0" i="1" kern="0">
                            <a:latin typeface="Cambria Math" panose="02040503050406030204" pitchFamily="18" charset="0"/>
                            <a:ea typeface="KaiTi" panose="02010609060101010101" pitchFamily="49" charset="-122"/>
                          </a:rPr>
                          <m:t>𝑝</m:t>
                        </m:r>
                        <m:sSub>
                          <m:sSubPr>
                            <m:ctrlPr>
                              <a:rPr lang="en-US" altLang="zh-CN" b="0" i="1" kern="0" smtClean="0">
                                <a:latin typeface="Cambria Math" panose="02040503050406030204" pitchFamily="18" charset="0"/>
                                <a:ea typeface="KaiTi" panose="02010609060101010101" pitchFamily="49" charset="-122"/>
                              </a:rPr>
                            </m:ctrlPr>
                          </m:sSubPr>
                          <m:e>
                            <m:r>
                              <a:rPr lang="en-US" altLang="zh-CN" b="0" i="1" kern="0" smtClean="0">
                                <a:latin typeface="Cambria Math" panose="02040503050406030204" pitchFamily="18" charset="0"/>
                                <a:ea typeface="Cambria Math" panose="02040503050406030204" pitchFamily="18" charset="0"/>
                              </a:rPr>
                              <m:t>𝜎</m:t>
                            </m:r>
                          </m:e>
                          <m:sub>
                            <m:r>
                              <a:rPr lang="en-US" altLang="zh-CN" b="0" i="1" kern="0" smtClean="0">
                                <a:latin typeface="Cambria Math" panose="02040503050406030204" pitchFamily="18" charset="0"/>
                                <a:ea typeface="KaiTi" panose="02010609060101010101" pitchFamily="49" charset="-122"/>
                              </a:rPr>
                              <m:t>𝑎</m:t>
                            </m:r>
                          </m:sub>
                        </m:sSub>
                      </m:num>
                      <m:den>
                        <m:d>
                          <m:dPr>
                            <m:ctrlPr>
                              <a:rPr lang="en-US" altLang="zh-CN" b="0" i="1" kern="0" smtClean="0">
                                <a:latin typeface="Cambria Math" panose="02040503050406030204" pitchFamily="18" charset="0"/>
                                <a:ea typeface="KaiTi" panose="02010609060101010101" pitchFamily="49" charset="-122"/>
                              </a:rPr>
                            </m:ctrlPr>
                          </m:dPr>
                          <m:e>
                            <m:sSub>
                              <m:sSubPr>
                                <m:ctrlPr>
                                  <a:rPr lang="en-US" altLang="zh-CN" b="0" i="1" kern="0" smtClean="0">
                                    <a:latin typeface="Cambria Math" panose="02040503050406030204" pitchFamily="18" charset="0"/>
                                    <a:ea typeface="KaiTi" panose="02010609060101010101" pitchFamily="49" charset="-122"/>
                                  </a:rPr>
                                </m:ctrlPr>
                              </m:sSubPr>
                              <m:e>
                                <m:r>
                                  <a:rPr lang="en-US" altLang="zh-CN" b="0" i="1" kern="0" smtClean="0">
                                    <a:latin typeface="Cambria Math" panose="02040503050406030204" pitchFamily="18" charset="0"/>
                                    <a:ea typeface="Cambria Math" panose="02040503050406030204" pitchFamily="18" charset="0"/>
                                  </a:rPr>
                                  <m:t>𝜎</m:t>
                                </m:r>
                              </m:e>
                              <m:sub>
                                <m:r>
                                  <a:rPr lang="en-US" altLang="zh-CN" b="0" i="1" kern="0" smtClean="0">
                                    <a:latin typeface="Cambria Math" panose="02040503050406030204" pitchFamily="18" charset="0"/>
                                    <a:ea typeface="KaiTi" panose="02010609060101010101" pitchFamily="49" charset="-122"/>
                                  </a:rPr>
                                  <m:t>𝑡</m:t>
                                </m:r>
                              </m:sub>
                            </m:sSub>
                            <m:r>
                              <a:rPr lang="en-US" altLang="zh-CN" b="0" i="1" kern="0" smtClean="0">
                                <a:latin typeface="Cambria Math" panose="02040503050406030204" pitchFamily="18" charset="0"/>
                                <a:ea typeface="KaiTi" panose="02010609060101010101" pitchFamily="49" charset="-122"/>
                              </a:rPr>
                              <m:t>−</m:t>
                            </m:r>
                            <m:r>
                              <a:rPr lang="en-US" altLang="zh-CN" b="0" i="1" kern="0" smtClean="0">
                                <a:latin typeface="Cambria Math" panose="02040503050406030204" pitchFamily="18" charset="0"/>
                                <a:ea typeface="KaiTi" panose="02010609060101010101" pitchFamily="49" charset="-122"/>
                              </a:rPr>
                              <m:t>𝑝</m:t>
                            </m:r>
                            <m:sSub>
                              <m:sSubPr>
                                <m:ctrlPr>
                                  <a:rPr lang="en-US" altLang="zh-CN" b="0" i="1" kern="0" smtClean="0">
                                    <a:latin typeface="Cambria Math" panose="02040503050406030204" pitchFamily="18" charset="0"/>
                                    <a:ea typeface="KaiTi" panose="02010609060101010101" pitchFamily="49" charset="-122"/>
                                  </a:rPr>
                                </m:ctrlPr>
                              </m:sSubPr>
                              <m:e>
                                <m:r>
                                  <a:rPr lang="en-US" altLang="zh-CN" b="0" i="1" kern="0" smtClean="0">
                                    <a:latin typeface="Cambria Math" panose="02040503050406030204" pitchFamily="18" charset="0"/>
                                    <a:ea typeface="Cambria Math" panose="02040503050406030204" pitchFamily="18" charset="0"/>
                                  </a:rPr>
                                  <m:t>𝜎</m:t>
                                </m:r>
                              </m:e>
                              <m:sub>
                                <m:r>
                                  <a:rPr lang="en-US" altLang="zh-CN" b="0" i="1" kern="0" smtClean="0">
                                    <a:latin typeface="Cambria Math" panose="02040503050406030204" pitchFamily="18" charset="0"/>
                                    <a:ea typeface="KaiTi" panose="02010609060101010101" pitchFamily="49" charset="-122"/>
                                  </a:rPr>
                                  <m:t>𝑠</m:t>
                                </m:r>
                              </m:sub>
                            </m:sSub>
                          </m:e>
                        </m:d>
                      </m:den>
                    </m:f>
                    <m:r>
                      <a:rPr lang="en-US" altLang="zh-CN" b="0" i="1" kern="0" smtClean="0">
                        <a:latin typeface="Cambria Math" panose="02040503050406030204" pitchFamily="18" charset="0"/>
                        <a:ea typeface="KaiTi" panose="02010609060101010101" pitchFamily="49" charset="-122"/>
                      </a:rPr>
                      <m:t>=</m:t>
                    </m:r>
                    <m:r>
                      <a:rPr lang="en-US" altLang="zh-CN" b="0" i="1" kern="0" smtClean="0">
                        <a:latin typeface="Cambria Math" panose="02040503050406030204" pitchFamily="18" charset="0"/>
                        <a:ea typeface="KaiTi" panose="02010609060101010101" pitchFamily="49" charset="-122"/>
                      </a:rPr>
                      <m:t>1</m:t>
                    </m:r>
                  </m:oMath>
                </a14:m>
                <a:endParaRPr lang="en-US" altLang="zh-CN" b="0" kern="0" dirty="0">
                  <a:latin typeface="KaiTi" panose="02010609060101010101" pitchFamily="49" charset="-122"/>
                  <a:ea typeface="KaiTi" panose="02010609060101010101" pitchFamily="49" charset="-122"/>
                </a:endParaRPr>
              </a:p>
            </p:txBody>
          </p:sp>
        </mc:Choice>
        <mc:Fallback>
          <p:sp>
            <p:nvSpPr>
              <p:cNvPr id="4" name="Rectangle 3"/>
              <p:cNvSpPr txBox="1">
                <a:spLocks noRot="1" noChangeAspect="1" noMove="1" noResize="1" noEditPoints="1" noAdjustHandles="1" noChangeArrowheads="1" noChangeShapeType="1" noTextEdit="1"/>
              </p:cNvSpPr>
              <p:nvPr/>
            </p:nvSpPr>
            <p:spPr>
              <a:xfrm>
                <a:off x="179512" y="764704"/>
                <a:ext cx="8229600" cy="5715000"/>
              </a:xfrm>
              <a:prstGeom prst="rect">
                <a:avLst/>
              </a:prstGeom>
              <a:blipFill rotWithShape="1">
                <a:blip r:embed="rId1"/>
                <a:stretch>
                  <a:fillRect l="-5" t="-3" r="5" b="3"/>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5" name="矩形 4"/>
              <p:cNvSpPr/>
              <p:nvPr/>
            </p:nvSpPr>
            <p:spPr>
              <a:xfrm>
                <a:off x="292119" y="3588503"/>
                <a:ext cx="8503201" cy="2687955"/>
              </a:xfrm>
              <a:prstGeom prst="rect">
                <a:avLst/>
              </a:prstGeom>
            </p:spPr>
            <p:txBody>
              <a:bodyPr wrap="square">
                <a:spAutoFit/>
              </a:bodyPr>
              <a:lstStyle/>
              <a:p>
                <a:pPr>
                  <a:lnSpc>
                    <a:spcPct val="90000"/>
                  </a:lnSpc>
                </a:pPr>
                <a:r>
                  <a:rPr lang="en-US" altLang="zh-CN" dirty="0">
                    <a:solidFill>
                      <a:schemeClr val="tx2"/>
                    </a:solidFill>
                    <a:latin typeface="FangSong" panose="02010609060101010101" pitchFamily="49" charset="-122"/>
                    <a:ea typeface="FangSong" panose="02010609060101010101" pitchFamily="49" charset="-122"/>
                  </a:rPr>
                  <a:t>1)</a:t>
                </a:r>
                <a:r>
                  <a:rPr lang="zh-CN" altLang="en-US" dirty="0">
                    <a:solidFill>
                      <a:schemeClr val="tx2"/>
                    </a:solidFill>
                    <a:latin typeface="FangSong" panose="02010609060101010101" pitchFamily="49" charset="-122"/>
                    <a:ea typeface="FangSong" panose="02010609060101010101" pitchFamily="49" charset="-122"/>
                  </a:rPr>
                  <a:t>首先考虑</a:t>
                </a:r>
                <a14:m>
                  <m:oMath xmlns:m="http://schemas.openxmlformats.org/officeDocument/2006/math">
                    <m:sSub>
                      <m:sSubPr>
                        <m:ctrlPr>
                          <a:rPr lang="en-US" altLang="zh-CN" i="1" kern="0">
                            <a:solidFill>
                              <a:schemeClr val="tx2"/>
                            </a:solidFill>
                            <a:latin typeface="Cambria Math" panose="02040503050406030204" pitchFamily="18" charset="0"/>
                            <a:ea typeface="KaiTi" panose="02010609060101010101" pitchFamily="49" charset="-122"/>
                          </a:rPr>
                        </m:ctrlPr>
                      </m:sSubPr>
                      <m:e>
                        <m:r>
                          <a:rPr lang="en-US" altLang="zh-CN" i="1" kern="0">
                            <a:solidFill>
                              <a:schemeClr val="tx2"/>
                            </a:solidFill>
                            <a:latin typeface="Cambria Math" panose="02040503050406030204" pitchFamily="18" charset="0"/>
                            <a:ea typeface="Cambria Math" panose="02040503050406030204" pitchFamily="18" charset="0"/>
                          </a:rPr>
                          <m:t>𝜎</m:t>
                        </m:r>
                      </m:e>
                      <m:sub>
                        <m:r>
                          <a:rPr lang="en-US" altLang="zh-CN" i="1" kern="0">
                            <a:solidFill>
                              <a:schemeClr val="tx2"/>
                            </a:solidFill>
                            <a:latin typeface="Cambria Math" panose="02040503050406030204" pitchFamily="18" charset="0"/>
                            <a:ea typeface="KaiTi" panose="02010609060101010101" pitchFamily="49" charset="-122"/>
                          </a:rPr>
                          <m:t>𝑠</m:t>
                        </m:r>
                      </m:sub>
                    </m:sSub>
                    <m:r>
                      <a:rPr lang="en-US" altLang="zh-CN" b="0" i="1" kern="0" smtClean="0">
                        <a:solidFill>
                          <a:schemeClr val="tx2"/>
                        </a:solidFill>
                        <a:latin typeface="Cambria Math" panose="02040503050406030204" pitchFamily="18" charset="0"/>
                        <a:ea typeface="KaiTi" panose="02010609060101010101" pitchFamily="49" charset="-122"/>
                      </a:rPr>
                      <m:t>=</m:t>
                    </m:r>
                    <m:r>
                      <a:rPr lang="en-US" altLang="zh-CN" b="0" i="1" kern="0" smtClean="0">
                        <a:solidFill>
                          <a:schemeClr val="tx2"/>
                        </a:solidFill>
                        <a:latin typeface="Cambria Math" panose="02040503050406030204" pitchFamily="18" charset="0"/>
                        <a:ea typeface="KaiTi" panose="02010609060101010101" pitchFamily="49" charset="-122"/>
                      </a:rPr>
                      <m:t>0</m:t>
                    </m:r>
                  </m:oMath>
                </a14:m>
                <a:r>
                  <a:rPr lang="zh-CN" altLang="en-US" dirty="0">
                    <a:solidFill>
                      <a:schemeClr val="tx2"/>
                    </a:solidFill>
                    <a:latin typeface="FangSong" panose="02010609060101010101" pitchFamily="49" charset="-122"/>
                    <a:ea typeface="FangSong" panose="02010609060101010101" pitchFamily="49" charset="-122"/>
                  </a:rPr>
                  <a:t>的情况。设第一代有</a:t>
                </a:r>
                <a:r>
                  <a:rPr lang="en-US" altLang="zh-CN" dirty="0">
                    <a:solidFill>
                      <a:schemeClr val="tx2"/>
                    </a:solidFill>
                    <a:latin typeface="FangSong" panose="02010609060101010101" pitchFamily="49" charset="-122"/>
                    <a:ea typeface="FangSong" panose="02010609060101010101" pitchFamily="49" charset="-122"/>
                  </a:rPr>
                  <a:t>n</a:t>
                </a:r>
                <a:r>
                  <a:rPr lang="zh-CN" altLang="en-US" dirty="0">
                    <a:solidFill>
                      <a:schemeClr val="tx2"/>
                    </a:solidFill>
                    <a:latin typeface="FangSong" panose="02010609060101010101" pitchFamily="49" charset="-122"/>
                    <a:ea typeface="FangSong" panose="02010609060101010101" pitchFamily="49" charset="-122"/>
                  </a:rPr>
                  <a:t>个中子，依题意有</a:t>
                </a:r>
                <a:r>
                  <a:rPr lang="en-US" altLang="zh-CN" dirty="0">
                    <a:solidFill>
                      <a:schemeClr val="tx2"/>
                    </a:solidFill>
                    <a:latin typeface="FangSong" panose="02010609060101010101" pitchFamily="49" charset="-122"/>
                    <a:ea typeface="FangSong" panose="02010609060101010101" pitchFamily="49" charset="-122"/>
                  </a:rPr>
                  <a:t>np</a:t>
                </a:r>
                <a:r>
                  <a:rPr lang="zh-CN" altLang="en-US" dirty="0">
                    <a:solidFill>
                      <a:schemeClr val="tx2"/>
                    </a:solidFill>
                    <a:latin typeface="FangSong" panose="02010609060101010101" pitchFamily="49" charset="-122"/>
                    <a:ea typeface="FangSong" panose="02010609060101010101" pitchFamily="49" charset="-122"/>
                  </a:rPr>
                  <a:t>个中子在块内被吸收</a:t>
                </a:r>
                <a:r>
                  <a:rPr lang="en-US" altLang="zh-CN" dirty="0">
                    <a:solidFill>
                      <a:schemeClr val="tx2"/>
                    </a:solidFill>
                    <a:latin typeface="FangSong" panose="02010609060101010101" pitchFamily="49" charset="-122"/>
                    <a:ea typeface="FangSong" panose="02010609060101010101" pitchFamily="49" charset="-122"/>
                  </a:rPr>
                  <a:t>, </a:t>
                </a:r>
                <a:r>
                  <a:rPr lang="zh-CN" altLang="en-US" dirty="0">
                    <a:solidFill>
                      <a:schemeClr val="tx2"/>
                    </a:solidFill>
                    <a:latin typeface="FangSong" panose="02010609060101010101" pitchFamily="49" charset="-122"/>
                    <a:ea typeface="FangSong" panose="02010609060101010101" pitchFamily="49" charset="-122"/>
                  </a:rPr>
                  <a:t>吸收后放出的第二代中子数是</a:t>
                </a:r>
                <a14:m>
                  <m:oMath xmlns:m="http://schemas.openxmlformats.org/officeDocument/2006/math">
                    <m:r>
                      <m:rPr>
                        <m:sty m:val="p"/>
                      </m:rPr>
                      <a:rPr lang="en-US" altLang="zh-CN" b="0" i="0" kern="0" smtClean="0">
                        <a:solidFill>
                          <a:schemeClr val="tx2"/>
                        </a:solidFill>
                        <a:latin typeface="Cambria Math" panose="02040503050406030204" pitchFamily="18" charset="0"/>
                        <a:ea typeface="KaiTi" panose="02010609060101010101" pitchFamily="49" charset="-122"/>
                      </a:rPr>
                      <m:t>n</m:t>
                    </m:r>
                    <m:r>
                      <a:rPr lang="zh-CN" altLang="en-US" i="1" kern="0">
                        <a:solidFill>
                          <a:schemeClr val="tx2"/>
                        </a:solidFill>
                        <a:latin typeface="Cambria Math" panose="02040503050406030204" pitchFamily="18" charset="0"/>
                        <a:ea typeface="KaiTi" panose="02010609060101010101" pitchFamily="49" charset="-122"/>
                      </a:rPr>
                      <m:t>𝜂</m:t>
                    </m:r>
                    <m:r>
                      <a:rPr lang="en-US" altLang="zh-CN" i="1" kern="0">
                        <a:solidFill>
                          <a:schemeClr val="tx2"/>
                        </a:solidFill>
                        <a:latin typeface="Cambria Math" panose="02040503050406030204" pitchFamily="18" charset="0"/>
                        <a:ea typeface="KaiTi" panose="02010609060101010101" pitchFamily="49" charset="-122"/>
                      </a:rPr>
                      <m:t>𝑝</m:t>
                    </m:r>
                  </m:oMath>
                </a14:m>
                <a:r>
                  <a:rPr lang="zh-CN" altLang="en-US" dirty="0">
                    <a:solidFill>
                      <a:schemeClr val="tx2"/>
                    </a:solidFill>
                    <a:latin typeface="FangSong" panose="02010609060101010101" pitchFamily="49" charset="-122"/>
                    <a:ea typeface="FangSong" panose="02010609060101010101" pitchFamily="49" charset="-122"/>
                  </a:rPr>
                  <a:t>个。临界条件是</a:t>
                </a:r>
                <a:r>
                  <a:rPr lang="en-US" altLang="zh-CN" dirty="0">
                    <a:solidFill>
                      <a:schemeClr val="tx2"/>
                    </a:solidFill>
                    <a:latin typeface="FangSong" panose="02010609060101010101" pitchFamily="49" charset="-122"/>
                    <a:ea typeface="FangSong" panose="02010609060101010101" pitchFamily="49" charset="-122"/>
                  </a:rPr>
                  <a:t>n=</a:t>
                </a:r>
                <a:r>
                  <a:rPr lang="en-US" altLang="zh-CN" kern="0" dirty="0">
                    <a:solidFill>
                      <a:schemeClr val="tx2"/>
                    </a:solidFill>
                    <a:ea typeface="KaiTi" panose="02010609060101010101" pitchFamily="49" charset="-122"/>
                  </a:rPr>
                  <a:t> </a:t>
                </a:r>
                <a14:m>
                  <m:oMath xmlns:m="http://schemas.openxmlformats.org/officeDocument/2006/math">
                    <m:r>
                      <m:rPr>
                        <m:sty m:val="p"/>
                      </m:rPr>
                      <a:rPr lang="en-US" altLang="zh-CN" kern="0">
                        <a:solidFill>
                          <a:schemeClr val="tx2"/>
                        </a:solidFill>
                        <a:latin typeface="Cambria Math" panose="02040503050406030204" pitchFamily="18" charset="0"/>
                        <a:ea typeface="KaiTi" panose="02010609060101010101" pitchFamily="49" charset="-122"/>
                      </a:rPr>
                      <m:t>n</m:t>
                    </m:r>
                    <m:r>
                      <a:rPr lang="zh-CN" altLang="en-US" i="1" kern="0">
                        <a:solidFill>
                          <a:schemeClr val="tx2"/>
                        </a:solidFill>
                        <a:latin typeface="Cambria Math" panose="02040503050406030204" pitchFamily="18" charset="0"/>
                        <a:ea typeface="KaiTi" panose="02010609060101010101" pitchFamily="49" charset="-122"/>
                      </a:rPr>
                      <m:t>𝜂</m:t>
                    </m:r>
                    <m:r>
                      <a:rPr lang="en-US" altLang="zh-CN" i="1" kern="0">
                        <a:solidFill>
                          <a:schemeClr val="tx2"/>
                        </a:solidFill>
                        <a:latin typeface="Cambria Math" panose="02040503050406030204" pitchFamily="18" charset="0"/>
                        <a:ea typeface="KaiTi" panose="02010609060101010101" pitchFamily="49" charset="-122"/>
                      </a:rPr>
                      <m:t>𝑝</m:t>
                    </m:r>
                    <m:r>
                      <a:rPr lang="en-US" altLang="zh-CN" i="1" kern="0">
                        <a:solidFill>
                          <a:schemeClr val="tx2"/>
                        </a:solidFill>
                        <a:latin typeface="Cambria Math" panose="02040503050406030204" pitchFamily="18" charset="0"/>
                        <a:ea typeface="KaiTi" panose="02010609060101010101" pitchFamily="49" charset="-122"/>
                      </a:rPr>
                      <m:t> </m:t>
                    </m:r>
                  </m:oMath>
                </a14:m>
                <a:r>
                  <a:rPr lang="zh-CN" altLang="en-US" dirty="0">
                    <a:solidFill>
                      <a:schemeClr val="tx2"/>
                    </a:solidFill>
                    <a:latin typeface="FangSong" panose="02010609060101010101" pitchFamily="49" charset="-122"/>
                    <a:ea typeface="FangSong" panose="02010609060101010101" pitchFamily="49" charset="-122"/>
                  </a:rPr>
                  <a:t>，即</a:t>
                </a:r>
                <a14:m>
                  <m:oMath xmlns:m="http://schemas.openxmlformats.org/officeDocument/2006/math">
                    <m:r>
                      <a:rPr lang="zh-CN" altLang="en-US" i="1" kern="0">
                        <a:solidFill>
                          <a:schemeClr val="tx2"/>
                        </a:solidFill>
                        <a:latin typeface="Cambria Math" panose="02040503050406030204" pitchFamily="18" charset="0"/>
                        <a:ea typeface="KaiTi" panose="02010609060101010101" pitchFamily="49" charset="-122"/>
                      </a:rPr>
                      <m:t>𝜂</m:t>
                    </m:r>
                    <m:r>
                      <a:rPr lang="en-US" altLang="zh-CN" i="1" kern="0">
                        <a:solidFill>
                          <a:schemeClr val="tx2"/>
                        </a:solidFill>
                        <a:latin typeface="Cambria Math" panose="02040503050406030204" pitchFamily="18" charset="0"/>
                        <a:ea typeface="KaiTi" panose="02010609060101010101" pitchFamily="49" charset="-122"/>
                      </a:rPr>
                      <m:t>𝑝</m:t>
                    </m:r>
                    <m:r>
                      <a:rPr lang="en-US" altLang="zh-CN" b="0" i="1" kern="0" smtClean="0">
                        <a:solidFill>
                          <a:schemeClr val="tx2"/>
                        </a:solidFill>
                        <a:latin typeface="Cambria Math" panose="02040503050406030204" pitchFamily="18" charset="0"/>
                        <a:ea typeface="KaiTi" panose="02010609060101010101" pitchFamily="49" charset="-122"/>
                      </a:rPr>
                      <m:t>=</m:t>
                    </m:r>
                    <m:r>
                      <a:rPr lang="en-US" altLang="zh-CN" b="0" i="1" kern="0" smtClean="0">
                        <a:solidFill>
                          <a:schemeClr val="tx2"/>
                        </a:solidFill>
                        <a:latin typeface="Cambria Math" panose="02040503050406030204" pitchFamily="18" charset="0"/>
                        <a:ea typeface="KaiTi" panose="02010609060101010101" pitchFamily="49" charset="-122"/>
                      </a:rPr>
                      <m:t>1</m:t>
                    </m:r>
                    <m:r>
                      <a:rPr lang="en-US" altLang="zh-CN" i="1" kern="0">
                        <a:solidFill>
                          <a:schemeClr val="tx2"/>
                        </a:solidFill>
                        <a:latin typeface="Cambria Math" panose="02040503050406030204" pitchFamily="18" charset="0"/>
                        <a:ea typeface="KaiTi" panose="02010609060101010101" pitchFamily="49" charset="-122"/>
                      </a:rPr>
                      <m:t> </m:t>
                    </m:r>
                  </m:oMath>
                </a14:m>
                <a:r>
                  <a:rPr lang="zh-CN" altLang="en-US" dirty="0">
                    <a:solidFill>
                      <a:schemeClr val="tx2"/>
                    </a:solidFill>
                    <a:latin typeface="FangSong" panose="02010609060101010101" pitchFamily="49" charset="-122"/>
                    <a:ea typeface="FangSong" panose="02010609060101010101" pitchFamily="49" charset="-122"/>
                  </a:rPr>
                  <a:t>。</a:t>
                </a:r>
                <a:endParaRPr lang="en-US" altLang="zh-CN" dirty="0">
                  <a:solidFill>
                    <a:schemeClr val="tx2"/>
                  </a:solidFill>
                  <a:latin typeface="FangSong" panose="02010609060101010101" pitchFamily="49" charset="-122"/>
                  <a:ea typeface="FangSong" panose="02010609060101010101" pitchFamily="49" charset="-122"/>
                </a:endParaRPr>
              </a:p>
              <a:p>
                <a:pPr>
                  <a:lnSpc>
                    <a:spcPct val="90000"/>
                  </a:lnSpc>
                </a:pPr>
                <a:endParaRPr lang="zh-CN" altLang="en-US" dirty="0">
                  <a:solidFill>
                    <a:schemeClr val="tx2"/>
                  </a:solidFill>
                  <a:latin typeface="FangSong" panose="02010609060101010101" pitchFamily="49" charset="-122"/>
                  <a:ea typeface="FangSong" panose="02010609060101010101" pitchFamily="49" charset="-122"/>
                </a:endParaRPr>
              </a:p>
              <a:p>
                <a:pPr>
                  <a:lnSpc>
                    <a:spcPct val="90000"/>
                  </a:lnSpc>
                </a:pPr>
                <a:r>
                  <a:rPr lang="en-US" altLang="zh-CN" b="1" dirty="0">
                    <a:solidFill>
                      <a:schemeClr val="tx2"/>
                    </a:solidFill>
                    <a:latin typeface="FangSong" panose="02010609060101010101" pitchFamily="49" charset="-122"/>
                    <a:ea typeface="FangSong" panose="02010609060101010101" pitchFamily="49" charset="-122"/>
                  </a:rPr>
                  <a:t>2)</a:t>
                </a:r>
                <a:r>
                  <a:rPr lang="zh-CN" altLang="en-US" b="1" dirty="0">
                    <a:solidFill>
                      <a:schemeClr val="tx2"/>
                    </a:solidFill>
                    <a:latin typeface="FangSong" panose="02010609060101010101" pitchFamily="49" charset="-122"/>
                    <a:ea typeface="FangSong" panose="02010609060101010101" pitchFamily="49" charset="-122"/>
                  </a:rPr>
                  <a:t>再</a:t>
                </a:r>
                <a:r>
                  <a:rPr lang="zh-CN" altLang="en-US" dirty="0">
                    <a:solidFill>
                      <a:schemeClr val="tx2"/>
                    </a:solidFill>
                    <a:latin typeface="FangSong" panose="02010609060101010101" pitchFamily="49" charset="-122"/>
                    <a:ea typeface="FangSong" panose="02010609060101010101" pitchFamily="49" charset="-122"/>
                  </a:rPr>
                  <a:t>考虑</a:t>
                </a:r>
                <a14:m>
                  <m:oMath xmlns:m="http://schemas.openxmlformats.org/officeDocument/2006/math">
                    <m:sSub>
                      <m:sSubPr>
                        <m:ctrlPr>
                          <a:rPr lang="en-US" altLang="zh-CN" i="1" kern="0" smtClean="0">
                            <a:solidFill>
                              <a:schemeClr val="tx2"/>
                            </a:solidFill>
                            <a:latin typeface="Cambria Math" panose="02040503050406030204" pitchFamily="18" charset="0"/>
                            <a:ea typeface="KaiTi" panose="02010609060101010101" pitchFamily="49" charset="-122"/>
                          </a:rPr>
                        </m:ctrlPr>
                      </m:sSubPr>
                      <m:e>
                        <m:r>
                          <a:rPr lang="en-US" altLang="zh-CN" i="1" kern="0">
                            <a:solidFill>
                              <a:schemeClr val="tx2"/>
                            </a:solidFill>
                            <a:latin typeface="Cambria Math" panose="02040503050406030204" pitchFamily="18" charset="0"/>
                            <a:ea typeface="Cambria Math" panose="02040503050406030204" pitchFamily="18" charset="0"/>
                          </a:rPr>
                          <m:t>𝜎</m:t>
                        </m:r>
                      </m:e>
                      <m:sub>
                        <m:r>
                          <a:rPr lang="en-US" altLang="zh-CN" i="1" kern="0">
                            <a:solidFill>
                              <a:schemeClr val="tx2"/>
                            </a:solidFill>
                            <a:latin typeface="Cambria Math" panose="02040503050406030204" pitchFamily="18" charset="0"/>
                            <a:ea typeface="KaiTi" panose="02010609060101010101" pitchFamily="49" charset="-122"/>
                          </a:rPr>
                          <m:t>𝑠</m:t>
                        </m:r>
                      </m:sub>
                    </m:sSub>
                    <m:r>
                      <a:rPr lang="en-US" altLang="zh-CN" i="1" kern="0" smtClean="0">
                        <a:solidFill>
                          <a:schemeClr val="tx2"/>
                        </a:solidFill>
                        <a:latin typeface="Cambria Math" panose="02040503050406030204" pitchFamily="18" charset="0"/>
                        <a:ea typeface="Cambria Math" panose="02040503050406030204" pitchFamily="18" charset="0"/>
                      </a:rPr>
                      <m:t>≠</m:t>
                    </m:r>
                    <m:r>
                      <a:rPr lang="en-US" altLang="zh-CN" b="0" i="1" kern="0" smtClean="0">
                        <a:solidFill>
                          <a:schemeClr val="tx2"/>
                        </a:solidFill>
                        <a:latin typeface="Cambria Math" panose="02040503050406030204" pitchFamily="18" charset="0"/>
                        <a:ea typeface="Cambria Math" panose="02040503050406030204" pitchFamily="18" charset="0"/>
                      </a:rPr>
                      <m:t>0</m:t>
                    </m:r>
                  </m:oMath>
                </a14:m>
                <a:r>
                  <a:rPr lang="zh-CN" altLang="en-US" dirty="0">
                    <a:solidFill>
                      <a:schemeClr val="tx2"/>
                    </a:solidFill>
                    <a:latin typeface="FangSong" panose="02010609060101010101" pitchFamily="49" charset="-122"/>
                    <a:ea typeface="FangSong" panose="02010609060101010101" pitchFamily="49" charset="-122"/>
                  </a:rPr>
                  <a:t>的情况。仍然设第一代有</a:t>
                </a:r>
                <a:r>
                  <a:rPr lang="en-US" altLang="zh-CN" dirty="0">
                    <a:solidFill>
                      <a:schemeClr val="tx2"/>
                    </a:solidFill>
                    <a:latin typeface="FangSong" panose="02010609060101010101" pitchFamily="49" charset="-122"/>
                    <a:ea typeface="FangSong" panose="02010609060101010101" pitchFamily="49" charset="-122"/>
                  </a:rPr>
                  <a:t>n</a:t>
                </a:r>
                <a:r>
                  <a:rPr lang="zh-CN" altLang="en-US" dirty="0">
                    <a:solidFill>
                      <a:schemeClr val="tx2"/>
                    </a:solidFill>
                    <a:latin typeface="FangSong" panose="02010609060101010101" pitchFamily="49" charset="-122"/>
                    <a:ea typeface="FangSong" panose="02010609060101010101" pitchFamily="49" charset="-122"/>
                  </a:rPr>
                  <a:t>个中子，其中其中</a:t>
                </a:r>
                <a:r>
                  <a:rPr lang="en-US" altLang="zh-CN" dirty="0">
                    <a:solidFill>
                      <a:schemeClr val="tx2"/>
                    </a:solidFill>
                    <a:latin typeface="FangSong" panose="02010609060101010101" pitchFamily="49" charset="-122"/>
                    <a:ea typeface="FangSong" panose="02010609060101010101" pitchFamily="49" charset="-122"/>
                  </a:rPr>
                  <a:t>np</a:t>
                </a:r>
                <a:r>
                  <a:rPr lang="zh-CN" altLang="en-US" dirty="0">
                    <a:solidFill>
                      <a:schemeClr val="tx2"/>
                    </a:solidFill>
                    <a:latin typeface="FangSong" panose="02010609060101010101" pitchFamily="49" charset="-122"/>
                    <a:ea typeface="FangSong" panose="02010609060101010101" pitchFamily="49" charset="-122"/>
                  </a:rPr>
                  <a:t>个在块内发生核反应：发生散射的中子是</a:t>
                </a:r>
                <a14:m>
                  <m:oMath xmlns:m="http://schemas.openxmlformats.org/officeDocument/2006/math">
                    <m:sSub>
                      <m:sSubPr>
                        <m:ctrlPr>
                          <a:rPr lang="en-US" altLang="zh-CN" i="1" kern="0">
                            <a:solidFill>
                              <a:schemeClr val="tx2"/>
                            </a:solidFill>
                            <a:latin typeface="Cambria Math" panose="02040503050406030204" pitchFamily="18" charset="0"/>
                            <a:ea typeface="KaiTi" panose="02010609060101010101" pitchFamily="49" charset="-122"/>
                          </a:rPr>
                        </m:ctrlPr>
                      </m:sSubPr>
                      <m:e>
                        <m:r>
                          <a:rPr lang="en-US" altLang="zh-CN" b="0" i="1" kern="0" smtClean="0">
                            <a:solidFill>
                              <a:schemeClr val="tx2"/>
                            </a:solidFill>
                            <a:latin typeface="Cambria Math" panose="02040503050406030204" pitchFamily="18" charset="0"/>
                            <a:ea typeface="KaiTi" panose="02010609060101010101" pitchFamily="49" charset="-122"/>
                          </a:rPr>
                          <m:t>𝑛𝑝</m:t>
                        </m:r>
                        <m:r>
                          <a:rPr lang="en-US" altLang="zh-CN" i="1" kern="0">
                            <a:solidFill>
                              <a:schemeClr val="tx2"/>
                            </a:solidFill>
                            <a:latin typeface="Cambria Math" panose="02040503050406030204" pitchFamily="18" charset="0"/>
                            <a:ea typeface="Cambria Math" panose="02040503050406030204" pitchFamily="18" charset="0"/>
                          </a:rPr>
                          <m:t>𝜎</m:t>
                        </m:r>
                      </m:e>
                      <m:sub>
                        <m:r>
                          <a:rPr lang="en-US" altLang="zh-CN" i="1" kern="0">
                            <a:solidFill>
                              <a:schemeClr val="tx2"/>
                            </a:solidFill>
                            <a:latin typeface="Cambria Math" panose="02040503050406030204" pitchFamily="18" charset="0"/>
                            <a:ea typeface="KaiTi" panose="02010609060101010101" pitchFamily="49" charset="-122"/>
                          </a:rPr>
                          <m:t>𝑠</m:t>
                        </m:r>
                      </m:sub>
                    </m:sSub>
                    <m:r>
                      <a:rPr lang="en-US" altLang="zh-CN" b="0" i="1" kern="0" smtClean="0">
                        <a:solidFill>
                          <a:schemeClr val="tx2"/>
                        </a:solidFill>
                        <a:latin typeface="Cambria Math" panose="02040503050406030204" pitchFamily="18" charset="0"/>
                        <a:ea typeface="KaiTi" panose="02010609060101010101" pitchFamily="49" charset="-122"/>
                      </a:rPr>
                      <m:t>/</m:t>
                    </m:r>
                    <m:sSub>
                      <m:sSubPr>
                        <m:ctrlPr>
                          <a:rPr lang="en-US" altLang="zh-CN" b="0" i="1" kern="0" smtClean="0">
                            <a:solidFill>
                              <a:schemeClr val="tx2"/>
                            </a:solidFill>
                            <a:latin typeface="Cambria Math" panose="02040503050406030204" pitchFamily="18" charset="0"/>
                            <a:ea typeface="KaiTi" panose="02010609060101010101" pitchFamily="49" charset="-122"/>
                          </a:rPr>
                        </m:ctrlPr>
                      </m:sSubPr>
                      <m:e>
                        <m:r>
                          <a:rPr lang="en-US" altLang="zh-CN" b="0" i="1" kern="0" smtClean="0">
                            <a:solidFill>
                              <a:schemeClr val="tx2"/>
                            </a:solidFill>
                            <a:latin typeface="Cambria Math" panose="02040503050406030204" pitchFamily="18" charset="0"/>
                            <a:ea typeface="Cambria Math" panose="02040503050406030204" pitchFamily="18" charset="0"/>
                          </a:rPr>
                          <m:t>𝜎</m:t>
                        </m:r>
                      </m:e>
                      <m:sub>
                        <m:r>
                          <a:rPr lang="en-US" altLang="zh-CN" b="0" i="1" kern="0" smtClean="0">
                            <a:solidFill>
                              <a:schemeClr val="tx2"/>
                            </a:solidFill>
                            <a:latin typeface="Cambria Math" panose="02040503050406030204" pitchFamily="18" charset="0"/>
                            <a:ea typeface="KaiTi" panose="02010609060101010101" pitchFamily="49" charset="-122"/>
                          </a:rPr>
                          <m:t>𝑡</m:t>
                        </m:r>
                      </m:sub>
                    </m:sSub>
                  </m:oMath>
                </a14:m>
                <a:r>
                  <a:rPr lang="zh-CN" altLang="en-US" dirty="0">
                    <a:solidFill>
                      <a:schemeClr val="tx2"/>
                    </a:solidFill>
                    <a:latin typeface="FangSong" panose="02010609060101010101" pitchFamily="49" charset="-122"/>
                    <a:ea typeface="FangSong" panose="02010609060101010101" pitchFamily="49" charset="-122"/>
                  </a:rPr>
                  <a:t>个，这些散射中子的能量没有变化，可以视为下一代中子；发生吸收反应的中子是</a:t>
                </a:r>
                <a14:m>
                  <m:oMath xmlns:m="http://schemas.openxmlformats.org/officeDocument/2006/math">
                    <m:sSub>
                      <m:sSubPr>
                        <m:ctrlPr>
                          <a:rPr lang="en-US" altLang="zh-CN" i="1" kern="0">
                            <a:solidFill>
                              <a:schemeClr val="tx2"/>
                            </a:solidFill>
                            <a:latin typeface="Cambria Math" panose="02040503050406030204" pitchFamily="18" charset="0"/>
                            <a:ea typeface="KaiTi" panose="02010609060101010101" pitchFamily="49" charset="-122"/>
                          </a:rPr>
                        </m:ctrlPr>
                      </m:sSubPr>
                      <m:e>
                        <m:r>
                          <a:rPr lang="en-US" altLang="zh-CN" i="1" kern="0">
                            <a:solidFill>
                              <a:schemeClr val="tx2"/>
                            </a:solidFill>
                            <a:latin typeface="Cambria Math" panose="02040503050406030204" pitchFamily="18" charset="0"/>
                            <a:ea typeface="KaiTi" panose="02010609060101010101" pitchFamily="49" charset="-122"/>
                          </a:rPr>
                          <m:t>𝑛𝑝</m:t>
                        </m:r>
                        <m:r>
                          <a:rPr lang="en-US" altLang="zh-CN" i="1" kern="0">
                            <a:solidFill>
                              <a:schemeClr val="tx2"/>
                            </a:solidFill>
                            <a:latin typeface="Cambria Math" panose="02040503050406030204" pitchFamily="18" charset="0"/>
                            <a:ea typeface="Cambria Math" panose="02040503050406030204" pitchFamily="18" charset="0"/>
                          </a:rPr>
                          <m:t>𝜎</m:t>
                        </m:r>
                      </m:e>
                      <m:sub>
                        <m:r>
                          <a:rPr lang="en-US" altLang="zh-CN" i="1" kern="0">
                            <a:solidFill>
                              <a:schemeClr val="tx2"/>
                            </a:solidFill>
                            <a:latin typeface="Cambria Math" panose="02040503050406030204" pitchFamily="18" charset="0"/>
                            <a:ea typeface="Cambria Math" panose="02040503050406030204" pitchFamily="18" charset="0"/>
                          </a:rPr>
                          <m:t>𝑎</m:t>
                        </m:r>
                      </m:sub>
                    </m:sSub>
                    <m:r>
                      <a:rPr lang="en-US" altLang="zh-CN" i="1" kern="0">
                        <a:solidFill>
                          <a:schemeClr val="tx2"/>
                        </a:solidFill>
                        <a:latin typeface="Cambria Math" panose="02040503050406030204" pitchFamily="18" charset="0"/>
                        <a:ea typeface="KaiTi" panose="02010609060101010101" pitchFamily="49" charset="-122"/>
                      </a:rPr>
                      <m:t>/</m:t>
                    </m:r>
                    <m:sSub>
                      <m:sSubPr>
                        <m:ctrlPr>
                          <a:rPr lang="en-US" altLang="zh-CN" i="1" kern="0">
                            <a:solidFill>
                              <a:schemeClr val="tx2"/>
                            </a:solidFill>
                            <a:latin typeface="Cambria Math" panose="02040503050406030204" pitchFamily="18" charset="0"/>
                            <a:ea typeface="KaiTi" panose="02010609060101010101" pitchFamily="49" charset="-122"/>
                          </a:rPr>
                        </m:ctrlPr>
                      </m:sSubPr>
                      <m:e>
                        <m:r>
                          <a:rPr lang="en-US" altLang="zh-CN" i="1" kern="0">
                            <a:solidFill>
                              <a:schemeClr val="tx2"/>
                            </a:solidFill>
                            <a:latin typeface="Cambria Math" panose="02040503050406030204" pitchFamily="18" charset="0"/>
                            <a:ea typeface="Cambria Math" panose="02040503050406030204" pitchFamily="18" charset="0"/>
                          </a:rPr>
                          <m:t>𝜎</m:t>
                        </m:r>
                      </m:e>
                      <m:sub>
                        <m:r>
                          <a:rPr lang="en-US" altLang="zh-CN" i="1" kern="0">
                            <a:solidFill>
                              <a:schemeClr val="tx2"/>
                            </a:solidFill>
                            <a:latin typeface="Cambria Math" panose="02040503050406030204" pitchFamily="18" charset="0"/>
                            <a:ea typeface="KaiTi" panose="02010609060101010101" pitchFamily="49" charset="-122"/>
                          </a:rPr>
                          <m:t>𝑡</m:t>
                        </m:r>
                      </m:sub>
                    </m:sSub>
                  </m:oMath>
                </a14:m>
                <a:r>
                  <a:rPr lang="zh-CN" altLang="en-US" dirty="0">
                    <a:solidFill>
                      <a:schemeClr val="tx2"/>
                    </a:solidFill>
                    <a:latin typeface="FangSong" panose="02010609060101010101" pitchFamily="49" charset="-122"/>
                    <a:ea typeface="FangSong" panose="02010609060101010101" pitchFamily="49" charset="-122"/>
                  </a:rPr>
                  <a:t>个，裸块吸收这些中子后，会放出</a:t>
                </a:r>
                <a14:m>
                  <m:oMath xmlns:m="http://schemas.openxmlformats.org/officeDocument/2006/math">
                    <m:sSub>
                      <m:sSubPr>
                        <m:ctrlPr>
                          <a:rPr lang="en-US" altLang="zh-CN" i="1" kern="0">
                            <a:solidFill>
                              <a:schemeClr val="tx2"/>
                            </a:solidFill>
                            <a:latin typeface="Cambria Math" panose="02040503050406030204" pitchFamily="18" charset="0"/>
                            <a:ea typeface="KaiTi" panose="02010609060101010101" pitchFamily="49" charset="-122"/>
                          </a:rPr>
                        </m:ctrlPr>
                      </m:sSubPr>
                      <m:e>
                        <m:r>
                          <a:rPr lang="en-US" altLang="zh-CN" i="1" kern="0">
                            <a:solidFill>
                              <a:schemeClr val="tx2"/>
                            </a:solidFill>
                            <a:latin typeface="Cambria Math" panose="02040503050406030204" pitchFamily="18" charset="0"/>
                            <a:ea typeface="KaiTi" panose="02010609060101010101" pitchFamily="49" charset="-122"/>
                          </a:rPr>
                          <m:t>𝑛𝑝</m:t>
                        </m:r>
                        <m:r>
                          <a:rPr lang="en-US" altLang="zh-CN" i="1" kern="0">
                            <a:solidFill>
                              <a:schemeClr val="tx2"/>
                            </a:solidFill>
                            <a:latin typeface="Cambria Math" panose="02040503050406030204" pitchFamily="18" charset="0"/>
                            <a:ea typeface="Cambria Math" panose="02040503050406030204" pitchFamily="18" charset="0"/>
                          </a:rPr>
                          <m:t>𝜎</m:t>
                        </m:r>
                      </m:e>
                      <m:sub>
                        <m:r>
                          <a:rPr lang="en-US" altLang="zh-CN" i="1" kern="0">
                            <a:solidFill>
                              <a:schemeClr val="tx2"/>
                            </a:solidFill>
                            <a:latin typeface="Cambria Math" panose="02040503050406030204" pitchFamily="18" charset="0"/>
                            <a:ea typeface="Cambria Math" panose="02040503050406030204" pitchFamily="18" charset="0"/>
                          </a:rPr>
                          <m:t>𝑎</m:t>
                        </m:r>
                      </m:sub>
                    </m:sSub>
                    <m:r>
                      <a:rPr lang="en-US" altLang="zh-CN" i="1" kern="0">
                        <a:solidFill>
                          <a:schemeClr val="tx2"/>
                        </a:solidFill>
                        <a:latin typeface="Cambria Math" panose="02040503050406030204" pitchFamily="18" charset="0"/>
                        <a:ea typeface="KaiTi" panose="02010609060101010101" pitchFamily="49" charset="-122"/>
                      </a:rPr>
                      <m:t>/</m:t>
                    </m:r>
                    <m:sSub>
                      <m:sSubPr>
                        <m:ctrlPr>
                          <a:rPr lang="en-US" altLang="zh-CN" i="1" kern="0">
                            <a:solidFill>
                              <a:schemeClr val="tx2"/>
                            </a:solidFill>
                            <a:latin typeface="Cambria Math" panose="02040503050406030204" pitchFamily="18" charset="0"/>
                            <a:ea typeface="KaiTi" panose="02010609060101010101" pitchFamily="49" charset="-122"/>
                          </a:rPr>
                        </m:ctrlPr>
                      </m:sSubPr>
                      <m:e>
                        <m:r>
                          <a:rPr lang="en-US" altLang="zh-CN" i="1" kern="0">
                            <a:solidFill>
                              <a:schemeClr val="tx2"/>
                            </a:solidFill>
                            <a:latin typeface="Cambria Math" panose="02040503050406030204" pitchFamily="18" charset="0"/>
                            <a:ea typeface="Cambria Math" panose="02040503050406030204" pitchFamily="18" charset="0"/>
                          </a:rPr>
                          <m:t>𝜎</m:t>
                        </m:r>
                      </m:e>
                      <m:sub>
                        <m:r>
                          <a:rPr lang="en-US" altLang="zh-CN" i="1" kern="0">
                            <a:solidFill>
                              <a:schemeClr val="tx2"/>
                            </a:solidFill>
                            <a:latin typeface="Cambria Math" panose="02040503050406030204" pitchFamily="18" charset="0"/>
                            <a:ea typeface="KaiTi" panose="02010609060101010101" pitchFamily="49" charset="-122"/>
                          </a:rPr>
                          <m:t>𝑡</m:t>
                        </m:r>
                      </m:sub>
                    </m:sSub>
                    <m:r>
                      <a:rPr lang="en-US" altLang="zh-CN" i="1" kern="0">
                        <a:solidFill>
                          <a:schemeClr val="tx2"/>
                        </a:solidFill>
                        <a:latin typeface="Cambria Math" panose="02040503050406030204" pitchFamily="18" charset="0"/>
                        <a:ea typeface="KaiTi" panose="02010609060101010101" pitchFamily="49" charset="-122"/>
                        <a:cs typeface="Cambria Math" panose="02040503050406030204" pitchFamily="18" charset="0"/>
                      </a:rPr>
                      <m:t>∙</m:t>
                    </m:r>
                    <m:r>
                      <a:rPr lang="en-US" altLang="zh-CN" i="1" kern="0">
                        <a:solidFill>
                          <a:schemeClr val="tx2"/>
                        </a:solidFill>
                        <a:latin typeface="Cambria Math" panose="02040503050406030204" pitchFamily="18" charset="0"/>
                        <a:ea typeface="KaiTi" panose="02010609060101010101" pitchFamily="49" charset="-122"/>
                      </a:rPr>
                      <m:t> </m:t>
                    </m:r>
                    <m:r>
                      <a:rPr lang="en-US" altLang="zh-CN" i="1" kern="0" smtClean="0">
                        <a:solidFill>
                          <a:schemeClr val="tx2"/>
                        </a:solidFill>
                        <a:latin typeface="Cambria Math" panose="02040503050406030204" pitchFamily="18" charset="0"/>
                        <a:ea typeface="Cambria Math" panose="02040503050406030204" pitchFamily="18" charset="0"/>
                      </a:rPr>
                      <m:t>𝜂</m:t>
                    </m:r>
                  </m:oMath>
                </a14:m>
                <a:r>
                  <a:rPr lang="zh-CN" altLang="en-US" dirty="0">
                    <a:solidFill>
                      <a:schemeClr val="tx2"/>
                    </a:solidFill>
                    <a:latin typeface="FangSong" panose="02010609060101010101" pitchFamily="49" charset="-122"/>
                    <a:ea typeface="FangSong" panose="02010609060101010101" pitchFamily="49" charset="-122"/>
                  </a:rPr>
                  <a:t>个 下一代中子。临界条件是：</a:t>
                </a:r>
                <a:endParaRPr lang="zh-CN" altLang="en-US" dirty="0">
                  <a:solidFill>
                    <a:schemeClr val="tx2"/>
                  </a:solidFill>
                  <a:latin typeface="FangSong" panose="02010609060101010101" pitchFamily="49" charset="-122"/>
                  <a:ea typeface="FangSong" panose="02010609060101010101" pitchFamily="49" charset="-122"/>
                </a:endParaRPr>
              </a:p>
              <a:p>
                <a:pPr>
                  <a:lnSpc>
                    <a:spcPct val="90000"/>
                  </a:lnSpc>
                </a:pPr>
                <a:r>
                  <a:rPr lang="zh-CN" altLang="en-US" dirty="0">
                    <a:solidFill>
                      <a:schemeClr val="tx2"/>
                    </a:solidFill>
                    <a:latin typeface="FangSong" panose="02010609060101010101" pitchFamily="49" charset="-122"/>
                    <a:ea typeface="FangSong" panose="02010609060101010101" pitchFamily="49" charset="-122"/>
                  </a:rPr>
                  <a:t>       新一代中子数</a:t>
                </a:r>
                <a:r>
                  <a:rPr lang="en-US" altLang="zh-CN" dirty="0">
                    <a:solidFill>
                      <a:schemeClr val="tx2"/>
                    </a:solidFill>
                    <a:latin typeface="FangSong" panose="02010609060101010101" pitchFamily="49" charset="-122"/>
                    <a:ea typeface="FangSong" panose="02010609060101010101" pitchFamily="49" charset="-122"/>
                  </a:rPr>
                  <a:t>=</a:t>
                </a:r>
                <a:r>
                  <a:rPr lang="zh-CN" altLang="en-US" dirty="0">
                    <a:solidFill>
                      <a:schemeClr val="tx2"/>
                    </a:solidFill>
                    <a:latin typeface="FangSong" panose="02010609060101010101" pitchFamily="49" charset="-122"/>
                    <a:ea typeface="FangSong" panose="02010609060101010101" pitchFamily="49" charset="-122"/>
                  </a:rPr>
                  <a:t>老一代中子数</a:t>
                </a:r>
                <a:r>
                  <a:rPr lang="en-US" altLang="zh-CN" dirty="0">
                    <a:solidFill>
                      <a:schemeClr val="tx2"/>
                    </a:solidFill>
                    <a:latin typeface="FangSong" panose="02010609060101010101" pitchFamily="49" charset="-122"/>
                    <a:ea typeface="FangSong" panose="02010609060101010101" pitchFamily="49" charset="-122"/>
                  </a:rPr>
                  <a:t>,</a:t>
                </a:r>
                <a:endParaRPr lang="en-US" altLang="zh-CN" dirty="0">
                  <a:solidFill>
                    <a:schemeClr val="tx2"/>
                  </a:solidFill>
                  <a:latin typeface="FangSong" panose="02010609060101010101" pitchFamily="49" charset="-122"/>
                  <a:ea typeface="FangSong" panose="02010609060101010101" pitchFamily="49" charset="-122"/>
                </a:endParaRPr>
              </a:p>
              <a:p>
                <a:pPr>
                  <a:lnSpc>
                    <a:spcPct val="90000"/>
                  </a:lnSpc>
                </a:pPr>
                <a:r>
                  <a:rPr lang="zh-CN" altLang="en-US" dirty="0">
                    <a:solidFill>
                      <a:schemeClr val="tx2"/>
                    </a:solidFill>
                    <a:latin typeface="FangSong" panose="02010609060101010101" pitchFamily="49" charset="-122"/>
                    <a:ea typeface="FangSong" panose="02010609060101010101" pitchFamily="49" charset="-122"/>
                  </a:rPr>
                  <a:t>即    </a:t>
                </a:r>
                <a:r>
                  <a:rPr lang="en-US" altLang="zh-CN" dirty="0">
                    <a:solidFill>
                      <a:schemeClr val="tx2"/>
                    </a:solidFill>
                    <a:latin typeface="FangSong" panose="02010609060101010101" pitchFamily="49" charset="-122"/>
                    <a:ea typeface="FangSong" panose="02010609060101010101" pitchFamily="49" charset="-122"/>
                  </a:rPr>
                  <a:t>n=</a:t>
                </a:r>
                <a:r>
                  <a:rPr lang="en-US" altLang="zh-CN" kern="0" dirty="0">
                    <a:solidFill>
                      <a:schemeClr val="tx2"/>
                    </a:solidFill>
                    <a:ea typeface="KaiTi" panose="02010609060101010101" pitchFamily="49" charset="-122"/>
                  </a:rPr>
                  <a:t> </a:t>
                </a:r>
                <a14:m>
                  <m:oMath xmlns:m="http://schemas.openxmlformats.org/officeDocument/2006/math">
                    <m:sSub>
                      <m:sSubPr>
                        <m:ctrlPr>
                          <a:rPr lang="en-US" altLang="zh-CN" i="1" kern="0">
                            <a:solidFill>
                              <a:schemeClr val="tx2"/>
                            </a:solidFill>
                            <a:latin typeface="Cambria Math" panose="02040503050406030204" pitchFamily="18" charset="0"/>
                            <a:ea typeface="KaiTi" panose="02010609060101010101" pitchFamily="49" charset="-122"/>
                          </a:rPr>
                        </m:ctrlPr>
                      </m:sSubPr>
                      <m:e>
                        <m:r>
                          <a:rPr lang="en-US" altLang="zh-CN" i="1" kern="0">
                            <a:solidFill>
                              <a:schemeClr val="tx2"/>
                            </a:solidFill>
                            <a:latin typeface="Cambria Math" panose="02040503050406030204" pitchFamily="18" charset="0"/>
                            <a:ea typeface="KaiTi" panose="02010609060101010101" pitchFamily="49" charset="-122"/>
                          </a:rPr>
                          <m:t>𝑛𝑝</m:t>
                        </m:r>
                        <m:r>
                          <a:rPr lang="en-US" altLang="zh-CN" i="1" kern="0">
                            <a:solidFill>
                              <a:schemeClr val="tx2"/>
                            </a:solidFill>
                            <a:latin typeface="Cambria Math" panose="02040503050406030204" pitchFamily="18" charset="0"/>
                            <a:ea typeface="Cambria Math" panose="02040503050406030204" pitchFamily="18" charset="0"/>
                          </a:rPr>
                          <m:t>𝜎</m:t>
                        </m:r>
                      </m:e>
                      <m:sub>
                        <m:r>
                          <a:rPr lang="en-US" altLang="zh-CN" i="1" kern="0">
                            <a:solidFill>
                              <a:schemeClr val="tx2"/>
                            </a:solidFill>
                            <a:latin typeface="Cambria Math" panose="02040503050406030204" pitchFamily="18" charset="0"/>
                            <a:ea typeface="KaiTi" panose="02010609060101010101" pitchFamily="49" charset="-122"/>
                          </a:rPr>
                          <m:t>𝑠</m:t>
                        </m:r>
                      </m:sub>
                    </m:sSub>
                    <m:r>
                      <a:rPr lang="en-US" altLang="zh-CN" i="1" kern="0">
                        <a:solidFill>
                          <a:schemeClr val="tx2"/>
                        </a:solidFill>
                        <a:latin typeface="Cambria Math" panose="02040503050406030204" pitchFamily="18" charset="0"/>
                        <a:ea typeface="KaiTi" panose="02010609060101010101" pitchFamily="49" charset="-122"/>
                      </a:rPr>
                      <m:t>/</m:t>
                    </m:r>
                    <m:sSub>
                      <m:sSubPr>
                        <m:ctrlPr>
                          <a:rPr lang="en-US" altLang="zh-CN" i="1" kern="0">
                            <a:solidFill>
                              <a:schemeClr val="tx2"/>
                            </a:solidFill>
                            <a:latin typeface="Cambria Math" panose="02040503050406030204" pitchFamily="18" charset="0"/>
                            <a:ea typeface="KaiTi" panose="02010609060101010101" pitchFamily="49" charset="-122"/>
                          </a:rPr>
                        </m:ctrlPr>
                      </m:sSubPr>
                      <m:e>
                        <m:r>
                          <a:rPr lang="en-US" altLang="zh-CN" i="1" kern="0">
                            <a:solidFill>
                              <a:schemeClr val="tx2"/>
                            </a:solidFill>
                            <a:latin typeface="Cambria Math" panose="02040503050406030204" pitchFamily="18" charset="0"/>
                            <a:ea typeface="Cambria Math" panose="02040503050406030204" pitchFamily="18" charset="0"/>
                          </a:rPr>
                          <m:t>𝜎</m:t>
                        </m:r>
                      </m:e>
                      <m:sub>
                        <m:r>
                          <a:rPr lang="en-US" altLang="zh-CN" i="1" kern="0">
                            <a:solidFill>
                              <a:schemeClr val="tx2"/>
                            </a:solidFill>
                            <a:latin typeface="Cambria Math" panose="02040503050406030204" pitchFamily="18" charset="0"/>
                            <a:ea typeface="KaiTi" panose="02010609060101010101" pitchFamily="49" charset="-122"/>
                          </a:rPr>
                          <m:t>𝑡</m:t>
                        </m:r>
                      </m:sub>
                    </m:sSub>
                    <m:r>
                      <a:rPr lang="en-US" altLang="zh-CN" i="1" kern="0">
                        <a:solidFill>
                          <a:schemeClr val="tx2"/>
                        </a:solidFill>
                        <a:latin typeface="Cambria Math" panose="02040503050406030204" pitchFamily="18" charset="0"/>
                        <a:ea typeface="KaiTi" panose="02010609060101010101" pitchFamily="49" charset="-122"/>
                      </a:rPr>
                      <m:t> </m:t>
                    </m:r>
                  </m:oMath>
                </a14:m>
                <a:r>
                  <a:rPr lang="en-US" altLang="zh-CN" dirty="0">
                    <a:solidFill>
                      <a:schemeClr val="tx2"/>
                    </a:solidFill>
                    <a:latin typeface="FangSong" panose="02010609060101010101" pitchFamily="49" charset="-122"/>
                    <a:ea typeface="FangSong" panose="02010609060101010101" pitchFamily="49" charset="-122"/>
                  </a:rPr>
                  <a:t>+</a:t>
                </a:r>
                <a:r>
                  <a:rPr lang="en-US" altLang="zh-CN" kern="0" dirty="0">
                    <a:solidFill>
                      <a:schemeClr val="tx2"/>
                    </a:solidFill>
                    <a:ea typeface="KaiTi" panose="02010609060101010101" pitchFamily="49" charset="-122"/>
                  </a:rPr>
                  <a:t> </a:t>
                </a:r>
                <a14:m>
                  <m:oMath xmlns:m="http://schemas.openxmlformats.org/officeDocument/2006/math">
                    <m:sSub>
                      <m:sSubPr>
                        <m:ctrlPr>
                          <a:rPr lang="en-US" altLang="zh-CN" i="1" kern="0">
                            <a:solidFill>
                              <a:schemeClr val="tx2"/>
                            </a:solidFill>
                            <a:latin typeface="Cambria Math" panose="02040503050406030204" pitchFamily="18" charset="0"/>
                            <a:ea typeface="KaiTi" panose="02010609060101010101" pitchFamily="49" charset="-122"/>
                          </a:rPr>
                        </m:ctrlPr>
                      </m:sSubPr>
                      <m:e>
                        <m:r>
                          <a:rPr lang="en-US" altLang="zh-CN" i="1" kern="0">
                            <a:solidFill>
                              <a:schemeClr val="tx2"/>
                            </a:solidFill>
                            <a:latin typeface="Cambria Math" panose="02040503050406030204" pitchFamily="18" charset="0"/>
                            <a:ea typeface="KaiTi" panose="02010609060101010101" pitchFamily="49" charset="-122"/>
                          </a:rPr>
                          <m:t>𝑛𝑝</m:t>
                        </m:r>
                        <m:r>
                          <a:rPr lang="en-US" altLang="zh-CN" i="1" kern="0">
                            <a:solidFill>
                              <a:schemeClr val="tx2"/>
                            </a:solidFill>
                            <a:latin typeface="Cambria Math" panose="02040503050406030204" pitchFamily="18" charset="0"/>
                            <a:ea typeface="Cambria Math" panose="02040503050406030204" pitchFamily="18" charset="0"/>
                          </a:rPr>
                          <m:t>𝜂𝜎</m:t>
                        </m:r>
                      </m:e>
                      <m:sub>
                        <m:r>
                          <a:rPr lang="en-US" altLang="zh-CN" i="1" kern="0">
                            <a:solidFill>
                              <a:schemeClr val="tx2"/>
                            </a:solidFill>
                            <a:latin typeface="Cambria Math" panose="02040503050406030204" pitchFamily="18" charset="0"/>
                            <a:ea typeface="Cambria Math" panose="02040503050406030204" pitchFamily="18" charset="0"/>
                          </a:rPr>
                          <m:t>𝑎</m:t>
                        </m:r>
                      </m:sub>
                    </m:sSub>
                    <m:r>
                      <a:rPr lang="en-US" altLang="zh-CN" i="1" kern="0">
                        <a:solidFill>
                          <a:schemeClr val="tx2"/>
                        </a:solidFill>
                        <a:latin typeface="Cambria Math" panose="02040503050406030204" pitchFamily="18" charset="0"/>
                        <a:ea typeface="KaiTi" panose="02010609060101010101" pitchFamily="49" charset="-122"/>
                      </a:rPr>
                      <m:t>/</m:t>
                    </m:r>
                    <m:sSub>
                      <m:sSubPr>
                        <m:ctrlPr>
                          <a:rPr lang="en-US" altLang="zh-CN" i="1" kern="0">
                            <a:solidFill>
                              <a:schemeClr val="tx2"/>
                            </a:solidFill>
                            <a:latin typeface="Cambria Math" panose="02040503050406030204" pitchFamily="18" charset="0"/>
                            <a:ea typeface="KaiTi" panose="02010609060101010101" pitchFamily="49" charset="-122"/>
                          </a:rPr>
                        </m:ctrlPr>
                      </m:sSubPr>
                      <m:e>
                        <m:r>
                          <a:rPr lang="en-US" altLang="zh-CN" i="1" kern="0">
                            <a:solidFill>
                              <a:schemeClr val="tx2"/>
                            </a:solidFill>
                            <a:latin typeface="Cambria Math" panose="02040503050406030204" pitchFamily="18" charset="0"/>
                            <a:ea typeface="Cambria Math" panose="02040503050406030204" pitchFamily="18" charset="0"/>
                          </a:rPr>
                          <m:t>𝜎</m:t>
                        </m:r>
                      </m:e>
                      <m:sub>
                        <m:r>
                          <a:rPr lang="en-US" altLang="zh-CN" i="1" kern="0">
                            <a:solidFill>
                              <a:schemeClr val="tx2"/>
                            </a:solidFill>
                            <a:latin typeface="Cambria Math" panose="02040503050406030204" pitchFamily="18" charset="0"/>
                            <a:ea typeface="KaiTi" panose="02010609060101010101" pitchFamily="49" charset="-122"/>
                          </a:rPr>
                          <m:t>𝑡</m:t>
                        </m:r>
                      </m:sub>
                    </m:sSub>
                  </m:oMath>
                </a14:m>
                <a:r>
                  <a:rPr lang="en-US" altLang="zh-CN" dirty="0">
                    <a:solidFill>
                      <a:schemeClr val="tx2"/>
                    </a:solidFill>
                    <a:latin typeface="FangSong" panose="02010609060101010101" pitchFamily="49" charset="-122"/>
                    <a:ea typeface="FangSong" panose="02010609060101010101" pitchFamily="49" charset="-122"/>
                  </a:rPr>
                  <a:t>,</a:t>
                </a:r>
                <a:endParaRPr lang="en-US" altLang="zh-CN" dirty="0">
                  <a:solidFill>
                    <a:schemeClr val="tx2"/>
                  </a:solidFill>
                  <a:latin typeface="FangSong" panose="02010609060101010101" pitchFamily="49" charset="-122"/>
                  <a:ea typeface="FangSong" panose="02010609060101010101" pitchFamily="49" charset="-122"/>
                </a:endParaRPr>
              </a:p>
              <a:p>
                <a:pPr>
                  <a:lnSpc>
                    <a:spcPct val="90000"/>
                  </a:lnSpc>
                </a:pPr>
                <a:r>
                  <a:rPr lang="zh-CN" altLang="el-GR" dirty="0">
                    <a:solidFill>
                      <a:schemeClr val="tx2"/>
                    </a:solidFill>
                    <a:latin typeface="FangSong" panose="02010609060101010101" pitchFamily="49" charset="-122"/>
                    <a:ea typeface="FangSong" panose="02010609060101010101" pitchFamily="49" charset="-122"/>
                  </a:rPr>
                  <a:t>亦即</a:t>
                </a:r>
                <a:r>
                  <a:rPr lang="zh-CN" altLang="en-US" dirty="0">
                    <a:solidFill>
                      <a:schemeClr val="tx2"/>
                    </a:solidFill>
                    <a:latin typeface="FangSong" panose="02010609060101010101" pitchFamily="49" charset="-122"/>
                    <a:ea typeface="FangSong" panose="02010609060101010101" pitchFamily="49" charset="-122"/>
                  </a:rPr>
                  <a:t> </a:t>
                </a:r>
                <a14:m>
                  <m:oMath xmlns:m="http://schemas.openxmlformats.org/officeDocument/2006/math">
                    <m:f>
                      <m:fPr>
                        <m:ctrlPr>
                          <a:rPr lang="en-US" altLang="zh-CN" i="1" kern="0">
                            <a:solidFill>
                              <a:schemeClr val="tx2"/>
                            </a:solidFill>
                            <a:latin typeface="Cambria Math" panose="02040503050406030204" pitchFamily="18" charset="0"/>
                            <a:ea typeface="KaiTi" panose="02010609060101010101" pitchFamily="49" charset="-122"/>
                          </a:rPr>
                        </m:ctrlPr>
                      </m:fPr>
                      <m:num>
                        <m:r>
                          <a:rPr lang="zh-CN" altLang="en-US" i="1" kern="0">
                            <a:solidFill>
                              <a:schemeClr val="tx2"/>
                            </a:solidFill>
                            <a:latin typeface="Cambria Math" panose="02040503050406030204" pitchFamily="18" charset="0"/>
                            <a:ea typeface="KaiTi" panose="02010609060101010101" pitchFamily="49" charset="-122"/>
                          </a:rPr>
                          <m:t>𝜂</m:t>
                        </m:r>
                        <m:r>
                          <a:rPr lang="en-US" altLang="zh-CN" i="1" kern="0">
                            <a:solidFill>
                              <a:schemeClr val="tx2"/>
                            </a:solidFill>
                            <a:latin typeface="Cambria Math" panose="02040503050406030204" pitchFamily="18" charset="0"/>
                            <a:ea typeface="KaiTi" panose="02010609060101010101" pitchFamily="49" charset="-122"/>
                          </a:rPr>
                          <m:t>𝑝</m:t>
                        </m:r>
                        <m:sSub>
                          <m:sSubPr>
                            <m:ctrlPr>
                              <a:rPr lang="en-US" altLang="zh-CN" i="1" kern="0">
                                <a:solidFill>
                                  <a:schemeClr val="tx2"/>
                                </a:solidFill>
                                <a:latin typeface="Cambria Math" panose="02040503050406030204" pitchFamily="18" charset="0"/>
                                <a:ea typeface="KaiTi" panose="02010609060101010101" pitchFamily="49" charset="-122"/>
                              </a:rPr>
                            </m:ctrlPr>
                          </m:sSubPr>
                          <m:e>
                            <m:r>
                              <a:rPr lang="en-US" altLang="zh-CN" i="1" kern="0">
                                <a:solidFill>
                                  <a:schemeClr val="tx2"/>
                                </a:solidFill>
                                <a:latin typeface="Cambria Math" panose="02040503050406030204" pitchFamily="18" charset="0"/>
                                <a:ea typeface="Cambria Math" panose="02040503050406030204" pitchFamily="18" charset="0"/>
                              </a:rPr>
                              <m:t>𝜎</m:t>
                            </m:r>
                          </m:e>
                          <m:sub>
                            <m:r>
                              <a:rPr lang="en-US" altLang="zh-CN" i="1" kern="0">
                                <a:solidFill>
                                  <a:schemeClr val="tx2"/>
                                </a:solidFill>
                                <a:latin typeface="Cambria Math" panose="02040503050406030204" pitchFamily="18" charset="0"/>
                                <a:ea typeface="KaiTi" panose="02010609060101010101" pitchFamily="49" charset="-122"/>
                              </a:rPr>
                              <m:t>𝑎</m:t>
                            </m:r>
                          </m:sub>
                        </m:sSub>
                      </m:num>
                      <m:den>
                        <m:d>
                          <m:dPr>
                            <m:ctrlPr>
                              <a:rPr lang="en-US" altLang="zh-CN" i="1" kern="0">
                                <a:solidFill>
                                  <a:schemeClr val="tx2"/>
                                </a:solidFill>
                                <a:latin typeface="Cambria Math" panose="02040503050406030204" pitchFamily="18" charset="0"/>
                                <a:ea typeface="KaiTi" panose="02010609060101010101" pitchFamily="49" charset="-122"/>
                              </a:rPr>
                            </m:ctrlPr>
                          </m:dPr>
                          <m:e>
                            <m:sSub>
                              <m:sSubPr>
                                <m:ctrlPr>
                                  <a:rPr lang="en-US" altLang="zh-CN" i="1" kern="0">
                                    <a:solidFill>
                                      <a:schemeClr val="tx2"/>
                                    </a:solidFill>
                                    <a:latin typeface="Cambria Math" panose="02040503050406030204" pitchFamily="18" charset="0"/>
                                    <a:ea typeface="KaiTi" panose="02010609060101010101" pitchFamily="49" charset="-122"/>
                                  </a:rPr>
                                </m:ctrlPr>
                              </m:sSubPr>
                              <m:e>
                                <m:r>
                                  <a:rPr lang="en-US" altLang="zh-CN" i="1" kern="0">
                                    <a:solidFill>
                                      <a:schemeClr val="tx2"/>
                                    </a:solidFill>
                                    <a:latin typeface="Cambria Math" panose="02040503050406030204" pitchFamily="18" charset="0"/>
                                    <a:ea typeface="Cambria Math" panose="02040503050406030204" pitchFamily="18" charset="0"/>
                                  </a:rPr>
                                  <m:t>𝜎</m:t>
                                </m:r>
                              </m:e>
                              <m:sub>
                                <m:r>
                                  <a:rPr lang="en-US" altLang="zh-CN" i="1" kern="0">
                                    <a:solidFill>
                                      <a:schemeClr val="tx2"/>
                                    </a:solidFill>
                                    <a:latin typeface="Cambria Math" panose="02040503050406030204" pitchFamily="18" charset="0"/>
                                    <a:ea typeface="KaiTi" panose="02010609060101010101" pitchFamily="49" charset="-122"/>
                                  </a:rPr>
                                  <m:t>𝑡</m:t>
                                </m:r>
                              </m:sub>
                            </m:sSub>
                            <m:r>
                              <a:rPr lang="en-US" altLang="zh-CN" i="1" kern="0">
                                <a:solidFill>
                                  <a:schemeClr val="tx2"/>
                                </a:solidFill>
                                <a:latin typeface="Cambria Math" panose="02040503050406030204" pitchFamily="18" charset="0"/>
                                <a:ea typeface="KaiTi" panose="02010609060101010101" pitchFamily="49" charset="-122"/>
                              </a:rPr>
                              <m:t>−</m:t>
                            </m:r>
                            <m:r>
                              <a:rPr lang="en-US" altLang="zh-CN" i="1" kern="0">
                                <a:solidFill>
                                  <a:schemeClr val="tx2"/>
                                </a:solidFill>
                                <a:latin typeface="Cambria Math" panose="02040503050406030204" pitchFamily="18" charset="0"/>
                                <a:ea typeface="KaiTi" panose="02010609060101010101" pitchFamily="49" charset="-122"/>
                              </a:rPr>
                              <m:t>𝑝</m:t>
                            </m:r>
                            <m:sSub>
                              <m:sSubPr>
                                <m:ctrlPr>
                                  <a:rPr lang="en-US" altLang="zh-CN" i="1" kern="0">
                                    <a:solidFill>
                                      <a:schemeClr val="tx2"/>
                                    </a:solidFill>
                                    <a:latin typeface="Cambria Math" panose="02040503050406030204" pitchFamily="18" charset="0"/>
                                    <a:ea typeface="KaiTi" panose="02010609060101010101" pitchFamily="49" charset="-122"/>
                                  </a:rPr>
                                </m:ctrlPr>
                              </m:sSubPr>
                              <m:e>
                                <m:r>
                                  <a:rPr lang="en-US" altLang="zh-CN" i="1" kern="0">
                                    <a:solidFill>
                                      <a:schemeClr val="tx2"/>
                                    </a:solidFill>
                                    <a:latin typeface="Cambria Math" panose="02040503050406030204" pitchFamily="18" charset="0"/>
                                    <a:ea typeface="Cambria Math" panose="02040503050406030204" pitchFamily="18" charset="0"/>
                                  </a:rPr>
                                  <m:t>𝜎</m:t>
                                </m:r>
                              </m:e>
                              <m:sub>
                                <m:r>
                                  <a:rPr lang="en-US" altLang="zh-CN" i="1" kern="0">
                                    <a:solidFill>
                                      <a:schemeClr val="tx2"/>
                                    </a:solidFill>
                                    <a:latin typeface="Cambria Math" panose="02040503050406030204" pitchFamily="18" charset="0"/>
                                    <a:ea typeface="KaiTi" panose="02010609060101010101" pitchFamily="49" charset="-122"/>
                                  </a:rPr>
                                  <m:t>𝑠</m:t>
                                </m:r>
                              </m:sub>
                            </m:sSub>
                          </m:e>
                        </m:d>
                      </m:den>
                    </m:f>
                    <m:r>
                      <a:rPr lang="en-US" altLang="zh-CN" i="1" kern="0">
                        <a:solidFill>
                          <a:schemeClr val="tx2"/>
                        </a:solidFill>
                        <a:latin typeface="Cambria Math" panose="02040503050406030204" pitchFamily="18" charset="0"/>
                        <a:ea typeface="KaiTi" panose="02010609060101010101" pitchFamily="49" charset="-122"/>
                      </a:rPr>
                      <m:t>=</m:t>
                    </m:r>
                    <m:r>
                      <a:rPr lang="en-US" altLang="zh-CN" i="1" kern="0">
                        <a:solidFill>
                          <a:schemeClr val="tx2"/>
                        </a:solidFill>
                        <a:latin typeface="Cambria Math" panose="02040503050406030204" pitchFamily="18" charset="0"/>
                        <a:ea typeface="KaiTi" panose="02010609060101010101" pitchFamily="49" charset="-122"/>
                      </a:rPr>
                      <m:t>1</m:t>
                    </m:r>
                  </m:oMath>
                </a14:m>
                <a:endParaRPr lang="el-GR" altLang="zh-CN" dirty="0">
                  <a:solidFill>
                    <a:schemeClr val="tx2"/>
                  </a:solidFill>
                  <a:latin typeface="FangSong" panose="02010609060101010101" pitchFamily="49" charset="-122"/>
                  <a:ea typeface="FangSong" panose="02010609060101010101" pitchFamily="49" charset="-122"/>
                </a:endParaRPr>
              </a:p>
            </p:txBody>
          </p:sp>
        </mc:Choice>
        <mc:Fallback>
          <p:sp>
            <p:nvSpPr>
              <p:cNvPr id="5" name="矩形 4"/>
              <p:cNvSpPr>
                <a:spLocks noRot="1" noChangeAspect="1" noMove="1" noResize="1" noEditPoints="1" noAdjustHandles="1" noChangeArrowheads="1" noChangeShapeType="1" noTextEdit="1"/>
              </p:cNvSpPr>
              <p:nvPr/>
            </p:nvSpPr>
            <p:spPr>
              <a:xfrm>
                <a:off x="292119" y="3588503"/>
                <a:ext cx="8503201" cy="2687955"/>
              </a:xfrm>
              <a:prstGeom prst="rect">
                <a:avLst/>
              </a:prstGeom>
              <a:blipFill rotWithShape="1">
                <a:blip r:embed="rId2"/>
                <a:stretch>
                  <a:fillRect t="-4" r="-1479" b="4"/>
                </a:stretch>
              </a:blipFill>
            </p:spPr>
            <p:txBody>
              <a:bodyPr/>
              <a:lstStyle/>
              <a:p>
                <a:r>
                  <a:rPr lang="zh-CN" altLang="en-US">
                    <a:noFill/>
                  </a:rPr>
                  <a:t> </a:t>
                </a:r>
              </a:p>
            </p:txBody>
          </p:sp>
        </mc:Fallback>
      </mc:AlternateContent>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kumimoji="1" lang="zh-CN" altLang="en-US" dirty="0"/>
              <a:t>补充题</a:t>
            </a:r>
            <a:endParaRPr kumimoji="1" lang="zh-CN" altLang="en-US" dirty="0"/>
          </a:p>
        </p:txBody>
      </p:sp>
      <mc:AlternateContent xmlns:mc="http://schemas.openxmlformats.org/markup-compatibility/2006">
        <mc:Choice xmlns:a14="http://schemas.microsoft.com/office/drawing/2010/main" Requires="a14">
          <p:sp>
            <p:nvSpPr>
              <p:cNvPr id="4" name="Text Box 4"/>
              <p:cNvSpPr txBox="1">
                <a:spLocks noChangeArrowheads="1"/>
              </p:cNvSpPr>
              <p:nvPr/>
            </p:nvSpPr>
            <p:spPr bwMode="auto">
              <a:xfrm>
                <a:off x="530271" y="836712"/>
                <a:ext cx="8077200" cy="57960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800" b="1" dirty="0">
                    <a:solidFill>
                      <a:schemeClr val="tx2"/>
                    </a:solidFill>
                    <a:latin typeface="Times New Roman" panose="02020603050405020304" pitchFamily="18" charset="0"/>
                    <a:ea typeface="华文楷体" panose="02010600040101010101" charset="-122"/>
                    <a:cs typeface="Times New Roman" panose="02020603050405020304" pitchFamily="18" charset="0"/>
                  </a:rPr>
                  <a:t>1.5  </a:t>
                </a:r>
                <a:r>
                  <a:rPr lang="zh-CN" altLang="en-US" sz="2800" b="1" dirty="0">
                    <a:solidFill>
                      <a:schemeClr val="tx2"/>
                    </a:solidFill>
                    <a:latin typeface="Times New Roman" panose="02020603050405020304" pitchFamily="18" charset="0"/>
                    <a:ea typeface="华文楷体" panose="02010600040101010101" charset="-122"/>
                    <a:cs typeface="Times New Roman" panose="02020603050405020304" pitchFamily="18" charset="0"/>
                  </a:rPr>
                  <a:t>某个用</a:t>
                </a:r>
                <a:r>
                  <a:rPr lang="en-US" altLang="zh-CN" sz="2800" b="1" dirty="0">
                    <a:solidFill>
                      <a:schemeClr val="tx2"/>
                    </a:solidFill>
                    <a:latin typeface="Times New Roman" panose="02020603050405020304" pitchFamily="18" charset="0"/>
                    <a:ea typeface="华文楷体" panose="02010600040101010101" charset="-122"/>
                    <a:cs typeface="Times New Roman" panose="02020603050405020304" pitchFamily="18" charset="0"/>
                  </a:rPr>
                  <a:t>U-235</a:t>
                </a:r>
                <a:r>
                  <a:rPr lang="zh-CN" altLang="en-US" sz="2800" b="1" dirty="0">
                    <a:solidFill>
                      <a:schemeClr val="tx2"/>
                    </a:solidFill>
                    <a:latin typeface="Times New Roman" panose="02020603050405020304" pitchFamily="18" charset="0"/>
                    <a:ea typeface="华文楷体" panose="02010600040101010101" charset="-122"/>
                    <a:cs typeface="Times New Roman" panose="02020603050405020304" pitchFamily="18" charset="0"/>
                  </a:rPr>
                  <a:t>作燃料的热堆，裂变放出的中子有</a:t>
                </a:r>
                <a:r>
                  <a:rPr lang="en-US" altLang="zh-CN" sz="2800" b="1" dirty="0">
                    <a:solidFill>
                      <a:schemeClr val="tx2"/>
                    </a:solidFill>
                    <a:latin typeface="Times New Roman" panose="02020603050405020304" pitchFamily="18" charset="0"/>
                    <a:ea typeface="华文楷体" panose="02010600040101010101" charset="-122"/>
                    <a:cs typeface="Times New Roman" panose="02020603050405020304" pitchFamily="18" charset="0"/>
                  </a:rPr>
                  <a:t>25%</a:t>
                </a:r>
                <a:r>
                  <a:rPr lang="zh-CN" altLang="en-US" sz="2800" b="1" dirty="0">
                    <a:solidFill>
                      <a:schemeClr val="tx2"/>
                    </a:solidFill>
                    <a:latin typeface="Times New Roman" panose="02020603050405020304" pitchFamily="18" charset="0"/>
                    <a:ea typeface="华文楷体" panose="02010600040101010101" charset="-122"/>
                    <a:cs typeface="Times New Roman" panose="02020603050405020304" pitchFamily="18" charset="0"/>
                  </a:rPr>
                  <a:t>逃出堆外，有</a:t>
                </a:r>
                <a:r>
                  <a:rPr lang="en-US" altLang="zh-CN" sz="2800" b="1" dirty="0">
                    <a:solidFill>
                      <a:schemeClr val="tx2"/>
                    </a:solidFill>
                    <a:latin typeface="Times New Roman" panose="02020603050405020304" pitchFamily="18" charset="0"/>
                    <a:ea typeface="华文楷体" panose="02010600040101010101" charset="-122"/>
                    <a:cs typeface="Times New Roman" panose="02020603050405020304" pitchFamily="18" charset="0"/>
                  </a:rPr>
                  <a:t>30%</a:t>
                </a:r>
                <a:r>
                  <a:rPr lang="zh-CN" altLang="en-US" sz="2800" b="1" dirty="0">
                    <a:solidFill>
                      <a:schemeClr val="tx2"/>
                    </a:solidFill>
                    <a:latin typeface="Times New Roman" panose="02020603050405020304" pitchFamily="18" charset="0"/>
                    <a:ea typeface="华文楷体" panose="02010600040101010101" charset="-122"/>
                    <a:cs typeface="Times New Roman" panose="02020603050405020304" pitchFamily="18" charset="0"/>
                  </a:rPr>
                  <a:t>被慢化剂、结构材料等非燃料材料吸收，其余的被燃料吸收。被燃料吸收的中子有</a:t>
                </a:r>
                <a:r>
                  <a:rPr lang="en-US" altLang="zh-CN" sz="2800" b="1" dirty="0">
                    <a:solidFill>
                      <a:schemeClr val="tx2"/>
                    </a:solidFill>
                    <a:latin typeface="Times New Roman" panose="02020603050405020304" pitchFamily="18" charset="0"/>
                    <a:ea typeface="华文楷体" panose="02010600040101010101" charset="-122"/>
                    <a:cs typeface="Times New Roman" panose="02020603050405020304" pitchFamily="18" charset="0"/>
                  </a:rPr>
                  <a:t>85%</a:t>
                </a:r>
                <a:r>
                  <a:rPr lang="zh-CN" altLang="en-US" sz="2800" b="1" dirty="0">
                    <a:solidFill>
                      <a:schemeClr val="tx2"/>
                    </a:solidFill>
                    <a:latin typeface="Times New Roman" panose="02020603050405020304" pitchFamily="18" charset="0"/>
                    <a:ea typeface="华文楷体" panose="02010600040101010101" charset="-122"/>
                    <a:cs typeface="Times New Roman" panose="02020603050405020304" pitchFamily="18" charset="0"/>
                  </a:rPr>
                  <a:t>引起裂变，每次裂变放出</a:t>
                </a:r>
                <a:r>
                  <a:rPr lang="en-US" altLang="zh-CN" sz="2800" b="1" dirty="0">
                    <a:solidFill>
                      <a:schemeClr val="tx2"/>
                    </a:solidFill>
                    <a:latin typeface="Times New Roman" panose="02020603050405020304" pitchFamily="18" charset="0"/>
                    <a:ea typeface="华文楷体" panose="02010600040101010101" charset="-122"/>
                    <a:cs typeface="Times New Roman" panose="02020603050405020304" pitchFamily="18" charset="0"/>
                  </a:rPr>
                  <a:t>2.42</a:t>
                </a:r>
                <a:r>
                  <a:rPr lang="zh-CN" altLang="en-US" sz="2800" b="1" dirty="0">
                    <a:solidFill>
                      <a:schemeClr val="tx2"/>
                    </a:solidFill>
                    <a:latin typeface="Times New Roman" panose="02020603050405020304" pitchFamily="18" charset="0"/>
                    <a:ea typeface="华文楷体" panose="02010600040101010101" charset="-122"/>
                    <a:cs typeface="Times New Roman" panose="02020603050405020304" pitchFamily="18" charset="0"/>
                  </a:rPr>
                  <a:t>个中子。试问该堆是否临界，</a:t>
                </a:r>
                <a14:m>
                  <m:oMath xmlns:m="http://schemas.openxmlformats.org/officeDocument/2006/math">
                    <m:sSub>
                      <m:sSubPr>
                        <m:ctrlPr>
                          <a:rPr lang="en-US" altLang="zh-CN" sz="2800" b="1" i="1" smtClean="0">
                            <a:solidFill>
                              <a:schemeClr val="tx2"/>
                            </a:solidFill>
                            <a:latin typeface="Cambria Math" panose="02040503050406030204" pitchFamily="18" charset="0"/>
                            <a:ea typeface="华文楷体" panose="02010600040101010101" charset="-122"/>
                            <a:cs typeface="Times New Roman" panose="02020603050405020304" pitchFamily="18" charset="0"/>
                          </a:rPr>
                        </m:ctrlPr>
                      </m:sSubPr>
                      <m:e>
                        <m:r>
                          <m:rPr>
                            <m:sty m:val="p"/>
                          </m:rPr>
                          <a:rPr lang="en-US" altLang="zh-CN" sz="2800" b="1" i="1">
                            <a:solidFill>
                              <a:schemeClr val="tx2"/>
                            </a:solidFill>
                            <a:latin typeface="Cambria Math" panose="02040503050406030204" pitchFamily="18" charset="0"/>
                            <a:ea typeface="华文楷体" panose="02010600040101010101" charset="-122"/>
                            <a:cs typeface="Times New Roman" panose="02020603050405020304" pitchFamily="18" charset="0"/>
                          </a:rPr>
                          <m:t>k</m:t>
                        </m:r>
                      </m:e>
                      <m:sub>
                        <m:r>
                          <a:rPr lang="en-US" altLang="zh-CN" sz="2800" b="1" i="1" smtClean="0">
                            <a:solidFill>
                              <a:schemeClr val="tx2"/>
                            </a:solidFill>
                            <a:latin typeface="Cambria Math" panose="02040503050406030204" pitchFamily="18" charset="0"/>
                            <a:ea typeface="华文楷体" panose="02010600040101010101" charset="-122"/>
                            <a:cs typeface="Times New Roman" panose="02020603050405020304" pitchFamily="18" charset="0"/>
                          </a:rPr>
                          <m:t>𝒆𝒇𝒇</m:t>
                        </m:r>
                      </m:sub>
                    </m:sSub>
                  </m:oMath>
                </a14:m>
                <a:r>
                  <a:rPr lang="zh-CN" altLang="en-US" sz="2800" b="1" dirty="0">
                    <a:solidFill>
                      <a:schemeClr val="tx2"/>
                    </a:solidFill>
                    <a:latin typeface="Times New Roman" panose="02020603050405020304" pitchFamily="18" charset="0"/>
                    <a:ea typeface="华文楷体" panose="02010600040101010101" charset="-122"/>
                    <a:cs typeface="Times New Roman" panose="02020603050405020304" pitchFamily="18" charset="0"/>
                  </a:rPr>
                  <a:t>等于多少？</a:t>
                </a:r>
                <a:endParaRPr lang="zh-CN" altLang="en-US" sz="2800" b="1" dirty="0">
                  <a:solidFill>
                    <a:schemeClr val="tx2"/>
                  </a:solidFill>
                  <a:latin typeface="Times New Roman" panose="02020603050405020304" pitchFamily="18" charset="0"/>
                  <a:ea typeface="华文楷体" panose="02010600040101010101" charset="-122"/>
                  <a:cs typeface="Times New Roman" panose="02020603050405020304" pitchFamily="18" charset="0"/>
                </a:endParaRPr>
              </a:p>
              <a:p>
                <a:pPr eaLnBrk="1" hangingPunct="1">
                  <a:spcBef>
                    <a:spcPct val="50000"/>
                  </a:spcBef>
                </a:pPr>
                <a:r>
                  <a:rPr lang="zh-CN" altLang="en-US" sz="2800" b="1" dirty="0">
                    <a:solidFill>
                      <a:schemeClr val="tx2"/>
                    </a:solidFill>
                    <a:latin typeface="Times New Roman" panose="02020603050405020304" pitchFamily="18" charset="0"/>
                    <a:ea typeface="华文楷体" panose="02010600040101010101" charset="-122"/>
                    <a:cs typeface="Times New Roman" panose="02020603050405020304" pitchFamily="18" charset="0"/>
                  </a:rPr>
                  <a:t>根据题意，裂变放出的中子有</a:t>
                </a:r>
                <a:r>
                  <a:rPr lang="en-US" altLang="zh-CN" sz="2800" b="1" dirty="0">
                    <a:solidFill>
                      <a:schemeClr val="tx2"/>
                    </a:solidFill>
                    <a:latin typeface="Times New Roman" panose="02020603050405020304" pitchFamily="18" charset="0"/>
                    <a:ea typeface="华文楷体" panose="02010600040101010101" charset="-122"/>
                    <a:cs typeface="Times New Roman" panose="02020603050405020304" pitchFamily="18" charset="0"/>
                  </a:rPr>
                  <a:t>45%</a:t>
                </a:r>
                <a:r>
                  <a:rPr lang="zh-CN" altLang="en-US" sz="2800" b="1" dirty="0">
                    <a:solidFill>
                      <a:schemeClr val="tx2"/>
                    </a:solidFill>
                    <a:latin typeface="Times New Roman" panose="02020603050405020304" pitchFamily="18" charset="0"/>
                    <a:ea typeface="华文楷体" panose="02010600040101010101" charset="-122"/>
                    <a:cs typeface="Times New Roman" panose="02020603050405020304" pitchFamily="18" charset="0"/>
                  </a:rPr>
                  <a:t>被燃料吸收，即</a:t>
                </a:r>
                <a:r>
                  <a:rPr lang="en-US" altLang="zh-CN" sz="2800" b="1" dirty="0">
                    <a:solidFill>
                      <a:schemeClr val="tx2"/>
                    </a:solidFill>
                    <a:latin typeface="Times New Roman" panose="02020603050405020304" pitchFamily="18" charset="0"/>
                    <a:ea typeface="华文楷体" panose="02010600040101010101" charset="-122"/>
                    <a:cs typeface="Times New Roman" panose="02020603050405020304" pitchFamily="18" charset="0"/>
                  </a:rPr>
                  <a:t>f</a:t>
                </a:r>
                <a:r>
                  <a:rPr lang="el-GR" altLang="zh-CN" sz="2800" b="1" dirty="0">
                    <a:solidFill>
                      <a:schemeClr val="tx2"/>
                    </a:solidFill>
                    <a:latin typeface="Times New Roman" panose="02020603050405020304" pitchFamily="18" charset="0"/>
                    <a:ea typeface="华文楷体" panose="02010600040101010101" charset="-122"/>
                    <a:cs typeface="Times New Roman" panose="02020603050405020304" pitchFamily="18" charset="0"/>
                  </a:rPr>
                  <a:t>Λ</a:t>
                </a:r>
                <a:r>
                  <a:rPr lang="en-US" altLang="zh-CN" sz="2800" b="1" dirty="0">
                    <a:solidFill>
                      <a:schemeClr val="tx2"/>
                    </a:solidFill>
                    <a:latin typeface="Times New Roman" panose="02020603050405020304" pitchFamily="18" charset="0"/>
                    <a:ea typeface="华文楷体" panose="02010600040101010101" charset="-122"/>
                    <a:cs typeface="Times New Roman" panose="02020603050405020304" pitchFamily="18" charset="0"/>
                  </a:rPr>
                  <a:t>=0.45;</a:t>
                </a:r>
                <a:endParaRPr lang="en-US" altLang="zh-CN" sz="2800" b="1" dirty="0">
                  <a:solidFill>
                    <a:schemeClr val="tx2"/>
                  </a:solidFill>
                  <a:latin typeface="Times New Roman" panose="02020603050405020304" pitchFamily="18" charset="0"/>
                  <a:ea typeface="华文楷体" panose="02010600040101010101" charset="-122"/>
                  <a:cs typeface="Times New Roman" panose="02020603050405020304" pitchFamily="18" charset="0"/>
                </a:endParaRPr>
              </a:p>
              <a:p>
                <a:pPr eaLnBrk="1" hangingPunct="1">
                  <a:spcBef>
                    <a:spcPct val="50000"/>
                  </a:spcBef>
                </a:pPr>
                <a:r>
                  <a:rPr lang="zh-CN" altLang="en-US" sz="2800" b="1" dirty="0">
                    <a:solidFill>
                      <a:schemeClr val="tx2"/>
                    </a:solidFill>
                    <a:latin typeface="Times New Roman" panose="02020603050405020304" pitchFamily="18" charset="0"/>
                    <a:ea typeface="华文楷体" panose="02010600040101010101" charset="-122"/>
                    <a:cs typeface="Times New Roman" panose="02020603050405020304" pitchFamily="18" charset="0"/>
                  </a:rPr>
                  <a:t>有效裂变中子数为：</a:t>
                </a:r>
                <a:r>
                  <a:rPr lang="el-GR" altLang="zh-CN" sz="2800" b="1" dirty="0">
                    <a:solidFill>
                      <a:schemeClr val="tx2"/>
                    </a:solidFill>
                    <a:latin typeface="Times New Roman" panose="02020603050405020304" pitchFamily="18" charset="0"/>
                    <a:ea typeface="华文楷体" panose="02010600040101010101" charset="-122"/>
                    <a:cs typeface="Times New Roman" panose="02020603050405020304" pitchFamily="18" charset="0"/>
                  </a:rPr>
                  <a:t>η</a:t>
                </a:r>
                <a:r>
                  <a:rPr lang="en-US" altLang="zh-CN" sz="2800" b="1" dirty="0">
                    <a:solidFill>
                      <a:schemeClr val="tx2"/>
                    </a:solidFill>
                    <a:latin typeface="Times New Roman" panose="02020603050405020304" pitchFamily="18" charset="0"/>
                    <a:ea typeface="华文楷体" panose="02010600040101010101" charset="-122"/>
                    <a:cs typeface="Times New Roman" panose="02020603050405020304" pitchFamily="18" charset="0"/>
                  </a:rPr>
                  <a:t>=</a:t>
                </a:r>
                <a:r>
                  <a:rPr lang="el-GR" altLang="zh-CN" sz="2800" b="1" dirty="0">
                    <a:solidFill>
                      <a:schemeClr val="tx2"/>
                    </a:solidFill>
                    <a:latin typeface="Times New Roman" panose="02020603050405020304" pitchFamily="18" charset="0"/>
                    <a:ea typeface="华文楷体" panose="02010600040101010101" charset="-122"/>
                    <a:cs typeface="Times New Roman" panose="02020603050405020304" pitchFamily="18" charset="0"/>
                  </a:rPr>
                  <a:t>ν×</a:t>
                </a:r>
                <a:r>
                  <a:rPr lang="zh-CN" altLang="en-US" sz="2800" b="1" dirty="0">
                    <a:solidFill>
                      <a:schemeClr val="tx2"/>
                    </a:solidFill>
                    <a:latin typeface="Times New Roman" panose="02020603050405020304" pitchFamily="18" charset="0"/>
                    <a:ea typeface="华文楷体" panose="02010600040101010101" charset="-122"/>
                    <a:cs typeface="Times New Roman" panose="02020603050405020304" pitchFamily="18" charset="0"/>
                  </a:rPr>
                  <a:t>燃料裂变截面</a:t>
                </a:r>
                <a:r>
                  <a:rPr lang="en-US" altLang="zh-CN" sz="2800" b="1" dirty="0">
                    <a:solidFill>
                      <a:schemeClr val="tx2"/>
                    </a:solidFill>
                    <a:latin typeface="Times New Roman" panose="02020603050405020304" pitchFamily="18" charset="0"/>
                    <a:ea typeface="华文楷体" panose="02010600040101010101" charset="-122"/>
                    <a:cs typeface="Times New Roman" panose="02020603050405020304" pitchFamily="18" charset="0"/>
                  </a:rPr>
                  <a:t>/</a:t>
                </a:r>
                <a:r>
                  <a:rPr lang="zh-CN" altLang="en-US" sz="2800" b="1" dirty="0">
                    <a:solidFill>
                      <a:schemeClr val="tx2"/>
                    </a:solidFill>
                    <a:latin typeface="Times New Roman" panose="02020603050405020304" pitchFamily="18" charset="0"/>
                    <a:ea typeface="华文楷体" panose="02010600040101010101" charset="-122"/>
                    <a:cs typeface="Times New Roman" panose="02020603050405020304" pitchFamily="18" charset="0"/>
                  </a:rPr>
                  <a:t>燃料吸收截面</a:t>
                </a:r>
                <a:r>
                  <a:rPr lang="en-US" altLang="zh-CN" sz="2800" b="1" dirty="0">
                    <a:solidFill>
                      <a:schemeClr val="tx2"/>
                    </a:solidFill>
                    <a:latin typeface="Times New Roman" panose="02020603050405020304" pitchFamily="18" charset="0"/>
                    <a:ea typeface="华文楷体" panose="02010600040101010101" charset="-122"/>
                    <a:cs typeface="Times New Roman" panose="02020603050405020304" pitchFamily="18" charset="0"/>
                  </a:rPr>
                  <a:t>=2.42</a:t>
                </a:r>
                <a:r>
                  <a:rPr lang="el-GR" altLang="zh-CN" sz="2800" b="1" dirty="0">
                    <a:solidFill>
                      <a:schemeClr val="tx2"/>
                    </a:solidFill>
                    <a:latin typeface="Times New Roman" panose="02020603050405020304" pitchFamily="18" charset="0"/>
                    <a:ea typeface="华文楷体" panose="02010600040101010101" charset="-122"/>
                    <a:cs typeface="Times New Roman" panose="02020603050405020304" pitchFamily="18" charset="0"/>
                  </a:rPr>
                  <a:t>×</a:t>
                </a:r>
                <a:r>
                  <a:rPr lang="en-US" altLang="zh-CN" sz="2800" b="1" dirty="0">
                    <a:solidFill>
                      <a:schemeClr val="tx2"/>
                    </a:solidFill>
                    <a:latin typeface="Times New Roman" panose="02020603050405020304" pitchFamily="18" charset="0"/>
                    <a:ea typeface="华文楷体" panose="02010600040101010101" charset="-122"/>
                    <a:cs typeface="Times New Roman" panose="02020603050405020304" pitchFamily="18" charset="0"/>
                  </a:rPr>
                  <a:t>0.85=2.057</a:t>
                </a:r>
                <a:r>
                  <a:rPr lang="zh-CN" altLang="en-US" sz="2800" b="1" dirty="0">
                    <a:solidFill>
                      <a:schemeClr val="tx2"/>
                    </a:solidFill>
                    <a:latin typeface="Times New Roman" panose="02020603050405020304" pitchFamily="18" charset="0"/>
                    <a:ea typeface="华文楷体" panose="02010600040101010101" charset="-122"/>
                    <a:cs typeface="Times New Roman" panose="02020603050405020304" pitchFamily="18" charset="0"/>
                  </a:rPr>
                  <a:t>；</a:t>
                </a:r>
                <a:endParaRPr lang="zh-CN" altLang="en-US" sz="2800" b="1" dirty="0">
                  <a:solidFill>
                    <a:schemeClr val="tx2"/>
                  </a:solidFill>
                  <a:latin typeface="Times New Roman" panose="02020603050405020304" pitchFamily="18" charset="0"/>
                  <a:ea typeface="华文楷体" panose="02010600040101010101" charset="-122"/>
                  <a:cs typeface="Times New Roman" panose="02020603050405020304" pitchFamily="18" charset="0"/>
                </a:endParaRPr>
              </a:p>
              <a:p>
                <a:pPr eaLnBrk="1" hangingPunct="1">
                  <a:spcBef>
                    <a:spcPct val="50000"/>
                  </a:spcBef>
                </a:pPr>
                <a:r>
                  <a:rPr lang="zh-CN" altLang="en-US" sz="2800" b="1" dirty="0">
                    <a:solidFill>
                      <a:schemeClr val="tx2"/>
                    </a:solidFill>
                    <a:latin typeface="Times New Roman" panose="02020603050405020304" pitchFamily="18" charset="0"/>
                    <a:ea typeface="华文楷体" panose="02010600040101010101" charset="-122"/>
                    <a:cs typeface="Times New Roman" panose="02020603050405020304" pitchFamily="18" charset="0"/>
                  </a:rPr>
                  <a:t>对于以</a:t>
                </a:r>
                <a:r>
                  <a:rPr lang="en-US" altLang="zh-CN" sz="2800" b="1" dirty="0">
                    <a:solidFill>
                      <a:schemeClr val="tx2"/>
                    </a:solidFill>
                    <a:latin typeface="Times New Roman" panose="02020603050405020304" pitchFamily="18" charset="0"/>
                    <a:ea typeface="华文楷体" panose="02010600040101010101" charset="-122"/>
                    <a:cs typeface="Times New Roman" panose="02020603050405020304" pitchFamily="18" charset="0"/>
                  </a:rPr>
                  <a:t>U-235</a:t>
                </a:r>
                <a:r>
                  <a:rPr lang="zh-CN" altLang="en-US" sz="2800" b="1" dirty="0">
                    <a:solidFill>
                      <a:schemeClr val="tx2"/>
                    </a:solidFill>
                    <a:latin typeface="Times New Roman" panose="02020603050405020304" pitchFamily="18" charset="0"/>
                    <a:ea typeface="华文楷体" panose="02010600040101010101" charset="-122"/>
                    <a:cs typeface="Times New Roman" panose="02020603050405020304" pitchFamily="18" charset="0"/>
                  </a:rPr>
                  <a:t>作燃料的热堆，近似认为</a:t>
                </a:r>
                <a:r>
                  <a:rPr lang="el-GR" altLang="zh-CN" sz="2800" b="1" dirty="0">
                    <a:solidFill>
                      <a:schemeClr val="tx2"/>
                    </a:solidFill>
                    <a:latin typeface="Times New Roman" panose="02020603050405020304" pitchFamily="18" charset="0"/>
                    <a:ea typeface="华文楷体" panose="02010600040101010101" charset="-122"/>
                    <a:cs typeface="Times New Roman" panose="02020603050405020304" pitchFamily="18" charset="0"/>
                  </a:rPr>
                  <a:t>ε≈</a:t>
                </a:r>
                <a:r>
                  <a:rPr lang="en-US" altLang="zh-CN" sz="2800" b="1" dirty="0">
                    <a:solidFill>
                      <a:schemeClr val="tx2"/>
                    </a:solidFill>
                    <a:latin typeface="Times New Roman" panose="02020603050405020304" pitchFamily="18" charset="0"/>
                    <a:ea typeface="华文楷体" panose="02010600040101010101" charset="-122"/>
                    <a:cs typeface="Times New Roman" panose="02020603050405020304" pitchFamily="18" charset="0"/>
                  </a:rPr>
                  <a:t>1</a:t>
                </a:r>
                <a:r>
                  <a:rPr lang="zh-CN" altLang="en-US" sz="2800" b="1" dirty="0">
                    <a:solidFill>
                      <a:schemeClr val="tx2"/>
                    </a:solidFill>
                    <a:latin typeface="Times New Roman" panose="02020603050405020304" pitchFamily="18" charset="0"/>
                    <a:ea typeface="华文楷体" panose="02010600040101010101" charset="-122"/>
                    <a:cs typeface="Times New Roman" panose="02020603050405020304" pitchFamily="18" charset="0"/>
                  </a:rPr>
                  <a:t>，</a:t>
                </a:r>
                <a:r>
                  <a:rPr lang="en-US" altLang="zh-CN" sz="2800" b="1" dirty="0">
                    <a:solidFill>
                      <a:schemeClr val="tx2"/>
                    </a:solidFill>
                    <a:latin typeface="Times New Roman" panose="02020603050405020304" pitchFamily="18" charset="0"/>
                    <a:ea typeface="华文楷体" panose="02010600040101010101" charset="-122"/>
                    <a:cs typeface="Times New Roman" panose="02020603050405020304" pitchFamily="18" charset="0"/>
                  </a:rPr>
                  <a:t>p</a:t>
                </a:r>
                <a:r>
                  <a:rPr lang="el-GR" altLang="zh-CN" sz="2800" b="1" dirty="0">
                    <a:solidFill>
                      <a:schemeClr val="tx2"/>
                    </a:solidFill>
                    <a:latin typeface="Times New Roman" panose="02020603050405020304" pitchFamily="18" charset="0"/>
                    <a:ea typeface="华文楷体" panose="02010600040101010101" charset="-122"/>
                    <a:cs typeface="Times New Roman" panose="02020603050405020304" pitchFamily="18" charset="0"/>
                  </a:rPr>
                  <a:t>≈</a:t>
                </a:r>
                <a:r>
                  <a:rPr lang="en-US" altLang="zh-CN" sz="2800" b="1" dirty="0">
                    <a:solidFill>
                      <a:schemeClr val="tx2"/>
                    </a:solidFill>
                    <a:latin typeface="Times New Roman" panose="02020603050405020304" pitchFamily="18" charset="0"/>
                    <a:ea typeface="华文楷体" panose="02010600040101010101" charset="-122"/>
                    <a:cs typeface="Times New Roman" panose="02020603050405020304" pitchFamily="18" charset="0"/>
                  </a:rPr>
                  <a:t>1</a:t>
                </a:r>
                <a:r>
                  <a:rPr lang="zh-CN" altLang="en-US" sz="2800" b="1" dirty="0">
                    <a:solidFill>
                      <a:schemeClr val="tx2"/>
                    </a:solidFill>
                    <a:latin typeface="Times New Roman" panose="02020603050405020304" pitchFamily="18" charset="0"/>
                    <a:ea typeface="华文楷体" panose="02010600040101010101" charset="-122"/>
                    <a:cs typeface="Times New Roman" panose="02020603050405020304" pitchFamily="18" charset="0"/>
                  </a:rPr>
                  <a:t>；</a:t>
                </a:r>
                <a:endParaRPr lang="zh-CN" altLang="en-US" sz="2800" b="1" dirty="0">
                  <a:solidFill>
                    <a:schemeClr val="tx2"/>
                  </a:solidFill>
                  <a:latin typeface="Times New Roman" panose="02020603050405020304" pitchFamily="18" charset="0"/>
                  <a:ea typeface="华文楷体" panose="02010600040101010101" charset="-122"/>
                  <a:cs typeface="Times New Roman" panose="02020603050405020304" pitchFamily="18" charset="0"/>
                </a:endParaRPr>
              </a:p>
              <a:p>
                <a:pPr eaLnBrk="1" hangingPunct="1">
                  <a:spcBef>
                    <a:spcPct val="50000"/>
                  </a:spcBef>
                </a:pPr>
                <a:r>
                  <a:rPr lang="zh-CN" altLang="en-US" sz="2800" b="1" dirty="0">
                    <a:solidFill>
                      <a:schemeClr val="tx2"/>
                    </a:solidFill>
                    <a:latin typeface="Times New Roman" panose="02020603050405020304" pitchFamily="18" charset="0"/>
                    <a:ea typeface="华文楷体" panose="02010600040101010101" charset="-122"/>
                    <a:cs typeface="Times New Roman" panose="02020603050405020304" pitchFamily="18" charset="0"/>
                  </a:rPr>
                  <a:t>综合得：</a:t>
                </a:r>
                <a:r>
                  <a:rPr lang="en-US" altLang="zh-CN" sz="2800" b="1" dirty="0">
                    <a:solidFill>
                      <a:schemeClr val="tx2"/>
                    </a:solidFill>
                    <a:ea typeface="华文楷体" panose="02010600040101010101" charset="-122"/>
                    <a:cs typeface="Times New Roman" panose="02020603050405020304" pitchFamily="18" charset="0"/>
                  </a:rPr>
                  <a:t> </a:t>
                </a:r>
                <a14:m>
                  <m:oMath xmlns:m="http://schemas.openxmlformats.org/officeDocument/2006/math">
                    <m:sSub>
                      <m:sSubPr>
                        <m:ctrlPr>
                          <a:rPr lang="en-US" altLang="zh-CN" sz="2800" b="1" i="1">
                            <a:solidFill>
                              <a:schemeClr val="tx2"/>
                            </a:solidFill>
                            <a:latin typeface="Cambria Math" panose="02040503050406030204" pitchFamily="18" charset="0"/>
                            <a:ea typeface="华文楷体" panose="02010600040101010101" charset="-122"/>
                            <a:cs typeface="Times New Roman" panose="02020603050405020304" pitchFamily="18" charset="0"/>
                          </a:rPr>
                        </m:ctrlPr>
                      </m:sSubPr>
                      <m:e>
                        <m:r>
                          <m:rPr>
                            <m:sty m:val="p"/>
                          </m:rPr>
                          <a:rPr lang="en-US" altLang="zh-CN" sz="2800" b="1" i="1">
                            <a:solidFill>
                              <a:schemeClr val="tx2"/>
                            </a:solidFill>
                            <a:latin typeface="Cambria Math" panose="02040503050406030204" pitchFamily="18" charset="0"/>
                            <a:ea typeface="华文楷体" panose="02010600040101010101" charset="-122"/>
                            <a:cs typeface="Times New Roman" panose="02020603050405020304" pitchFamily="18" charset="0"/>
                          </a:rPr>
                          <m:t>k</m:t>
                        </m:r>
                      </m:e>
                      <m:sub>
                        <m:r>
                          <a:rPr lang="en-US" altLang="zh-CN" sz="2800" b="1" i="1">
                            <a:solidFill>
                              <a:schemeClr val="tx2"/>
                            </a:solidFill>
                            <a:latin typeface="Cambria Math" panose="02040503050406030204" pitchFamily="18" charset="0"/>
                            <a:ea typeface="华文楷体" panose="02010600040101010101" charset="-122"/>
                            <a:cs typeface="Times New Roman" panose="02020603050405020304" pitchFamily="18" charset="0"/>
                          </a:rPr>
                          <m:t>𝒆𝒇𝒇</m:t>
                        </m:r>
                      </m:sub>
                    </m:sSub>
                    <m:r>
                      <a:rPr lang="en-US" altLang="zh-CN" sz="2800" b="1" i="1">
                        <a:solidFill>
                          <a:schemeClr val="tx2"/>
                        </a:solidFill>
                        <a:latin typeface="Cambria Math" panose="02040503050406030204" pitchFamily="18" charset="0"/>
                        <a:ea typeface="华文楷体" panose="02010600040101010101" charset="-122"/>
                        <a:cs typeface="Times New Roman" panose="02020603050405020304" pitchFamily="18" charset="0"/>
                      </a:rPr>
                      <m:t> </m:t>
                    </m:r>
                  </m:oMath>
                </a14:m>
                <a:r>
                  <a:rPr lang="en-US" altLang="zh-CN" sz="2800" b="1" dirty="0">
                    <a:solidFill>
                      <a:schemeClr val="tx2"/>
                    </a:solidFill>
                    <a:latin typeface="Times New Roman" panose="02020603050405020304" pitchFamily="18" charset="0"/>
                    <a:ea typeface="华文楷体" panose="02010600040101010101" charset="-122"/>
                    <a:cs typeface="Times New Roman" panose="02020603050405020304" pitchFamily="18" charset="0"/>
                  </a:rPr>
                  <a:t>=</a:t>
                </a:r>
                <a:r>
                  <a:rPr lang="el-GR" altLang="zh-CN" sz="2800" b="1" dirty="0">
                    <a:solidFill>
                      <a:schemeClr val="tx2"/>
                    </a:solidFill>
                    <a:latin typeface="Times New Roman" panose="02020603050405020304" pitchFamily="18" charset="0"/>
                    <a:ea typeface="华文楷体" panose="02010600040101010101" charset="-122"/>
                    <a:cs typeface="Times New Roman" panose="02020603050405020304" pitchFamily="18" charset="0"/>
                  </a:rPr>
                  <a:t>ε</a:t>
                </a:r>
                <a:r>
                  <a:rPr lang="en-US" altLang="zh-CN" sz="2800" b="1" dirty="0" err="1">
                    <a:solidFill>
                      <a:schemeClr val="tx2"/>
                    </a:solidFill>
                    <a:latin typeface="Times New Roman" panose="02020603050405020304" pitchFamily="18" charset="0"/>
                    <a:ea typeface="华文楷体" panose="02010600040101010101" charset="-122"/>
                    <a:cs typeface="Times New Roman" panose="02020603050405020304" pitchFamily="18" charset="0"/>
                  </a:rPr>
                  <a:t>pf</a:t>
                </a:r>
                <a:r>
                  <a:rPr lang="el-GR" altLang="zh-CN" sz="2800" b="1" dirty="0">
                    <a:solidFill>
                      <a:schemeClr val="tx2"/>
                    </a:solidFill>
                    <a:latin typeface="Times New Roman" panose="02020603050405020304" pitchFamily="18" charset="0"/>
                    <a:ea typeface="华文楷体" panose="02010600040101010101" charset="-122"/>
                    <a:cs typeface="Times New Roman" panose="02020603050405020304" pitchFamily="18" charset="0"/>
                  </a:rPr>
                  <a:t>ηΛ</a:t>
                </a:r>
                <a:r>
                  <a:rPr lang="en-US" altLang="zh-CN" sz="2800" b="1" dirty="0">
                    <a:solidFill>
                      <a:schemeClr val="tx2"/>
                    </a:solidFill>
                    <a:latin typeface="Times New Roman" panose="02020603050405020304" pitchFamily="18" charset="0"/>
                    <a:ea typeface="华文楷体" panose="02010600040101010101" charset="-122"/>
                    <a:cs typeface="Times New Roman" panose="02020603050405020304" pitchFamily="18" charset="0"/>
                  </a:rPr>
                  <a:t>=0.926</a:t>
                </a:r>
                <a:r>
                  <a:rPr lang="zh-CN" altLang="en-US" sz="2800" b="1" dirty="0">
                    <a:solidFill>
                      <a:schemeClr val="tx2"/>
                    </a:solidFill>
                    <a:latin typeface="Times New Roman" panose="02020603050405020304" pitchFamily="18" charset="0"/>
                    <a:ea typeface="华文楷体" panose="02010600040101010101" charset="-122"/>
                    <a:cs typeface="Times New Roman" panose="02020603050405020304" pitchFamily="18" charset="0"/>
                  </a:rPr>
                  <a:t>。</a:t>
                </a:r>
                <a:endParaRPr lang="zh-CN" altLang="el-GR" sz="2800" b="1" dirty="0">
                  <a:solidFill>
                    <a:schemeClr val="tx2"/>
                  </a:solidFill>
                  <a:latin typeface="Times New Roman" panose="02020603050405020304" pitchFamily="18" charset="0"/>
                  <a:ea typeface="华文楷体" panose="02010600040101010101" charset="-122"/>
                  <a:cs typeface="Times New Roman" panose="02020603050405020304" pitchFamily="18" charset="0"/>
                </a:endParaRPr>
              </a:p>
            </p:txBody>
          </p:sp>
        </mc:Choice>
        <mc:Fallback>
          <p:sp>
            <p:nvSpPr>
              <p:cNvPr id="4" name="Text Box 4"/>
              <p:cNvSpPr txBox="1">
                <a:spLocks noRot="1" noChangeAspect="1" noMove="1" noResize="1" noEditPoints="1" noAdjustHandles="1" noChangeArrowheads="1" noChangeShapeType="1" noTextEdit="1"/>
              </p:cNvSpPr>
              <p:nvPr/>
            </p:nvSpPr>
            <p:spPr bwMode="auto">
              <a:xfrm>
                <a:off x="530271" y="836712"/>
                <a:ext cx="8077200" cy="5796010"/>
              </a:xfrm>
              <a:prstGeom prst="rect">
                <a:avLst/>
              </a:prstGeom>
              <a:blipFill rotWithShape="1">
                <a:blip r:embed="rId1"/>
                <a:stretch>
                  <a:fillRect l="-1" t="-7" r="1" b="3"/>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a:t>计算混合物的宏观截面（</a:t>
            </a:r>
            <a:r>
              <a:rPr lang="en-US" altLang="zh-CN" dirty="0"/>
              <a:t>1</a:t>
            </a:r>
            <a:r>
              <a:rPr lang="zh-CN" altLang="en-US" dirty="0"/>
              <a:t>，</a:t>
            </a:r>
            <a:r>
              <a:rPr lang="en-US" altLang="zh-CN" dirty="0"/>
              <a:t>2</a:t>
            </a:r>
            <a:r>
              <a:rPr lang="zh-CN" altLang="en-US" dirty="0"/>
              <a:t>题）</a:t>
            </a:r>
            <a:endParaRPr kumimoji="1" lang="zh-CN" altLang="en-US" dirty="0"/>
          </a:p>
        </p:txBody>
      </p:sp>
      <mc:AlternateContent xmlns:mc="http://schemas.openxmlformats.org/markup-compatibility/2006">
        <mc:Choice xmlns:a14="http://schemas.microsoft.com/office/drawing/2010/main" Requires="a14">
          <p:sp>
            <p:nvSpPr>
              <p:cNvPr id="5" name="内容占位符 2"/>
              <p:cNvSpPr txBox="1"/>
              <p:nvPr/>
            </p:nvSpPr>
            <p:spPr>
              <a:xfrm>
                <a:off x="213342" y="728700"/>
                <a:ext cx="8503201" cy="5400600"/>
              </a:xfrm>
              <a:prstGeom prst="rect">
                <a:avLst/>
              </a:prstGeom>
            </p:spPr>
            <p:txBody>
              <a:bodyPr/>
              <a:lstStyle>
                <a:lvl1pPr marL="355600" indent="-355600" algn="l" rtl="0" eaLnBrk="1" fontAlgn="base" hangingPunct="1">
                  <a:spcBef>
                    <a:spcPct val="20000"/>
                  </a:spcBef>
                  <a:spcAft>
                    <a:spcPct val="0"/>
                  </a:spcAft>
                  <a:buClrTx/>
                  <a:buFont typeface="Arial" panose="020B0604020202020204" pitchFamily="34" charset="0"/>
                  <a:buChar char="•"/>
                  <a:defRPr sz="2200" b="1" baseline="0">
                    <a:solidFill>
                      <a:schemeClr val="tx2"/>
                    </a:solidFill>
                    <a:latin typeface="Arial" panose="020B0604020202020204" pitchFamily="34" charset="0"/>
                    <a:ea typeface="黑体" panose="02010609060101010101" pitchFamily="49" charset="-122"/>
                    <a:cs typeface="Times New Roman" panose="02020603050405020304" pitchFamily="18" charset="0"/>
                  </a:defRPr>
                </a:lvl1pPr>
                <a:lvl2pPr marL="541655" indent="-186055" algn="l" rtl="0" eaLnBrk="1" fontAlgn="base" hangingPunct="1">
                  <a:spcBef>
                    <a:spcPct val="20000"/>
                  </a:spcBef>
                  <a:spcAft>
                    <a:spcPct val="0"/>
                  </a:spcAft>
                  <a:buClrTx/>
                  <a:buFont typeface="Times New Roman" panose="02020603050405020304" pitchFamily="18" charset="0"/>
                  <a:buChar char="-"/>
                  <a:defRPr sz="2000" b="0" baseline="0">
                    <a:solidFill>
                      <a:schemeClr val="tx2"/>
                    </a:solidFill>
                    <a:latin typeface="Times New Roman" panose="02020603050405020304" pitchFamily="18" charset="0"/>
                    <a:ea typeface="仿宋" panose="02010609060101010101" pitchFamily="49" charset="-122"/>
                    <a:cs typeface="Times New Roman" panose="02020603050405020304" pitchFamily="18" charset="0"/>
                  </a:defRPr>
                </a:lvl2pPr>
                <a:lvl3pPr marL="897255" indent="-177800" algn="l" rtl="0" eaLnBrk="1" fontAlgn="base" hangingPunct="1">
                  <a:spcBef>
                    <a:spcPct val="20000"/>
                  </a:spcBef>
                  <a:spcAft>
                    <a:spcPct val="0"/>
                  </a:spcAft>
                  <a:buClrTx/>
                  <a:buFont typeface="Times New Roman" panose="02020603050405020304" pitchFamily="18" charset="0"/>
                  <a:buChar char="-"/>
                  <a:defRPr sz="2000" b="0" baseline="0">
                    <a:solidFill>
                      <a:schemeClr val="tx2"/>
                    </a:solidFill>
                    <a:latin typeface="Times New Roman" panose="02020603050405020304" pitchFamily="18" charset="0"/>
                    <a:ea typeface="仿宋" panose="02010609060101010101" pitchFamily="49" charset="-122"/>
                    <a:cs typeface="Times New Roman" panose="02020603050405020304" pitchFamily="18" charset="0"/>
                  </a:defRPr>
                </a:lvl3pPr>
                <a:lvl4pPr marL="1252855" indent="-177800" algn="l" rtl="0" eaLnBrk="1" fontAlgn="base" hangingPunct="1">
                  <a:spcBef>
                    <a:spcPct val="20000"/>
                  </a:spcBef>
                  <a:spcAft>
                    <a:spcPct val="0"/>
                  </a:spcAft>
                  <a:buFont typeface="Times New Roman" panose="02020603050405020304" pitchFamily="18" charset="0"/>
                  <a:buChar char="-"/>
                  <a:defRPr sz="1800" b="0" baseline="0">
                    <a:solidFill>
                      <a:schemeClr val="tx2"/>
                    </a:solidFill>
                    <a:latin typeface="Times New Roman" panose="02020603050405020304" pitchFamily="18" charset="0"/>
                    <a:ea typeface="仿宋" panose="02010609060101010101" pitchFamily="49" charset="-122"/>
                    <a:cs typeface="Times New Roman" panose="02020603050405020304" pitchFamily="18" charset="0"/>
                  </a:defRPr>
                </a:lvl4pPr>
                <a:lvl5pPr marL="1617980" indent="-177800" algn="l" rtl="0" eaLnBrk="1" fontAlgn="base" hangingPunct="1">
                  <a:spcBef>
                    <a:spcPct val="20000"/>
                  </a:spcBef>
                  <a:spcAft>
                    <a:spcPct val="0"/>
                  </a:spcAft>
                  <a:buFont typeface="Times New Roman" panose="02020603050405020304" pitchFamily="18" charset="0"/>
                  <a:buChar char="-"/>
                  <a:defRPr sz="1600" b="0" baseline="0">
                    <a:solidFill>
                      <a:schemeClr val="tx2"/>
                    </a:solidFill>
                    <a:latin typeface="Times New Roman" panose="02020603050405020304" pitchFamily="18" charset="0"/>
                    <a:ea typeface="仿宋" panose="02010609060101010101" pitchFamily="49" charset="-122"/>
                    <a:cs typeface="Times New Roman" panose="02020603050405020304" pitchFamily="18" charset="0"/>
                  </a:defRPr>
                </a:lvl5pPr>
                <a:lvl6pPr marL="2514600" indent="-228600" algn="l" rtl="0" eaLnBrk="1" fontAlgn="base" hangingPunct="1">
                  <a:spcBef>
                    <a:spcPct val="20000"/>
                  </a:spcBef>
                  <a:spcAft>
                    <a:spcPct val="0"/>
                  </a:spcAft>
                  <a:buChar char="»"/>
                  <a:defRPr sz="2000">
                    <a:solidFill>
                      <a:schemeClr val="tx1"/>
                    </a:solidFill>
                    <a:latin typeface="Arial" panose="020B0604020202020204" pitchFamily="34" charset="0"/>
                  </a:defRPr>
                </a:lvl6pPr>
                <a:lvl7pPr marL="2971800" indent="-228600" algn="l" rtl="0" eaLnBrk="1" fontAlgn="base" hangingPunct="1">
                  <a:spcBef>
                    <a:spcPct val="20000"/>
                  </a:spcBef>
                  <a:spcAft>
                    <a:spcPct val="0"/>
                  </a:spcAft>
                  <a:buChar char="»"/>
                  <a:defRPr sz="2000">
                    <a:solidFill>
                      <a:schemeClr val="tx1"/>
                    </a:solidFill>
                    <a:latin typeface="Arial" panose="020B0604020202020204" pitchFamily="34" charset="0"/>
                  </a:defRPr>
                </a:lvl7pPr>
                <a:lvl8pPr marL="3429000" indent="-228600" algn="l" rtl="0" eaLnBrk="1" fontAlgn="base" hangingPunct="1">
                  <a:spcBef>
                    <a:spcPct val="20000"/>
                  </a:spcBef>
                  <a:spcAft>
                    <a:spcPct val="0"/>
                  </a:spcAft>
                  <a:buChar char="»"/>
                  <a:defRPr sz="2000">
                    <a:solidFill>
                      <a:schemeClr val="tx1"/>
                    </a:solidFill>
                    <a:latin typeface="Arial" panose="020B0604020202020204" pitchFamily="34" charset="0"/>
                  </a:defRPr>
                </a:lvl8pPr>
                <a:lvl9pPr marL="3886200" indent="-228600" algn="l" rtl="0" eaLnBrk="1" fontAlgn="base" hangingPunct="1">
                  <a:spcBef>
                    <a:spcPct val="20000"/>
                  </a:spcBef>
                  <a:spcAft>
                    <a:spcPct val="0"/>
                  </a:spcAft>
                  <a:buChar char="»"/>
                  <a:defRPr sz="2000">
                    <a:solidFill>
                      <a:schemeClr val="tx1"/>
                    </a:solidFill>
                    <a:latin typeface="Arial" panose="020B0604020202020204" pitchFamily="34" charset="0"/>
                  </a:defRPr>
                </a:lvl9pPr>
              </a:lstStyle>
              <a:p>
                <a:pPr>
                  <a:lnSpc>
                    <a:spcPct val="150000"/>
                  </a:lnSpc>
                </a:pPr>
                <a:r>
                  <a:rPr lang="zh-CN" altLang="en-US" sz="2400" kern="0" dirty="0">
                    <a:latin typeface="华文楷体" panose="02010600040101010101" charset="-122"/>
                    <a:ea typeface="华文楷体" panose="02010600040101010101" charset="-122"/>
                  </a:rPr>
                  <a:t>宏观截面</a:t>
                </a:r>
                <a14:m>
                  <m:oMath xmlns:m="http://schemas.openxmlformats.org/officeDocument/2006/math">
                    <m:r>
                      <a:rPr lang="en-US" altLang="zh-CN" sz="2400" b="1" i="0" kern="0" smtClean="0">
                        <a:latin typeface="Cambria Math" panose="02040503050406030204" pitchFamily="18" charset="0"/>
                      </a:rPr>
                      <m:t>𝚺</m:t>
                    </m:r>
                    <m:r>
                      <a:rPr lang="en-US" altLang="zh-CN" sz="2400" b="1" i="0" kern="0" smtClean="0">
                        <a:latin typeface="Cambria Math" panose="02040503050406030204" pitchFamily="18" charset="0"/>
                      </a:rPr>
                      <m:t>=</m:t>
                    </m:r>
                    <m:r>
                      <a:rPr lang="en-US" altLang="zh-CN" sz="2400" b="1" i="0" kern="0" smtClean="0">
                        <a:latin typeface="Cambria Math" panose="02040503050406030204" pitchFamily="18" charset="0"/>
                      </a:rPr>
                      <m:t>𝐍</m:t>
                    </m:r>
                    <m:r>
                      <a:rPr lang="en-US" altLang="zh-CN" sz="2400" b="1" i="1" kern="0" smtClean="0">
                        <a:latin typeface="Cambria Math" panose="02040503050406030204" pitchFamily="18" charset="0"/>
                      </a:rPr>
                      <m:t>⋅</m:t>
                    </m:r>
                    <m:r>
                      <a:rPr lang="en-US" altLang="zh-CN" sz="2400" b="1" i="1" kern="0" smtClean="0">
                        <a:latin typeface="Cambria Math" panose="02040503050406030204" pitchFamily="18" charset="0"/>
                      </a:rPr>
                      <m:t>𝝈</m:t>
                    </m:r>
                  </m:oMath>
                </a14:m>
                <a:r>
                  <a:rPr lang="en-US" altLang="zh-CN" sz="2400" kern="0" dirty="0">
                    <a:latin typeface="华文楷体" panose="02010600040101010101" charset="-122"/>
                    <a:ea typeface="华文楷体" panose="02010600040101010101" charset="-122"/>
                  </a:rPr>
                  <a:t> </a:t>
                </a:r>
                <a:r>
                  <a:rPr lang="zh-CN" altLang="en-US" sz="2400" kern="0" dirty="0">
                    <a:latin typeface="华文楷体" panose="02010600040101010101" charset="-122"/>
                    <a:ea typeface="华文楷体" panose="02010600040101010101" charset="-122"/>
                  </a:rPr>
                  <a:t>（核子密度</a:t>
                </a:r>
                <a14:m>
                  <m:oMath xmlns:m="http://schemas.openxmlformats.org/officeDocument/2006/math">
                    <m:r>
                      <a:rPr lang="en-US" altLang="zh-CN" sz="2400" kern="0">
                        <a:latin typeface="Cambria Math" panose="02040503050406030204" pitchFamily="18" charset="0"/>
                        <a:ea typeface="华文楷体" panose="02010600040101010101" charset="-122"/>
                      </a:rPr>
                      <m:t>⋅</m:t>
                    </m:r>
                    <m:r>
                      <a:rPr lang="zh-CN" altLang="en-US" sz="2400" b="1" kern="0">
                        <a:latin typeface="Cambria Math" panose="02040503050406030204" pitchFamily="18" charset="0"/>
                        <a:ea typeface="华文楷体" panose="02010600040101010101" charset="-122"/>
                      </a:rPr>
                      <m:t>微观</m:t>
                    </m:r>
                  </m:oMath>
                </a14:m>
                <a:r>
                  <a:rPr lang="zh-CN" altLang="en-US" sz="2400" kern="0" dirty="0">
                    <a:latin typeface="华文楷体" panose="02010600040101010101" charset="-122"/>
                    <a:ea typeface="华文楷体" panose="02010600040101010101" charset="-122"/>
                  </a:rPr>
                  <a:t>截面）</a:t>
                </a:r>
                <a:endParaRPr lang="en-US" altLang="zh-CN" sz="2400" kern="0" dirty="0">
                  <a:latin typeface="华文楷体" panose="02010600040101010101" charset="-122"/>
                  <a:ea typeface="华文楷体" panose="02010600040101010101" charset="-122"/>
                </a:endParaRPr>
              </a:p>
              <a:p>
                <a:pPr>
                  <a:lnSpc>
                    <a:spcPct val="150000"/>
                  </a:lnSpc>
                </a:pPr>
                <a:endParaRPr lang="en-US" altLang="zh-CN" sz="2400" kern="0" dirty="0">
                  <a:latin typeface="华文楷体" panose="02010600040101010101" charset="-122"/>
                  <a:ea typeface="华文楷体" panose="02010600040101010101" charset="-122"/>
                </a:endParaRPr>
              </a:p>
              <a:p>
                <a:pPr>
                  <a:lnSpc>
                    <a:spcPct val="150000"/>
                  </a:lnSpc>
                </a:pPr>
                <a:r>
                  <a:rPr lang="zh-CN" altLang="en-US" sz="2400" kern="0" dirty="0">
                    <a:latin typeface="华文楷体" panose="02010600040101010101" charset="-122"/>
                    <a:ea typeface="华文楷体" panose="02010600040101010101" charset="-122"/>
                  </a:rPr>
                  <a:t>核</a:t>
                </a:r>
                <a:r>
                  <a:rPr lang="zh-CN" altLang="zh-CN" sz="2400" kern="0" dirty="0">
                    <a:latin typeface="华文楷体" panose="02010600040101010101" charset="-122"/>
                    <a:ea typeface="华文楷体" panose="02010600040101010101" charset="-122"/>
                  </a:rPr>
                  <a:t>子密度：单位体积的原子核数</a:t>
                </a:r>
                <a14:m>
                  <m:oMath xmlns:m="http://schemas.openxmlformats.org/officeDocument/2006/math">
                    <m:r>
                      <a:rPr lang="en-US" altLang="zh-CN" sz="2400" b="1" i="1" kern="0" smtClean="0">
                        <a:latin typeface="Cambria Math" panose="02040503050406030204" pitchFamily="18" charset="0"/>
                      </a:rPr>
                      <m:t>𝑵</m:t>
                    </m:r>
                    <m:r>
                      <a:rPr lang="en-US" altLang="zh-CN" sz="2400" i="1" kern="0">
                        <a:latin typeface="Cambria Math" panose="02040503050406030204" pitchFamily="18" charset="0"/>
                      </a:rPr>
                      <m:t>=</m:t>
                    </m:r>
                    <m:f>
                      <m:fPr>
                        <m:ctrlPr>
                          <a:rPr lang="en-US" altLang="zh-CN" sz="2400" b="1" i="1" kern="0" smtClean="0">
                            <a:latin typeface="Cambria Math" panose="02040503050406030204" pitchFamily="18" charset="0"/>
                          </a:rPr>
                        </m:ctrlPr>
                      </m:fPr>
                      <m:num>
                        <m:r>
                          <a:rPr lang="en-US" altLang="zh-CN" sz="2400" b="1" i="1" kern="0" smtClean="0">
                            <a:latin typeface="Cambria Math" panose="02040503050406030204" pitchFamily="18" charset="0"/>
                          </a:rPr>
                          <m:t>𝝆</m:t>
                        </m:r>
                        <m:sSub>
                          <m:sSubPr>
                            <m:ctrlPr>
                              <a:rPr lang="en-US" altLang="zh-CN" sz="2400" b="1" i="1" kern="0" smtClean="0">
                                <a:latin typeface="Cambria Math" panose="02040503050406030204" pitchFamily="18" charset="0"/>
                              </a:rPr>
                            </m:ctrlPr>
                          </m:sSubPr>
                          <m:e>
                            <m:r>
                              <a:rPr lang="en-US" altLang="zh-CN" sz="2400" b="1" i="1" kern="0" smtClean="0">
                                <a:latin typeface="Cambria Math" panose="02040503050406030204" pitchFamily="18" charset="0"/>
                              </a:rPr>
                              <m:t>𝑵</m:t>
                            </m:r>
                          </m:e>
                          <m:sub>
                            <m:r>
                              <a:rPr lang="en-US" altLang="zh-CN" sz="2400" b="1" i="1" kern="0" smtClean="0">
                                <a:latin typeface="Cambria Math" panose="02040503050406030204" pitchFamily="18" charset="0"/>
                              </a:rPr>
                              <m:t>𝑨</m:t>
                            </m:r>
                          </m:sub>
                        </m:sSub>
                      </m:num>
                      <m:den>
                        <m:r>
                          <a:rPr lang="en-US" altLang="zh-CN" sz="2400" b="1" i="1" kern="0" smtClean="0">
                            <a:latin typeface="Cambria Math" panose="02040503050406030204" pitchFamily="18" charset="0"/>
                          </a:rPr>
                          <m:t>𝑨</m:t>
                        </m:r>
                      </m:den>
                    </m:f>
                  </m:oMath>
                </a14:m>
                <a:r>
                  <a:rPr lang="en-US" altLang="zh-CN" sz="2400" kern="0" dirty="0">
                    <a:latin typeface="华文楷体" panose="02010600040101010101" charset="-122"/>
                    <a:ea typeface="华文楷体" panose="02010600040101010101" charset="-122"/>
                  </a:rPr>
                  <a:t> (A</a:t>
                </a:r>
                <a:r>
                  <a:rPr lang="zh-CN" altLang="en-US" sz="2400" kern="0" dirty="0">
                    <a:latin typeface="华文楷体" panose="02010600040101010101" charset="-122"/>
                    <a:ea typeface="华文楷体" panose="02010600040101010101" charset="-122"/>
                  </a:rPr>
                  <a:t>是元素的质量数</a:t>
                </a:r>
                <a:r>
                  <a:rPr lang="en-US" altLang="zh-CN" sz="2400" kern="0" dirty="0">
                    <a:latin typeface="华文楷体" panose="02010600040101010101" charset="-122"/>
                    <a:ea typeface="华文楷体" panose="02010600040101010101" charset="-122"/>
                  </a:rPr>
                  <a:t>)</a:t>
                </a:r>
                <a:endParaRPr lang="en-US" altLang="zh-CN" sz="2400" kern="0" dirty="0">
                  <a:latin typeface="华文楷体" panose="02010600040101010101" charset="-122"/>
                  <a:ea typeface="华文楷体" panose="02010600040101010101" charset="-122"/>
                </a:endParaRPr>
              </a:p>
              <a:p>
                <a:pPr>
                  <a:lnSpc>
                    <a:spcPct val="150000"/>
                  </a:lnSpc>
                </a:pPr>
                <a:endParaRPr lang="en-US" altLang="zh-CN" sz="2400" kern="0" dirty="0">
                  <a:latin typeface="华文楷体" panose="02010600040101010101" charset="-122"/>
                  <a:ea typeface="华文楷体" panose="02010600040101010101" charset="-122"/>
                </a:endParaRPr>
              </a:p>
              <a:p>
                <a:pPr>
                  <a:lnSpc>
                    <a:spcPct val="150000"/>
                  </a:lnSpc>
                </a:pPr>
                <a:r>
                  <a:rPr lang="zh-CN" altLang="zh-CN" sz="2400" kern="0" dirty="0">
                    <a:latin typeface="华文楷体" panose="02010600040101010101" charset="-122"/>
                    <a:ea typeface="华文楷体" panose="02010600040101010101" charset="-122"/>
                  </a:rPr>
                  <a:t>对于单元素核素</a:t>
                </a:r>
                <a14:m>
                  <m:oMath xmlns:m="http://schemas.openxmlformats.org/officeDocument/2006/math">
                    <m:r>
                      <a:rPr lang="en-US" altLang="zh-CN" sz="2400" b="1" i="1" kern="0" smtClean="0">
                        <a:latin typeface="Cambria Math" panose="02040503050406030204" pitchFamily="18" charset="0"/>
                      </a:rPr>
                      <m:t>𝒊</m:t>
                    </m:r>
                  </m:oMath>
                </a14:m>
                <a:r>
                  <a:rPr lang="zh-CN" altLang="en-US" sz="2400" kern="0" dirty="0">
                    <a:latin typeface="华文楷体" panose="02010600040101010101" charset="-122"/>
                    <a:ea typeface="华文楷体" panose="02010600040101010101" charset="-122"/>
                  </a:rPr>
                  <a:t>：</a:t>
                </a:r>
                <a14:m>
                  <m:oMath xmlns:m="http://schemas.openxmlformats.org/officeDocument/2006/math">
                    <m:sSub>
                      <m:sSubPr>
                        <m:ctrlPr>
                          <a:rPr lang="en-US" altLang="zh-CN" sz="2400" b="1" i="1" kern="0" smtClean="0">
                            <a:latin typeface="Cambria Math" panose="02040503050406030204" pitchFamily="18" charset="0"/>
                          </a:rPr>
                        </m:ctrlPr>
                      </m:sSubPr>
                      <m:e>
                        <m:r>
                          <a:rPr lang="en-US" altLang="zh-CN" sz="2400" b="1" i="0" kern="0" smtClean="0">
                            <a:latin typeface="Cambria Math" panose="02040503050406030204" pitchFamily="18" charset="0"/>
                          </a:rPr>
                          <m:t>𝚺</m:t>
                        </m:r>
                      </m:e>
                      <m:sub>
                        <m:r>
                          <a:rPr lang="en-US" altLang="zh-CN" sz="2400" b="1" i="0" kern="0" smtClean="0">
                            <a:latin typeface="Cambria Math" panose="02040503050406030204" pitchFamily="18" charset="0"/>
                          </a:rPr>
                          <m:t>𝐢</m:t>
                        </m:r>
                      </m:sub>
                    </m:sSub>
                    <m:r>
                      <a:rPr lang="en-US" altLang="zh-CN" sz="2400" i="1" kern="0">
                        <a:latin typeface="Cambria Math" panose="02040503050406030204" pitchFamily="18" charset="0"/>
                      </a:rPr>
                      <m:t>=</m:t>
                    </m:r>
                  </m:oMath>
                </a14:m>
                <a:r>
                  <a:rPr lang="en-US" altLang="zh-CN" sz="2400" kern="0" dirty="0">
                    <a:latin typeface="华文楷体" panose="02010600040101010101" charset="-122"/>
                    <a:ea typeface="华文楷体" panose="02010600040101010101" charset="-122"/>
                  </a:rPr>
                  <a:t> </a:t>
                </a:r>
                <a14:m>
                  <m:oMath xmlns:m="http://schemas.openxmlformats.org/officeDocument/2006/math">
                    <m:f>
                      <m:fPr>
                        <m:ctrlPr>
                          <a:rPr lang="en-US" altLang="zh-CN" sz="2400" i="1" kern="0">
                            <a:latin typeface="Cambria Math" panose="02040503050406030204" pitchFamily="18" charset="0"/>
                          </a:rPr>
                        </m:ctrlPr>
                      </m:fPr>
                      <m:num>
                        <m:sSub>
                          <m:sSubPr>
                            <m:ctrlPr>
                              <a:rPr lang="en-US" altLang="zh-CN" sz="2400" b="1" i="1" kern="0" smtClean="0">
                                <a:latin typeface="Cambria Math" panose="02040503050406030204" pitchFamily="18" charset="0"/>
                              </a:rPr>
                            </m:ctrlPr>
                          </m:sSubPr>
                          <m:e>
                            <m:r>
                              <a:rPr lang="en-US" altLang="zh-CN" sz="2400" i="1" kern="0">
                                <a:latin typeface="Cambria Math" panose="02040503050406030204" pitchFamily="18" charset="0"/>
                              </a:rPr>
                              <m:t>𝝆</m:t>
                            </m:r>
                          </m:e>
                          <m:sub>
                            <m:r>
                              <a:rPr lang="en-US" altLang="zh-CN" sz="2400" b="1" i="1" kern="0" smtClean="0">
                                <a:latin typeface="Cambria Math" panose="02040503050406030204" pitchFamily="18" charset="0"/>
                              </a:rPr>
                              <m:t>𝒊</m:t>
                            </m:r>
                          </m:sub>
                        </m:sSub>
                        <m:sSub>
                          <m:sSubPr>
                            <m:ctrlPr>
                              <a:rPr lang="en-US" altLang="zh-CN" sz="2400" i="1" kern="0">
                                <a:latin typeface="Cambria Math" panose="02040503050406030204" pitchFamily="18" charset="0"/>
                              </a:rPr>
                            </m:ctrlPr>
                          </m:sSubPr>
                          <m:e>
                            <m:r>
                              <a:rPr lang="en-US" altLang="zh-CN" sz="2400" i="1" kern="0">
                                <a:latin typeface="Cambria Math" panose="02040503050406030204" pitchFamily="18" charset="0"/>
                              </a:rPr>
                              <m:t>𝑵</m:t>
                            </m:r>
                          </m:e>
                          <m:sub>
                            <m:r>
                              <a:rPr lang="en-US" altLang="zh-CN" sz="2400" i="1" kern="0">
                                <a:latin typeface="Cambria Math" panose="02040503050406030204" pitchFamily="18" charset="0"/>
                              </a:rPr>
                              <m:t>𝑨</m:t>
                            </m:r>
                          </m:sub>
                        </m:sSub>
                      </m:num>
                      <m:den>
                        <m:sSub>
                          <m:sSubPr>
                            <m:ctrlPr>
                              <a:rPr lang="en-US" altLang="zh-CN" sz="2400" b="1" i="1" kern="0" smtClean="0">
                                <a:latin typeface="Cambria Math" panose="02040503050406030204" pitchFamily="18" charset="0"/>
                              </a:rPr>
                            </m:ctrlPr>
                          </m:sSubPr>
                          <m:e>
                            <m:r>
                              <a:rPr lang="en-US" altLang="zh-CN" sz="2400" i="1" kern="0">
                                <a:latin typeface="Cambria Math" panose="02040503050406030204" pitchFamily="18" charset="0"/>
                              </a:rPr>
                              <m:t>𝑨</m:t>
                            </m:r>
                          </m:e>
                          <m:sub>
                            <m:r>
                              <a:rPr lang="en-US" altLang="zh-CN" sz="2400" b="1" i="1" kern="0" smtClean="0">
                                <a:latin typeface="Cambria Math" panose="02040503050406030204" pitchFamily="18" charset="0"/>
                              </a:rPr>
                              <m:t>𝒊</m:t>
                            </m:r>
                          </m:sub>
                        </m:sSub>
                      </m:den>
                    </m:f>
                    <m:r>
                      <a:rPr lang="en-US" altLang="zh-CN" sz="2400" b="1" i="1" kern="0" smtClean="0">
                        <a:latin typeface="Cambria Math" panose="02040503050406030204" pitchFamily="18" charset="0"/>
                      </a:rPr>
                      <m:t>⋅</m:t>
                    </m:r>
                    <m:sSub>
                      <m:sSubPr>
                        <m:ctrlPr>
                          <a:rPr lang="en-US" altLang="zh-CN" sz="2400" b="1" i="1" kern="0" smtClean="0">
                            <a:latin typeface="Cambria Math" panose="02040503050406030204" pitchFamily="18" charset="0"/>
                          </a:rPr>
                        </m:ctrlPr>
                      </m:sSubPr>
                      <m:e>
                        <m:r>
                          <a:rPr lang="en-US" altLang="zh-CN" sz="2400" b="1" i="1" kern="0" smtClean="0">
                            <a:latin typeface="Cambria Math" panose="02040503050406030204" pitchFamily="18" charset="0"/>
                          </a:rPr>
                          <m:t>𝝈</m:t>
                        </m:r>
                      </m:e>
                      <m:sub>
                        <m:r>
                          <a:rPr lang="en-US" altLang="zh-CN" sz="2400" b="1" i="1" kern="0" smtClean="0">
                            <a:latin typeface="Cambria Math" panose="02040503050406030204" pitchFamily="18" charset="0"/>
                          </a:rPr>
                          <m:t>𝒊</m:t>
                        </m:r>
                      </m:sub>
                    </m:sSub>
                  </m:oMath>
                </a14:m>
                <a:endParaRPr lang="en-US" altLang="zh-CN" sz="2400" kern="0" dirty="0">
                  <a:latin typeface="华文楷体" panose="02010600040101010101" charset="-122"/>
                  <a:ea typeface="华文楷体" panose="02010600040101010101" charset="-122"/>
                </a:endParaRPr>
              </a:p>
              <a:p>
                <a:pPr>
                  <a:lnSpc>
                    <a:spcPct val="150000"/>
                  </a:lnSpc>
                </a:pPr>
                <a:endParaRPr lang="en-US" altLang="zh-CN" sz="2400" kern="0" dirty="0">
                  <a:latin typeface="华文楷体" panose="02010600040101010101" charset="-122"/>
                  <a:ea typeface="华文楷体" panose="02010600040101010101" charset="-122"/>
                </a:endParaRPr>
              </a:p>
              <a:p>
                <a:pPr>
                  <a:lnSpc>
                    <a:spcPct val="150000"/>
                  </a:lnSpc>
                </a:pPr>
                <a:r>
                  <a:rPr lang="zh-CN" altLang="zh-CN" sz="2400" kern="0" dirty="0">
                    <a:latin typeface="华文楷体" panose="02010600040101010101" charset="-122"/>
                    <a:ea typeface="华文楷体" panose="02010600040101010101" charset="-122"/>
                  </a:rPr>
                  <a:t>混合物、化合物：</a:t>
                </a:r>
                <a14:m>
                  <m:oMath xmlns:m="http://schemas.openxmlformats.org/officeDocument/2006/math">
                    <m:r>
                      <a:rPr lang="en-US" altLang="zh-CN" sz="2400" b="1" i="0" kern="0" smtClean="0">
                        <a:latin typeface="Cambria Math" panose="02040503050406030204" pitchFamily="18" charset="0"/>
                      </a:rPr>
                      <m:t>𝚺</m:t>
                    </m:r>
                    <m:r>
                      <a:rPr lang="en-US" altLang="zh-CN" sz="2400" b="1" i="0" kern="0" smtClean="0">
                        <a:latin typeface="Cambria Math" panose="02040503050406030204" pitchFamily="18" charset="0"/>
                      </a:rPr>
                      <m:t>=</m:t>
                    </m:r>
                    <m:nary>
                      <m:naryPr>
                        <m:chr m:val="∑"/>
                        <m:supHide m:val="on"/>
                        <m:ctrlPr>
                          <a:rPr lang="en-US" altLang="zh-CN" sz="2400" b="1" i="1" kern="0" smtClean="0">
                            <a:latin typeface="Cambria Math" panose="02040503050406030204" pitchFamily="18" charset="0"/>
                          </a:rPr>
                        </m:ctrlPr>
                      </m:naryPr>
                      <m:sub>
                        <m:r>
                          <a:rPr lang="en-US" altLang="zh-CN" sz="2400" b="1" i="1" kern="0" smtClean="0">
                            <a:latin typeface="Cambria Math" panose="02040503050406030204" pitchFamily="18" charset="0"/>
                          </a:rPr>
                          <m:t>𝒊</m:t>
                        </m:r>
                      </m:sub>
                      <m:sup/>
                      <m:e>
                        <m:sSub>
                          <m:sSubPr>
                            <m:ctrlPr>
                              <a:rPr lang="en-US" altLang="zh-CN" sz="2400" b="1" i="1" kern="0" smtClean="0">
                                <a:latin typeface="Cambria Math" panose="02040503050406030204" pitchFamily="18" charset="0"/>
                              </a:rPr>
                            </m:ctrlPr>
                          </m:sSubPr>
                          <m:e>
                            <m:r>
                              <a:rPr lang="en-US" altLang="zh-CN" sz="2400" b="1" i="0" kern="0" smtClean="0">
                                <a:latin typeface="Cambria Math" panose="02040503050406030204" pitchFamily="18" charset="0"/>
                              </a:rPr>
                              <m:t>𝚺</m:t>
                            </m:r>
                          </m:e>
                          <m:sub>
                            <m:r>
                              <a:rPr lang="en-US" altLang="zh-CN" sz="2400" b="1" i="1" kern="0" smtClean="0">
                                <a:latin typeface="Cambria Math" panose="02040503050406030204" pitchFamily="18" charset="0"/>
                              </a:rPr>
                              <m:t>𝒊</m:t>
                            </m:r>
                          </m:sub>
                        </m:sSub>
                      </m:e>
                    </m:nary>
                    <m:r>
                      <a:rPr lang="en-US" altLang="zh-CN" sz="2400" b="1" i="1" kern="0" smtClean="0">
                        <a:latin typeface="Cambria Math" panose="02040503050406030204" pitchFamily="18" charset="0"/>
                      </a:rPr>
                      <m:t>=</m:t>
                    </m:r>
                    <m:nary>
                      <m:naryPr>
                        <m:chr m:val="∑"/>
                        <m:supHide m:val="on"/>
                        <m:ctrlPr>
                          <a:rPr lang="en-US" altLang="zh-CN" sz="2400" b="1" i="1" kern="0" smtClean="0">
                            <a:latin typeface="Cambria Math" panose="02040503050406030204" pitchFamily="18" charset="0"/>
                          </a:rPr>
                        </m:ctrlPr>
                      </m:naryPr>
                      <m:sub>
                        <m:r>
                          <a:rPr lang="en-US" altLang="zh-CN" sz="2400" b="1" i="1" kern="0" smtClean="0">
                            <a:latin typeface="Cambria Math" panose="02040503050406030204" pitchFamily="18" charset="0"/>
                          </a:rPr>
                          <m:t>𝒊</m:t>
                        </m:r>
                      </m:sub>
                      <m:sup/>
                      <m:e>
                        <m:sSub>
                          <m:sSubPr>
                            <m:ctrlPr>
                              <a:rPr lang="en-US" altLang="zh-CN" sz="2400" b="1" i="1" kern="0" smtClean="0">
                                <a:latin typeface="Cambria Math" panose="02040503050406030204" pitchFamily="18" charset="0"/>
                              </a:rPr>
                            </m:ctrlPr>
                          </m:sSubPr>
                          <m:e>
                            <m:r>
                              <a:rPr lang="en-US" altLang="zh-CN" sz="2400" b="1" i="1" kern="0" smtClean="0">
                                <a:latin typeface="Cambria Math" panose="02040503050406030204" pitchFamily="18" charset="0"/>
                              </a:rPr>
                              <m:t>𝑵</m:t>
                            </m:r>
                          </m:e>
                          <m:sub>
                            <m:r>
                              <a:rPr lang="en-US" altLang="zh-CN" sz="2400" b="1" i="1" kern="0" smtClean="0">
                                <a:latin typeface="Cambria Math" panose="02040503050406030204" pitchFamily="18" charset="0"/>
                              </a:rPr>
                              <m:t>𝒊</m:t>
                            </m:r>
                          </m:sub>
                        </m:sSub>
                        <m:sSub>
                          <m:sSubPr>
                            <m:ctrlPr>
                              <a:rPr lang="en-US" altLang="zh-CN" sz="2400" b="1" i="1" kern="0" smtClean="0">
                                <a:latin typeface="Cambria Math" panose="02040503050406030204" pitchFamily="18" charset="0"/>
                              </a:rPr>
                            </m:ctrlPr>
                          </m:sSubPr>
                          <m:e>
                            <m:r>
                              <a:rPr lang="en-US" altLang="zh-CN" sz="2400" b="1" i="1" kern="0" smtClean="0">
                                <a:latin typeface="Cambria Math" panose="02040503050406030204" pitchFamily="18" charset="0"/>
                              </a:rPr>
                              <m:t>𝝈</m:t>
                            </m:r>
                          </m:e>
                          <m:sub>
                            <m:r>
                              <a:rPr lang="en-US" altLang="zh-CN" sz="2400" b="1" i="1" kern="0" smtClean="0">
                                <a:latin typeface="Cambria Math" panose="02040503050406030204" pitchFamily="18" charset="0"/>
                              </a:rPr>
                              <m:t>𝒊</m:t>
                            </m:r>
                          </m:sub>
                        </m:sSub>
                      </m:e>
                    </m:nary>
                  </m:oMath>
                </a14:m>
                <a:endParaRPr lang="en-US" altLang="zh-CN" sz="2400" kern="0" dirty="0">
                  <a:latin typeface="华文楷体" panose="02010600040101010101" charset="-122"/>
                  <a:ea typeface="华文楷体" panose="02010600040101010101" charset="-122"/>
                </a:endParaRPr>
              </a:p>
              <a:p>
                <a:endParaRPr lang="en-US" altLang="zh-CN" sz="2000" kern="0" dirty="0"/>
              </a:p>
              <a:p>
                <a:endParaRPr lang="zh-CN" altLang="en-US" kern="0" dirty="0"/>
              </a:p>
            </p:txBody>
          </p:sp>
        </mc:Choice>
        <mc:Fallback>
          <p:sp>
            <p:nvSpPr>
              <p:cNvPr id="5" name="内容占位符 2"/>
              <p:cNvSpPr txBox="1">
                <a:spLocks noRot="1" noChangeAspect="1" noMove="1" noResize="1" noEditPoints="1" noAdjustHandles="1" noChangeArrowheads="1" noChangeShapeType="1" noTextEdit="1"/>
              </p:cNvSpPr>
              <p:nvPr/>
            </p:nvSpPr>
            <p:spPr>
              <a:xfrm>
                <a:off x="213342" y="728700"/>
                <a:ext cx="8503201" cy="5400600"/>
              </a:xfrm>
              <a:prstGeom prst="rect">
                <a:avLst/>
              </a:prstGeom>
              <a:blipFill rotWithShape="1">
                <a:blip r:embed="rId1"/>
                <a:stretch>
                  <a:fillRect l="-7" t="-7" r="6" b="-6697"/>
                </a:stretch>
              </a:blipFill>
            </p:spPr>
            <p:txBody>
              <a:bodyPr/>
              <a:lstStyle/>
              <a:p>
                <a:r>
                  <a:rPr lang="zh-CN" altLang="en-US">
                    <a:noFill/>
                  </a:rPr>
                  <a:t> </a:t>
                </a:r>
              </a:p>
            </p:txBody>
          </p:sp>
        </mc:Fallback>
      </mc:AlternateContent>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a:t>计算混合物的宏观截面（</a:t>
            </a:r>
            <a:r>
              <a:rPr lang="en-US" altLang="zh-CN" dirty="0"/>
              <a:t>1</a:t>
            </a:r>
            <a:r>
              <a:rPr lang="zh-CN" altLang="en-US" dirty="0"/>
              <a:t>，</a:t>
            </a:r>
            <a:r>
              <a:rPr lang="en-US" altLang="zh-CN" dirty="0"/>
              <a:t>2</a:t>
            </a:r>
            <a:r>
              <a:rPr lang="zh-CN" altLang="en-US" dirty="0"/>
              <a:t>题）</a:t>
            </a:r>
            <a:endParaRPr kumimoji="1" lang="zh-CN" altLang="en-US" dirty="0"/>
          </a:p>
        </p:txBody>
      </p:sp>
      <mc:AlternateContent xmlns:mc="http://schemas.openxmlformats.org/markup-compatibility/2006">
        <mc:Choice xmlns:a14="http://schemas.microsoft.com/office/drawing/2010/main" Requires="a14">
          <p:sp>
            <p:nvSpPr>
              <p:cNvPr id="5" name="内容占位符 2"/>
              <p:cNvSpPr txBox="1"/>
              <p:nvPr/>
            </p:nvSpPr>
            <p:spPr>
              <a:xfrm>
                <a:off x="213341" y="728700"/>
                <a:ext cx="8503201" cy="4797658"/>
              </a:xfrm>
              <a:prstGeom prst="rect">
                <a:avLst/>
              </a:prstGeom>
            </p:spPr>
            <p:txBody>
              <a:bodyPr/>
              <a:lstStyle>
                <a:lvl1pPr marL="355600" indent="-355600" algn="l" rtl="0" eaLnBrk="1" fontAlgn="base" hangingPunct="1">
                  <a:spcBef>
                    <a:spcPct val="20000"/>
                  </a:spcBef>
                  <a:spcAft>
                    <a:spcPct val="0"/>
                  </a:spcAft>
                  <a:buClrTx/>
                  <a:buFont typeface="Arial" panose="020B0604020202020204" pitchFamily="34" charset="0"/>
                  <a:buChar char="•"/>
                  <a:defRPr sz="2200" b="1" baseline="0">
                    <a:solidFill>
                      <a:schemeClr val="tx2"/>
                    </a:solidFill>
                    <a:latin typeface="Arial" panose="020B0604020202020204" pitchFamily="34" charset="0"/>
                    <a:ea typeface="黑体" panose="02010609060101010101" pitchFamily="49" charset="-122"/>
                    <a:cs typeface="Times New Roman" panose="02020603050405020304" pitchFamily="18" charset="0"/>
                  </a:defRPr>
                </a:lvl1pPr>
                <a:lvl2pPr marL="541655" indent="-186055" algn="l" rtl="0" eaLnBrk="1" fontAlgn="base" hangingPunct="1">
                  <a:spcBef>
                    <a:spcPct val="20000"/>
                  </a:spcBef>
                  <a:spcAft>
                    <a:spcPct val="0"/>
                  </a:spcAft>
                  <a:buClrTx/>
                  <a:buFont typeface="Times New Roman" panose="02020603050405020304" pitchFamily="18" charset="0"/>
                  <a:buChar char="-"/>
                  <a:defRPr sz="2000" b="0" baseline="0">
                    <a:solidFill>
                      <a:schemeClr val="tx2"/>
                    </a:solidFill>
                    <a:latin typeface="Times New Roman" panose="02020603050405020304" pitchFamily="18" charset="0"/>
                    <a:ea typeface="仿宋" panose="02010609060101010101" pitchFamily="49" charset="-122"/>
                    <a:cs typeface="Times New Roman" panose="02020603050405020304" pitchFamily="18" charset="0"/>
                  </a:defRPr>
                </a:lvl2pPr>
                <a:lvl3pPr marL="897255" indent="-177800" algn="l" rtl="0" eaLnBrk="1" fontAlgn="base" hangingPunct="1">
                  <a:spcBef>
                    <a:spcPct val="20000"/>
                  </a:spcBef>
                  <a:spcAft>
                    <a:spcPct val="0"/>
                  </a:spcAft>
                  <a:buClrTx/>
                  <a:buFont typeface="Times New Roman" panose="02020603050405020304" pitchFamily="18" charset="0"/>
                  <a:buChar char="-"/>
                  <a:defRPr sz="2000" b="0" baseline="0">
                    <a:solidFill>
                      <a:schemeClr val="tx2"/>
                    </a:solidFill>
                    <a:latin typeface="Times New Roman" panose="02020603050405020304" pitchFamily="18" charset="0"/>
                    <a:ea typeface="仿宋" panose="02010609060101010101" pitchFamily="49" charset="-122"/>
                    <a:cs typeface="Times New Roman" panose="02020603050405020304" pitchFamily="18" charset="0"/>
                  </a:defRPr>
                </a:lvl3pPr>
                <a:lvl4pPr marL="1252855" indent="-177800" algn="l" rtl="0" eaLnBrk="1" fontAlgn="base" hangingPunct="1">
                  <a:spcBef>
                    <a:spcPct val="20000"/>
                  </a:spcBef>
                  <a:spcAft>
                    <a:spcPct val="0"/>
                  </a:spcAft>
                  <a:buFont typeface="Times New Roman" panose="02020603050405020304" pitchFamily="18" charset="0"/>
                  <a:buChar char="-"/>
                  <a:defRPr sz="1800" b="0" baseline="0">
                    <a:solidFill>
                      <a:schemeClr val="tx2"/>
                    </a:solidFill>
                    <a:latin typeface="Times New Roman" panose="02020603050405020304" pitchFamily="18" charset="0"/>
                    <a:ea typeface="仿宋" panose="02010609060101010101" pitchFamily="49" charset="-122"/>
                    <a:cs typeface="Times New Roman" panose="02020603050405020304" pitchFamily="18" charset="0"/>
                  </a:defRPr>
                </a:lvl4pPr>
                <a:lvl5pPr marL="1617980" indent="-177800" algn="l" rtl="0" eaLnBrk="1" fontAlgn="base" hangingPunct="1">
                  <a:spcBef>
                    <a:spcPct val="20000"/>
                  </a:spcBef>
                  <a:spcAft>
                    <a:spcPct val="0"/>
                  </a:spcAft>
                  <a:buFont typeface="Times New Roman" panose="02020603050405020304" pitchFamily="18" charset="0"/>
                  <a:buChar char="-"/>
                  <a:defRPr sz="1600" b="0" baseline="0">
                    <a:solidFill>
                      <a:schemeClr val="tx2"/>
                    </a:solidFill>
                    <a:latin typeface="Times New Roman" panose="02020603050405020304" pitchFamily="18" charset="0"/>
                    <a:ea typeface="仿宋" panose="02010609060101010101" pitchFamily="49" charset="-122"/>
                    <a:cs typeface="Times New Roman" panose="02020603050405020304" pitchFamily="18" charset="0"/>
                  </a:defRPr>
                </a:lvl5pPr>
                <a:lvl6pPr marL="2514600" indent="-228600" algn="l" rtl="0" eaLnBrk="1" fontAlgn="base" hangingPunct="1">
                  <a:spcBef>
                    <a:spcPct val="20000"/>
                  </a:spcBef>
                  <a:spcAft>
                    <a:spcPct val="0"/>
                  </a:spcAft>
                  <a:buChar char="»"/>
                  <a:defRPr sz="2000">
                    <a:solidFill>
                      <a:schemeClr val="tx1"/>
                    </a:solidFill>
                    <a:latin typeface="Arial" panose="020B0604020202020204" pitchFamily="34" charset="0"/>
                  </a:defRPr>
                </a:lvl6pPr>
                <a:lvl7pPr marL="2971800" indent="-228600" algn="l" rtl="0" eaLnBrk="1" fontAlgn="base" hangingPunct="1">
                  <a:spcBef>
                    <a:spcPct val="20000"/>
                  </a:spcBef>
                  <a:spcAft>
                    <a:spcPct val="0"/>
                  </a:spcAft>
                  <a:buChar char="»"/>
                  <a:defRPr sz="2000">
                    <a:solidFill>
                      <a:schemeClr val="tx1"/>
                    </a:solidFill>
                    <a:latin typeface="Arial" panose="020B0604020202020204" pitchFamily="34" charset="0"/>
                  </a:defRPr>
                </a:lvl7pPr>
                <a:lvl8pPr marL="3429000" indent="-228600" algn="l" rtl="0" eaLnBrk="1" fontAlgn="base" hangingPunct="1">
                  <a:spcBef>
                    <a:spcPct val="20000"/>
                  </a:spcBef>
                  <a:spcAft>
                    <a:spcPct val="0"/>
                  </a:spcAft>
                  <a:buChar char="»"/>
                  <a:defRPr sz="2000">
                    <a:solidFill>
                      <a:schemeClr val="tx1"/>
                    </a:solidFill>
                    <a:latin typeface="Arial" panose="020B0604020202020204" pitchFamily="34" charset="0"/>
                  </a:defRPr>
                </a:lvl8pPr>
                <a:lvl9pPr marL="3886200" indent="-228600" algn="l" rtl="0" eaLnBrk="1" fontAlgn="base" hangingPunct="1">
                  <a:spcBef>
                    <a:spcPct val="20000"/>
                  </a:spcBef>
                  <a:spcAft>
                    <a:spcPct val="0"/>
                  </a:spcAft>
                  <a:buChar char="»"/>
                  <a:defRPr sz="2000">
                    <a:solidFill>
                      <a:schemeClr val="tx1"/>
                    </a:solidFill>
                    <a:latin typeface="Arial" panose="020B0604020202020204" pitchFamily="34" charset="0"/>
                  </a:defRPr>
                </a:lvl9pPr>
              </a:lstStyle>
              <a:p>
                <a:pPr marL="0" indent="0">
                  <a:buNone/>
                </a:pPr>
                <a:r>
                  <a:rPr lang="zh-CN" altLang="en-US" sz="2400" kern="0" dirty="0">
                    <a:solidFill>
                      <a:srgbClr val="0070C0"/>
                    </a:solidFill>
                    <a:effectLst>
                      <a:outerShdw blurRad="38100" dist="38100" dir="2700000" algn="tl">
                        <a:srgbClr val="000000">
                          <a:alpha val="43137"/>
                        </a:srgbClr>
                      </a:outerShdw>
                    </a:effectLst>
                    <a:latin typeface="华文楷体" panose="02010600040101010101" charset="-122"/>
                    <a:ea typeface="华文楷体" panose="02010600040101010101" charset="-122"/>
                  </a:rPr>
                  <a:t>第一种情况：已知核子数（质量）比：</a:t>
                </a:r>
                <a:endParaRPr lang="en-US" altLang="zh-CN" sz="2400" b="1" i="1" kern="0" dirty="0">
                  <a:solidFill>
                    <a:schemeClr val="tx2"/>
                  </a:solidFill>
                  <a:effectLst/>
                  <a:latin typeface="Cambria Math" panose="02040503050406030204" pitchFamily="18" charset="0"/>
                  <a:ea typeface="华文楷体" panose="02010600040101010101" charset="-122"/>
                </a:endParaRPr>
              </a:p>
              <a:p>
                <a:pPr marL="0" indent="0">
                  <a:buNone/>
                </a:pPr>
                <a14:m>
                  <m:oMathPara xmlns:m="http://schemas.openxmlformats.org/officeDocument/2006/math">
                    <m:oMathParaPr>
                      <m:jc m:val="centerGroup"/>
                    </m:oMathParaPr>
                    <m:oMath xmlns:m="http://schemas.openxmlformats.org/officeDocument/2006/math">
                      <m:sSub>
                        <m:sSubPr>
                          <m:ctrlPr>
                            <a:rPr lang="en-US" altLang="zh-CN" sz="2400" b="1" i="1" kern="0" smtClean="0">
                              <a:solidFill>
                                <a:schemeClr val="tx2"/>
                              </a:solidFill>
                              <a:effectLst/>
                              <a:latin typeface="Cambria Math" panose="02040503050406030204" pitchFamily="18" charset="0"/>
                              <a:ea typeface="华文楷体" panose="02010600040101010101" charset="-122"/>
                            </a:rPr>
                          </m:ctrlPr>
                        </m:sSubPr>
                        <m:e>
                          <m:r>
                            <a:rPr lang="en-US" altLang="zh-CN" sz="2400" b="1" i="1" kern="0" smtClean="0">
                              <a:solidFill>
                                <a:schemeClr val="tx2"/>
                              </a:solidFill>
                              <a:effectLst/>
                              <a:latin typeface="Cambria Math" panose="02040503050406030204" pitchFamily="18" charset="0"/>
                              <a:ea typeface="华文楷体" panose="02010600040101010101" charset="-122"/>
                            </a:rPr>
                            <m:t>𝑵</m:t>
                          </m:r>
                        </m:e>
                        <m:sub>
                          <m:r>
                            <a:rPr lang="en-US" altLang="zh-CN" sz="2400" b="1" i="1" kern="0" smtClean="0">
                              <a:solidFill>
                                <a:schemeClr val="tx2"/>
                              </a:solidFill>
                              <a:effectLst/>
                              <a:latin typeface="Cambria Math" panose="02040503050406030204" pitchFamily="18" charset="0"/>
                              <a:ea typeface="华文楷体" panose="02010600040101010101" charset="-122"/>
                            </a:rPr>
                            <m:t>𝒊</m:t>
                          </m:r>
                        </m:sub>
                      </m:sSub>
                      <m:r>
                        <a:rPr lang="en-US" altLang="zh-CN" sz="2400" b="1" i="1" kern="0" smtClean="0">
                          <a:solidFill>
                            <a:schemeClr val="tx2"/>
                          </a:solidFill>
                          <a:effectLst/>
                          <a:latin typeface="Cambria Math" panose="02040503050406030204" pitchFamily="18" charset="0"/>
                          <a:ea typeface="华文楷体" panose="02010600040101010101" charset="-122"/>
                        </a:rPr>
                        <m:t>=</m:t>
                      </m:r>
                      <m:sSub>
                        <m:sSubPr>
                          <m:ctrlPr>
                            <a:rPr lang="en-US" altLang="zh-CN" sz="2400" b="1" i="1" kern="0" smtClean="0">
                              <a:solidFill>
                                <a:schemeClr val="tx2"/>
                              </a:solidFill>
                              <a:effectLst/>
                              <a:latin typeface="Cambria Math" panose="02040503050406030204" pitchFamily="18" charset="0"/>
                              <a:ea typeface="华文楷体" panose="02010600040101010101" charset="-122"/>
                            </a:rPr>
                          </m:ctrlPr>
                        </m:sSubPr>
                        <m:e>
                          <m:r>
                            <a:rPr lang="en-US" altLang="zh-CN" sz="2400" b="1" i="1" kern="0" smtClean="0">
                              <a:solidFill>
                                <a:schemeClr val="tx2"/>
                              </a:solidFill>
                              <a:effectLst/>
                              <a:latin typeface="Cambria Math" panose="02040503050406030204" pitchFamily="18" charset="0"/>
                              <a:ea typeface="华文楷体" panose="02010600040101010101" charset="-122"/>
                            </a:rPr>
                            <m:t>𝒄</m:t>
                          </m:r>
                        </m:e>
                        <m:sub>
                          <m:r>
                            <a:rPr lang="en-US" altLang="zh-CN" sz="2400" b="1" i="1" kern="0" smtClean="0">
                              <a:solidFill>
                                <a:schemeClr val="tx2"/>
                              </a:solidFill>
                              <a:effectLst/>
                              <a:latin typeface="Cambria Math" panose="02040503050406030204" pitchFamily="18" charset="0"/>
                              <a:ea typeface="华文楷体" panose="02010600040101010101" charset="-122"/>
                            </a:rPr>
                            <m:t>𝒊</m:t>
                          </m:r>
                        </m:sub>
                      </m:sSub>
                      <m:r>
                        <a:rPr lang="en-US" altLang="zh-CN" sz="2400" b="1" i="1" kern="0" smtClean="0">
                          <a:solidFill>
                            <a:schemeClr val="tx2"/>
                          </a:solidFill>
                          <a:effectLst/>
                          <a:latin typeface="Cambria Math" panose="02040503050406030204" pitchFamily="18" charset="0"/>
                          <a:ea typeface="华文楷体" panose="02010600040101010101" charset="-122"/>
                        </a:rPr>
                        <m:t>𝑵</m:t>
                      </m:r>
                      <m:r>
                        <a:rPr lang="en-US" altLang="zh-CN" sz="2400" b="1" i="1" kern="0" smtClean="0">
                          <a:solidFill>
                            <a:schemeClr val="tx2"/>
                          </a:solidFill>
                          <a:effectLst/>
                          <a:latin typeface="Cambria Math" panose="02040503050406030204" pitchFamily="18" charset="0"/>
                          <a:ea typeface="华文楷体" panose="02010600040101010101" charset="-122"/>
                        </a:rPr>
                        <m:t>=</m:t>
                      </m:r>
                      <m:sSub>
                        <m:sSubPr>
                          <m:ctrlPr>
                            <a:rPr lang="en-US" altLang="zh-CN" sz="2400" i="1" kern="0">
                              <a:solidFill>
                                <a:schemeClr val="tx2"/>
                              </a:solidFill>
                              <a:effectLst/>
                              <a:latin typeface="Cambria Math" panose="02040503050406030204" pitchFamily="18" charset="0"/>
                              <a:ea typeface="华文楷体" panose="02010600040101010101" charset="-122"/>
                            </a:rPr>
                          </m:ctrlPr>
                        </m:sSubPr>
                        <m:e>
                          <m:r>
                            <a:rPr lang="en-US" altLang="zh-CN" sz="2400" i="1" kern="0">
                              <a:solidFill>
                                <a:schemeClr val="tx2"/>
                              </a:solidFill>
                              <a:effectLst/>
                              <a:latin typeface="Cambria Math" panose="02040503050406030204" pitchFamily="18" charset="0"/>
                              <a:ea typeface="华文楷体" panose="02010600040101010101" charset="-122"/>
                            </a:rPr>
                            <m:t>𝒄</m:t>
                          </m:r>
                        </m:e>
                        <m:sub>
                          <m:r>
                            <a:rPr lang="en-US" altLang="zh-CN" sz="2400" i="1" kern="0">
                              <a:solidFill>
                                <a:schemeClr val="tx2"/>
                              </a:solidFill>
                              <a:effectLst/>
                              <a:latin typeface="Cambria Math" panose="02040503050406030204" pitchFamily="18" charset="0"/>
                              <a:ea typeface="华文楷体" panose="02010600040101010101" charset="-122"/>
                            </a:rPr>
                            <m:t>𝒊</m:t>
                          </m:r>
                        </m:sub>
                      </m:sSub>
                      <m:f>
                        <m:fPr>
                          <m:ctrlPr>
                            <a:rPr lang="en-US" altLang="zh-CN" sz="2400" b="1" i="1" kern="0" smtClean="0">
                              <a:solidFill>
                                <a:schemeClr val="tx2"/>
                              </a:solidFill>
                              <a:effectLst/>
                              <a:latin typeface="Cambria Math" panose="02040503050406030204" pitchFamily="18" charset="0"/>
                              <a:ea typeface="华文楷体" panose="02010600040101010101" charset="-122"/>
                            </a:rPr>
                          </m:ctrlPr>
                        </m:fPr>
                        <m:num>
                          <m:r>
                            <a:rPr lang="en-US" altLang="zh-CN" sz="2400" b="1" i="1" kern="0" smtClean="0">
                              <a:solidFill>
                                <a:schemeClr val="tx2"/>
                              </a:solidFill>
                              <a:effectLst/>
                              <a:latin typeface="Cambria Math" panose="02040503050406030204" pitchFamily="18" charset="0"/>
                              <a:ea typeface="华文楷体" panose="02010600040101010101" charset="-122"/>
                            </a:rPr>
                            <m:t>𝝆</m:t>
                          </m:r>
                          <m:sSub>
                            <m:sSubPr>
                              <m:ctrlPr>
                                <a:rPr lang="en-US" altLang="zh-CN" sz="2400" b="1" i="1" kern="0" smtClean="0">
                                  <a:solidFill>
                                    <a:schemeClr val="tx2"/>
                                  </a:solidFill>
                                  <a:effectLst/>
                                  <a:latin typeface="Cambria Math" panose="02040503050406030204" pitchFamily="18" charset="0"/>
                                  <a:ea typeface="华文楷体" panose="02010600040101010101" charset="-122"/>
                                </a:rPr>
                              </m:ctrlPr>
                            </m:sSubPr>
                            <m:e>
                              <m:r>
                                <a:rPr lang="en-US" altLang="zh-CN" sz="2400" b="1" i="1" kern="0" smtClean="0">
                                  <a:solidFill>
                                    <a:schemeClr val="tx2"/>
                                  </a:solidFill>
                                  <a:effectLst/>
                                  <a:latin typeface="Cambria Math" panose="02040503050406030204" pitchFamily="18" charset="0"/>
                                  <a:ea typeface="华文楷体" panose="02010600040101010101" charset="-122"/>
                                </a:rPr>
                                <m:t>𝑵</m:t>
                              </m:r>
                            </m:e>
                            <m:sub>
                              <m:r>
                                <a:rPr lang="en-US" altLang="zh-CN" sz="2400" b="1" i="1" kern="0" smtClean="0">
                                  <a:solidFill>
                                    <a:schemeClr val="tx2"/>
                                  </a:solidFill>
                                  <a:effectLst/>
                                  <a:latin typeface="Cambria Math" panose="02040503050406030204" pitchFamily="18" charset="0"/>
                                  <a:ea typeface="华文楷体" panose="02010600040101010101" charset="-122"/>
                                </a:rPr>
                                <m:t>𝑨</m:t>
                              </m:r>
                            </m:sub>
                          </m:sSub>
                        </m:num>
                        <m:den>
                          <m:r>
                            <a:rPr lang="en-US" altLang="zh-CN" sz="2400" b="1" i="1" kern="0" smtClean="0">
                              <a:solidFill>
                                <a:schemeClr val="tx2"/>
                              </a:solidFill>
                              <a:effectLst/>
                              <a:latin typeface="Cambria Math" panose="02040503050406030204" pitchFamily="18" charset="0"/>
                              <a:ea typeface="华文楷体" panose="02010600040101010101" charset="-122"/>
                            </a:rPr>
                            <m:t>𝑨</m:t>
                          </m:r>
                        </m:den>
                      </m:f>
                    </m:oMath>
                  </m:oMathPara>
                </a14:m>
                <a:endParaRPr lang="en-US" altLang="zh-CN" sz="2400" kern="0" dirty="0">
                  <a:solidFill>
                    <a:srgbClr val="0070C0"/>
                  </a:solidFill>
                  <a:effectLst>
                    <a:outerShdw blurRad="38100" dist="38100" dir="2700000" algn="tl">
                      <a:srgbClr val="000000">
                        <a:alpha val="43137"/>
                      </a:srgbClr>
                    </a:outerShdw>
                  </a:effectLst>
                  <a:latin typeface="华文楷体" panose="02010600040101010101" charset="-122"/>
                  <a:ea typeface="华文楷体" panose="02010600040101010101" charset="-122"/>
                </a:endParaRPr>
              </a:p>
              <a:p>
                <a:pPr marL="0" indent="0">
                  <a:buNone/>
                </a:pPr>
                <a:endParaRPr lang="en-US" altLang="zh-CN" sz="2400" kern="0" dirty="0">
                  <a:solidFill>
                    <a:srgbClr val="0070C0"/>
                  </a:solidFill>
                  <a:effectLst>
                    <a:outerShdw blurRad="38100" dist="38100" dir="2700000" algn="tl">
                      <a:srgbClr val="000000">
                        <a:alpha val="43137"/>
                      </a:srgbClr>
                    </a:outerShdw>
                  </a:effectLst>
                  <a:latin typeface="华文楷体" panose="02010600040101010101" charset="-122"/>
                  <a:ea typeface="华文楷体" panose="02010600040101010101" charset="-122"/>
                </a:endParaRPr>
              </a:p>
              <a:p>
                <a:pPr marL="0" indent="0" algn="just">
                  <a:buNone/>
                </a:pPr>
                <a:r>
                  <a:rPr lang="en-US" altLang="zh-CN" sz="2000" b="0" kern="0" dirty="0">
                    <a:latin typeface="华文楷体" panose="02010600040101010101" charset="-122"/>
                    <a:ea typeface="华文楷体" panose="02010600040101010101" charset="-122"/>
                  </a:rPr>
                  <a:t>1</a:t>
                </a:r>
                <a:r>
                  <a:rPr lang="zh-CN" altLang="en-US" sz="2000" b="0" kern="0" dirty="0">
                    <a:latin typeface="华文楷体" panose="02010600040101010101" charset="-122"/>
                    <a:ea typeface="华文楷体" panose="02010600040101010101" charset="-122"/>
                  </a:rPr>
                  <a:t>、某压水堆采用</a:t>
                </a:r>
                <a:r>
                  <a:rPr lang="en-US" altLang="zh-CN" sz="2000" b="0" kern="0" dirty="0">
                    <a:latin typeface="华文楷体" panose="02010600040101010101" charset="-122"/>
                    <a:ea typeface="华文楷体" panose="02010600040101010101" charset="-122"/>
                  </a:rPr>
                  <a:t>UO2</a:t>
                </a:r>
                <a:r>
                  <a:rPr lang="zh-CN" altLang="en-US" sz="2000" b="0" kern="0" dirty="0">
                    <a:latin typeface="华文楷体" panose="02010600040101010101" charset="-122"/>
                    <a:ea typeface="华文楷体" panose="02010600040101010101" charset="-122"/>
                  </a:rPr>
                  <a:t>作燃料，其富集度为</a:t>
                </a:r>
                <a:r>
                  <a:rPr lang="en-US" altLang="zh-CN" sz="2000" b="0" kern="0" dirty="0">
                    <a:latin typeface="华文楷体" panose="02010600040101010101" charset="-122"/>
                    <a:ea typeface="华文楷体" panose="02010600040101010101" charset="-122"/>
                  </a:rPr>
                  <a:t>2.43%(</a:t>
                </a:r>
                <a:r>
                  <a:rPr lang="zh-CN" altLang="en-US" sz="2000" b="0" kern="0" dirty="0">
                    <a:latin typeface="华文楷体" panose="02010600040101010101" charset="-122"/>
                    <a:ea typeface="华文楷体" panose="02010600040101010101" charset="-122"/>
                  </a:rPr>
                  <a:t>重量</a:t>
                </a:r>
                <a:r>
                  <a:rPr lang="en-US" altLang="zh-CN" sz="2000" b="0" kern="0" dirty="0">
                    <a:latin typeface="华文楷体" panose="02010600040101010101" charset="-122"/>
                    <a:ea typeface="华文楷体" panose="02010600040101010101" charset="-122"/>
                  </a:rPr>
                  <a:t>)</a:t>
                </a:r>
                <a:r>
                  <a:rPr lang="zh-CN" altLang="en-US" sz="2000" b="0" kern="0" dirty="0">
                    <a:latin typeface="华文楷体" panose="02010600040101010101" charset="-122"/>
                    <a:ea typeface="华文楷体" panose="02010600040101010101" charset="-122"/>
                  </a:rPr>
                  <a:t>，密度为</a:t>
                </a:r>
                <a:r>
                  <a:rPr lang="en-US" altLang="zh-CN" sz="2000" b="0" kern="0" dirty="0">
                    <a:latin typeface="华文楷体" panose="02010600040101010101" charset="-122"/>
                    <a:ea typeface="华文楷体" panose="02010600040101010101" charset="-122"/>
                  </a:rPr>
                  <a:t>1×104kg/m3</a:t>
                </a:r>
                <a:r>
                  <a:rPr lang="zh-CN" altLang="en-US" sz="2000" b="0" kern="0" dirty="0">
                    <a:latin typeface="华文楷体" panose="02010600040101010101" charset="-122"/>
                    <a:ea typeface="华文楷体" panose="02010600040101010101" charset="-122"/>
                  </a:rPr>
                  <a:t>。试计算：当中子能量为</a:t>
                </a:r>
                <a:r>
                  <a:rPr lang="en-US" altLang="zh-CN" sz="2000" b="0" kern="0" dirty="0">
                    <a:latin typeface="华文楷体" panose="02010600040101010101" charset="-122"/>
                    <a:ea typeface="华文楷体" panose="02010600040101010101" charset="-122"/>
                  </a:rPr>
                  <a:t>0.0253eV</a:t>
                </a:r>
                <a:r>
                  <a:rPr lang="zh-CN" altLang="en-US" sz="2000" b="0" kern="0" dirty="0">
                    <a:latin typeface="华文楷体" panose="02010600040101010101" charset="-122"/>
                    <a:ea typeface="华文楷体" panose="02010600040101010101" charset="-122"/>
                  </a:rPr>
                  <a:t>时，</a:t>
                </a:r>
                <a:r>
                  <a:rPr lang="en-US" altLang="zh-CN" sz="2000" b="0" kern="0" dirty="0">
                    <a:latin typeface="华文楷体" panose="02010600040101010101" charset="-122"/>
                    <a:ea typeface="华文楷体" panose="02010600040101010101" charset="-122"/>
                  </a:rPr>
                  <a:t>UO2</a:t>
                </a:r>
                <a:r>
                  <a:rPr lang="zh-CN" altLang="en-US" sz="2000" b="0" kern="0" dirty="0">
                    <a:latin typeface="华文楷体" panose="02010600040101010101" charset="-122"/>
                    <a:ea typeface="华文楷体" panose="02010600040101010101" charset="-122"/>
                  </a:rPr>
                  <a:t>的宏观吸收截面和宏观裂变截面</a:t>
                </a:r>
                <a:r>
                  <a:rPr lang="en-US" altLang="zh-CN" sz="2000" b="0" kern="0" dirty="0">
                    <a:latin typeface="华文楷体" panose="02010600040101010101" charset="-122"/>
                    <a:ea typeface="华文楷体" panose="02010600040101010101" charset="-122"/>
                  </a:rPr>
                  <a:t>(</a:t>
                </a:r>
                <a:r>
                  <a:rPr lang="zh-CN" altLang="en-US" sz="2000" b="0" kern="0" dirty="0">
                    <a:latin typeface="华文楷体" panose="02010600040101010101" charset="-122"/>
                    <a:ea typeface="华文楷体" panose="02010600040101010101" charset="-122"/>
                  </a:rPr>
                  <a:t>富集度表示</a:t>
                </a:r>
                <a:r>
                  <a:rPr lang="en-US" altLang="zh-CN" sz="2000" b="0" kern="0" dirty="0">
                    <a:latin typeface="华文楷体" panose="02010600040101010101" charset="-122"/>
                    <a:ea typeface="华文楷体" panose="02010600040101010101" charset="-122"/>
                  </a:rPr>
                  <a:t>235U</a:t>
                </a:r>
                <a:r>
                  <a:rPr lang="zh-CN" altLang="en-US" sz="2000" b="0" kern="0" dirty="0">
                    <a:latin typeface="华文楷体" panose="02010600040101010101" charset="-122"/>
                    <a:ea typeface="华文楷体" panose="02010600040101010101" charset="-122"/>
                  </a:rPr>
                  <a:t>在铀中所占的重量百分比</a:t>
                </a:r>
                <a:r>
                  <a:rPr lang="en-US" altLang="zh-CN" sz="2000" b="0" kern="0" dirty="0">
                    <a:latin typeface="华文楷体" panose="02010600040101010101" charset="-122"/>
                    <a:ea typeface="华文楷体" panose="02010600040101010101" charset="-122"/>
                  </a:rPr>
                  <a:t>)</a:t>
                </a:r>
                <a:r>
                  <a:rPr lang="zh-CN" altLang="en-US" sz="2000" b="0" kern="0" dirty="0">
                    <a:latin typeface="华文楷体" panose="02010600040101010101" charset="-122"/>
                    <a:ea typeface="华文楷体" panose="02010600040101010101" charset="-122"/>
                  </a:rPr>
                  <a:t>。</a:t>
                </a:r>
                <a:endParaRPr lang="en-US" altLang="zh-CN" sz="2000" b="0" kern="0" dirty="0">
                  <a:latin typeface="华文楷体" panose="02010600040101010101" charset="-122"/>
                  <a:ea typeface="华文楷体" panose="02010600040101010101" charset="-122"/>
                </a:endParaRPr>
              </a:p>
              <a:p>
                <a:pPr marL="0" indent="0" algn="just">
                  <a:buNone/>
                </a:pPr>
                <a:endParaRPr lang="en-US" altLang="zh-CN" sz="2000" b="0" kern="0" dirty="0">
                  <a:latin typeface="华文楷体" panose="02010600040101010101" charset="-122"/>
                  <a:ea typeface="华文楷体" panose="02010600040101010101" charset="-122"/>
                </a:endParaRPr>
              </a:p>
              <a:p>
                <a:pPr marL="0" indent="0" algn="ctr">
                  <a:buNone/>
                </a:pPr>
                <a:r>
                  <a:rPr lang="zh-CN" altLang="en-US" sz="2400" kern="0" dirty="0">
                    <a:solidFill>
                      <a:srgbClr val="FF0000"/>
                    </a:solidFill>
                    <a:latin typeface="华文楷体" panose="02010600040101010101" charset="-122"/>
                    <a:ea typeface="华文楷体" panose="02010600040101010101" charset="-122"/>
                  </a:rPr>
                  <a:t>富集度？丰度？</a:t>
                </a:r>
                <a:endParaRPr lang="en-US" altLang="zh-CN" sz="2400" kern="0" dirty="0">
                  <a:solidFill>
                    <a:srgbClr val="FF0000"/>
                  </a:solidFill>
                  <a:latin typeface="华文楷体" panose="02010600040101010101" charset="-122"/>
                  <a:ea typeface="华文楷体" panose="02010600040101010101" charset="-122"/>
                </a:endParaRPr>
              </a:p>
              <a:p>
                <a:endParaRPr lang="zh-CN" altLang="en-US" kern="0" dirty="0"/>
              </a:p>
            </p:txBody>
          </p:sp>
        </mc:Choice>
        <mc:Fallback>
          <p:sp>
            <p:nvSpPr>
              <p:cNvPr id="5" name="内容占位符 2"/>
              <p:cNvSpPr txBox="1">
                <a:spLocks noRot="1" noChangeAspect="1" noMove="1" noResize="1" noEditPoints="1" noAdjustHandles="1" noChangeArrowheads="1" noChangeShapeType="1" noTextEdit="1"/>
              </p:cNvSpPr>
              <p:nvPr/>
            </p:nvSpPr>
            <p:spPr>
              <a:xfrm>
                <a:off x="213341" y="728700"/>
                <a:ext cx="8503201" cy="4797658"/>
              </a:xfrm>
              <a:prstGeom prst="rect">
                <a:avLst/>
              </a:prstGeom>
              <a:blipFill rotWithShape="1">
                <a:blip r:embed="rId1"/>
                <a:stretch>
                  <a:fillRect l="-7" t="-7" r="6" b="12"/>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5" name="矩形 24"/>
              <p:cNvSpPr/>
              <p:nvPr/>
            </p:nvSpPr>
            <p:spPr>
              <a:xfrm>
                <a:off x="539552" y="4579082"/>
                <a:ext cx="7671027" cy="1145570"/>
              </a:xfrm>
              <a:prstGeom prst="rect">
                <a:avLst/>
              </a:prstGeom>
            </p:spPr>
            <p:txBody>
              <a:bodyPr wrap="square">
                <a:spAutoFit/>
              </a:bodyPr>
              <a:lstStyle/>
              <a:p>
                <a:pPr algn="just">
                  <a:lnSpc>
                    <a:spcPct val="150000"/>
                  </a:lnSpc>
                  <a:spcAft>
                    <a:spcPts val="0"/>
                  </a:spcAft>
                </a:pPr>
                <a:r>
                  <a:rPr lang="zh-CN" altLang="en-US" sz="2400" b="0" kern="100" dirty="0">
                    <a:solidFill>
                      <a:schemeClr val="tx2"/>
                    </a:solidFill>
                    <a:latin typeface="华文楷体" panose="02010600040101010101" charset="-122"/>
                    <a:ea typeface="华文楷体" panose="02010600040101010101" charset="-122"/>
                    <a:cs typeface="Times New Roman" panose="02020603050405020304" pitchFamily="18" charset="0"/>
                  </a:rPr>
                  <a:t>质量比（</a:t>
                </a:r>
                <a14:m>
                  <m:oMath xmlns:m="http://schemas.openxmlformats.org/officeDocument/2006/math">
                    <m:r>
                      <a:rPr lang="zh-CN" altLang="en-US" sz="2400" i="1" kern="100" dirty="0">
                        <a:solidFill>
                          <a:schemeClr val="tx2"/>
                        </a:solidFill>
                        <a:latin typeface="Cambria Math" panose="02040503050406030204" pitchFamily="18" charset="0"/>
                        <a:ea typeface="FangSong" panose="02010609060101010101" pitchFamily="49" charset="-122"/>
                        <a:cs typeface="Times New Roman" panose="02020603050405020304" pitchFamily="18" charset="0"/>
                      </a:rPr>
                      <m:t>富集度）</m:t>
                    </m:r>
                    <m:r>
                      <a:rPr lang="en-US" altLang="zh-CN" sz="2400" b="0" i="1" kern="100" smtClean="0">
                        <a:solidFill>
                          <a:schemeClr val="tx2"/>
                        </a:solidFill>
                        <a:latin typeface="Cambria Math" panose="02040503050406030204" pitchFamily="18" charset="0"/>
                        <a:ea typeface="FangSong" panose="02010609060101010101" pitchFamily="49" charset="-122"/>
                        <a:cs typeface="Times New Roman" panose="02020603050405020304" pitchFamily="18" charset="0"/>
                      </a:rPr>
                      <m:t>→</m:t>
                    </m:r>
                  </m:oMath>
                </a14:m>
                <a:r>
                  <a:rPr lang="zh-CN" altLang="en-US" sz="2400" kern="100" dirty="0">
                    <a:solidFill>
                      <a:schemeClr val="tx2"/>
                    </a:solidFill>
                    <a:effectLst/>
                    <a:latin typeface="华文楷体" panose="02010600040101010101" charset="-122"/>
                    <a:ea typeface="华文楷体" panose="02010600040101010101" charset="-122"/>
                    <a:cs typeface="Times New Roman" panose="02020603050405020304" pitchFamily="18" charset="0"/>
                  </a:rPr>
                  <a:t>原子比（丰度）</a:t>
                </a:r>
                <a14:m>
                  <m:oMath xmlns:m="http://schemas.openxmlformats.org/officeDocument/2006/math">
                    <m:r>
                      <a:rPr lang="en-US" altLang="zh-CN" sz="2400" b="0" i="1" kern="100" smtClean="0">
                        <a:solidFill>
                          <a:schemeClr val="tx2"/>
                        </a:solidFill>
                        <a:effectLst/>
                        <a:latin typeface="Cambria Math" panose="02040503050406030204" pitchFamily="18" charset="0"/>
                        <a:ea typeface="FangSong" panose="02010609060101010101" pitchFamily="49" charset="-122"/>
                        <a:cs typeface="Times New Roman" panose="02020603050405020304" pitchFamily="18" charset="0"/>
                      </a:rPr>
                      <m:t>→</m:t>
                    </m:r>
                    <m:r>
                      <a:rPr lang="zh-CN" altLang="en-US" sz="2400" i="1" kern="100">
                        <a:solidFill>
                          <a:schemeClr val="tx2"/>
                        </a:solidFill>
                        <a:latin typeface="Cambria Math" panose="02040503050406030204" pitchFamily="18" charset="0"/>
                        <a:ea typeface="FangSong" panose="02010609060101010101" pitchFamily="49" charset="-122"/>
                        <a:cs typeface="Times New Roman" panose="02020603050405020304" pitchFamily="18" charset="0"/>
                      </a:rPr>
                      <m:t>化合物</m:t>
                    </m:r>
                  </m:oMath>
                </a14:m>
                <a:r>
                  <a:rPr lang="zh-CN" altLang="en-US" sz="2400" kern="100" dirty="0">
                    <a:solidFill>
                      <a:schemeClr val="tx2"/>
                    </a:solidFill>
                    <a:effectLst/>
                    <a:latin typeface="华文楷体" panose="02010600040101010101" charset="-122"/>
                    <a:ea typeface="华文楷体" panose="02010600040101010101" charset="-122"/>
                    <a:cs typeface="Times New Roman" panose="02020603050405020304" pitchFamily="18" charset="0"/>
                  </a:rPr>
                  <a:t>（混合物）质量数（</a:t>
                </a:r>
                <a:r>
                  <a:rPr lang="en-US" altLang="zh-CN" sz="2400" kern="100" dirty="0">
                    <a:solidFill>
                      <a:schemeClr val="tx2"/>
                    </a:solidFill>
                    <a:effectLst/>
                    <a:latin typeface="华文楷体" panose="02010600040101010101" charset="-122"/>
                    <a:ea typeface="华文楷体" panose="02010600040101010101" charset="-122"/>
                    <a:cs typeface="Times New Roman" panose="02020603050405020304" pitchFamily="18" charset="0"/>
                  </a:rPr>
                  <a:t>A</a:t>
                </a:r>
                <a:r>
                  <a:rPr lang="zh-CN" altLang="en-US" sz="2400" kern="100" dirty="0">
                    <a:solidFill>
                      <a:schemeClr val="tx2"/>
                    </a:solidFill>
                    <a:effectLst/>
                    <a:latin typeface="华文楷体" panose="02010600040101010101" charset="-122"/>
                    <a:ea typeface="华文楷体" panose="02010600040101010101" charset="-122"/>
                    <a:cs typeface="Times New Roman" panose="02020603050405020304" pitchFamily="18" charset="0"/>
                  </a:rPr>
                  <a:t>）</a:t>
                </a:r>
                <a14:m>
                  <m:oMath xmlns:m="http://schemas.openxmlformats.org/officeDocument/2006/math">
                    <m:r>
                      <a:rPr lang="en-US" altLang="zh-CN" sz="2400" b="0" i="1" kern="100" smtClean="0">
                        <a:solidFill>
                          <a:schemeClr val="tx2"/>
                        </a:solidFill>
                        <a:effectLst/>
                        <a:latin typeface="Cambria Math" panose="02040503050406030204" pitchFamily="18" charset="0"/>
                        <a:ea typeface="FangSong" panose="02010609060101010101" pitchFamily="49" charset="-122"/>
                        <a:cs typeface="Times New Roman" panose="02020603050405020304" pitchFamily="18" charset="0"/>
                      </a:rPr>
                      <m:t>→</m:t>
                    </m:r>
                    <m:r>
                      <a:rPr lang="en-US" altLang="zh-CN" sz="2400" b="0" i="1" kern="100" smtClean="0">
                        <a:solidFill>
                          <a:schemeClr val="tx2"/>
                        </a:solidFill>
                        <a:effectLst/>
                        <a:latin typeface="Cambria Math" panose="02040503050406030204" pitchFamily="18" charset="0"/>
                        <a:ea typeface="FangSong" panose="02010609060101010101" pitchFamily="49" charset="-122"/>
                        <a:cs typeface="Times New Roman" panose="02020603050405020304" pitchFamily="18" charset="0"/>
                      </a:rPr>
                      <m:t>𝑁</m:t>
                    </m:r>
                    <m:r>
                      <a:rPr lang="en-US" altLang="zh-CN" sz="2400" b="0" i="1" kern="100" smtClean="0">
                        <a:solidFill>
                          <a:schemeClr val="tx2"/>
                        </a:solidFill>
                        <a:effectLst/>
                        <a:latin typeface="Cambria Math" panose="02040503050406030204" pitchFamily="18" charset="0"/>
                        <a:ea typeface="FangSong" panose="02010609060101010101" pitchFamily="49" charset="-122"/>
                        <a:cs typeface="Times New Roman" panose="02020603050405020304" pitchFamily="18" charset="0"/>
                      </a:rPr>
                      <m:t>→</m:t>
                    </m:r>
                    <m:sSub>
                      <m:sSubPr>
                        <m:ctrlPr>
                          <a:rPr lang="en-US" altLang="zh-CN" sz="2400" b="0" i="1" kern="100" smtClean="0">
                            <a:solidFill>
                              <a:schemeClr val="tx2"/>
                            </a:solidFill>
                            <a:effectLst/>
                            <a:latin typeface="Cambria Math" panose="02040503050406030204" pitchFamily="18" charset="0"/>
                            <a:ea typeface="FangSong" panose="02010609060101010101" pitchFamily="49" charset="-122"/>
                            <a:cs typeface="Times New Roman" panose="02020603050405020304" pitchFamily="18" charset="0"/>
                          </a:rPr>
                        </m:ctrlPr>
                      </m:sSubPr>
                      <m:e>
                        <m:r>
                          <a:rPr lang="en-US" altLang="zh-CN" sz="2400" b="0" i="1" kern="100" smtClean="0">
                            <a:solidFill>
                              <a:schemeClr val="tx2"/>
                            </a:solidFill>
                            <a:effectLst/>
                            <a:latin typeface="Cambria Math" panose="02040503050406030204" pitchFamily="18" charset="0"/>
                            <a:ea typeface="FangSong" panose="02010609060101010101" pitchFamily="49" charset="-122"/>
                            <a:cs typeface="Times New Roman" panose="02020603050405020304" pitchFamily="18" charset="0"/>
                          </a:rPr>
                          <m:t>𝑁</m:t>
                        </m:r>
                      </m:e>
                      <m:sub>
                        <m:r>
                          <a:rPr lang="en-US" altLang="zh-CN" sz="2400" b="0" i="1" kern="100" smtClean="0">
                            <a:solidFill>
                              <a:schemeClr val="tx2"/>
                            </a:solidFill>
                            <a:effectLst/>
                            <a:latin typeface="Cambria Math" panose="02040503050406030204" pitchFamily="18" charset="0"/>
                            <a:ea typeface="FangSong" panose="02010609060101010101" pitchFamily="49" charset="-122"/>
                            <a:cs typeface="Times New Roman" panose="02020603050405020304" pitchFamily="18" charset="0"/>
                          </a:rPr>
                          <m:t>𝑖</m:t>
                        </m:r>
                      </m:sub>
                    </m:sSub>
                  </m:oMath>
                </a14:m>
                <a:endParaRPr lang="zh-CN" altLang="zh-CN" sz="2400" kern="100" dirty="0">
                  <a:solidFill>
                    <a:schemeClr val="tx2"/>
                  </a:solidFill>
                  <a:effectLst/>
                  <a:latin typeface="华文楷体" panose="02010600040101010101" charset="-122"/>
                  <a:ea typeface="华文楷体" panose="02010600040101010101" charset="-122"/>
                  <a:cs typeface="Times New Roman" panose="02020603050405020304" pitchFamily="18" charset="0"/>
                </a:endParaRPr>
              </a:p>
            </p:txBody>
          </p:sp>
        </mc:Choice>
        <mc:Fallback>
          <p:sp>
            <p:nvSpPr>
              <p:cNvPr id="25" name="矩形 24"/>
              <p:cNvSpPr>
                <a:spLocks noRot="1" noChangeAspect="1" noMove="1" noResize="1" noEditPoints="1" noAdjustHandles="1" noChangeArrowheads="1" noChangeShapeType="1" noTextEdit="1"/>
              </p:cNvSpPr>
              <p:nvPr/>
            </p:nvSpPr>
            <p:spPr>
              <a:xfrm>
                <a:off x="539552" y="4579082"/>
                <a:ext cx="7671027" cy="1145570"/>
              </a:xfrm>
              <a:prstGeom prst="rect">
                <a:avLst/>
              </a:prstGeom>
              <a:blipFill rotWithShape="1">
                <a:blip r:embed="rId2"/>
                <a:stretch>
                  <a:fillRect l="-6" t="-8" r="-1448" b="-1929"/>
                </a:stretch>
              </a:blipFill>
            </p:spPr>
            <p:txBody>
              <a:bodyPr/>
              <a:lstStyle/>
              <a:p>
                <a:r>
                  <a:rPr lang="zh-CN" altLang="en-US">
                    <a:noFill/>
                  </a:rPr>
                  <a:t> </a:t>
                </a:r>
              </a:p>
            </p:txBody>
          </p:sp>
        </mc:Fallback>
      </mc:AlternateContent>
      <p:sp>
        <p:nvSpPr>
          <p:cNvPr id="9" name="椭圆 8"/>
          <p:cNvSpPr/>
          <p:nvPr/>
        </p:nvSpPr>
        <p:spPr>
          <a:xfrm>
            <a:off x="4716016" y="2204864"/>
            <a:ext cx="1008112" cy="50405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5">
                                            <p:txEl>
                                              <p:pRg st="5" end="5"/>
                                            </p:txEl>
                                          </p:spTgt>
                                        </p:tgtEl>
                                        <p:attrNameLst>
                                          <p:attrName>style.visibility</p:attrName>
                                        </p:attrNameLst>
                                      </p:cBhvr>
                                      <p:to>
                                        <p:strVal val="visible"/>
                                      </p:to>
                                    </p:set>
                                    <p:animEffect transition="in" filter="fade">
                                      <p:cBhvr>
                                        <p:cTn id="13" dur="1000"/>
                                        <p:tgtEl>
                                          <p:spTgt spid="5">
                                            <p:txEl>
                                              <p:pRg st="5" end="5"/>
                                            </p:txEl>
                                          </p:spTgt>
                                        </p:tgtEl>
                                      </p:cBhvr>
                                    </p:animEffect>
                                    <p:anim calcmode="lin" valueType="num">
                                      <p:cBhvr>
                                        <p:cTn id="14" dur="1000" fill="hold"/>
                                        <p:tgtEl>
                                          <p:spTgt spid="5">
                                            <p:txEl>
                                              <p:pRg st="5" end="5"/>
                                            </p:txEl>
                                          </p:spTgt>
                                        </p:tgtEl>
                                        <p:attrNameLst>
                                          <p:attrName>ppt_x</p:attrName>
                                        </p:attrNameLst>
                                      </p:cBhvr>
                                      <p:tavLst>
                                        <p:tav tm="0">
                                          <p:val>
                                            <p:strVal val="#ppt_x"/>
                                          </p:val>
                                        </p:tav>
                                        <p:tav tm="100000">
                                          <p:val>
                                            <p:strVal val="#ppt_x"/>
                                          </p:val>
                                        </p:tav>
                                      </p:tavLst>
                                    </p:anim>
                                    <p:anim calcmode="lin" valueType="num">
                                      <p:cBhvr>
                                        <p:cTn id="15" dur="1000" fill="hold"/>
                                        <p:tgtEl>
                                          <p:spTgt spid="5">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25">
                                            <p:txEl>
                                              <p:pRg st="0" end="0"/>
                                            </p:txEl>
                                          </p:spTgt>
                                        </p:tgtEl>
                                        <p:attrNameLst>
                                          <p:attrName>style.visibility</p:attrName>
                                        </p:attrNameLst>
                                      </p:cBhvr>
                                      <p:to>
                                        <p:strVal val="visible"/>
                                      </p:to>
                                    </p:set>
                                    <p:anim calcmode="lin" valueType="num">
                                      <p:cBhvr additive="base">
                                        <p:cTn id="20" dur="500" fill="hold"/>
                                        <p:tgtEl>
                                          <p:spTgt spid="25">
                                            <p:txEl>
                                              <p:pRg st="0" end="0"/>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25">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a:t>计算混合物的宏观截面（</a:t>
            </a:r>
            <a:r>
              <a:rPr lang="en-US" altLang="zh-CN" dirty="0"/>
              <a:t>1</a:t>
            </a:r>
            <a:r>
              <a:rPr lang="zh-CN" altLang="en-US" dirty="0"/>
              <a:t>，</a:t>
            </a:r>
            <a:r>
              <a:rPr lang="en-US" altLang="zh-CN" dirty="0"/>
              <a:t>2</a:t>
            </a:r>
            <a:r>
              <a:rPr lang="zh-CN" altLang="en-US" dirty="0"/>
              <a:t>题）</a:t>
            </a:r>
            <a:endParaRPr lang="zh-CN" altLang="en-US" dirty="0"/>
          </a:p>
        </p:txBody>
      </p:sp>
      <mc:AlternateContent xmlns:mc="http://schemas.openxmlformats.org/markup-compatibility/2006">
        <mc:Choice xmlns:a14="http://schemas.microsoft.com/office/drawing/2010/main" Requires="a14">
          <p:sp>
            <p:nvSpPr>
              <p:cNvPr id="18" name="矩形 17"/>
              <p:cNvSpPr/>
              <p:nvPr/>
            </p:nvSpPr>
            <p:spPr>
              <a:xfrm>
                <a:off x="179512" y="689777"/>
                <a:ext cx="8640960" cy="6123599"/>
              </a:xfrm>
              <a:prstGeom prst="rect">
                <a:avLst/>
              </a:prstGeom>
            </p:spPr>
            <p:txBody>
              <a:bodyPr wrap="square">
                <a:spAutoFit/>
              </a:bodyPr>
              <a:lstStyle/>
              <a:p>
                <a:r>
                  <a:rPr lang="en-US" altLang="zh-CN" sz="2000" dirty="0">
                    <a:solidFill>
                      <a:schemeClr val="tx2"/>
                    </a:solidFill>
                    <a:latin typeface="华文楷体" panose="02010600040101010101" charset="-122"/>
                    <a:ea typeface="华文楷体" panose="02010600040101010101" charset="-122"/>
                  </a:rPr>
                  <a:t>1</a:t>
                </a:r>
                <a:r>
                  <a:rPr lang="zh-CN" altLang="en-US" sz="2000" dirty="0">
                    <a:solidFill>
                      <a:schemeClr val="tx2"/>
                    </a:solidFill>
                    <a:latin typeface="华文楷体" panose="02010600040101010101" charset="-122"/>
                    <a:ea typeface="华文楷体" panose="02010600040101010101" charset="-122"/>
                  </a:rPr>
                  <a:t>、某压水堆采用</a:t>
                </a:r>
                <a:r>
                  <a:rPr lang="en-US" altLang="zh-CN" sz="2000" dirty="0">
                    <a:solidFill>
                      <a:schemeClr val="tx2"/>
                    </a:solidFill>
                    <a:latin typeface="华文楷体" panose="02010600040101010101" charset="-122"/>
                    <a:ea typeface="华文楷体" panose="02010600040101010101" charset="-122"/>
                  </a:rPr>
                  <a:t>UO2</a:t>
                </a:r>
                <a:r>
                  <a:rPr lang="zh-CN" altLang="en-US" sz="2000" dirty="0">
                    <a:solidFill>
                      <a:schemeClr val="tx2"/>
                    </a:solidFill>
                    <a:latin typeface="华文楷体" panose="02010600040101010101" charset="-122"/>
                    <a:ea typeface="华文楷体" panose="02010600040101010101" charset="-122"/>
                  </a:rPr>
                  <a:t>作燃料，其富集度为</a:t>
                </a:r>
                <a:r>
                  <a:rPr lang="en-US" altLang="zh-CN" sz="2000" dirty="0">
                    <a:solidFill>
                      <a:schemeClr val="tx2"/>
                    </a:solidFill>
                    <a:latin typeface="华文楷体" panose="02010600040101010101" charset="-122"/>
                    <a:ea typeface="华文楷体" panose="02010600040101010101" charset="-122"/>
                  </a:rPr>
                  <a:t>2.43%(</a:t>
                </a:r>
                <a:r>
                  <a:rPr lang="zh-CN" altLang="en-US" sz="2000" dirty="0">
                    <a:solidFill>
                      <a:schemeClr val="tx2"/>
                    </a:solidFill>
                    <a:latin typeface="华文楷体" panose="02010600040101010101" charset="-122"/>
                    <a:ea typeface="华文楷体" panose="02010600040101010101" charset="-122"/>
                  </a:rPr>
                  <a:t>重量</a:t>
                </a:r>
                <a:r>
                  <a:rPr lang="en-US" altLang="zh-CN" sz="2000" dirty="0">
                    <a:solidFill>
                      <a:schemeClr val="tx2"/>
                    </a:solidFill>
                    <a:latin typeface="华文楷体" panose="02010600040101010101" charset="-122"/>
                    <a:ea typeface="华文楷体" panose="02010600040101010101" charset="-122"/>
                  </a:rPr>
                  <a:t>)</a:t>
                </a:r>
                <a:r>
                  <a:rPr lang="zh-CN" altLang="en-US" sz="2000" dirty="0">
                    <a:solidFill>
                      <a:schemeClr val="tx2"/>
                    </a:solidFill>
                    <a:latin typeface="华文楷体" panose="02010600040101010101" charset="-122"/>
                    <a:ea typeface="华文楷体" panose="02010600040101010101" charset="-122"/>
                  </a:rPr>
                  <a:t>，密度为</a:t>
                </a:r>
                <a:r>
                  <a:rPr lang="en-US" altLang="zh-CN" sz="2000" dirty="0">
                    <a:solidFill>
                      <a:schemeClr val="tx2"/>
                    </a:solidFill>
                    <a:latin typeface="华文楷体" panose="02010600040101010101" charset="-122"/>
                    <a:ea typeface="华文楷体" panose="02010600040101010101" charset="-122"/>
                  </a:rPr>
                  <a:t>1×104kg/m3</a:t>
                </a:r>
                <a:r>
                  <a:rPr lang="zh-CN" altLang="en-US" sz="2000" dirty="0">
                    <a:solidFill>
                      <a:schemeClr val="tx2"/>
                    </a:solidFill>
                    <a:latin typeface="华文楷体" panose="02010600040101010101" charset="-122"/>
                    <a:ea typeface="华文楷体" panose="02010600040101010101" charset="-122"/>
                  </a:rPr>
                  <a:t>。试计算：当中子能量为</a:t>
                </a:r>
                <a:r>
                  <a:rPr lang="en-US" altLang="zh-CN" sz="2000" dirty="0">
                    <a:solidFill>
                      <a:schemeClr val="tx2"/>
                    </a:solidFill>
                    <a:latin typeface="华文楷体" panose="02010600040101010101" charset="-122"/>
                    <a:ea typeface="华文楷体" panose="02010600040101010101" charset="-122"/>
                  </a:rPr>
                  <a:t>0.0253eV</a:t>
                </a:r>
                <a:r>
                  <a:rPr lang="zh-CN" altLang="en-US" sz="2000" dirty="0">
                    <a:solidFill>
                      <a:schemeClr val="tx2"/>
                    </a:solidFill>
                    <a:latin typeface="华文楷体" panose="02010600040101010101" charset="-122"/>
                    <a:ea typeface="华文楷体" panose="02010600040101010101" charset="-122"/>
                  </a:rPr>
                  <a:t>时，</a:t>
                </a:r>
                <a:r>
                  <a:rPr lang="en-US" altLang="zh-CN" sz="2000" dirty="0">
                    <a:solidFill>
                      <a:schemeClr val="tx2"/>
                    </a:solidFill>
                    <a:latin typeface="华文楷体" panose="02010600040101010101" charset="-122"/>
                    <a:ea typeface="华文楷体" panose="02010600040101010101" charset="-122"/>
                  </a:rPr>
                  <a:t>UO2</a:t>
                </a:r>
                <a:r>
                  <a:rPr lang="zh-CN" altLang="en-US" sz="2000" dirty="0">
                    <a:solidFill>
                      <a:schemeClr val="tx2"/>
                    </a:solidFill>
                    <a:latin typeface="华文楷体" panose="02010600040101010101" charset="-122"/>
                    <a:ea typeface="华文楷体" panose="02010600040101010101" charset="-122"/>
                  </a:rPr>
                  <a:t>的宏观吸收截面和宏观裂变截面</a:t>
                </a:r>
                <a:r>
                  <a:rPr lang="en-US" altLang="zh-CN" sz="2000" dirty="0">
                    <a:solidFill>
                      <a:schemeClr val="tx2"/>
                    </a:solidFill>
                    <a:latin typeface="华文楷体" panose="02010600040101010101" charset="-122"/>
                    <a:ea typeface="华文楷体" panose="02010600040101010101" charset="-122"/>
                  </a:rPr>
                  <a:t>(</a:t>
                </a:r>
                <a:r>
                  <a:rPr lang="zh-CN" altLang="en-US" sz="2000" dirty="0">
                    <a:solidFill>
                      <a:schemeClr val="tx2"/>
                    </a:solidFill>
                    <a:latin typeface="华文楷体" panose="02010600040101010101" charset="-122"/>
                    <a:ea typeface="华文楷体" panose="02010600040101010101" charset="-122"/>
                  </a:rPr>
                  <a:t>富集度表示</a:t>
                </a:r>
                <a:r>
                  <a:rPr lang="en-US" altLang="zh-CN" sz="2000" dirty="0">
                    <a:solidFill>
                      <a:schemeClr val="tx2"/>
                    </a:solidFill>
                    <a:latin typeface="华文楷体" panose="02010600040101010101" charset="-122"/>
                    <a:ea typeface="华文楷体" panose="02010600040101010101" charset="-122"/>
                  </a:rPr>
                  <a:t>235U</a:t>
                </a:r>
                <a:r>
                  <a:rPr lang="zh-CN" altLang="en-US" sz="2000" dirty="0">
                    <a:solidFill>
                      <a:schemeClr val="tx2"/>
                    </a:solidFill>
                    <a:latin typeface="华文楷体" panose="02010600040101010101" charset="-122"/>
                    <a:ea typeface="华文楷体" panose="02010600040101010101" charset="-122"/>
                  </a:rPr>
                  <a:t>在铀中所占的重量百分比</a:t>
                </a:r>
                <a:r>
                  <a:rPr lang="en-US" altLang="zh-CN" sz="2000" dirty="0">
                    <a:solidFill>
                      <a:schemeClr val="tx2"/>
                    </a:solidFill>
                    <a:latin typeface="华文楷体" panose="02010600040101010101" charset="-122"/>
                    <a:ea typeface="华文楷体" panose="02010600040101010101" charset="-122"/>
                  </a:rPr>
                  <a:t>)</a:t>
                </a:r>
                <a:r>
                  <a:rPr lang="zh-CN" altLang="en-US" sz="2000" dirty="0">
                    <a:solidFill>
                      <a:schemeClr val="tx2"/>
                    </a:solidFill>
                    <a:latin typeface="华文楷体" panose="02010600040101010101" charset="-122"/>
                    <a:ea typeface="华文楷体" panose="02010600040101010101" charset="-122"/>
                  </a:rPr>
                  <a:t>。</a:t>
                </a:r>
                <a:endParaRPr lang="en-US" altLang="zh-CN" sz="2000" dirty="0">
                  <a:solidFill>
                    <a:schemeClr val="tx2"/>
                  </a:solidFill>
                  <a:latin typeface="华文楷体" panose="02010600040101010101" charset="-122"/>
                  <a:ea typeface="华文楷体" panose="02010600040101010101" charset="-122"/>
                </a:endParaRPr>
              </a:p>
              <a:p>
                <a:r>
                  <a:rPr lang="zh-CN" altLang="en-US" dirty="0">
                    <a:solidFill>
                      <a:schemeClr val="tx2"/>
                    </a:solidFill>
                    <a:latin typeface="华文楷体" panose="02010600040101010101" charset="-122"/>
                    <a:ea typeface="华文楷体" panose="02010600040101010101" charset="-122"/>
                  </a:rPr>
                  <a:t>解：</a:t>
                </a:r>
                <a:r>
                  <a:rPr lang="zh-CN" altLang="zh-CN" dirty="0">
                    <a:solidFill>
                      <a:schemeClr val="tx2"/>
                    </a:solidFill>
                    <a:latin typeface="华文楷体" panose="02010600040101010101" charset="-122"/>
                    <a:ea typeface="华文楷体" panose="02010600040101010101" charset="-122"/>
                  </a:rPr>
                  <a:t>设以 </a:t>
                </a:r>
                <a14:m>
                  <m:oMath xmlns:m="http://schemas.openxmlformats.org/officeDocument/2006/math">
                    <m:sSub>
                      <m:sSubPr>
                        <m:ctrlPr>
                          <a:rPr lang="zh-CN" altLang="zh-CN" i="1">
                            <a:solidFill>
                              <a:schemeClr val="tx2"/>
                            </a:solidFill>
                            <a:latin typeface="Cambria Math" panose="02040503050406030204" pitchFamily="18" charset="0"/>
                          </a:rPr>
                        </m:ctrlPr>
                      </m:sSubPr>
                      <m:e>
                        <m:r>
                          <a:rPr lang="en-US" altLang="zh-CN" i="1">
                            <a:solidFill>
                              <a:schemeClr val="tx2"/>
                            </a:solidFill>
                            <a:latin typeface="Cambria Math" panose="02040503050406030204" pitchFamily="18" charset="0"/>
                          </a:rPr>
                          <m:t>𝑐</m:t>
                        </m:r>
                      </m:e>
                      <m:sub>
                        <m:r>
                          <a:rPr lang="en-US" altLang="zh-CN">
                            <a:solidFill>
                              <a:schemeClr val="tx2"/>
                            </a:solidFill>
                            <a:latin typeface="Cambria Math" panose="02040503050406030204" pitchFamily="18" charset="0"/>
                          </a:rPr>
                          <m:t>5</m:t>
                        </m:r>
                      </m:sub>
                    </m:sSub>
                  </m:oMath>
                </a14:m>
                <a:r>
                  <a:rPr lang="en-US" altLang="zh-CN" dirty="0">
                    <a:solidFill>
                      <a:schemeClr val="tx2"/>
                    </a:solidFill>
                    <a:latin typeface="华文楷体" panose="02010600040101010101" charset="-122"/>
                    <a:ea typeface="华文楷体" panose="02010600040101010101" charset="-122"/>
                  </a:rPr>
                  <a:t> </a:t>
                </a:r>
                <a:r>
                  <a:rPr lang="zh-CN" altLang="zh-CN" dirty="0">
                    <a:solidFill>
                      <a:schemeClr val="tx2"/>
                    </a:solidFill>
                    <a:latin typeface="华文楷体" panose="02010600040101010101" charset="-122"/>
                    <a:ea typeface="华文楷体" panose="02010600040101010101" charset="-122"/>
                  </a:rPr>
                  <a:t>表示富集</a:t>
                </a:r>
                <a:r>
                  <a:rPr lang="zh-CN" altLang="en-US" dirty="0">
                    <a:solidFill>
                      <a:schemeClr val="tx2"/>
                    </a:solidFill>
                    <a:latin typeface="华文楷体" panose="02010600040101010101" charset="-122"/>
                    <a:ea typeface="华文楷体" panose="02010600040101010101" charset="-122"/>
                  </a:rPr>
                  <a:t>铀</a:t>
                </a:r>
                <a:r>
                  <a:rPr lang="zh-CN" altLang="zh-CN" dirty="0">
                    <a:solidFill>
                      <a:schemeClr val="tx2"/>
                    </a:solidFill>
                    <a:latin typeface="华文楷体" panose="02010600040101010101" charset="-122"/>
                    <a:ea typeface="华文楷体" panose="02010600040101010101" charset="-122"/>
                  </a:rPr>
                  <a:t>内 </a:t>
                </a:r>
                <a14:m>
                  <m:oMath xmlns:m="http://schemas.openxmlformats.org/officeDocument/2006/math">
                    <m:sSup>
                      <m:sSupPr>
                        <m:ctrlPr>
                          <a:rPr lang="zh-CN" altLang="zh-CN" i="1">
                            <a:solidFill>
                              <a:schemeClr val="tx2"/>
                            </a:solidFill>
                            <a:latin typeface="Cambria Math" panose="02040503050406030204" pitchFamily="18" charset="0"/>
                          </a:rPr>
                        </m:ctrlPr>
                      </m:sSupPr>
                      <m:e>
                        <m:r>
                          <a:rPr lang="en-US" altLang="zh-CN" i="1">
                            <a:solidFill>
                              <a:schemeClr val="tx2"/>
                            </a:solidFill>
                            <a:latin typeface="Cambria Math" panose="02040503050406030204" pitchFamily="18" charset="0"/>
                          </a:rPr>
                          <m:t> </m:t>
                        </m:r>
                      </m:e>
                      <m:sup>
                        <m:r>
                          <a:rPr lang="en-US" altLang="zh-CN">
                            <a:solidFill>
                              <a:schemeClr val="tx2"/>
                            </a:solidFill>
                            <a:latin typeface="Cambria Math" panose="02040503050406030204" pitchFamily="18" charset="0"/>
                          </a:rPr>
                          <m:t>235</m:t>
                        </m:r>
                      </m:sup>
                    </m:sSup>
                    <m:r>
                      <m:rPr>
                        <m:sty m:val="p"/>
                      </m:rPr>
                      <a:rPr lang="en-US" altLang="zh-CN">
                        <a:solidFill>
                          <a:schemeClr val="tx2"/>
                        </a:solidFill>
                        <a:latin typeface="Cambria Math" panose="02040503050406030204" pitchFamily="18" charset="0"/>
                      </a:rPr>
                      <m:t>U</m:t>
                    </m:r>
                  </m:oMath>
                </a14:m>
                <a:r>
                  <a:rPr lang="en-US" altLang="zh-CN" dirty="0">
                    <a:solidFill>
                      <a:schemeClr val="tx2"/>
                    </a:solidFill>
                    <a:latin typeface="华文楷体" panose="02010600040101010101" charset="-122"/>
                    <a:ea typeface="华文楷体" panose="02010600040101010101" charset="-122"/>
                  </a:rPr>
                  <a:t> </a:t>
                </a:r>
                <a:r>
                  <a:rPr lang="zh-CN" altLang="zh-CN" dirty="0">
                    <a:solidFill>
                      <a:schemeClr val="tx2"/>
                    </a:solidFill>
                    <a:latin typeface="华文楷体" panose="02010600040101010101" charset="-122"/>
                    <a:ea typeface="华文楷体" panose="02010600040101010101" charset="-122"/>
                  </a:rPr>
                  <a:t>的核子数与</a:t>
                </a:r>
                <a:r>
                  <a:rPr lang="zh-CN" altLang="en-US" dirty="0">
                    <a:solidFill>
                      <a:schemeClr val="tx2"/>
                    </a:solidFill>
                    <a:latin typeface="华文楷体" panose="02010600040101010101" charset="-122"/>
                    <a:ea typeface="华文楷体" panose="02010600040101010101" charset="-122"/>
                  </a:rPr>
                  <a:t>铀</a:t>
                </a:r>
                <a:r>
                  <a:rPr lang="zh-CN" altLang="zh-CN" dirty="0">
                    <a:solidFill>
                      <a:schemeClr val="tx2"/>
                    </a:solidFill>
                    <a:latin typeface="华文楷体" panose="02010600040101010101" charset="-122"/>
                    <a:ea typeface="华文楷体" panose="02010600040101010101" charset="-122"/>
                  </a:rPr>
                  <a:t> </a:t>
                </a:r>
                <a14:m>
                  <m:oMath xmlns:m="http://schemas.openxmlformats.org/officeDocument/2006/math">
                    <m:r>
                      <a:rPr lang="en-US" altLang="zh-CN" i="1" baseline="30000" dirty="0">
                        <a:solidFill>
                          <a:schemeClr val="tx2"/>
                        </a:solidFill>
                        <a:latin typeface="Cambria Math" panose="02040503050406030204" pitchFamily="18" charset="0"/>
                        <a:ea typeface="华文楷体" panose="02010600040101010101" charset="-122"/>
                      </a:rPr>
                      <m:t>2</m:t>
                    </m:r>
                  </m:oMath>
                </a14:m>
                <a:r>
                  <a:rPr lang="en-US" altLang="zh-CN" baseline="30000" dirty="0">
                    <a:solidFill>
                      <a:schemeClr val="tx2"/>
                    </a:solidFill>
                    <a:latin typeface="华文楷体" panose="02010600040101010101" charset="-122"/>
                    <a:ea typeface="华文楷体" panose="02010600040101010101" charset="-122"/>
                  </a:rPr>
                  <a:t>35</a:t>
                </a:r>
                <a:r>
                  <a:rPr lang="en-US" altLang="zh-CN" dirty="0">
                    <a:solidFill>
                      <a:schemeClr val="tx2"/>
                    </a:solidFill>
                    <a:latin typeface="华文楷体" panose="02010600040101010101" charset="-122"/>
                    <a:ea typeface="华文楷体" panose="02010600040101010101" charset="-122"/>
                  </a:rPr>
                  <a:t>U+</a:t>
                </a:r>
                <a:r>
                  <a:rPr lang="en-US" altLang="zh-CN" baseline="30000" dirty="0">
                    <a:solidFill>
                      <a:schemeClr val="tx2"/>
                    </a:solidFill>
                    <a:latin typeface="华文楷体" panose="02010600040101010101" charset="-122"/>
                    <a:ea typeface="华文楷体" panose="02010600040101010101" charset="-122"/>
                  </a:rPr>
                  <a:t>238</a:t>
                </a:r>
                <a:r>
                  <a:rPr lang="en-US" altLang="zh-CN" dirty="0">
                    <a:solidFill>
                      <a:schemeClr val="tx2"/>
                    </a:solidFill>
                    <a:latin typeface="华文楷体" panose="02010600040101010101" charset="-122"/>
                    <a:ea typeface="华文楷体" panose="02010600040101010101" charset="-122"/>
                  </a:rPr>
                  <a:t>U</a:t>
                </a:r>
                <a:r>
                  <a:rPr lang="zh-CN" altLang="zh-CN" dirty="0">
                    <a:solidFill>
                      <a:schemeClr val="tx2"/>
                    </a:solidFill>
                    <a:latin typeface="华文楷体" panose="02010600040101010101" charset="-122"/>
                    <a:ea typeface="华文楷体" panose="02010600040101010101" charset="-122"/>
                  </a:rPr>
                  <a:t>的</a:t>
                </a:r>
                <a:r>
                  <a:rPr lang="zh-CN" altLang="zh-CN" b="1" dirty="0">
                    <a:solidFill>
                      <a:srgbClr val="FF0000"/>
                    </a:solidFill>
                    <a:latin typeface="华文楷体" panose="02010600040101010101" charset="-122"/>
                    <a:ea typeface="华文楷体" panose="02010600040101010101" charset="-122"/>
                  </a:rPr>
                  <a:t>核子数之比</a:t>
                </a:r>
                <a:r>
                  <a:rPr lang="zh-CN" altLang="zh-CN" dirty="0">
                    <a:solidFill>
                      <a:schemeClr val="tx2"/>
                    </a:solidFill>
                    <a:latin typeface="华文楷体" panose="02010600040101010101" charset="-122"/>
                    <a:ea typeface="华文楷体" panose="02010600040101010101" charset="-122"/>
                  </a:rPr>
                  <a:t>，</a:t>
                </a:r>
                <a:endParaRPr lang="en-US" altLang="zh-CN" dirty="0">
                  <a:solidFill>
                    <a:schemeClr val="tx2"/>
                  </a:solidFill>
                  <a:latin typeface="华文楷体" panose="02010600040101010101" charset="-122"/>
                  <a:ea typeface="华文楷体" panose="02010600040101010101" charset="-122"/>
                </a:endParaRPr>
              </a:p>
              <a:p>
                <a:r>
                  <a:rPr lang="zh-CN" altLang="zh-CN" dirty="0">
                    <a:solidFill>
                      <a:schemeClr val="tx2"/>
                    </a:solidFill>
                    <a:latin typeface="华文楷体" panose="02010600040101010101" charset="-122"/>
                    <a:ea typeface="华文楷体" panose="02010600040101010101" charset="-122"/>
                  </a:rPr>
                  <a:t>则 </a:t>
                </a:r>
                <a14:m>
                  <m:oMath xmlns:m="http://schemas.openxmlformats.org/officeDocument/2006/math">
                    <m:r>
                      <a:rPr lang="en-US" altLang="zh-CN">
                        <a:solidFill>
                          <a:schemeClr val="tx2"/>
                        </a:solidFill>
                        <a:latin typeface="Cambria Math" panose="02040503050406030204" pitchFamily="18" charset="0"/>
                      </a:rPr>
                      <m:t>235</m:t>
                    </m:r>
                    <m:r>
                      <a:rPr lang="en-US" altLang="zh-CN">
                        <a:solidFill>
                          <a:schemeClr val="tx2"/>
                        </a:solidFill>
                        <a:latin typeface="Cambria Math" panose="02040503050406030204" pitchFamily="18" charset="0"/>
                      </a:rPr>
                      <m:t>×</m:t>
                    </m:r>
                    <m:sSub>
                      <m:sSubPr>
                        <m:ctrlPr>
                          <a:rPr lang="zh-CN" altLang="zh-CN" i="1">
                            <a:solidFill>
                              <a:schemeClr val="tx2"/>
                            </a:solidFill>
                            <a:latin typeface="Cambria Math" panose="02040503050406030204" pitchFamily="18" charset="0"/>
                          </a:rPr>
                        </m:ctrlPr>
                      </m:sSubPr>
                      <m:e>
                        <m:r>
                          <m:rPr>
                            <m:sty m:val="p"/>
                          </m:rPr>
                          <a:rPr lang="en-US" altLang="zh-CN">
                            <a:solidFill>
                              <a:schemeClr val="tx2"/>
                            </a:solidFill>
                            <a:latin typeface="Cambria Math" panose="02040503050406030204" pitchFamily="18" charset="0"/>
                          </a:rPr>
                          <m:t>c</m:t>
                        </m:r>
                      </m:e>
                      <m:sub>
                        <m:r>
                          <a:rPr lang="en-US" altLang="zh-CN">
                            <a:solidFill>
                              <a:schemeClr val="tx2"/>
                            </a:solidFill>
                            <a:latin typeface="Cambria Math" panose="02040503050406030204" pitchFamily="18" charset="0"/>
                          </a:rPr>
                          <m:t>5</m:t>
                        </m:r>
                      </m:sub>
                    </m:sSub>
                    <m:r>
                      <a:rPr lang="en-US" altLang="zh-CN">
                        <a:solidFill>
                          <a:schemeClr val="tx2"/>
                        </a:solidFill>
                        <a:latin typeface="Cambria Math" panose="02040503050406030204" pitchFamily="18" charset="0"/>
                      </a:rPr>
                      <m:t>/</m:t>
                    </m:r>
                    <m:d>
                      <m:dPr>
                        <m:ctrlPr>
                          <a:rPr lang="zh-CN" altLang="zh-CN" i="1">
                            <a:solidFill>
                              <a:schemeClr val="tx2"/>
                            </a:solidFill>
                            <a:latin typeface="Cambria Math" panose="02040503050406030204" pitchFamily="18" charset="0"/>
                          </a:rPr>
                        </m:ctrlPr>
                      </m:dPr>
                      <m:e>
                        <m:r>
                          <a:rPr lang="en-US" altLang="zh-CN">
                            <a:solidFill>
                              <a:schemeClr val="tx2"/>
                            </a:solidFill>
                            <a:latin typeface="Cambria Math" panose="02040503050406030204" pitchFamily="18" charset="0"/>
                          </a:rPr>
                          <m:t>235</m:t>
                        </m:r>
                        <m:r>
                          <a:rPr lang="en-US" altLang="zh-CN">
                            <a:solidFill>
                              <a:schemeClr val="tx2"/>
                            </a:solidFill>
                            <a:latin typeface="Cambria Math" panose="02040503050406030204" pitchFamily="18" charset="0"/>
                          </a:rPr>
                          <m:t>×</m:t>
                        </m:r>
                        <m:sSub>
                          <m:sSubPr>
                            <m:ctrlPr>
                              <a:rPr lang="zh-CN" altLang="zh-CN" i="1">
                                <a:solidFill>
                                  <a:schemeClr val="tx2"/>
                                </a:solidFill>
                                <a:latin typeface="Cambria Math" panose="02040503050406030204" pitchFamily="18" charset="0"/>
                              </a:rPr>
                            </m:ctrlPr>
                          </m:sSubPr>
                          <m:e>
                            <m:r>
                              <m:rPr>
                                <m:sty m:val="p"/>
                              </m:rPr>
                              <a:rPr lang="en-US" altLang="zh-CN">
                                <a:solidFill>
                                  <a:schemeClr val="tx2"/>
                                </a:solidFill>
                                <a:latin typeface="Cambria Math" panose="02040503050406030204" pitchFamily="18" charset="0"/>
                              </a:rPr>
                              <m:t>c</m:t>
                            </m:r>
                          </m:e>
                          <m:sub>
                            <m:r>
                              <a:rPr lang="en-US" altLang="zh-CN">
                                <a:solidFill>
                                  <a:schemeClr val="tx2"/>
                                </a:solidFill>
                                <a:latin typeface="Cambria Math" panose="02040503050406030204" pitchFamily="18" charset="0"/>
                              </a:rPr>
                              <m:t>5</m:t>
                            </m:r>
                          </m:sub>
                        </m:sSub>
                        <m:r>
                          <a:rPr lang="en-US" altLang="zh-CN">
                            <a:solidFill>
                              <a:schemeClr val="tx2"/>
                            </a:solidFill>
                            <a:latin typeface="Cambria Math" panose="02040503050406030204" pitchFamily="18" charset="0"/>
                          </a:rPr>
                          <m:t>+</m:t>
                        </m:r>
                        <m:r>
                          <a:rPr lang="en-US" altLang="zh-CN">
                            <a:solidFill>
                              <a:schemeClr val="tx2"/>
                            </a:solidFill>
                            <a:latin typeface="Cambria Math" panose="02040503050406030204" pitchFamily="18" charset="0"/>
                          </a:rPr>
                          <m:t>238</m:t>
                        </m:r>
                        <m:r>
                          <a:rPr lang="en-US" altLang="zh-CN">
                            <a:solidFill>
                              <a:schemeClr val="tx2"/>
                            </a:solidFill>
                            <a:latin typeface="Cambria Math" panose="02040503050406030204" pitchFamily="18" charset="0"/>
                          </a:rPr>
                          <m:t>×</m:t>
                        </m:r>
                        <m:d>
                          <m:dPr>
                            <m:ctrlPr>
                              <a:rPr lang="zh-CN" altLang="zh-CN" i="1">
                                <a:solidFill>
                                  <a:schemeClr val="tx2"/>
                                </a:solidFill>
                                <a:latin typeface="Cambria Math" panose="02040503050406030204" pitchFamily="18" charset="0"/>
                              </a:rPr>
                            </m:ctrlPr>
                          </m:dPr>
                          <m:e>
                            <m:r>
                              <a:rPr lang="en-US" altLang="zh-CN">
                                <a:solidFill>
                                  <a:schemeClr val="tx2"/>
                                </a:solidFill>
                                <a:latin typeface="Cambria Math" panose="02040503050406030204" pitchFamily="18" charset="0"/>
                              </a:rPr>
                              <m:t>1</m:t>
                            </m:r>
                            <m:r>
                              <a:rPr lang="en-US" altLang="zh-CN" i="1">
                                <a:solidFill>
                                  <a:schemeClr val="tx2"/>
                                </a:solidFill>
                                <a:latin typeface="Cambria Math" panose="02040503050406030204" pitchFamily="18" charset="0"/>
                              </a:rPr>
                              <m:t>−</m:t>
                            </m:r>
                            <m:sSub>
                              <m:sSubPr>
                                <m:ctrlPr>
                                  <a:rPr lang="zh-CN" altLang="zh-CN" i="1">
                                    <a:solidFill>
                                      <a:schemeClr val="tx2"/>
                                    </a:solidFill>
                                    <a:latin typeface="Cambria Math" panose="02040503050406030204" pitchFamily="18" charset="0"/>
                                  </a:rPr>
                                </m:ctrlPr>
                              </m:sSubPr>
                              <m:e>
                                <m:r>
                                  <m:rPr>
                                    <m:sty m:val="p"/>
                                  </m:rPr>
                                  <a:rPr lang="en-US" altLang="zh-CN">
                                    <a:solidFill>
                                      <a:schemeClr val="tx2"/>
                                    </a:solidFill>
                                    <a:latin typeface="Cambria Math" panose="02040503050406030204" pitchFamily="18" charset="0"/>
                                  </a:rPr>
                                  <m:t>c</m:t>
                                </m:r>
                              </m:e>
                              <m:sub>
                                <m:r>
                                  <a:rPr lang="en-US" altLang="zh-CN">
                                    <a:solidFill>
                                      <a:schemeClr val="tx2"/>
                                    </a:solidFill>
                                    <a:latin typeface="Cambria Math" panose="02040503050406030204" pitchFamily="18" charset="0"/>
                                  </a:rPr>
                                  <m:t>5</m:t>
                                </m:r>
                              </m:sub>
                            </m:sSub>
                          </m:e>
                        </m:d>
                      </m:e>
                    </m:d>
                    <m:r>
                      <a:rPr lang="en-US" altLang="zh-CN">
                        <a:solidFill>
                          <a:schemeClr val="tx2"/>
                        </a:solidFill>
                        <a:latin typeface="Cambria Math" panose="02040503050406030204" pitchFamily="18" charset="0"/>
                      </a:rPr>
                      <m:t>=</m:t>
                    </m:r>
                    <m:r>
                      <a:rPr lang="en-US" altLang="zh-CN" i="1">
                        <a:solidFill>
                          <a:schemeClr val="tx2"/>
                        </a:solidFill>
                        <a:latin typeface="Cambria Math" panose="02040503050406030204" pitchFamily="18" charset="0"/>
                      </a:rPr>
                      <m:t>𝜀</m:t>
                    </m:r>
                  </m:oMath>
                </a14:m>
                <a:br>
                  <a:rPr lang="en-US" altLang="zh-CN" dirty="0">
                    <a:solidFill>
                      <a:schemeClr val="tx2"/>
                    </a:solidFill>
                    <a:latin typeface="华文楷体" panose="02010600040101010101" charset="-122"/>
                    <a:ea typeface="华文楷体" panose="02010600040101010101" charset="-122"/>
                  </a:rPr>
                </a:br>
                <a:r>
                  <a:rPr lang="zh-CN" altLang="zh-CN" dirty="0">
                    <a:solidFill>
                      <a:schemeClr val="tx2"/>
                    </a:solidFill>
                    <a:latin typeface="华文楷体" panose="02010600040101010101" charset="-122"/>
                    <a:ea typeface="华文楷体" panose="02010600040101010101" charset="-122"/>
                  </a:rPr>
                  <a:t>求得</a:t>
                </a:r>
                <a:r>
                  <a:rPr lang="en-US" altLang="zh-CN" dirty="0">
                    <a:solidFill>
                      <a:schemeClr val="tx2"/>
                    </a:solidFill>
                    <a:latin typeface="华文楷体" panose="02010600040101010101" charset="-122"/>
                    <a:ea typeface="华文楷体" panose="02010600040101010101" charset="-122"/>
                  </a:rPr>
                  <a:t>:</a:t>
                </a:r>
                <a:endParaRPr lang="zh-CN" altLang="zh-CN" dirty="0">
                  <a:solidFill>
                    <a:schemeClr val="tx2"/>
                  </a:solidFill>
                  <a:latin typeface="华文楷体" panose="02010600040101010101" charset="-122"/>
                  <a:ea typeface="华文楷体" panose="02010600040101010101" charset="-122"/>
                </a:endParaRPr>
              </a:p>
              <a:p>
                <a14:m>
                  <m:oMathPara xmlns:m="http://schemas.openxmlformats.org/officeDocument/2006/math">
                    <m:oMathParaPr>
                      <m:jc m:val="centerGroup"/>
                    </m:oMathParaPr>
                    <m:oMath xmlns:m="http://schemas.openxmlformats.org/officeDocument/2006/math">
                      <m:sSub>
                        <m:sSubPr>
                          <m:ctrlPr>
                            <a:rPr lang="zh-CN" altLang="zh-CN" i="1">
                              <a:solidFill>
                                <a:schemeClr val="tx2"/>
                              </a:solidFill>
                              <a:latin typeface="Cambria Math" panose="02040503050406030204" pitchFamily="18" charset="0"/>
                            </a:rPr>
                          </m:ctrlPr>
                        </m:sSubPr>
                        <m:e>
                          <m:r>
                            <a:rPr lang="en-US" altLang="zh-CN" i="1">
                              <a:solidFill>
                                <a:schemeClr val="tx2"/>
                              </a:solidFill>
                              <a:latin typeface="Cambria Math" panose="02040503050406030204" pitchFamily="18" charset="0"/>
                            </a:rPr>
                            <m:t>𝑐</m:t>
                          </m:r>
                        </m:e>
                        <m:sub>
                          <m:r>
                            <a:rPr lang="en-US" altLang="zh-CN">
                              <a:solidFill>
                                <a:schemeClr val="tx2"/>
                              </a:solidFill>
                              <a:latin typeface="Cambria Math" panose="02040503050406030204" pitchFamily="18" charset="0"/>
                            </a:rPr>
                            <m:t>5</m:t>
                          </m:r>
                        </m:sub>
                      </m:sSub>
                      <m:r>
                        <a:rPr lang="en-US" altLang="zh-CN">
                          <a:solidFill>
                            <a:schemeClr val="tx2"/>
                          </a:solidFill>
                          <a:latin typeface="Cambria Math" panose="02040503050406030204" pitchFamily="18" charset="0"/>
                        </a:rPr>
                        <m:t>=(</m:t>
                      </m:r>
                      <m:r>
                        <a:rPr lang="en-US" altLang="zh-CN">
                          <a:solidFill>
                            <a:schemeClr val="tx2"/>
                          </a:solidFill>
                          <a:latin typeface="Cambria Math" panose="02040503050406030204" pitchFamily="18" charset="0"/>
                        </a:rPr>
                        <m:t>1</m:t>
                      </m:r>
                      <m:r>
                        <a:rPr lang="en-US" altLang="zh-CN">
                          <a:solidFill>
                            <a:schemeClr val="tx2"/>
                          </a:solidFill>
                          <a:latin typeface="Cambria Math" panose="02040503050406030204" pitchFamily="18" charset="0"/>
                        </a:rPr>
                        <m:t>+</m:t>
                      </m:r>
                      <m:r>
                        <a:rPr lang="en-US" altLang="zh-CN">
                          <a:solidFill>
                            <a:schemeClr val="tx2"/>
                          </a:solidFill>
                          <a:latin typeface="Cambria Math" panose="02040503050406030204" pitchFamily="18" charset="0"/>
                        </a:rPr>
                        <m:t>0</m:t>
                      </m:r>
                      <m:r>
                        <a:rPr lang="en-US" altLang="zh-CN">
                          <a:solidFill>
                            <a:schemeClr val="tx2"/>
                          </a:solidFill>
                          <a:latin typeface="Cambria Math" panose="02040503050406030204" pitchFamily="18" charset="0"/>
                        </a:rPr>
                        <m:t>.</m:t>
                      </m:r>
                      <m:r>
                        <a:rPr lang="en-US" altLang="zh-CN">
                          <a:solidFill>
                            <a:schemeClr val="tx2"/>
                          </a:solidFill>
                          <a:latin typeface="Cambria Math" panose="02040503050406030204" pitchFamily="18" charset="0"/>
                        </a:rPr>
                        <m:t>9874</m:t>
                      </m:r>
                      <m:r>
                        <a:rPr lang="en-US" altLang="zh-CN">
                          <a:solidFill>
                            <a:schemeClr val="tx2"/>
                          </a:solidFill>
                          <a:latin typeface="Cambria Math" panose="02040503050406030204" pitchFamily="18" charset="0"/>
                        </a:rPr>
                        <m:t>(</m:t>
                      </m:r>
                      <m:r>
                        <a:rPr lang="en-US" altLang="zh-CN">
                          <a:solidFill>
                            <a:schemeClr val="tx2"/>
                          </a:solidFill>
                          <a:latin typeface="Cambria Math" panose="02040503050406030204" pitchFamily="18" charset="0"/>
                        </a:rPr>
                        <m:t>1</m:t>
                      </m:r>
                      <m:r>
                        <a:rPr lang="en-US" altLang="zh-CN">
                          <a:solidFill>
                            <a:schemeClr val="tx2"/>
                          </a:solidFill>
                          <a:latin typeface="Cambria Math" panose="02040503050406030204" pitchFamily="18" charset="0"/>
                        </a:rPr>
                        <m:t>/</m:t>
                      </m:r>
                      <m:r>
                        <a:rPr lang="en-US" altLang="zh-CN" i="1">
                          <a:solidFill>
                            <a:schemeClr val="tx2"/>
                          </a:solidFill>
                          <a:latin typeface="Cambria Math" panose="02040503050406030204" pitchFamily="18" charset="0"/>
                        </a:rPr>
                        <m:t>𝜀</m:t>
                      </m:r>
                      <m:r>
                        <a:rPr lang="en-US" altLang="zh-CN" i="1">
                          <a:solidFill>
                            <a:schemeClr val="tx2"/>
                          </a:solidFill>
                          <a:latin typeface="Cambria Math" panose="02040503050406030204" pitchFamily="18" charset="0"/>
                        </a:rPr>
                        <m:t>−</m:t>
                      </m:r>
                      <m:r>
                        <a:rPr lang="en-US" altLang="zh-CN">
                          <a:solidFill>
                            <a:schemeClr val="tx2"/>
                          </a:solidFill>
                          <a:latin typeface="Cambria Math" panose="02040503050406030204" pitchFamily="18" charset="0"/>
                        </a:rPr>
                        <m:t>1</m:t>
                      </m:r>
                      <m:r>
                        <a:rPr lang="en-US" altLang="zh-CN">
                          <a:solidFill>
                            <a:schemeClr val="tx2"/>
                          </a:solidFill>
                          <a:latin typeface="Cambria Math" panose="02040503050406030204" pitchFamily="18" charset="0"/>
                        </a:rPr>
                        <m:t>)</m:t>
                      </m:r>
                      <m:sSup>
                        <m:sSupPr>
                          <m:ctrlPr>
                            <a:rPr lang="zh-CN" altLang="zh-CN" i="1">
                              <a:solidFill>
                                <a:schemeClr val="tx2"/>
                              </a:solidFill>
                              <a:latin typeface="Cambria Math" panose="02040503050406030204" pitchFamily="18" charset="0"/>
                            </a:rPr>
                          </m:ctrlPr>
                        </m:sSupPr>
                        <m:e>
                          <m:r>
                            <a:rPr lang="en-US" altLang="zh-CN">
                              <a:solidFill>
                                <a:schemeClr val="tx2"/>
                              </a:solidFill>
                              <a:latin typeface="Cambria Math" panose="02040503050406030204" pitchFamily="18" charset="0"/>
                            </a:rPr>
                            <m:t>)</m:t>
                          </m:r>
                        </m:e>
                        <m:sup>
                          <m:r>
                            <a:rPr lang="en-US" altLang="zh-CN" i="1">
                              <a:solidFill>
                                <a:schemeClr val="tx2"/>
                              </a:solidFill>
                              <a:latin typeface="Cambria Math" panose="02040503050406030204" pitchFamily="18" charset="0"/>
                            </a:rPr>
                            <m:t>−</m:t>
                          </m:r>
                          <m:r>
                            <a:rPr lang="en-US" altLang="zh-CN">
                              <a:solidFill>
                                <a:schemeClr val="tx2"/>
                              </a:solidFill>
                              <a:latin typeface="Cambria Math" panose="02040503050406030204" pitchFamily="18" charset="0"/>
                            </a:rPr>
                            <m:t>1</m:t>
                          </m:r>
                        </m:sup>
                      </m:sSup>
                      <m:r>
                        <a:rPr lang="en-US" altLang="zh-CN">
                          <a:solidFill>
                            <a:schemeClr val="tx2"/>
                          </a:solidFill>
                          <a:latin typeface="Cambria Math" panose="02040503050406030204" pitchFamily="18" charset="0"/>
                        </a:rPr>
                        <m:t>∣</m:t>
                      </m:r>
                    </m:oMath>
                  </m:oMathPara>
                </a14:m>
                <a:endParaRPr lang="zh-CN" altLang="zh-CN" dirty="0">
                  <a:solidFill>
                    <a:schemeClr val="tx2"/>
                  </a:solidFill>
                  <a:latin typeface="华文楷体" panose="02010600040101010101" charset="-122"/>
                  <a:ea typeface="华文楷体" panose="02010600040101010101" charset="-122"/>
                </a:endParaRPr>
              </a:p>
              <a:p>
                <a:r>
                  <a:rPr lang="zh-CN" altLang="zh-CN" dirty="0">
                    <a:solidFill>
                      <a:schemeClr val="tx2"/>
                    </a:solidFill>
                    <a:latin typeface="华文楷体" panose="02010600040101010101" charset="-122"/>
                    <a:ea typeface="华文楷体" panose="02010600040101010101" charset="-122"/>
                  </a:rPr>
                  <a:t>代入 </a:t>
                </a:r>
                <a14:m>
                  <m:oMath xmlns:m="http://schemas.openxmlformats.org/officeDocument/2006/math">
                    <m:r>
                      <a:rPr lang="en-US" altLang="zh-CN" i="1">
                        <a:solidFill>
                          <a:schemeClr val="tx2"/>
                        </a:solidFill>
                        <a:latin typeface="Cambria Math" panose="02040503050406030204" pitchFamily="18" charset="0"/>
                      </a:rPr>
                      <m:t>𝜀</m:t>
                    </m:r>
                    <m:r>
                      <a:rPr lang="en-US" altLang="zh-CN">
                        <a:solidFill>
                          <a:schemeClr val="tx2"/>
                        </a:solidFill>
                        <a:latin typeface="Cambria Math" panose="02040503050406030204" pitchFamily="18" charset="0"/>
                      </a:rPr>
                      <m:t>=</m:t>
                    </m:r>
                    <m:r>
                      <a:rPr lang="en-US" altLang="zh-CN">
                        <a:solidFill>
                          <a:schemeClr val="tx2"/>
                        </a:solidFill>
                        <a:latin typeface="Cambria Math" panose="02040503050406030204" pitchFamily="18" charset="0"/>
                      </a:rPr>
                      <m:t>2</m:t>
                    </m:r>
                    <m:r>
                      <a:rPr lang="en-US" altLang="zh-CN">
                        <a:solidFill>
                          <a:schemeClr val="tx2"/>
                        </a:solidFill>
                        <a:latin typeface="Cambria Math" panose="02040503050406030204" pitchFamily="18" charset="0"/>
                      </a:rPr>
                      <m:t>.</m:t>
                    </m:r>
                    <m:r>
                      <a:rPr lang="en-US" altLang="zh-CN">
                        <a:solidFill>
                          <a:schemeClr val="tx2"/>
                        </a:solidFill>
                        <a:latin typeface="Cambria Math" panose="02040503050406030204" pitchFamily="18" charset="0"/>
                      </a:rPr>
                      <m:t>43</m:t>
                    </m:r>
                    <m:r>
                      <a:rPr lang="en-US" altLang="zh-CN">
                        <a:solidFill>
                          <a:schemeClr val="tx2"/>
                        </a:solidFill>
                        <a:latin typeface="Cambria Math" panose="02040503050406030204" pitchFamily="18" charset="0"/>
                      </a:rPr>
                      <m:t>%</m:t>
                    </m:r>
                  </m:oMath>
                </a14:m>
                <a:r>
                  <a:rPr lang="en-US" altLang="zh-CN" dirty="0">
                    <a:solidFill>
                      <a:schemeClr val="tx2"/>
                    </a:solidFill>
                    <a:latin typeface="华文楷体" panose="02010600040101010101" charset="-122"/>
                    <a:ea typeface="华文楷体" panose="02010600040101010101" charset="-122"/>
                  </a:rPr>
                  <a:t> </a:t>
                </a:r>
                <a:r>
                  <a:rPr lang="zh-CN" altLang="zh-CN" dirty="0">
                    <a:solidFill>
                      <a:schemeClr val="tx2"/>
                    </a:solidFill>
                    <a:latin typeface="华文楷体" panose="02010600040101010101" charset="-122"/>
                    <a:ea typeface="华文楷体" panose="02010600040101010101" charset="-122"/>
                  </a:rPr>
                  <a:t>可求得 </a:t>
                </a:r>
                <a14:m>
                  <m:oMath xmlns:m="http://schemas.openxmlformats.org/officeDocument/2006/math">
                    <m:sSub>
                      <m:sSubPr>
                        <m:ctrlPr>
                          <a:rPr lang="zh-CN" altLang="zh-CN" i="1">
                            <a:solidFill>
                              <a:schemeClr val="tx2"/>
                            </a:solidFill>
                            <a:latin typeface="Cambria Math" panose="02040503050406030204" pitchFamily="18" charset="0"/>
                          </a:rPr>
                        </m:ctrlPr>
                      </m:sSubPr>
                      <m:e>
                        <m:r>
                          <a:rPr lang="en-US" altLang="zh-CN" i="1">
                            <a:solidFill>
                              <a:schemeClr val="tx2"/>
                            </a:solidFill>
                            <a:latin typeface="Cambria Math" panose="02040503050406030204" pitchFamily="18" charset="0"/>
                          </a:rPr>
                          <m:t>𝑐</m:t>
                        </m:r>
                      </m:e>
                      <m:sub>
                        <m:r>
                          <a:rPr lang="en-US" altLang="zh-CN">
                            <a:solidFill>
                              <a:schemeClr val="tx2"/>
                            </a:solidFill>
                            <a:latin typeface="Cambria Math" panose="02040503050406030204" pitchFamily="18" charset="0"/>
                          </a:rPr>
                          <m:t>5</m:t>
                        </m:r>
                      </m:sub>
                    </m:sSub>
                    <m:r>
                      <a:rPr lang="en-US" altLang="zh-CN">
                        <a:solidFill>
                          <a:schemeClr val="tx2"/>
                        </a:solidFill>
                        <a:latin typeface="Cambria Math" panose="02040503050406030204" pitchFamily="18" charset="0"/>
                      </a:rPr>
                      <m:t>=</m:t>
                    </m:r>
                    <m:r>
                      <a:rPr lang="en-US" altLang="zh-CN">
                        <a:solidFill>
                          <a:schemeClr val="tx2"/>
                        </a:solidFill>
                        <a:latin typeface="Cambria Math" panose="02040503050406030204" pitchFamily="18" charset="0"/>
                      </a:rPr>
                      <m:t>2</m:t>
                    </m:r>
                    <m:r>
                      <a:rPr lang="en-US" altLang="zh-CN">
                        <a:solidFill>
                          <a:schemeClr val="tx2"/>
                        </a:solidFill>
                        <a:latin typeface="Cambria Math" panose="02040503050406030204" pitchFamily="18" charset="0"/>
                      </a:rPr>
                      <m:t>.</m:t>
                    </m:r>
                    <m:r>
                      <a:rPr lang="en-US" altLang="zh-CN">
                        <a:solidFill>
                          <a:schemeClr val="tx2"/>
                        </a:solidFill>
                        <a:latin typeface="Cambria Math" panose="02040503050406030204" pitchFamily="18" charset="0"/>
                      </a:rPr>
                      <m:t>46</m:t>
                    </m:r>
                    <m:r>
                      <a:rPr lang="en-US" altLang="zh-CN">
                        <a:solidFill>
                          <a:schemeClr val="tx2"/>
                        </a:solidFill>
                        <a:latin typeface="Cambria Math" panose="02040503050406030204" pitchFamily="18" charset="0"/>
                      </a:rPr>
                      <m:t>%,</m:t>
                    </m:r>
                  </m:oMath>
                </a14:m>
                <a:r>
                  <a:rPr lang="en-US" altLang="zh-CN" dirty="0">
                    <a:solidFill>
                      <a:schemeClr val="tx2"/>
                    </a:solidFill>
                    <a:latin typeface="华文楷体" panose="02010600040101010101" charset="-122"/>
                    <a:ea typeface="华文楷体" panose="02010600040101010101" charset="-122"/>
                  </a:rPr>
                  <a:t> </a:t>
                </a:r>
                <a:r>
                  <a:rPr lang="zh-CN" altLang="zh-CN" dirty="0">
                    <a:solidFill>
                      <a:schemeClr val="tx2"/>
                    </a:solidFill>
                    <a:latin typeface="华文楷体" panose="02010600040101010101" charset="-122"/>
                    <a:ea typeface="华文楷体" panose="02010600040101010101" charset="-122"/>
                  </a:rPr>
                  <a:t>因此 </a:t>
                </a:r>
                <a14:m>
                  <m:oMath xmlns:m="http://schemas.openxmlformats.org/officeDocument/2006/math">
                    <m:sSub>
                      <m:sSubPr>
                        <m:ctrlPr>
                          <a:rPr lang="zh-CN" altLang="zh-CN" b="1" i="1" smtClean="0">
                            <a:solidFill>
                              <a:srgbClr val="FF0000"/>
                            </a:solidFill>
                            <a:latin typeface="Cambria Math" panose="02040503050406030204" pitchFamily="18" charset="0"/>
                          </a:rPr>
                        </m:ctrlPr>
                      </m:sSubPr>
                      <m:e>
                        <m:r>
                          <a:rPr lang="en-US" altLang="zh-CN" b="1" i="1">
                            <a:solidFill>
                              <a:srgbClr val="FF0000"/>
                            </a:solidFill>
                            <a:latin typeface="Cambria Math" panose="02040503050406030204" pitchFamily="18" charset="0"/>
                          </a:rPr>
                          <m:t>𝑼𝑶</m:t>
                        </m:r>
                      </m:e>
                      <m:sub>
                        <m:r>
                          <a:rPr lang="en-US" altLang="zh-CN" b="1" i="1">
                            <a:solidFill>
                              <a:srgbClr val="FF0000"/>
                            </a:solidFill>
                            <a:latin typeface="Cambria Math" panose="02040503050406030204" pitchFamily="18" charset="0"/>
                          </a:rPr>
                          <m:t>𝟐</m:t>
                        </m:r>
                      </m:sub>
                    </m:sSub>
                  </m:oMath>
                </a14:m>
                <a:r>
                  <a:rPr lang="en-US" altLang="zh-CN" b="1" dirty="0">
                    <a:solidFill>
                      <a:srgbClr val="FF0000"/>
                    </a:solidFill>
                    <a:latin typeface="华文楷体" panose="02010600040101010101" charset="-122"/>
                    <a:ea typeface="华文楷体" panose="02010600040101010101" charset="-122"/>
                  </a:rPr>
                  <a:t> </a:t>
                </a:r>
                <a:r>
                  <a:rPr lang="zh-CN" altLang="zh-CN" b="1" dirty="0">
                    <a:solidFill>
                      <a:srgbClr val="FF0000"/>
                    </a:solidFill>
                    <a:latin typeface="华文楷体" panose="02010600040101010101" charset="-122"/>
                    <a:ea typeface="华文楷体" panose="02010600040101010101" charset="-122"/>
                  </a:rPr>
                  <a:t>的分子量为</a:t>
                </a:r>
                <a:r>
                  <a:rPr lang="en-US" altLang="zh-CN" b="1" dirty="0">
                    <a:solidFill>
                      <a:srgbClr val="FF0000"/>
                    </a:solidFill>
                    <a:latin typeface="华文楷体" panose="02010600040101010101" charset="-122"/>
                    <a:ea typeface="华文楷体" panose="02010600040101010101" charset="-122"/>
                  </a:rPr>
                  <a:t> </a:t>
                </a:r>
                <a:r>
                  <a:rPr lang="en-US" altLang="zh-CN" dirty="0">
                    <a:solidFill>
                      <a:schemeClr val="tx2"/>
                    </a:solidFill>
                    <a:latin typeface="华文楷体" panose="02010600040101010101" charset="-122"/>
                    <a:ea typeface="华文楷体" panose="02010600040101010101" charset="-122"/>
                  </a:rPr>
                  <a:t>:</a:t>
                </a:r>
                <a:endParaRPr lang="zh-CN" altLang="zh-CN" dirty="0">
                  <a:solidFill>
                    <a:schemeClr val="tx2"/>
                  </a:solidFill>
                  <a:latin typeface="华文楷体" panose="02010600040101010101" charset="-122"/>
                  <a:ea typeface="华文楷体" panose="02010600040101010101" charset="-122"/>
                </a:endParaRPr>
              </a:p>
              <a:p>
                <a14:m>
                  <m:oMathPara xmlns:m="http://schemas.openxmlformats.org/officeDocument/2006/math">
                    <m:oMathParaPr>
                      <m:jc m:val="centerGroup"/>
                    </m:oMathParaPr>
                    <m:oMath xmlns:m="http://schemas.openxmlformats.org/officeDocument/2006/math">
                      <m:sSub>
                        <m:sSubPr>
                          <m:ctrlPr>
                            <a:rPr lang="zh-CN" altLang="zh-CN" i="1">
                              <a:solidFill>
                                <a:schemeClr val="tx2"/>
                              </a:solidFill>
                              <a:latin typeface="Cambria Math" panose="02040503050406030204" pitchFamily="18" charset="0"/>
                            </a:rPr>
                          </m:ctrlPr>
                        </m:sSubPr>
                        <m:e>
                          <m:r>
                            <m:rPr>
                              <m:sty m:val="p"/>
                            </m:rPr>
                            <a:rPr lang="en-US" altLang="zh-CN">
                              <a:solidFill>
                                <a:schemeClr val="tx2"/>
                              </a:solidFill>
                              <a:latin typeface="Cambria Math" panose="02040503050406030204" pitchFamily="18" charset="0"/>
                            </a:rPr>
                            <m:t>M</m:t>
                          </m:r>
                        </m:e>
                        <m:sub>
                          <m:r>
                            <m:rPr>
                              <m:sty m:val="p"/>
                            </m:rPr>
                            <a:rPr lang="en-US" altLang="zh-CN">
                              <a:solidFill>
                                <a:schemeClr val="tx2"/>
                              </a:solidFill>
                              <a:latin typeface="Cambria Math" panose="02040503050406030204" pitchFamily="18" charset="0"/>
                            </a:rPr>
                            <m:t>UO</m:t>
                          </m:r>
                          <m:r>
                            <a:rPr lang="en-US" altLang="zh-CN">
                              <a:solidFill>
                                <a:schemeClr val="tx2"/>
                              </a:solidFill>
                              <a:latin typeface="Cambria Math" panose="02040503050406030204" pitchFamily="18" charset="0"/>
                            </a:rPr>
                            <m:t>2</m:t>
                          </m:r>
                        </m:sub>
                      </m:sSub>
                      <m:r>
                        <a:rPr lang="en-US" altLang="zh-CN">
                          <a:solidFill>
                            <a:schemeClr val="tx2"/>
                          </a:solidFill>
                          <a:latin typeface="Cambria Math" panose="02040503050406030204" pitchFamily="18" charset="0"/>
                        </a:rPr>
                        <m:t>=</m:t>
                      </m:r>
                      <m:r>
                        <a:rPr lang="en-US" altLang="zh-CN">
                          <a:solidFill>
                            <a:schemeClr val="tx2"/>
                          </a:solidFill>
                          <a:latin typeface="Cambria Math" panose="02040503050406030204" pitchFamily="18" charset="0"/>
                        </a:rPr>
                        <m:t>235</m:t>
                      </m:r>
                      <m:sSub>
                        <m:sSubPr>
                          <m:ctrlPr>
                            <a:rPr lang="zh-CN" altLang="zh-CN" i="1">
                              <a:solidFill>
                                <a:schemeClr val="tx2"/>
                              </a:solidFill>
                              <a:latin typeface="Cambria Math" panose="02040503050406030204" pitchFamily="18" charset="0"/>
                            </a:rPr>
                          </m:ctrlPr>
                        </m:sSubPr>
                        <m:e>
                          <m:r>
                            <m:rPr>
                              <m:sty m:val="p"/>
                            </m:rPr>
                            <a:rPr lang="en-US" altLang="zh-CN">
                              <a:solidFill>
                                <a:schemeClr val="tx2"/>
                              </a:solidFill>
                              <a:latin typeface="Cambria Math" panose="02040503050406030204" pitchFamily="18" charset="0"/>
                            </a:rPr>
                            <m:t>c</m:t>
                          </m:r>
                        </m:e>
                        <m:sub>
                          <m:r>
                            <a:rPr lang="en-US" altLang="zh-CN">
                              <a:solidFill>
                                <a:schemeClr val="tx2"/>
                              </a:solidFill>
                              <a:latin typeface="Cambria Math" panose="02040503050406030204" pitchFamily="18" charset="0"/>
                            </a:rPr>
                            <m:t>5</m:t>
                          </m:r>
                        </m:sub>
                      </m:sSub>
                      <m:r>
                        <a:rPr lang="en-US" altLang="zh-CN">
                          <a:solidFill>
                            <a:schemeClr val="tx2"/>
                          </a:solidFill>
                          <a:latin typeface="Cambria Math" panose="02040503050406030204" pitchFamily="18" charset="0"/>
                        </a:rPr>
                        <m:t>+</m:t>
                      </m:r>
                      <m:r>
                        <a:rPr lang="en-US" altLang="zh-CN">
                          <a:solidFill>
                            <a:schemeClr val="tx2"/>
                          </a:solidFill>
                          <a:latin typeface="Cambria Math" panose="02040503050406030204" pitchFamily="18" charset="0"/>
                        </a:rPr>
                        <m:t>238</m:t>
                      </m:r>
                      <m:d>
                        <m:dPr>
                          <m:ctrlPr>
                            <a:rPr lang="zh-CN" altLang="zh-CN" i="1">
                              <a:solidFill>
                                <a:schemeClr val="tx2"/>
                              </a:solidFill>
                              <a:latin typeface="Cambria Math" panose="02040503050406030204" pitchFamily="18" charset="0"/>
                            </a:rPr>
                          </m:ctrlPr>
                        </m:dPr>
                        <m:e>
                          <m:r>
                            <a:rPr lang="en-US" altLang="zh-CN">
                              <a:solidFill>
                                <a:schemeClr val="tx2"/>
                              </a:solidFill>
                              <a:latin typeface="Cambria Math" panose="02040503050406030204" pitchFamily="18" charset="0"/>
                            </a:rPr>
                            <m:t>1</m:t>
                          </m:r>
                          <m:r>
                            <a:rPr lang="en-US" altLang="zh-CN" i="1">
                              <a:solidFill>
                                <a:schemeClr val="tx2"/>
                              </a:solidFill>
                              <a:latin typeface="Cambria Math" panose="02040503050406030204" pitchFamily="18" charset="0"/>
                            </a:rPr>
                            <m:t>−</m:t>
                          </m:r>
                          <m:sSub>
                            <m:sSubPr>
                              <m:ctrlPr>
                                <a:rPr lang="zh-CN" altLang="zh-CN" i="1">
                                  <a:solidFill>
                                    <a:schemeClr val="tx2"/>
                                  </a:solidFill>
                                  <a:latin typeface="Cambria Math" panose="02040503050406030204" pitchFamily="18" charset="0"/>
                                </a:rPr>
                              </m:ctrlPr>
                            </m:sSubPr>
                            <m:e>
                              <m:r>
                                <m:rPr>
                                  <m:sty m:val="p"/>
                                </m:rPr>
                                <a:rPr lang="en-US" altLang="zh-CN">
                                  <a:solidFill>
                                    <a:schemeClr val="tx2"/>
                                  </a:solidFill>
                                  <a:latin typeface="Cambria Math" panose="02040503050406030204" pitchFamily="18" charset="0"/>
                                </a:rPr>
                                <m:t>c</m:t>
                              </m:r>
                            </m:e>
                            <m:sub>
                              <m:r>
                                <a:rPr lang="en-US" altLang="zh-CN">
                                  <a:solidFill>
                                    <a:schemeClr val="tx2"/>
                                  </a:solidFill>
                                  <a:latin typeface="Cambria Math" panose="02040503050406030204" pitchFamily="18" charset="0"/>
                                </a:rPr>
                                <m:t>5</m:t>
                              </m:r>
                            </m:sub>
                          </m:sSub>
                        </m:e>
                      </m:d>
                      <m:r>
                        <a:rPr lang="en-US" altLang="zh-CN">
                          <a:solidFill>
                            <a:schemeClr val="tx2"/>
                          </a:solidFill>
                          <a:latin typeface="Cambria Math" panose="02040503050406030204" pitchFamily="18" charset="0"/>
                        </a:rPr>
                        <m:t>+</m:t>
                      </m:r>
                      <m:r>
                        <a:rPr lang="en-US" altLang="zh-CN">
                          <a:solidFill>
                            <a:schemeClr val="tx2"/>
                          </a:solidFill>
                          <a:latin typeface="Cambria Math" panose="02040503050406030204" pitchFamily="18" charset="0"/>
                        </a:rPr>
                        <m:t>2</m:t>
                      </m:r>
                      <m:r>
                        <a:rPr lang="en-US" altLang="zh-CN">
                          <a:solidFill>
                            <a:schemeClr val="tx2"/>
                          </a:solidFill>
                          <a:latin typeface="Cambria Math" panose="02040503050406030204" pitchFamily="18" charset="0"/>
                        </a:rPr>
                        <m:t>×</m:t>
                      </m:r>
                      <m:r>
                        <a:rPr lang="en-US" altLang="zh-CN">
                          <a:solidFill>
                            <a:schemeClr val="tx2"/>
                          </a:solidFill>
                          <a:latin typeface="Cambria Math" panose="02040503050406030204" pitchFamily="18" charset="0"/>
                        </a:rPr>
                        <m:t>15</m:t>
                      </m:r>
                      <m:r>
                        <a:rPr lang="en-US" altLang="zh-CN">
                          <a:solidFill>
                            <a:schemeClr val="tx2"/>
                          </a:solidFill>
                          <a:latin typeface="Cambria Math" panose="02040503050406030204" pitchFamily="18" charset="0"/>
                        </a:rPr>
                        <m:t>.</m:t>
                      </m:r>
                      <m:r>
                        <a:rPr lang="en-US" altLang="zh-CN">
                          <a:solidFill>
                            <a:schemeClr val="tx2"/>
                          </a:solidFill>
                          <a:latin typeface="Cambria Math" panose="02040503050406030204" pitchFamily="18" charset="0"/>
                        </a:rPr>
                        <m:t>999</m:t>
                      </m:r>
                      <m:r>
                        <a:rPr lang="en-US" altLang="zh-CN">
                          <a:solidFill>
                            <a:schemeClr val="tx2"/>
                          </a:solidFill>
                          <a:latin typeface="Cambria Math" panose="02040503050406030204" pitchFamily="18" charset="0"/>
                        </a:rPr>
                        <m:t>=</m:t>
                      </m:r>
                      <m:r>
                        <a:rPr lang="en-US" altLang="zh-CN">
                          <a:solidFill>
                            <a:schemeClr val="tx2"/>
                          </a:solidFill>
                          <a:latin typeface="Cambria Math" panose="02040503050406030204" pitchFamily="18" charset="0"/>
                        </a:rPr>
                        <m:t>269</m:t>
                      </m:r>
                      <m:r>
                        <a:rPr lang="en-US" altLang="zh-CN">
                          <a:solidFill>
                            <a:schemeClr val="tx2"/>
                          </a:solidFill>
                          <a:latin typeface="Cambria Math" panose="02040503050406030204" pitchFamily="18" charset="0"/>
                        </a:rPr>
                        <m:t>.</m:t>
                      </m:r>
                      <m:r>
                        <a:rPr lang="en-US" altLang="zh-CN">
                          <a:solidFill>
                            <a:schemeClr val="tx2"/>
                          </a:solidFill>
                          <a:latin typeface="Cambria Math" panose="02040503050406030204" pitchFamily="18" charset="0"/>
                        </a:rPr>
                        <m:t>924</m:t>
                      </m:r>
                    </m:oMath>
                  </m:oMathPara>
                </a14:m>
                <a:endParaRPr lang="zh-CN" altLang="zh-CN" dirty="0">
                  <a:solidFill>
                    <a:schemeClr val="tx2"/>
                  </a:solidFill>
                  <a:latin typeface="华文楷体" panose="02010600040101010101" charset="-122"/>
                  <a:ea typeface="华文楷体" panose="02010600040101010101" charset="-122"/>
                </a:endParaRPr>
              </a:p>
              <a:p>
                <a:r>
                  <a:rPr lang="zh-CN" altLang="zh-CN" dirty="0">
                    <a:solidFill>
                      <a:schemeClr val="tx2"/>
                    </a:solidFill>
                    <a:latin typeface="华文楷体" panose="02010600040101010101" charset="-122"/>
                    <a:ea typeface="华文楷体" panose="02010600040101010101" charset="-122"/>
                  </a:rPr>
                  <a:t>因此，</a:t>
                </a:r>
                <a:r>
                  <a:rPr lang="zh-CN" altLang="zh-CN" b="1" dirty="0">
                    <a:solidFill>
                      <a:srgbClr val="FF0000"/>
                    </a:solidFill>
                    <a:latin typeface="华文楷体" panose="02010600040101010101" charset="-122"/>
                    <a:ea typeface="华文楷体" panose="02010600040101010101" charset="-122"/>
                  </a:rPr>
                  <a:t>单位体积内 </a:t>
                </a:r>
                <a14:m>
                  <m:oMath xmlns:m="http://schemas.openxmlformats.org/officeDocument/2006/math">
                    <m:sSub>
                      <m:sSubPr>
                        <m:ctrlPr>
                          <a:rPr lang="zh-CN" altLang="zh-CN" b="1" i="1">
                            <a:solidFill>
                              <a:srgbClr val="FF0000"/>
                            </a:solidFill>
                            <a:latin typeface="Cambria Math" panose="02040503050406030204" pitchFamily="18" charset="0"/>
                          </a:rPr>
                        </m:ctrlPr>
                      </m:sSubPr>
                      <m:e>
                        <m:r>
                          <a:rPr lang="en-US" altLang="zh-CN" b="1" i="1">
                            <a:solidFill>
                              <a:srgbClr val="FF0000"/>
                            </a:solidFill>
                            <a:latin typeface="Cambria Math" panose="02040503050406030204" pitchFamily="18" charset="0"/>
                          </a:rPr>
                          <m:t>𝑼𝑶</m:t>
                        </m:r>
                      </m:e>
                      <m:sub>
                        <m:r>
                          <a:rPr lang="en-US" altLang="zh-CN" b="1" i="1">
                            <a:solidFill>
                              <a:srgbClr val="FF0000"/>
                            </a:solidFill>
                            <a:latin typeface="Cambria Math" panose="02040503050406030204" pitchFamily="18" charset="0"/>
                          </a:rPr>
                          <m:t>𝟐</m:t>
                        </m:r>
                      </m:sub>
                    </m:sSub>
                  </m:oMath>
                </a14:m>
                <a:r>
                  <a:rPr lang="en-US" altLang="zh-CN" b="1" dirty="0">
                    <a:solidFill>
                      <a:srgbClr val="FF0000"/>
                    </a:solidFill>
                    <a:latin typeface="华文楷体" panose="02010600040101010101" charset="-122"/>
                    <a:ea typeface="华文楷体" panose="02010600040101010101" charset="-122"/>
                  </a:rPr>
                  <a:t> </a:t>
                </a:r>
                <a:r>
                  <a:rPr lang="zh-CN" altLang="zh-CN" b="1" dirty="0">
                    <a:solidFill>
                      <a:srgbClr val="FF0000"/>
                    </a:solidFill>
                    <a:latin typeface="华文楷体" panose="02010600040101010101" charset="-122"/>
                    <a:ea typeface="华文楷体" panose="02010600040101010101" charset="-122"/>
                  </a:rPr>
                  <a:t>的分子数</a:t>
                </a:r>
                <a:r>
                  <a:rPr lang="zh-CN" altLang="zh-CN" dirty="0">
                    <a:solidFill>
                      <a:schemeClr val="tx2"/>
                    </a:solidFill>
                    <a:latin typeface="华文楷体" panose="02010600040101010101" charset="-122"/>
                    <a:ea typeface="华文楷体" panose="02010600040101010101" charset="-122"/>
                  </a:rPr>
                  <a:t>为</a:t>
                </a:r>
                <a:r>
                  <a:rPr lang="en-US" altLang="zh-CN" dirty="0">
                    <a:solidFill>
                      <a:schemeClr val="tx2"/>
                    </a:solidFill>
                    <a:latin typeface="华文楷体" panose="02010600040101010101" charset="-122"/>
                    <a:ea typeface="华文楷体" panose="02010600040101010101" charset="-122"/>
                  </a:rPr>
                  <a:t> :</a:t>
                </a:r>
                <a:endParaRPr lang="zh-CN" altLang="zh-CN" dirty="0">
                  <a:solidFill>
                    <a:schemeClr val="tx2"/>
                  </a:solidFill>
                  <a:latin typeface="华文楷体" panose="02010600040101010101" charset="-122"/>
                  <a:ea typeface="华文楷体" panose="02010600040101010101" charset="-122"/>
                </a:endParaRPr>
              </a:p>
              <a:p>
                <a14:m>
                  <m:oMathPara xmlns:m="http://schemas.openxmlformats.org/officeDocument/2006/math">
                    <m:oMathParaPr>
                      <m:jc m:val="centerGroup"/>
                    </m:oMathParaPr>
                    <m:oMath xmlns:m="http://schemas.openxmlformats.org/officeDocument/2006/math">
                      <m:sSub>
                        <m:sSubPr>
                          <m:ctrlPr>
                            <a:rPr lang="zh-CN" altLang="zh-CN" i="1">
                              <a:solidFill>
                                <a:schemeClr val="tx2"/>
                              </a:solidFill>
                              <a:latin typeface="Cambria Math" panose="02040503050406030204" pitchFamily="18" charset="0"/>
                            </a:rPr>
                          </m:ctrlPr>
                        </m:sSubPr>
                        <m:e>
                          <m:r>
                            <m:rPr>
                              <m:sty m:val="p"/>
                            </m:rPr>
                            <a:rPr lang="en-US" altLang="zh-CN">
                              <a:solidFill>
                                <a:schemeClr val="tx2"/>
                              </a:solidFill>
                              <a:latin typeface="Cambria Math" panose="02040503050406030204" pitchFamily="18" charset="0"/>
                            </a:rPr>
                            <m:t>N</m:t>
                          </m:r>
                        </m:e>
                        <m:sub>
                          <m:r>
                            <m:rPr>
                              <m:sty m:val="p"/>
                            </m:rPr>
                            <a:rPr lang="en-US" altLang="zh-CN">
                              <a:solidFill>
                                <a:schemeClr val="tx2"/>
                              </a:solidFill>
                              <a:latin typeface="Cambria Math" panose="02040503050406030204" pitchFamily="18" charset="0"/>
                            </a:rPr>
                            <m:t>UO</m:t>
                          </m:r>
                          <m:r>
                            <a:rPr lang="en-US" altLang="zh-CN">
                              <a:solidFill>
                                <a:schemeClr val="tx2"/>
                              </a:solidFill>
                              <a:latin typeface="Cambria Math" panose="02040503050406030204" pitchFamily="18" charset="0"/>
                            </a:rPr>
                            <m:t>2</m:t>
                          </m:r>
                        </m:sub>
                      </m:sSub>
                      <m:r>
                        <a:rPr lang="en-US" altLang="zh-CN">
                          <a:solidFill>
                            <a:schemeClr val="tx2"/>
                          </a:solidFill>
                          <a:latin typeface="Cambria Math" panose="02040503050406030204" pitchFamily="18" charset="0"/>
                        </a:rPr>
                        <m:t>=</m:t>
                      </m:r>
                      <m:f>
                        <m:fPr>
                          <m:ctrlPr>
                            <a:rPr lang="zh-CN" altLang="zh-CN" i="1">
                              <a:solidFill>
                                <a:schemeClr val="tx2"/>
                              </a:solidFill>
                              <a:latin typeface="Cambria Math" panose="02040503050406030204" pitchFamily="18" charset="0"/>
                            </a:rPr>
                          </m:ctrlPr>
                        </m:fPr>
                        <m:num>
                          <m:sSub>
                            <m:sSubPr>
                              <m:ctrlPr>
                                <a:rPr lang="zh-CN" altLang="zh-CN" i="1">
                                  <a:solidFill>
                                    <a:schemeClr val="tx2"/>
                                  </a:solidFill>
                                  <a:latin typeface="Cambria Math" panose="02040503050406030204" pitchFamily="18" charset="0"/>
                                </a:rPr>
                              </m:ctrlPr>
                            </m:sSubPr>
                            <m:e>
                              <m:r>
                                <a:rPr lang="en-US" altLang="zh-CN" i="1">
                                  <a:solidFill>
                                    <a:schemeClr val="tx2"/>
                                  </a:solidFill>
                                  <a:latin typeface="Cambria Math" panose="02040503050406030204" pitchFamily="18" charset="0"/>
                                </a:rPr>
                                <m:t>𝜌</m:t>
                              </m:r>
                            </m:e>
                            <m:sub>
                              <m:r>
                                <a:rPr lang="en-US" altLang="zh-CN" i="1">
                                  <a:solidFill>
                                    <a:schemeClr val="tx2"/>
                                  </a:solidFill>
                                  <a:latin typeface="Cambria Math" panose="02040503050406030204" pitchFamily="18" charset="0"/>
                                </a:rPr>
                                <m:t>𝑈</m:t>
                              </m:r>
                              <m:sSub>
                                <m:sSubPr>
                                  <m:ctrlPr>
                                    <a:rPr lang="zh-CN" altLang="zh-CN" i="1">
                                      <a:solidFill>
                                        <a:schemeClr val="tx2"/>
                                      </a:solidFill>
                                      <a:latin typeface="Cambria Math" panose="02040503050406030204" pitchFamily="18" charset="0"/>
                                    </a:rPr>
                                  </m:ctrlPr>
                                </m:sSubPr>
                                <m:e>
                                  <m:r>
                                    <a:rPr lang="en-US" altLang="zh-CN" i="1">
                                      <a:solidFill>
                                        <a:schemeClr val="tx2"/>
                                      </a:solidFill>
                                      <a:latin typeface="Cambria Math" panose="02040503050406030204" pitchFamily="18" charset="0"/>
                                    </a:rPr>
                                    <m:t>𝑂</m:t>
                                  </m:r>
                                </m:e>
                                <m:sub>
                                  <m:r>
                                    <a:rPr lang="en-US" altLang="zh-CN">
                                      <a:solidFill>
                                        <a:schemeClr val="tx2"/>
                                      </a:solidFill>
                                      <a:latin typeface="Cambria Math" panose="02040503050406030204" pitchFamily="18" charset="0"/>
                                    </a:rPr>
                                    <m:t>2</m:t>
                                  </m:r>
                                </m:sub>
                              </m:sSub>
                            </m:sub>
                          </m:sSub>
                          <m:sSub>
                            <m:sSubPr>
                              <m:ctrlPr>
                                <a:rPr lang="zh-CN" altLang="zh-CN" i="1">
                                  <a:solidFill>
                                    <a:schemeClr val="tx2"/>
                                  </a:solidFill>
                                  <a:latin typeface="Cambria Math" panose="02040503050406030204" pitchFamily="18" charset="0"/>
                                </a:rPr>
                              </m:ctrlPr>
                            </m:sSubPr>
                            <m:e>
                              <m:r>
                                <a:rPr lang="en-US" altLang="zh-CN" i="1">
                                  <a:solidFill>
                                    <a:schemeClr val="tx2"/>
                                  </a:solidFill>
                                  <a:latin typeface="Cambria Math" panose="02040503050406030204" pitchFamily="18" charset="0"/>
                                </a:rPr>
                                <m:t>𝑁</m:t>
                              </m:r>
                            </m:e>
                            <m:sub>
                              <m:r>
                                <a:rPr lang="en-US" altLang="zh-CN">
                                  <a:solidFill>
                                    <a:schemeClr val="tx2"/>
                                  </a:solidFill>
                                  <a:latin typeface="Cambria Math" panose="02040503050406030204" pitchFamily="18" charset="0"/>
                                </a:rPr>
                                <m:t>0</m:t>
                              </m:r>
                            </m:sub>
                          </m:sSub>
                        </m:num>
                        <m:den>
                          <m:sSub>
                            <m:sSubPr>
                              <m:ctrlPr>
                                <a:rPr lang="zh-CN" altLang="zh-CN" i="1">
                                  <a:solidFill>
                                    <a:schemeClr val="tx2"/>
                                  </a:solidFill>
                                  <a:latin typeface="Cambria Math" panose="02040503050406030204" pitchFamily="18" charset="0"/>
                                </a:rPr>
                              </m:ctrlPr>
                            </m:sSubPr>
                            <m:e>
                              <m:r>
                                <a:rPr lang="en-US" altLang="zh-CN" i="1">
                                  <a:solidFill>
                                    <a:schemeClr val="tx2"/>
                                  </a:solidFill>
                                  <a:latin typeface="Cambria Math" panose="02040503050406030204" pitchFamily="18" charset="0"/>
                                </a:rPr>
                                <m:t>𝑀</m:t>
                              </m:r>
                            </m:e>
                            <m:sub>
                              <m:sSub>
                                <m:sSubPr>
                                  <m:ctrlPr>
                                    <a:rPr lang="zh-CN" altLang="zh-CN" i="1">
                                      <a:solidFill>
                                        <a:schemeClr val="tx2"/>
                                      </a:solidFill>
                                      <a:latin typeface="Cambria Math" panose="02040503050406030204" pitchFamily="18" charset="0"/>
                                    </a:rPr>
                                  </m:ctrlPr>
                                </m:sSubPr>
                                <m:e>
                                  <m:r>
                                    <m:rPr>
                                      <m:sty m:val="p"/>
                                    </m:rPr>
                                    <a:rPr lang="en-US" altLang="zh-CN">
                                      <a:solidFill>
                                        <a:schemeClr val="tx2"/>
                                      </a:solidFill>
                                      <a:latin typeface="Cambria Math" panose="02040503050406030204" pitchFamily="18" charset="0"/>
                                    </a:rPr>
                                    <m:t>UO</m:t>
                                  </m:r>
                                </m:e>
                                <m:sub>
                                  <m:r>
                                    <a:rPr lang="en-US" altLang="zh-CN">
                                      <a:solidFill>
                                        <a:schemeClr val="tx2"/>
                                      </a:solidFill>
                                      <a:latin typeface="Cambria Math" panose="02040503050406030204" pitchFamily="18" charset="0"/>
                                    </a:rPr>
                                    <m:t>2</m:t>
                                  </m:r>
                                </m:sub>
                              </m:sSub>
                            </m:sub>
                          </m:sSub>
                        </m:den>
                      </m:f>
                      <m:r>
                        <a:rPr lang="en-US" altLang="zh-CN">
                          <a:solidFill>
                            <a:schemeClr val="tx2"/>
                          </a:solidFill>
                          <a:latin typeface="Cambria Math" panose="02040503050406030204" pitchFamily="18" charset="0"/>
                        </a:rPr>
                        <m:t>=</m:t>
                      </m:r>
                      <m:f>
                        <m:fPr>
                          <m:ctrlPr>
                            <a:rPr lang="zh-CN" altLang="zh-CN" i="1">
                              <a:solidFill>
                                <a:schemeClr val="tx2"/>
                              </a:solidFill>
                              <a:latin typeface="Cambria Math" panose="02040503050406030204" pitchFamily="18" charset="0"/>
                            </a:rPr>
                          </m:ctrlPr>
                        </m:fPr>
                        <m:num>
                          <m:r>
                            <a:rPr lang="en-US" altLang="zh-CN">
                              <a:solidFill>
                                <a:schemeClr val="tx2"/>
                              </a:solidFill>
                              <a:latin typeface="Cambria Math" panose="02040503050406030204" pitchFamily="18" charset="0"/>
                            </a:rPr>
                            <m:t>1</m:t>
                          </m:r>
                          <m:r>
                            <a:rPr lang="en-US" altLang="zh-CN">
                              <a:solidFill>
                                <a:schemeClr val="tx2"/>
                              </a:solidFill>
                              <a:latin typeface="Cambria Math" panose="02040503050406030204" pitchFamily="18" charset="0"/>
                            </a:rPr>
                            <m:t>×</m:t>
                          </m:r>
                          <m:sSup>
                            <m:sSupPr>
                              <m:ctrlPr>
                                <a:rPr lang="zh-CN" altLang="zh-CN" i="1">
                                  <a:solidFill>
                                    <a:schemeClr val="tx2"/>
                                  </a:solidFill>
                                  <a:latin typeface="Cambria Math" panose="02040503050406030204" pitchFamily="18" charset="0"/>
                                </a:rPr>
                              </m:ctrlPr>
                            </m:sSupPr>
                            <m:e>
                              <m:r>
                                <a:rPr lang="en-US" altLang="zh-CN">
                                  <a:solidFill>
                                    <a:schemeClr val="tx2"/>
                                  </a:solidFill>
                                  <a:latin typeface="Cambria Math" panose="02040503050406030204" pitchFamily="18" charset="0"/>
                                </a:rPr>
                                <m:t>10</m:t>
                              </m:r>
                            </m:e>
                            <m:sup>
                              <m:r>
                                <a:rPr lang="en-US" altLang="zh-CN">
                                  <a:solidFill>
                                    <a:schemeClr val="tx2"/>
                                  </a:solidFill>
                                  <a:latin typeface="Cambria Math" panose="02040503050406030204" pitchFamily="18" charset="0"/>
                                </a:rPr>
                                <m:t>7</m:t>
                              </m:r>
                            </m:sup>
                          </m:sSup>
                          <m:r>
                            <a:rPr lang="en-US" altLang="zh-CN">
                              <a:solidFill>
                                <a:schemeClr val="tx2"/>
                              </a:solidFill>
                              <a:latin typeface="Cambria Math" panose="02040503050406030204" pitchFamily="18" charset="0"/>
                            </a:rPr>
                            <m:t>×</m:t>
                          </m:r>
                          <m:r>
                            <a:rPr lang="en-US" altLang="zh-CN">
                              <a:solidFill>
                                <a:schemeClr val="tx2"/>
                              </a:solidFill>
                              <a:latin typeface="Cambria Math" panose="02040503050406030204" pitchFamily="18" charset="0"/>
                            </a:rPr>
                            <m:t>6</m:t>
                          </m:r>
                          <m:r>
                            <a:rPr lang="en-US" altLang="zh-CN">
                              <a:solidFill>
                                <a:schemeClr val="tx2"/>
                              </a:solidFill>
                              <a:latin typeface="Cambria Math" panose="02040503050406030204" pitchFamily="18" charset="0"/>
                            </a:rPr>
                            <m:t>.</m:t>
                          </m:r>
                          <m:r>
                            <a:rPr lang="en-US" altLang="zh-CN">
                              <a:solidFill>
                                <a:schemeClr val="tx2"/>
                              </a:solidFill>
                              <a:latin typeface="Cambria Math" panose="02040503050406030204" pitchFamily="18" charset="0"/>
                            </a:rPr>
                            <m:t>022</m:t>
                          </m:r>
                          <m:r>
                            <a:rPr lang="en-US" altLang="zh-CN">
                              <a:solidFill>
                                <a:schemeClr val="tx2"/>
                              </a:solidFill>
                              <a:latin typeface="Cambria Math" panose="02040503050406030204" pitchFamily="18" charset="0"/>
                            </a:rPr>
                            <m:t>×</m:t>
                          </m:r>
                          <m:sSup>
                            <m:sSupPr>
                              <m:ctrlPr>
                                <a:rPr lang="zh-CN" altLang="zh-CN" i="1">
                                  <a:solidFill>
                                    <a:schemeClr val="tx2"/>
                                  </a:solidFill>
                                  <a:latin typeface="Cambria Math" panose="02040503050406030204" pitchFamily="18" charset="0"/>
                                </a:rPr>
                              </m:ctrlPr>
                            </m:sSupPr>
                            <m:e>
                              <m:r>
                                <a:rPr lang="en-US" altLang="zh-CN">
                                  <a:solidFill>
                                    <a:schemeClr val="tx2"/>
                                  </a:solidFill>
                                  <a:latin typeface="Cambria Math" panose="02040503050406030204" pitchFamily="18" charset="0"/>
                                </a:rPr>
                                <m:t>10</m:t>
                              </m:r>
                            </m:e>
                            <m:sup>
                              <m:r>
                                <a:rPr lang="en-US" altLang="zh-CN">
                                  <a:solidFill>
                                    <a:schemeClr val="tx2"/>
                                  </a:solidFill>
                                  <a:latin typeface="Cambria Math" panose="02040503050406030204" pitchFamily="18" charset="0"/>
                                </a:rPr>
                                <m:t>23</m:t>
                              </m:r>
                            </m:sup>
                          </m:sSup>
                        </m:num>
                        <m:den>
                          <m:r>
                            <a:rPr lang="en-US" altLang="zh-CN">
                              <a:solidFill>
                                <a:schemeClr val="tx2"/>
                              </a:solidFill>
                              <a:latin typeface="Cambria Math" panose="02040503050406030204" pitchFamily="18" charset="0"/>
                            </a:rPr>
                            <m:t>269</m:t>
                          </m:r>
                          <m:r>
                            <a:rPr lang="en-US" altLang="zh-CN">
                              <a:solidFill>
                                <a:schemeClr val="tx2"/>
                              </a:solidFill>
                              <a:latin typeface="Cambria Math" panose="02040503050406030204" pitchFamily="18" charset="0"/>
                            </a:rPr>
                            <m:t>.</m:t>
                          </m:r>
                          <m:r>
                            <a:rPr lang="en-US" altLang="zh-CN">
                              <a:solidFill>
                                <a:schemeClr val="tx2"/>
                              </a:solidFill>
                              <a:latin typeface="Cambria Math" panose="02040503050406030204" pitchFamily="18" charset="0"/>
                            </a:rPr>
                            <m:t>924</m:t>
                          </m:r>
                        </m:den>
                      </m:f>
                      <m:r>
                        <a:rPr lang="en-US" altLang="zh-CN">
                          <a:solidFill>
                            <a:schemeClr val="tx2"/>
                          </a:solidFill>
                          <a:latin typeface="Cambria Math" panose="02040503050406030204" pitchFamily="18" charset="0"/>
                        </a:rPr>
                        <m:t>=</m:t>
                      </m:r>
                      <m:r>
                        <a:rPr lang="en-US" altLang="zh-CN">
                          <a:solidFill>
                            <a:schemeClr val="tx2"/>
                          </a:solidFill>
                          <a:latin typeface="Cambria Math" panose="02040503050406030204" pitchFamily="18" charset="0"/>
                        </a:rPr>
                        <m:t>2</m:t>
                      </m:r>
                      <m:r>
                        <a:rPr lang="en-US" altLang="zh-CN">
                          <a:solidFill>
                            <a:schemeClr val="tx2"/>
                          </a:solidFill>
                          <a:latin typeface="Cambria Math" panose="02040503050406030204" pitchFamily="18" charset="0"/>
                        </a:rPr>
                        <m:t>.</m:t>
                      </m:r>
                      <m:r>
                        <a:rPr lang="en-US" altLang="zh-CN">
                          <a:solidFill>
                            <a:schemeClr val="tx2"/>
                          </a:solidFill>
                          <a:latin typeface="Cambria Math" panose="02040503050406030204" pitchFamily="18" charset="0"/>
                        </a:rPr>
                        <m:t>231</m:t>
                      </m:r>
                      <m:r>
                        <a:rPr lang="en-US" altLang="zh-CN">
                          <a:solidFill>
                            <a:schemeClr val="tx2"/>
                          </a:solidFill>
                          <a:latin typeface="Cambria Math" panose="02040503050406030204" pitchFamily="18" charset="0"/>
                        </a:rPr>
                        <m:t>×</m:t>
                      </m:r>
                      <m:sSup>
                        <m:sSupPr>
                          <m:ctrlPr>
                            <a:rPr lang="zh-CN" altLang="zh-CN" i="1">
                              <a:solidFill>
                                <a:schemeClr val="tx2"/>
                              </a:solidFill>
                              <a:latin typeface="Cambria Math" panose="02040503050406030204" pitchFamily="18" charset="0"/>
                            </a:rPr>
                          </m:ctrlPr>
                        </m:sSupPr>
                        <m:e>
                          <m:r>
                            <a:rPr lang="en-US" altLang="zh-CN">
                              <a:solidFill>
                                <a:schemeClr val="tx2"/>
                              </a:solidFill>
                              <a:latin typeface="Cambria Math" panose="02040503050406030204" pitchFamily="18" charset="0"/>
                            </a:rPr>
                            <m:t>10</m:t>
                          </m:r>
                        </m:e>
                        <m:sup>
                          <m:r>
                            <a:rPr lang="en-US" altLang="zh-CN">
                              <a:solidFill>
                                <a:schemeClr val="tx2"/>
                              </a:solidFill>
                              <a:latin typeface="Cambria Math" panose="02040503050406030204" pitchFamily="18" charset="0"/>
                            </a:rPr>
                            <m:t>28</m:t>
                          </m:r>
                        </m:sup>
                      </m:sSup>
                      <m:sSup>
                        <m:sSupPr>
                          <m:ctrlPr>
                            <a:rPr lang="zh-CN" altLang="zh-CN" i="1">
                              <a:solidFill>
                                <a:schemeClr val="tx2"/>
                              </a:solidFill>
                              <a:latin typeface="Cambria Math" panose="02040503050406030204" pitchFamily="18" charset="0"/>
                            </a:rPr>
                          </m:ctrlPr>
                        </m:sSupPr>
                        <m:e>
                          <m:r>
                            <m:rPr>
                              <m:nor/>
                            </m:rPr>
                            <a:rPr lang="en-US" altLang="zh-CN">
                              <a:solidFill>
                                <a:schemeClr val="tx2"/>
                              </a:solidFill>
                              <a:latin typeface="华文楷体" panose="02010600040101010101" charset="-122"/>
                              <a:ea typeface="华文楷体" panose="02010600040101010101" charset="-122"/>
                            </a:rPr>
                            <m:t> </m:t>
                          </m:r>
                          <m:r>
                            <m:rPr>
                              <m:sty m:val="p"/>
                            </m:rPr>
                            <a:rPr lang="en-US" altLang="zh-CN">
                              <a:solidFill>
                                <a:schemeClr val="tx2"/>
                              </a:solidFill>
                              <a:latin typeface="Cambria Math" panose="02040503050406030204" pitchFamily="18" charset="0"/>
                            </a:rPr>
                            <m:t>m</m:t>
                          </m:r>
                        </m:e>
                        <m:sup>
                          <m:r>
                            <a:rPr lang="en-US" altLang="zh-CN" i="1">
                              <a:solidFill>
                                <a:schemeClr val="tx2"/>
                              </a:solidFill>
                              <a:latin typeface="Cambria Math" panose="02040503050406030204" pitchFamily="18" charset="0"/>
                            </a:rPr>
                            <m:t>−</m:t>
                          </m:r>
                          <m:r>
                            <a:rPr lang="en-US" altLang="zh-CN">
                              <a:solidFill>
                                <a:schemeClr val="tx2"/>
                              </a:solidFill>
                              <a:latin typeface="Cambria Math" panose="02040503050406030204" pitchFamily="18" charset="0"/>
                            </a:rPr>
                            <m:t>3</m:t>
                          </m:r>
                        </m:sup>
                      </m:sSup>
                    </m:oMath>
                  </m:oMathPara>
                </a14:m>
                <a:endParaRPr lang="zh-CN" altLang="zh-CN" dirty="0">
                  <a:solidFill>
                    <a:schemeClr val="tx2"/>
                  </a:solidFill>
                  <a:latin typeface="华文楷体" panose="02010600040101010101" charset="-122"/>
                  <a:ea typeface="华文楷体" panose="02010600040101010101" charset="-122"/>
                </a:endParaRPr>
              </a:p>
              <a:p>
                <a:r>
                  <a:rPr lang="zh-CN" altLang="zh-CN" dirty="0">
                    <a:solidFill>
                      <a:schemeClr val="tx2"/>
                    </a:solidFill>
                    <a:latin typeface="华文楷体" panose="02010600040101010101" charset="-122"/>
                    <a:ea typeface="华文楷体" panose="02010600040101010101" charset="-122"/>
                  </a:rPr>
                  <a:t>单位体积内 </a:t>
                </a:r>
                <a14:m>
                  <m:oMath xmlns:m="http://schemas.openxmlformats.org/officeDocument/2006/math">
                    <m:sSup>
                      <m:sSupPr>
                        <m:ctrlPr>
                          <a:rPr lang="zh-CN" altLang="zh-CN" i="1">
                            <a:solidFill>
                              <a:schemeClr val="tx2"/>
                            </a:solidFill>
                            <a:latin typeface="Cambria Math" panose="02040503050406030204" pitchFamily="18" charset="0"/>
                          </a:rPr>
                        </m:ctrlPr>
                      </m:sSupPr>
                      <m:e>
                        <m:r>
                          <a:rPr lang="en-US" altLang="zh-CN" i="1">
                            <a:solidFill>
                              <a:schemeClr val="tx2"/>
                            </a:solidFill>
                            <a:latin typeface="Cambria Math" panose="02040503050406030204" pitchFamily="18" charset="0"/>
                          </a:rPr>
                          <m:t> </m:t>
                        </m:r>
                      </m:e>
                      <m:sup>
                        <m:r>
                          <a:rPr lang="en-US" altLang="zh-CN">
                            <a:solidFill>
                              <a:schemeClr val="tx2"/>
                            </a:solidFill>
                            <a:latin typeface="Cambria Math" panose="02040503050406030204" pitchFamily="18" charset="0"/>
                          </a:rPr>
                          <m:t>235</m:t>
                        </m:r>
                      </m:sup>
                    </m:sSup>
                    <m:r>
                      <m:rPr>
                        <m:sty m:val="p"/>
                      </m:rPr>
                      <a:rPr lang="en-US" altLang="zh-CN">
                        <a:solidFill>
                          <a:schemeClr val="tx2"/>
                        </a:solidFill>
                        <a:latin typeface="Cambria Math" panose="02040503050406030204" pitchFamily="18" charset="0"/>
                      </a:rPr>
                      <m:t>U</m:t>
                    </m:r>
                    <m:r>
                      <a:rPr lang="en-US" altLang="zh-CN">
                        <a:solidFill>
                          <a:schemeClr val="tx2"/>
                        </a:solidFill>
                        <a:latin typeface="Cambria Math" panose="02040503050406030204" pitchFamily="18" charset="0"/>
                      </a:rPr>
                      <m:t>,</m:t>
                    </m:r>
                    <m:sSup>
                      <m:sSupPr>
                        <m:ctrlPr>
                          <a:rPr lang="zh-CN" altLang="zh-CN" i="1">
                            <a:solidFill>
                              <a:schemeClr val="tx2"/>
                            </a:solidFill>
                            <a:latin typeface="Cambria Math" panose="02040503050406030204" pitchFamily="18" charset="0"/>
                          </a:rPr>
                        </m:ctrlPr>
                      </m:sSupPr>
                      <m:e>
                        <m:r>
                          <a:rPr lang="en-US" altLang="zh-CN" i="1">
                            <a:solidFill>
                              <a:schemeClr val="tx2"/>
                            </a:solidFill>
                            <a:latin typeface="Cambria Math" panose="02040503050406030204" pitchFamily="18" charset="0"/>
                          </a:rPr>
                          <m:t> </m:t>
                        </m:r>
                      </m:e>
                      <m:sup>
                        <m:r>
                          <a:rPr lang="en-US" altLang="zh-CN">
                            <a:solidFill>
                              <a:schemeClr val="tx2"/>
                            </a:solidFill>
                            <a:latin typeface="Cambria Math" panose="02040503050406030204" pitchFamily="18" charset="0"/>
                          </a:rPr>
                          <m:t>238</m:t>
                        </m:r>
                      </m:sup>
                    </m:sSup>
                    <m:r>
                      <m:rPr>
                        <m:sty m:val="p"/>
                      </m:rPr>
                      <a:rPr lang="en-US" altLang="zh-CN">
                        <a:solidFill>
                          <a:schemeClr val="tx2"/>
                        </a:solidFill>
                        <a:latin typeface="Cambria Math" panose="02040503050406030204" pitchFamily="18" charset="0"/>
                      </a:rPr>
                      <m:t>U</m:t>
                    </m:r>
                  </m:oMath>
                </a14:m>
                <a:r>
                  <a:rPr lang="en-US" altLang="zh-CN" dirty="0">
                    <a:solidFill>
                      <a:schemeClr val="tx2"/>
                    </a:solidFill>
                    <a:latin typeface="华文楷体" panose="02010600040101010101" charset="-122"/>
                    <a:ea typeface="华文楷体" panose="02010600040101010101" charset="-122"/>
                  </a:rPr>
                  <a:t> </a:t>
                </a:r>
                <a:r>
                  <a:rPr lang="zh-CN" altLang="zh-CN" dirty="0">
                    <a:solidFill>
                      <a:schemeClr val="tx2"/>
                    </a:solidFill>
                    <a:latin typeface="华文楷体" panose="02010600040101010101" charset="-122"/>
                    <a:ea typeface="华文楷体" panose="02010600040101010101" charset="-122"/>
                  </a:rPr>
                  <a:t>和氧的原子核密度为</a:t>
                </a:r>
                <a:r>
                  <a:rPr lang="en-US" altLang="zh-CN" dirty="0">
                    <a:solidFill>
                      <a:schemeClr val="tx2"/>
                    </a:solidFill>
                    <a:latin typeface="华文楷体" panose="02010600040101010101" charset="-122"/>
                    <a:ea typeface="华文楷体" panose="02010600040101010101" charset="-122"/>
                  </a:rPr>
                  <a:t> :</a:t>
                </a:r>
                <a:endParaRPr lang="zh-CN" altLang="zh-CN" dirty="0">
                  <a:solidFill>
                    <a:schemeClr val="tx2"/>
                  </a:solidFill>
                  <a:latin typeface="华文楷体" panose="02010600040101010101" charset="-122"/>
                  <a:ea typeface="华文楷体" panose="02010600040101010101" charset="-122"/>
                </a:endParaRPr>
              </a:p>
              <a:p>
                <a14:m>
                  <m:oMathPara xmlns:m="http://schemas.openxmlformats.org/officeDocument/2006/math">
                    <m:oMathParaPr>
                      <m:jc m:val="centerGroup"/>
                    </m:oMathParaPr>
                    <m:oMath xmlns:m="http://schemas.openxmlformats.org/officeDocument/2006/math">
                      <m:m>
                        <m:mPr>
                          <m:mcs>
                            <m:mc>
                              <m:mcPr>
                                <m:count m:val="1"/>
                                <m:mcJc m:val="center"/>
                              </m:mcPr>
                            </m:mc>
                          </m:mcs>
                          <m:plcHide m:val="on"/>
                          <m:ctrlPr>
                            <a:rPr lang="zh-CN" altLang="zh-CN" i="1">
                              <a:solidFill>
                                <a:schemeClr val="tx2"/>
                              </a:solidFill>
                              <a:latin typeface="Cambria Math" panose="02040503050406030204" pitchFamily="18" charset="0"/>
                            </a:rPr>
                          </m:ctrlPr>
                        </m:mPr>
                        <m:mr>
                          <m:e>
                            <m:sSub>
                              <m:sSubPr>
                                <m:ctrlPr>
                                  <a:rPr lang="zh-CN" altLang="zh-CN" i="1">
                                    <a:solidFill>
                                      <a:schemeClr val="tx2"/>
                                    </a:solidFill>
                                    <a:latin typeface="Cambria Math" panose="02040503050406030204" pitchFamily="18" charset="0"/>
                                  </a:rPr>
                                </m:ctrlPr>
                              </m:sSubPr>
                              <m:e>
                                <m:r>
                                  <m:rPr>
                                    <m:sty m:val="p"/>
                                  </m:rPr>
                                  <a:rPr lang="en-US" altLang="zh-CN">
                                    <a:solidFill>
                                      <a:schemeClr val="tx2"/>
                                    </a:solidFill>
                                    <a:latin typeface="Cambria Math" panose="02040503050406030204" pitchFamily="18" charset="0"/>
                                  </a:rPr>
                                  <m:t>N</m:t>
                                </m:r>
                              </m:e>
                              <m:sub>
                                <m:r>
                                  <a:rPr lang="en-US" altLang="zh-CN">
                                    <a:solidFill>
                                      <a:schemeClr val="tx2"/>
                                    </a:solidFill>
                                    <a:latin typeface="Cambria Math" panose="02040503050406030204" pitchFamily="18" charset="0"/>
                                  </a:rPr>
                                  <m:t>5</m:t>
                                </m:r>
                              </m:sub>
                            </m:sSub>
                            <m:r>
                              <a:rPr lang="en-US" altLang="zh-CN">
                                <a:solidFill>
                                  <a:schemeClr val="tx2"/>
                                </a:solidFill>
                                <a:latin typeface="Cambria Math" panose="02040503050406030204" pitchFamily="18" charset="0"/>
                              </a:rPr>
                              <m:t>=</m:t>
                            </m:r>
                            <m:sSub>
                              <m:sSubPr>
                                <m:ctrlPr>
                                  <a:rPr lang="zh-CN" altLang="zh-CN" i="1">
                                    <a:solidFill>
                                      <a:schemeClr val="tx2"/>
                                    </a:solidFill>
                                    <a:latin typeface="Cambria Math" panose="02040503050406030204" pitchFamily="18" charset="0"/>
                                  </a:rPr>
                                </m:ctrlPr>
                              </m:sSubPr>
                              <m:e>
                                <m:r>
                                  <m:rPr>
                                    <m:sty m:val="p"/>
                                  </m:rPr>
                                  <a:rPr lang="en-US" altLang="zh-CN">
                                    <a:solidFill>
                                      <a:schemeClr val="tx2"/>
                                    </a:solidFill>
                                    <a:latin typeface="Cambria Math" panose="02040503050406030204" pitchFamily="18" charset="0"/>
                                  </a:rPr>
                                  <m:t>c</m:t>
                                </m:r>
                              </m:e>
                              <m:sub>
                                <m:r>
                                  <a:rPr lang="en-US" altLang="zh-CN">
                                    <a:solidFill>
                                      <a:schemeClr val="tx2"/>
                                    </a:solidFill>
                                    <a:latin typeface="Cambria Math" panose="02040503050406030204" pitchFamily="18" charset="0"/>
                                  </a:rPr>
                                  <m:t>5</m:t>
                                </m:r>
                              </m:sub>
                            </m:sSub>
                            <m:sSub>
                              <m:sSubPr>
                                <m:ctrlPr>
                                  <a:rPr lang="zh-CN" altLang="zh-CN" i="1">
                                    <a:solidFill>
                                      <a:schemeClr val="tx2"/>
                                    </a:solidFill>
                                    <a:latin typeface="Cambria Math" panose="02040503050406030204" pitchFamily="18" charset="0"/>
                                  </a:rPr>
                                </m:ctrlPr>
                              </m:sSubPr>
                              <m:e>
                                <m:r>
                                  <m:rPr>
                                    <m:nor/>
                                  </m:rPr>
                                  <a:rPr lang="en-US" altLang="zh-CN">
                                    <a:solidFill>
                                      <a:schemeClr val="tx2"/>
                                    </a:solidFill>
                                    <a:latin typeface="华文楷体" panose="02010600040101010101" charset="-122"/>
                                    <a:ea typeface="华文楷体" panose="02010600040101010101" charset="-122"/>
                                  </a:rPr>
                                  <m:t> </m:t>
                                </m:r>
                                <m:r>
                                  <m:rPr>
                                    <m:sty m:val="p"/>
                                  </m:rPr>
                                  <a:rPr lang="en-US" altLang="zh-CN">
                                    <a:solidFill>
                                      <a:schemeClr val="tx2"/>
                                    </a:solidFill>
                                    <a:latin typeface="Cambria Math" panose="02040503050406030204" pitchFamily="18" charset="0"/>
                                  </a:rPr>
                                  <m:t>N</m:t>
                                </m:r>
                              </m:e>
                              <m:sub>
                                <m:r>
                                  <m:rPr>
                                    <m:sty m:val="p"/>
                                  </m:rPr>
                                  <a:rPr lang="en-US" altLang="zh-CN">
                                    <a:solidFill>
                                      <a:schemeClr val="tx2"/>
                                    </a:solidFill>
                                    <a:latin typeface="Cambria Math" panose="02040503050406030204" pitchFamily="18" charset="0"/>
                                  </a:rPr>
                                  <m:t>UO</m:t>
                                </m:r>
                                <m:r>
                                  <a:rPr lang="en-US" altLang="zh-CN">
                                    <a:solidFill>
                                      <a:schemeClr val="tx2"/>
                                    </a:solidFill>
                                    <a:latin typeface="Cambria Math" panose="02040503050406030204" pitchFamily="18" charset="0"/>
                                  </a:rPr>
                                  <m:t>2</m:t>
                                </m:r>
                              </m:sub>
                            </m:sSub>
                            <m:r>
                              <a:rPr lang="en-US" altLang="zh-CN">
                                <a:solidFill>
                                  <a:schemeClr val="tx2"/>
                                </a:solidFill>
                                <a:latin typeface="Cambria Math" panose="02040503050406030204" pitchFamily="18" charset="0"/>
                              </a:rPr>
                              <m:t>=</m:t>
                            </m:r>
                            <m:r>
                              <a:rPr lang="en-US" altLang="zh-CN">
                                <a:solidFill>
                                  <a:schemeClr val="tx2"/>
                                </a:solidFill>
                                <a:latin typeface="Cambria Math" panose="02040503050406030204" pitchFamily="18" charset="0"/>
                              </a:rPr>
                              <m:t>0</m:t>
                            </m:r>
                            <m:r>
                              <a:rPr lang="en-US" altLang="zh-CN">
                                <a:solidFill>
                                  <a:schemeClr val="tx2"/>
                                </a:solidFill>
                                <a:latin typeface="Cambria Math" panose="02040503050406030204" pitchFamily="18" charset="0"/>
                              </a:rPr>
                              <m:t>.</m:t>
                            </m:r>
                            <m:r>
                              <a:rPr lang="en-US" altLang="zh-CN">
                                <a:solidFill>
                                  <a:schemeClr val="tx2"/>
                                </a:solidFill>
                                <a:latin typeface="Cambria Math" panose="02040503050406030204" pitchFamily="18" charset="0"/>
                              </a:rPr>
                              <m:t>05489</m:t>
                            </m:r>
                            <m:r>
                              <a:rPr lang="en-US" altLang="zh-CN">
                                <a:solidFill>
                                  <a:schemeClr val="tx2"/>
                                </a:solidFill>
                                <a:latin typeface="Cambria Math" panose="02040503050406030204" pitchFamily="18" charset="0"/>
                              </a:rPr>
                              <m:t>×</m:t>
                            </m:r>
                            <m:sSup>
                              <m:sSupPr>
                                <m:ctrlPr>
                                  <a:rPr lang="zh-CN" altLang="zh-CN" i="1">
                                    <a:solidFill>
                                      <a:schemeClr val="tx2"/>
                                    </a:solidFill>
                                    <a:latin typeface="Cambria Math" panose="02040503050406030204" pitchFamily="18" charset="0"/>
                                  </a:rPr>
                                </m:ctrlPr>
                              </m:sSupPr>
                              <m:e>
                                <m:r>
                                  <a:rPr lang="en-US" altLang="zh-CN">
                                    <a:solidFill>
                                      <a:schemeClr val="tx2"/>
                                    </a:solidFill>
                                    <a:latin typeface="Cambria Math" panose="02040503050406030204" pitchFamily="18" charset="0"/>
                                  </a:rPr>
                                  <m:t>10</m:t>
                                </m:r>
                              </m:e>
                              <m:sup>
                                <m:r>
                                  <a:rPr lang="en-US" altLang="zh-CN">
                                    <a:solidFill>
                                      <a:schemeClr val="tx2"/>
                                    </a:solidFill>
                                    <a:latin typeface="Cambria Math" panose="02040503050406030204" pitchFamily="18" charset="0"/>
                                  </a:rPr>
                                  <m:t>28</m:t>
                                </m:r>
                              </m:sup>
                            </m:sSup>
                            <m:sSup>
                              <m:sSupPr>
                                <m:ctrlPr>
                                  <a:rPr lang="zh-CN" altLang="zh-CN" i="1">
                                    <a:solidFill>
                                      <a:schemeClr val="tx2"/>
                                    </a:solidFill>
                                    <a:latin typeface="Cambria Math" panose="02040503050406030204" pitchFamily="18" charset="0"/>
                                  </a:rPr>
                                </m:ctrlPr>
                              </m:sSupPr>
                              <m:e>
                                <m:r>
                                  <m:rPr>
                                    <m:nor/>
                                  </m:rPr>
                                  <a:rPr lang="en-US" altLang="zh-CN">
                                    <a:solidFill>
                                      <a:schemeClr val="tx2"/>
                                    </a:solidFill>
                                    <a:latin typeface="华文楷体" panose="02010600040101010101" charset="-122"/>
                                    <a:ea typeface="华文楷体" panose="02010600040101010101" charset="-122"/>
                                  </a:rPr>
                                  <m:t> </m:t>
                                </m:r>
                                <m:r>
                                  <m:rPr>
                                    <m:sty m:val="p"/>
                                  </m:rPr>
                                  <a:rPr lang="en-US" altLang="zh-CN">
                                    <a:solidFill>
                                      <a:schemeClr val="tx2"/>
                                    </a:solidFill>
                                    <a:latin typeface="Cambria Math" panose="02040503050406030204" pitchFamily="18" charset="0"/>
                                  </a:rPr>
                                  <m:t>m</m:t>
                                </m:r>
                              </m:e>
                              <m:sup>
                                <m:r>
                                  <a:rPr lang="en-US" altLang="zh-CN" i="1">
                                    <a:solidFill>
                                      <a:schemeClr val="tx2"/>
                                    </a:solidFill>
                                    <a:latin typeface="Cambria Math" panose="02040503050406030204" pitchFamily="18" charset="0"/>
                                  </a:rPr>
                                  <m:t>−</m:t>
                                </m:r>
                                <m:r>
                                  <a:rPr lang="en-US" altLang="zh-CN">
                                    <a:solidFill>
                                      <a:schemeClr val="tx2"/>
                                    </a:solidFill>
                                    <a:latin typeface="Cambria Math" panose="02040503050406030204" pitchFamily="18" charset="0"/>
                                  </a:rPr>
                                  <m:t>3</m:t>
                                </m:r>
                              </m:sup>
                            </m:sSup>
                          </m:e>
                        </m:mr>
                        <m:mr>
                          <m:e>
                            <m:sSub>
                              <m:sSubPr>
                                <m:ctrlPr>
                                  <a:rPr lang="zh-CN" altLang="zh-CN" i="1">
                                    <a:solidFill>
                                      <a:schemeClr val="tx2"/>
                                    </a:solidFill>
                                    <a:latin typeface="Cambria Math" panose="02040503050406030204" pitchFamily="18" charset="0"/>
                                  </a:rPr>
                                </m:ctrlPr>
                              </m:sSubPr>
                              <m:e>
                                <m:r>
                                  <m:rPr>
                                    <m:nor/>
                                  </m:rPr>
                                  <a:rPr lang="en-US" altLang="zh-CN">
                                    <a:solidFill>
                                      <a:schemeClr val="tx2"/>
                                    </a:solidFill>
                                    <a:latin typeface="华文楷体" panose="02010600040101010101" charset="-122"/>
                                    <a:ea typeface="华文楷体" panose="02010600040101010101" charset="-122"/>
                                  </a:rPr>
                                  <m:t> </m:t>
                                </m:r>
                                <m:r>
                                  <m:rPr>
                                    <m:sty m:val="p"/>
                                  </m:rPr>
                                  <a:rPr lang="en-US" altLang="zh-CN">
                                    <a:solidFill>
                                      <a:schemeClr val="tx2"/>
                                    </a:solidFill>
                                    <a:latin typeface="Cambria Math" panose="02040503050406030204" pitchFamily="18" charset="0"/>
                                  </a:rPr>
                                  <m:t>N</m:t>
                                </m:r>
                              </m:e>
                              <m:sub>
                                <m:r>
                                  <a:rPr lang="en-US" altLang="zh-CN">
                                    <a:solidFill>
                                      <a:schemeClr val="tx2"/>
                                    </a:solidFill>
                                    <a:latin typeface="Cambria Math" panose="02040503050406030204" pitchFamily="18" charset="0"/>
                                  </a:rPr>
                                  <m:t>8</m:t>
                                </m:r>
                              </m:sub>
                            </m:sSub>
                            <m:r>
                              <a:rPr lang="en-US" altLang="zh-CN">
                                <a:solidFill>
                                  <a:schemeClr val="tx2"/>
                                </a:solidFill>
                                <a:latin typeface="Cambria Math" panose="02040503050406030204" pitchFamily="18" charset="0"/>
                              </a:rPr>
                              <m:t>=</m:t>
                            </m:r>
                            <m:d>
                              <m:dPr>
                                <m:ctrlPr>
                                  <a:rPr lang="zh-CN" altLang="zh-CN" i="1">
                                    <a:solidFill>
                                      <a:schemeClr val="tx2"/>
                                    </a:solidFill>
                                    <a:latin typeface="Cambria Math" panose="02040503050406030204" pitchFamily="18" charset="0"/>
                                  </a:rPr>
                                </m:ctrlPr>
                              </m:dPr>
                              <m:e>
                                <m:r>
                                  <a:rPr lang="en-US" altLang="zh-CN">
                                    <a:solidFill>
                                      <a:schemeClr val="tx2"/>
                                    </a:solidFill>
                                    <a:latin typeface="Cambria Math" panose="02040503050406030204" pitchFamily="18" charset="0"/>
                                  </a:rPr>
                                  <m:t>1</m:t>
                                </m:r>
                                <m:r>
                                  <a:rPr lang="en-US" altLang="zh-CN" i="1">
                                    <a:solidFill>
                                      <a:schemeClr val="tx2"/>
                                    </a:solidFill>
                                    <a:latin typeface="Cambria Math" panose="02040503050406030204" pitchFamily="18" charset="0"/>
                                  </a:rPr>
                                  <m:t>−</m:t>
                                </m:r>
                                <m:sSub>
                                  <m:sSubPr>
                                    <m:ctrlPr>
                                      <a:rPr lang="zh-CN" altLang="zh-CN" i="1">
                                        <a:solidFill>
                                          <a:schemeClr val="tx2"/>
                                        </a:solidFill>
                                        <a:latin typeface="Cambria Math" panose="02040503050406030204" pitchFamily="18" charset="0"/>
                                      </a:rPr>
                                    </m:ctrlPr>
                                  </m:sSubPr>
                                  <m:e>
                                    <m:r>
                                      <m:rPr>
                                        <m:sty m:val="p"/>
                                      </m:rPr>
                                      <a:rPr lang="en-US" altLang="zh-CN">
                                        <a:solidFill>
                                          <a:schemeClr val="tx2"/>
                                        </a:solidFill>
                                        <a:latin typeface="Cambria Math" panose="02040503050406030204" pitchFamily="18" charset="0"/>
                                      </a:rPr>
                                      <m:t>c</m:t>
                                    </m:r>
                                  </m:e>
                                  <m:sub>
                                    <m:r>
                                      <a:rPr lang="en-US" altLang="zh-CN">
                                        <a:solidFill>
                                          <a:schemeClr val="tx2"/>
                                        </a:solidFill>
                                        <a:latin typeface="Cambria Math" panose="02040503050406030204" pitchFamily="18" charset="0"/>
                                      </a:rPr>
                                      <m:t>5</m:t>
                                    </m:r>
                                  </m:sub>
                                </m:sSub>
                              </m:e>
                            </m:d>
                            <m:sSub>
                              <m:sSubPr>
                                <m:ctrlPr>
                                  <a:rPr lang="zh-CN" altLang="zh-CN" i="1">
                                    <a:solidFill>
                                      <a:schemeClr val="tx2"/>
                                    </a:solidFill>
                                    <a:latin typeface="Cambria Math" panose="02040503050406030204" pitchFamily="18" charset="0"/>
                                  </a:rPr>
                                </m:ctrlPr>
                              </m:sSubPr>
                              <m:e>
                                <m:r>
                                  <m:rPr>
                                    <m:sty m:val="p"/>
                                  </m:rPr>
                                  <a:rPr lang="en-US" altLang="zh-CN">
                                    <a:solidFill>
                                      <a:schemeClr val="tx2"/>
                                    </a:solidFill>
                                    <a:latin typeface="Cambria Math" panose="02040503050406030204" pitchFamily="18" charset="0"/>
                                  </a:rPr>
                                  <m:t>N</m:t>
                                </m:r>
                              </m:e>
                              <m:sub>
                                <m:r>
                                  <m:rPr>
                                    <m:sty m:val="p"/>
                                  </m:rPr>
                                  <a:rPr lang="en-US" altLang="zh-CN">
                                    <a:solidFill>
                                      <a:schemeClr val="tx2"/>
                                    </a:solidFill>
                                    <a:latin typeface="Cambria Math" panose="02040503050406030204" pitchFamily="18" charset="0"/>
                                  </a:rPr>
                                  <m:t>UO</m:t>
                                </m:r>
                                <m:r>
                                  <a:rPr lang="en-US" altLang="zh-CN">
                                    <a:solidFill>
                                      <a:schemeClr val="tx2"/>
                                    </a:solidFill>
                                    <a:latin typeface="Cambria Math" panose="02040503050406030204" pitchFamily="18" charset="0"/>
                                  </a:rPr>
                                  <m:t>2</m:t>
                                </m:r>
                              </m:sub>
                            </m:sSub>
                            <m:r>
                              <a:rPr lang="en-US" altLang="zh-CN">
                                <a:solidFill>
                                  <a:schemeClr val="tx2"/>
                                </a:solidFill>
                                <a:latin typeface="Cambria Math" panose="02040503050406030204" pitchFamily="18" charset="0"/>
                              </a:rPr>
                              <m:t>=</m:t>
                            </m:r>
                            <m:r>
                              <a:rPr lang="en-US" altLang="zh-CN">
                                <a:solidFill>
                                  <a:schemeClr val="tx2"/>
                                </a:solidFill>
                                <a:latin typeface="Cambria Math" panose="02040503050406030204" pitchFamily="18" charset="0"/>
                              </a:rPr>
                              <m:t>2</m:t>
                            </m:r>
                            <m:r>
                              <a:rPr lang="en-US" altLang="zh-CN">
                                <a:solidFill>
                                  <a:schemeClr val="tx2"/>
                                </a:solidFill>
                                <a:latin typeface="Cambria Math" panose="02040503050406030204" pitchFamily="18" charset="0"/>
                              </a:rPr>
                              <m:t>.</m:t>
                            </m:r>
                            <m:r>
                              <a:rPr lang="en-US" altLang="zh-CN">
                                <a:solidFill>
                                  <a:schemeClr val="tx2"/>
                                </a:solidFill>
                                <a:latin typeface="Cambria Math" panose="02040503050406030204" pitchFamily="18" charset="0"/>
                              </a:rPr>
                              <m:t>176</m:t>
                            </m:r>
                            <m:r>
                              <a:rPr lang="en-US" altLang="zh-CN">
                                <a:solidFill>
                                  <a:schemeClr val="tx2"/>
                                </a:solidFill>
                                <a:latin typeface="Cambria Math" panose="02040503050406030204" pitchFamily="18" charset="0"/>
                              </a:rPr>
                              <m:t>×</m:t>
                            </m:r>
                            <m:sSup>
                              <m:sSupPr>
                                <m:ctrlPr>
                                  <a:rPr lang="zh-CN" altLang="zh-CN" i="1">
                                    <a:solidFill>
                                      <a:schemeClr val="tx2"/>
                                    </a:solidFill>
                                    <a:latin typeface="Cambria Math" panose="02040503050406030204" pitchFamily="18" charset="0"/>
                                  </a:rPr>
                                </m:ctrlPr>
                              </m:sSupPr>
                              <m:e>
                                <m:r>
                                  <a:rPr lang="en-US" altLang="zh-CN">
                                    <a:solidFill>
                                      <a:schemeClr val="tx2"/>
                                    </a:solidFill>
                                    <a:latin typeface="Cambria Math" panose="02040503050406030204" pitchFamily="18" charset="0"/>
                                  </a:rPr>
                                  <m:t>10</m:t>
                                </m:r>
                              </m:e>
                              <m:sup>
                                <m:r>
                                  <a:rPr lang="en-US" altLang="zh-CN">
                                    <a:solidFill>
                                      <a:schemeClr val="tx2"/>
                                    </a:solidFill>
                                    <a:latin typeface="Cambria Math" panose="02040503050406030204" pitchFamily="18" charset="0"/>
                                  </a:rPr>
                                  <m:t>28</m:t>
                                </m:r>
                              </m:sup>
                            </m:sSup>
                            <m:sSup>
                              <m:sSupPr>
                                <m:ctrlPr>
                                  <a:rPr lang="zh-CN" altLang="zh-CN" i="1">
                                    <a:solidFill>
                                      <a:schemeClr val="tx2"/>
                                    </a:solidFill>
                                    <a:latin typeface="Cambria Math" panose="02040503050406030204" pitchFamily="18" charset="0"/>
                                  </a:rPr>
                                </m:ctrlPr>
                              </m:sSupPr>
                              <m:e>
                                <m:r>
                                  <m:rPr>
                                    <m:nor/>
                                  </m:rPr>
                                  <a:rPr lang="en-US" altLang="zh-CN">
                                    <a:solidFill>
                                      <a:schemeClr val="tx2"/>
                                    </a:solidFill>
                                    <a:latin typeface="华文楷体" panose="02010600040101010101" charset="-122"/>
                                    <a:ea typeface="华文楷体" panose="02010600040101010101" charset="-122"/>
                                  </a:rPr>
                                  <m:t> </m:t>
                                </m:r>
                                <m:r>
                                  <m:rPr>
                                    <m:sty m:val="p"/>
                                  </m:rPr>
                                  <a:rPr lang="en-US" altLang="zh-CN">
                                    <a:solidFill>
                                      <a:schemeClr val="tx2"/>
                                    </a:solidFill>
                                    <a:latin typeface="Cambria Math" panose="02040503050406030204" pitchFamily="18" charset="0"/>
                                  </a:rPr>
                                  <m:t>m</m:t>
                                </m:r>
                              </m:e>
                              <m:sup>
                                <m:r>
                                  <a:rPr lang="en-US" altLang="zh-CN" i="1">
                                    <a:solidFill>
                                      <a:schemeClr val="tx2"/>
                                    </a:solidFill>
                                    <a:latin typeface="Cambria Math" panose="02040503050406030204" pitchFamily="18" charset="0"/>
                                  </a:rPr>
                                  <m:t>−</m:t>
                                </m:r>
                                <m:r>
                                  <a:rPr lang="en-US" altLang="zh-CN">
                                    <a:solidFill>
                                      <a:schemeClr val="tx2"/>
                                    </a:solidFill>
                                    <a:latin typeface="Cambria Math" panose="02040503050406030204" pitchFamily="18" charset="0"/>
                                  </a:rPr>
                                  <m:t>3</m:t>
                                </m:r>
                              </m:sup>
                            </m:sSup>
                          </m:e>
                        </m:mr>
                        <m:mr>
                          <m:e>
                            <m:r>
                              <m:rPr>
                                <m:sty m:val="p"/>
                              </m:rPr>
                              <a:rPr lang="en-US" altLang="zh-CN">
                                <a:solidFill>
                                  <a:schemeClr val="tx2"/>
                                </a:solidFill>
                                <a:latin typeface="Cambria Math" panose="02040503050406030204" pitchFamily="18" charset="0"/>
                              </a:rPr>
                              <m:t>No</m:t>
                            </m:r>
                            <m:r>
                              <a:rPr lang="en-US" altLang="zh-CN">
                                <a:solidFill>
                                  <a:schemeClr val="tx2"/>
                                </a:solidFill>
                                <a:latin typeface="Cambria Math" panose="02040503050406030204" pitchFamily="18" charset="0"/>
                              </a:rPr>
                              <m:t>=</m:t>
                            </m:r>
                            <m:r>
                              <a:rPr lang="en-US" altLang="zh-CN">
                                <a:solidFill>
                                  <a:schemeClr val="tx2"/>
                                </a:solidFill>
                                <a:latin typeface="Cambria Math" panose="02040503050406030204" pitchFamily="18" charset="0"/>
                              </a:rPr>
                              <m:t>2</m:t>
                            </m:r>
                            <m:sSub>
                              <m:sSubPr>
                                <m:ctrlPr>
                                  <a:rPr lang="zh-CN" altLang="zh-CN" i="1">
                                    <a:solidFill>
                                      <a:schemeClr val="tx2"/>
                                    </a:solidFill>
                                    <a:latin typeface="Cambria Math" panose="02040503050406030204" pitchFamily="18" charset="0"/>
                                  </a:rPr>
                                </m:ctrlPr>
                              </m:sSubPr>
                              <m:e>
                                <m:r>
                                  <m:rPr>
                                    <m:sty m:val="p"/>
                                  </m:rPr>
                                  <a:rPr lang="en-US" altLang="zh-CN">
                                    <a:solidFill>
                                      <a:schemeClr val="tx2"/>
                                    </a:solidFill>
                                    <a:latin typeface="Cambria Math" panose="02040503050406030204" pitchFamily="18" charset="0"/>
                                  </a:rPr>
                                  <m:t>NuO</m:t>
                                </m:r>
                              </m:e>
                              <m:sub>
                                <m:r>
                                  <a:rPr lang="en-US" altLang="zh-CN">
                                    <a:solidFill>
                                      <a:schemeClr val="tx2"/>
                                    </a:solidFill>
                                    <a:latin typeface="Cambria Math" panose="02040503050406030204" pitchFamily="18" charset="0"/>
                                  </a:rPr>
                                  <m:t>2</m:t>
                                </m:r>
                              </m:sub>
                            </m:sSub>
                            <m:r>
                              <a:rPr lang="en-US" altLang="zh-CN">
                                <a:solidFill>
                                  <a:schemeClr val="tx2"/>
                                </a:solidFill>
                                <a:latin typeface="Cambria Math" panose="02040503050406030204" pitchFamily="18" charset="0"/>
                              </a:rPr>
                              <m:t>=</m:t>
                            </m:r>
                            <m:r>
                              <a:rPr lang="en-US" altLang="zh-CN">
                                <a:solidFill>
                                  <a:schemeClr val="tx2"/>
                                </a:solidFill>
                                <a:latin typeface="Cambria Math" panose="02040503050406030204" pitchFamily="18" charset="0"/>
                              </a:rPr>
                              <m:t>4</m:t>
                            </m:r>
                            <m:r>
                              <a:rPr lang="en-US" altLang="zh-CN">
                                <a:solidFill>
                                  <a:schemeClr val="tx2"/>
                                </a:solidFill>
                                <a:latin typeface="Cambria Math" panose="02040503050406030204" pitchFamily="18" charset="0"/>
                              </a:rPr>
                              <m:t>.</m:t>
                            </m:r>
                            <m:r>
                              <a:rPr lang="en-US" altLang="zh-CN">
                                <a:solidFill>
                                  <a:schemeClr val="tx2"/>
                                </a:solidFill>
                                <a:latin typeface="Cambria Math" panose="02040503050406030204" pitchFamily="18" charset="0"/>
                              </a:rPr>
                              <m:t>462</m:t>
                            </m:r>
                            <m:r>
                              <a:rPr lang="en-US" altLang="zh-CN">
                                <a:solidFill>
                                  <a:schemeClr val="tx2"/>
                                </a:solidFill>
                                <a:latin typeface="Cambria Math" panose="02040503050406030204" pitchFamily="18" charset="0"/>
                              </a:rPr>
                              <m:t>×</m:t>
                            </m:r>
                            <m:sSup>
                              <m:sSupPr>
                                <m:ctrlPr>
                                  <a:rPr lang="zh-CN" altLang="zh-CN" i="1">
                                    <a:solidFill>
                                      <a:schemeClr val="tx2"/>
                                    </a:solidFill>
                                    <a:latin typeface="Cambria Math" panose="02040503050406030204" pitchFamily="18" charset="0"/>
                                  </a:rPr>
                                </m:ctrlPr>
                              </m:sSupPr>
                              <m:e>
                                <m:r>
                                  <a:rPr lang="en-US" altLang="zh-CN">
                                    <a:solidFill>
                                      <a:schemeClr val="tx2"/>
                                    </a:solidFill>
                                    <a:latin typeface="Cambria Math" panose="02040503050406030204" pitchFamily="18" charset="0"/>
                                  </a:rPr>
                                  <m:t>10</m:t>
                                </m:r>
                              </m:e>
                              <m:sup>
                                <m:r>
                                  <a:rPr lang="en-US" altLang="zh-CN">
                                    <a:solidFill>
                                      <a:schemeClr val="tx2"/>
                                    </a:solidFill>
                                    <a:latin typeface="Cambria Math" panose="02040503050406030204" pitchFamily="18" charset="0"/>
                                  </a:rPr>
                                  <m:t>28</m:t>
                                </m:r>
                              </m:sup>
                            </m:sSup>
                            <m:sSup>
                              <m:sSupPr>
                                <m:ctrlPr>
                                  <a:rPr lang="zh-CN" altLang="zh-CN" i="1">
                                    <a:solidFill>
                                      <a:schemeClr val="tx2"/>
                                    </a:solidFill>
                                    <a:latin typeface="Cambria Math" panose="02040503050406030204" pitchFamily="18" charset="0"/>
                                  </a:rPr>
                                </m:ctrlPr>
                              </m:sSupPr>
                              <m:e>
                                <m:r>
                                  <m:rPr>
                                    <m:nor/>
                                  </m:rPr>
                                  <a:rPr lang="en-US" altLang="zh-CN">
                                    <a:solidFill>
                                      <a:schemeClr val="tx2"/>
                                    </a:solidFill>
                                    <a:latin typeface="华文楷体" panose="02010600040101010101" charset="-122"/>
                                    <a:ea typeface="华文楷体" panose="02010600040101010101" charset="-122"/>
                                  </a:rPr>
                                  <m:t> </m:t>
                                </m:r>
                                <m:r>
                                  <m:rPr>
                                    <m:sty m:val="p"/>
                                  </m:rPr>
                                  <a:rPr lang="en-US" altLang="zh-CN">
                                    <a:solidFill>
                                      <a:schemeClr val="tx2"/>
                                    </a:solidFill>
                                    <a:latin typeface="Cambria Math" panose="02040503050406030204" pitchFamily="18" charset="0"/>
                                  </a:rPr>
                                  <m:t>m</m:t>
                                </m:r>
                              </m:e>
                              <m:sup>
                                <m:r>
                                  <a:rPr lang="en-US" altLang="zh-CN" i="1">
                                    <a:solidFill>
                                      <a:schemeClr val="tx2"/>
                                    </a:solidFill>
                                    <a:latin typeface="Cambria Math" panose="02040503050406030204" pitchFamily="18" charset="0"/>
                                  </a:rPr>
                                  <m:t>−</m:t>
                                </m:r>
                                <m:r>
                                  <a:rPr lang="en-US" altLang="zh-CN">
                                    <a:solidFill>
                                      <a:schemeClr val="tx2"/>
                                    </a:solidFill>
                                    <a:latin typeface="Cambria Math" panose="02040503050406030204" pitchFamily="18" charset="0"/>
                                  </a:rPr>
                                  <m:t>3</m:t>
                                </m:r>
                              </m:sup>
                            </m:sSup>
                          </m:e>
                        </m:mr>
                      </m:m>
                    </m:oMath>
                  </m:oMathPara>
                </a14:m>
                <a:endParaRPr lang="en-US" altLang="zh-CN" dirty="0">
                  <a:solidFill>
                    <a:schemeClr val="tx2"/>
                  </a:solidFill>
                  <a:latin typeface="华文楷体" panose="02010600040101010101" charset="-122"/>
                  <a:ea typeface="华文楷体" panose="02010600040101010101" charset="-122"/>
                </a:endParaRPr>
              </a:p>
              <a:p>
                <a:r>
                  <a:rPr lang="zh-CN" altLang="en-US" dirty="0">
                    <a:solidFill>
                      <a:schemeClr val="tx2"/>
                    </a:solidFill>
                    <a:latin typeface="华文楷体" panose="02010600040101010101" charset="-122"/>
                    <a:ea typeface="华文楷体" panose="02010600040101010101" charset="-122"/>
                  </a:rPr>
                  <a:t>查表</a:t>
                </a:r>
                <a:r>
                  <a:rPr lang="en-US" altLang="zh-CN" dirty="0">
                    <a:solidFill>
                      <a:schemeClr val="tx2"/>
                    </a:solidFill>
                    <a:latin typeface="华文楷体" panose="02010600040101010101" charset="-122"/>
                    <a:ea typeface="华文楷体" panose="02010600040101010101" charset="-122"/>
                  </a:rPr>
                  <a:t>(P18 </a:t>
                </a:r>
                <a:r>
                  <a:rPr lang="zh-CN" altLang="en-US" dirty="0">
                    <a:solidFill>
                      <a:schemeClr val="tx2"/>
                    </a:solidFill>
                    <a:latin typeface="华文楷体" panose="02010600040101010101" charset="-122"/>
                    <a:ea typeface="华文楷体" panose="02010600040101010101" charset="-122"/>
                  </a:rPr>
                  <a:t>表 </a:t>
                </a:r>
                <a:r>
                  <a:rPr lang="en-US" altLang="zh-CN" dirty="0">
                    <a:solidFill>
                      <a:schemeClr val="tx2"/>
                    </a:solidFill>
                    <a:latin typeface="华文楷体" panose="02010600040101010101" charset="-122"/>
                    <a:ea typeface="华文楷体" panose="02010600040101010101" charset="-122"/>
                  </a:rPr>
                  <a:t>1-3 </a:t>
                </a:r>
                <a:r>
                  <a:rPr lang="zh-CN" altLang="en-US" dirty="0">
                    <a:solidFill>
                      <a:schemeClr val="tx2"/>
                    </a:solidFill>
                    <a:latin typeface="华文楷体" panose="02010600040101010101" charset="-122"/>
                    <a:ea typeface="华文楷体" panose="02010600040101010101" charset="-122"/>
                  </a:rPr>
                  <a:t>及附录 </a:t>
                </a:r>
                <a:r>
                  <a:rPr lang="en-US" altLang="zh-CN" dirty="0">
                    <a:solidFill>
                      <a:schemeClr val="tx2"/>
                    </a:solidFill>
                    <a:latin typeface="华文楷体" panose="02010600040101010101" charset="-122"/>
                    <a:ea typeface="华文楷体" panose="02010600040101010101" charset="-122"/>
                  </a:rPr>
                  <a:t>3)</a:t>
                </a:r>
                <a:r>
                  <a:rPr lang="zh-CN" altLang="en-US" dirty="0">
                    <a:solidFill>
                      <a:schemeClr val="tx2"/>
                    </a:solidFill>
                    <a:latin typeface="华文楷体" panose="02010600040101010101" charset="-122"/>
                    <a:ea typeface="华文楷体" panose="02010600040101010101" charset="-122"/>
                  </a:rPr>
                  <a:t>得</a:t>
                </a:r>
                <a:r>
                  <a:rPr lang="en-US" altLang="zh-CN" dirty="0">
                    <a:solidFill>
                      <a:schemeClr val="tx2"/>
                    </a:solidFill>
                    <a:latin typeface="华文楷体" panose="02010600040101010101" charset="-122"/>
                    <a:ea typeface="华文楷体" panose="02010600040101010101" charset="-122"/>
                  </a:rPr>
                  <a:t>:</a:t>
                </a:r>
                <a:endParaRPr lang="zh-CN" altLang="zh-CN" dirty="0">
                  <a:solidFill>
                    <a:schemeClr val="tx2"/>
                  </a:solidFill>
                  <a:latin typeface="华文楷体" panose="02010600040101010101" charset="-122"/>
                  <a:ea typeface="华文楷体" panose="02010600040101010101" charset="-122"/>
                </a:endParaRPr>
              </a:p>
              <a:p>
                <a14:m>
                  <m:oMathPara xmlns:m="http://schemas.openxmlformats.org/officeDocument/2006/math">
                    <m:oMathParaPr>
                      <m:jc m:val="centerGroup"/>
                    </m:oMathParaPr>
                    <m:oMath xmlns:m="http://schemas.openxmlformats.org/officeDocument/2006/math">
                      <m:m>
                        <m:mPr>
                          <m:mcs>
                            <m:mc>
                              <m:mcPr>
                                <m:count m:val="1"/>
                                <m:mcJc m:val="center"/>
                              </m:mcPr>
                            </m:mc>
                          </m:mcs>
                          <m:plcHide m:val="on"/>
                          <m:ctrlPr>
                            <a:rPr lang="zh-CN" altLang="zh-CN" i="1">
                              <a:solidFill>
                                <a:schemeClr val="tx2"/>
                              </a:solidFill>
                              <a:latin typeface="Cambria Math" panose="02040503050406030204" pitchFamily="18" charset="0"/>
                            </a:rPr>
                          </m:ctrlPr>
                        </m:mPr>
                        <m:mr>
                          <m:e>
                            <m:sSub>
                              <m:sSubPr>
                                <m:ctrlPr>
                                  <a:rPr lang="zh-CN" altLang="zh-CN" i="1">
                                    <a:solidFill>
                                      <a:schemeClr val="tx2"/>
                                    </a:solidFill>
                                    <a:latin typeface="Cambria Math" panose="02040503050406030204" pitchFamily="18" charset="0"/>
                                  </a:rPr>
                                </m:ctrlPr>
                              </m:sSubPr>
                              <m:e>
                                <m:r>
                                  <a:rPr lang="en-US" altLang="zh-CN" i="1">
                                    <a:solidFill>
                                      <a:schemeClr val="tx2"/>
                                    </a:solidFill>
                                    <a:latin typeface="Cambria Math" panose="02040503050406030204" pitchFamily="18" charset="0"/>
                                  </a:rPr>
                                  <m:t>𝜎</m:t>
                                </m:r>
                              </m:e>
                              <m:sub>
                                <m:r>
                                  <a:rPr lang="en-US" altLang="zh-CN" i="1">
                                    <a:solidFill>
                                      <a:schemeClr val="tx2"/>
                                    </a:solidFill>
                                    <a:latin typeface="Cambria Math" panose="02040503050406030204" pitchFamily="18" charset="0"/>
                                  </a:rPr>
                                  <m:t>𝑓</m:t>
                                </m:r>
                                <m:r>
                                  <a:rPr lang="en-US" altLang="zh-CN">
                                    <a:solidFill>
                                      <a:schemeClr val="tx2"/>
                                    </a:solidFill>
                                    <a:latin typeface="Cambria Math" panose="02040503050406030204" pitchFamily="18" charset="0"/>
                                  </a:rPr>
                                  <m:t>,</m:t>
                                </m:r>
                                <m:r>
                                  <a:rPr lang="en-US" altLang="zh-CN">
                                    <a:solidFill>
                                      <a:schemeClr val="tx2"/>
                                    </a:solidFill>
                                    <a:latin typeface="Cambria Math" panose="02040503050406030204" pitchFamily="18" charset="0"/>
                                  </a:rPr>
                                  <m:t>5</m:t>
                                </m:r>
                              </m:sub>
                            </m:sSub>
                            <m:r>
                              <a:rPr lang="en-US" altLang="zh-CN">
                                <a:solidFill>
                                  <a:schemeClr val="tx2"/>
                                </a:solidFill>
                                <a:latin typeface="Cambria Math" panose="02040503050406030204" pitchFamily="18" charset="0"/>
                              </a:rPr>
                              <m:t>=</m:t>
                            </m:r>
                            <m:r>
                              <a:rPr lang="en-US" altLang="zh-CN">
                                <a:solidFill>
                                  <a:schemeClr val="tx2"/>
                                </a:solidFill>
                                <a:latin typeface="Cambria Math" panose="02040503050406030204" pitchFamily="18" charset="0"/>
                              </a:rPr>
                              <m:t>583</m:t>
                            </m:r>
                            <m:r>
                              <a:rPr lang="en-US" altLang="zh-CN">
                                <a:solidFill>
                                  <a:schemeClr val="tx2"/>
                                </a:solidFill>
                                <a:latin typeface="Cambria Math" panose="02040503050406030204" pitchFamily="18" charset="0"/>
                              </a:rPr>
                              <m:t>.</m:t>
                            </m:r>
                            <m:r>
                              <a:rPr lang="en-US" altLang="zh-CN">
                                <a:solidFill>
                                  <a:schemeClr val="tx2"/>
                                </a:solidFill>
                                <a:latin typeface="Cambria Math" panose="02040503050406030204" pitchFamily="18" charset="0"/>
                              </a:rPr>
                              <m:t>5</m:t>
                            </m:r>
                            <m:r>
                              <a:rPr lang="en-US" altLang="zh-CN">
                                <a:solidFill>
                                  <a:schemeClr val="tx2"/>
                                </a:solidFill>
                                <a:latin typeface="Cambria Math" panose="02040503050406030204" pitchFamily="18" charset="0"/>
                              </a:rPr>
                              <m:t>×</m:t>
                            </m:r>
                            <m:sSup>
                              <m:sSupPr>
                                <m:ctrlPr>
                                  <a:rPr lang="zh-CN" altLang="zh-CN" i="1">
                                    <a:solidFill>
                                      <a:schemeClr val="tx2"/>
                                    </a:solidFill>
                                    <a:latin typeface="Cambria Math" panose="02040503050406030204" pitchFamily="18" charset="0"/>
                                  </a:rPr>
                                </m:ctrlPr>
                              </m:sSupPr>
                              <m:e>
                                <m:r>
                                  <a:rPr lang="en-US" altLang="zh-CN">
                                    <a:solidFill>
                                      <a:schemeClr val="tx2"/>
                                    </a:solidFill>
                                    <a:latin typeface="Cambria Math" panose="02040503050406030204" pitchFamily="18" charset="0"/>
                                  </a:rPr>
                                  <m:t>10</m:t>
                                </m:r>
                              </m:e>
                              <m:sup>
                                <m:r>
                                  <a:rPr lang="en-US" altLang="zh-CN" i="1">
                                    <a:solidFill>
                                      <a:schemeClr val="tx2"/>
                                    </a:solidFill>
                                    <a:latin typeface="Cambria Math" panose="02040503050406030204" pitchFamily="18" charset="0"/>
                                  </a:rPr>
                                  <m:t>−</m:t>
                                </m:r>
                                <m:r>
                                  <a:rPr lang="en-US" altLang="zh-CN">
                                    <a:solidFill>
                                      <a:schemeClr val="tx2"/>
                                    </a:solidFill>
                                    <a:latin typeface="Cambria Math" panose="02040503050406030204" pitchFamily="18" charset="0"/>
                                  </a:rPr>
                                  <m:t>28</m:t>
                                </m:r>
                              </m:sup>
                            </m:sSup>
                            <m:sSup>
                              <m:sSupPr>
                                <m:ctrlPr>
                                  <a:rPr lang="zh-CN" altLang="zh-CN" i="1">
                                    <a:solidFill>
                                      <a:schemeClr val="tx2"/>
                                    </a:solidFill>
                                    <a:latin typeface="Cambria Math" panose="02040503050406030204" pitchFamily="18" charset="0"/>
                                  </a:rPr>
                                </m:ctrlPr>
                              </m:sSupPr>
                              <m:e>
                                <m:r>
                                  <m:rPr>
                                    <m:nor/>
                                  </m:rPr>
                                  <a:rPr lang="en-US" altLang="zh-CN">
                                    <a:solidFill>
                                      <a:schemeClr val="tx2"/>
                                    </a:solidFill>
                                    <a:latin typeface="华文楷体" panose="02010600040101010101" charset="-122"/>
                                    <a:ea typeface="华文楷体" panose="02010600040101010101" charset="-122"/>
                                  </a:rPr>
                                  <m:t> </m:t>
                                </m:r>
                                <m:r>
                                  <m:rPr>
                                    <m:sty m:val="p"/>
                                  </m:rPr>
                                  <a:rPr lang="en-US" altLang="zh-CN">
                                    <a:solidFill>
                                      <a:schemeClr val="tx2"/>
                                    </a:solidFill>
                                    <a:latin typeface="Cambria Math" panose="02040503050406030204" pitchFamily="18" charset="0"/>
                                  </a:rPr>
                                  <m:t>m</m:t>
                                </m:r>
                              </m:e>
                              <m:sup>
                                <m:r>
                                  <a:rPr lang="en-US" altLang="zh-CN">
                                    <a:solidFill>
                                      <a:schemeClr val="tx2"/>
                                    </a:solidFill>
                                    <a:latin typeface="Cambria Math" panose="02040503050406030204" pitchFamily="18" charset="0"/>
                                  </a:rPr>
                                  <m:t>2</m:t>
                                </m:r>
                              </m:sup>
                            </m:sSup>
                            <m:r>
                              <a:rPr lang="en-US" altLang="zh-CN">
                                <a:solidFill>
                                  <a:schemeClr val="tx2"/>
                                </a:solidFill>
                                <a:latin typeface="Cambria Math" panose="02040503050406030204" pitchFamily="18" charset="0"/>
                              </a:rPr>
                              <m:t>,</m:t>
                            </m:r>
                            <m:sSub>
                              <m:sSubPr>
                                <m:ctrlPr>
                                  <a:rPr lang="zh-CN" altLang="zh-CN" i="1">
                                    <a:solidFill>
                                      <a:schemeClr val="tx2"/>
                                    </a:solidFill>
                                    <a:latin typeface="Cambria Math" panose="02040503050406030204" pitchFamily="18" charset="0"/>
                                  </a:rPr>
                                </m:ctrlPr>
                              </m:sSubPr>
                              <m:e>
                                <m:r>
                                  <a:rPr lang="en-US" altLang="zh-CN" i="1">
                                    <a:solidFill>
                                      <a:schemeClr val="tx2"/>
                                    </a:solidFill>
                                    <a:latin typeface="Cambria Math" panose="02040503050406030204" pitchFamily="18" charset="0"/>
                                  </a:rPr>
                                  <m:t>𝜎</m:t>
                                </m:r>
                              </m:e>
                              <m:sub>
                                <m:r>
                                  <a:rPr lang="en-US" altLang="zh-CN" i="1">
                                    <a:solidFill>
                                      <a:schemeClr val="tx2"/>
                                    </a:solidFill>
                                    <a:latin typeface="Cambria Math" panose="02040503050406030204" pitchFamily="18" charset="0"/>
                                  </a:rPr>
                                  <m:t>𝑎</m:t>
                                </m:r>
                                <m:r>
                                  <a:rPr lang="en-US" altLang="zh-CN">
                                    <a:solidFill>
                                      <a:schemeClr val="tx2"/>
                                    </a:solidFill>
                                    <a:latin typeface="Cambria Math" panose="02040503050406030204" pitchFamily="18" charset="0"/>
                                  </a:rPr>
                                  <m:t>,</m:t>
                                </m:r>
                                <m:r>
                                  <a:rPr lang="en-US" altLang="zh-CN">
                                    <a:solidFill>
                                      <a:schemeClr val="tx2"/>
                                    </a:solidFill>
                                    <a:latin typeface="Cambria Math" panose="02040503050406030204" pitchFamily="18" charset="0"/>
                                  </a:rPr>
                                  <m:t>5</m:t>
                                </m:r>
                              </m:sub>
                            </m:sSub>
                            <m:r>
                              <a:rPr lang="en-US" altLang="zh-CN">
                                <a:solidFill>
                                  <a:schemeClr val="tx2"/>
                                </a:solidFill>
                                <a:latin typeface="Cambria Math" panose="02040503050406030204" pitchFamily="18" charset="0"/>
                              </a:rPr>
                              <m:t>=</m:t>
                            </m:r>
                            <m:r>
                              <a:rPr lang="en-US" altLang="zh-CN">
                                <a:solidFill>
                                  <a:schemeClr val="tx2"/>
                                </a:solidFill>
                                <a:latin typeface="Cambria Math" panose="02040503050406030204" pitchFamily="18" charset="0"/>
                              </a:rPr>
                              <m:t>680</m:t>
                            </m:r>
                            <m:r>
                              <a:rPr lang="en-US" altLang="zh-CN">
                                <a:solidFill>
                                  <a:schemeClr val="tx2"/>
                                </a:solidFill>
                                <a:latin typeface="Cambria Math" panose="02040503050406030204" pitchFamily="18" charset="0"/>
                              </a:rPr>
                              <m:t>.</m:t>
                            </m:r>
                            <m:r>
                              <a:rPr lang="en-US" altLang="zh-CN">
                                <a:solidFill>
                                  <a:schemeClr val="tx2"/>
                                </a:solidFill>
                                <a:latin typeface="Cambria Math" panose="02040503050406030204" pitchFamily="18" charset="0"/>
                              </a:rPr>
                              <m:t>9</m:t>
                            </m:r>
                            <m:r>
                              <a:rPr lang="en-US" altLang="zh-CN">
                                <a:solidFill>
                                  <a:schemeClr val="tx2"/>
                                </a:solidFill>
                                <a:latin typeface="Cambria Math" panose="02040503050406030204" pitchFamily="18" charset="0"/>
                              </a:rPr>
                              <m:t>×</m:t>
                            </m:r>
                            <m:sSup>
                              <m:sSupPr>
                                <m:ctrlPr>
                                  <a:rPr lang="zh-CN" altLang="zh-CN" i="1">
                                    <a:solidFill>
                                      <a:schemeClr val="tx2"/>
                                    </a:solidFill>
                                    <a:latin typeface="Cambria Math" panose="02040503050406030204" pitchFamily="18" charset="0"/>
                                  </a:rPr>
                                </m:ctrlPr>
                              </m:sSupPr>
                              <m:e>
                                <m:r>
                                  <a:rPr lang="en-US" altLang="zh-CN">
                                    <a:solidFill>
                                      <a:schemeClr val="tx2"/>
                                    </a:solidFill>
                                    <a:latin typeface="Cambria Math" panose="02040503050406030204" pitchFamily="18" charset="0"/>
                                  </a:rPr>
                                  <m:t>10</m:t>
                                </m:r>
                              </m:e>
                              <m:sup>
                                <m:r>
                                  <a:rPr lang="en-US" altLang="zh-CN" i="1">
                                    <a:solidFill>
                                      <a:schemeClr val="tx2"/>
                                    </a:solidFill>
                                    <a:latin typeface="Cambria Math" panose="02040503050406030204" pitchFamily="18" charset="0"/>
                                  </a:rPr>
                                  <m:t>−</m:t>
                                </m:r>
                                <m:r>
                                  <a:rPr lang="en-US" altLang="zh-CN">
                                    <a:solidFill>
                                      <a:schemeClr val="tx2"/>
                                    </a:solidFill>
                                    <a:latin typeface="Cambria Math" panose="02040503050406030204" pitchFamily="18" charset="0"/>
                                  </a:rPr>
                                  <m:t>28</m:t>
                                </m:r>
                              </m:sup>
                            </m:sSup>
                            <m:sSup>
                              <m:sSupPr>
                                <m:ctrlPr>
                                  <a:rPr lang="zh-CN" altLang="zh-CN" i="1">
                                    <a:solidFill>
                                      <a:schemeClr val="tx2"/>
                                    </a:solidFill>
                                    <a:latin typeface="Cambria Math" panose="02040503050406030204" pitchFamily="18" charset="0"/>
                                  </a:rPr>
                                </m:ctrlPr>
                              </m:sSupPr>
                              <m:e>
                                <m:r>
                                  <m:rPr>
                                    <m:nor/>
                                  </m:rPr>
                                  <a:rPr lang="en-US" altLang="zh-CN">
                                    <a:solidFill>
                                      <a:schemeClr val="tx2"/>
                                    </a:solidFill>
                                    <a:latin typeface="华文楷体" panose="02010600040101010101" charset="-122"/>
                                    <a:ea typeface="华文楷体" panose="02010600040101010101" charset="-122"/>
                                  </a:rPr>
                                  <m:t> </m:t>
                                </m:r>
                                <m:r>
                                  <m:rPr>
                                    <m:sty m:val="p"/>
                                  </m:rPr>
                                  <a:rPr lang="en-US" altLang="zh-CN">
                                    <a:solidFill>
                                      <a:schemeClr val="tx2"/>
                                    </a:solidFill>
                                    <a:latin typeface="Cambria Math" panose="02040503050406030204" pitchFamily="18" charset="0"/>
                                  </a:rPr>
                                  <m:t>m</m:t>
                                </m:r>
                              </m:e>
                              <m:sup>
                                <m:r>
                                  <a:rPr lang="en-US" altLang="zh-CN">
                                    <a:solidFill>
                                      <a:schemeClr val="tx2"/>
                                    </a:solidFill>
                                    <a:latin typeface="Cambria Math" panose="02040503050406030204" pitchFamily="18" charset="0"/>
                                  </a:rPr>
                                  <m:t>2</m:t>
                                </m:r>
                              </m:sup>
                            </m:sSup>
                          </m:e>
                        </m:mr>
                        <m:mr>
                          <m:e>
                            <m:sSub>
                              <m:sSubPr>
                                <m:ctrlPr>
                                  <a:rPr lang="zh-CN" altLang="zh-CN" i="1">
                                    <a:solidFill>
                                      <a:schemeClr val="tx2"/>
                                    </a:solidFill>
                                    <a:latin typeface="Cambria Math" panose="02040503050406030204" pitchFamily="18" charset="0"/>
                                  </a:rPr>
                                </m:ctrlPr>
                              </m:sSubPr>
                              <m:e>
                                <m:r>
                                  <a:rPr lang="en-US" altLang="zh-CN" i="1">
                                    <a:solidFill>
                                      <a:schemeClr val="tx2"/>
                                    </a:solidFill>
                                    <a:latin typeface="Cambria Math" panose="02040503050406030204" pitchFamily="18" charset="0"/>
                                  </a:rPr>
                                  <m:t>𝜎</m:t>
                                </m:r>
                              </m:e>
                              <m:sub>
                                <m:r>
                                  <a:rPr lang="en-US" altLang="zh-CN" i="1">
                                    <a:solidFill>
                                      <a:schemeClr val="tx2"/>
                                    </a:solidFill>
                                    <a:latin typeface="Cambria Math" panose="02040503050406030204" pitchFamily="18" charset="0"/>
                                  </a:rPr>
                                  <m:t>𝑎</m:t>
                                </m:r>
                                <m:r>
                                  <a:rPr lang="en-US" altLang="zh-CN">
                                    <a:solidFill>
                                      <a:schemeClr val="tx2"/>
                                    </a:solidFill>
                                    <a:latin typeface="Cambria Math" panose="02040503050406030204" pitchFamily="18" charset="0"/>
                                  </a:rPr>
                                  <m:t>,</m:t>
                                </m:r>
                                <m:r>
                                  <a:rPr lang="en-US" altLang="zh-CN">
                                    <a:solidFill>
                                      <a:schemeClr val="tx2"/>
                                    </a:solidFill>
                                    <a:latin typeface="Cambria Math" panose="02040503050406030204" pitchFamily="18" charset="0"/>
                                  </a:rPr>
                                  <m:t>8</m:t>
                                </m:r>
                              </m:sub>
                            </m:sSub>
                            <m:r>
                              <a:rPr lang="en-US" altLang="zh-CN">
                                <a:solidFill>
                                  <a:schemeClr val="tx2"/>
                                </a:solidFill>
                                <a:latin typeface="Cambria Math" panose="02040503050406030204" pitchFamily="18" charset="0"/>
                              </a:rPr>
                              <m:t>=</m:t>
                            </m:r>
                            <m:r>
                              <a:rPr lang="en-US" altLang="zh-CN">
                                <a:solidFill>
                                  <a:schemeClr val="tx2"/>
                                </a:solidFill>
                                <a:latin typeface="Cambria Math" panose="02040503050406030204" pitchFamily="18" charset="0"/>
                              </a:rPr>
                              <m:t>2</m:t>
                            </m:r>
                            <m:r>
                              <a:rPr lang="en-US" altLang="zh-CN">
                                <a:solidFill>
                                  <a:schemeClr val="tx2"/>
                                </a:solidFill>
                                <a:latin typeface="Cambria Math" panose="02040503050406030204" pitchFamily="18" charset="0"/>
                              </a:rPr>
                              <m:t>.</m:t>
                            </m:r>
                            <m:r>
                              <a:rPr lang="en-US" altLang="zh-CN">
                                <a:solidFill>
                                  <a:schemeClr val="tx2"/>
                                </a:solidFill>
                                <a:latin typeface="Cambria Math" panose="02040503050406030204" pitchFamily="18" charset="0"/>
                              </a:rPr>
                              <m:t>70</m:t>
                            </m:r>
                            <m:r>
                              <a:rPr lang="en-US" altLang="zh-CN">
                                <a:solidFill>
                                  <a:schemeClr val="tx2"/>
                                </a:solidFill>
                                <a:latin typeface="Cambria Math" panose="02040503050406030204" pitchFamily="18" charset="0"/>
                              </a:rPr>
                              <m:t>×</m:t>
                            </m:r>
                            <m:sSup>
                              <m:sSupPr>
                                <m:ctrlPr>
                                  <a:rPr lang="zh-CN" altLang="zh-CN" i="1">
                                    <a:solidFill>
                                      <a:schemeClr val="tx2"/>
                                    </a:solidFill>
                                    <a:latin typeface="Cambria Math" panose="02040503050406030204" pitchFamily="18" charset="0"/>
                                  </a:rPr>
                                </m:ctrlPr>
                              </m:sSupPr>
                              <m:e>
                                <m:r>
                                  <a:rPr lang="en-US" altLang="zh-CN">
                                    <a:solidFill>
                                      <a:schemeClr val="tx2"/>
                                    </a:solidFill>
                                    <a:latin typeface="Cambria Math" panose="02040503050406030204" pitchFamily="18" charset="0"/>
                                  </a:rPr>
                                  <m:t>10</m:t>
                                </m:r>
                              </m:e>
                              <m:sup>
                                <m:r>
                                  <a:rPr lang="en-US" altLang="zh-CN" i="1">
                                    <a:solidFill>
                                      <a:schemeClr val="tx2"/>
                                    </a:solidFill>
                                    <a:latin typeface="Cambria Math" panose="02040503050406030204" pitchFamily="18" charset="0"/>
                                  </a:rPr>
                                  <m:t>−</m:t>
                                </m:r>
                                <m:r>
                                  <a:rPr lang="en-US" altLang="zh-CN">
                                    <a:solidFill>
                                      <a:schemeClr val="tx2"/>
                                    </a:solidFill>
                                    <a:latin typeface="Cambria Math" panose="02040503050406030204" pitchFamily="18" charset="0"/>
                                  </a:rPr>
                                  <m:t>28</m:t>
                                </m:r>
                              </m:sup>
                            </m:sSup>
                            <m:sSup>
                              <m:sSupPr>
                                <m:ctrlPr>
                                  <a:rPr lang="zh-CN" altLang="zh-CN" i="1">
                                    <a:solidFill>
                                      <a:schemeClr val="tx2"/>
                                    </a:solidFill>
                                    <a:latin typeface="Cambria Math" panose="02040503050406030204" pitchFamily="18" charset="0"/>
                                  </a:rPr>
                                </m:ctrlPr>
                              </m:sSupPr>
                              <m:e>
                                <m:r>
                                  <m:rPr>
                                    <m:nor/>
                                  </m:rPr>
                                  <a:rPr lang="en-US" altLang="zh-CN">
                                    <a:solidFill>
                                      <a:schemeClr val="tx2"/>
                                    </a:solidFill>
                                    <a:latin typeface="华文楷体" panose="02010600040101010101" charset="-122"/>
                                    <a:ea typeface="华文楷体" panose="02010600040101010101" charset="-122"/>
                                  </a:rPr>
                                  <m:t> </m:t>
                                </m:r>
                                <m:r>
                                  <m:rPr>
                                    <m:sty m:val="p"/>
                                  </m:rPr>
                                  <a:rPr lang="en-US" altLang="zh-CN">
                                    <a:solidFill>
                                      <a:schemeClr val="tx2"/>
                                    </a:solidFill>
                                    <a:latin typeface="Cambria Math" panose="02040503050406030204" pitchFamily="18" charset="0"/>
                                  </a:rPr>
                                  <m:t>m</m:t>
                                </m:r>
                              </m:e>
                              <m:sup>
                                <m:r>
                                  <a:rPr lang="en-US" altLang="zh-CN">
                                    <a:solidFill>
                                      <a:schemeClr val="tx2"/>
                                    </a:solidFill>
                                    <a:latin typeface="Cambria Math" panose="02040503050406030204" pitchFamily="18" charset="0"/>
                                  </a:rPr>
                                  <m:t>2</m:t>
                                </m:r>
                              </m:sup>
                            </m:sSup>
                            <m:r>
                              <a:rPr lang="en-US" altLang="zh-CN">
                                <a:solidFill>
                                  <a:schemeClr val="tx2"/>
                                </a:solidFill>
                                <a:latin typeface="Cambria Math" panose="02040503050406030204" pitchFamily="18" charset="0"/>
                              </a:rPr>
                              <m:t>,</m:t>
                            </m:r>
                            <m:sSub>
                              <m:sSubPr>
                                <m:ctrlPr>
                                  <a:rPr lang="zh-CN" altLang="zh-CN" i="1">
                                    <a:solidFill>
                                      <a:schemeClr val="tx2"/>
                                    </a:solidFill>
                                    <a:latin typeface="Cambria Math" panose="02040503050406030204" pitchFamily="18" charset="0"/>
                                  </a:rPr>
                                </m:ctrlPr>
                              </m:sSubPr>
                              <m:e>
                                <m:r>
                                  <a:rPr lang="en-US" altLang="zh-CN" i="1">
                                    <a:solidFill>
                                      <a:schemeClr val="tx2"/>
                                    </a:solidFill>
                                    <a:latin typeface="Cambria Math" panose="02040503050406030204" pitchFamily="18" charset="0"/>
                                  </a:rPr>
                                  <m:t>𝜎</m:t>
                                </m:r>
                              </m:e>
                              <m:sub>
                                <m:r>
                                  <a:rPr lang="en-US" altLang="zh-CN">
                                    <a:solidFill>
                                      <a:schemeClr val="tx2"/>
                                    </a:solidFill>
                                    <a:latin typeface="Cambria Math" panose="02040503050406030204" pitchFamily="18" charset="0"/>
                                  </a:rPr>
                                  <m:t>0</m:t>
                                </m:r>
                              </m:sub>
                            </m:sSub>
                            <m:r>
                              <a:rPr lang="en-US" altLang="zh-CN">
                                <a:solidFill>
                                  <a:schemeClr val="tx2"/>
                                </a:solidFill>
                                <a:latin typeface="Cambria Math" panose="02040503050406030204" pitchFamily="18" charset="0"/>
                              </a:rPr>
                              <m:t>=</m:t>
                            </m:r>
                            <m:r>
                              <a:rPr lang="en-US" altLang="zh-CN">
                                <a:solidFill>
                                  <a:schemeClr val="tx2"/>
                                </a:solidFill>
                                <a:latin typeface="Cambria Math" panose="02040503050406030204" pitchFamily="18" charset="0"/>
                              </a:rPr>
                              <m:t>2</m:t>
                            </m:r>
                            <m:r>
                              <a:rPr lang="en-US" altLang="zh-CN">
                                <a:solidFill>
                                  <a:schemeClr val="tx2"/>
                                </a:solidFill>
                                <a:latin typeface="Cambria Math" panose="02040503050406030204" pitchFamily="18" charset="0"/>
                              </a:rPr>
                              <m:t>.</m:t>
                            </m:r>
                            <m:r>
                              <a:rPr lang="en-US" altLang="zh-CN">
                                <a:solidFill>
                                  <a:schemeClr val="tx2"/>
                                </a:solidFill>
                                <a:latin typeface="Cambria Math" panose="02040503050406030204" pitchFamily="18" charset="0"/>
                              </a:rPr>
                              <m:t>7</m:t>
                            </m:r>
                            <m:r>
                              <a:rPr lang="en-US" altLang="zh-CN">
                                <a:solidFill>
                                  <a:schemeClr val="tx2"/>
                                </a:solidFill>
                                <a:latin typeface="Cambria Math" panose="02040503050406030204" pitchFamily="18" charset="0"/>
                              </a:rPr>
                              <m:t>×</m:t>
                            </m:r>
                            <m:sSup>
                              <m:sSupPr>
                                <m:ctrlPr>
                                  <a:rPr lang="zh-CN" altLang="zh-CN" i="1">
                                    <a:solidFill>
                                      <a:schemeClr val="tx2"/>
                                    </a:solidFill>
                                    <a:latin typeface="Cambria Math" panose="02040503050406030204" pitchFamily="18" charset="0"/>
                                  </a:rPr>
                                </m:ctrlPr>
                              </m:sSupPr>
                              <m:e>
                                <m:r>
                                  <a:rPr lang="en-US" altLang="zh-CN">
                                    <a:solidFill>
                                      <a:schemeClr val="tx2"/>
                                    </a:solidFill>
                                    <a:latin typeface="Cambria Math" panose="02040503050406030204" pitchFamily="18" charset="0"/>
                                  </a:rPr>
                                  <m:t>10</m:t>
                                </m:r>
                              </m:e>
                              <m:sup>
                                <m:r>
                                  <a:rPr lang="en-US" altLang="zh-CN" i="1">
                                    <a:solidFill>
                                      <a:schemeClr val="tx2"/>
                                    </a:solidFill>
                                    <a:latin typeface="Cambria Math" panose="02040503050406030204" pitchFamily="18" charset="0"/>
                                  </a:rPr>
                                  <m:t>−</m:t>
                                </m:r>
                                <m:r>
                                  <a:rPr lang="en-US" altLang="zh-CN">
                                    <a:solidFill>
                                      <a:schemeClr val="tx2"/>
                                    </a:solidFill>
                                    <a:latin typeface="Cambria Math" panose="02040503050406030204" pitchFamily="18" charset="0"/>
                                  </a:rPr>
                                  <m:t>32</m:t>
                                </m:r>
                              </m:sup>
                            </m:sSup>
                            <m:sSup>
                              <m:sSupPr>
                                <m:ctrlPr>
                                  <a:rPr lang="zh-CN" altLang="zh-CN" i="1">
                                    <a:solidFill>
                                      <a:schemeClr val="tx2"/>
                                    </a:solidFill>
                                    <a:latin typeface="Cambria Math" panose="02040503050406030204" pitchFamily="18" charset="0"/>
                                  </a:rPr>
                                </m:ctrlPr>
                              </m:sSupPr>
                              <m:e>
                                <m:r>
                                  <m:rPr>
                                    <m:nor/>
                                  </m:rPr>
                                  <a:rPr lang="en-US" altLang="zh-CN">
                                    <a:solidFill>
                                      <a:schemeClr val="tx2"/>
                                    </a:solidFill>
                                    <a:latin typeface="华文楷体" panose="02010600040101010101" charset="-122"/>
                                    <a:ea typeface="华文楷体" panose="02010600040101010101" charset="-122"/>
                                  </a:rPr>
                                  <m:t> </m:t>
                                </m:r>
                                <m:r>
                                  <m:rPr>
                                    <m:sty m:val="p"/>
                                  </m:rPr>
                                  <a:rPr lang="en-US" altLang="zh-CN">
                                    <a:solidFill>
                                      <a:schemeClr val="tx2"/>
                                    </a:solidFill>
                                    <a:latin typeface="Cambria Math" panose="02040503050406030204" pitchFamily="18" charset="0"/>
                                  </a:rPr>
                                  <m:t>m</m:t>
                                </m:r>
                              </m:e>
                              <m:sup>
                                <m:r>
                                  <a:rPr lang="en-US" altLang="zh-CN">
                                    <a:solidFill>
                                      <a:schemeClr val="tx2"/>
                                    </a:solidFill>
                                    <a:latin typeface="Cambria Math" panose="02040503050406030204" pitchFamily="18" charset="0"/>
                                  </a:rPr>
                                  <m:t>2</m:t>
                                </m:r>
                              </m:sup>
                            </m:sSup>
                          </m:e>
                        </m:mr>
                      </m:m>
                    </m:oMath>
                  </m:oMathPara>
                </a14:m>
                <a:endParaRPr lang="zh-CN" altLang="zh-CN" dirty="0">
                  <a:solidFill>
                    <a:schemeClr val="tx2"/>
                  </a:solidFill>
                  <a:latin typeface="华文楷体" panose="02010600040101010101" charset="-122"/>
                  <a:ea typeface="华文楷体" panose="02010600040101010101" charset="-122"/>
                </a:endParaRPr>
              </a:p>
              <a:p>
                <a:endParaRPr lang="zh-CN" altLang="en-US" sz="2000" dirty="0">
                  <a:solidFill>
                    <a:schemeClr val="tx2"/>
                  </a:solidFill>
                  <a:latin typeface="华文楷体" panose="02010600040101010101" charset="-122"/>
                  <a:ea typeface="华文楷体" panose="02010600040101010101" charset="-122"/>
                </a:endParaRPr>
              </a:p>
            </p:txBody>
          </p:sp>
        </mc:Choice>
        <mc:Fallback>
          <p:sp>
            <p:nvSpPr>
              <p:cNvPr id="18" name="矩形 17"/>
              <p:cNvSpPr>
                <a:spLocks noRot="1" noChangeAspect="1" noMove="1" noResize="1" noEditPoints="1" noAdjustHandles="1" noChangeArrowheads="1" noChangeShapeType="1" noTextEdit="1"/>
              </p:cNvSpPr>
              <p:nvPr/>
            </p:nvSpPr>
            <p:spPr>
              <a:xfrm>
                <a:off x="179512" y="689777"/>
                <a:ext cx="8640960" cy="6123599"/>
              </a:xfrm>
              <a:prstGeom prst="rect">
                <a:avLst/>
              </a:prstGeom>
              <a:blipFill rotWithShape="1">
                <a:blip r:embed="rId1"/>
                <a:stretch>
                  <a:fillRect l="-5" t="-3" r="-1003" b="8"/>
                </a:stretch>
              </a:blipFill>
            </p:spPr>
            <p:txBody>
              <a:bodyPr/>
              <a:lstStyle/>
              <a:p>
                <a:r>
                  <a:rPr lang="zh-CN" altLang="en-US">
                    <a:noFill/>
                  </a:rPr>
                  <a:t> </a:t>
                </a:r>
              </a:p>
            </p:txBody>
          </p:sp>
        </mc:Fallback>
      </mc:AlternateContent>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a:t>计算混合物的宏观截面（</a:t>
            </a:r>
            <a:r>
              <a:rPr lang="en-US" altLang="zh-CN" dirty="0"/>
              <a:t>1</a:t>
            </a:r>
            <a:r>
              <a:rPr lang="zh-CN" altLang="en-US" dirty="0"/>
              <a:t>，</a:t>
            </a:r>
            <a:r>
              <a:rPr lang="en-US" altLang="zh-CN" dirty="0"/>
              <a:t>2</a:t>
            </a:r>
            <a:r>
              <a:rPr lang="zh-CN" altLang="en-US" dirty="0"/>
              <a:t>题）</a:t>
            </a:r>
            <a:endParaRPr lang="zh-CN" altLang="en-US" dirty="0"/>
          </a:p>
        </p:txBody>
      </p:sp>
      <mc:AlternateContent xmlns:mc="http://schemas.openxmlformats.org/markup-compatibility/2006">
        <mc:Choice xmlns:a14="http://schemas.microsoft.com/office/drawing/2010/main" Requires="a14">
          <p:sp>
            <p:nvSpPr>
              <p:cNvPr id="18" name="矩形 17"/>
              <p:cNvSpPr/>
              <p:nvPr/>
            </p:nvSpPr>
            <p:spPr>
              <a:xfrm>
                <a:off x="179512" y="689777"/>
                <a:ext cx="8640960" cy="6123599"/>
              </a:xfrm>
              <a:prstGeom prst="rect">
                <a:avLst/>
              </a:prstGeom>
            </p:spPr>
            <p:txBody>
              <a:bodyPr wrap="square">
                <a:spAutoFit/>
              </a:bodyPr>
              <a:lstStyle/>
              <a:p>
                <a:r>
                  <a:rPr lang="en-US" altLang="zh-CN" sz="2000" dirty="0">
                    <a:solidFill>
                      <a:schemeClr val="tx2"/>
                    </a:solidFill>
                    <a:latin typeface="华文楷体" panose="02010600040101010101" charset="-122"/>
                    <a:ea typeface="华文楷体" panose="02010600040101010101" charset="-122"/>
                  </a:rPr>
                  <a:t>1</a:t>
                </a:r>
                <a:r>
                  <a:rPr lang="zh-CN" altLang="en-US" sz="2000" dirty="0">
                    <a:solidFill>
                      <a:schemeClr val="tx2"/>
                    </a:solidFill>
                    <a:latin typeface="华文楷体" panose="02010600040101010101" charset="-122"/>
                    <a:ea typeface="华文楷体" panose="02010600040101010101" charset="-122"/>
                  </a:rPr>
                  <a:t>、某压水堆采用</a:t>
                </a:r>
                <a:r>
                  <a:rPr lang="en-US" altLang="zh-CN" sz="2000" dirty="0">
                    <a:solidFill>
                      <a:schemeClr val="tx2"/>
                    </a:solidFill>
                    <a:latin typeface="华文楷体" panose="02010600040101010101" charset="-122"/>
                    <a:ea typeface="华文楷体" panose="02010600040101010101" charset="-122"/>
                  </a:rPr>
                  <a:t>UO2</a:t>
                </a:r>
                <a:r>
                  <a:rPr lang="zh-CN" altLang="en-US" sz="2000" dirty="0">
                    <a:solidFill>
                      <a:schemeClr val="tx2"/>
                    </a:solidFill>
                    <a:latin typeface="华文楷体" panose="02010600040101010101" charset="-122"/>
                    <a:ea typeface="华文楷体" panose="02010600040101010101" charset="-122"/>
                  </a:rPr>
                  <a:t>作燃料，其富集度为</a:t>
                </a:r>
                <a:r>
                  <a:rPr lang="en-US" altLang="zh-CN" sz="2000" dirty="0">
                    <a:solidFill>
                      <a:schemeClr val="tx2"/>
                    </a:solidFill>
                    <a:latin typeface="华文楷体" panose="02010600040101010101" charset="-122"/>
                    <a:ea typeface="华文楷体" panose="02010600040101010101" charset="-122"/>
                  </a:rPr>
                  <a:t>2.43%(</a:t>
                </a:r>
                <a:r>
                  <a:rPr lang="zh-CN" altLang="en-US" sz="2000" dirty="0">
                    <a:solidFill>
                      <a:schemeClr val="tx2"/>
                    </a:solidFill>
                    <a:latin typeface="华文楷体" panose="02010600040101010101" charset="-122"/>
                    <a:ea typeface="华文楷体" panose="02010600040101010101" charset="-122"/>
                  </a:rPr>
                  <a:t>重量</a:t>
                </a:r>
                <a:r>
                  <a:rPr lang="en-US" altLang="zh-CN" sz="2000" dirty="0">
                    <a:solidFill>
                      <a:schemeClr val="tx2"/>
                    </a:solidFill>
                    <a:latin typeface="华文楷体" panose="02010600040101010101" charset="-122"/>
                    <a:ea typeface="华文楷体" panose="02010600040101010101" charset="-122"/>
                  </a:rPr>
                  <a:t>)</a:t>
                </a:r>
                <a:r>
                  <a:rPr lang="zh-CN" altLang="en-US" sz="2000" dirty="0">
                    <a:solidFill>
                      <a:schemeClr val="tx2"/>
                    </a:solidFill>
                    <a:latin typeface="华文楷体" panose="02010600040101010101" charset="-122"/>
                    <a:ea typeface="华文楷体" panose="02010600040101010101" charset="-122"/>
                  </a:rPr>
                  <a:t>，密度为</a:t>
                </a:r>
                <a:r>
                  <a:rPr lang="en-US" altLang="zh-CN" sz="2000" dirty="0">
                    <a:solidFill>
                      <a:schemeClr val="tx2"/>
                    </a:solidFill>
                    <a:latin typeface="华文楷体" panose="02010600040101010101" charset="-122"/>
                    <a:ea typeface="华文楷体" panose="02010600040101010101" charset="-122"/>
                  </a:rPr>
                  <a:t>1×104kg/m3</a:t>
                </a:r>
                <a:r>
                  <a:rPr lang="zh-CN" altLang="en-US" sz="2000" dirty="0">
                    <a:solidFill>
                      <a:schemeClr val="tx2"/>
                    </a:solidFill>
                    <a:latin typeface="华文楷体" panose="02010600040101010101" charset="-122"/>
                    <a:ea typeface="华文楷体" panose="02010600040101010101" charset="-122"/>
                  </a:rPr>
                  <a:t>。试计算：当中子能量为</a:t>
                </a:r>
                <a:r>
                  <a:rPr lang="en-US" altLang="zh-CN" sz="2000" dirty="0">
                    <a:solidFill>
                      <a:schemeClr val="tx2"/>
                    </a:solidFill>
                    <a:latin typeface="华文楷体" panose="02010600040101010101" charset="-122"/>
                    <a:ea typeface="华文楷体" panose="02010600040101010101" charset="-122"/>
                  </a:rPr>
                  <a:t>0.0253eV</a:t>
                </a:r>
                <a:r>
                  <a:rPr lang="zh-CN" altLang="en-US" sz="2000" dirty="0">
                    <a:solidFill>
                      <a:schemeClr val="tx2"/>
                    </a:solidFill>
                    <a:latin typeface="华文楷体" panose="02010600040101010101" charset="-122"/>
                    <a:ea typeface="华文楷体" panose="02010600040101010101" charset="-122"/>
                  </a:rPr>
                  <a:t>时，</a:t>
                </a:r>
                <a:r>
                  <a:rPr lang="en-US" altLang="zh-CN" sz="2000" dirty="0">
                    <a:solidFill>
                      <a:schemeClr val="tx2"/>
                    </a:solidFill>
                    <a:latin typeface="华文楷体" panose="02010600040101010101" charset="-122"/>
                    <a:ea typeface="华文楷体" panose="02010600040101010101" charset="-122"/>
                  </a:rPr>
                  <a:t>UO2</a:t>
                </a:r>
                <a:r>
                  <a:rPr lang="zh-CN" altLang="en-US" sz="2000" dirty="0">
                    <a:solidFill>
                      <a:schemeClr val="tx2"/>
                    </a:solidFill>
                    <a:latin typeface="华文楷体" panose="02010600040101010101" charset="-122"/>
                    <a:ea typeface="华文楷体" panose="02010600040101010101" charset="-122"/>
                  </a:rPr>
                  <a:t>的宏观吸收截面和宏观裂变截面</a:t>
                </a:r>
                <a:r>
                  <a:rPr lang="en-US" altLang="zh-CN" sz="2000" dirty="0">
                    <a:solidFill>
                      <a:schemeClr val="tx2"/>
                    </a:solidFill>
                    <a:latin typeface="华文楷体" panose="02010600040101010101" charset="-122"/>
                    <a:ea typeface="华文楷体" panose="02010600040101010101" charset="-122"/>
                  </a:rPr>
                  <a:t>(</a:t>
                </a:r>
                <a:r>
                  <a:rPr lang="zh-CN" altLang="en-US" sz="2000" dirty="0">
                    <a:solidFill>
                      <a:schemeClr val="tx2"/>
                    </a:solidFill>
                    <a:latin typeface="华文楷体" panose="02010600040101010101" charset="-122"/>
                    <a:ea typeface="华文楷体" panose="02010600040101010101" charset="-122"/>
                  </a:rPr>
                  <a:t>富集度表示</a:t>
                </a:r>
                <a:r>
                  <a:rPr lang="en-US" altLang="zh-CN" sz="2000" dirty="0">
                    <a:solidFill>
                      <a:schemeClr val="tx2"/>
                    </a:solidFill>
                    <a:latin typeface="华文楷体" panose="02010600040101010101" charset="-122"/>
                    <a:ea typeface="华文楷体" panose="02010600040101010101" charset="-122"/>
                  </a:rPr>
                  <a:t>235U</a:t>
                </a:r>
                <a:r>
                  <a:rPr lang="zh-CN" altLang="en-US" sz="2000" dirty="0">
                    <a:solidFill>
                      <a:schemeClr val="tx2"/>
                    </a:solidFill>
                    <a:latin typeface="华文楷体" panose="02010600040101010101" charset="-122"/>
                    <a:ea typeface="华文楷体" panose="02010600040101010101" charset="-122"/>
                  </a:rPr>
                  <a:t>在铀中所占的重量百分比</a:t>
                </a:r>
                <a:r>
                  <a:rPr lang="en-US" altLang="zh-CN" sz="2000" dirty="0">
                    <a:solidFill>
                      <a:schemeClr val="tx2"/>
                    </a:solidFill>
                    <a:latin typeface="华文楷体" panose="02010600040101010101" charset="-122"/>
                    <a:ea typeface="华文楷体" panose="02010600040101010101" charset="-122"/>
                  </a:rPr>
                  <a:t>)</a:t>
                </a:r>
                <a:r>
                  <a:rPr lang="zh-CN" altLang="en-US" sz="2000" dirty="0">
                    <a:solidFill>
                      <a:schemeClr val="tx2"/>
                    </a:solidFill>
                    <a:latin typeface="华文楷体" panose="02010600040101010101" charset="-122"/>
                    <a:ea typeface="华文楷体" panose="02010600040101010101" charset="-122"/>
                  </a:rPr>
                  <a:t>。</a:t>
                </a:r>
                <a:endParaRPr lang="en-US" altLang="zh-CN" sz="2000" dirty="0">
                  <a:solidFill>
                    <a:schemeClr val="tx2"/>
                  </a:solidFill>
                  <a:latin typeface="华文楷体" panose="02010600040101010101" charset="-122"/>
                  <a:ea typeface="华文楷体" panose="02010600040101010101" charset="-122"/>
                </a:endParaRPr>
              </a:p>
              <a:p>
                <a:r>
                  <a:rPr lang="zh-CN" altLang="en-US" dirty="0">
                    <a:solidFill>
                      <a:schemeClr val="tx2"/>
                    </a:solidFill>
                    <a:latin typeface="华文楷体" panose="02010600040101010101" charset="-122"/>
                    <a:ea typeface="华文楷体" panose="02010600040101010101" charset="-122"/>
                  </a:rPr>
                  <a:t>解：</a:t>
                </a:r>
                <a:r>
                  <a:rPr lang="zh-CN" altLang="zh-CN" dirty="0">
                    <a:solidFill>
                      <a:schemeClr val="tx2"/>
                    </a:solidFill>
                    <a:latin typeface="华文楷体" panose="02010600040101010101" charset="-122"/>
                    <a:ea typeface="华文楷体" panose="02010600040101010101" charset="-122"/>
                  </a:rPr>
                  <a:t>设以 </a:t>
                </a:r>
                <a14:m>
                  <m:oMath xmlns:m="http://schemas.openxmlformats.org/officeDocument/2006/math">
                    <m:sSub>
                      <m:sSubPr>
                        <m:ctrlPr>
                          <a:rPr lang="zh-CN" altLang="zh-CN" i="1">
                            <a:solidFill>
                              <a:schemeClr val="tx2"/>
                            </a:solidFill>
                            <a:latin typeface="Cambria Math" panose="02040503050406030204" pitchFamily="18" charset="0"/>
                          </a:rPr>
                        </m:ctrlPr>
                      </m:sSubPr>
                      <m:e>
                        <m:r>
                          <a:rPr lang="en-US" altLang="zh-CN" i="1">
                            <a:solidFill>
                              <a:schemeClr val="tx2"/>
                            </a:solidFill>
                            <a:latin typeface="Cambria Math" panose="02040503050406030204" pitchFamily="18" charset="0"/>
                          </a:rPr>
                          <m:t>𝑐</m:t>
                        </m:r>
                      </m:e>
                      <m:sub>
                        <m:r>
                          <a:rPr lang="en-US" altLang="zh-CN">
                            <a:solidFill>
                              <a:schemeClr val="tx2"/>
                            </a:solidFill>
                            <a:latin typeface="Cambria Math" panose="02040503050406030204" pitchFamily="18" charset="0"/>
                          </a:rPr>
                          <m:t>5</m:t>
                        </m:r>
                      </m:sub>
                    </m:sSub>
                  </m:oMath>
                </a14:m>
                <a:r>
                  <a:rPr lang="en-US" altLang="zh-CN" dirty="0">
                    <a:solidFill>
                      <a:schemeClr val="tx2"/>
                    </a:solidFill>
                    <a:latin typeface="华文楷体" panose="02010600040101010101" charset="-122"/>
                    <a:ea typeface="华文楷体" panose="02010600040101010101" charset="-122"/>
                  </a:rPr>
                  <a:t> </a:t>
                </a:r>
                <a:r>
                  <a:rPr lang="zh-CN" altLang="zh-CN" dirty="0">
                    <a:solidFill>
                      <a:schemeClr val="tx2"/>
                    </a:solidFill>
                    <a:latin typeface="华文楷体" panose="02010600040101010101" charset="-122"/>
                    <a:ea typeface="华文楷体" panose="02010600040101010101" charset="-122"/>
                  </a:rPr>
                  <a:t>表示富集</a:t>
                </a:r>
                <a:r>
                  <a:rPr lang="zh-CN" altLang="en-US" dirty="0">
                    <a:solidFill>
                      <a:schemeClr val="tx2"/>
                    </a:solidFill>
                    <a:latin typeface="华文楷体" panose="02010600040101010101" charset="-122"/>
                    <a:ea typeface="华文楷体" panose="02010600040101010101" charset="-122"/>
                  </a:rPr>
                  <a:t>铀</a:t>
                </a:r>
                <a:r>
                  <a:rPr lang="zh-CN" altLang="zh-CN" dirty="0">
                    <a:solidFill>
                      <a:schemeClr val="tx2"/>
                    </a:solidFill>
                    <a:latin typeface="华文楷体" panose="02010600040101010101" charset="-122"/>
                    <a:ea typeface="华文楷体" panose="02010600040101010101" charset="-122"/>
                  </a:rPr>
                  <a:t>内 </a:t>
                </a:r>
                <a14:m>
                  <m:oMath xmlns:m="http://schemas.openxmlformats.org/officeDocument/2006/math">
                    <m:sSup>
                      <m:sSupPr>
                        <m:ctrlPr>
                          <a:rPr lang="zh-CN" altLang="zh-CN" i="1">
                            <a:solidFill>
                              <a:schemeClr val="tx2"/>
                            </a:solidFill>
                            <a:latin typeface="Cambria Math" panose="02040503050406030204" pitchFamily="18" charset="0"/>
                          </a:rPr>
                        </m:ctrlPr>
                      </m:sSupPr>
                      <m:e>
                        <m:r>
                          <a:rPr lang="en-US" altLang="zh-CN" i="1">
                            <a:solidFill>
                              <a:schemeClr val="tx2"/>
                            </a:solidFill>
                            <a:latin typeface="Cambria Math" panose="02040503050406030204" pitchFamily="18" charset="0"/>
                          </a:rPr>
                          <m:t> </m:t>
                        </m:r>
                      </m:e>
                      <m:sup>
                        <m:r>
                          <a:rPr lang="en-US" altLang="zh-CN">
                            <a:solidFill>
                              <a:schemeClr val="tx2"/>
                            </a:solidFill>
                            <a:latin typeface="Cambria Math" panose="02040503050406030204" pitchFamily="18" charset="0"/>
                          </a:rPr>
                          <m:t>235</m:t>
                        </m:r>
                      </m:sup>
                    </m:sSup>
                    <m:r>
                      <m:rPr>
                        <m:sty m:val="p"/>
                      </m:rPr>
                      <a:rPr lang="en-US" altLang="zh-CN">
                        <a:solidFill>
                          <a:schemeClr val="tx2"/>
                        </a:solidFill>
                        <a:latin typeface="Cambria Math" panose="02040503050406030204" pitchFamily="18" charset="0"/>
                      </a:rPr>
                      <m:t>U</m:t>
                    </m:r>
                  </m:oMath>
                </a14:m>
                <a:r>
                  <a:rPr lang="en-US" altLang="zh-CN" dirty="0">
                    <a:solidFill>
                      <a:schemeClr val="tx2"/>
                    </a:solidFill>
                    <a:latin typeface="华文楷体" panose="02010600040101010101" charset="-122"/>
                    <a:ea typeface="华文楷体" panose="02010600040101010101" charset="-122"/>
                  </a:rPr>
                  <a:t> </a:t>
                </a:r>
                <a:r>
                  <a:rPr lang="zh-CN" altLang="zh-CN" dirty="0">
                    <a:solidFill>
                      <a:schemeClr val="tx2"/>
                    </a:solidFill>
                    <a:latin typeface="华文楷体" panose="02010600040101010101" charset="-122"/>
                    <a:ea typeface="华文楷体" panose="02010600040101010101" charset="-122"/>
                  </a:rPr>
                  <a:t>的核子数与</a:t>
                </a:r>
                <a:r>
                  <a:rPr lang="zh-CN" altLang="en-US" dirty="0">
                    <a:solidFill>
                      <a:schemeClr val="tx2"/>
                    </a:solidFill>
                    <a:latin typeface="华文楷体" panose="02010600040101010101" charset="-122"/>
                    <a:ea typeface="华文楷体" panose="02010600040101010101" charset="-122"/>
                  </a:rPr>
                  <a:t>铀</a:t>
                </a:r>
                <a:r>
                  <a:rPr lang="zh-CN" altLang="zh-CN" dirty="0">
                    <a:solidFill>
                      <a:schemeClr val="tx2"/>
                    </a:solidFill>
                    <a:latin typeface="华文楷体" panose="02010600040101010101" charset="-122"/>
                    <a:ea typeface="华文楷体" panose="02010600040101010101" charset="-122"/>
                  </a:rPr>
                  <a:t> </a:t>
                </a:r>
                <a14:m>
                  <m:oMath xmlns:m="http://schemas.openxmlformats.org/officeDocument/2006/math">
                    <m:r>
                      <a:rPr lang="en-US" altLang="zh-CN" i="1" baseline="30000" dirty="0">
                        <a:solidFill>
                          <a:schemeClr val="tx2"/>
                        </a:solidFill>
                        <a:latin typeface="Cambria Math" panose="02040503050406030204" pitchFamily="18" charset="0"/>
                        <a:ea typeface="华文楷体" panose="02010600040101010101" charset="-122"/>
                      </a:rPr>
                      <m:t>2</m:t>
                    </m:r>
                  </m:oMath>
                </a14:m>
                <a:r>
                  <a:rPr lang="en-US" altLang="zh-CN" baseline="30000" dirty="0">
                    <a:solidFill>
                      <a:schemeClr val="tx2"/>
                    </a:solidFill>
                    <a:latin typeface="华文楷体" panose="02010600040101010101" charset="-122"/>
                    <a:ea typeface="华文楷体" panose="02010600040101010101" charset="-122"/>
                  </a:rPr>
                  <a:t>35</a:t>
                </a:r>
                <a:r>
                  <a:rPr lang="en-US" altLang="zh-CN" dirty="0">
                    <a:solidFill>
                      <a:schemeClr val="tx2"/>
                    </a:solidFill>
                    <a:latin typeface="华文楷体" panose="02010600040101010101" charset="-122"/>
                    <a:ea typeface="华文楷体" panose="02010600040101010101" charset="-122"/>
                  </a:rPr>
                  <a:t>U+</a:t>
                </a:r>
                <a:r>
                  <a:rPr lang="en-US" altLang="zh-CN" baseline="30000" dirty="0">
                    <a:solidFill>
                      <a:schemeClr val="tx2"/>
                    </a:solidFill>
                    <a:latin typeface="华文楷体" panose="02010600040101010101" charset="-122"/>
                    <a:ea typeface="华文楷体" panose="02010600040101010101" charset="-122"/>
                  </a:rPr>
                  <a:t>238</a:t>
                </a:r>
                <a:r>
                  <a:rPr lang="en-US" altLang="zh-CN" dirty="0">
                    <a:solidFill>
                      <a:schemeClr val="tx2"/>
                    </a:solidFill>
                    <a:latin typeface="华文楷体" panose="02010600040101010101" charset="-122"/>
                    <a:ea typeface="华文楷体" panose="02010600040101010101" charset="-122"/>
                  </a:rPr>
                  <a:t>U</a:t>
                </a:r>
                <a:r>
                  <a:rPr lang="zh-CN" altLang="zh-CN" dirty="0">
                    <a:solidFill>
                      <a:schemeClr val="tx2"/>
                    </a:solidFill>
                    <a:latin typeface="华文楷体" panose="02010600040101010101" charset="-122"/>
                    <a:ea typeface="华文楷体" panose="02010600040101010101" charset="-122"/>
                  </a:rPr>
                  <a:t>的</a:t>
                </a:r>
                <a:r>
                  <a:rPr lang="zh-CN" altLang="zh-CN" b="1" dirty="0">
                    <a:solidFill>
                      <a:srgbClr val="FF0000"/>
                    </a:solidFill>
                    <a:latin typeface="华文楷体" panose="02010600040101010101" charset="-122"/>
                    <a:ea typeface="华文楷体" panose="02010600040101010101" charset="-122"/>
                  </a:rPr>
                  <a:t>核子数之比</a:t>
                </a:r>
                <a:r>
                  <a:rPr lang="zh-CN" altLang="zh-CN" dirty="0">
                    <a:solidFill>
                      <a:schemeClr val="tx2"/>
                    </a:solidFill>
                    <a:latin typeface="华文楷体" panose="02010600040101010101" charset="-122"/>
                    <a:ea typeface="华文楷体" panose="02010600040101010101" charset="-122"/>
                  </a:rPr>
                  <a:t>，</a:t>
                </a:r>
                <a:endParaRPr lang="en-US" altLang="zh-CN" dirty="0">
                  <a:solidFill>
                    <a:schemeClr val="tx2"/>
                  </a:solidFill>
                  <a:latin typeface="华文楷体" panose="02010600040101010101" charset="-122"/>
                  <a:ea typeface="华文楷体" panose="02010600040101010101" charset="-122"/>
                </a:endParaRPr>
              </a:p>
              <a:p>
                <a:r>
                  <a:rPr lang="zh-CN" altLang="zh-CN" dirty="0">
                    <a:solidFill>
                      <a:schemeClr val="tx2"/>
                    </a:solidFill>
                    <a:latin typeface="华文楷体" panose="02010600040101010101" charset="-122"/>
                    <a:ea typeface="华文楷体" panose="02010600040101010101" charset="-122"/>
                  </a:rPr>
                  <a:t>则 </a:t>
                </a:r>
                <a14:m>
                  <m:oMath xmlns:m="http://schemas.openxmlformats.org/officeDocument/2006/math">
                    <m:r>
                      <a:rPr lang="en-US" altLang="zh-CN">
                        <a:solidFill>
                          <a:schemeClr val="tx2"/>
                        </a:solidFill>
                        <a:latin typeface="Cambria Math" panose="02040503050406030204" pitchFamily="18" charset="0"/>
                      </a:rPr>
                      <m:t>235</m:t>
                    </m:r>
                    <m:r>
                      <a:rPr lang="en-US" altLang="zh-CN">
                        <a:solidFill>
                          <a:schemeClr val="tx2"/>
                        </a:solidFill>
                        <a:latin typeface="Cambria Math" panose="02040503050406030204" pitchFamily="18" charset="0"/>
                      </a:rPr>
                      <m:t>×</m:t>
                    </m:r>
                    <m:sSub>
                      <m:sSubPr>
                        <m:ctrlPr>
                          <a:rPr lang="zh-CN" altLang="zh-CN" i="1">
                            <a:solidFill>
                              <a:schemeClr val="tx2"/>
                            </a:solidFill>
                            <a:latin typeface="Cambria Math" panose="02040503050406030204" pitchFamily="18" charset="0"/>
                          </a:rPr>
                        </m:ctrlPr>
                      </m:sSubPr>
                      <m:e>
                        <m:r>
                          <m:rPr>
                            <m:sty m:val="p"/>
                          </m:rPr>
                          <a:rPr lang="en-US" altLang="zh-CN">
                            <a:solidFill>
                              <a:schemeClr val="tx2"/>
                            </a:solidFill>
                            <a:latin typeface="Cambria Math" panose="02040503050406030204" pitchFamily="18" charset="0"/>
                          </a:rPr>
                          <m:t>c</m:t>
                        </m:r>
                      </m:e>
                      <m:sub>
                        <m:r>
                          <a:rPr lang="en-US" altLang="zh-CN">
                            <a:solidFill>
                              <a:schemeClr val="tx2"/>
                            </a:solidFill>
                            <a:latin typeface="Cambria Math" panose="02040503050406030204" pitchFamily="18" charset="0"/>
                          </a:rPr>
                          <m:t>5</m:t>
                        </m:r>
                      </m:sub>
                    </m:sSub>
                    <m:r>
                      <a:rPr lang="en-US" altLang="zh-CN">
                        <a:solidFill>
                          <a:schemeClr val="tx2"/>
                        </a:solidFill>
                        <a:latin typeface="Cambria Math" panose="02040503050406030204" pitchFamily="18" charset="0"/>
                      </a:rPr>
                      <m:t>/</m:t>
                    </m:r>
                    <m:d>
                      <m:dPr>
                        <m:ctrlPr>
                          <a:rPr lang="zh-CN" altLang="zh-CN" i="1">
                            <a:solidFill>
                              <a:schemeClr val="tx2"/>
                            </a:solidFill>
                            <a:latin typeface="Cambria Math" panose="02040503050406030204" pitchFamily="18" charset="0"/>
                          </a:rPr>
                        </m:ctrlPr>
                      </m:dPr>
                      <m:e>
                        <m:r>
                          <a:rPr lang="en-US" altLang="zh-CN">
                            <a:solidFill>
                              <a:schemeClr val="tx2"/>
                            </a:solidFill>
                            <a:latin typeface="Cambria Math" panose="02040503050406030204" pitchFamily="18" charset="0"/>
                          </a:rPr>
                          <m:t>235</m:t>
                        </m:r>
                        <m:r>
                          <a:rPr lang="en-US" altLang="zh-CN">
                            <a:solidFill>
                              <a:schemeClr val="tx2"/>
                            </a:solidFill>
                            <a:latin typeface="Cambria Math" panose="02040503050406030204" pitchFamily="18" charset="0"/>
                          </a:rPr>
                          <m:t>×</m:t>
                        </m:r>
                        <m:sSub>
                          <m:sSubPr>
                            <m:ctrlPr>
                              <a:rPr lang="zh-CN" altLang="zh-CN" i="1">
                                <a:solidFill>
                                  <a:schemeClr val="tx2"/>
                                </a:solidFill>
                                <a:latin typeface="Cambria Math" panose="02040503050406030204" pitchFamily="18" charset="0"/>
                              </a:rPr>
                            </m:ctrlPr>
                          </m:sSubPr>
                          <m:e>
                            <m:r>
                              <m:rPr>
                                <m:sty m:val="p"/>
                              </m:rPr>
                              <a:rPr lang="en-US" altLang="zh-CN">
                                <a:solidFill>
                                  <a:schemeClr val="tx2"/>
                                </a:solidFill>
                                <a:latin typeface="Cambria Math" panose="02040503050406030204" pitchFamily="18" charset="0"/>
                              </a:rPr>
                              <m:t>c</m:t>
                            </m:r>
                          </m:e>
                          <m:sub>
                            <m:r>
                              <a:rPr lang="en-US" altLang="zh-CN">
                                <a:solidFill>
                                  <a:schemeClr val="tx2"/>
                                </a:solidFill>
                                <a:latin typeface="Cambria Math" panose="02040503050406030204" pitchFamily="18" charset="0"/>
                              </a:rPr>
                              <m:t>5</m:t>
                            </m:r>
                          </m:sub>
                        </m:sSub>
                        <m:r>
                          <a:rPr lang="en-US" altLang="zh-CN">
                            <a:solidFill>
                              <a:schemeClr val="tx2"/>
                            </a:solidFill>
                            <a:latin typeface="Cambria Math" panose="02040503050406030204" pitchFamily="18" charset="0"/>
                          </a:rPr>
                          <m:t>+</m:t>
                        </m:r>
                        <m:r>
                          <a:rPr lang="en-US" altLang="zh-CN">
                            <a:solidFill>
                              <a:schemeClr val="tx2"/>
                            </a:solidFill>
                            <a:latin typeface="Cambria Math" panose="02040503050406030204" pitchFamily="18" charset="0"/>
                          </a:rPr>
                          <m:t>238</m:t>
                        </m:r>
                        <m:r>
                          <a:rPr lang="en-US" altLang="zh-CN">
                            <a:solidFill>
                              <a:schemeClr val="tx2"/>
                            </a:solidFill>
                            <a:latin typeface="Cambria Math" panose="02040503050406030204" pitchFamily="18" charset="0"/>
                          </a:rPr>
                          <m:t>×</m:t>
                        </m:r>
                        <m:d>
                          <m:dPr>
                            <m:ctrlPr>
                              <a:rPr lang="zh-CN" altLang="zh-CN" i="1">
                                <a:solidFill>
                                  <a:schemeClr val="tx2"/>
                                </a:solidFill>
                                <a:latin typeface="Cambria Math" panose="02040503050406030204" pitchFamily="18" charset="0"/>
                              </a:rPr>
                            </m:ctrlPr>
                          </m:dPr>
                          <m:e>
                            <m:r>
                              <a:rPr lang="en-US" altLang="zh-CN">
                                <a:solidFill>
                                  <a:schemeClr val="tx2"/>
                                </a:solidFill>
                                <a:latin typeface="Cambria Math" panose="02040503050406030204" pitchFamily="18" charset="0"/>
                              </a:rPr>
                              <m:t>1</m:t>
                            </m:r>
                            <m:r>
                              <a:rPr lang="en-US" altLang="zh-CN" i="1">
                                <a:solidFill>
                                  <a:schemeClr val="tx2"/>
                                </a:solidFill>
                                <a:latin typeface="Cambria Math" panose="02040503050406030204" pitchFamily="18" charset="0"/>
                              </a:rPr>
                              <m:t>−</m:t>
                            </m:r>
                            <m:sSub>
                              <m:sSubPr>
                                <m:ctrlPr>
                                  <a:rPr lang="zh-CN" altLang="zh-CN" i="1">
                                    <a:solidFill>
                                      <a:schemeClr val="tx2"/>
                                    </a:solidFill>
                                    <a:latin typeface="Cambria Math" panose="02040503050406030204" pitchFamily="18" charset="0"/>
                                  </a:rPr>
                                </m:ctrlPr>
                              </m:sSubPr>
                              <m:e>
                                <m:r>
                                  <m:rPr>
                                    <m:sty m:val="p"/>
                                  </m:rPr>
                                  <a:rPr lang="en-US" altLang="zh-CN">
                                    <a:solidFill>
                                      <a:schemeClr val="tx2"/>
                                    </a:solidFill>
                                    <a:latin typeface="Cambria Math" panose="02040503050406030204" pitchFamily="18" charset="0"/>
                                  </a:rPr>
                                  <m:t>c</m:t>
                                </m:r>
                              </m:e>
                              <m:sub>
                                <m:r>
                                  <a:rPr lang="en-US" altLang="zh-CN">
                                    <a:solidFill>
                                      <a:schemeClr val="tx2"/>
                                    </a:solidFill>
                                    <a:latin typeface="Cambria Math" panose="02040503050406030204" pitchFamily="18" charset="0"/>
                                  </a:rPr>
                                  <m:t>5</m:t>
                                </m:r>
                              </m:sub>
                            </m:sSub>
                          </m:e>
                        </m:d>
                      </m:e>
                    </m:d>
                    <m:r>
                      <a:rPr lang="en-US" altLang="zh-CN">
                        <a:solidFill>
                          <a:schemeClr val="tx2"/>
                        </a:solidFill>
                        <a:latin typeface="Cambria Math" panose="02040503050406030204" pitchFamily="18" charset="0"/>
                      </a:rPr>
                      <m:t>=</m:t>
                    </m:r>
                    <m:r>
                      <a:rPr lang="en-US" altLang="zh-CN" i="1">
                        <a:solidFill>
                          <a:schemeClr val="tx2"/>
                        </a:solidFill>
                        <a:latin typeface="Cambria Math" panose="02040503050406030204" pitchFamily="18" charset="0"/>
                      </a:rPr>
                      <m:t>𝜀</m:t>
                    </m:r>
                  </m:oMath>
                </a14:m>
                <a:br>
                  <a:rPr lang="en-US" altLang="zh-CN" dirty="0">
                    <a:solidFill>
                      <a:schemeClr val="tx2"/>
                    </a:solidFill>
                    <a:latin typeface="华文楷体" panose="02010600040101010101" charset="-122"/>
                    <a:ea typeface="华文楷体" panose="02010600040101010101" charset="-122"/>
                  </a:rPr>
                </a:br>
                <a:r>
                  <a:rPr lang="zh-CN" altLang="zh-CN" dirty="0">
                    <a:solidFill>
                      <a:schemeClr val="tx2"/>
                    </a:solidFill>
                    <a:latin typeface="华文楷体" panose="02010600040101010101" charset="-122"/>
                    <a:ea typeface="华文楷体" panose="02010600040101010101" charset="-122"/>
                  </a:rPr>
                  <a:t>求得</a:t>
                </a:r>
                <a:r>
                  <a:rPr lang="en-US" altLang="zh-CN" dirty="0">
                    <a:solidFill>
                      <a:schemeClr val="tx2"/>
                    </a:solidFill>
                    <a:latin typeface="华文楷体" panose="02010600040101010101" charset="-122"/>
                    <a:ea typeface="华文楷体" panose="02010600040101010101" charset="-122"/>
                  </a:rPr>
                  <a:t>:</a:t>
                </a:r>
                <a:endParaRPr lang="zh-CN" altLang="zh-CN" dirty="0">
                  <a:solidFill>
                    <a:schemeClr val="tx2"/>
                  </a:solidFill>
                  <a:latin typeface="华文楷体" panose="02010600040101010101" charset="-122"/>
                  <a:ea typeface="华文楷体" panose="02010600040101010101" charset="-122"/>
                </a:endParaRPr>
              </a:p>
              <a:p>
                <a14:m>
                  <m:oMathPara xmlns:m="http://schemas.openxmlformats.org/officeDocument/2006/math">
                    <m:oMathParaPr>
                      <m:jc m:val="centerGroup"/>
                    </m:oMathParaPr>
                    <m:oMath xmlns:m="http://schemas.openxmlformats.org/officeDocument/2006/math">
                      <m:sSub>
                        <m:sSubPr>
                          <m:ctrlPr>
                            <a:rPr lang="zh-CN" altLang="zh-CN" i="1">
                              <a:solidFill>
                                <a:schemeClr val="tx2"/>
                              </a:solidFill>
                              <a:latin typeface="Cambria Math" panose="02040503050406030204" pitchFamily="18" charset="0"/>
                            </a:rPr>
                          </m:ctrlPr>
                        </m:sSubPr>
                        <m:e>
                          <m:r>
                            <a:rPr lang="en-US" altLang="zh-CN" i="1">
                              <a:solidFill>
                                <a:schemeClr val="tx2"/>
                              </a:solidFill>
                              <a:latin typeface="Cambria Math" panose="02040503050406030204" pitchFamily="18" charset="0"/>
                            </a:rPr>
                            <m:t>𝑐</m:t>
                          </m:r>
                        </m:e>
                        <m:sub>
                          <m:r>
                            <a:rPr lang="en-US" altLang="zh-CN">
                              <a:solidFill>
                                <a:schemeClr val="tx2"/>
                              </a:solidFill>
                              <a:latin typeface="Cambria Math" panose="02040503050406030204" pitchFamily="18" charset="0"/>
                            </a:rPr>
                            <m:t>5</m:t>
                          </m:r>
                        </m:sub>
                      </m:sSub>
                      <m:r>
                        <a:rPr lang="en-US" altLang="zh-CN">
                          <a:solidFill>
                            <a:schemeClr val="tx2"/>
                          </a:solidFill>
                          <a:latin typeface="Cambria Math" panose="02040503050406030204" pitchFamily="18" charset="0"/>
                        </a:rPr>
                        <m:t>=(</m:t>
                      </m:r>
                      <m:r>
                        <a:rPr lang="en-US" altLang="zh-CN">
                          <a:solidFill>
                            <a:schemeClr val="tx2"/>
                          </a:solidFill>
                          <a:latin typeface="Cambria Math" panose="02040503050406030204" pitchFamily="18" charset="0"/>
                        </a:rPr>
                        <m:t>1</m:t>
                      </m:r>
                      <m:r>
                        <a:rPr lang="en-US" altLang="zh-CN">
                          <a:solidFill>
                            <a:schemeClr val="tx2"/>
                          </a:solidFill>
                          <a:latin typeface="Cambria Math" panose="02040503050406030204" pitchFamily="18" charset="0"/>
                        </a:rPr>
                        <m:t>+</m:t>
                      </m:r>
                      <m:r>
                        <a:rPr lang="en-US" altLang="zh-CN">
                          <a:solidFill>
                            <a:schemeClr val="tx2"/>
                          </a:solidFill>
                          <a:latin typeface="Cambria Math" panose="02040503050406030204" pitchFamily="18" charset="0"/>
                        </a:rPr>
                        <m:t>0</m:t>
                      </m:r>
                      <m:r>
                        <a:rPr lang="en-US" altLang="zh-CN">
                          <a:solidFill>
                            <a:schemeClr val="tx2"/>
                          </a:solidFill>
                          <a:latin typeface="Cambria Math" panose="02040503050406030204" pitchFamily="18" charset="0"/>
                        </a:rPr>
                        <m:t>.</m:t>
                      </m:r>
                      <m:r>
                        <a:rPr lang="en-US" altLang="zh-CN">
                          <a:solidFill>
                            <a:schemeClr val="tx2"/>
                          </a:solidFill>
                          <a:latin typeface="Cambria Math" panose="02040503050406030204" pitchFamily="18" charset="0"/>
                        </a:rPr>
                        <m:t>9874</m:t>
                      </m:r>
                      <m:r>
                        <a:rPr lang="en-US" altLang="zh-CN">
                          <a:solidFill>
                            <a:schemeClr val="tx2"/>
                          </a:solidFill>
                          <a:latin typeface="Cambria Math" panose="02040503050406030204" pitchFamily="18" charset="0"/>
                        </a:rPr>
                        <m:t>(</m:t>
                      </m:r>
                      <m:r>
                        <a:rPr lang="en-US" altLang="zh-CN">
                          <a:solidFill>
                            <a:schemeClr val="tx2"/>
                          </a:solidFill>
                          <a:latin typeface="Cambria Math" panose="02040503050406030204" pitchFamily="18" charset="0"/>
                        </a:rPr>
                        <m:t>1</m:t>
                      </m:r>
                      <m:r>
                        <a:rPr lang="en-US" altLang="zh-CN">
                          <a:solidFill>
                            <a:schemeClr val="tx2"/>
                          </a:solidFill>
                          <a:latin typeface="Cambria Math" panose="02040503050406030204" pitchFamily="18" charset="0"/>
                        </a:rPr>
                        <m:t>/</m:t>
                      </m:r>
                      <m:r>
                        <a:rPr lang="en-US" altLang="zh-CN" i="1">
                          <a:solidFill>
                            <a:schemeClr val="tx2"/>
                          </a:solidFill>
                          <a:latin typeface="Cambria Math" panose="02040503050406030204" pitchFamily="18" charset="0"/>
                        </a:rPr>
                        <m:t>𝜀</m:t>
                      </m:r>
                      <m:r>
                        <a:rPr lang="en-US" altLang="zh-CN" i="1">
                          <a:solidFill>
                            <a:schemeClr val="tx2"/>
                          </a:solidFill>
                          <a:latin typeface="Cambria Math" panose="02040503050406030204" pitchFamily="18" charset="0"/>
                        </a:rPr>
                        <m:t>−</m:t>
                      </m:r>
                      <m:r>
                        <a:rPr lang="en-US" altLang="zh-CN">
                          <a:solidFill>
                            <a:schemeClr val="tx2"/>
                          </a:solidFill>
                          <a:latin typeface="Cambria Math" panose="02040503050406030204" pitchFamily="18" charset="0"/>
                        </a:rPr>
                        <m:t>1</m:t>
                      </m:r>
                      <m:r>
                        <a:rPr lang="en-US" altLang="zh-CN">
                          <a:solidFill>
                            <a:schemeClr val="tx2"/>
                          </a:solidFill>
                          <a:latin typeface="Cambria Math" panose="02040503050406030204" pitchFamily="18" charset="0"/>
                        </a:rPr>
                        <m:t>)</m:t>
                      </m:r>
                      <m:sSup>
                        <m:sSupPr>
                          <m:ctrlPr>
                            <a:rPr lang="zh-CN" altLang="zh-CN" i="1">
                              <a:solidFill>
                                <a:schemeClr val="tx2"/>
                              </a:solidFill>
                              <a:latin typeface="Cambria Math" panose="02040503050406030204" pitchFamily="18" charset="0"/>
                            </a:rPr>
                          </m:ctrlPr>
                        </m:sSupPr>
                        <m:e>
                          <m:r>
                            <a:rPr lang="en-US" altLang="zh-CN">
                              <a:solidFill>
                                <a:schemeClr val="tx2"/>
                              </a:solidFill>
                              <a:latin typeface="Cambria Math" panose="02040503050406030204" pitchFamily="18" charset="0"/>
                            </a:rPr>
                            <m:t>)</m:t>
                          </m:r>
                        </m:e>
                        <m:sup>
                          <m:r>
                            <a:rPr lang="en-US" altLang="zh-CN" i="1">
                              <a:solidFill>
                                <a:schemeClr val="tx2"/>
                              </a:solidFill>
                              <a:latin typeface="Cambria Math" panose="02040503050406030204" pitchFamily="18" charset="0"/>
                            </a:rPr>
                            <m:t>−</m:t>
                          </m:r>
                          <m:r>
                            <a:rPr lang="en-US" altLang="zh-CN">
                              <a:solidFill>
                                <a:schemeClr val="tx2"/>
                              </a:solidFill>
                              <a:latin typeface="Cambria Math" panose="02040503050406030204" pitchFamily="18" charset="0"/>
                            </a:rPr>
                            <m:t>1</m:t>
                          </m:r>
                        </m:sup>
                      </m:sSup>
                      <m:r>
                        <a:rPr lang="en-US" altLang="zh-CN">
                          <a:solidFill>
                            <a:schemeClr val="tx2"/>
                          </a:solidFill>
                          <a:latin typeface="Cambria Math" panose="02040503050406030204" pitchFamily="18" charset="0"/>
                        </a:rPr>
                        <m:t>∣</m:t>
                      </m:r>
                    </m:oMath>
                  </m:oMathPara>
                </a14:m>
                <a:endParaRPr lang="zh-CN" altLang="zh-CN" dirty="0">
                  <a:solidFill>
                    <a:schemeClr val="tx2"/>
                  </a:solidFill>
                  <a:latin typeface="华文楷体" panose="02010600040101010101" charset="-122"/>
                  <a:ea typeface="华文楷体" panose="02010600040101010101" charset="-122"/>
                </a:endParaRPr>
              </a:p>
              <a:p>
                <a:r>
                  <a:rPr lang="zh-CN" altLang="zh-CN" dirty="0">
                    <a:solidFill>
                      <a:schemeClr val="tx2"/>
                    </a:solidFill>
                    <a:latin typeface="华文楷体" panose="02010600040101010101" charset="-122"/>
                    <a:ea typeface="华文楷体" panose="02010600040101010101" charset="-122"/>
                  </a:rPr>
                  <a:t>代入 </a:t>
                </a:r>
                <a14:m>
                  <m:oMath xmlns:m="http://schemas.openxmlformats.org/officeDocument/2006/math">
                    <m:r>
                      <a:rPr lang="en-US" altLang="zh-CN" i="1">
                        <a:solidFill>
                          <a:schemeClr val="tx2"/>
                        </a:solidFill>
                        <a:latin typeface="Cambria Math" panose="02040503050406030204" pitchFamily="18" charset="0"/>
                      </a:rPr>
                      <m:t>𝜀</m:t>
                    </m:r>
                    <m:r>
                      <a:rPr lang="en-US" altLang="zh-CN">
                        <a:solidFill>
                          <a:schemeClr val="tx2"/>
                        </a:solidFill>
                        <a:latin typeface="Cambria Math" panose="02040503050406030204" pitchFamily="18" charset="0"/>
                      </a:rPr>
                      <m:t>=</m:t>
                    </m:r>
                    <m:r>
                      <a:rPr lang="en-US" altLang="zh-CN">
                        <a:solidFill>
                          <a:schemeClr val="tx2"/>
                        </a:solidFill>
                        <a:latin typeface="Cambria Math" panose="02040503050406030204" pitchFamily="18" charset="0"/>
                      </a:rPr>
                      <m:t>2</m:t>
                    </m:r>
                    <m:r>
                      <a:rPr lang="en-US" altLang="zh-CN">
                        <a:solidFill>
                          <a:schemeClr val="tx2"/>
                        </a:solidFill>
                        <a:latin typeface="Cambria Math" panose="02040503050406030204" pitchFamily="18" charset="0"/>
                      </a:rPr>
                      <m:t>.</m:t>
                    </m:r>
                    <m:r>
                      <a:rPr lang="en-US" altLang="zh-CN">
                        <a:solidFill>
                          <a:schemeClr val="tx2"/>
                        </a:solidFill>
                        <a:latin typeface="Cambria Math" panose="02040503050406030204" pitchFamily="18" charset="0"/>
                      </a:rPr>
                      <m:t>43</m:t>
                    </m:r>
                    <m:r>
                      <a:rPr lang="en-US" altLang="zh-CN">
                        <a:solidFill>
                          <a:schemeClr val="tx2"/>
                        </a:solidFill>
                        <a:latin typeface="Cambria Math" panose="02040503050406030204" pitchFamily="18" charset="0"/>
                      </a:rPr>
                      <m:t>%</m:t>
                    </m:r>
                  </m:oMath>
                </a14:m>
                <a:r>
                  <a:rPr lang="en-US" altLang="zh-CN" dirty="0">
                    <a:solidFill>
                      <a:schemeClr val="tx2"/>
                    </a:solidFill>
                    <a:latin typeface="华文楷体" panose="02010600040101010101" charset="-122"/>
                    <a:ea typeface="华文楷体" panose="02010600040101010101" charset="-122"/>
                  </a:rPr>
                  <a:t> </a:t>
                </a:r>
                <a:r>
                  <a:rPr lang="zh-CN" altLang="zh-CN" dirty="0">
                    <a:solidFill>
                      <a:schemeClr val="tx2"/>
                    </a:solidFill>
                    <a:latin typeface="华文楷体" panose="02010600040101010101" charset="-122"/>
                    <a:ea typeface="华文楷体" panose="02010600040101010101" charset="-122"/>
                  </a:rPr>
                  <a:t>可求得 </a:t>
                </a:r>
                <a14:m>
                  <m:oMath xmlns:m="http://schemas.openxmlformats.org/officeDocument/2006/math">
                    <m:sSub>
                      <m:sSubPr>
                        <m:ctrlPr>
                          <a:rPr lang="zh-CN" altLang="zh-CN" i="1">
                            <a:solidFill>
                              <a:schemeClr val="tx2"/>
                            </a:solidFill>
                            <a:latin typeface="Cambria Math" panose="02040503050406030204" pitchFamily="18" charset="0"/>
                          </a:rPr>
                        </m:ctrlPr>
                      </m:sSubPr>
                      <m:e>
                        <m:r>
                          <a:rPr lang="en-US" altLang="zh-CN" i="1">
                            <a:solidFill>
                              <a:schemeClr val="tx2"/>
                            </a:solidFill>
                            <a:latin typeface="Cambria Math" panose="02040503050406030204" pitchFamily="18" charset="0"/>
                          </a:rPr>
                          <m:t>𝑐</m:t>
                        </m:r>
                      </m:e>
                      <m:sub>
                        <m:r>
                          <a:rPr lang="en-US" altLang="zh-CN">
                            <a:solidFill>
                              <a:schemeClr val="tx2"/>
                            </a:solidFill>
                            <a:latin typeface="Cambria Math" panose="02040503050406030204" pitchFamily="18" charset="0"/>
                          </a:rPr>
                          <m:t>5</m:t>
                        </m:r>
                      </m:sub>
                    </m:sSub>
                    <m:r>
                      <a:rPr lang="en-US" altLang="zh-CN">
                        <a:solidFill>
                          <a:schemeClr val="tx2"/>
                        </a:solidFill>
                        <a:latin typeface="Cambria Math" panose="02040503050406030204" pitchFamily="18" charset="0"/>
                      </a:rPr>
                      <m:t>=</m:t>
                    </m:r>
                    <m:r>
                      <a:rPr lang="en-US" altLang="zh-CN">
                        <a:solidFill>
                          <a:schemeClr val="tx2"/>
                        </a:solidFill>
                        <a:latin typeface="Cambria Math" panose="02040503050406030204" pitchFamily="18" charset="0"/>
                      </a:rPr>
                      <m:t>2</m:t>
                    </m:r>
                    <m:r>
                      <a:rPr lang="en-US" altLang="zh-CN">
                        <a:solidFill>
                          <a:schemeClr val="tx2"/>
                        </a:solidFill>
                        <a:latin typeface="Cambria Math" panose="02040503050406030204" pitchFamily="18" charset="0"/>
                      </a:rPr>
                      <m:t>.</m:t>
                    </m:r>
                    <m:r>
                      <a:rPr lang="en-US" altLang="zh-CN">
                        <a:solidFill>
                          <a:schemeClr val="tx2"/>
                        </a:solidFill>
                        <a:latin typeface="Cambria Math" panose="02040503050406030204" pitchFamily="18" charset="0"/>
                      </a:rPr>
                      <m:t>46</m:t>
                    </m:r>
                    <m:r>
                      <a:rPr lang="en-US" altLang="zh-CN">
                        <a:solidFill>
                          <a:schemeClr val="tx2"/>
                        </a:solidFill>
                        <a:latin typeface="Cambria Math" panose="02040503050406030204" pitchFamily="18" charset="0"/>
                      </a:rPr>
                      <m:t>%,</m:t>
                    </m:r>
                  </m:oMath>
                </a14:m>
                <a:r>
                  <a:rPr lang="en-US" altLang="zh-CN" dirty="0">
                    <a:solidFill>
                      <a:schemeClr val="tx2"/>
                    </a:solidFill>
                    <a:latin typeface="华文楷体" panose="02010600040101010101" charset="-122"/>
                    <a:ea typeface="华文楷体" panose="02010600040101010101" charset="-122"/>
                  </a:rPr>
                  <a:t> </a:t>
                </a:r>
                <a:r>
                  <a:rPr lang="zh-CN" altLang="zh-CN" dirty="0">
                    <a:solidFill>
                      <a:schemeClr val="tx2"/>
                    </a:solidFill>
                    <a:latin typeface="华文楷体" panose="02010600040101010101" charset="-122"/>
                    <a:ea typeface="华文楷体" panose="02010600040101010101" charset="-122"/>
                  </a:rPr>
                  <a:t>因此 </a:t>
                </a:r>
                <a14:m>
                  <m:oMath xmlns:m="http://schemas.openxmlformats.org/officeDocument/2006/math">
                    <m:sSub>
                      <m:sSubPr>
                        <m:ctrlPr>
                          <a:rPr lang="zh-CN" altLang="zh-CN" b="1" i="1" smtClean="0">
                            <a:solidFill>
                              <a:srgbClr val="FF0000"/>
                            </a:solidFill>
                            <a:latin typeface="Cambria Math" panose="02040503050406030204" pitchFamily="18" charset="0"/>
                          </a:rPr>
                        </m:ctrlPr>
                      </m:sSubPr>
                      <m:e>
                        <m:r>
                          <a:rPr lang="en-US" altLang="zh-CN" b="1" i="1">
                            <a:solidFill>
                              <a:srgbClr val="FF0000"/>
                            </a:solidFill>
                            <a:latin typeface="Cambria Math" panose="02040503050406030204" pitchFamily="18" charset="0"/>
                          </a:rPr>
                          <m:t>𝑼𝑶</m:t>
                        </m:r>
                      </m:e>
                      <m:sub>
                        <m:r>
                          <a:rPr lang="en-US" altLang="zh-CN" b="1" i="1">
                            <a:solidFill>
                              <a:srgbClr val="FF0000"/>
                            </a:solidFill>
                            <a:latin typeface="Cambria Math" panose="02040503050406030204" pitchFamily="18" charset="0"/>
                          </a:rPr>
                          <m:t>𝟐</m:t>
                        </m:r>
                      </m:sub>
                    </m:sSub>
                  </m:oMath>
                </a14:m>
                <a:r>
                  <a:rPr lang="en-US" altLang="zh-CN" b="1" dirty="0">
                    <a:solidFill>
                      <a:srgbClr val="FF0000"/>
                    </a:solidFill>
                    <a:latin typeface="华文楷体" panose="02010600040101010101" charset="-122"/>
                    <a:ea typeface="华文楷体" panose="02010600040101010101" charset="-122"/>
                  </a:rPr>
                  <a:t> </a:t>
                </a:r>
                <a:r>
                  <a:rPr lang="zh-CN" altLang="zh-CN" b="1" dirty="0">
                    <a:solidFill>
                      <a:srgbClr val="FF0000"/>
                    </a:solidFill>
                    <a:latin typeface="华文楷体" panose="02010600040101010101" charset="-122"/>
                    <a:ea typeface="华文楷体" panose="02010600040101010101" charset="-122"/>
                  </a:rPr>
                  <a:t>的分子量为</a:t>
                </a:r>
                <a:r>
                  <a:rPr lang="en-US" altLang="zh-CN" b="1" dirty="0">
                    <a:solidFill>
                      <a:srgbClr val="FF0000"/>
                    </a:solidFill>
                    <a:latin typeface="华文楷体" panose="02010600040101010101" charset="-122"/>
                    <a:ea typeface="华文楷体" panose="02010600040101010101" charset="-122"/>
                  </a:rPr>
                  <a:t> </a:t>
                </a:r>
                <a:r>
                  <a:rPr lang="en-US" altLang="zh-CN" dirty="0">
                    <a:solidFill>
                      <a:schemeClr val="tx2"/>
                    </a:solidFill>
                    <a:latin typeface="华文楷体" panose="02010600040101010101" charset="-122"/>
                    <a:ea typeface="华文楷体" panose="02010600040101010101" charset="-122"/>
                  </a:rPr>
                  <a:t>:</a:t>
                </a:r>
                <a:endParaRPr lang="zh-CN" altLang="zh-CN" dirty="0">
                  <a:solidFill>
                    <a:schemeClr val="tx2"/>
                  </a:solidFill>
                  <a:latin typeface="华文楷体" panose="02010600040101010101" charset="-122"/>
                  <a:ea typeface="华文楷体" panose="02010600040101010101" charset="-122"/>
                </a:endParaRPr>
              </a:p>
              <a:p>
                <a14:m>
                  <m:oMathPara xmlns:m="http://schemas.openxmlformats.org/officeDocument/2006/math">
                    <m:oMathParaPr>
                      <m:jc m:val="centerGroup"/>
                    </m:oMathParaPr>
                    <m:oMath xmlns:m="http://schemas.openxmlformats.org/officeDocument/2006/math">
                      <m:sSub>
                        <m:sSubPr>
                          <m:ctrlPr>
                            <a:rPr lang="zh-CN" altLang="zh-CN" i="1">
                              <a:solidFill>
                                <a:schemeClr val="tx2"/>
                              </a:solidFill>
                              <a:latin typeface="Cambria Math" panose="02040503050406030204" pitchFamily="18" charset="0"/>
                            </a:rPr>
                          </m:ctrlPr>
                        </m:sSubPr>
                        <m:e>
                          <m:r>
                            <m:rPr>
                              <m:sty m:val="p"/>
                            </m:rPr>
                            <a:rPr lang="en-US" altLang="zh-CN">
                              <a:solidFill>
                                <a:schemeClr val="tx2"/>
                              </a:solidFill>
                              <a:latin typeface="Cambria Math" panose="02040503050406030204" pitchFamily="18" charset="0"/>
                            </a:rPr>
                            <m:t>M</m:t>
                          </m:r>
                        </m:e>
                        <m:sub>
                          <m:r>
                            <m:rPr>
                              <m:sty m:val="p"/>
                            </m:rPr>
                            <a:rPr lang="en-US" altLang="zh-CN">
                              <a:solidFill>
                                <a:schemeClr val="tx2"/>
                              </a:solidFill>
                              <a:latin typeface="Cambria Math" panose="02040503050406030204" pitchFamily="18" charset="0"/>
                            </a:rPr>
                            <m:t>UO</m:t>
                          </m:r>
                          <m:r>
                            <a:rPr lang="en-US" altLang="zh-CN">
                              <a:solidFill>
                                <a:schemeClr val="tx2"/>
                              </a:solidFill>
                              <a:latin typeface="Cambria Math" panose="02040503050406030204" pitchFamily="18" charset="0"/>
                            </a:rPr>
                            <m:t>2</m:t>
                          </m:r>
                        </m:sub>
                      </m:sSub>
                      <m:r>
                        <a:rPr lang="en-US" altLang="zh-CN">
                          <a:solidFill>
                            <a:schemeClr val="tx2"/>
                          </a:solidFill>
                          <a:latin typeface="Cambria Math" panose="02040503050406030204" pitchFamily="18" charset="0"/>
                        </a:rPr>
                        <m:t>=</m:t>
                      </m:r>
                      <m:r>
                        <a:rPr lang="en-US" altLang="zh-CN">
                          <a:solidFill>
                            <a:schemeClr val="tx2"/>
                          </a:solidFill>
                          <a:latin typeface="Cambria Math" panose="02040503050406030204" pitchFamily="18" charset="0"/>
                        </a:rPr>
                        <m:t>235</m:t>
                      </m:r>
                      <m:sSub>
                        <m:sSubPr>
                          <m:ctrlPr>
                            <a:rPr lang="zh-CN" altLang="zh-CN" i="1">
                              <a:solidFill>
                                <a:schemeClr val="tx2"/>
                              </a:solidFill>
                              <a:latin typeface="Cambria Math" panose="02040503050406030204" pitchFamily="18" charset="0"/>
                            </a:rPr>
                          </m:ctrlPr>
                        </m:sSubPr>
                        <m:e>
                          <m:r>
                            <m:rPr>
                              <m:sty m:val="p"/>
                            </m:rPr>
                            <a:rPr lang="en-US" altLang="zh-CN">
                              <a:solidFill>
                                <a:schemeClr val="tx2"/>
                              </a:solidFill>
                              <a:latin typeface="Cambria Math" panose="02040503050406030204" pitchFamily="18" charset="0"/>
                            </a:rPr>
                            <m:t>c</m:t>
                          </m:r>
                        </m:e>
                        <m:sub>
                          <m:r>
                            <a:rPr lang="en-US" altLang="zh-CN">
                              <a:solidFill>
                                <a:schemeClr val="tx2"/>
                              </a:solidFill>
                              <a:latin typeface="Cambria Math" panose="02040503050406030204" pitchFamily="18" charset="0"/>
                            </a:rPr>
                            <m:t>5</m:t>
                          </m:r>
                        </m:sub>
                      </m:sSub>
                      <m:r>
                        <a:rPr lang="en-US" altLang="zh-CN">
                          <a:solidFill>
                            <a:schemeClr val="tx2"/>
                          </a:solidFill>
                          <a:latin typeface="Cambria Math" panose="02040503050406030204" pitchFamily="18" charset="0"/>
                        </a:rPr>
                        <m:t>+</m:t>
                      </m:r>
                      <m:r>
                        <a:rPr lang="en-US" altLang="zh-CN">
                          <a:solidFill>
                            <a:schemeClr val="tx2"/>
                          </a:solidFill>
                          <a:latin typeface="Cambria Math" panose="02040503050406030204" pitchFamily="18" charset="0"/>
                        </a:rPr>
                        <m:t>238</m:t>
                      </m:r>
                      <m:d>
                        <m:dPr>
                          <m:ctrlPr>
                            <a:rPr lang="zh-CN" altLang="zh-CN" i="1">
                              <a:solidFill>
                                <a:schemeClr val="tx2"/>
                              </a:solidFill>
                              <a:latin typeface="Cambria Math" panose="02040503050406030204" pitchFamily="18" charset="0"/>
                            </a:rPr>
                          </m:ctrlPr>
                        </m:dPr>
                        <m:e>
                          <m:r>
                            <a:rPr lang="en-US" altLang="zh-CN">
                              <a:solidFill>
                                <a:schemeClr val="tx2"/>
                              </a:solidFill>
                              <a:latin typeface="Cambria Math" panose="02040503050406030204" pitchFamily="18" charset="0"/>
                            </a:rPr>
                            <m:t>1</m:t>
                          </m:r>
                          <m:r>
                            <a:rPr lang="en-US" altLang="zh-CN" i="1">
                              <a:solidFill>
                                <a:schemeClr val="tx2"/>
                              </a:solidFill>
                              <a:latin typeface="Cambria Math" panose="02040503050406030204" pitchFamily="18" charset="0"/>
                            </a:rPr>
                            <m:t>−</m:t>
                          </m:r>
                          <m:sSub>
                            <m:sSubPr>
                              <m:ctrlPr>
                                <a:rPr lang="zh-CN" altLang="zh-CN" i="1">
                                  <a:solidFill>
                                    <a:schemeClr val="tx2"/>
                                  </a:solidFill>
                                  <a:latin typeface="Cambria Math" panose="02040503050406030204" pitchFamily="18" charset="0"/>
                                </a:rPr>
                              </m:ctrlPr>
                            </m:sSubPr>
                            <m:e>
                              <m:r>
                                <m:rPr>
                                  <m:sty m:val="p"/>
                                </m:rPr>
                                <a:rPr lang="en-US" altLang="zh-CN">
                                  <a:solidFill>
                                    <a:schemeClr val="tx2"/>
                                  </a:solidFill>
                                  <a:latin typeface="Cambria Math" panose="02040503050406030204" pitchFamily="18" charset="0"/>
                                </a:rPr>
                                <m:t>c</m:t>
                              </m:r>
                            </m:e>
                            <m:sub>
                              <m:r>
                                <a:rPr lang="en-US" altLang="zh-CN">
                                  <a:solidFill>
                                    <a:schemeClr val="tx2"/>
                                  </a:solidFill>
                                  <a:latin typeface="Cambria Math" panose="02040503050406030204" pitchFamily="18" charset="0"/>
                                </a:rPr>
                                <m:t>5</m:t>
                              </m:r>
                            </m:sub>
                          </m:sSub>
                        </m:e>
                      </m:d>
                      <m:r>
                        <a:rPr lang="en-US" altLang="zh-CN">
                          <a:solidFill>
                            <a:schemeClr val="tx2"/>
                          </a:solidFill>
                          <a:latin typeface="Cambria Math" panose="02040503050406030204" pitchFamily="18" charset="0"/>
                        </a:rPr>
                        <m:t>+</m:t>
                      </m:r>
                      <m:r>
                        <a:rPr lang="en-US" altLang="zh-CN">
                          <a:solidFill>
                            <a:schemeClr val="tx2"/>
                          </a:solidFill>
                          <a:latin typeface="Cambria Math" panose="02040503050406030204" pitchFamily="18" charset="0"/>
                        </a:rPr>
                        <m:t>2</m:t>
                      </m:r>
                      <m:r>
                        <a:rPr lang="en-US" altLang="zh-CN">
                          <a:solidFill>
                            <a:schemeClr val="tx2"/>
                          </a:solidFill>
                          <a:latin typeface="Cambria Math" panose="02040503050406030204" pitchFamily="18" charset="0"/>
                        </a:rPr>
                        <m:t>×</m:t>
                      </m:r>
                      <m:r>
                        <a:rPr lang="en-US" altLang="zh-CN">
                          <a:solidFill>
                            <a:schemeClr val="tx2"/>
                          </a:solidFill>
                          <a:latin typeface="Cambria Math" panose="02040503050406030204" pitchFamily="18" charset="0"/>
                        </a:rPr>
                        <m:t>15</m:t>
                      </m:r>
                      <m:r>
                        <a:rPr lang="en-US" altLang="zh-CN">
                          <a:solidFill>
                            <a:schemeClr val="tx2"/>
                          </a:solidFill>
                          <a:latin typeface="Cambria Math" panose="02040503050406030204" pitchFamily="18" charset="0"/>
                        </a:rPr>
                        <m:t>.</m:t>
                      </m:r>
                      <m:r>
                        <a:rPr lang="en-US" altLang="zh-CN">
                          <a:solidFill>
                            <a:schemeClr val="tx2"/>
                          </a:solidFill>
                          <a:latin typeface="Cambria Math" panose="02040503050406030204" pitchFamily="18" charset="0"/>
                        </a:rPr>
                        <m:t>999</m:t>
                      </m:r>
                      <m:r>
                        <a:rPr lang="en-US" altLang="zh-CN">
                          <a:solidFill>
                            <a:schemeClr val="tx2"/>
                          </a:solidFill>
                          <a:latin typeface="Cambria Math" panose="02040503050406030204" pitchFamily="18" charset="0"/>
                        </a:rPr>
                        <m:t>=</m:t>
                      </m:r>
                      <m:r>
                        <a:rPr lang="en-US" altLang="zh-CN">
                          <a:solidFill>
                            <a:schemeClr val="tx2"/>
                          </a:solidFill>
                          <a:latin typeface="Cambria Math" panose="02040503050406030204" pitchFamily="18" charset="0"/>
                        </a:rPr>
                        <m:t>269</m:t>
                      </m:r>
                      <m:r>
                        <a:rPr lang="en-US" altLang="zh-CN">
                          <a:solidFill>
                            <a:schemeClr val="tx2"/>
                          </a:solidFill>
                          <a:latin typeface="Cambria Math" panose="02040503050406030204" pitchFamily="18" charset="0"/>
                        </a:rPr>
                        <m:t>.</m:t>
                      </m:r>
                      <m:r>
                        <a:rPr lang="en-US" altLang="zh-CN">
                          <a:solidFill>
                            <a:schemeClr val="tx2"/>
                          </a:solidFill>
                          <a:latin typeface="Cambria Math" panose="02040503050406030204" pitchFamily="18" charset="0"/>
                        </a:rPr>
                        <m:t>924</m:t>
                      </m:r>
                    </m:oMath>
                  </m:oMathPara>
                </a14:m>
                <a:endParaRPr lang="zh-CN" altLang="zh-CN" dirty="0">
                  <a:solidFill>
                    <a:schemeClr val="tx2"/>
                  </a:solidFill>
                  <a:latin typeface="华文楷体" panose="02010600040101010101" charset="-122"/>
                  <a:ea typeface="华文楷体" panose="02010600040101010101" charset="-122"/>
                </a:endParaRPr>
              </a:p>
              <a:p>
                <a:r>
                  <a:rPr lang="zh-CN" altLang="zh-CN" dirty="0">
                    <a:solidFill>
                      <a:schemeClr val="tx2"/>
                    </a:solidFill>
                    <a:latin typeface="华文楷体" panose="02010600040101010101" charset="-122"/>
                    <a:ea typeface="华文楷体" panose="02010600040101010101" charset="-122"/>
                  </a:rPr>
                  <a:t>因此，</a:t>
                </a:r>
                <a:r>
                  <a:rPr lang="zh-CN" altLang="zh-CN" b="1" dirty="0">
                    <a:solidFill>
                      <a:srgbClr val="FF0000"/>
                    </a:solidFill>
                    <a:latin typeface="华文楷体" panose="02010600040101010101" charset="-122"/>
                    <a:ea typeface="华文楷体" panose="02010600040101010101" charset="-122"/>
                  </a:rPr>
                  <a:t>单位体积内 </a:t>
                </a:r>
                <a14:m>
                  <m:oMath xmlns:m="http://schemas.openxmlformats.org/officeDocument/2006/math">
                    <m:sSub>
                      <m:sSubPr>
                        <m:ctrlPr>
                          <a:rPr lang="zh-CN" altLang="zh-CN" b="1" i="1">
                            <a:solidFill>
                              <a:srgbClr val="FF0000"/>
                            </a:solidFill>
                            <a:latin typeface="Cambria Math" panose="02040503050406030204" pitchFamily="18" charset="0"/>
                          </a:rPr>
                        </m:ctrlPr>
                      </m:sSubPr>
                      <m:e>
                        <m:r>
                          <a:rPr lang="en-US" altLang="zh-CN" b="1" i="1">
                            <a:solidFill>
                              <a:srgbClr val="FF0000"/>
                            </a:solidFill>
                            <a:latin typeface="Cambria Math" panose="02040503050406030204" pitchFamily="18" charset="0"/>
                          </a:rPr>
                          <m:t>𝑼𝑶</m:t>
                        </m:r>
                      </m:e>
                      <m:sub>
                        <m:r>
                          <a:rPr lang="en-US" altLang="zh-CN" b="1" i="1">
                            <a:solidFill>
                              <a:srgbClr val="FF0000"/>
                            </a:solidFill>
                            <a:latin typeface="Cambria Math" panose="02040503050406030204" pitchFamily="18" charset="0"/>
                          </a:rPr>
                          <m:t>𝟐</m:t>
                        </m:r>
                      </m:sub>
                    </m:sSub>
                  </m:oMath>
                </a14:m>
                <a:r>
                  <a:rPr lang="en-US" altLang="zh-CN" b="1" dirty="0">
                    <a:solidFill>
                      <a:srgbClr val="FF0000"/>
                    </a:solidFill>
                    <a:latin typeface="华文楷体" panose="02010600040101010101" charset="-122"/>
                    <a:ea typeface="华文楷体" panose="02010600040101010101" charset="-122"/>
                  </a:rPr>
                  <a:t> </a:t>
                </a:r>
                <a:r>
                  <a:rPr lang="zh-CN" altLang="zh-CN" b="1" dirty="0">
                    <a:solidFill>
                      <a:srgbClr val="FF0000"/>
                    </a:solidFill>
                    <a:latin typeface="华文楷体" panose="02010600040101010101" charset="-122"/>
                    <a:ea typeface="华文楷体" panose="02010600040101010101" charset="-122"/>
                  </a:rPr>
                  <a:t>的分子数</a:t>
                </a:r>
                <a:r>
                  <a:rPr lang="zh-CN" altLang="zh-CN" dirty="0">
                    <a:solidFill>
                      <a:schemeClr val="tx2"/>
                    </a:solidFill>
                    <a:latin typeface="华文楷体" panose="02010600040101010101" charset="-122"/>
                    <a:ea typeface="华文楷体" panose="02010600040101010101" charset="-122"/>
                  </a:rPr>
                  <a:t>为</a:t>
                </a:r>
                <a:r>
                  <a:rPr lang="en-US" altLang="zh-CN" dirty="0">
                    <a:solidFill>
                      <a:schemeClr val="tx2"/>
                    </a:solidFill>
                    <a:latin typeface="华文楷体" panose="02010600040101010101" charset="-122"/>
                    <a:ea typeface="华文楷体" panose="02010600040101010101" charset="-122"/>
                  </a:rPr>
                  <a:t> :</a:t>
                </a:r>
                <a:endParaRPr lang="zh-CN" altLang="zh-CN" dirty="0">
                  <a:solidFill>
                    <a:schemeClr val="tx2"/>
                  </a:solidFill>
                  <a:latin typeface="华文楷体" panose="02010600040101010101" charset="-122"/>
                  <a:ea typeface="华文楷体" panose="02010600040101010101" charset="-122"/>
                </a:endParaRPr>
              </a:p>
              <a:p>
                <a14:m>
                  <m:oMathPara xmlns:m="http://schemas.openxmlformats.org/officeDocument/2006/math">
                    <m:oMathParaPr>
                      <m:jc m:val="centerGroup"/>
                    </m:oMathParaPr>
                    <m:oMath xmlns:m="http://schemas.openxmlformats.org/officeDocument/2006/math">
                      <m:sSub>
                        <m:sSubPr>
                          <m:ctrlPr>
                            <a:rPr lang="zh-CN" altLang="zh-CN" i="1">
                              <a:solidFill>
                                <a:schemeClr val="tx2"/>
                              </a:solidFill>
                              <a:latin typeface="Cambria Math" panose="02040503050406030204" pitchFamily="18" charset="0"/>
                            </a:rPr>
                          </m:ctrlPr>
                        </m:sSubPr>
                        <m:e>
                          <m:r>
                            <m:rPr>
                              <m:sty m:val="p"/>
                            </m:rPr>
                            <a:rPr lang="en-US" altLang="zh-CN">
                              <a:solidFill>
                                <a:schemeClr val="tx2"/>
                              </a:solidFill>
                              <a:latin typeface="Cambria Math" panose="02040503050406030204" pitchFamily="18" charset="0"/>
                            </a:rPr>
                            <m:t>N</m:t>
                          </m:r>
                        </m:e>
                        <m:sub>
                          <m:r>
                            <m:rPr>
                              <m:sty m:val="p"/>
                            </m:rPr>
                            <a:rPr lang="en-US" altLang="zh-CN">
                              <a:solidFill>
                                <a:schemeClr val="tx2"/>
                              </a:solidFill>
                              <a:latin typeface="Cambria Math" panose="02040503050406030204" pitchFamily="18" charset="0"/>
                            </a:rPr>
                            <m:t>UO</m:t>
                          </m:r>
                          <m:r>
                            <a:rPr lang="en-US" altLang="zh-CN">
                              <a:solidFill>
                                <a:schemeClr val="tx2"/>
                              </a:solidFill>
                              <a:latin typeface="Cambria Math" panose="02040503050406030204" pitchFamily="18" charset="0"/>
                            </a:rPr>
                            <m:t>2</m:t>
                          </m:r>
                        </m:sub>
                      </m:sSub>
                      <m:r>
                        <a:rPr lang="en-US" altLang="zh-CN">
                          <a:solidFill>
                            <a:schemeClr val="tx2"/>
                          </a:solidFill>
                          <a:latin typeface="Cambria Math" panose="02040503050406030204" pitchFamily="18" charset="0"/>
                        </a:rPr>
                        <m:t>=</m:t>
                      </m:r>
                      <m:f>
                        <m:fPr>
                          <m:ctrlPr>
                            <a:rPr lang="zh-CN" altLang="zh-CN" i="1">
                              <a:solidFill>
                                <a:schemeClr val="tx2"/>
                              </a:solidFill>
                              <a:latin typeface="Cambria Math" panose="02040503050406030204" pitchFamily="18" charset="0"/>
                            </a:rPr>
                          </m:ctrlPr>
                        </m:fPr>
                        <m:num>
                          <m:sSub>
                            <m:sSubPr>
                              <m:ctrlPr>
                                <a:rPr lang="zh-CN" altLang="zh-CN" i="1">
                                  <a:solidFill>
                                    <a:schemeClr val="tx2"/>
                                  </a:solidFill>
                                  <a:latin typeface="Cambria Math" panose="02040503050406030204" pitchFamily="18" charset="0"/>
                                </a:rPr>
                              </m:ctrlPr>
                            </m:sSubPr>
                            <m:e>
                              <m:r>
                                <a:rPr lang="en-US" altLang="zh-CN" i="1">
                                  <a:solidFill>
                                    <a:schemeClr val="tx2"/>
                                  </a:solidFill>
                                  <a:latin typeface="Cambria Math" panose="02040503050406030204" pitchFamily="18" charset="0"/>
                                </a:rPr>
                                <m:t>𝜌</m:t>
                              </m:r>
                            </m:e>
                            <m:sub>
                              <m:r>
                                <a:rPr lang="en-US" altLang="zh-CN" i="1">
                                  <a:solidFill>
                                    <a:schemeClr val="tx2"/>
                                  </a:solidFill>
                                  <a:latin typeface="Cambria Math" panose="02040503050406030204" pitchFamily="18" charset="0"/>
                                </a:rPr>
                                <m:t>𝑈</m:t>
                              </m:r>
                              <m:sSub>
                                <m:sSubPr>
                                  <m:ctrlPr>
                                    <a:rPr lang="zh-CN" altLang="zh-CN" i="1">
                                      <a:solidFill>
                                        <a:schemeClr val="tx2"/>
                                      </a:solidFill>
                                      <a:latin typeface="Cambria Math" panose="02040503050406030204" pitchFamily="18" charset="0"/>
                                    </a:rPr>
                                  </m:ctrlPr>
                                </m:sSubPr>
                                <m:e>
                                  <m:r>
                                    <a:rPr lang="en-US" altLang="zh-CN" i="1">
                                      <a:solidFill>
                                        <a:schemeClr val="tx2"/>
                                      </a:solidFill>
                                      <a:latin typeface="Cambria Math" panose="02040503050406030204" pitchFamily="18" charset="0"/>
                                    </a:rPr>
                                    <m:t>𝑂</m:t>
                                  </m:r>
                                </m:e>
                                <m:sub>
                                  <m:r>
                                    <a:rPr lang="en-US" altLang="zh-CN">
                                      <a:solidFill>
                                        <a:schemeClr val="tx2"/>
                                      </a:solidFill>
                                      <a:latin typeface="Cambria Math" panose="02040503050406030204" pitchFamily="18" charset="0"/>
                                    </a:rPr>
                                    <m:t>2</m:t>
                                  </m:r>
                                </m:sub>
                              </m:sSub>
                            </m:sub>
                          </m:sSub>
                          <m:sSub>
                            <m:sSubPr>
                              <m:ctrlPr>
                                <a:rPr lang="zh-CN" altLang="zh-CN" i="1">
                                  <a:solidFill>
                                    <a:schemeClr val="tx2"/>
                                  </a:solidFill>
                                  <a:latin typeface="Cambria Math" panose="02040503050406030204" pitchFamily="18" charset="0"/>
                                </a:rPr>
                              </m:ctrlPr>
                            </m:sSubPr>
                            <m:e>
                              <m:r>
                                <a:rPr lang="en-US" altLang="zh-CN" i="1">
                                  <a:solidFill>
                                    <a:schemeClr val="tx2"/>
                                  </a:solidFill>
                                  <a:latin typeface="Cambria Math" panose="02040503050406030204" pitchFamily="18" charset="0"/>
                                </a:rPr>
                                <m:t>𝑁</m:t>
                              </m:r>
                            </m:e>
                            <m:sub>
                              <m:r>
                                <a:rPr lang="en-US" altLang="zh-CN">
                                  <a:solidFill>
                                    <a:schemeClr val="tx2"/>
                                  </a:solidFill>
                                  <a:latin typeface="Cambria Math" panose="02040503050406030204" pitchFamily="18" charset="0"/>
                                </a:rPr>
                                <m:t>0</m:t>
                              </m:r>
                            </m:sub>
                          </m:sSub>
                        </m:num>
                        <m:den>
                          <m:sSub>
                            <m:sSubPr>
                              <m:ctrlPr>
                                <a:rPr lang="zh-CN" altLang="zh-CN" i="1">
                                  <a:solidFill>
                                    <a:schemeClr val="tx2"/>
                                  </a:solidFill>
                                  <a:latin typeface="Cambria Math" panose="02040503050406030204" pitchFamily="18" charset="0"/>
                                </a:rPr>
                              </m:ctrlPr>
                            </m:sSubPr>
                            <m:e>
                              <m:r>
                                <a:rPr lang="en-US" altLang="zh-CN" i="1">
                                  <a:solidFill>
                                    <a:schemeClr val="tx2"/>
                                  </a:solidFill>
                                  <a:latin typeface="Cambria Math" panose="02040503050406030204" pitchFamily="18" charset="0"/>
                                </a:rPr>
                                <m:t>𝑀</m:t>
                              </m:r>
                            </m:e>
                            <m:sub>
                              <m:sSub>
                                <m:sSubPr>
                                  <m:ctrlPr>
                                    <a:rPr lang="zh-CN" altLang="zh-CN" i="1">
                                      <a:solidFill>
                                        <a:schemeClr val="tx2"/>
                                      </a:solidFill>
                                      <a:latin typeface="Cambria Math" panose="02040503050406030204" pitchFamily="18" charset="0"/>
                                    </a:rPr>
                                  </m:ctrlPr>
                                </m:sSubPr>
                                <m:e>
                                  <m:r>
                                    <m:rPr>
                                      <m:sty m:val="p"/>
                                    </m:rPr>
                                    <a:rPr lang="en-US" altLang="zh-CN">
                                      <a:solidFill>
                                        <a:schemeClr val="tx2"/>
                                      </a:solidFill>
                                      <a:latin typeface="Cambria Math" panose="02040503050406030204" pitchFamily="18" charset="0"/>
                                    </a:rPr>
                                    <m:t>UO</m:t>
                                  </m:r>
                                </m:e>
                                <m:sub>
                                  <m:r>
                                    <a:rPr lang="en-US" altLang="zh-CN">
                                      <a:solidFill>
                                        <a:schemeClr val="tx2"/>
                                      </a:solidFill>
                                      <a:latin typeface="Cambria Math" panose="02040503050406030204" pitchFamily="18" charset="0"/>
                                    </a:rPr>
                                    <m:t>2</m:t>
                                  </m:r>
                                </m:sub>
                              </m:sSub>
                            </m:sub>
                          </m:sSub>
                        </m:den>
                      </m:f>
                      <m:r>
                        <a:rPr lang="en-US" altLang="zh-CN">
                          <a:solidFill>
                            <a:schemeClr val="tx2"/>
                          </a:solidFill>
                          <a:latin typeface="Cambria Math" panose="02040503050406030204" pitchFamily="18" charset="0"/>
                        </a:rPr>
                        <m:t>=</m:t>
                      </m:r>
                      <m:f>
                        <m:fPr>
                          <m:ctrlPr>
                            <a:rPr lang="zh-CN" altLang="zh-CN" i="1">
                              <a:solidFill>
                                <a:schemeClr val="tx2"/>
                              </a:solidFill>
                              <a:latin typeface="Cambria Math" panose="02040503050406030204" pitchFamily="18" charset="0"/>
                            </a:rPr>
                          </m:ctrlPr>
                        </m:fPr>
                        <m:num>
                          <m:r>
                            <a:rPr lang="en-US" altLang="zh-CN">
                              <a:solidFill>
                                <a:schemeClr val="tx2"/>
                              </a:solidFill>
                              <a:latin typeface="Cambria Math" panose="02040503050406030204" pitchFamily="18" charset="0"/>
                            </a:rPr>
                            <m:t>1</m:t>
                          </m:r>
                          <m:r>
                            <a:rPr lang="en-US" altLang="zh-CN">
                              <a:solidFill>
                                <a:schemeClr val="tx2"/>
                              </a:solidFill>
                              <a:latin typeface="Cambria Math" panose="02040503050406030204" pitchFamily="18" charset="0"/>
                            </a:rPr>
                            <m:t>×</m:t>
                          </m:r>
                          <m:sSup>
                            <m:sSupPr>
                              <m:ctrlPr>
                                <a:rPr lang="zh-CN" altLang="zh-CN" i="1">
                                  <a:solidFill>
                                    <a:schemeClr val="tx2"/>
                                  </a:solidFill>
                                  <a:latin typeface="Cambria Math" panose="02040503050406030204" pitchFamily="18" charset="0"/>
                                </a:rPr>
                              </m:ctrlPr>
                            </m:sSupPr>
                            <m:e>
                              <m:r>
                                <a:rPr lang="en-US" altLang="zh-CN">
                                  <a:solidFill>
                                    <a:schemeClr val="tx2"/>
                                  </a:solidFill>
                                  <a:latin typeface="Cambria Math" panose="02040503050406030204" pitchFamily="18" charset="0"/>
                                </a:rPr>
                                <m:t>10</m:t>
                              </m:r>
                            </m:e>
                            <m:sup>
                              <m:r>
                                <a:rPr lang="en-US" altLang="zh-CN">
                                  <a:solidFill>
                                    <a:schemeClr val="tx2"/>
                                  </a:solidFill>
                                  <a:latin typeface="Cambria Math" panose="02040503050406030204" pitchFamily="18" charset="0"/>
                                </a:rPr>
                                <m:t>7</m:t>
                              </m:r>
                            </m:sup>
                          </m:sSup>
                          <m:r>
                            <a:rPr lang="en-US" altLang="zh-CN">
                              <a:solidFill>
                                <a:schemeClr val="tx2"/>
                              </a:solidFill>
                              <a:latin typeface="Cambria Math" panose="02040503050406030204" pitchFamily="18" charset="0"/>
                            </a:rPr>
                            <m:t>×</m:t>
                          </m:r>
                          <m:r>
                            <a:rPr lang="en-US" altLang="zh-CN">
                              <a:solidFill>
                                <a:schemeClr val="tx2"/>
                              </a:solidFill>
                              <a:latin typeface="Cambria Math" panose="02040503050406030204" pitchFamily="18" charset="0"/>
                            </a:rPr>
                            <m:t>6</m:t>
                          </m:r>
                          <m:r>
                            <a:rPr lang="en-US" altLang="zh-CN">
                              <a:solidFill>
                                <a:schemeClr val="tx2"/>
                              </a:solidFill>
                              <a:latin typeface="Cambria Math" panose="02040503050406030204" pitchFamily="18" charset="0"/>
                            </a:rPr>
                            <m:t>.</m:t>
                          </m:r>
                          <m:r>
                            <a:rPr lang="en-US" altLang="zh-CN">
                              <a:solidFill>
                                <a:schemeClr val="tx2"/>
                              </a:solidFill>
                              <a:latin typeface="Cambria Math" panose="02040503050406030204" pitchFamily="18" charset="0"/>
                            </a:rPr>
                            <m:t>022</m:t>
                          </m:r>
                          <m:r>
                            <a:rPr lang="en-US" altLang="zh-CN">
                              <a:solidFill>
                                <a:schemeClr val="tx2"/>
                              </a:solidFill>
                              <a:latin typeface="Cambria Math" panose="02040503050406030204" pitchFamily="18" charset="0"/>
                            </a:rPr>
                            <m:t>×</m:t>
                          </m:r>
                          <m:sSup>
                            <m:sSupPr>
                              <m:ctrlPr>
                                <a:rPr lang="zh-CN" altLang="zh-CN" i="1">
                                  <a:solidFill>
                                    <a:schemeClr val="tx2"/>
                                  </a:solidFill>
                                  <a:latin typeface="Cambria Math" panose="02040503050406030204" pitchFamily="18" charset="0"/>
                                </a:rPr>
                              </m:ctrlPr>
                            </m:sSupPr>
                            <m:e>
                              <m:r>
                                <a:rPr lang="en-US" altLang="zh-CN">
                                  <a:solidFill>
                                    <a:schemeClr val="tx2"/>
                                  </a:solidFill>
                                  <a:latin typeface="Cambria Math" panose="02040503050406030204" pitchFamily="18" charset="0"/>
                                </a:rPr>
                                <m:t>10</m:t>
                              </m:r>
                            </m:e>
                            <m:sup>
                              <m:r>
                                <a:rPr lang="en-US" altLang="zh-CN">
                                  <a:solidFill>
                                    <a:schemeClr val="tx2"/>
                                  </a:solidFill>
                                  <a:latin typeface="Cambria Math" panose="02040503050406030204" pitchFamily="18" charset="0"/>
                                </a:rPr>
                                <m:t>23</m:t>
                              </m:r>
                            </m:sup>
                          </m:sSup>
                        </m:num>
                        <m:den>
                          <m:r>
                            <a:rPr lang="en-US" altLang="zh-CN">
                              <a:solidFill>
                                <a:schemeClr val="tx2"/>
                              </a:solidFill>
                              <a:latin typeface="Cambria Math" panose="02040503050406030204" pitchFamily="18" charset="0"/>
                            </a:rPr>
                            <m:t>269</m:t>
                          </m:r>
                          <m:r>
                            <a:rPr lang="en-US" altLang="zh-CN">
                              <a:solidFill>
                                <a:schemeClr val="tx2"/>
                              </a:solidFill>
                              <a:latin typeface="Cambria Math" panose="02040503050406030204" pitchFamily="18" charset="0"/>
                            </a:rPr>
                            <m:t>.</m:t>
                          </m:r>
                          <m:r>
                            <a:rPr lang="en-US" altLang="zh-CN">
                              <a:solidFill>
                                <a:schemeClr val="tx2"/>
                              </a:solidFill>
                              <a:latin typeface="Cambria Math" panose="02040503050406030204" pitchFamily="18" charset="0"/>
                            </a:rPr>
                            <m:t>924</m:t>
                          </m:r>
                        </m:den>
                      </m:f>
                      <m:r>
                        <a:rPr lang="en-US" altLang="zh-CN">
                          <a:solidFill>
                            <a:schemeClr val="tx2"/>
                          </a:solidFill>
                          <a:latin typeface="Cambria Math" panose="02040503050406030204" pitchFamily="18" charset="0"/>
                        </a:rPr>
                        <m:t>=</m:t>
                      </m:r>
                      <m:r>
                        <a:rPr lang="en-US" altLang="zh-CN">
                          <a:solidFill>
                            <a:schemeClr val="tx2"/>
                          </a:solidFill>
                          <a:latin typeface="Cambria Math" panose="02040503050406030204" pitchFamily="18" charset="0"/>
                        </a:rPr>
                        <m:t>2</m:t>
                      </m:r>
                      <m:r>
                        <a:rPr lang="en-US" altLang="zh-CN">
                          <a:solidFill>
                            <a:schemeClr val="tx2"/>
                          </a:solidFill>
                          <a:latin typeface="Cambria Math" panose="02040503050406030204" pitchFamily="18" charset="0"/>
                        </a:rPr>
                        <m:t>.</m:t>
                      </m:r>
                      <m:r>
                        <a:rPr lang="en-US" altLang="zh-CN">
                          <a:solidFill>
                            <a:schemeClr val="tx2"/>
                          </a:solidFill>
                          <a:latin typeface="Cambria Math" panose="02040503050406030204" pitchFamily="18" charset="0"/>
                        </a:rPr>
                        <m:t>231</m:t>
                      </m:r>
                      <m:r>
                        <a:rPr lang="en-US" altLang="zh-CN">
                          <a:solidFill>
                            <a:schemeClr val="tx2"/>
                          </a:solidFill>
                          <a:latin typeface="Cambria Math" panose="02040503050406030204" pitchFamily="18" charset="0"/>
                        </a:rPr>
                        <m:t>×</m:t>
                      </m:r>
                      <m:sSup>
                        <m:sSupPr>
                          <m:ctrlPr>
                            <a:rPr lang="zh-CN" altLang="zh-CN" i="1">
                              <a:solidFill>
                                <a:schemeClr val="tx2"/>
                              </a:solidFill>
                              <a:latin typeface="Cambria Math" panose="02040503050406030204" pitchFamily="18" charset="0"/>
                            </a:rPr>
                          </m:ctrlPr>
                        </m:sSupPr>
                        <m:e>
                          <m:r>
                            <a:rPr lang="en-US" altLang="zh-CN">
                              <a:solidFill>
                                <a:schemeClr val="tx2"/>
                              </a:solidFill>
                              <a:latin typeface="Cambria Math" panose="02040503050406030204" pitchFamily="18" charset="0"/>
                            </a:rPr>
                            <m:t>10</m:t>
                          </m:r>
                        </m:e>
                        <m:sup>
                          <m:r>
                            <a:rPr lang="en-US" altLang="zh-CN">
                              <a:solidFill>
                                <a:schemeClr val="tx2"/>
                              </a:solidFill>
                              <a:latin typeface="Cambria Math" panose="02040503050406030204" pitchFamily="18" charset="0"/>
                            </a:rPr>
                            <m:t>28</m:t>
                          </m:r>
                        </m:sup>
                      </m:sSup>
                      <m:sSup>
                        <m:sSupPr>
                          <m:ctrlPr>
                            <a:rPr lang="zh-CN" altLang="zh-CN" i="1">
                              <a:solidFill>
                                <a:schemeClr val="tx2"/>
                              </a:solidFill>
                              <a:latin typeface="Cambria Math" panose="02040503050406030204" pitchFamily="18" charset="0"/>
                            </a:rPr>
                          </m:ctrlPr>
                        </m:sSupPr>
                        <m:e>
                          <m:r>
                            <m:rPr>
                              <m:nor/>
                            </m:rPr>
                            <a:rPr lang="en-US" altLang="zh-CN">
                              <a:solidFill>
                                <a:schemeClr val="tx2"/>
                              </a:solidFill>
                              <a:latin typeface="华文楷体" panose="02010600040101010101" charset="-122"/>
                              <a:ea typeface="华文楷体" panose="02010600040101010101" charset="-122"/>
                            </a:rPr>
                            <m:t> </m:t>
                          </m:r>
                          <m:r>
                            <m:rPr>
                              <m:sty m:val="p"/>
                            </m:rPr>
                            <a:rPr lang="en-US" altLang="zh-CN">
                              <a:solidFill>
                                <a:schemeClr val="tx2"/>
                              </a:solidFill>
                              <a:latin typeface="Cambria Math" panose="02040503050406030204" pitchFamily="18" charset="0"/>
                            </a:rPr>
                            <m:t>m</m:t>
                          </m:r>
                        </m:e>
                        <m:sup>
                          <m:r>
                            <a:rPr lang="en-US" altLang="zh-CN" i="1">
                              <a:solidFill>
                                <a:schemeClr val="tx2"/>
                              </a:solidFill>
                              <a:latin typeface="Cambria Math" panose="02040503050406030204" pitchFamily="18" charset="0"/>
                            </a:rPr>
                            <m:t>−</m:t>
                          </m:r>
                          <m:r>
                            <a:rPr lang="en-US" altLang="zh-CN">
                              <a:solidFill>
                                <a:schemeClr val="tx2"/>
                              </a:solidFill>
                              <a:latin typeface="Cambria Math" panose="02040503050406030204" pitchFamily="18" charset="0"/>
                            </a:rPr>
                            <m:t>3</m:t>
                          </m:r>
                        </m:sup>
                      </m:sSup>
                    </m:oMath>
                  </m:oMathPara>
                </a14:m>
                <a:endParaRPr lang="zh-CN" altLang="zh-CN" dirty="0">
                  <a:solidFill>
                    <a:schemeClr val="tx2"/>
                  </a:solidFill>
                  <a:latin typeface="华文楷体" panose="02010600040101010101" charset="-122"/>
                  <a:ea typeface="华文楷体" panose="02010600040101010101" charset="-122"/>
                </a:endParaRPr>
              </a:p>
              <a:p>
                <a:r>
                  <a:rPr lang="zh-CN" altLang="zh-CN" dirty="0">
                    <a:solidFill>
                      <a:schemeClr val="tx2"/>
                    </a:solidFill>
                    <a:latin typeface="华文楷体" panose="02010600040101010101" charset="-122"/>
                    <a:ea typeface="华文楷体" panose="02010600040101010101" charset="-122"/>
                  </a:rPr>
                  <a:t>单位体积内 </a:t>
                </a:r>
                <a14:m>
                  <m:oMath xmlns:m="http://schemas.openxmlformats.org/officeDocument/2006/math">
                    <m:sSup>
                      <m:sSupPr>
                        <m:ctrlPr>
                          <a:rPr lang="zh-CN" altLang="zh-CN" i="1">
                            <a:solidFill>
                              <a:schemeClr val="tx2"/>
                            </a:solidFill>
                            <a:latin typeface="Cambria Math" panose="02040503050406030204" pitchFamily="18" charset="0"/>
                          </a:rPr>
                        </m:ctrlPr>
                      </m:sSupPr>
                      <m:e>
                        <m:r>
                          <a:rPr lang="en-US" altLang="zh-CN" i="1">
                            <a:solidFill>
                              <a:schemeClr val="tx2"/>
                            </a:solidFill>
                            <a:latin typeface="Cambria Math" panose="02040503050406030204" pitchFamily="18" charset="0"/>
                          </a:rPr>
                          <m:t> </m:t>
                        </m:r>
                      </m:e>
                      <m:sup>
                        <m:r>
                          <a:rPr lang="en-US" altLang="zh-CN">
                            <a:solidFill>
                              <a:schemeClr val="tx2"/>
                            </a:solidFill>
                            <a:latin typeface="Cambria Math" panose="02040503050406030204" pitchFamily="18" charset="0"/>
                          </a:rPr>
                          <m:t>235</m:t>
                        </m:r>
                      </m:sup>
                    </m:sSup>
                    <m:r>
                      <m:rPr>
                        <m:sty m:val="p"/>
                      </m:rPr>
                      <a:rPr lang="en-US" altLang="zh-CN">
                        <a:solidFill>
                          <a:schemeClr val="tx2"/>
                        </a:solidFill>
                        <a:latin typeface="Cambria Math" panose="02040503050406030204" pitchFamily="18" charset="0"/>
                      </a:rPr>
                      <m:t>U</m:t>
                    </m:r>
                    <m:r>
                      <a:rPr lang="en-US" altLang="zh-CN">
                        <a:solidFill>
                          <a:schemeClr val="tx2"/>
                        </a:solidFill>
                        <a:latin typeface="Cambria Math" panose="02040503050406030204" pitchFamily="18" charset="0"/>
                      </a:rPr>
                      <m:t>,</m:t>
                    </m:r>
                    <m:sSup>
                      <m:sSupPr>
                        <m:ctrlPr>
                          <a:rPr lang="zh-CN" altLang="zh-CN" i="1">
                            <a:solidFill>
                              <a:schemeClr val="tx2"/>
                            </a:solidFill>
                            <a:latin typeface="Cambria Math" panose="02040503050406030204" pitchFamily="18" charset="0"/>
                          </a:rPr>
                        </m:ctrlPr>
                      </m:sSupPr>
                      <m:e>
                        <m:r>
                          <a:rPr lang="en-US" altLang="zh-CN" i="1">
                            <a:solidFill>
                              <a:schemeClr val="tx2"/>
                            </a:solidFill>
                            <a:latin typeface="Cambria Math" panose="02040503050406030204" pitchFamily="18" charset="0"/>
                          </a:rPr>
                          <m:t> </m:t>
                        </m:r>
                      </m:e>
                      <m:sup>
                        <m:r>
                          <a:rPr lang="en-US" altLang="zh-CN">
                            <a:solidFill>
                              <a:schemeClr val="tx2"/>
                            </a:solidFill>
                            <a:latin typeface="Cambria Math" panose="02040503050406030204" pitchFamily="18" charset="0"/>
                          </a:rPr>
                          <m:t>238</m:t>
                        </m:r>
                      </m:sup>
                    </m:sSup>
                    <m:r>
                      <m:rPr>
                        <m:sty m:val="p"/>
                      </m:rPr>
                      <a:rPr lang="en-US" altLang="zh-CN">
                        <a:solidFill>
                          <a:schemeClr val="tx2"/>
                        </a:solidFill>
                        <a:latin typeface="Cambria Math" panose="02040503050406030204" pitchFamily="18" charset="0"/>
                      </a:rPr>
                      <m:t>U</m:t>
                    </m:r>
                  </m:oMath>
                </a14:m>
                <a:r>
                  <a:rPr lang="en-US" altLang="zh-CN" dirty="0">
                    <a:solidFill>
                      <a:schemeClr val="tx2"/>
                    </a:solidFill>
                    <a:latin typeface="华文楷体" panose="02010600040101010101" charset="-122"/>
                    <a:ea typeface="华文楷体" panose="02010600040101010101" charset="-122"/>
                  </a:rPr>
                  <a:t> </a:t>
                </a:r>
                <a:r>
                  <a:rPr lang="zh-CN" altLang="zh-CN" dirty="0">
                    <a:solidFill>
                      <a:schemeClr val="tx2"/>
                    </a:solidFill>
                    <a:latin typeface="华文楷体" panose="02010600040101010101" charset="-122"/>
                    <a:ea typeface="华文楷体" panose="02010600040101010101" charset="-122"/>
                  </a:rPr>
                  <a:t>和氧的原子核密度为</a:t>
                </a:r>
                <a:r>
                  <a:rPr lang="en-US" altLang="zh-CN" dirty="0">
                    <a:solidFill>
                      <a:schemeClr val="tx2"/>
                    </a:solidFill>
                    <a:latin typeface="华文楷体" panose="02010600040101010101" charset="-122"/>
                    <a:ea typeface="华文楷体" panose="02010600040101010101" charset="-122"/>
                  </a:rPr>
                  <a:t> :</a:t>
                </a:r>
                <a:endParaRPr lang="zh-CN" altLang="zh-CN" dirty="0">
                  <a:solidFill>
                    <a:schemeClr val="tx2"/>
                  </a:solidFill>
                  <a:latin typeface="华文楷体" panose="02010600040101010101" charset="-122"/>
                  <a:ea typeface="华文楷体" panose="02010600040101010101" charset="-122"/>
                </a:endParaRPr>
              </a:p>
              <a:p>
                <a14:m>
                  <m:oMathPara xmlns:m="http://schemas.openxmlformats.org/officeDocument/2006/math">
                    <m:oMathParaPr>
                      <m:jc m:val="centerGroup"/>
                    </m:oMathParaPr>
                    <m:oMath xmlns:m="http://schemas.openxmlformats.org/officeDocument/2006/math">
                      <m:m>
                        <m:mPr>
                          <m:mcs>
                            <m:mc>
                              <m:mcPr>
                                <m:count m:val="1"/>
                                <m:mcJc m:val="center"/>
                              </m:mcPr>
                            </m:mc>
                          </m:mcs>
                          <m:plcHide m:val="on"/>
                          <m:ctrlPr>
                            <a:rPr lang="zh-CN" altLang="zh-CN" i="1">
                              <a:solidFill>
                                <a:schemeClr val="tx2"/>
                              </a:solidFill>
                              <a:latin typeface="Cambria Math" panose="02040503050406030204" pitchFamily="18" charset="0"/>
                            </a:rPr>
                          </m:ctrlPr>
                        </m:mPr>
                        <m:mr>
                          <m:e>
                            <m:sSub>
                              <m:sSubPr>
                                <m:ctrlPr>
                                  <a:rPr lang="zh-CN" altLang="zh-CN" i="1">
                                    <a:solidFill>
                                      <a:schemeClr val="tx2"/>
                                    </a:solidFill>
                                    <a:latin typeface="Cambria Math" panose="02040503050406030204" pitchFamily="18" charset="0"/>
                                  </a:rPr>
                                </m:ctrlPr>
                              </m:sSubPr>
                              <m:e>
                                <m:r>
                                  <m:rPr>
                                    <m:sty m:val="p"/>
                                  </m:rPr>
                                  <a:rPr lang="en-US" altLang="zh-CN">
                                    <a:solidFill>
                                      <a:schemeClr val="tx2"/>
                                    </a:solidFill>
                                    <a:latin typeface="Cambria Math" panose="02040503050406030204" pitchFamily="18" charset="0"/>
                                  </a:rPr>
                                  <m:t>N</m:t>
                                </m:r>
                              </m:e>
                              <m:sub>
                                <m:r>
                                  <a:rPr lang="en-US" altLang="zh-CN">
                                    <a:solidFill>
                                      <a:schemeClr val="tx2"/>
                                    </a:solidFill>
                                    <a:latin typeface="Cambria Math" panose="02040503050406030204" pitchFamily="18" charset="0"/>
                                  </a:rPr>
                                  <m:t>5</m:t>
                                </m:r>
                              </m:sub>
                            </m:sSub>
                            <m:r>
                              <a:rPr lang="en-US" altLang="zh-CN">
                                <a:solidFill>
                                  <a:schemeClr val="tx2"/>
                                </a:solidFill>
                                <a:latin typeface="Cambria Math" panose="02040503050406030204" pitchFamily="18" charset="0"/>
                              </a:rPr>
                              <m:t>=</m:t>
                            </m:r>
                            <m:sSub>
                              <m:sSubPr>
                                <m:ctrlPr>
                                  <a:rPr lang="zh-CN" altLang="zh-CN" i="1">
                                    <a:solidFill>
                                      <a:schemeClr val="tx2"/>
                                    </a:solidFill>
                                    <a:latin typeface="Cambria Math" panose="02040503050406030204" pitchFamily="18" charset="0"/>
                                  </a:rPr>
                                </m:ctrlPr>
                              </m:sSubPr>
                              <m:e>
                                <m:r>
                                  <m:rPr>
                                    <m:sty m:val="p"/>
                                  </m:rPr>
                                  <a:rPr lang="en-US" altLang="zh-CN">
                                    <a:solidFill>
                                      <a:schemeClr val="tx2"/>
                                    </a:solidFill>
                                    <a:latin typeface="Cambria Math" panose="02040503050406030204" pitchFamily="18" charset="0"/>
                                  </a:rPr>
                                  <m:t>c</m:t>
                                </m:r>
                              </m:e>
                              <m:sub>
                                <m:r>
                                  <a:rPr lang="en-US" altLang="zh-CN">
                                    <a:solidFill>
                                      <a:schemeClr val="tx2"/>
                                    </a:solidFill>
                                    <a:latin typeface="Cambria Math" panose="02040503050406030204" pitchFamily="18" charset="0"/>
                                  </a:rPr>
                                  <m:t>5</m:t>
                                </m:r>
                              </m:sub>
                            </m:sSub>
                            <m:sSub>
                              <m:sSubPr>
                                <m:ctrlPr>
                                  <a:rPr lang="zh-CN" altLang="zh-CN" i="1">
                                    <a:solidFill>
                                      <a:schemeClr val="tx2"/>
                                    </a:solidFill>
                                    <a:latin typeface="Cambria Math" panose="02040503050406030204" pitchFamily="18" charset="0"/>
                                  </a:rPr>
                                </m:ctrlPr>
                              </m:sSubPr>
                              <m:e>
                                <m:r>
                                  <m:rPr>
                                    <m:nor/>
                                  </m:rPr>
                                  <a:rPr lang="en-US" altLang="zh-CN">
                                    <a:solidFill>
                                      <a:schemeClr val="tx2"/>
                                    </a:solidFill>
                                    <a:latin typeface="华文楷体" panose="02010600040101010101" charset="-122"/>
                                    <a:ea typeface="华文楷体" panose="02010600040101010101" charset="-122"/>
                                  </a:rPr>
                                  <m:t> </m:t>
                                </m:r>
                                <m:r>
                                  <m:rPr>
                                    <m:sty m:val="p"/>
                                  </m:rPr>
                                  <a:rPr lang="en-US" altLang="zh-CN">
                                    <a:solidFill>
                                      <a:schemeClr val="tx2"/>
                                    </a:solidFill>
                                    <a:latin typeface="Cambria Math" panose="02040503050406030204" pitchFamily="18" charset="0"/>
                                  </a:rPr>
                                  <m:t>N</m:t>
                                </m:r>
                              </m:e>
                              <m:sub>
                                <m:r>
                                  <m:rPr>
                                    <m:sty m:val="p"/>
                                  </m:rPr>
                                  <a:rPr lang="en-US" altLang="zh-CN">
                                    <a:solidFill>
                                      <a:schemeClr val="tx2"/>
                                    </a:solidFill>
                                    <a:latin typeface="Cambria Math" panose="02040503050406030204" pitchFamily="18" charset="0"/>
                                  </a:rPr>
                                  <m:t>UO</m:t>
                                </m:r>
                                <m:r>
                                  <a:rPr lang="en-US" altLang="zh-CN">
                                    <a:solidFill>
                                      <a:schemeClr val="tx2"/>
                                    </a:solidFill>
                                    <a:latin typeface="Cambria Math" panose="02040503050406030204" pitchFamily="18" charset="0"/>
                                  </a:rPr>
                                  <m:t>2</m:t>
                                </m:r>
                              </m:sub>
                            </m:sSub>
                            <m:r>
                              <a:rPr lang="en-US" altLang="zh-CN">
                                <a:solidFill>
                                  <a:schemeClr val="tx2"/>
                                </a:solidFill>
                                <a:latin typeface="Cambria Math" panose="02040503050406030204" pitchFamily="18" charset="0"/>
                              </a:rPr>
                              <m:t>=</m:t>
                            </m:r>
                            <m:r>
                              <a:rPr lang="en-US" altLang="zh-CN">
                                <a:solidFill>
                                  <a:schemeClr val="tx2"/>
                                </a:solidFill>
                                <a:latin typeface="Cambria Math" panose="02040503050406030204" pitchFamily="18" charset="0"/>
                              </a:rPr>
                              <m:t>0</m:t>
                            </m:r>
                            <m:r>
                              <a:rPr lang="en-US" altLang="zh-CN">
                                <a:solidFill>
                                  <a:schemeClr val="tx2"/>
                                </a:solidFill>
                                <a:latin typeface="Cambria Math" panose="02040503050406030204" pitchFamily="18" charset="0"/>
                              </a:rPr>
                              <m:t>.</m:t>
                            </m:r>
                            <m:r>
                              <a:rPr lang="en-US" altLang="zh-CN">
                                <a:solidFill>
                                  <a:schemeClr val="tx2"/>
                                </a:solidFill>
                                <a:latin typeface="Cambria Math" panose="02040503050406030204" pitchFamily="18" charset="0"/>
                              </a:rPr>
                              <m:t>05489</m:t>
                            </m:r>
                            <m:r>
                              <a:rPr lang="en-US" altLang="zh-CN">
                                <a:solidFill>
                                  <a:schemeClr val="tx2"/>
                                </a:solidFill>
                                <a:latin typeface="Cambria Math" panose="02040503050406030204" pitchFamily="18" charset="0"/>
                              </a:rPr>
                              <m:t>×</m:t>
                            </m:r>
                            <m:sSup>
                              <m:sSupPr>
                                <m:ctrlPr>
                                  <a:rPr lang="zh-CN" altLang="zh-CN" i="1">
                                    <a:solidFill>
                                      <a:schemeClr val="tx2"/>
                                    </a:solidFill>
                                    <a:latin typeface="Cambria Math" panose="02040503050406030204" pitchFamily="18" charset="0"/>
                                  </a:rPr>
                                </m:ctrlPr>
                              </m:sSupPr>
                              <m:e>
                                <m:r>
                                  <a:rPr lang="en-US" altLang="zh-CN">
                                    <a:solidFill>
                                      <a:schemeClr val="tx2"/>
                                    </a:solidFill>
                                    <a:latin typeface="Cambria Math" panose="02040503050406030204" pitchFamily="18" charset="0"/>
                                  </a:rPr>
                                  <m:t>10</m:t>
                                </m:r>
                              </m:e>
                              <m:sup>
                                <m:r>
                                  <a:rPr lang="en-US" altLang="zh-CN">
                                    <a:solidFill>
                                      <a:schemeClr val="tx2"/>
                                    </a:solidFill>
                                    <a:latin typeface="Cambria Math" panose="02040503050406030204" pitchFamily="18" charset="0"/>
                                  </a:rPr>
                                  <m:t>28</m:t>
                                </m:r>
                              </m:sup>
                            </m:sSup>
                            <m:sSup>
                              <m:sSupPr>
                                <m:ctrlPr>
                                  <a:rPr lang="zh-CN" altLang="zh-CN" i="1">
                                    <a:solidFill>
                                      <a:schemeClr val="tx2"/>
                                    </a:solidFill>
                                    <a:latin typeface="Cambria Math" panose="02040503050406030204" pitchFamily="18" charset="0"/>
                                  </a:rPr>
                                </m:ctrlPr>
                              </m:sSupPr>
                              <m:e>
                                <m:r>
                                  <m:rPr>
                                    <m:nor/>
                                  </m:rPr>
                                  <a:rPr lang="en-US" altLang="zh-CN">
                                    <a:solidFill>
                                      <a:schemeClr val="tx2"/>
                                    </a:solidFill>
                                    <a:latin typeface="华文楷体" panose="02010600040101010101" charset="-122"/>
                                    <a:ea typeface="华文楷体" panose="02010600040101010101" charset="-122"/>
                                  </a:rPr>
                                  <m:t> </m:t>
                                </m:r>
                                <m:r>
                                  <m:rPr>
                                    <m:sty m:val="p"/>
                                  </m:rPr>
                                  <a:rPr lang="en-US" altLang="zh-CN">
                                    <a:solidFill>
                                      <a:schemeClr val="tx2"/>
                                    </a:solidFill>
                                    <a:latin typeface="Cambria Math" panose="02040503050406030204" pitchFamily="18" charset="0"/>
                                  </a:rPr>
                                  <m:t>m</m:t>
                                </m:r>
                              </m:e>
                              <m:sup>
                                <m:r>
                                  <a:rPr lang="en-US" altLang="zh-CN" i="1">
                                    <a:solidFill>
                                      <a:schemeClr val="tx2"/>
                                    </a:solidFill>
                                    <a:latin typeface="Cambria Math" panose="02040503050406030204" pitchFamily="18" charset="0"/>
                                  </a:rPr>
                                  <m:t>−</m:t>
                                </m:r>
                                <m:r>
                                  <a:rPr lang="en-US" altLang="zh-CN">
                                    <a:solidFill>
                                      <a:schemeClr val="tx2"/>
                                    </a:solidFill>
                                    <a:latin typeface="Cambria Math" panose="02040503050406030204" pitchFamily="18" charset="0"/>
                                  </a:rPr>
                                  <m:t>3</m:t>
                                </m:r>
                              </m:sup>
                            </m:sSup>
                          </m:e>
                        </m:mr>
                        <m:mr>
                          <m:e>
                            <m:sSub>
                              <m:sSubPr>
                                <m:ctrlPr>
                                  <a:rPr lang="zh-CN" altLang="zh-CN" i="1">
                                    <a:solidFill>
                                      <a:schemeClr val="tx2"/>
                                    </a:solidFill>
                                    <a:latin typeface="Cambria Math" panose="02040503050406030204" pitchFamily="18" charset="0"/>
                                  </a:rPr>
                                </m:ctrlPr>
                              </m:sSubPr>
                              <m:e>
                                <m:r>
                                  <m:rPr>
                                    <m:nor/>
                                  </m:rPr>
                                  <a:rPr lang="en-US" altLang="zh-CN">
                                    <a:solidFill>
                                      <a:schemeClr val="tx2"/>
                                    </a:solidFill>
                                    <a:latin typeface="华文楷体" panose="02010600040101010101" charset="-122"/>
                                    <a:ea typeface="华文楷体" panose="02010600040101010101" charset="-122"/>
                                  </a:rPr>
                                  <m:t> </m:t>
                                </m:r>
                                <m:r>
                                  <m:rPr>
                                    <m:sty m:val="p"/>
                                  </m:rPr>
                                  <a:rPr lang="en-US" altLang="zh-CN">
                                    <a:solidFill>
                                      <a:schemeClr val="tx2"/>
                                    </a:solidFill>
                                    <a:latin typeface="Cambria Math" panose="02040503050406030204" pitchFamily="18" charset="0"/>
                                  </a:rPr>
                                  <m:t>N</m:t>
                                </m:r>
                              </m:e>
                              <m:sub>
                                <m:r>
                                  <a:rPr lang="en-US" altLang="zh-CN">
                                    <a:solidFill>
                                      <a:schemeClr val="tx2"/>
                                    </a:solidFill>
                                    <a:latin typeface="Cambria Math" panose="02040503050406030204" pitchFamily="18" charset="0"/>
                                  </a:rPr>
                                  <m:t>8</m:t>
                                </m:r>
                              </m:sub>
                            </m:sSub>
                            <m:r>
                              <a:rPr lang="en-US" altLang="zh-CN">
                                <a:solidFill>
                                  <a:schemeClr val="tx2"/>
                                </a:solidFill>
                                <a:latin typeface="Cambria Math" panose="02040503050406030204" pitchFamily="18" charset="0"/>
                              </a:rPr>
                              <m:t>=</m:t>
                            </m:r>
                            <m:d>
                              <m:dPr>
                                <m:ctrlPr>
                                  <a:rPr lang="zh-CN" altLang="zh-CN" i="1">
                                    <a:solidFill>
                                      <a:schemeClr val="tx2"/>
                                    </a:solidFill>
                                    <a:latin typeface="Cambria Math" panose="02040503050406030204" pitchFamily="18" charset="0"/>
                                  </a:rPr>
                                </m:ctrlPr>
                              </m:dPr>
                              <m:e>
                                <m:r>
                                  <a:rPr lang="en-US" altLang="zh-CN">
                                    <a:solidFill>
                                      <a:schemeClr val="tx2"/>
                                    </a:solidFill>
                                    <a:latin typeface="Cambria Math" panose="02040503050406030204" pitchFamily="18" charset="0"/>
                                  </a:rPr>
                                  <m:t>1</m:t>
                                </m:r>
                                <m:r>
                                  <a:rPr lang="en-US" altLang="zh-CN" i="1">
                                    <a:solidFill>
                                      <a:schemeClr val="tx2"/>
                                    </a:solidFill>
                                    <a:latin typeface="Cambria Math" panose="02040503050406030204" pitchFamily="18" charset="0"/>
                                  </a:rPr>
                                  <m:t>−</m:t>
                                </m:r>
                                <m:sSub>
                                  <m:sSubPr>
                                    <m:ctrlPr>
                                      <a:rPr lang="zh-CN" altLang="zh-CN" i="1">
                                        <a:solidFill>
                                          <a:schemeClr val="tx2"/>
                                        </a:solidFill>
                                        <a:latin typeface="Cambria Math" panose="02040503050406030204" pitchFamily="18" charset="0"/>
                                      </a:rPr>
                                    </m:ctrlPr>
                                  </m:sSubPr>
                                  <m:e>
                                    <m:r>
                                      <m:rPr>
                                        <m:sty m:val="p"/>
                                      </m:rPr>
                                      <a:rPr lang="en-US" altLang="zh-CN">
                                        <a:solidFill>
                                          <a:schemeClr val="tx2"/>
                                        </a:solidFill>
                                        <a:latin typeface="Cambria Math" panose="02040503050406030204" pitchFamily="18" charset="0"/>
                                      </a:rPr>
                                      <m:t>c</m:t>
                                    </m:r>
                                  </m:e>
                                  <m:sub>
                                    <m:r>
                                      <a:rPr lang="en-US" altLang="zh-CN">
                                        <a:solidFill>
                                          <a:schemeClr val="tx2"/>
                                        </a:solidFill>
                                        <a:latin typeface="Cambria Math" panose="02040503050406030204" pitchFamily="18" charset="0"/>
                                      </a:rPr>
                                      <m:t>5</m:t>
                                    </m:r>
                                  </m:sub>
                                </m:sSub>
                              </m:e>
                            </m:d>
                            <m:sSub>
                              <m:sSubPr>
                                <m:ctrlPr>
                                  <a:rPr lang="zh-CN" altLang="zh-CN" i="1">
                                    <a:solidFill>
                                      <a:schemeClr val="tx2"/>
                                    </a:solidFill>
                                    <a:latin typeface="Cambria Math" panose="02040503050406030204" pitchFamily="18" charset="0"/>
                                  </a:rPr>
                                </m:ctrlPr>
                              </m:sSubPr>
                              <m:e>
                                <m:r>
                                  <m:rPr>
                                    <m:sty m:val="p"/>
                                  </m:rPr>
                                  <a:rPr lang="en-US" altLang="zh-CN">
                                    <a:solidFill>
                                      <a:schemeClr val="tx2"/>
                                    </a:solidFill>
                                    <a:latin typeface="Cambria Math" panose="02040503050406030204" pitchFamily="18" charset="0"/>
                                  </a:rPr>
                                  <m:t>N</m:t>
                                </m:r>
                              </m:e>
                              <m:sub>
                                <m:r>
                                  <m:rPr>
                                    <m:sty m:val="p"/>
                                  </m:rPr>
                                  <a:rPr lang="en-US" altLang="zh-CN">
                                    <a:solidFill>
                                      <a:schemeClr val="tx2"/>
                                    </a:solidFill>
                                    <a:latin typeface="Cambria Math" panose="02040503050406030204" pitchFamily="18" charset="0"/>
                                  </a:rPr>
                                  <m:t>UO</m:t>
                                </m:r>
                                <m:r>
                                  <a:rPr lang="en-US" altLang="zh-CN">
                                    <a:solidFill>
                                      <a:schemeClr val="tx2"/>
                                    </a:solidFill>
                                    <a:latin typeface="Cambria Math" panose="02040503050406030204" pitchFamily="18" charset="0"/>
                                  </a:rPr>
                                  <m:t>2</m:t>
                                </m:r>
                              </m:sub>
                            </m:sSub>
                            <m:r>
                              <a:rPr lang="en-US" altLang="zh-CN">
                                <a:solidFill>
                                  <a:schemeClr val="tx2"/>
                                </a:solidFill>
                                <a:latin typeface="Cambria Math" panose="02040503050406030204" pitchFamily="18" charset="0"/>
                              </a:rPr>
                              <m:t>=</m:t>
                            </m:r>
                            <m:r>
                              <a:rPr lang="en-US" altLang="zh-CN">
                                <a:solidFill>
                                  <a:schemeClr val="tx2"/>
                                </a:solidFill>
                                <a:latin typeface="Cambria Math" panose="02040503050406030204" pitchFamily="18" charset="0"/>
                              </a:rPr>
                              <m:t>2</m:t>
                            </m:r>
                            <m:r>
                              <a:rPr lang="en-US" altLang="zh-CN">
                                <a:solidFill>
                                  <a:schemeClr val="tx2"/>
                                </a:solidFill>
                                <a:latin typeface="Cambria Math" panose="02040503050406030204" pitchFamily="18" charset="0"/>
                              </a:rPr>
                              <m:t>.</m:t>
                            </m:r>
                            <m:r>
                              <a:rPr lang="en-US" altLang="zh-CN">
                                <a:solidFill>
                                  <a:schemeClr val="tx2"/>
                                </a:solidFill>
                                <a:latin typeface="Cambria Math" panose="02040503050406030204" pitchFamily="18" charset="0"/>
                              </a:rPr>
                              <m:t>176</m:t>
                            </m:r>
                            <m:r>
                              <a:rPr lang="en-US" altLang="zh-CN">
                                <a:solidFill>
                                  <a:schemeClr val="tx2"/>
                                </a:solidFill>
                                <a:latin typeface="Cambria Math" panose="02040503050406030204" pitchFamily="18" charset="0"/>
                              </a:rPr>
                              <m:t>×</m:t>
                            </m:r>
                            <m:sSup>
                              <m:sSupPr>
                                <m:ctrlPr>
                                  <a:rPr lang="zh-CN" altLang="zh-CN" i="1">
                                    <a:solidFill>
                                      <a:schemeClr val="tx2"/>
                                    </a:solidFill>
                                    <a:latin typeface="Cambria Math" panose="02040503050406030204" pitchFamily="18" charset="0"/>
                                  </a:rPr>
                                </m:ctrlPr>
                              </m:sSupPr>
                              <m:e>
                                <m:r>
                                  <a:rPr lang="en-US" altLang="zh-CN">
                                    <a:solidFill>
                                      <a:schemeClr val="tx2"/>
                                    </a:solidFill>
                                    <a:latin typeface="Cambria Math" panose="02040503050406030204" pitchFamily="18" charset="0"/>
                                  </a:rPr>
                                  <m:t>10</m:t>
                                </m:r>
                              </m:e>
                              <m:sup>
                                <m:r>
                                  <a:rPr lang="en-US" altLang="zh-CN">
                                    <a:solidFill>
                                      <a:schemeClr val="tx2"/>
                                    </a:solidFill>
                                    <a:latin typeface="Cambria Math" panose="02040503050406030204" pitchFamily="18" charset="0"/>
                                  </a:rPr>
                                  <m:t>28</m:t>
                                </m:r>
                              </m:sup>
                            </m:sSup>
                            <m:sSup>
                              <m:sSupPr>
                                <m:ctrlPr>
                                  <a:rPr lang="zh-CN" altLang="zh-CN" i="1">
                                    <a:solidFill>
                                      <a:schemeClr val="tx2"/>
                                    </a:solidFill>
                                    <a:latin typeface="Cambria Math" panose="02040503050406030204" pitchFamily="18" charset="0"/>
                                  </a:rPr>
                                </m:ctrlPr>
                              </m:sSupPr>
                              <m:e>
                                <m:r>
                                  <m:rPr>
                                    <m:nor/>
                                  </m:rPr>
                                  <a:rPr lang="en-US" altLang="zh-CN">
                                    <a:solidFill>
                                      <a:schemeClr val="tx2"/>
                                    </a:solidFill>
                                    <a:latin typeface="华文楷体" panose="02010600040101010101" charset="-122"/>
                                    <a:ea typeface="华文楷体" panose="02010600040101010101" charset="-122"/>
                                  </a:rPr>
                                  <m:t> </m:t>
                                </m:r>
                                <m:r>
                                  <m:rPr>
                                    <m:sty m:val="p"/>
                                  </m:rPr>
                                  <a:rPr lang="en-US" altLang="zh-CN">
                                    <a:solidFill>
                                      <a:schemeClr val="tx2"/>
                                    </a:solidFill>
                                    <a:latin typeface="Cambria Math" panose="02040503050406030204" pitchFamily="18" charset="0"/>
                                  </a:rPr>
                                  <m:t>m</m:t>
                                </m:r>
                              </m:e>
                              <m:sup>
                                <m:r>
                                  <a:rPr lang="en-US" altLang="zh-CN" i="1">
                                    <a:solidFill>
                                      <a:schemeClr val="tx2"/>
                                    </a:solidFill>
                                    <a:latin typeface="Cambria Math" panose="02040503050406030204" pitchFamily="18" charset="0"/>
                                  </a:rPr>
                                  <m:t>−</m:t>
                                </m:r>
                                <m:r>
                                  <a:rPr lang="en-US" altLang="zh-CN">
                                    <a:solidFill>
                                      <a:schemeClr val="tx2"/>
                                    </a:solidFill>
                                    <a:latin typeface="Cambria Math" panose="02040503050406030204" pitchFamily="18" charset="0"/>
                                  </a:rPr>
                                  <m:t>3</m:t>
                                </m:r>
                              </m:sup>
                            </m:sSup>
                          </m:e>
                        </m:mr>
                        <m:mr>
                          <m:e>
                            <m:r>
                              <m:rPr>
                                <m:sty m:val="p"/>
                              </m:rPr>
                              <a:rPr lang="en-US" altLang="zh-CN">
                                <a:solidFill>
                                  <a:schemeClr val="tx2"/>
                                </a:solidFill>
                                <a:latin typeface="Cambria Math" panose="02040503050406030204" pitchFamily="18" charset="0"/>
                              </a:rPr>
                              <m:t>No</m:t>
                            </m:r>
                            <m:r>
                              <a:rPr lang="en-US" altLang="zh-CN">
                                <a:solidFill>
                                  <a:schemeClr val="tx2"/>
                                </a:solidFill>
                                <a:latin typeface="Cambria Math" panose="02040503050406030204" pitchFamily="18" charset="0"/>
                              </a:rPr>
                              <m:t>=</m:t>
                            </m:r>
                            <m:r>
                              <a:rPr lang="en-US" altLang="zh-CN">
                                <a:solidFill>
                                  <a:schemeClr val="tx2"/>
                                </a:solidFill>
                                <a:latin typeface="Cambria Math" panose="02040503050406030204" pitchFamily="18" charset="0"/>
                              </a:rPr>
                              <m:t>2</m:t>
                            </m:r>
                            <m:sSub>
                              <m:sSubPr>
                                <m:ctrlPr>
                                  <a:rPr lang="zh-CN" altLang="zh-CN" i="1">
                                    <a:solidFill>
                                      <a:schemeClr val="tx2"/>
                                    </a:solidFill>
                                    <a:latin typeface="Cambria Math" panose="02040503050406030204" pitchFamily="18" charset="0"/>
                                  </a:rPr>
                                </m:ctrlPr>
                              </m:sSubPr>
                              <m:e>
                                <m:r>
                                  <m:rPr>
                                    <m:sty m:val="p"/>
                                  </m:rPr>
                                  <a:rPr lang="en-US" altLang="zh-CN">
                                    <a:solidFill>
                                      <a:schemeClr val="tx2"/>
                                    </a:solidFill>
                                    <a:latin typeface="Cambria Math" panose="02040503050406030204" pitchFamily="18" charset="0"/>
                                  </a:rPr>
                                  <m:t>NuO</m:t>
                                </m:r>
                              </m:e>
                              <m:sub>
                                <m:r>
                                  <a:rPr lang="en-US" altLang="zh-CN">
                                    <a:solidFill>
                                      <a:schemeClr val="tx2"/>
                                    </a:solidFill>
                                    <a:latin typeface="Cambria Math" panose="02040503050406030204" pitchFamily="18" charset="0"/>
                                  </a:rPr>
                                  <m:t>2</m:t>
                                </m:r>
                              </m:sub>
                            </m:sSub>
                            <m:r>
                              <a:rPr lang="en-US" altLang="zh-CN">
                                <a:solidFill>
                                  <a:schemeClr val="tx2"/>
                                </a:solidFill>
                                <a:latin typeface="Cambria Math" panose="02040503050406030204" pitchFamily="18" charset="0"/>
                              </a:rPr>
                              <m:t>=</m:t>
                            </m:r>
                            <m:r>
                              <a:rPr lang="en-US" altLang="zh-CN">
                                <a:solidFill>
                                  <a:schemeClr val="tx2"/>
                                </a:solidFill>
                                <a:latin typeface="Cambria Math" panose="02040503050406030204" pitchFamily="18" charset="0"/>
                              </a:rPr>
                              <m:t>4</m:t>
                            </m:r>
                            <m:r>
                              <a:rPr lang="en-US" altLang="zh-CN">
                                <a:solidFill>
                                  <a:schemeClr val="tx2"/>
                                </a:solidFill>
                                <a:latin typeface="Cambria Math" panose="02040503050406030204" pitchFamily="18" charset="0"/>
                              </a:rPr>
                              <m:t>.</m:t>
                            </m:r>
                            <m:r>
                              <a:rPr lang="en-US" altLang="zh-CN">
                                <a:solidFill>
                                  <a:schemeClr val="tx2"/>
                                </a:solidFill>
                                <a:latin typeface="Cambria Math" panose="02040503050406030204" pitchFamily="18" charset="0"/>
                              </a:rPr>
                              <m:t>462</m:t>
                            </m:r>
                            <m:r>
                              <a:rPr lang="en-US" altLang="zh-CN">
                                <a:solidFill>
                                  <a:schemeClr val="tx2"/>
                                </a:solidFill>
                                <a:latin typeface="Cambria Math" panose="02040503050406030204" pitchFamily="18" charset="0"/>
                              </a:rPr>
                              <m:t>×</m:t>
                            </m:r>
                            <m:sSup>
                              <m:sSupPr>
                                <m:ctrlPr>
                                  <a:rPr lang="zh-CN" altLang="zh-CN" i="1">
                                    <a:solidFill>
                                      <a:schemeClr val="tx2"/>
                                    </a:solidFill>
                                    <a:latin typeface="Cambria Math" panose="02040503050406030204" pitchFamily="18" charset="0"/>
                                  </a:rPr>
                                </m:ctrlPr>
                              </m:sSupPr>
                              <m:e>
                                <m:r>
                                  <a:rPr lang="en-US" altLang="zh-CN">
                                    <a:solidFill>
                                      <a:schemeClr val="tx2"/>
                                    </a:solidFill>
                                    <a:latin typeface="Cambria Math" panose="02040503050406030204" pitchFamily="18" charset="0"/>
                                  </a:rPr>
                                  <m:t>10</m:t>
                                </m:r>
                              </m:e>
                              <m:sup>
                                <m:r>
                                  <a:rPr lang="en-US" altLang="zh-CN">
                                    <a:solidFill>
                                      <a:schemeClr val="tx2"/>
                                    </a:solidFill>
                                    <a:latin typeface="Cambria Math" panose="02040503050406030204" pitchFamily="18" charset="0"/>
                                  </a:rPr>
                                  <m:t>28</m:t>
                                </m:r>
                              </m:sup>
                            </m:sSup>
                            <m:sSup>
                              <m:sSupPr>
                                <m:ctrlPr>
                                  <a:rPr lang="zh-CN" altLang="zh-CN" i="1">
                                    <a:solidFill>
                                      <a:schemeClr val="tx2"/>
                                    </a:solidFill>
                                    <a:latin typeface="Cambria Math" panose="02040503050406030204" pitchFamily="18" charset="0"/>
                                  </a:rPr>
                                </m:ctrlPr>
                              </m:sSupPr>
                              <m:e>
                                <m:r>
                                  <m:rPr>
                                    <m:nor/>
                                  </m:rPr>
                                  <a:rPr lang="en-US" altLang="zh-CN">
                                    <a:solidFill>
                                      <a:schemeClr val="tx2"/>
                                    </a:solidFill>
                                    <a:latin typeface="华文楷体" panose="02010600040101010101" charset="-122"/>
                                    <a:ea typeface="华文楷体" panose="02010600040101010101" charset="-122"/>
                                  </a:rPr>
                                  <m:t> </m:t>
                                </m:r>
                                <m:r>
                                  <m:rPr>
                                    <m:sty m:val="p"/>
                                  </m:rPr>
                                  <a:rPr lang="en-US" altLang="zh-CN">
                                    <a:solidFill>
                                      <a:schemeClr val="tx2"/>
                                    </a:solidFill>
                                    <a:latin typeface="Cambria Math" panose="02040503050406030204" pitchFamily="18" charset="0"/>
                                  </a:rPr>
                                  <m:t>m</m:t>
                                </m:r>
                              </m:e>
                              <m:sup>
                                <m:r>
                                  <a:rPr lang="en-US" altLang="zh-CN" i="1">
                                    <a:solidFill>
                                      <a:schemeClr val="tx2"/>
                                    </a:solidFill>
                                    <a:latin typeface="Cambria Math" panose="02040503050406030204" pitchFamily="18" charset="0"/>
                                  </a:rPr>
                                  <m:t>−</m:t>
                                </m:r>
                                <m:r>
                                  <a:rPr lang="en-US" altLang="zh-CN">
                                    <a:solidFill>
                                      <a:schemeClr val="tx2"/>
                                    </a:solidFill>
                                    <a:latin typeface="Cambria Math" panose="02040503050406030204" pitchFamily="18" charset="0"/>
                                  </a:rPr>
                                  <m:t>3</m:t>
                                </m:r>
                              </m:sup>
                            </m:sSup>
                          </m:e>
                        </m:mr>
                      </m:m>
                    </m:oMath>
                  </m:oMathPara>
                </a14:m>
                <a:endParaRPr lang="en-US" altLang="zh-CN" dirty="0">
                  <a:solidFill>
                    <a:schemeClr val="tx2"/>
                  </a:solidFill>
                  <a:latin typeface="华文楷体" panose="02010600040101010101" charset="-122"/>
                  <a:ea typeface="华文楷体" panose="02010600040101010101" charset="-122"/>
                </a:endParaRPr>
              </a:p>
              <a:p>
                <a:r>
                  <a:rPr lang="zh-CN" altLang="en-US" dirty="0">
                    <a:solidFill>
                      <a:schemeClr val="tx2"/>
                    </a:solidFill>
                    <a:latin typeface="华文楷体" panose="02010600040101010101" charset="-122"/>
                    <a:ea typeface="华文楷体" panose="02010600040101010101" charset="-122"/>
                  </a:rPr>
                  <a:t>查表</a:t>
                </a:r>
                <a:r>
                  <a:rPr lang="en-US" altLang="zh-CN" dirty="0">
                    <a:solidFill>
                      <a:schemeClr val="tx2"/>
                    </a:solidFill>
                    <a:latin typeface="华文楷体" panose="02010600040101010101" charset="-122"/>
                    <a:ea typeface="华文楷体" panose="02010600040101010101" charset="-122"/>
                  </a:rPr>
                  <a:t>(P18 </a:t>
                </a:r>
                <a:r>
                  <a:rPr lang="zh-CN" altLang="en-US" dirty="0">
                    <a:solidFill>
                      <a:schemeClr val="tx2"/>
                    </a:solidFill>
                    <a:latin typeface="华文楷体" panose="02010600040101010101" charset="-122"/>
                    <a:ea typeface="华文楷体" panose="02010600040101010101" charset="-122"/>
                  </a:rPr>
                  <a:t>表 </a:t>
                </a:r>
                <a:r>
                  <a:rPr lang="en-US" altLang="zh-CN" dirty="0">
                    <a:solidFill>
                      <a:schemeClr val="tx2"/>
                    </a:solidFill>
                    <a:latin typeface="华文楷体" panose="02010600040101010101" charset="-122"/>
                    <a:ea typeface="华文楷体" panose="02010600040101010101" charset="-122"/>
                  </a:rPr>
                  <a:t>1-3 </a:t>
                </a:r>
                <a:r>
                  <a:rPr lang="zh-CN" altLang="en-US" dirty="0">
                    <a:solidFill>
                      <a:schemeClr val="tx2"/>
                    </a:solidFill>
                    <a:latin typeface="华文楷体" panose="02010600040101010101" charset="-122"/>
                    <a:ea typeface="华文楷体" panose="02010600040101010101" charset="-122"/>
                  </a:rPr>
                  <a:t>及附录 </a:t>
                </a:r>
                <a:r>
                  <a:rPr lang="en-US" altLang="zh-CN" dirty="0">
                    <a:solidFill>
                      <a:schemeClr val="tx2"/>
                    </a:solidFill>
                    <a:latin typeface="华文楷体" panose="02010600040101010101" charset="-122"/>
                    <a:ea typeface="华文楷体" panose="02010600040101010101" charset="-122"/>
                  </a:rPr>
                  <a:t>3)</a:t>
                </a:r>
                <a:r>
                  <a:rPr lang="zh-CN" altLang="en-US" dirty="0">
                    <a:solidFill>
                      <a:schemeClr val="tx2"/>
                    </a:solidFill>
                    <a:latin typeface="华文楷体" panose="02010600040101010101" charset="-122"/>
                    <a:ea typeface="华文楷体" panose="02010600040101010101" charset="-122"/>
                  </a:rPr>
                  <a:t>得</a:t>
                </a:r>
                <a:r>
                  <a:rPr lang="en-US" altLang="zh-CN" dirty="0">
                    <a:solidFill>
                      <a:schemeClr val="tx2"/>
                    </a:solidFill>
                    <a:latin typeface="华文楷体" panose="02010600040101010101" charset="-122"/>
                    <a:ea typeface="华文楷体" panose="02010600040101010101" charset="-122"/>
                  </a:rPr>
                  <a:t>:</a:t>
                </a:r>
                <a:endParaRPr lang="zh-CN" altLang="zh-CN" dirty="0">
                  <a:solidFill>
                    <a:schemeClr val="tx2"/>
                  </a:solidFill>
                  <a:latin typeface="华文楷体" panose="02010600040101010101" charset="-122"/>
                  <a:ea typeface="华文楷体" panose="02010600040101010101" charset="-122"/>
                </a:endParaRPr>
              </a:p>
              <a:p>
                <a14:m>
                  <m:oMathPara xmlns:m="http://schemas.openxmlformats.org/officeDocument/2006/math">
                    <m:oMathParaPr>
                      <m:jc m:val="centerGroup"/>
                    </m:oMathParaPr>
                    <m:oMath xmlns:m="http://schemas.openxmlformats.org/officeDocument/2006/math">
                      <m:m>
                        <m:mPr>
                          <m:mcs>
                            <m:mc>
                              <m:mcPr>
                                <m:count m:val="1"/>
                                <m:mcJc m:val="center"/>
                              </m:mcPr>
                            </m:mc>
                          </m:mcs>
                          <m:plcHide m:val="on"/>
                          <m:ctrlPr>
                            <a:rPr lang="zh-CN" altLang="zh-CN" i="1">
                              <a:solidFill>
                                <a:schemeClr val="tx2"/>
                              </a:solidFill>
                              <a:latin typeface="Cambria Math" panose="02040503050406030204" pitchFamily="18" charset="0"/>
                            </a:rPr>
                          </m:ctrlPr>
                        </m:mPr>
                        <m:mr>
                          <m:e>
                            <m:sSub>
                              <m:sSubPr>
                                <m:ctrlPr>
                                  <a:rPr lang="zh-CN" altLang="zh-CN" i="1">
                                    <a:solidFill>
                                      <a:schemeClr val="tx2"/>
                                    </a:solidFill>
                                    <a:latin typeface="Cambria Math" panose="02040503050406030204" pitchFamily="18" charset="0"/>
                                  </a:rPr>
                                </m:ctrlPr>
                              </m:sSubPr>
                              <m:e>
                                <m:r>
                                  <a:rPr lang="en-US" altLang="zh-CN" i="1">
                                    <a:solidFill>
                                      <a:schemeClr val="tx2"/>
                                    </a:solidFill>
                                    <a:latin typeface="Cambria Math" panose="02040503050406030204" pitchFamily="18" charset="0"/>
                                  </a:rPr>
                                  <m:t>𝜎</m:t>
                                </m:r>
                              </m:e>
                              <m:sub>
                                <m:r>
                                  <a:rPr lang="en-US" altLang="zh-CN" i="1">
                                    <a:solidFill>
                                      <a:schemeClr val="tx2"/>
                                    </a:solidFill>
                                    <a:latin typeface="Cambria Math" panose="02040503050406030204" pitchFamily="18" charset="0"/>
                                  </a:rPr>
                                  <m:t>𝑓</m:t>
                                </m:r>
                                <m:r>
                                  <a:rPr lang="en-US" altLang="zh-CN">
                                    <a:solidFill>
                                      <a:schemeClr val="tx2"/>
                                    </a:solidFill>
                                    <a:latin typeface="Cambria Math" panose="02040503050406030204" pitchFamily="18" charset="0"/>
                                  </a:rPr>
                                  <m:t>,</m:t>
                                </m:r>
                                <m:r>
                                  <a:rPr lang="en-US" altLang="zh-CN">
                                    <a:solidFill>
                                      <a:schemeClr val="tx2"/>
                                    </a:solidFill>
                                    <a:latin typeface="Cambria Math" panose="02040503050406030204" pitchFamily="18" charset="0"/>
                                  </a:rPr>
                                  <m:t>5</m:t>
                                </m:r>
                              </m:sub>
                            </m:sSub>
                            <m:r>
                              <a:rPr lang="en-US" altLang="zh-CN">
                                <a:solidFill>
                                  <a:schemeClr val="tx2"/>
                                </a:solidFill>
                                <a:latin typeface="Cambria Math" panose="02040503050406030204" pitchFamily="18" charset="0"/>
                              </a:rPr>
                              <m:t>=</m:t>
                            </m:r>
                            <m:r>
                              <a:rPr lang="en-US" altLang="zh-CN">
                                <a:solidFill>
                                  <a:schemeClr val="tx2"/>
                                </a:solidFill>
                                <a:latin typeface="Cambria Math" panose="02040503050406030204" pitchFamily="18" charset="0"/>
                              </a:rPr>
                              <m:t>583</m:t>
                            </m:r>
                            <m:r>
                              <a:rPr lang="en-US" altLang="zh-CN">
                                <a:solidFill>
                                  <a:schemeClr val="tx2"/>
                                </a:solidFill>
                                <a:latin typeface="Cambria Math" panose="02040503050406030204" pitchFamily="18" charset="0"/>
                              </a:rPr>
                              <m:t>.</m:t>
                            </m:r>
                            <m:r>
                              <a:rPr lang="en-US" altLang="zh-CN">
                                <a:solidFill>
                                  <a:schemeClr val="tx2"/>
                                </a:solidFill>
                                <a:latin typeface="Cambria Math" panose="02040503050406030204" pitchFamily="18" charset="0"/>
                              </a:rPr>
                              <m:t>5</m:t>
                            </m:r>
                            <m:r>
                              <a:rPr lang="en-US" altLang="zh-CN">
                                <a:solidFill>
                                  <a:schemeClr val="tx2"/>
                                </a:solidFill>
                                <a:latin typeface="Cambria Math" panose="02040503050406030204" pitchFamily="18" charset="0"/>
                              </a:rPr>
                              <m:t>×</m:t>
                            </m:r>
                            <m:sSup>
                              <m:sSupPr>
                                <m:ctrlPr>
                                  <a:rPr lang="zh-CN" altLang="zh-CN" i="1">
                                    <a:solidFill>
                                      <a:schemeClr val="tx2"/>
                                    </a:solidFill>
                                    <a:latin typeface="Cambria Math" panose="02040503050406030204" pitchFamily="18" charset="0"/>
                                  </a:rPr>
                                </m:ctrlPr>
                              </m:sSupPr>
                              <m:e>
                                <m:r>
                                  <a:rPr lang="en-US" altLang="zh-CN">
                                    <a:solidFill>
                                      <a:schemeClr val="tx2"/>
                                    </a:solidFill>
                                    <a:latin typeface="Cambria Math" panose="02040503050406030204" pitchFamily="18" charset="0"/>
                                  </a:rPr>
                                  <m:t>10</m:t>
                                </m:r>
                              </m:e>
                              <m:sup>
                                <m:r>
                                  <a:rPr lang="en-US" altLang="zh-CN" i="1">
                                    <a:solidFill>
                                      <a:schemeClr val="tx2"/>
                                    </a:solidFill>
                                    <a:latin typeface="Cambria Math" panose="02040503050406030204" pitchFamily="18" charset="0"/>
                                  </a:rPr>
                                  <m:t>−</m:t>
                                </m:r>
                                <m:r>
                                  <a:rPr lang="en-US" altLang="zh-CN">
                                    <a:solidFill>
                                      <a:schemeClr val="tx2"/>
                                    </a:solidFill>
                                    <a:latin typeface="Cambria Math" panose="02040503050406030204" pitchFamily="18" charset="0"/>
                                  </a:rPr>
                                  <m:t>28</m:t>
                                </m:r>
                              </m:sup>
                            </m:sSup>
                            <m:sSup>
                              <m:sSupPr>
                                <m:ctrlPr>
                                  <a:rPr lang="zh-CN" altLang="zh-CN" i="1">
                                    <a:solidFill>
                                      <a:schemeClr val="tx2"/>
                                    </a:solidFill>
                                    <a:latin typeface="Cambria Math" panose="02040503050406030204" pitchFamily="18" charset="0"/>
                                  </a:rPr>
                                </m:ctrlPr>
                              </m:sSupPr>
                              <m:e>
                                <m:r>
                                  <m:rPr>
                                    <m:nor/>
                                  </m:rPr>
                                  <a:rPr lang="en-US" altLang="zh-CN">
                                    <a:solidFill>
                                      <a:schemeClr val="tx2"/>
                                    </a:solidFill>
                                    <a:latin typeface="华文楷体" panose="02010600040101010101" charset="-122"/>
                                    <a:ea typeface="华文楷体" panose="02010600040101010101" charset="-122"/>
                                  </a:rPr>
                                  <m:t> </m:t>
                                </m:r>
                                <m:r>
                                  <m:rPr>
                                    <m:sty m:val="p"/>
                                  </m:rPr>
                                  <a:rPr lang="en-US" altLang="zh-CN">
                                    <a:solidFill>
                                      <a:schemeClr val="tx2"/>
                                    </a:solidFill>
                                    <a:latin typeface="Cambria Math" panose="02040503050406030204" pitchFamily="18" charset="0"/>
                                  </a:rPr>
                                  <m:t>m</m:t>
                                </m:r>
                              </m:e>
                              <m:sup>
                                <m:r>
                                  <a:rPr lang="en-US" altLang="zh-CN">
                                    <a:solidFill>
                                      <a:schemeClr val="tx2"/>
                                    </a:solidFill>
                                    <a:latin typeface="Cambria Math" panose="02040503050406030204" pitchFamily="18" charset="0"/>
                                  </a:rPr>
                                  <m:t>2</m:t>
                                </m:r>
                              </m:sup>
                            </m:sSup>
                            <m:r>
                              <a:rPr lang="en-US" altLang="zh-CN">
                                <a:solidFill>
                                  <a:schemeClr val="tx2"/>
                                </a:solidFill>
                                <a:latin typeface="Cambria Math" panose="02040503050406030204" pitchFamily="18" charset="0"/>
                              </a:rPr>
                              <m:t>,</m:t>
                            </m:r>
                            <m:sSub>
                              <m:sSubPr>
                                <m:ctrlPr>
                                  <a:rPr lang="zh-CN" altLang="zh-CN" i="1">
                                    <a:solidFill>
                                      <a:schemeClr val="tx2"/>
                                    </a:solidFill>
                                    <a:latin typeface="Cambria Math" panose="02040503050406030204" pitchFamily="18" charset="0"/>
                                  </a:rPr>
                                </m:ctrlPr>
                              </m:sSubPr>
                              <m:e>
                                <m:r>
                                  <a:rPr lang="en-US" altLang="zh-CN" i="1">
                                    <a:solidFill>
                                      <a:schemeClr val="tx2"/>
                                    </a:solidFill>
                                    <a:latin typeface="Cambria Math" panose="02040503050406030204" pitchFamily="18" charset="0"/>
                                  </a:rPr>
                                  <m:t>𝜎</m:t>
                                </m:r>
                              </m:e>
                              <m:sub>
                                <m:r>
                                  <a:rPr lang="en-US" altLang="zh-CN" i="1">
                                    <a:solidFill>
                                      <a:schemeClr val="tx2"/>
                                    </a:solidFill>
                                    <a:latin typeface="Cambria Math" panose="02040503050406030204" pitchFamily="18" charset="0"/>
                                  </a:rPr>
                                  <m:t>𝑎</m:t>
                                </m:r>
                                <m:r>
                                  <a:rPr lang="en-US" altLang="zh-CN">
                                    <a:solidFill>
                                      <a:schemeClr val="tx2"/>
                                    </a:solidFill>
                                    <a:latin typeface="Cambria Math" panose="02040503050406030204" pitchFamily="18" charset="0"/>
                                  </a:rPr>
                                  <m:t>,</m:t>
                                </m:r>
                                <m:r>
                                  <a:rPr lang="en-US" altLang="zh-CN">
                                    <a:solidFill>
                                      <a:schemeClr val="tx2"/>
                                    </a:solidFill>
                                    <a:latin typeface="Cambria Math" panose="02040503050406030204" pitchFamily="18" charset="0"/>
                                  </a:rPr>
                                  <m:t>5</m:t>
                                </m:r>
                              </m:sub>
                            </m:sSub>
                            <m:r>
                              <a:rPr lang="en-US" altLang="zh-CN">
                                <a:solidFill>
                                  <a:schemeClr val="tx2"/>
                                </a:solidFill>
                                <a:latin typeface="Cambria Math" panose="02040503050406030204" pitchFamily="18" charset="0"/>
                              </a:rPr>
                              <m:t>=</m:t>
                            </m:r>
                            <m:r>
                              <a:rPr lang="en-US" altLang="zh-CN">
                                <a:solidFill>
                                  <a:schemeClr val="tx2"/>
                                </a:solidFill>
                                <a:latin typeface="Cambria Math" panose="02040503050406030204" pitchFamily="18" charset="0"/>
                              </a:rPr>
                              <m:t>680</m:t>
                            </m:r>
                            <m:r>
                              <a:rPr lang="en-US" altLang="zh-CN">
                                <a:solidFill>
                                  <a:schemeClr val="tx2"/>
                                </a:solidFill>
                                <a:latin typeface="Cambria Math" panose="02040503050406030204" pitchFamily="18" charset="0"/>
                              </a:rPr>
                              <m:t>.</m:t>
                            </m:r>
                            <m:r>
                              <a:rPr lang="en-US" altLang="zh-CN">
                                <a:solidFill>
                                  <a:schemeClr val="tx2"/>
                                </a:solidFill>
                                <a:latin typeface="Cambria Math" panose="02040503050406030204" pitchFamily="18" charset="0"/>
                              </a:rPr>
                              <m:t>9</m:t>
                            </m:r>
                            <m:r>
                              <a:rPr lang="en-US" altLang="zh-CN">
                                <a:solidFill>
                                  <a:schemeClr val="tx2"/>
                                </a:solidFill>
                                <a:latin typeface="Cambria Math" panose="02040503050406030204" pitchFamily="18" charset="0"/>
                              </a:rPr>
                              <m:t>×</m:t>
                            </m:r>
                            <m:sSup>
                              <m:sSupPr>
                                <m:ctrlPr>
                                  <a:rPr lang="zh-CN" altLang="zh-CN" i="1">
                                    <a:solidFill>
                                      <a:schemeClr val="tx2"/>
                                    </a:solidFill>
                                    <a:latin typeface="Cambria Math" panose="02040503050406030204" pitchFamily="18" charset="0"/>
                                  </a:rPr>
                                </m:ctrlPr>
                              </m:sSupPr>
                              <m:e>
                                <m:r>
                                  <a:rPr lang="en-US" altLang="zh-CN">
                                    <a:solidFill>
                                      <a:schemeClr val="tx2"/>
                                    </a:solidFill>
                                    <a:latin typeface="Cambria Math" panose="02040503050406030204" pitchFamily="18" charset="0"/>
                                  </a:rPr>
                                  <m:t>10</m:t>
                                </m:r>
                              </m:e>
                              <m:sup>
                                <m:r>
                                  <a:rPr lang="en-US" altLang="zh-CN" i="1">
                                    <a:solidFill>
                                      <a:schemeClr val="tx2"/>
                                    </a:solidFill>
                                    <a:latin typeface="Cambria Math" panose="02040503050406030204" pitchFamily="18" charset="0"/>
                                  </a:rPr>
                                  <m:t>−</m:t>
                                </m:r>
                                <m:r>
                                  <a:rPr lang="en-US" altLang="zh-CN">
                                    <a:solidFill>
                                      <a:schemeClr val="tx2"/>
                                    </a:solidFill>
                                    <a:latin typeface="Cambria Math" panose="02040503050406030204" pitchFamily="18" charset="0"/>
                                  </a:rPr>
                                  <m:t>28</m:t>
                                </m:r>
                              </m:sup>
                            </m:sSup>
                            <m:sSup>
                              <m:sSupPr>
                                <m:ctrlPr>
                                  <a:rPr lang="zh-CN" altLang="zh-CN" i="1">
                                    <a:solidFill>
                                      <a:schemeClr val="tx2"/>
                                    </a:solidFill>
                                    <a:latin typeface="Cambria Math" panose="02040503050406030204" pitchFamily="18" charset="0"/>
                                  </a:rPr>
                                </m:ctrlPr>
                              </m:sSupPr>
                              <m:e>
                                <m:r>
                                  <m:rPr>
                                    <m:nor/>
                                  </m:rPr>
                                  <a:rPr lang="en-US" altLang="zh-CN">
                                    <a:solidFill>
                                      <a:schemeClr val="tx2"/>
                                    </a:solidFill>
                                    <a:latin typeface="华文楷体" panose="02010600040101010101" charset="-122"/>
                                    <a:ea typeface="华文楷体" panose="02010600040101010101" charset="-122"/>
                                  </a:rPr>
                                  <m:t> </m:t>
                                </m:r>
                                <m:r>
                                  <m:rPr>
                                    <m:sty m:val="p"/>
                                  </m:rPr>
                                  <a:rPr lang="en-US" altLang="zh-CN">
                                    <a:solidFill>
                                      <a:schemeClr val="tx2"/>
                                    </a:solidFill>
                                    <a:latin typeface="Cambria Math" panose="02040503050406030204" pitchFamily="18" charset="0"/>
                                  </a:rPr>
                                  <m:t>m</m:t>
                                </m:r>
                              </m:e>
                              <m:sup>
                                <m:r>
                                  <a:rPr lang="en-US" altLang="zh-CN">
                                    <a:solidFill>
                                      <a:schemeClr val="tx2"/>
                                    </a:solidFill>
                                    <a:latin typeface="Cambria Math" panose="02040503050406030204" pitchFamily="18" charset="0"/>
                                  </a:rPr>
                                  <m:t>2</m:t>
                                </m:r>
                              </m:sup>
                            </m:sSup>
                          </m:e>
                        </m:mr>
                        <m:mr>
                          <m:e>
                            <m:sSub>
                              <m:sSubPr>
                                <m:ctrlPr>
                                  <a:rPr lang="zh-CN" altLang="zh-CN" i="1">
                                    <a:solidFill>
                                      <a:schemeClr val="tx2"/>
                                    </a:solidFill>
                                    <a:latin typeface="Cambria Math" panose="02040503050406030204" pitchFamily="18" charset="0"/>
                                  </a:rPr>
                                </m:ctrlPr>
                              </m:sSubPr>
                              <m:e>
                                <m:r>
                                  <a:rPr lang="en-US" altLang="zh-CN" i="1">
                                    <a:solidFill>
                                      <a:schemeClr val="tx2"/>
                                    </a:solidFill>
                                    <a:latin typeface="Cambria Math" panose="02040503050406030204" pitchFamily="18" charset="0"/>
                                  </a:rPr>
                                  <m:t>𝜎</m:t>
                                </m:r>
                              </m:e>
                              <m:sub>
                                <m:r>
                                  <a:rPr lang="en-US" altLang="zh-CN" i="1">
                                    <a:solidFill>
                                      <a:schemeClr val="tx2"/>
                                    </a:solidFill>
                                    <a:latin typeface="Cambria Math" panose="02040503050406030204" pitchFamily="18" charset="0"/>
                                  </a:rPr>
                                  <m:t>𝑎</m:t>
                                </m:r>
                                <m:r>
                                  <a:rPr lang="en-US" altLang="zh-CN">
                                    <a:solidFill>
                                      <a:schemeClr val="tx2"/>
                                    </a:solidFill>
                                    <a:latin typeface="Cambria Math" panose="02040503050406030204" pitchFamily="18" charset="0"/>
                                  </a:rPr>
                                  <m:t>,</m:t>
                                </m:r>
                                <m:r>
                                  <a:rPr lang="en-US" altLang="zh-CN">
                                    <a:solidFill>
                                      <a:schemeClr val="tx2"/>
                                    </a:solidFill>
                                    <a:latin typeface="Cambria Math" panose="02040503050406030204" pitchFamily="18" charset="0"/>
                                  </a:rPr>
                                  <m:t>8</m:t>
                                </m:r>
                              </m:sub>
                            </m:sSub>
                            <m:r>
                              <a:rPr lang="en-US" altLang="zh-CN">
                                <a:solidFill>
                                  <a:schemeClr val="tx2"/>
                                </a:solidFill>
                                <a:latin typeface="Cambria Math" panose="02040503050406030204" pitchFamily="18" charset="0"/>
                              </a:rPr>
                              <m:t>=</m:t>
                            </m:r>
                            <m:r>
                              <a:rPr lang="en-US" altLang="zh-CN">
                                <a:solidFill>
                                  <a:schemeClr val="tx2"/>
                                </a:solidFill>
                                <a:latin typeface="Cambria Math" panose="02040503050406030204" pitchFamily="18" charset="0"/>
                              </a:rPr>
                              <m:t>2</m:t>
                            </m:r>
                            <m:r>
                              <a:rPr lang="en-US" altLang="zh-CN">
                                <a:solidFill>
                                  <a:schemeClr val="tx2"/>
                                </a:solidFill>
                                <a:latin typeface="Cambria Math" panose="02040503050406030204" pitchFamily="18" charset="0"/>
                              </a:rPr>
                              <m:t>.</m:t>
                            </m:r>
                            <m:r>
                              <a:rPr lang="en-US" altLang="zh-CN">
                                <a:solidFill>
                                  <a:schemeClr val="tx2"/>
                                </a:solidFill>
                                <a:latin typeface="Cambria Math" panose="02040503050406030204" pitchFamily="18" charset="0"/>
                              </a:rPr>
                              <m:t>70</m:t>
                            </m:r>
                            <m:r>
                              <a:rPr lang="en-US" altLang="zh-CN">
                                <a:solidFill>
                                  <a:schemeClr val="tx2"/>
                                </a:solidFill>
                                <a:latin typeface="Cambria Math" panose="02040503050406030204" pitchFamily="18" charset="0"/>
                              </a:rPr>
                              <m:t>×</m:t>
                            </m:r>
                            <m:sSup>
                              <m:sSupPr>
                                <m:ctrlPr>
                                  <a:rPr lang="zh-CN" altLang="zh-CN" i="1">
                                    <a:solidFill>
                                      <a:schemeClr val="tx2"/>
                                    </a:solidFill>
                                    <a:latin typeface="Cambria Math" panose="02040503050406030204" pitchFamily="18" charset="0"/>
                                  </a:rPr>
                                </m:ctrlPr>
                              </m:sSupPr>
                              <m:e>
                                <m:r>
                                  <a:rPr lang="en-US" altLang="zh-CN">
                                    <a:solidFill>
                                      <a:schemeClr val="tx2"/>
                                    </a:solidFill>
                                    <a:latin typeface="Cambria Math" panose="02040503050406030204" pitchFamily="18" charset="0"/>
                                  </a:rPr>
                                  <m:t>10</m:t>
                                </m:r>
                              </m:e>
                              <m:sup>
                                <m:r>
                                  <a:rPr lang="en-US" altLang="zh-CN" i="1">
                                    <a:solidFill>
                                      <a:schemeClr val="tx2"/>
                                    </a:solidFill>
                                    <a:latin typeface="Cambria Math" panose="02040503050406030204" pitchFamily="18" charset="0"/>
                                  </a:rPr>
                                  <m:t>−</m:t>
                                </m:r>
                                <m:r>
                                  <a:rPr lang="en-US" altLang="zh-CN">
                                    <a:solidFill>
                                      <a:schemeClr val="tx2"/>
                                    </a:solidFill>
                                    <a:latin typeface="Cambria Math" panose="02040503050406030204" pitchFamily="18" charset="0"/>
                                  </a:rPr>
                                  <m:t>28</m:t>
                                </m:r>
                              </m:sup>
                            </m:sSup>
                            <m:sSup>
                              <m:sSupPr>
                                <m:ctrlPr>
                                  <a:rPr lang="zh-CN" altLang="zh-CN" i="1">
                                    <a:solidFill>
                                      <a:schemeClr val="tx2"/>
                                    </a:solidFill>
                                    <a:latin typeface="Cambria Math" panose="02040503050406030204" pitchFamily="18" charset="0"/>
                                  </a:rPr>
                                </m:ctrlPr>
                              </m:sSupPr>
                              <m:e>
                                <m:r>
                                  <m:rPr>
                                    <m:nor/>
                                  </m:rPr>
                                  <a:rPr lang="en-US" altLang="zh-CN">
                                    <a:solidFill>
                                      <a:schemeClr val="tx2"/>
                                    </a:solidFill>
                                    <a:latin typeface="华文楷体" panose="02010600040101010101" charset="-122"/>
                                    <a:ea typeface="华文楷体" panose="02010600040101010101" charset="-122"/>
                                  </a:rPr>
                                  <m:t> </m:t>
                                </m:r>
                                <m:r>
                                  <m:rPr>
                                    <m:sty m:val="p"/>
                                  </m:rPr>
                                  <a:rPr lang="en-US" altLang="zh-CN">
                                    <a:solidFill>
                                      <a:schemeClr val="tx2"/>
                                    </a:solidFill>
                                    <a:latin typeface="Cambria Math" panose="02040503050406030204" pitchFamily="18" charset="0"/>
                                  </a:rPr>
                                  <m:t>m</m:t>
                                </m:r>
                              </m:e>
                              <m:sup>
                                <m:r>
                                  <a:rPr lang="en-US" altLang="zh-CN">
                                    <a:solidFill>
                                      <a:schemeClr val="tx2"/>
                                    </a:solidFill>
                                    <a:latin typeface="Cambria Math" panose="02040503050406030204" pitchFamily="18" charset="0"/>
                                  </a:rPr>
                                  <m:t>2</m:t>
                                </m:r>
                              </m:sup>
                            </m:sSup>
                            <m:r>
                              <a:rPr lang="en-US" altLang="zh-CN">
                                <a:solidFill>
                                  <a:schemeClr val="tx2"/>
                                </a:solidFill>
                                <a:latin typeface="Cambria Math" panose="02040503050406030204" pitchFamily="18" charset="0"/>
                              </a:rPr>
                              <m:t>,</m:t>
                            </m:r>
                            <m:sSub>
                              <m:sSubPr>
                                <m:ctrlPr>
                                  <a:rPr lang="zh-CN" altLang="zh-CN" i="1">
                                    <a:solidFill>
                                      <a:schemeClr val="tx2"/>
                                    </a:solidFill>
                                    <a:latin typeface="Cambria Math" panose="02040503050406030204" pitchFamily="18" charset="0"/>
                                  </a:rPr>
                                </m:ctrlPr>
                              </m:sSubPr>
                              <m:e>
                                <m:r>
                                  <a:rPr lang="en-US" altLang="zh-CN" i="1">
                                    <a:solidFill>
                                      <a:schemeClr val="tx2"/>
                                    </a:solidFill>
                                    <a:latin typeface="Cambria Math" panose="02040503050406030204" pitchFamily="18" charset="0"/>
                                  </a:rPr>
                                  <m:t>𝜎</m:t>
                                </m:r>
                              </m:e>
                              <m:sub>
                                <m:r>
                                  <a:rPr lang="en-US" altLang="zh-CN">
                                    <a:solidFill>
                                      <a:schemeClr val="tx2"/>
                                    </a:solidFill>
                                    <a:latin typeface="Cambria Math" panose="02040503050406030204" pitchFamily="18" charset="0"/>
                                  </a:rPr>
                                  <m:t>0</m:t>
                                </m:r>
                              </m:sub>
                            </m:sSub>
                            <m:r>
                              <a:rPr lang="en-US" altLang="zh-CN">
                                <a:solidFill>
                                  <a:schemeClr val="tx2"/>
                                </a:solidFill>
                                <a:latin typeface="Cambria Math" panose="02040503050406030204" pitchFamily="18" charset="0"/>
                              </a:rPr>
                              <m:t>=</m:t>
                            </m:r>
                            <m:r>
                              <a:rPr lang="en-US" altLang="zh-CN">
                                <a:solidFill>
                                  <a:schemeClr val="tx2"/>
                                </a:solidFill>
                                <a:latin typeface="Cambria Math" panose="02040503050406030204" pitchFamily="18" charset="0"/>
                              </a:rPr>
                              <m:t>2</m:t>
                            </m:r>
                            <m:r>
                              <a:rPr lang="en-US" altLang="zh-CN">
                                <a:solidFill>
                                  <a:schemeClr val="tx2"/>
                                </a:solidFill>
                                <a:latin typeface="Cambria Math" panose="02040503050406030204" pitchFamily="18" charset="0"/>
                              </a:rPr>
                              <m:t>.</m:t>
                            </m:r>
                            <m:r>
                              <a:rPr lang="en-US" altLang="zh-CN">
                                <a:solidFill>
                                  <a:schemeClr val="tx2"/>
                                </a:solidFill>
                                <a:latin typeface="Cambria Math" panose="02040503050406030204" pitchFamily="18" charset="0"/>
                              </a:rPr>
                              <m:t>7</m:t>
                            </m:r>
                            <m:r>
                              <a:rPr lang="en-US" altLang="zh-CN">
                                <a:solidFill>
                                  <a:schemeClr val="tx2"/>
                                </a:solidFill>
                                <a:latin typeface="Cambria Math" panose="02040503050406030204" pitchFamily="18" charset="0"/>
                              </a:rPr>
                              <m:t>×</m:t>
                            </m:r>
                            <m:sSup>
                              <m:sSupPr>
                                <m:ctrlPr>
                                  <a:rPr lang="zh-CN" altLang="zh-CN" i="1">
                                    <a:solidFill>
                                      <a:schemeClr val="tx2"/>
                                    </a:solidFill>
                                    <a:latin typeface="Cambria Math" panose="02040503050406030204" pitchFamily="18" charset="0"/>
                                  </a:rPr>
                                </m:ctrlPr>
                              </m:sSupPr>
                              <m:e>
                                <m:r>
                                  <a:rPr lang="en-US" altLang="zh-CN">
                                    <a:solidFill>
                                      <a:schemeClr val="tx2"/>
                                    </a:solidFill>
                                    <a:latin typeface="Cambria Math" panose="02040503050406030204" pitchFamily="18" charset="0"/>
                                  </a:rPr>
                                  <m:t>10</m:t>
                                </m:r>
                              </m:e>
                              <m:sup>
                                <m:r>
                                  <a:rPr lang="en-US" altLang="zh-CN" i="1">
                                    <a:solidFill>
                                      <a:schemeClr val="tx2"/>
                                    </a:solidFill>
                                    <a:latin typeface="Cambria Math" panose="02040503050406030204" pitchFamily="18" charset="0"/>
                                  </a:rPr>
                                  <m:t>−</m:t>
                                </m:r>
                                <m:r>
                                  <a:rPr lang="en-US" altLang="zh-CN">
                                    <a:solidFill>
                                      <a:schemeClr val="tx2"/>
                                    </a:solidFill>
                                    <a:latin typeface="Cambria Math" panose="02040503050406030204" pitchFamily="18" charset="0"/>
                                  </a:rPr>
                                  <m:t>32</m:t>
                                </m:r>
                              </m:sup>
                            </m:sSup>
                            <m:sSup>
                              <m:sSupPr>
                                <m:ctrlPr>
                                  <a:rPr lang="zh-CN" altLang="zh-CN" i="1">
                                    <a:solidFill>
                                      <a:schemeClr val="tx2"/>
                                    </a:solidFill>
                                    <a:latin typeface="Cambria Math" panose="02040503050406030204" pitchFamily="18" charset="0"/>
                                  </a:rPr>
                                </m:ctrlPr>
                              </m:sSupPr>
                              <m:e>
                                <m:r>
                                  <m:rPr>
                                    <m:nor/>
                                  </m:rPr>
                                  <a:rPr lang="en-US" altLang="zh-CN">
                                    <a:solidFill>
                                      <a:schemeClr val="tx2"/>
                                    </a:solidFill>
                                    <a:latin typeface="华文楷体" panose="02010600040101010101" charset="-122"/>
                                    <a:ea typeface="华文楷体" panose="02010600040101010101" charset="-122"/>
                                  </a:rPr>
                                  <m:t> </m:t>
                                </m:r>
                                <m:r>
                                  <m:rPr>
                                    <m:sty m:val="p"/>
                                  </m:rPr>
                                  <a:rPr lang="en-US" altLang="zh-CN">
                                    <a:solidFill>
                                      <a:schemeClr val="tx2"/>
                                    </a:solidFill>
                                    <a:latin typeface="Cambria Math" panose="02040503050406030204" pitchFamily="18" charset="0"/>
                                  </a:rPr>
                                  <m:t>m</m:t>
                                </m:r>
                              </m:e>
                              <m:sup>
                                <m:r>
                                  <a:rPr lang="en-US" altLang="zh-CN">
                                    <a:solidFill>
                                      <a:schemeClr val="tx2"/>
                                    </a:solidFill>
                                    <a:latin typeface="Cambria Math" panose="02040503050406030204" pitchFamily="18" charset="0"/>
                                  </a:rPr>
                                  <m:t>2</m:t>
                                </m:r>
                              </m:sup>
                            </m:sSup>
                          </m:e>
                        </m:mr>
                      </m:m>
                    </m:oMath>
                  </m:oMathPara>
                </a14:m>
                <a:endParaRPr lang="zh-CN" altLang="zh-CN" dirty="0">
                  <a:solidFill>
                    <a:schemeClr val="tx2"/>
                  </a:solidFill>
                  <a:latin typeface="华文楷体" panose="02010600040101010101" charset="-122"/>
                  <a:ea typeface="华文楷体" panose="02010600040101010101" charset="-122"/>
                </a:endParaRPr>
              </a:p>
              <a:p>
                <a:endParaRPr lang="zh-CN" altLang="en-US" sz="2000" dirty="0">
                  <a:solidFill>
                    <a:schemeClr val="tx2"/>
                  </a:solidFill>
                  <a:latin typeface="华文楷体" panose="02010600040101010101" charset="-122"/>
                  <a:ea typeface="华文楷体" panose="02010600040101010101" charset="-122"/>
                </a:endParaRPr>
              </a:p>
            </p:txBody>
          </p:sp>
        </mc:Choice>
        <mc:Fallback>
          <p:sp>
            <p:nvSpPr>
              <p:cNvPr id="18" name="矩形 17"/>
              <p:cNvSpPr>
                <a:spLocks noRot="1" noChangeAspect="1" noMove="1" noResize="1" noEditPoints="1" noAdjustHandles="1" noChangeArrowheads="1" noChangeShapeType="1" noTextEdit="1"/>
              </p:cNvSpPr>
              <p:nvPr/>
            </p:nvSpPr>
            <p:spPr>
              <a:xfrm>
                <a:off x="179512" y="689777"/>
                <a:ext cx="8640960" cy="6123599"/>
              </a:xfrm>
              <a:prstGeom prst="rect">
                <a:avLst/>
              </a:prstGeom>
              <a:blipFill rotWithShape="1">
                <a:blip r:embed="rId1"/>
                <a:stretch>
                  <a:fillRect l="-5" t="-3" r="-1003" b="8"/>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 name="矩形: 圆角 18"/>
              <p:cNvSpPr/>
              <p:nvPr/>
            </p:nvSpPr>
            <p:spPr>
              <a:xfrm>
                <a:off x="468179" y="1124744"/>
                <a:ext cx="8352928" cy="1155047"/>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b="1" dirty="0">
                    <a:solidFill>
                      <a:schemeClr val="tx2"/>
                    </a:solidFill>
                    <a:latin typeface="FangSong" panose="02010609060101010101" pitchFamily="49" charset="-122"/>
                    <a:ea typeface="FangSong" panose="02010609060101010101" pitchFamily="49" charset="-122"/>
                    <a:cs typeface="Times New Roman" panose="02020603050405020304" pitchFamily="18" charset="0"/>
                  </a:rPr>
                  <a:t>例题</a:t>
                </a:r>
                <a:r>
                  <a:rPr lang="en-US" altLang="zh-CN" b="1" dirty="0">
                    <a:solidFill>
                      <a:schemeClr val="tx2"/>
                    </a:solidFill>
                    <a:latin typeface="FangSong" panose="02010609060101010101" pitchFamily="49" charset="-122"/>
                    <a:ea typeface="FangSong" panose="02010609060101010101" pitchFamily="49" charset="-122"/>
                    <a:cs typeface="Times New Roman" panose="02020603050405020304" pitchFamily="18" charset="0"/>
                  </a:rPr>
                  <a:t>1</a:t>
                </a:r>
                <a:r>
                  <a:rPr lang="zh-CN" altLang="en-US" b="1" dirty="0">
                    <a:solidFill>
                      <a:schemeClr val="tx2"/>
                    </a:solidFill>
                    <a:latin typeface="FangSong" panose="02010609060101010101" pitchFamily="49" charset="-122"/>
                    <a:ea typeface="FangSong" panose="02010609060101010101" pitchFamily="49" charset="-122"/>
                    <a:cs typeface="Times New Roman" panose="02020603050405020304" pitchFamily="18" charset="0"/>
                  </a:rPr>
                  <a:t>：</a:t>
                </a:r>
                <a:r>
                  <a:rPr lang="zh-CN" altLang="zh-CN" b="1" dirty="0">
                    <a:solidFill>
                      <a:schemeClr val="tx2"/>
                    </a:solidFill>
                    <a:latin typeface="FangSong" panose="02010609060101010101" pitchFamily="49" charset="-122"/>
                    <a:ea typeface="FangSong" panose="02010609060101010101" pitchFamily="49" charset="-122"/>
                    <a:cs typeface="Times New Roman" panose="02020603050405020304" pitchFamily="18" charset="0"/>
                  </a:rPr>
                  <a:t>同位素</a:t>
                </a:r>
                <a14:m>
                  <m:oMath xmlns:m="http://schemas.openxmlformats.org/officeDocument/2006/math">
                    <m:sSup>
                      <m:sSupPr>
                        <m:ctrlPr>
                          <a:rPr lang="zh-CN" altLang="zh-CN" b="1" i="1">
                            <a:solidFill>
                              <a:schemeClr val="tx2"/>
                            </a:solidFill>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b="1" i="1">
                            <a:solidFill>
                              <a:schemeClr val="tx2"/>
                            </a:solidFill>
                            <a:latin typeface="Cambria Math" panose="02040503050406030204" pitchFamily="18" charset="0"/>
                            <a:ea typeface="华文宋体" panose="02010600040101010101" pitchFamily="2" charset="-122"/>
                            <a:cs typeface="Times New Roman" panose="02020603050405020304" pitchFamily="18" charset="0"/>
                          </a:rPr>
                          <m:t>𝑼</m:t>
                        </m:r>
                      </m:e>
                      <m:sup>
                        <m:r>
                          <a:rPr lang="en-US" altLang="zh-CN" b="1" i="1">
                            <a:solidFill>
                              <a:schemeClr val="tx2"/>
                            </a:solidFill>
                            <a:latin typeface="Cambria Math" panose="02040503050406030204" pitchFamily="18" charset="0"/>
                            <a:ea typeface="华文宋体" panose="02010600040101010101" pitchFamily="2" charset="-122"/>
                            <a:cs typeface="Times New Roman" panose="02020603050405020304" pitchFamily="18" charset="0"/>
                          </a:rPr>
                          <m:t>𝟐𝟑𝟓</m:t>
                        </m:r>
                      </m:sup>
                    </m:sSup>
                  </m:oMath>
                </a14:m>
                <a:r>
                  <a:rPr lang="zh-CN" altLang="zh-CN" b="1" dirty="0">
                    <a:solidFill>
                      <a:schemeClr val="tx2"/>
                    </a:solidFill>
                    <a:latin typeface="FangSong" panose="02010609060101010101" pitchFamily="49" charset="-122"/>
                    <a:ea typeface="FangSong" panose="02010609060101010101" pitchFamily="49" charset="-122"/>
                    <a:cs typeface="Times New Roman" panose="02020603050405020304" pitchFamily="18" charset="0"/>
                  </a:rPr>
                  <a:t>的丰度（原子百分数）等于</a:t>
                </a:r>
                <a:r>
                  <a:rPr lang="en-US" altLang="zh-CN" b="1" dirty="0">
                    <a:solidFill>
                      <a:schemeClr val="tx2"/>
                    </a:solidFill>
                    <a:latin typeface="FangSong" panose="02010609060101010101" pitchFamily="49" charset="-122"/>
                    <a:ea typeface="FangSong" panose="02010609060101010101" pitchFamily="49" charset="-122"/>
                  </a:rPr>
                  <a:t>0.714%</a:t>
                </a:r>
                <a:r>
                  <a:rPr lang="zh-CN" altLang="zh-CN" b="1" dirty="0">
                    <a:solidFill>
                      <a:schemeClr val="tx2"/>
                    </a:solidFill>
                    <a:latin typeface="FangSong" panose="02010609060101010101" pitchFamily="49" charset="-122"/>
                    <a:ea typeface="FangSong" panose="02010609060101010101" pitchFamily="49" charset="-122"/>
                    <a:cs typeface="Times New Roman" panose="02020603050405020304" pitchFamily="18" charset="0"/>
                  </a:rPr>
                  <a:t>，计算在以下两种情况下</a:t>
                </a:r>
                <a14:m>
                  <m:oMath xmlns:m="http://schemas.openxmlformats.org/officeDocument/2006/math">
                    <m:sSup>
                      <m:sSupPr>
                        <m:ctrlPr>
                          <a:rPr lang="zh-CN" altLang="zh-CN" b="1" i="1">
                            <a:solidFill>
                              <a:schemeClr val="tx2"/>
                            </a:solidFill>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b="1" i="1">
                            <a:solidFill>
                              <a:schemeClr val="tx2"/>
                            </a:solidFill>
                            <a:latin typeface="Cambria Math" panose="02040503050406030204" pitchFamily="18" charset="0"/>
                            <a:ea typeface="华文宋体" panose="02010600040101010101" pitchFamily="2" charset="-122"/>
                            <a:cs typeface="Times New Roman" panose="02020603050405020304" pitchFamily="18" charset="0"/>
                          </a:rPr>
                          <m:t>𝑼</m:t>
                        </m:r>
                      </m:e>
                      <m:sup>
                        <m:r>
                          <a:rPr lang="en-US" altLang="zh-CN" b="1" i="1">
                            <a:solidFill>
                              <a:schemeClr val="tx2"/>
                            </a:solidFill>
                            <a:latin typeface="Cambria Math" panose="02040503050406030204" pitchFamily="18" charset="0"/>
                            <a:ea typeface="华文宋体" panose="02010600040101010101" pitchFamily="2" charset="-122"/>
                            <a:cs typeface="Times New Roman" panose="02020603050405020304" pitchFamily="18" charset="0"/>
                          </a:rPr>
                          <m:t>𝟐𝟑𝟓</m:t>
                        </m:r>
                      </m:sup>
                    </m:sSup>
                  </m:oMath>
                </a14:m>
                <a:r>
                  <a:rPr lang="zh-CN" altLang="zh-CN" b="1" dirty="0">
                    <a:solidFill>
                      <a:schemeClr val="tx2"/>
                    </a:solidFill>
                    <a:latin typeface="FangSong" panose="02010609060101010101" pitchFamily="49" charset="-122"/>
                    <a:ea typeface="FangSong" panose="02010609060101010101" pitchFamily="49" charset="-122"/>
                    <a:cs typeface="Times New Roman" panose="02020603050405020304" pitchFamily="18" charset="0"/>
                  </a:rPr>
                  <a:t>和</a:t>
                </a:r>
                <a14:m>
                  <m:oMath xmlns:m="http://schemas.openxmlformats.org/officeDocument/2006/math">
                    <m:sSup>
                      <m:sSupPr>
                        <m:ctrlPr>
                          <a:rPr lang="zh-CN" altLang="zh-CN" b="1" i="1">
                            <a:solidFill>
                              <a:schemeClr val="tx2"/>
                            </a:solidFill>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b="1" i="1">
                            <a:solidFill>
                              <a:schemeClr val="tx2"/>
                            </a:solidFill>
                            <a:latin typeface="Cambria Math" panose="02040503050406030204" pitchFamily="18" charset="0"/>
                            <a:ea typeface="华文宋体" panose="02010600040101010101" pitchFamily="2" charset="-122"/>
                            <a:cs typeface="Times New Roman" panose="02020603050405020304" pitchFamily="18" charset="0"/>
                          </a:rPr>
                          <m:t>𝑼</m:t>
                        </m:r>
                      </m:e>
                      <m:sup>
                        <m:r>
                          <a:rPr lang="en-US" altLang="zh-CN" b="1" i="1">
                            <a:solidFill>
                              <a:schemeClr val="tx2"/>
                            </a:solidFill>
                            <a:latin typeface="Cambria Math" panose="02040503050406030204" pitchFamily="18" charset="0"/>
                            <a:ea typeface="华文宋体" panose="02010600040101010101" pitchFamily="2" charset="-122"/>
                            <a:cs typeface="Times New Roman" panose="02020603050405020304" pitchFamily="18" charset="0"/>
                          </a:rPr>
                          <m:t>𝟐𝟑𝟖</m:t>
                        </m:r>
                      </m:sup>
                    </m:sSup>
                  </m:oMath>
                </a14:m>
                <a:r>
                  <a:rPr lang="zh-CN" altLang="zh-CN" b="1" dirty="0">
                    <a:solidFill>
                      <a:schemeClr val="tx2"/>
                    </a:solidFill>
                    <a:latin typeface="FangSong" panose="02010609060101010101" pitchFamily="49" charset="-122"/>
                    <a:ea typeface="FangSong" panose="02010609060101010101" pitchFamily="49" charset="-122"/>
                    <a:cs typeface="Times New Roman" panose="02020603050405020304" pitchFamily="18" charset="0"/>
                  </a:rPr>
                  <a:t>的原子密度：（</a:t>
                </a:r>
                <a:r>
                  <a:rPr lang="en-US" altLang="zh-CN" b="1" dirty="0">
                    <a:solidFill>
                      <a:schemeClr val="tx2"/>
                    </a:solidFill>
                    <a:latin typeface="FangSong" panose="02010609060101010101" pitchFamily="49" charset="-122"/>
                    <a:ea typeface="FangSong" panose="02010609060101010101" pitchFamily="49" charset="-122"/>
                  </a:rPr>
                  <a:t>1</a:t>
                </a:r>
                <a:r>
                  <a:rPr lang="zh-CN" altLang="zh-CN" b="1" dirty="0">
                    <a:solidFill>
                      <a:schemeClr val="tx2"/>
                    </a:solidFill>
                    <a:latin typeface="FangSong" panose="02010609060101010101" pitchFamily="49" charset="-122"/>
                    <a:ea typeface="FangSong" panose="02010609060101010101" pitchFamily="49" charset="-122"/>
                    <a:cs typeface="Times New Roman" panose="02020603050405020304" pitchFamily="18" charset="0"/>
                  </a:rPr>
                  <a:t>）天然铀；（</a:t>
                </a:r>
                <a:r>
                  <a:rPr lang="en-US" altLang="zh-CN" b="1" dirty="0">
                    <a:solidFill>
                      <a:schemeClr val="tx2"/>
                    </a:solidFill>
                    <a:latin typeface="FangSong" panose="02010609060101010101" pitchFamily="49" charset="-122"/>
                    <a:ea typeface="FangSong" panose="02010609060101010101" pitchFamily="49" charset="-122"/>
                  </a:rPr>
                  <a:t>2</a:t>
                </a:r>
                <a:r>
                  <a:rPr lang="zh-CN" altLang="zh-CN" b="1" dirty="0">
                    <a:solidFill>
                      <a:schemeClr val="tx2"/>
                    </a:solidFill>
                    <a:latin typeface="FangSong" panose="02010609060101010101" pitchFamily="49" charset="-122"/>
                    <a:ea typeface="FangSong" panose="02010609060101010101" pitchFamily="49" charset="-122"/>
                    <a:cs typeface="Times New Roman" panose="02020603050405020304" pitchFamily="18" charset="0"/>
                  </a:rPr>
                  <a:t>）</a:t>
                </a:r>
                <a14:m>
                  <m:oMath xmlns:m="http://schemas.openxmlformats.org/officeDocument/2006/math">
                    <m:sSup>
                      <m:sSupPr>
                        <m:ctrlPr>
                          <a:rPr lang="zh-CN" altLang="zh-CN" b="1" i="1">
                            <a:solidFill>
                              <a:schemeClr val="tx2"/>
                            </a:solidFill>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b="1" i="1">
                            <a:solidFill>
                              <a:schemeClr val="tx2"/>
                            </a:solidFill>
                            <a:latin typeface="Cambria Math" panose="02040503050406030204" pitchFamily="18" charset="0"/>
                            <a:ea typeface="华文宋体" panose="02010600040101010101" pitchFamily="2" charset="-122"/>
                            <a:cs typeface="Times New Roman" panose="02020603050405020304" pitchFamily="18" charset="0"/>
                          </a:rPr>
                          <m:t>𝑼</m:t>
                        </m:r>
                      </m:e>
                      <m:sup>
                        <m:r>
                          <a:rPr lang="en-US" altLang="zh-CN" b="1" i="1">
                            <a:solidFill>
                              <a:schemeClr val="tx2"/>
                            </a:solidFill>
                            <a:latin typeface="Cambria Math" panose="02040503050406030204" pitchFamily="18" charset="0"/>
                            <a:ea typeface="华文宋体" panose="02010600040101010101" pitchFamily="2" charset="-122"/>
                            <a:cs typeface="Times New Roman" panose="02020603050405020304" pitchFamily="18" charset="0"/>
                          </a:rPr>
                          <m:t>𝟐𝟑𝟓</m:t>
                        </m:r>
                      </m:sup>
                    </m:sSup>
                  </m:oMath>
                </a14:m>
                <a:r>
                  <a:rPr lang="zh-CN" altLang="zh-CN" b="1" dirty="0">
                    <a:solidFill>
                      <a:schemeClr val="tx2"/>
                    </a:solidFill>
                    <a:latin typeface="FangSong" panose="02010609060101010101" pitchFamily="49" charset="-122"/>
                    <a:ea typeface="FangSong" panose="02010609060101010101" pitchFamily="49" charset="-122"/>
                    <a:cs typeface="Times New Roman" panose="02020603050405020304" pitchFamily="18" charset="0"/>
                  </a:rPr>
                  <a:t>浓缩到</a:t>
                </a:r>
                <a:r>
                  <a:rPr lang="en-US" altLang="zh-CN" b="1" dirty="0">
                    <a:solidFill>
                      <a:schemeClr val="tx2"/>
                    </a:solidFill>
                    <a:latin typeface="FangSong" panose="02010609060101010101" pitchFamily="49" charset="-122"/>
                    <a:ea typeface="FangSong" panose="02010609060101010101" pitchFamily="49" charset="-122"/>
                  </a:rPr>
                  <a:t>1%</a:t>
                </a:r>
                <a:r>
                  <a:rPr lang="zh-CN" altLang="zh-CN" b="1" dirty="0">
                    <a:solidFill>
                      <a:schemeClr val="tx2"/>
                    </a:solidFill>
                    <a:latin typeface="FangSong" panose="02010609060101010101" pitchFamily="49" charset="-122"/>
                    <a:ea typeface="FangSong" panose="02010609060101010101" pitchFamily="49" charset="-122"/>
                    <a:cs typeface="Times New Roman" panose="02020603050405020304" pitchFamily="18" charset="0"/>
                  </a:rPr>
                  <a:t>（原子百分数）；（铀的密度都取</a:t>
                </a:r>
                <a:r>
                  <a:rPr lang="en-US" altLang="zh-CN" b="1" dirty="0">
                    <a:solidFill>
                      <a:schemeClr val="tx2"/>
                    </a:solidFill>
                    <a:latin typeface="FangSong" panose="02010609060101010101" pitchFamily="49" charset="-122"/>
                    <a:ea typeface="FangSong" panose="02010609060101010101" pitchFamily="49" charset="-122"/>
                  </a:rPr>
                  <a:t>18.7g/</a:t>
                </a:r>
                <a14:m>
                  <m:oMath xmlns:m="http://schemas.openxmlformats.org/officeDocument/2006/math">
                    <m:sSup>
                      <m:sSupPr>
                        <m:ctrlPr>
                          <a:rPr lang="zh-CN" altLang="zh-CN" b="1" i="1">
                            <a:solidFill>
                              <a:schemeClr val="tx2"/>
                            </a:solidFill>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b="1" i="1">
                            <a:solidFill>
                              <a:schemeClr val="tx2"/>
                            </a:solidFill>
                            <a:latin typeface="Cambria Math" panose="02040503050406030204" pitchFamily="18" charset="0"/>
                            <a:ea typeface="华文宋体" panose="02010600040101010101" pitchFamily="2" charset="-122"/>
                            <a:cs typeface="Times New Roman" panose="02020603050405020304" pitchFamily="18" charset="0"/>
                          </a:rPr>
                          <m:t>𝒄𝒎</m:t>
                        </m:r>
                      </m:e>
                      <m:sup>
                        <m:r>
                          <a:rPr lang="en-US" altLang="zh-CN" b="1" i="1">
                            <a:solidFill>
                              <a:schemeClr val="tx2"/>
                            </a:solidFill>
                            <a:latin typeface="Cambria Math" panose="02040503050406030204" pitchFamily="18" charset="0"/>
                            <a:ea typeface="华文宋体" panose="02010600040101010101" pitchFamily="2" charset="-122"/>
                            <a:cs typeface="Times New Roman" panose="02020603050405020304" pitchFamily="18" charset="0"/>
                          </a:rPr>
                          <m:t>𝟑</m:t>
                        </m:r>
                      </m:sup>
                    </m:sSup>
                  </m:oMath>
                </a14:m>
                <a:r>
                  <a:rPr lang="zh-CN" altLang="zh-CN" b="1" dirty="0">
                    <a:solidFill>
                      <a:schemeClr val="tx2"/>
                    </a:solidFill>
                    <a:latin typeface="FangSong" panose="02010609060101010101" pitchFamily="49" charset="-122"/>
                    <a:ea typeface="FangSong" panose="02010609060101010101" pitchFamily="49" charset="-122"/>
                    <a:cs typeface="Times New Roman" panose="02020603050405020304" pitchFamily="18" charset="0"/>
                  </a:rPr>
                  <a:t>）</a:t>
                </a:r>
                <a:r>
                  <a:rPr lang="zh-CN" altLang="zh-CN" b="1" dirty="0">
                    <a:solidFill>
                      <a:schemeClr val="tx2"/>
                    </a:solidFill>
                    <a:latin typeface="FangSong" panose="02010609060101010101" pitchFamily="49" charset="-122"/>
                    <a:ea typeface="FangSong" panose="02010609060101010101" pitchFamily="49" charset="-122"/>
                  </a:rPr>
                  <a:t> </a:t>
                </a:r>
                <a:endParaRPr lang="zh-CN" altLang="en-US" b="1" dirty="0">
                  <a:solidFill>
                    <a:schemeClr val="tx2"/>
                  </a:solidFill>
                  <a:latin typeface="FangSong" panose="02010609060101010101" pitchFamily="49" charset="-122"/>
                  <a:ea typeface="FangSong" panose="02010609060101010101" pitchFamily="49" charset="-122"/>
                </a:endParaRPr>
              </a:p>
            </p:txBody>
          </p:sp>
        </mc:Choice>
        <mc:Fallback>
          <p:sp>
            <p:nvSpPr>
              <p:cNvPr id="3" name="矩形: 圆角 18"/>
              <p:cNvSpPr>
                <a:spLocks noRot="1" noChangeAspect="1" noMove="1" noResize="1" noEditPoints="1" noAdjustHandles="1" noChangeArrowheads="1" noChangeShapeType="1" noTextEdit="1"/>
              </p:cNvSpPr>
              <p:nvPr/>
            </p:nvSpPr>
            <p:spPr>
              <a:xfrm>
                <a:off x="468179" y="1124744"/>
                <a:ext cx="8352928" cy="1155047"/>
              </a:xfrm>
              <a:prstGeom prst="roundRect">
                <a:avLst/>
              </a:prstGeom>
              <a:blipFill rotWithShape="1">
                <a:blip r:embed="rId2"/>
                <a:stretch>
                  <a:fillRect l="-2" t="-14" r="4" b="12"/>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r>
                  <a:rPr lang="zh-CN" altLang="en-US">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3" grpId="1"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a:t>计算混合物的宏观截面</a:t>
            </a:r>
            <a:endParaRPr kumimoji="1" lang="zh-CN" altLang="en-US" dirty="0"/>
          </a:p>
        </p:txBody>
      </p:sp>
      <p:sp>
        <p:nvSpPr>
          <p:cNvPr id="4" name="TextBox 1"/>
          <p:cNvSpPr txBox="1"/>
          <p:nvPr/>
        </p:nvSpPr>
        <p:spPr>
          <a:xfrm>
            <a:off x="193045" y="639521"/>
            <a:ext cx="8503200" cy="461665"/>
          </a:xfrm>
          <a:prstGeom prst="rect">
            <a:avLst/>
          </a:prstGeom>
          <a:noFill/>
        </p:spPr>
        <p:txBody>
          <a:bodyPr wrap="square" rtlCol="0">
            <a:spAutoFit/>
          </a:bodyPr>
          <a:lstStyle/>
          <a:p>
            <a:r>
              <a:rPr lang="zh-CN" altLang="en-US" sz="2400" b="1" kern="0" dirty="0">
                <a:solidFill>
                  <a:srgbClr val="0070C0"/>
                </a:solidFill>
                <a:effectLst>
                  <a:outerShdw blurRad="38100" dist="38100" dir="2700000" algn="tl">
                    <a:srgbClr val="000000">
                      <a:alpha val="43137"/>
                    </a:srgbClr>
                  </a:outerShdw>
                </a:effectLst>
                <a:latin typeface="华文楷体" panose="02010600040101010101" charset="-122"/>
                <a:ea typeface="华文楷体" panose="02010600040101010101" charset="-122"/>
              </a:rPr>
              <a:t>第二种情况：</a:t>
            </a:r>
            <a:r>
              <a:rPr lang="zh-CN" altLang="en-GB" sz="2400" b="1" dirty="0">
                <a:solidFill>
                  <a:srgbClr val="0070C0"/>
                </a:solidFill>
                <a:effectLst>
                  <a:outerShdw blurRad="38100" dist="38100" dir="2700000" algn="tl">
                    <a:srgbClr val="000000">
                      <a:alpha val="43137"/>
                    </a:srgbClr>
                  </a:outerShdw>
                </a:effectLst>
                <a:latin typeface="Times New Roman" panose="02020603050405020304" pitchFamily="18" charset="0"/>
                <a:ea typeface="华文楷体" panose="02010600040101010101" charset="-122"/>
                <a:cs typeface="Times New Roman" panose="02020603050405020304" pitchFamily="18" charset="0"/>
              </a:rPr>
              <a:t>已知混合物中各元素的质量比</a:t>
            </a:r>
            <a:r>
              <a:rPr lang="zh-CN" altLang="en-US" sz="2400" b="1" dirty="0">
                <a:solidFill>
                  <a:srgbClr val="0070C0"/>
                </a:solidFill>
                <a:effectLst>
                  <a:outerShdw blurRad="38100" dist="38100" dir="2700000" algn="tl">
                    <a:srgbClr val="000000">
                      <a:alpha val="43137"/>
                    </a:srgbClr>
                  </a:outerShdw>
                </a:effectLst>
                <a:latin typeface="Times New Roman" panose="02020603050405020304" pitchFamily="18" charset="0"/>
                <a:ea typeface="华文楷体" panose="02010600040101010101" charset="-122"/>
                <a:cs typeface="Times New Roman" panose="02020603050405020304" pitchFamily="18" charset="0"/>
              </a:rPr>
              <a:t>以及混合物密度</a:t>
            </a:r>
            <a:endParaRPr lang="zh-CN" altLang="en-US" sz="2400" b="1" dirty="0">
              <a:solidFill>
                <a:srgbClr val="0070C0"/>
              </a:solidFill>
              <a:effectLst>
                <a:outerShdw blurRad="38100" dist="38100" dir="2700000" algn="tl">
                  <a:srgbClr val="000000">
                    <a:alpha val="43137"/>
                  </a:srgbClr>
                </a:outerShdw>
              </a:effectLst>
              <a:latin typeface="Times New Roman" panose="02020603050405020304" pitchFamily="18" charset="0"/>
              <a:ea typeface="华文楷体" panose="02010600040101010101" charset="-122"/>
              <a:cs typeface="Times New Roman" panose="02020603050405020304" pitchFamily="18" charset="0"/>
            </a:endParaRPr>
          </a:p>
        </p:txBody>
      </p:sp>
      <mc:AlternateContent xmlns:mc="http://schemas.openxmlformats.org/markup-compatibility/2006">
        <mc:Choice xmlns:a14="http://schemas.microsoft.com/office/drawing/2010/main" Requires="a14">
          <p:sp>
            <p:nvSpPr>
              <p:cNvPr id="5" name="Rectangle 3"/>
              <p:cNvSpPr txBox="1">
                <a:spLocks noChangeArrowheads="1"/>
              </p:cNvSpPr>
              <p:nvPr/>
            </p:nvSpPr>
            <p:spPr>
              <a:xfrm>
                <a:off x="267564" y="1061469"/>
                <a:ext cx="8229600" cy="2855060"/>
              </a:xfrm>
              <a:prstGeom prst="rect">
                <a:avLst/>
              </a:prstGeom>
            </p:spPr>
            <p:txBody>
              <a:bodyPr/>
              <a:lstStyle>
                <a:lvl1pPr marL="355600" indent="-355600" algn="l" rtl="0" eaLnBrk="1" fontAlgn="base" hangingPunct="1">
                  <a:spcBef>
                    <a:spcPct val="20000"/>
                  </a:spcBef>
                  <a:spcAft>
                    <a:spcPct val="0"/>
                  </a:spcAft>
                  <a:buClrTx/>
                  <a:buFont typeface="Arial" panose="020B0604020202020204" pitchFamily="34" charset="0"/>
                  <a:buChar char="•"/>
                  <a:defRPr sz="2200" b="1" baseline="0">
                    <a:solidFill>
                      <a:schemeClr val="tx2"/>
                    </a:solidFill>
                    <a:latin typeface="Arial" panose="020B0604020202020204" pitchFamily="34" charset="0"/>
                    <a:ea typeface="黑体" panose="02010609060101010101" pitchFamily="49" charset="-122"/>
                    <a:cs typeface="Times New Roman" panose="02020603050405020304" pitchFamily="18" charset="0"/>
                  </a:defRPr>
                </a:lvl1pPr>
                <a:lvl2pPr marL="541655" indent="-186055" algn="l" rtl="0" eaLnBrk="1" fontAlgn="base" hangingPunct="1">
                  <a:spcBef>
                    <a:spcPct val="20000"/>
                  </a:spcBef>
                  <a:spcAft>
                    <a:spcPct val="0"/>
                  </a:spcAft>
                  <a:buClrTx/>
                  <a:buFont typeface="Times New Roman" panose="02020603050405020304" pitchFamily="18" charset="0"/>
                  <a:buChar char="-"/>
                  <a:defRPr sz="2000" b="0" baseline="0">
                    <a:solidFill>
                      <a:schemeClr val="tx2"/>
                    </a:solidFill>
                    <a:latin typeface="Times New Roman" panose="02020603050405020304" pitchFamily="18" charset="0"/>
                    <a:ea typeface="仿宋" panose="02010609060101010101" pitchFamily="49" charset="-122"/>
                    <a:cs typeface="Times New Roman" panose="02020603050405020304" pitchFamily="18" charset="0"/>
                  </a:defRPr>
                </a:lvl2pPr>
                <a:lvl3pPr marL="897255" indent="-177800" algn="l" rtl="0" eaLnBrk="1" fontAlgn="base" hangingPunct="1">
                  <a:spcBef>
                    <a:spcPct val="20000"/>
                  </a:spcBef>
                  <a:spcAft>
                    <a:spcPct val="0"/>
                  </a:spcAft>
                  <a:buClrTx/>
                  <a:buFont typeface="Times New Roman" panose="02020603050405020304" pitchFamily="18" charset="0"/>
                  <a:buChar char="-"/>
                  <a:defRPr sz="2000" b="0" baseline="0">
                    <a:solidFill>
                      <a:schemeClr val="tx2"/>
                    </a:solidFill>
                    <a:latin typeface="Times New Roman" panose="02020603050405020304" pitchFamily="18" charset="0"/>
                    <a:ea typeface="仿宋" panose="02010609060101010101" pitchFamily="49" charset="-122"/>
                    <a:cs typeface="Times New Roman" panose="02020603050405020304" pitchFamily="18" charset="0"/>
                  </a:defRPr>
                </a:lvl3pPr>
                <a:lvl4pPr marL="1252855" indent="-177800" algn="l" rtl="0" eaLnBrk="1" fontAlgn="base" hangingPunct="1">
                  <a:spcBef>
                    <a:spcPct val="20000"/>
                  </a:spcBef>
                  <a:spcAft>
                    <a:spcPct val="0"/>
                  </a:spcAft>
                  <a:buFont typeface="Times New Roman" panose="02020603050405020304" pitchFamily="18" charset="0"/>
                  <a:buChar char="-"/>
                  <a:defRPr sz="1800" b="0" baseline="0">
                    <a:solidFill>
                      <a:schemeClr val="tx2"/>
                    </a:solidFill>
                    <a:latin typeface="Times New Roman" panose="02020603050405020304" pitchFamily="18" charset="0"/>
                    <a:ea typeface="仿宋" panose="02010609060101010101" pitchFamily="49" charset="-122"/>
                    <a:cs typeface="Times New Roman" panose="02020603050405020304" pitchFamily="18" charset="0"/>
                  </a:defRPr>
                </a:lvl4pPr>
                <a:lvl5pPr marL="1617980" indent="-177800" algn="l" rtl="0" eaLnBrk="1" fontAlgn="base" hangingPunct="1">
                  <a:spcBef>
                    <a:spcPct val="20000"/>
                  </a:spcBef>
                  <a:spcAft>
                    <a:spcPct val="0"/>
                  </a:spcAft>
                  <a:buFont typeface="Times New Roman" panose="02020603050405020304" pitchFamily="18" charset="0"/>
                  <a:buChar char="-"/>
                  <a:defRPr sz="1600" b="0" baseline="0">
                    <a:solidFill>
                      <a:schemeClr val="tx2"/>
                    </a:solidFill>
                    <a:latin typeface="Times New Roman" panose="02020603050405020304" pitchFamily="18" charset="0"/>
                    <a:ea typeface="仿宋" panose="02010609060101010101" pitchFamily="49" charset="-122"/>
                    <a:cs typeface="Times New Roman" panose="02020603050405020304" pitchFamily="18" charset="0"/>
                  </a:defRPr>
                </a:lvl5pPr>
                <a:lvl6pPr marL="2514600" indent="-228600" algn="l" rtl="0" eaLnBrk="1" fontAlgn="base" hangingPunct="1">
                  <a:spcBef>
                    <a:spcPct val="20000"/>
                  </a:spcBef>
                  <a:spcAft>
                    <a:spcPct val="0"/>
                  </a:spcAft>
                  <a:buChar char="»"/>
                  <a:defRPr sz="2000">
                    <a:solidFill>
                      <a:schemeClr val="tx1"/>
                    </a:solidFill>
                    <a:latin typeface="Arial" panose="020B0604020202020204" pitchFamily="34" charset="0"/>
                  </a:defRPr>
                </a:lvl6pPr>
                <a:lvl7pPr marL="2971800" indent="-228600" algn="l" rtl="0" eaLnBrk="1" fontAlgn="base" hangingPunct="1">
                  <a:spcBef>
                    <a:spcPct val="20000"/>
                  </a:spcBef>
                  <a:spcAft>
                    <a:spcPct val="0"/>
                  </a:spcAft>
                  <a:buChar char="»"/>
                  <a:defRPr sz="2000">
                    <a:solidFill>
                      <a:schemeClr val="tx1"/>
                    </a:solidFill>
                    <a:latin typeface="Arial" panose="020B0604020202020204" pitchFamily="34" charset="0"/>
                  </a:defRPr>
                </a:lvl7pPr>
                <a:lvl8pPr marL="3429000" indent="-228600" algn="l" rtl="0" eaLnBrk="1" fontAlgn="base" hangingPunct="1">
                  <a:spcBef>
                    <a:spcPct val="20000"/>
                  </a:spcBef>
                  <a:spcAft>
                    <a:spcPct val="0"/>
                  </a:spcAft>
                  <a:buChar char="»"/>
                  <a:defRPr sz="2000">
                    <a:solidFill>
                      <a:schemeClr val="tx1"/>
                    </a:solidFill>
                    <a:latin typeface="Arial" panose="020B0604020202020204" pitchFamily="34" charset="0"/>
                  </a:defRPr>
                </a:lvl8pPr>
                <a:lvl9pPr marL="3886200" indent="-228600" algn="l" rtl="0" eaLnBrk="1" fontAlgn="base" hangingPunct="1">
                  <a:spcBef>
                    <a:spcPct val="20000"/>
                  </a:spcBef>
                  <a:spcAft>
                    <a:spcPct val="0"/>
                  </a:spcAft>
                  <a:buChar char="»"/>
                  <a:defRPr sz="2000">
                    <a:solidFill>
                      <a:schemeClr val="tx1"/>
                    </a:solidFill>
                    <a:latin typeface="Arial" panose="020B0604020202020204" pitchFamily="34" charset="0"/>
                  </a:defRPr>
                </a:lvl9pPr>
              </a:lstStyle>
              <a:p>
                <a:pPr marL="0" indent="0">
                  <a:buFontTx/>
                  <a:buNone/>
                </a:pPr>
                <a:r>
                  <a:rPr lang="zh-CN" altLang="en-US" sz="2000" b="0" kern="0" dirty="0">
                    <a:latin typeface="华文楷体" panose="02010600040101010101" charset="-122"/>
                    <a:ea typeface="华文楷体" panose="02010600040101010101" charset="-122"/>
                  </a:rPr>
                  <a:t>对于由多种材料组成的混合介质，设每种材料所占的质量比为</a:t>
                </a:r>
                <a14:m>
                  <m:oMath xmlns:m="http://schemas.openxmlformats.org/officeDocument/2006/math">
                    <m:sSub>
                      <m:sSubPr>
                        <m:ctrlPr>
                          <a:rPr lang="en-US" altLang="zh-CN" sz="2000" b="0" i="1" kern="0" smtClean="0">
                            <a:latin typeface="Cambria Math" panose="02040503050406030204" pitchFamily="18" charset="0"/>
                            <a:ea typeface="FangSong" panose="02010609060101010101" pitchFamily="49" charset="-122"/>
                          </a:rPr>
                        </m:ctrlPr>
                      </m:sSubPr>
                      <m:e>
                        <m:r>
                          <m:rPr>
                            <m:sty m:val="p"/>
                          </m:rPr>
                          <a:rPr lang="en-US" altLang="zh-CN" sz="2000" b="0" i="1" kern="0">
                            <a:latin typeface="Cambria Math" panose="02040503050406030204" pitchFamily="18" charset="0"/>
                            <a:ea typeface="FangSong" panose="02010609060101010101" pitchFamily="49" charset="-122"/>
                          </a:rPr>
                          <m:t>w</m:t>
                        </m:r>
                      </m:e>
                      <m:sub>
                        <m:r>
                          <a:rPr lang="en-US" altLang="zh-CN" sz="2000" b="0" i="1" kern="0" smtClean="0">
                            <a:latin typeface="Cambria Math" panose="02040503050406030204" pitchFamily="18" charset="0"/>
                            <a:ea typeface="FangSong" panose="02010609060101010101" pitchFamily="49" charset="-122"/>
                          </a:rPr>
                          <m:t>𝑖</m:t>
                        </m:r>
                      </m:sub>
                    </m:sSub>
                  </m:oMath>
                </a14:m>
                <a:r>
                  <a:rPr lang="zh-CN" altLang="en-US" sz="2000" b="0" kern="0" dirty="0">
                    <a:latin typeface="华文楷体" panose="02010600040101010101" charset="-122"/>
                    <a:ea typeface="华文楷体" panose="02010600040101010101" charset="-122"/>
                  </a:rPr>
                  <a:t>，混合物密度为</a:t>
                </a:r>
                <a14:m>
                  <m:oMath xmlns:m="http://schemas.openxmlformats.org/officeDocument/2006/math">
                    <m:r>
                      <a:rPr lang="zh-CN" altLang="en-US" sz="2000" b="0" i="1" kern="0" smtClean="0">
                        <a:latin typeface="Cambria Math" panose="02040503050406030204" pitchFamily="18" charset="0"/>
                        <a:ea typeface="FangSong" panose="02010609060101010101" pitchFamily="49" charset="-122"/>
                      </a:rPr>
                      <m:t>𝜌</m:t>
                    </m:r>
                  </m:oMath>
                </a14:m>
                <a:r>
                  <a:rPr lang="zh-CN" altLang="en-US" sz="2000" b="0" kern="0" dirty="0">
                    <a:latin typeface="华文楷体" panose="02010600040101010101" charset="-122"/>
                    <a:ea typeface="华文楷体" panose="02010600040101010101" charset="-122"/>
                  </a:rPr>
                  <a:t>，则</a:t>
                </a:r>
                <a:r>
                  <a:rPr lang="zh-CN" altLang="en-US" sz="2000" b="0" u="sng" kern="0" dirty="0">
                    <a:solidFill>
                      <a:srgbClr val="FF0000"/>
                    </a:solidFill>
                    <a:latin typeface="华文楷体" panose="02010600040101010101" charset="-122"/>
                    <a:ea typeface="华文楷体" panose="02010600040101010101" charset="-122"/>
                  </a:rPr>
                  <a:t>单位体积</a:t>
                </a:r>
                <a:r>
                  <a:rPr lang="zh-CN" altLang="en-US" sz="2000" b="0" kern="0" dirty="0">
                    <a:latin typeface="华文楷体" panose="02010600040101010101" charset="-122"/>
                    <a:ea typeface="华文楷体" panose="02010600040101010101" charset="-122"/>
                  </a:rPr>
                  <a:t>内第</a:t>
                </a:r>
                <a14:m>
                  <m:oMath xmlns:m="http://schemas.openxmlformats.org/officeDocument/2006/math">
                    <m:r>
                      <a:rPr lang="en-US" altLang="zh-CN" sz="2000" b="0" i="1" kern="0" smtClean="0">
                        <a:latin typeface="Cambria Math" panose="02040503050406030204" pitchFamily="18" charset="0"/>
                        <a:ea typeface="FangSong" panose="02010609060101010101" pitchFamily="49" charset="-122"/>
                      </a:rPr>
                      <m:t>𝑖</m:t>
                    </m:r>
                  </m:oMath>
                </a14:m>
                <a:r>
                  <a:rPr lang="zh-CN" altLang="en-US" sz="2000" b="0" kern="0" dirty="0">
                    <a:latin typeface="华文楷体" panose="02010600040101010101" charset="-122"/>
                    <a:ea typeface="华文楷体" panose="02010600040101010101" charset="-122"/>
                  </a:rPr>
                  <a:t>种材料核的数目为</a:t>
                </a:r>
                <a:r>
                  <a:rPr lang="zh-CN" altLang="en-US" sz="2000" kern="0" dirty="0">
                    <a:latin typeface="华文楷体" panose="02010600040101010101" charset="-122"/>
                    <a:ea typeface="华文楷体" panose="02010600040101010101" charset="-122"/>
                  </a:rPr>
                  <a:t>：</a:t>
                </a:r>
                <a:endParaRPr lang="en-US" altLang="zh-CN" sz="2000" kern="0" dirty="0">
                  <a:latin typeface="华文楷体" panose="02010600040101010101" charset="-122"/>
                  <a:ea typeface="华文楷体" panose="02010600040101010101" charset="-122"/>
                </a:endParaRPr>
              </a:p>
              <a:p>
                <a:pPr marL="0" indent="0" algn="ctr">
                  <a:buFontTx/>
                  <a:buNone/>
                </a:pPr>
                <a14:m>
                  <m:oMath xmlns:m="http://schemas.openxmlformats.org/officeDocument/2006/math">
                    <m:sSub>
                      <m:sSubPr>
                        <m:ctrlPr>
                          <a:rPr lang="en-US" altLang="zh-CN" sz="2000" b="0" i="1" kern="0" smtClean="0">
                            <a:latin typeface="Cambria Math" panose="02040503050406030204" pitchFamily="18" charset="0"/>
                          </a:rPr>
                        </m:ctrlPr>
                      </m:sSubPr>
                      <m:e>
                        <m:r>
                          <a:rPr lang="en-US" altLang="zh-CN" sz="2000" b="0" i="1" kern="0" smtClean="0">
                            <a:latin typeface="Cambria Math" panose="02040503050406030204" pitchFamily="18" charset="0"/>
                          </a:rPr>
                          <m:t>𝑁</m:t>
                        </m:r>
                      </m:e>
                      <m:sub>
                        <m:r>
                          <a:rPr lang="en-US" altLang="zh-CN" sz="2000" b="0" i="1" kern="0" smtClean="0">
                            <a:latin typeface="Cambria Math" panose="02040503050406030204" pitchFamily="18" charset="0"/>
                          </a:rPr>
                          <m:t>𝑖</m:t>
                        </m:r>
                      </m:sub>
                    </m:sSub>
                  </m:oMath>
                </a14:m>
                <a:r>
                  <a:rPr lang="en-US" altLang="zh-CN" sz="2000" b="0" kern="0" dirty="0">
                    <a:latin typeface="华文楷体" panose="02010600040101010101" charset="-122"/>
                    <a:ea typeface="华文楷体" panose="02010600040101010101" charset="-122"/>
                  </a:rPr>
                  <a:t>=</a:t>
                </a:r>
                <a14:m>
                  <m:oMath xmlns:m="http://schemas.openxmlformats.org/officeDocument/2006/math">
                    <m:f>
                      <m:fPr>
                        <m:ctrlPr>
                          <a:rPr lang="en-US" altLang="zh-CN" sz="2000" b="0" i="1" kern="0" dirty="0" smtClean="0">
                            <a:latin typeface="Cambria Math" panose="02040503050406030204" pitchFamily="18" charset="0"/>
                          </a:rPr>
                        </m:ctrlPr>
                      </m:fPr>
                      <m:num>
                        <m:sSub>
                          <m:sSubPr>
                            <m:ctrlPr>
                              <a:rPr lang="en-US" altLang="zh-CN" sz="2000" b="0" i="1" kern="0" dirty="0" smtClean="0">
                                <a:latin typeface="Cambria Math" panose="02040503050406030204" pitchFamily="18" charset="0"/>
                              </a:rPr>
                            </m:ctrlPr>
                          </m:sSubPr>
                          <m:e>
                            <m:r>
                              <a:rPr lang="en-US" altLang="zh-CN" sz="2000" b="0" i="1" kern="0" dirty="0" smtClean="0">
                                <a:latin typeface="Cambria Math" panose="02040503050406030204" pitchFamily="18" charset="0"/>
                                <a:ea typeface="Cambria Math" panose="02040503050406030204" pitchFamily="18" charset="0"/>
                              </a:rPr>
                              <m:t>𝜌</m:t>
                            </m:r>
                          </m:e>
                          <m:sub>
                            <m:r>
                              <a:rPr lang="en-US" altLang="zh-CN" sz="2000" b="0" i="1" kern="0" dirty="0" smtClean="0">
                                <a:latin typeface="Cambria Math" panose="02040503050406030204" pitchFamily="18" charset="0"/>
                              </a:rPr>
                              <m:t>𝑖</m:t>
                            </m:r>
                          </m:sub>
                        </m:sSub>
                        <m:sSub>
                          <m:sSubPr>
                            <m:ctrlPr>
                              <a:rPr lang="en-US" altLang="zh-CN" sz="2000" b="0" i="1" kern="0" dirty="0" smtClean="0">
                                <a:latin typeface="Cambria Math" panose="02040503050406030204" pitchFamily="18" charset="0"/>
                              </a:rPr>
                            </m:ctrlPr>
                          </m:sSubPr>
                          <m:e>
                            <m:r>
                              <a:rPr lang="en-US" altLang="zh-CN" sz="2000" b="0" i="1" kern="0" dirty="0" smtClean="0">
                                <a:latin typeface="Cambria Math" panose="02040503050406030204" pitchFamily="18" charset="0"/>
                              </a:rPr>
                              <m:t>𝑁</m:t>
                            </m:r>
                          </m:e>
                          <m:sub>
                            <m:r>
                              <a:rPr lang="en-US" altLang="zh-CN" sz="2000" b="0" i="1" kern="0" dirty="0" smtClean="0">
                                <a:latin typeface="Cambria Math" panose="02040503050406030204" pitchFamily="18" charset="0"/>
                              </a:rPr>
                              <m:t>𝐴</m:t>
                            </m:r>
                          </m:sub>
                        </m:sSub>
                      </m:num>
                      <m:den>
                        <m:sSub>
                          <m:sSubPr>
                            <m:ctrlPr>
                              <a:rPr lang="en-US" altLang="zh-CN" sz="2000" b="0" i="1" kern="0" dirty="0" smtClean="0">
                                <a:latin typeface="Cambria Math" panose="02040503050406030204" pitchFamily="18" charset="0"/>
                              </a:rPr>
                            </m:ctrlPr>
                          </m:sSubPr>
                          <m:e>
                            <m:r>
                              <a:rPr lang="en-US" altLang="zh-CN" sz="2000" b="0" i="1" kern="0" dirty="0" smtClean="0">
                                <a:latin typeface="Cambria Math" panose="02040503050406030204" pitchFamily="18" charset="0"/>
                              </a:rPr>
                              <m:t>𝐴</m:t>
                            </m:r>
                          </m:e>
                          <m:sub>
                            <m:r>
                              <a:rPr lang="en-US" altLang="zh-CN" sz="2000" b="0" i="1" kern="0" dirty="0" smtClean="0">
                                <a:latin typeface="Cambria Math" panose="02040503050406030204" pitchFamily="18" charset="0"/>
                              </a:rPr>
                              <m:t>𝑖</m:t>
                            </m:r>
                          </m:sub>
                        </m:sSub>
                      </m:den>
                    </m:f>
                  </m:oMath>
                </a14:m>
                <a:r>
                  <a:rPr lang="en-US" altLang="zh-CN" sz="2000" b="0" kern="0" dirty="0">
                    <a:latin typeface="华文楷体" panose="02010600040101010101" charset="-122"/>
                    <a:ea typeface="华文楷体" panose="02010600040101010101" charset="-122"/>
                  </a:rPr>
                  <a:t>= </a:t>
                </a:r>
                <a14:m>
                  <m:oMath xmlns:m="http://schemas.openxmlformats.org/officeDocument/2006/math">
                    <m:f>
                      <m:fPr>
                        <m:ctrlPr>
                          <a:rPr lang="en-US" altLang="zh-CN" sz="2000" b="0" i="1" kern="0" dirty="0">
                            <a:latin typeface="Cambria Math" panose="02040503050406030204" pitchFamily="18" charset="0"/>
                          </a:rPr>
                        </m:ctrlPr>
                      </m:fPr>
                      <m:num>
                        <m:r>
                          <a:rPr lang="en-US" altLang="zh-CN" sz="2000" b="0" i="1" kern="0" dirty="0" smtClean="0">
                            <a:latin typeface="Cambria Math" panose="02040503050406030204" pitchFamily="18" charset="0"/>
                            <a:ea typeface="Cambria Math" panose="02040503050406030204" pitchFamily="18" charset="0"/>
                          </a:rPr>
                          <m:t>𝜌</m:t>
                        </m:r>
                        <m:sSub>
                          <m:sSubPr>
                            <m:ctrlPr>
                              <a:rPr lang="en-US" altLang="zh-CN" sz="2000" b="0" i="1" kern="0" dirty="0" smtClean="0">
                                <a:latin typeface="Cambria Math" panose="02040503050406030204" pitchFamily="18" charset="0"/>
                                <a:ea typeface="Cambria Math" panose="02040503050406030204" pitchFamily="18" charset="0"/>
                              </a:rPr>
                            </m:ctrlPr>
                          </m:sSubPr>
                          <m:e>
                            <m:r>
                              <a:rPr lang="en-US" altLang="zh-CN" sz="2000" b="0" i="1" kern="0" dirty="0" smtClean="0">
                                <a:latin typeface="Cambria Math" panose="02040503050406030204" pitchFamily="18" charset="0"/>
                                <a:ea typeface="Cambria Math" panose="02040503050406030204" pitchFamily="18" charset="0"/>
                              </a:rPr>
                              <m:t>𝑤</m:t>
                            </m:r>
                          </m:e>
                          <m:sub>
                            <m:r>
                              <a:rPr lang="en-US" altLang="zh-CN" sz="2000" b="0" i="1" kern="0" dirty="0" smtClean="0">
                                <a:latin typeface="Cambria Math" panose="02040503050406030204" pitchFamily="18" charset="0"/>
                                <a:ea typeface="Cambria Math" panose="02040503050406030204" pitchFamily="18" charset="0"/>
                              </a:rPr>
                              <m:t>𝑖</m:t>
                            </m:r>
                          </m:sub>
                        </m:sSub>
                        <m:sSub>
                          <m:sSubPr>
                            <m:ctrlPr>
                              <a:rPr lang="en-US" altLang="zh-CN" sz="2000" b="0" i="1" kern="0" dirty="0" smtClean="0">
                                <a:latin typeface="Cambria Math" panose="02040503050406030204" pitchFamily="18" charset="0"/>
                                <a:ea typeface="Cambria Math" panose="02040503050406030204" pitchFamily="18" charset="0"/>
                              </a:rPr>
                            </m:ctrlPr>
                          </m:sSubPr>
                          <m:e>
                            <m:r>
                              <a:rPr lang="en-US" altLang="zh-CN" sz="2000" b="0" i="1" kern="0" dirty="0" smtClean="0">
                                <a:latin typeface="Cambria Math" panose="02040503050406030204" pitchFamily="18" charset="0"/>
                                <a:ea typeface="Cambria Math" panose="02040503050406030204" pitchFamily="18" charset="0"/>
                              </a:rPr>
                              <m:t>𝑁</m:t>
                            </m:r>
                          </m:e>
                          <m:sub>
                            <m:r>
                              <a:rPr lang="en-US" altLang="zh-CN" sz="2000" b="0" i="1" kern="0" dirty="0" smtClean="0">
                                <a:latin typeface="Cambria Math" panose="02040503050406030204" pitchFamily="18" charset="0"/>
                                <a:ea typeface="Cambria Math" panose="02040503050406030204" pitchFamily="18" charset="0"/>
                              </a:rPr>
                              <m:t>𝐴</m:t>
                            </m:r>
                          </m:sub>
                        </m:sSub>
                      </m:num>
                      <m:den>
                        <m:sSub>
                          <m:sSubPr>
                            <m:ctrlPr>
                              <a:rPr lang="en-US" altLang="zh-CN" sz="2000" b="0" i="1" kern="0" dirty="0">
                                <a:latin typeface="Cambria Math" panose="02040503050406030204" pitchFamily="18" charset="0"/>
                              </a:rPr>
                            </m:ctrlPr>
                          </m:sSubPr>
                          <m:e>
                            <m:r>
                              <a:rPr lang="en-US" altLang="zh-CN" sz="2000" b="0" i="1" kern="0" dirty="0" smtClean="0">
                                <a:latin typeface="Cambria Math" panose="02040503050406030204" pitchFamily="18" charset="0"/>
                              </a:rPr>
                              <m:t>𝐴</m:t>
                            </m:r>
                          </m:e>
                          <m:sub>
                            <m:r>
                              <a:rPr lang="en-US" altLang="zh-CN" sz="2000" b="0" i="1" kern="0" dirty="0">
                                <a:latin typeface="Cambria Math" panose="02040503050406030204" pitchFamily="18" charset="0"/>
                              </a:rPr>
                              <m:t>𝑖</m:t>
                            </m:r>
                          </m:sub>
                        </m:sSub>
                      </m:den>
                    </m:f>
                  </m:oMath>
                </a14:m>
                <a:endParaRPr lang="en-US" altLang="zh-CN" sz="2000" b="0" kern="0" dirty="0">
                  <a:latin typeface="华文楷体" panose="02010600040101010101" charset="-122"/>
                  <a:ea typeface="华文楷体" panose="02010600040101010101" charset="-122"/>
                </a:endParaRPr>
              </a:p>
              <a:p>
                <a:pPr marL="0" indent="0">
                  <a:buFontTx/>
                  <a:buNone/>
                </a:pPr>
                <a:r>
                  <a:rPr lang="zh-CN" altLang="en-US" sz="2000" b="0" kern="0" dirty="0">
                    <a:latin typeface="华文楷体" panose="02010600040101010101" charset="-122"/>
                    <a:ea typeface="华文楷体" panose="02010600040101010101" charset="-122"/>
                  </a:rPr>
                  <a:t>混合物的宏观截面为：</a:t>
                </a:r>
                <a:endParaRPr lang="en-US" altLang="zh-CN" sz="2000" b="0" kern="0" dirty="0">
                  <a:latin typeface="华文楷体" panose="02010600040101010101" charset="-122"/>
                  <a:ea typeface="华文楷体" panose="02010600040101010101" charset="-122"/>
                </a:endParaRPr>
              </a:p>
              <a:p>
                <a:pPr marL="0" indent="0">
                  <a:buFontTx/>
                  <a:buNone/>
                </a:pPr>
                <a14:m>
                  <m:oMathPara xmlns:m="http://schemas.openxmlformats.org/officeDocument/2006/math">
                    <m:oMathParaPr>
                      <m:jc m:val="centerGroup"/>
                    </m:oMathParaPr>
                    <m:oMath xmlns:m="http://schemas.openxmlformats.org/officeDocument/2006/math">
                      <m:nary>
                        <m:naryPr>
                          <m:chr m:val="∑"/>
                          <m:supHide m:val="on"/>
                          <m:ctrlPr>
                            <a:rPr lang="en-US" altLang="zh-CN" sz="2000" b="0" i="1" kern="0" smtClean="0">
                              <a:latin typeface="Cambria Math" panose="02040503050406030204" pitchFamily="18" charset="0"/>
                              <a:ea typeface="FangSong" panose="02010609060101010101" pitchFamily="49" charset="-122"/>
                            </a:rPr>
                          </m:ctrlPr>
                        </m:naryPr>
                        <m:sub>
                          <m:r>
                            <m:rPr>
                              <m:sty m:val="p"/>
                              <m:brk m:alnAt="7"/>
                            </m:rPr>
                            <a:rPr lang="en-US" altLang="zh-CN" sz="2000" b="0" i="1" kern="0">
                              <a:latin typeface="Cambria Math" panose="02040503050406030204" pitchFamily="18" charset="0"/>
                              <a:ea typeface="FangSong" panose="02010609060101010101" pitchFamily="49" charset="-122"/>
                            </a:rPr>
                            <m:t>i</m:t>
                          </m:r>
                        </m:sub>
                        <m:sup/>
                        <m:e>
                          <m:sSub>
                            <m:sSubPr>
                              <m:ctrlPr>
                                <a:rPr lang="en-US" altLang="zh-CN" sz="2000" b="0" i="1" kern="0" smtClean="0">
                                  <a:latin typeface="Cambria Math" panose="02040503050406030204" pitchFamily="18" charset="0"/>
                                  <a:ea typeface="FangSong" panose="02010609060101010101" pitchFamily="49" charset="-122"/>
                                </a:rPr>
                              </m:ctrlPr>
                            </m:sSubPr>
                            <m:e>
                              <m:r>
                                <a:rPr lang="en-US" altLang="zh-CN" sz="2000" b="0" i="1" kern="0" smtClean="0">
                                  <a:latin typeface="Cambria Math" panose="02040503050406030204" pitchFamily="18" charset="0"/>
                                  <a:ea typeface="FangSong" panose="02010609060101010101" pitchFamily="49" charset="-122"/>
                                </a:rPr>
                                <m:t>𝑁</m:t>
                              </m:r>
                            </m:e>
                            <m:sub>
                              <m:r>
                                <a:rPr lang="en-US" altLang="zh-CN" sz="2000" b="0" i="1" kern="0" smtClean="0">
                                  <a:latin typeface="Cambria Math" panose="02040503050406030204" pitchFamily="18" charset="0"/>
                                  <a:ea typeface="FangSong" panose="02010609060101010101" pitchFamily="49" charset="-122"/>
                                </a:rPr>
                                <m:t>𝑖</m:t>
                              </m:r>
                            </m:sub>
                          </m:sSub>
                          <m:sSub>
                            <m:sSubPr>
                              <m:ctrlPr>
                                <a:rPr lang="en-US" altLang="zh-CN" sz="2000" b="0" i="1" kern="0" smtClean="0">
                                  <a:latin typeface="Cambria Math" panose="02040503050406030204" pitchFamily="18" charset="0"/>
                                  <a:ea typeface="FangSong" panose="02010609060101010101" pitchFamily="49" charset="-122"/>
                                </a:rPr>
                              </m:ctrlPr>
                            </m:sSubPr>
                            <m:e>
                              <m:r>
                                <a:rPr lang="en-US" altLang="zh-CN" sz="2000" b="0" i="1" kern="0" smtClean="0">
                                  <a:latin typeface="Cambria Math" panose="02040503050406030204" pitchFamily="18" charset="0"/>
                                  <a:ea typeface="Cambria Math" panose="02040503050406030204" pitchFamily="18" charset="0"/>
                                </a:rPr>
                                <m:t>𝜎</m:t>
                              </m:r>
                            </m:e>
                            <m:sub>
                              <m:r>
                                <a:rPr lang="en-US" altLang="zh-CN" sz="2000" b="0" i="1" kern="0" smtClean="0">
                                  <a:latin typeface="Cambria Math" panose="02040503050406030204" pitchFamily="18" charset="0"/>
                                  <a:ea typeface="FangSong" panose="02010609060101010101" pitchFamily="49" charset="-122"/>
                                </a:rPr>
                                <m:t>𝑖</m:t>
                              </m:r>
                            </m:sub>
                          </m:sSub>
                          <m:r>
                            <a:rPr lang="en-US" altLang="zh-CN" sz="2000" b="0" i="1" kern="0" smtClean="0">
                              <a:latin typeface="Cambria Math" panose="02040503050406030204" pitchFamily="18" charset="0"/>
                              <a:ea typeface="FangSong" panose="02010609060101010101" pitchFamily="49" charset="-122"/>
                            </a:rPr>
                            <m:t>=</m:t>
                          </m:r>
                          <m:r>
                            <a:rPr lang="en-US" altLang="zh-CN" sz="2000" b="0" i="1" kern="0" dirty="0">
                              <a:latin typeface="Cambria Math" panose="02040503050406030204" pitchFamily="18" charset="0"/>
                              <a:ea typeface="Cambria Math" panose="02040503050406030204" pitchFamily="18" charset="0"/>
                            </a:rPr>
                            <m:t>𝜌</m:t>
                          </m:r>
                          <m:sSub>
                            <m:sSubPr>
                              <m:ctrlPr>
                                <a:rPr lang="en-US" altLang="zh-CN" sz="2000" b="0" i="1" kern="0" dirty="0">
                                  <a:latin typeface="Cambria Math" panose="02040503050406030204" pitchFamily="18" charset="0"/>
                                  <a:ea typeface="Cambria Math" panose="02040503050406030204" pitchFamily="18" charset="0"/>
                                </a:rPr>
                              </m:ctrlPr>
                            </m:sSubPr>
                            <m:e>
                              <m:r>
                                <a:rPr lang="en-US" altLang="zh-CN" sz="2000" b="0" i="1" kern="0" dirty="0">
                                  <a:latin typeface="Cambria Math" panose="02040503050406030204" pitchFamily="18" charset="0"/>
                                  <a:ea typeface="Cambria Math" panose="02040503050406030204" pitchFamily="18" charset="0"/>
                                </a:rPr>
                                <m:t>𝑁</m:t>
                              </m:r>
                            </m:e>
                            <m:sub>
                              <m:r>
                                <a:rPr lang="en-US" altLang="zh-CN" sz="2000" b="0" i="1" kern="0" dirty="0">
                                  <a:latin typeface="Cambria Math" panose="02040503050406030204" pitchFamily="18" charset="0"/>
                                  <a:ea typeface="Cambria Math" panose="02040503050406030204" pitchFamily="18" charset="0"/>
                                </a:rPr>
                                <m:t>𝐴</m:t>
                              </m:r>
                            </m:sub>
                          </m:sSub>
                          <m:r>
                            <a:rPr lang="en-US" altLang="zh-CN" sz="2000" b="0" i="1" kern="0" dirty="0" smtClean="0">
                              <a:latin typeface="Cambria Math" panose="02040503050406030204" pitchFamily="18" charset="0"/>
                              <a:ea typeface="Cambria Math" panose="02040503050406030204" pitchFamily="18" charset="0"/>
                            </a:rPr>
                            <m:t>∙</m:t>
                          </m:r>
                          <m:nary>
                            <m:naryPr>
                              <m:chr m:val="∑"/>
                              <m:supHide m:val="on"/>
                              <m:ctrlPr>
                                <a:rPr lang="en-US" altLang="zh-CN" sz="2000" b="0" i="1" kern="0" dirty="0" smtClean="0">
                                  <a:latin typeface="Cambria Math" panose="02040503050406030204" pitchFamily="18" charset="0"/>
                                  <a:ea typeface="Cambria Math" panose="02040503050406030204" pitchFamily="18" charset="0"/>
                                </a:rPr>
                              </m:ctrlPr>
                            </m:naryPr>
                            <m:sub>
                              <m:r>
                                <m:rPr>
                                  <m:brk m:alnAt="7"/>
                                </m:rPr>
                                <a:rPr lang="en-US" altLang="zh-CN" sz="2000" b="0" i="1" kern="0" dirty="0" smtClean="0">
                                  <a:latin typeface="Cambria Math" panose="02040503050406030204" pitchFamily="18" charset="0"/>
                                  <a:ea typeface="Cambria Math" panose="02040503050406030204" pitchFamily="18" charset="0"/>
                                </a:rPr>
                                <m:t>𝑖</m:t>
                              </m:r>
                            </m:sub>
                            <m:sup/>
                            <m:e>
                              <m:f>
                                <m:fPr>
                                  <m:ctrlPr>
                                    <a:rPr lang="en-US" altLang="zh-CN" sz="2000" b="0" i="1" kern="0" dirty="0" smtClean="0">
                                      <a:latin typeface="Cambria Math" panose="02040503050406030204" pitchFamily="18" charset="0"/>
                                      <a:ea typeface="Cambria Math" panose="02040503050406030204" pitchFamily="18" charset="0"/>
                                    </a:rPr>
                                  </m:ctrlPr>
                                </m:fPr>
                                <m:num>
                                  <m:sSub>
                                    <m:sSubPr>
                                      <m:ctrlPr>
                                        <a:rPr lang="en-US" altLang="zh-CN" sz="2000" b="0" i="1" kern="0" dirty="0">
                                          <a:latin typeface="Cambria Math" panose="02040503050406030204" pitchFamily="18" charset="0"/>
                                          <a:ea typeface="Cambria Math" panose="02040503050406030204" pitchFamily="18" charset="0"/>
                                        </a:rPr>
                                      </m:ctrlPr>
                                    </m:sSubPr>
                                    <m:e>
                                      <m:r>
                                        <a:rPr lang="en-US" altLang="zh-CN" sz="2000" b="0" i="1" kern="0" dirty="0">
                                          <a:latin typeface="Cambria Math" panose="02040503050406030204" pitchFamily="18" charset="0"/>
                                          <a:ea typeface="Cambria Math" panose="02040503050406030204" pitchFamily="18" charset="0"/>
                                        </a:rPr>
                                        <m:t>𝑤</m:t>
                                      </m:r>
                                    </m:e>
                                    <m:sub>
                                      <m:r>
                                        <a:rPr lang="en-US" altLang="zh-CN" sz="2000" b="0" i="1" kern="0" dirty="0">
                                          <a:latin typeface="Cambria Math" panose="02040503050406030204" pitchFamily="18" charset="0"/>
                                          <a:ea typeface="Cambria Math" panose="02040503050406030204" pitchFamily="18" charset="0"/>
                                        </a:rPr>
                                        <m:t>𝑖</m:t>
                                      </m:r>
                                    </m:sub>
                                  </m:sSub>
                                  <m:sSub>
                                    <m:sSubPr>
                                      <m:ctrlPr>
                                        <a:rPr lang="en-US" altLang="zh-CN" sz="2000" b="0" i="1" kern="0">
                                          <a:latin typeface="Cambria Math" panose="02040503050406030204" pitchFamily="18" charset="0"/>
                                          <a:ea typeface="FangSong" panose="02010609060101010101" pitchFamily="49" charset="-122"/>
                                        </a:rPr>
                                      </m:ctrlPr>
                                    </m:sSubPr>
                                    <m:e>
                                      <m:r>
                                        <a:rPr lang="en-US" altLang="zh-CN" sz="2000" b="0" i="1" kern="0">
                                          <a:latin typeface="Cambria Math" panose="02040503050406030204" pitchFamily="18" charset="0"/>
                                          <a:ea typeface="Cambria Math" panose="02040503050406030204" pitchFamily="18" charset="0"/>
                                        </a:rPr>
                                        <m:t>𝜎</m:t>
                                      </m:r>
                                    </m:e>
                                    <m:sub>
                                      <m:r>
                                        <a:rPr lang="en-US" altLang="zh-CN" sz="2000" b="0" i="1" kern="0">
                                          <a:latin typeface="Cambria Math" panose="02040503050406030204" pitchFamily="18" charset="0"/>
                                          <a:ea typeface="FangSong" panose="02010609060101010101" pitchFamily="49" charset="-122"/>
                                        </a:rPr>
                                        <m:t>𝑖</m:t>
                                      </m:r>
                                    </m:sub>
                                  </m:sSub>
                                </m:num>
                                <m:den>
                                  <m:sSub>
                                    <m:sSubPr>
                                      <m:ctrlPr>
                                        <a:rPr lang="en-US" altLang="zh-CN" sz="2000" b="0" i="1" kern="0" dirty="0">
                                          <a:latin typeface="Cambria Math" panose="02040503050406030204" pitchFamily="18" charset="0"/>
                                        </a:rPr>
                                      </m:ctrlPr>
                                    </m:sSubPr>
                                    <m:e>
                                      <m:r>
                                        <a:rPr lang="en-US" altLang="zh-CN" sz="2000" b="0" i="1" kern="0" dirty="0" smtClean="0">
                                          <a:latin typeface="Cambria Math" panose="02040503050406030204" pitchFamily="18" charset="0"/>
                                        </a:rPr>
                                        <m:t>𝐴</m:t>
                                      </m:r>
                                    </m:e>
                                    <m:sub>
                                      <m:r>
                                        <a:rPr lang="en-US" altLang="zh-CN" sz="2000" b="0" i="1" kern="0" dirty="0">
                                          <a:latin typeface="Cambria Math" panose="02040503050406030204" pitchFamily="18" charset="0"/>
                                        </a:rPr>
                                        <m:t>𝑖</m:t>
                                      </m:r>
                                    </m:sub>
                                  </m:sSub>
                                </m:den>
                              </m:f>
                            </m:e>
                          </m:nary>
                        </m:e>
                      </m:nary>
                    </m:oMath>
                  </m:oMathPara>
                </a14:m>
                <a:endParaRPr lang="en-US" altLang="zh-CN" sz="2000" b="0" kern="0" dirty="0">
                  <a:latin typeface="华文楷体" panose="02010600040101010101" charset="-122"/>
                  <a:ea typeface="华文楷体" panose="02010600040101010101" charset="-122"/>
                </a:endParaRPr>
              </a:p>
              <a:p>
                <a:pPr marL="0" indent="0">
                  <a:buFontTx/>
                  <a:buNone/>
                </a:pPr>
                <a:endParaRPr lang="zh-CN" altLang="en-US" sz="2400" kern="0" dirty="0"/>
              </a:p>
            </p:txBody>
          </p:sp>
        </mc:Choice>
        <mc:Fallback>
          <p:sp>
            <p:nvSpPr>
              <p:cNvPr id="5" name="Rectangle 3"/>
              <p:cNvSpPr txBox="1">
                <a:spLocks noRot="1" noChangeAspect="1" noMove="1" noResize="1" noEditPoints="1" noAdjustHandles="1" noChangeArrowheads="1" noChangeShapeType="1" noTextEdit="1"/>
              </p:cNvSpPr>
              <p:nvPr/>
            </p:nvSpPr>
            <p:spPr>
              <a:xfrm>
                <a:off x="267564" y="1061469"/>
                <a:ext cx="8229600" cy="2855060"/>
              </a:xfrm>
              <a:prstGeom prst="rect">
                <a:avLst/>
              </a:prstGeom>
              <a:blipFill rotWithShape="1">
                <a:blip r:embed="rId1"/>
                <a:stretch>
                  <a:fillRect l="-3" t="-13" r="3" b="17"/>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7" name="矩形 6"/>
              <p:cNvSpPr/>
              <p:nvPr/>
            </p:nvSpPr>
            <p:spPr>
              <a:xfrm>
                <a:off x="317271" y="3478450"/>
                <a:ext cx="8352928" cy="1901226"/>
              </a:xfrm>
              <a:prstGeom prst="rect">
                <a:avLst/>
              </a:prstGeom>
            </p:spPr>
            <p:txBody>
              <a:bodyPr wrap="square">
                <a:spAutoFit/>
              </a:bodyPr>
              <a:lstStyle/>
              <a:p>
                <a:pPr algn="just">
                  <a:lnSpc>
                    <a:spcPct val="150000"/>
                  </a:lnSpc>
                  <a:spcAft>
                    <a:spcPts val="0"/>
                  </a:spcAft>
                </a:pPr>
                <a:r>
                  <a:rPr lang="zh-CN" altLang="en-US" sz="2000" kern="100" dirty="0">
                    <a:solidFill>
                      <a:schemeClr val="tx2"/>
                    </a:solidFill>
                    <a:latin typeface="华文楷体" panose="02010600040101010101" charset="-122"/>
                    <a:ea typeface="华文楷体" panose="02010600040101010101" charset="-122"/>
                    <a:cs typeface="Times New Roman" panose="02020603050405020304" pitchFamily="18" charset="0"/>
                  </a:rPr>
                  <a:t>例题</a:t>
                </a:r>
                <a:r>
                  <a:rPr lang="en-US" altLang="zh-CN" sz="2000" kern="100" dirty="0">
                    <a:solidFill>
                      <a:schemeClr val="tx2"/>
                    </a:solidFill>
                    <a:latin typeface="华文楷体" panose="02010600040101010101" charset="-122"/>
                    <a:ea typeface="华文楷体" panose="02010600040101010101" charset="-122"/>
                    <a:cs typeface="Times New Roman" panose="02020603050405020304" pitchFamily="18" charset="0"/>
                  </a:rPr>
                  <a:t>2</a:t>
                </a:r>
                <a:r>
                  <a:rPr lang="zh-CN" altLang="en-US" sz="2000" kern="100" dirty="0">
                    <a:solidFill>
                      <a:schemeClr val="tx2"/>
                    </a:solidFill>
                    <a:latin typeface="华文楷体" panose="02010600040101010101" charset="-122"/>
                    <a:ea typeface="华文楷体" panose="02010600040101010101" charset="-122"/>
                    <a:cs typeface="Times New Roman" panose="02020603050405020304" pitchFamily="18" charset="0"/>
                  </a:rPr>
                  <a:t>：</a:t>
                </a:r>
                <a:r>
                  <a:rPr lang="en-US" altLang="zh-CN" sz="2000" kern="100" dirty="0">
                    <a:solidFill>
                      <a:schemeClr val="tx2"/>
                    </a:solidFill>
                    <a:latin typeface="华文楷体" panose="02010600040101010101" charset="-122"/>
                    <a:ea typeface="华文楷体" panose="02010600040101010101" charset="-122"/>
                    <a:cs typeface="Times New Roman" panose="02020603050405020304" pitchFamily="18" charset="0"/>
                  </a:rPr>
                  <a:t> SS-347</a:t>
                </a:r>
                <a:r>
                  <a:rPr lang="zh-CN" altLang="zh-CN" sz="2000" kern="100" dirty="0">
                    <a:solidFill>
                      <a:schemeClr val="tx2"/>
                    </a:solidFill>
                    <a:latin typeface="华文楷体" panose="02010600040101010101" charset="-122"/>
                    <a:ea typeface="华文楷体" panose="02010600040101010101" charset="-122"/>
                    <a:cs typeface="Times New Roman" panose="02020603050405020304" pitchFamily="18" charset="0"/>
                  </a:rPr>
                  <a:t>（一种不锈钢的型号，密度是</a:t>
                </a:r>
                <a:r>
                  <a:rPr lang="en-US" altLang="zh-CN" sz="2000" kern="100" dirty="0">
                    <a:solidFill>
                      <a:schemeClr val="tx2"/>
                    </a:solidFill>
                    <a:latin typeface="华文楷体" panose="02010600040101010101" charset="-122"/>
                    <a:ea typeface="华文楷体" panose="02010600040101010101" charset="-122"/>
                    <a:cs typeface="Times New Roman" panose="02020603050405020304" pitchFamily="18" charset="0"/>
                  </a:rPr>
                  <a:t>7.86 g/</a:t>
                </a:r>
                <a14:m>
                  <m:oMath xmlns:m="http://schemas.openxmlformats.org/officeDocument/2006/math">
                    <m:sSup>
                      <m:sSupPr>
                        <m:ctrlPr>
                          <a:rPr lang="zh-CN" altLang="zh-CN" sz="2000" i="1" kern="100">
                            <a:solidFill>
                              <a:schemeClr val="tx2"/>
                            </a:solidFill>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2000" i="1" kern="100">
                            <a:solidFill>
                              <a:schemeClr val="tx2"/>
                            </a:solidFill>
                            <a:latin typeface="Cambria Math" panose="02040503050406030204" pitchFamily="18" charset="0"/>
                            <a:ea typeface="华文宋体" panose="02010600040101010101" pitchFamily="2" charset="-122"/>
                            <a:cs typeface="Times New Roman" panose="02020603050405020304" pitchFamily="18" charset="0"/>
                          </a:rPr>
                          <m:t>𝑐𝑚</m:t>
                        </m:r>
                      </m:e>
                      <m:sup>
                        <m:r>
                          <a:rPr lang="en-US" altLang="zh-CN" sz="2000" i="1" kern="100">
                            <a:solidFill>
                              <a:schemeClr val="tx2"/>
                            </a:solidFill>
                            <a:latin typeface="Cambria Math" panose="02040503050406030204" pitchFamily="18" charset="0"/>
                            <a:ea typeface="华文宋体" panose="02010600040101010101" pitchFamily="2" charset="-122"/>
                            <a:cs typeface="Times New Roman" panose="02020603050405020304" pitchFamily="18" charset="0"/>
                          </a:rPr>
                          <m:t>3</m:t>
                        </m:r>
                      </m:sup>
                    </m:sSup>
                  </m:oMath>
                </a14:m>
                <a:r>
                  <a:rPr lang="zh-CN" altLang="zh-CN" sz="2000" kern="100" dirty="0">
                    <a:solidFill>
                      <a:schemeClr val="tx2"/>
                    </a:solidFill>
                    <a:latin typeface="华文楷体" panose="02010600040101010101" charset="-122"/>
                    <a:ea typeface="华文楷体" panose="02010600040101010101" charset="-122"/>
                    <a:cs typeface="Times New Roman" panose="02020603050405020304" pitchFamily="18" charset="0"/>
                  </a:rPr>
                  <a:t>）已经在许多反应堆的 燃料元件上应用。（</a:t>
                </a:r>
                <a:r>
                  <a:rPr lang="en-US" altLang="zh-CN" sz="2000" kern="100" dirty="0">
                    <a:solidFill>
                      <a:schemeClr val="tx2"/>
                    </a:solidFill>
                    <a:latin typeface="华文楷体" panose="02010600040101010101" charset="-122"/>
                    <a:ea typeface="华文楷体" panose="02010600040101010101" charset="-122"/>
                    <a:cs typeface="Times New Roman" panose="02020603050405020304" pitchFamily="18" charset="0"/>
                  </a:rPr>
                  <a:t>a</a:t>
                </a:r>
                <a:r>
                  <a:rPr lang="zh-CN" altLang="zh-CN" sz="2000" kern="100" dirty="0">
                    <a:solidFill>
                      <a:schemeClr val="tx2"/>
                    </a:solidFill>
                    <a:latin typeface="华文楷体" panose="02010600040101010101" charset="-122"/>
                    <a:ea typeface="华文楷体" panose="02010600040101010101" charset="-122"/>
                    <a:cs typeface="Times New Roman" panose="02020603050405020304" pitchFamily="18" charset="0"/>
                  </a:rPr>
                  <a:t>）利用下表给出的数据，计算</a:t>
                </a:r>
                <a:r>
                  <a:rPr lang="en-US" altLang="zh-CN" sz="2000" kern="100" dirty="0">
                    <a:solidFill>
                      <a:schemeClr val="tx2"/>
                    </a:solidFill>
                    <a:latin typeface="华文楷体" panose="02010600040101010101" charset="-122"/>
                    <a:ea typeface="华文楷体" panose="02010600040101010101" charset="-122"/>
                    <a:cs typeface="Times New Roman" panose="02020603050405020304" pitchFamily="18" charset="0"/>
                  </a:rPr>
                  <a:t>SS-347</a:t>
                </a:r>
                <a:r>
                  <a:rPr lang="zh-CN" altLang="zh-CN" sz="2000" kern="100" dirty="0">
                    <a:solidFill>
                      <a:schemeClr val="tx2"/>
                    </a:solidFill>
                    <a:latin typeface="华文楷体" panose="02010600040101010101" charset="-122"/>
                    <a:ea typeface="华文楷体" panose="02010600040101010101" charset="-122"/>
                    <a:cs typeface="Times New Roman" panose="02020603050405020304" pitchFamily="18" charset="0"/>
                  </a:rPr>
                  <a:t>在</a:t>
                </a:r>
                <a:r>
                  <a:rPr lang="en-US" altLang="zh-CN" sz="2000" kern="100" dirty="0">
                    <a:solidFill>
                      <a:schemeClr val="tx2"/>
                    </a:solidFill>
                    <a:latin typeface="华文楷体" panose="02010600040101010101" charset="-122"/>
                    <a:ea typeface="华文楷体" panose="02010600040101010101" charset="-122"/>
                    <a:cs typeface="Times New Roman" panose="02020603050405020304" pitchFamily="18" charset="0"/>
                  </a:rPr>
                  <a:t>0.025</a:t>
                </a:r>
                <a:r>
                  <a:rPr lang="zh-CN" altLang="zh-CN" sz="2000" kern="100" dirty="0">
                    <a:solidFill>
                      <a:schemeClr val="tx2"/>
                    </a:solidFill>
                    <a:latin typeface="华文楷体" panose="02010600040101010101" charset="-122"/>
                    <a:ea typeface="华文楷体" panose="02010600040101010101" charset="-122"/>
                    <a:cs typeface="Times New Roman" panose="02020603050405020304" pitchFamily="18" charset="0"/>
                  </a:rPr>
                  <a:t>电子伏的宏观吸收截面（</a:t>
                </a:r>
                <a:r>
                  <a:rPr lang="en-US" altLang="zh-CN" sz="2000" kern="100" dirty="0">
                    <a:solidFill>
                      <a:schemeClr val="tx2"/>
                    </a:solidFill>
                    <a:latin typeface="华文楷体" panose="02010600040101010101" charset="-122"/>
                    <a:ea typeface="华文楷体" panose="02010600040101010101" charset="-122"/>
                    <a:cs typeface="Times New Roman" panose="02020603050405020304" pitchFamily="18" charset="0"/>
                  </a:rPr>
                  <a:t>b</a:t>
                </a:r>
                <a:r>
                  <a:rPr lang="zh-CN" altLang="zh-CN" sz="2000" kern="100" dirty="0">
                    <a:solidFill>
                      <a:schemeClr val="tx2"/>
                    </a:solidFill>
                    <a:latin typeface="华文楷体" panose="02010600040101010101" charset="-122"/>
                    <a:ea typeface="华文楷体" panose="02010600040101010101" charset="-122"/>
                    <a:cs typeface="Times New Roman" panose="02020603050405020304" pitchFamily="18" charset="0"/>
                  </a:rPr>
                  <a:t>）如果燃料元件由原子比</a:t>
                </a:r>
                <a:r>
                  <a:rPr lang="en-US" altLang="zh-CN" sz="2000" kern="100" dirty="0">
                    <a:solidFill>
                      <a:srgbClr val="FF0000"/>
                    </a:solidFill>
                    <a:latin typeface="华文楷体" panose="02010600040101010101" charset="-122"/>
                    <a:ea typeface="华文楷体" panose="02010600040101010101" charset="-122"/>
                    <a:cs typeface="Times New Roman" panose="02020603050405020304" pitchFamily="18" charset="0"/>
                  </a:rPr>
                  <a:t>N(Fe)/N(</a:t>
                </a:r>
                <a14:m>
                  <m:oMath xmlns:m="http://schemas.openxmlformats.org/officeDocument/2006/math">
                    <m:sSup>
                      <m:sSupPr>
                        <m:ctrlPr>
                          <a:rPr lang="zh-CN" altLang="zh-CN" sz="2000" i="1" kern="10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2000" i="1" kern="100">
                            <a:solidFill>
                              <a:srgbClr val="FF0000"/>
                            </a:solidFill>
                            <a:latin typeface="Cambria Math" panose="02040503050406030204" pitchFamily="18" charset="0"/>
                            <a:ea typeface="华文宋体" panose="02010600040101010101" pitchFamily="2" charset="-122"/>
                            <a:cs typeface="Times New Roman" panose="02020603050405020304" pitchFamily="18" charset="0"/>
                          </a:rPr>
                          <m:t>𝑈</m:t>
                        </m:r>
                      </m:e>
                      <m:sup>
                        <m:r>
                          <a:rPr lang="en-US" altLang="zh-CN" sz="2000" i="1" kern="100">
                            <a:solidFill>
                              <a:srgbClr val="FF0000"/>
                            </a:solidFill>
                            <a:latin typeface="Cambria Math" panose="02040503050406030204" pitchFamily="18" charset="0"/>
                            <a:ea typeface="华文宋体" panose="02010600040101010101" pitchFamily="2" charset="-122"/>
                            <a:cs typeface="Times New Roman" panose="02020603050405020304" pitchFamily="18" charset="0"/>
                          </a:rPr>
                          <m:t>235</m:t>
                        </m:r>
                      </m:sup>
                    </m:sSup>
                  </m:oMath>
                </a14:m>
                <a:r>
                  <a:rPr lang="en-US" altLang="zh-CN" sz="2000" kern="100" dirty="0">
                    <a:solidFill>
                      <a:srgbClr val="FF0000"/>
                    </a:solidFill>
                    <a:latin typeface="华文楷体" panose="02010600040101010101" charset="-122"/>
                    <a:ea typeface="华文楷体" panose="02010600040101010101" charset="-122"/>
                    <a:cs typeface="Times New Roman" panose="02020603050405020304" pitchFamily="18" charset="0"/>
                  </a:rPr>
                  <a:t>)=150</a:t>
                </a:r>
                <a:r>
                  <a:rPr lang="zh-CN" altLang="zh-CN" sz="2000" kern="100" dirty="0">
                    <a:solidFill>
                      <a:schemeClr val="tx2"/>
                    </a:solidFill>
                    <a:latin typeface="华文楷体" panose="02010600040101010101" charset="-122"/>
                    <a:ea typeface="华文楷体" panose="02010600040101010101" charset="-122"/>
                    <a:cs typeface="Times New Roman" panose="02020603050405020304" pitchFamily="18" charset="0"/>
                  </a:rPr>
                  <a:t>的</a:t>
                </a:r>
                <a:r>
                  <a:rPr lang="en-US" altLang="zh-CN" sz="2000" kern="100" dirty="0">
                    <a:solidFill>
                      <a:schemeClr val="tx2"/>
                    </a:solidFill>
                    <a:latin typeface="华文楷体" panose="02010600040101010101" charset="-122"/>
                    <a:ea typeface="华文楷体" panose="02010600040101010101" charset="-122"/>
                    <a:cs typeface="Times New Roman" panose="02020603050405020304" pitchFamily="18" charset="0"/>
                  </a:rPr>
                  <a:t>SS-347</a:t>
                </a:r>
                <a:r>
                  <a:rPr lang="zh-CN" altLang="zh-CN" sz="2000" kern="100" dirty="0">
                    <a:solidFill>
                      <a:schemeClr val="tx2"/>
                    </a:solidFill>
                    <a:latin typeface="华文楷体" panose="02010600040101010101" charset="-122"/>
                    <a:ea typeface="华文楷体" panose="02010600040101010101" charset="-122"/>
                    <a:cs typeface="Times New Roman" panose="02020603050405020304" pitchFamily="18" charset="0"/>
                  </a:rPr>
                  <a:t>和</a:t>
                </a:r>
                <a14:m>
                  <m:oMath xmlns:m="http://schemas.openxmlformats.org/officeDocument/2006/math">
                    <m:sSup>
                      <m:sSupPr>
                        <m:ctrlPr>
                          <a:rPr lang="zh-CN" altLang="zh-CN" sz="2000" i="1" kern="100">
                            <a:solidFill>
                              <a:schemeClr val="tx2"/>
                            </a:solidFill>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2000" i="1" kern="100">
                            <a:solidFill>
                              <a:schemeClr val="tx2"/>
                            </a:solidFill>
                            <a:latin typeface="Cambria Math" panose="02040503050406030204" pitchFamily="18" charset="0"/>
                            <a:ea typeface="华文宋体" panose="02010600040101010101" pitchFamily="2" charset="-122"/>
                            <a:cs typeface="Times New Roman" panose="02020603050405020304" pitchFamily="18" charset="0"/>
                          </a:rPr>
                          <m:t>𝑈</m:t>
                        </m:r>
                      </m:e>
                      <m:sup>
                        <m:r>
                          <a:rPr lang="en-US" altLang="zh-CN" sz="2000" i="1" kern="100">
                            <a:solidFill>
                              <a:schemeClr val="tx2"/>
                            </a:solidFill>
                            <a:latin typeface="Cambria Math" panose="02040503050406030204" pitchFamily="18" charset="0"/>
                            <a:ea typeface="华文宋体" panose="02010600040101010101" pitchFamily="2" charset="-122"/>
                            <a:cs typeface="Times New Roman" panose="02020603050405020304" pitchFamily="18" charset="0"/>
                          </a:rPr>
                          <m:t>235</m:t>
                        </m:r>
                      </m:sup>
                    </m:sSup>
                  </m:oMath>
                </a14:m>
                <a:r>
                  <a:rPr lang="zh-CN" altLang="zh-CN" sz="2000" kern="100" dirty="0">
                    <a:solidFill>
                      <a:schemeClr val="tx2"/>
                    </a:solidFill>
                    <a:latin typeface="华文楷体" panose="02010600040101010101" charset="-122"/>
                    <a:ea typeface="华文楷体" panose="02010600040101010101" charset="-122"/>
                    <a:cs typeface="Times New Roman" panose="02020603050405020304" pitchFamily="18" charset="0"/>
                  </a:rPr>
                  <a:t>的混合物组成，计算燃料元件在</a:t>
                </a:r>
                <a:r>
                  <a:rPr lang="en-US" altLang="zh-CN" sz="2000" kern="100" dirty="0">
                    <a:solidFill>
                      <a:schemeClr val="tx2"/>
                    </a:solidFill>
                    <a:latin typeface="华文楷体" panose="02010600040101010101" charset="-122"/>
                    <a:ea typeface="华文楷体" panose="02010600040101010101" charset="-122"/>
                    <a:cs typeface="Times New Roman" panose="02020603050405020304" pitchFamily="18" charset="0"/>
                  </a:rPr>
                  <a:t>0.025</a:t>
                </a:r>
                <a:r>
                  <a:rPr lang="zh-CN" altLang="zh-CN" sz="2000" kern="100" dirty="0">
                    <a:solidFill>
                      <a:schemeClr val="tx2"/>
                    </a:solidFill>
                    <a:latin typeface="华文楷体" panose="02010600040101010101" charset="-122"/>
                    <a:ea typeface="华文楷体" panose="02010600040101010101" charset="-122"/>
                    <a:cs typeface="Times New Roman" panose="02020603050405020304" pitchFamily="18" charset="0"/>
                  </a:rPr>
                  <a:t>电子</a:t>
                </a:r>
                <a:r>
                  <a:rPr lang="zh-CN" altLang="zh-CN" sz="1600" kern="100" dirty="0">
                    <a:solidFill>
                      <a:schemeClr val="tx2"/>
                    </a:solidFill>
                    <a:latin typeface="华文楷体" panose="02010600040101010101" charset="-122"/>
                    <a:ea typeface="华文楷体" panose="02010600040101010101" charset="-122"/>
                    <a:cs typeface="Times New Roman" panose="02020603050405020304" pitchFamily="18" charset="0"/>
                  </a:rPr>
                  <a:t>伏的宏观吸收截面</a:t>
                </a:r>
                <a:endParaRPr lang="zh-CN" altLang="zh-CN" sz="1600" kern="100" dirty="0">
                  <a:solidFill>
                    <a:schemeClr val="tx2"/>
                  </a:solidFill>
                  <a:effectLst/>
                  <a:latin typeface="华文楷体" panose="02010600040101010101" charset="-122"/>
                  <a:ea typeface="华文楷体" panose="02010600040101010101" charset="-122"/>
                  <a:cs typeface="Times New Roman" panose="02020603050405020304" pitchFamily="18" charset="0"/>
                </a:endParaRPr>
              </a:p>
            </p:txBody>
          </p:sp>
        </mc:Choice>
        <mc:Fallback>
          <p:sp>
            <p:nvSpPr>
              <p:cNvPr id="7" name="矩形 6"/>
              <p:cNvSpPr>
                <a:spLocks noRot="1" noChangeAspect="1" noMove="1" noResize="1" noEditPoints="1" noAdjustHandles="1" noChangeArrowheads="1" noChangeShapeType="1" noTextEdit="1"/>
              </p:cNvSpPr>
              <p:nvPr/>
            </p:nvSpPr>
            <p:spPr>
              <a:xfrm>
                <a:off x="317271" y="3478450"/>
                <a:ext cx="8352928" cy="1901226"/>
              </a:xfrm>
              <a:prstGeom prst="rect">
                <a:avLst/>
              </a:prstGeom>
              <a:blipFill rotWithShape="1">
                <a:blip r:embed="rId2"/>
                <a:stretch>
                  <a:fillRect l="-5" t="-29" r="7" b="-2708"/>
                </a:stretch>
              </a:blipFill>
            </p:spPr>
            <p:txBody>
              <a:bodyPr/>
              <a:lstStyle/>
              <a:p>
                <a:r>
                  <a:rPr lang="zh-CN" altLang="en-US">
                    <a:noFill/>
                  </a:rPr>
                  <a:t> </a:t>
                </a:r>
              </a:p>
            </p:txBody>
          </p:sp>
        </mc:Fallback>
      </mc:AlternateContent>
      <p:pic>
        <p:nvPicPr>
          <p:cNvPr id="3" name="图片 2"/>
          <p:cNvPicPr>
            <a:picLocks noChangeAspect="1"/>
          </p:cNvPicPr>
          <p:nvPr/>
        </p:nvPicPr>
        <p:blipFill>
          <a:blip r:embed="rId3"/>
          <a:stretch>
            <a:fillRect/>
          </a:stretch>
        </p:blipFill>
        <p:spPr>
          <a:xfrm>
            <a:off x="57649" y="5344966"/>
            <a:ext cx="6839744" cy="113172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a:t>计算混合物的宏观截面</a:t>
            </a:r>
            <a:endParaRPr kumimoji="1" lang="zh-CN" altLang="en-US" dirty="0"/>
          </a:p>
        </p:txBody>
      </p:sp>
      <p:graphicFrame>
        <p:nvGraphicFramePr>
          <p:cNvPr id="4" name="Object 2"/>
          <p:cNvGraphicFramePr>
            <a:graphicFrameLocks noChangeAspect="1"/>
          </p:cNvGraphicFramePr>
          <p:nvPr/>
        </p:nvGraphicFramePr>
        <p:xfrm>
          <a:off x="2370824" y="3018603"/>
          <a:ext cx="3819553" cy="860846"/>
        </p:xfrm>
        <a:graphic>
          <a:graphicData uri="http://schemas.openxmlformats.org/presentationml/2006/ole">
            <mc:AlternateContent xmlns:mc="http://schemas.openxmlformats.org/markup-compatibility/2006">
              <mc:Choice xmlns:v="urn:schemas-microsoft-com:vml" Requires="v">
                <p:oleObj spid="_x0000_s4122" name="Equation" r:id="rId1" imgW="2032000" imgH="431800" progId="Equation.DSMT4">
                  <p:embed/>
                </p:oleObj>
              </mc:Choice>
              <mc:Fallback>
                <p:oleObj name="Equation" r:id="rId1" imgW="2032000" imgH="431800" progId="Equation.DSMT4">
                  <p:embed/>
                  <p:pic>
                    <p:nvPicPr>
                      <p:cNvPr id="0" name="Object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70824" y="3018603"/>
                        <a:ext cx="3819553" cy="860846"/>
                      </a:xfrm>
                      <a:prstGeom prst="rect">
                        <a:avLst/>
                      </a:prstGeom>
                      <a:noFill/>
                      <a:ln>
                        <a:noFill/>
                      </a:ln>
                      <a:effectLst/>
                    </p:spPr>
                  </p:pic>
                </p:oleObj>
              </mc:Fallback>
            </mc:AlternateContent>
          </a:graphicData>
        </a:graphic>
      </p:graphicFrame>
      <p:sp>
        <p:nvSpPr>
          <p:cNvPr id="5" name="文本框 4"/>
          <p:cNvSpPr txBox="1"/>
          <p:nvPr/>
        </p:nvSpPr>
        <p:spPr>
          <a:xfrm>
            <a:off x="13315" y="2635988"/>
            <a:ext cx="1512168" cy="400110"/>
          </a:xfrm>
          <a:prstGeom prst="rect">
            <a:avLst/>
          </a:prstGeom>
          <a:noFill/>
        </p:spPr>
        <p:txBody>
          <a:bodyPr wrap="square" rtlCol="0">
            <a:spAutoFit/>
          </a:bodyPr>
          <a:lstStyle/>
          <a:p>
            <a:endParaRPr kumimoji="1" lang="zh-CN" altLang="en-US" sz="2000" b="1" baseline="0" dirty="0">
              <a:solidFill>
                <a:schemeClr val="tx2"/>
              </a:solidFill>
              <a:latin typeface="Times New Roman" panose="02020603050405020304" pitchFamily="18" charset="0"/>
              <a:ea typeface="仿宋" panose="02010609060101010101" pitchFamily="49" charset="-122"/>
            </a:endParaRPr>
          </a:p>
        </p:txBody>
      </p:sp>
      <p:sp>
        <p:nvSpPr>
          <p:cNvPr id="7" name="文本框 6"/>
          <p:cNvSpPr txBox="1"/>
          <p:nvPr/>
        </p:nvSpPr>
        <p:spPr>
          <a:xfrm>
            <a:off x="428173" y="1136908"/>
            <a:ext cx="7704856" cy="369332"/>
          </a:xfrm>
          <a:prstGeom prst="rect">
            <a:avLst/>
          </a:prstGeom>
          <a:noFill/>
        </p:spPr>
        <p:txBody>
          <a:bodyPr wrap="square" rtlCol="0">
            <a:spAutoFit/>
          </a:bodyPr>
          <a:lstStyle/>
          <a:p>
            <a:endParaRPr kumimoji="1" lang="zh-CN" altLang="en-US" baseline="0" dirty="0">
              <a:solidFill>
                <a:schemeClr val="tx2"/>
              </a:solidFill>
              <a:latin typeface="FangSong" panose="02010609060101010101" pitchFamily="49" charset="-122"/>
              <a:ea typeface="FangSong" panose="02010609060101010101" pitchFamily="49" charset="-122"/>
              <a:cs typeface="Times New Roman" panose="02020603050405020304" pitchFamily="18" charset="0"/>
            </a:endParaRPr>
          </a:p>
        </p:txBody>
      </p:sp>
      <p:pic>
        <p:nvPicPr>
          <p:cNvPr id="10" name="图片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31637" y="4212860"/>
            <a:ext cx="5897925" cy="1804830"/>
          </a:xfrm>
          <a:prstGeom prst="rect">
            <a:avLst/>
          </a:prstGeom>
        </p:spPr>
      </p:pic>
      <mc:AlternateContent xmlns:mc="http://schemas.openxmlformats.org/markup-compatibility/2006">
        <mc:Choice xmlns:a14="http://schemas.microsoft.com/office/drawing/2010/main" Requires="a14">
          <p:sp>
            <p:nvSpPr>
              <p:cNvPr id="11" name="文本框 10"/>
              <p:cNvSpPr txBox="1"/>
              <p:nvPr/>
            </p:nvSpPr>
            <p:spPr>
              <a:xfrm>
                <a:off x="1121284" y="5798024"/>
                <a:ext cx="3312368" cy="369332"/>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b>
                        <m:sSubPr>
                          <m:ctrlPr>
                            <a:rPr kumimoji="1" lang="en-US" altLang="zh-CN" i="1" baseline="0" smtClean="0">
                              <a:solidFill>
                                <a:schemeClr val="tx2"/>
                              </a:solidFill>
                              <a:latin typeface="Cambria Math" panose="02040503050406030204" pitchFamily="18" charset="0"/>
                              <a:ea typeface="仿宋" panose="02010609060101010101" pitchFamily="49" charset="-122"/>
                            </a:rPr>
                          </m:ctrlPr>
                        </m:sSubPr>
                        <m:e>
                          <m:r>
                            <a:rPr kumimoji="1" lang="zh-CN" altLang="el-GR" i="1">
                              <a:solidFill>
                                <a:schemeClr val="tx2"/>
                              </a:solidFill>
                              <a:latin typeface="Cambria Math" panose="02040503050406030204" pitchFamily="18" charset="0"/>
                              <a:ea typeface="仿宋" panose="02010609060101010101" pitchFamily="49" charset="-122"/>
                            </a:rPr>
                            <m:t>拿</m:t>
                          </m:r>
                          <m:r>
                            <a:rPr kumimoji="1" lang="zh-CN" altLang="en-US" i="1" smtClean="0">
                              <a:solidFill>
                                <a:schemeClr val="tx2"/>
                              </a:solidFill>
                              <a:latin typeface="Cambria Math" panose="02040503050406030204" pitchFamily="18" charset="0"/>
                              <a:ea typeface="仿宋" panose="02010609060101010101" pitchFamily="49" charset="-122"/>
                            </a:rPr>
                            <m:t>第一问中的</m:t>
                          </m:r>
                          <m:r>
                            <a:rPr kumimoji="1" lang="zh-CN" altLang="en-US" i="1">
                              <a:solidFill>
                                <a:schemeClr val="tx2"/>
                              </a:solidFill>
                              <a:latin typeface="Cambria Math" panose="02040503050406030204" pitchFamily="18" charset="0"/>
                              <a:ea typeface="仿宋" panose="02010609060101010101" pitchFamily="49" charset="-122"/>
                            </a:rPr>
                            <m:t>截面</m:t>
                          </m:r>
                          <m:r>
                            <m:rPr>
                              <m:sty m:val="p"/>
                            </m:rPr>
                            <a:rPr kumimoji="1" lang="el-GR" altLang="zh-CN" i="1" baseline="0" smtClean="0">
                              <a:solidFill>
                                <a:schemeClr val="tx2"/>
                              </a:solidFill>
                              <a:latin typeface="Cambria Math" panose="02040503050406030204" pitchFamily="18" charset="0"/>
                              <a:ea typeface="Cambria Math" panose="02040503050406030204" pitchFamily="18" charset="0"/>
                            </a:rPr>
                            <m:t>Σ</m:t>
                          </m:r>
                        </m:e>
                        <m:sub>
                          <m:r>
                            <a:rPr kumimoji="1" lang="en-US" altLang="zh-CN" b="0" i="1" baseline="0" smtClean="0">
                              <a:solidFill>
                                <a:schemeClr val="tx2"/>
                              </a:solidFill>
                              <a:latin typeface="Cambria Math" panose="02040503050406030204" pitchFamily="18" charset="0"/>
                              <a:ea typeface="仿宋" panose="02010609060101010101" pitchFamily="49" charset="-122"/>
                            </a:rPr>
                            <m:t>1</m:t>
                          </m:r>
                        </m:sub>
                      </m:sSub>
                      <m:r>
                        <a:rPr kumimoji="1" lang="en-US" altLang="zh-CN" b="0" i="1" baseline="0" smtClean="0">
                          <a:solidFill>
                            <a:schemeClr val="tx2"/>
                          </a:solidFill>
                          <a:latin typeface="Cambria Math" panose="02040503050406030204" pitchFamily="18" charset="0"/>
                          <a:ea typeface="仿宋" panose="02010609060101010101" pitchFamily="49" charset="-122"/>
                        </a:rPr>
                        <m:t>+?</m:t>
                      </m:r>
                    </m:oMath>
                  </m:oMathPara>
                </a14:m>
                <a:endParaRPr kumimoji="1" lang="zh-CN" altLang="en-US" baseline="0" dirty="0">
                  <a:solidFill>
                    <a:schemeClr val="tx2"/>
                  </a:solidFill>
                  <a:latin typeface="Times New Roman" panose="02020603050405020304" pitchFamily="18" charset="0"/>
                  <a:ea typeface="仿宋" panose="02010609060101010101" pitchFamily="49" charset="-122"/>
                </a:endParaRPr>
              </a:p>
            </p:txBody>
          </p:sp>
        </mc:Choice>
        <mc:Fallback>
          <p:sp>
            <p:nvSpPr>
              <p:cNvPr id="11" name="文本框 10"/>
              <p:cNvSpPr txBox="1">
                <a:spLocks noRot="1" noChangeAspect="1" noMove="1" noResize="1" noEditPoints="1" noAdjustHandles="1" noChangeArrowheads="1" noChangeShapeType="1" noTextEdit="1"/>
              </p:cNvSpPr>
              <p:nvPr/>
            </p:nvSpPr>
            <p:spPr>
              <a:xfrm>
                <a:off x="1121284" y="5798024"/>
                <a:ext cx="3312368" cy="369332"/>
              </a:xfrm>
              <a:prstGeom prst="rect">
                <a:avLst/>
              </a:prstGeom>
              <a:blipFill rotWithShape="1">
                <a:blip r:embed="rId4"/>
                <a:stretch>
                  <a:fillRect l="-15" t="-128" r="2" b="64"/>
                </a:stretch>
              </a:blipFill>
            </p:spPr>
            <p:txBody>
              <a:bodyPr/>
              <a:lstStyle/>
              <a:p>
                <a:r>
                  <a:rPr lang="zh-CN" altLang="en-US">
                    <a:noFill/>
                  </a:rPr>
                  <a:t> </a:t>
                </a:r>
              </a:p>
            </p:txBody>
          </p:sp>
        </mc:Fallback>
      </mc:AlternateContent>
      <p:sp>
        <p:nvSpPr>
          <p:cNvPr id="12" name="椭圆 11"/>
          <p:cNvSpPr/>
          <p:nvPr/>
        </p:nvSpPr>
        <p:spPr>
          <a:xfrm>
            <a:off x="3275856" y="5080275"/>
            <a:ext cx="288032" cy="28090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 name="文本框 12"/>
          <p:cNvSpPr txBox="1"/>
          <p:nvPr/>
        </p:nvSpPr>
        <p:spPr>
          <a:xfrm>
            <a:off x="5292080" y="5880248"/>
            <a:ext cx="2370596" cy="369332"/>
          </a:xfrm>
          <a:prstGeom prst="rect">
            <a:avLst/>
          </a:prstGeom>
          <a:noFill/>
        </p:spPr>
        <p:txBody>
          <a:bodyPr wrap="square" rtlCol="0">
            <a:spAutoFit/>
          </a:bodyPr>
          <a:lstStyle/>
          <a:p>
            <a:r>
              <a:rPr kumimoji="1" lang="zh-CN" altLang="en-US" baseline="0" dirty="0">
                <a:solidFill>
                  <a:srgbClr val="FF0000"/>
                </a:solidFill>
                <a:latin typeface="Times New Roman" panose="02020603050405020304" pitchFamily="18" charset="0"/>
                <a:ea typeface="仿宋" panose="02010609060101010101" pitchFamily="49" charset="-122"/>
              </a:rPr>
              <a:t>混合物的密度改变！</a:t>
            </a:r>
            <a:endParaRPr kumimoji="1" lang="zh-CN" altLang="en-US" baseline="0" dirty="0">
              <a:solidFill>
                <a:srgbClr val="FF0000"/>
              </a:solidFill>
              <a:latin typeface="Times New Roman" panose="02020603050405020304" pitchFamily="18" charset="0"/>
              <a:ea typeface="仿宋" panose="02010609060101010101" pitchFamily="49" charset="-122"/>
            </a:endParaRPr>
          </a:p>
        </p:txBody>
      </p:sp>
      <p:sp>
        <p:nvSpPr>
          <p:cNvPr id="14" name="文本框 13"/>
          <p:cNvSpPr txBox="1"/>
          <p:nvPr/>
        </p:nvSpPr>
        <p:spPr>
          <a:xfrm>
            <a:off x="611560" y="4233039"/>
            <a:ext cx="936104" cy="400110"/>
          </a:xfrm>
          <a:prstGeom prst="rect">
            <a:avLst/>
          </a:prstGeom>
          <a:noFill/>
        </p:spPr>
        <p:txBody>
          <a:bodyPr wrap="square" rtlCol="0">
            <a:spAutoFit/>
          </a:bodyPr>
          <a:lstStyle/>
          <a:p>
            <a:r>
              <a:rPr kumimoji="1" lang="zh-CN" altLang="en-US" sz="2000" b="1" baseline="0" dirty="0">
                <a:solidFill>
                  <a:srgbClr val="FF0000"/>
                </a:solidFill>
                <a:latin typeface="Times New Roman" panose="02020603050405020304" pitchFamily="18" charset="0"/>
                <a:ea typeface="仿宋" panose="02010609060101010101" pitchFamily="49" charset="-122"/>
              </a:rPr>
              <a:t>错误！</a:t>
            </a:r>
            <a:endParaRPr kumimoji="1" lang="zh-CN" altLang="en-US" sz="2000" b="1" baseline="0" dirty="0">
              <a:solidFill>
                <a:srgbClr val="FF0000"/>
              </a:solidFill>
              <a:latin typeface="Times New Roman" panose="02020603050405020304" pitchFamily="18" charset="0"/>
              <a:ea typeface="仿宋" panose="02010609060101010101" pitchFamily="49" charset="-122"/>
            </a:endParaRPr>
          </a:p>
        </p:txBody>
      </p:sp>
      <mc:AlternateContent xmlns:mc="http://schemas.openxmlformats.org/markup-compatibility/2006">
        <mc:Choice xmlns:a14="http://schemas.microsoft.com/office/drawing/2010/main" Requires="a14">
          <p:sp>
            <p:nvSpPr>
              <p:cNvPr id="3" name="矩形 2"/>
              <p:cNvSpPr/>
              <p:nvPr/>
            </p:nvSpPr>
            <p:spPr>
              <a:xfrm>
                <a:off x="269402" y="737882"/>
                <a:ext cx="8248283" cy="2862322"/>
              </a:xfrm>
              <a:prstGeom prst="rect">
                <a:avLst/>
              </a:prstGeom>
            </p:spPr>
            <p:txBody>
              <a:bodyPr wrap="square">
                <a:spAutoFit/>
              </a:bodyPr>
              <a:lstStyle/>
              <a:p>
                <a:r>
                  <a:rPr kumimoji="1" lang="zh-CN" altLang="en-US" sz="2000" dirty="0">
                    <a:solidFill>
                      <a:srgbClr val="0432FF"/>
                    </a:solidFill>
                    <a:latin typeface="华文楷体" panose="02010600040101010101" charset="-122"/>
                    <a:ea typeface="华文楷体" panose="02010600040101010101" charset="-122"/>
                  </a:rPr>
                  <a:t>第一问</a:t>
                </a:r>
                <a:r>
                  <a:rPr kumimoji="1" lang="zh-CN" altLang="en-US" sz="2000" dirty="0">
                    <a:solidFill>
                      <a:schemeClr val="tx2"/>
                    </a:solidFill>
                    <a:latin typeface="华文楷体" panose="02010600040101010101" charset="-122"/>
                    <a:ea typeface="华文楷体" panose="02010600040101010101" charset="-122"/>
                  </a:rPr>
                  <a:t>：只需要计算出</a:t>
                </a:r>
                <a:r>
                  <a:rPr kumimoji="1" lang="en-US" altLang="zh-CN" sz="2000" dirty="0">
                    <a:solidFill>
                      <a:schemeClr val="tx2"/>
                    </a:solidFill>
                    <a:latin typeface="华文楷体" panose="02010600040101010101" charset="-122"/>
                    <a:ea typeface="华文楷体" panose="02010600040101010101" charset="-122"/>
                  </a:rPr>
                  <a:t>Fe</a:t>
                </a:r>
                <a:r>
                  <a:rPr kumimoji="1" lang="zh-CN" altLang="en-US" sz="2000" dirty="0">
                    <a:solidFill>
                      <a:schemeClr val="tx2"/>
                    </a:solidFill>
                    <a:latin typeface="华文楷体" panose="02010600040101010101" charset="-122"/>
                    <a:ea typeface="华文楷体" panose="02010600040101010101" charset="-122"/>
                  </a:rPr>
                  <a:t>的份额，然后代入公式即可</a:t>
                </a:r>
                <a:endParaRPr kumimoji="1" lang="en-US" altLang="zh-CN" sz="2000" dirty="0">
                  <a:solidFill>
                    <a:schemeClr val="tx2"/>
                  </a:solidFill>
                  <a:latin typeface="华文楷体" panose="02010600040101010101" charset="-122"/>
                  <a:ea typeface="华文楷体" panose="02010600040101010101" charset="-122"/>
                </a:endParaRPr>
              </a:p>
              <a:p>
                <a:endParaRPr kumimoji="1" lang="en-US" altLang="zh-CN" sz="2000" dirty="0">
                  <a:solidFill>
                    <a:schemeClr val="tx2"/>
                  </a:solidFill>
                  <a:latin typeface="华文楷体" panose="02010600040101010101" charset="-122"/>
                  <a:ea typeface="华文楷体" panose="02010600040101010101" charset="-122"/>
                </a:endParaRPr>
              </a:p>
              <a:p>
                <a:r>
                  <a:rPr kumimoji="1" lang="zh-CN" altLang="en-US" sz="2000" dirty="0">
                    <a:solidFill>
                      <a:srgbClr val="0432FF"/>
                    </a:solidFill>
                    <a:latin typeface="华文楷体" panose="02010600040101010101" charset="-122"/>
                    <a:ea typeface="华文楷体" panose="02010600040101010101" charset="-122"/>
                    <a:cs typeface="Times New Roman" panose="02020603050405020304" pitchFamily="18" charset="0"/>
                  </a:rPr>
                  <a:t>第二问</a:t>
                </a:r>
                <a:r>
                  <a:rPr kumimoji="1" lang="zh-CN" altLang="en-US" sz="2000" dirty="0">
                    <a:solidFill>
                      <a:schemeClr val="tx2"/>
                    </a:solidFill>
                    <a:latin typeface="华文楷体" panose="02010600040101010101" charset="-122"/>
                    <a:ea typeface="华文楷体" panose="02010600040101010101" charset="-122"/>
                    <a:cs typeface="Times New Roman" panose="02020603050405020304" pitchFamily="18" charset="0"/>
                  </a:rPr>
                  <a:t>：由</a:t>
                </a:r>
                <a:r>
                  <a:rPr kumimoji="1" lang="en-US" altLang="zh-CN" sz="2000" dirty="0" err="1">
                    <a:solidFill>
                      <a:schemeClr val="tx2"/>
                    </a:solidFill>
                    <a:latin typeface="华文楷体" panose="02010600040101010101" charset="-122"/>
                    <a:ea typeface="华文楷体" panose="02010600040101010101" charset="-122"/>
                    <a:cs typeface="Times New Roman" panose="02020603050405020304" pitchFamily="18" charset="0"/>
                  </a:rPr>
                  <a:t>Fe,U</a:t>
                </a:r>
                <a:r>
                  <a:rPr kumimoji="1" lang="zh-CN" altLang="en-US" sz="2000" dirty="0">
                    <a:solidFill>
                      <a:schemeClr val="tx2"/>
                    </a:solidFill>
                    <a:latin typeface="华文楷体" panose="02010600040101010101" charset="-122"/>
                    <a:ea typeface="华文楷体" panose="02010600040101010101" charset="-122"/>
                    <a:cs typeface="Times New Roman" panose="02020603050405020304" pitchFamily="18" charset="0"/>
                  </a:rPr>
                  <a:t>的</a:t>
                </a:r>
                <a:r>
                  <a:rPr kumimoji="1" lang="zh-CN" altLang="en-US" sz="2000" dirty="0">
                    <a:solidFill>
                      <a:srgbClr val="0432FF"/>
                    </a:solidFill>
                    <a:latin typeface="华文楷体" panose="02010600040101010101" charset="-122"/>
                    <a:ea typeface="华文楷体" panose="02010600040101010101" charset="-122"/>
                    <a:cs typeface="Times New Roman" panose="02020603050405020304" pitchFamily="18" charset="0"/>
                  </a:rPr>
                  <a:t>原子比</a:t>
                </a:r>
                <a:r>
                  <a:rPr kumimoji="1" lang="zh-CN" altLang="en-US" sz="2000" dirty="0">
                    <a:solidFill>
                      <a:schemeClr val="tx2"/>
                    </a:solidFill>
                    <a:latin typeface="华文楷体" panose="02010600040101010101" charset="-122"/>
                    <a:ea typeface="华文楷体" panose="02010600040101010101" charset="-122"/>
                    <a:cs typeface="Times New Roman" panose="02020603050405020304" pitchFamily="18" charset="0"/>
                  </a:rPr>
                  <a:t>计算</a:t>
                </a:r>
                <a:r>
                  <a:rPr kumimoji="1" lang="zh-CN" altLang="en-US" sz="2000" dirty="0">
                    <a:solidFill>
                      <a:srgbClr val="FF0000"/>
                    </a:solidFill>
                    <a:latin typeface="华文楷体" panose="02010600040101010101" charset="-122"/>
                    <a:ea typeface="华文楷体" panose="02010600040101010101" charset="-122"/>
                    <a:cs typeface="Times New Roman" panose="02020603050405020304" pitchFamily="18" charset="0"/>
                  </a:rPr>
                  <a:t>质量比</a:t>
                </a:r>
                <a:r>
                  <a:rPr kumimoji="1" lang="zh-CN" altLang="en-US" sz="2000" dirty="0">
                    <a:solidFill>
                      <a:schemeClr val="tx2"/>
                    </a:solidFill>
                    <a:latin typeface="华文楷体" panose="02010600040101010101" charset="-122"/>
                    <a:ea typeface="华文楷体" panose="02010600040101010101" charset="-122"/>
                    <a:cs typeface="Times New Roman" panose="02020603050405020304" pitchFamily="18" charset="0"/>
                  </a:rPr>
                  <a:t>，计算出新的</a:t>
                </a:r>
                <a:r>
                  <a:rPr kumimoji="1" lang="zh-CN" altLang="en-US" sz="2000" dirty="0">
                    <a:solidFill>
                      <a:srgbClr val="FF0000"/>
                    </a:solidFill>
                    <a:latin typeface="华文楷体" panose="02010600040101010101" charset="-122"/>
                    <a:ea typeface="华文楷体" panose="02010600040101010101" charset="-122"/>
                    <a:cs typeface="Times New Roman" panose="02020603050405020304" pitchFamily="18" charset="0"/>
                  </a:rPr>
                  <a:t>混合物的密度</a:t>
                </a:r>
                <a:r>
                  <a:rPr kumimoji="1" lang="zh-CN" altLang="en-US" sz="2000" dirty="0">
                    <a:solidFill>
                      <a:schemeClr val="tx2"/>
                    </a:solidFill>
                    <a:latin typeface="华文楷体" panose="02010600040101010101" charset="-122"/>
                    <a:ea typeface="华文楷体" panose="02010600040101010101" charset="-122"/>
                    <a:cs typeface="Times New Roman" panose="02020603050405020304" pitchFamily="18" charset="0"/>
                  </a:rPr>
                  <a:t>以及</a:t>
                </a:r>
                <a:r>
                  <a:rPr kumimoji="1" lang="en-US" altLang="zh-CN" sz="2000" dirty="0">
                    <a:solidFill>
                      <a:schemeClr val="tx2"/>
                    </a:solidFill>
                    <a:latin typeface="华文楷体" panose="02010600040101010101" charset="-122"/>
                    <a:ea typeface="华文楷体" panose="02010600040101010101" charset="-122"/>
                    <a:cs typeface="Times New Roman" panose="02020603050405020304" pitchFamily="18" charset="0"/>
                  </a:rPr>
                  <a:t>U</a:t>
                </a:r>
                <a:r>
                  <a:rPr kumimoji="1" lang="zh-CN" altLang="en-US" sz="2000" dirty="0">
                    <a:solidFill>
                      <a:schemeClr val="tx2"/>
                    </a:solidFill>
                    <a:latin typeface="华文楷体" panose="02010600040101010101" charset="-122"/>
                    <a:ea typeface="华文楷体" panose="02010600040101010101" charset="-122"/>
                    <a:cs typeface="Times New Roman" panose="02020603050405020304" pitchFamily="18" charset="0"/>
                  </a:rPr>
                  <a:t>的质量份额，再利用上述公式即可</a:t>
                </a:r>
                <a:endParaRPr kumimoji="1" lang="zh-CN" altLang="en-US" sz="2000" dirty="0">
                  <a:solidFill>
                    <a:schemeClr val="tx2"/>
                  </a:solidFill>
                  <a:latin typeface="华文楷体" panose="02010600040101010101" charset="-122"/>
                  <a:ea typeface="华文楷体" panose="02010600040101010101" charset="-122"/>
                  <a:cs typeface="Times New Roman" panose="02020603050405020304" pitchFamily="18" charset="0"/>
                </a:endParaRPr>
              </a:p>
              <a:p>
                <a:endParaRPr kumimoji="1" lang="en-US" altLang="zh-CN" sz="2000" dirty="0">
                  <a:solidFill>
                    <a:schemeClr val="tx2"/>
                  </a:solidFill>
                  <a:latin typeface="华文楷体" panose="02010600040101010101" charset="-122"/>
                  <a:ea typeface="华文楷体" panose="02010600040101010101" charset="-122"/>
                </a:endParaRPr>
              </a:p>
              <a:p>
                <a:r>
                  <a:rPr kumimoji="1" lang="zh-CN" altLang="en-US" sz="2000" b="1" dirty="0">
                    <a:solidFill>
                      <a:schemeClr val="tx2"/>
                    </a:solidFill>
                    <a:latin typeface="华文楷体" panose="02010600040101010101" charset="-122"/>
                    <a:ea typeface="华文楷体" panose="02010600040101010101" charset="-122"/>
                  </a:rPr>
                  <a:t>混合物密度：</a:t>
                </a:r>
                <a:r>
                  <a:rPr lang="zh-CN" altLang="en-US" sz="2000" dirty="0">
                    <a:solidFill>
                      <a:schemeClr val="tx2"/>
                    </a:solidFill>
                    <a:latin typeface="华文楷体" panose="02010600040101010101" charset="-122"/>
                    <a:ea typeface="华文楷体" panose="02010600040101010101" charset="-122"/>
                    <a:cs typeface="Times New Roman" panose="02020603050405020304" pitchFamily="18" charset="0"/>
                  </a:rPr>
                  <a:t>对于由多种材料组成的混合介质，设每种材料所占的质量比为</a:t>
                </a:r>
                <a14:m>
                  <m:oMath xmlns:m="http://schemas.openxmlformats.org/officeDocument/2006/math">
                    <m:sSub>
                      <m:sSubPr>
                        <m:ctrlPr>
                          <a:rPr lang="en-US" altLang="zh-CN" sz="2000" b="0" i="1" smtClean="0">
                            <a:solidFill>
                              <a:schemeClr val="tx2"/>
                            </a:solidFill>
                            <a:latin typeface="Cambria Math" panose="02040503050406030204" pitchFamily="18" charset="0"/>
                            <a:ea typeface="华文楷体" panose="02010600040101010101" charset="-122"/>
                            <a:cs typeface="Times New Roman" panose="02020603050405020304" pitchFamily="18" charset="0"/>
                          </a:rPr>
                        </m:ctrlPr>
                      </m:sSubPr>
                      <m:e>
                        <m:r>
                          <a:rPr lang="en-US" altLang="zh-CN" sz="2000" b="0" i="1" smtClean="0">
                            <a:solidFill>
                              <a:schemeClr val="tx2"/>
                            </a:solidFill>
                            <a:latin typeface="Cambria Math" panose="02040503050406030204" pitchFamily="18" charset="0"/>
                            <a:ea typeface="华文楷体" panose="02010600040101010101" charset="-122"/>
                            <a:cs typeface="Times New Roman" panose="02020603050405020304" pitchFamily="18" charset="0"/>
                          </a:rPr>
                          <m:t>𝑤</m:t>
                        </m:r>
                      </m:e>
                      <m:sub>
                        <m:r>
                          <a:rPr lang="en-US" altLang="zh-CN" sz="2000" b="0" i="1" smtClean="0">
                            <a:solidFill>
                              <a:schemeClr val="tx2"/>
                            </a:solidFill>
                            <a:latin typeface="Cambria Math" panose="02040503050406030204" pitchFamily="18" charset="0"/>
                            <a:ea typeface="华文楷体" panose="02010600040101010101" charset="-122"/>
                            <a:cs typeface="Times New Roman" panose="02020603050405020304" pitchFamily="18" charset="0"/>
                          </a:rPr>
                          <m:t>𝑖</m:t>
                        </m:r>
                      </m:sub>
                    </m:sSub>
                  </m:oMath>
                </a14:m>
                <a:r>
                  <a:rPr lang="zh-CN" altLang="en-US" sz="2000" dirty="0">
                    <a:solidFill>
                      <a:schemeClr val="tx2"/>
                    </a:solidFill>
                    <a:latin typeface="华文楷体" panose="02010600040101010101" charset="-122"/>
                    <a:ea typeface="华文楷体" panose="02010600040101010101" charset="-122"/>
                    <a:cs typeface="Times New Roman" panose="02020603050405020304" pitchFamily="18" charset="0"/>
                  </a:rPr>
                  <a:t>，各组分的密度分别为</a:t>
                </a:r>
                <a14:m>
                  <m:oMath xmlns:m="http://schemas.openxmlformats.org/officeDocument/2006/math">
                    <m:sSub>
                      <m:sSubPr>
                        <m:ctrlPr>
                          <a:rPr lang="en-US" altLang="zh-CN" sz="2000" b="0" i="1" smtClean="0">
                            <a:solidFill>
                              <a:schemeClr val="tx2"/>
                            </a:solidFill>
                            <a:latin typeface="Cambria Math" panose="02040503050406030204" pitchFamily="18" charset="0"/>
                            <a:ea typeface="华文楷体" panose="02010600040101010101" charset="-122"/>
                            <a:cs typeface="Times New Roman" panose="02020603050405020304" pitchFamily="18" charset="0"/>
                          </a:rPr>
                        </m:ctrlPr>
                      </m:sSubPr>
                      <m:e>
                        <m:r>
                          <a:rPr lang="en-US" altLang="zh-CN" sz="2000" b="0" i="1" smtClean="0">
                            <a:solidFill>
                              <a:schemeClr val="tx2"/>
                            </a:solidFill>
                            <a:latin typeface="Cambria Math" panose="02040503050406030204" pitchFamily="18" charset="0"/>
                            <a:ea typeface="华文楷体" panose="02010600040101010101" charset="-122"/>
                            <a:cs typeface="Times New Roman" panose="02020603050405020304" pitchFamily="18" charset="0"/>
                          </a:rPr>
                          <m:t>𝜌</m:t>
                        </m:r>
                      </m:e>
                      <m:sub>
                        <m:r>
                          <a:rPr lang="en-US" altLang="zh-CN" sz="2000" b="0" i="1" smtClean="0">
                            <a:solidFill>
                              <a:schemeClr val="tx2"/>
                            </a:solidFill>
                            <a:latin typeface="Cambria Math" panose="02040503050406030204" pitchFamily="18" charset="0"/>
                            <a:ea typeface="华文楷体" panose="02010600040101010101" charset="-122"/>
                            <a:cs typeface="Times New Roman" panose="02020603050405020304" pitchFamily="18" charset="0"/>
                          </a:rPr>
                          <m:t>𝑖</m:t>
                        </m:r>
                      </m:sub>
                    </m:sSub>
                  </m:oMath>
                </a14:m>
                <a:r>
                  <a:rPr lang="zh-CN" altLang="en-US" sz="2000" dirty="0">
                    <a:solidFill>
                      <a:schemeClr val="tx2"/>
                    </a:solidFill>
                    <a:latin typeface="华文楷体" panose="02010600040101010101" charset="-122"/>
                    <a:ea typeface="华文楷体" panose="02010600040101010101" charset="-122"/>
                    <a:cs typeface="Times New Roman" panose="02020603050405020304" pitchFamily="18" charset="0"/>
                  </a:rPr>
                  <a:t>，则混合物密度为：</a:t>
                </a:r>
                <a:endParaRPr lang="zh-CN" altLang="en-US" sz="2000" dirty="0">
                  <a:solidFill>
                    <a:schemeClr val="tx2"/>
                  </a:solidFill>
                  <a:latin typeface="华文楷体" panose="02010600040101010101" charset="-122"/>
                  <a:ea typeface="华文楷体" panose="02010600040101010101" charset="-122"/>
                  <a:cs typeface="Times New Roman" panose="02020603050405020304" pitchFamily="18" charset="0"/>
                </a:endParaRPr>
              </a:p>
              <a:p>
                <a:endParaRPr kumimoji="1" lang="zh-CN" altLang="en-US" sz="2000" dirty="0">
                  <a:solidFill>
                    <a:schemeClr val="tx2"/>
                  </a:solidFill>
                  <a:latin typeface="Times New Roman" panose="02020603050405020304" pitchFamily="18" charset="0"/>
                  <a:ea typeface="仿宋" panose="02010609060101010101" pitchFamily="49" charset="-122"/>
                </a:endParaRPr>
              </a:p>
              <a:p>
                <a:endParaRPr kumimoji="1" lang="zh-CN" altLang="en-US" sz="2000" dirty="0">
                  <a:solidFill>
                    <a:schemeClr val="tx2"/>
                  </a:solidFill>
                  <a:latin typeface="Times New Roman" panose="02020603050405020304" pitchFamily="18" charset="0"/>
                  <a:ea typeface="仿宋" panose="02010609060101010101" pitchFamily="49" charset="-122"/>
                </a:endParaRPr>
              </a:p>
            </p:txBody>
          </p:sp>
        </mc:Choice>
        <mc:Fallback>
          <p:sp>
            <p:nvSpPr>
              <p:cNvPr id="3" name="矩形 2"/>
              <p:cNvSpPr>
                <a:spLocks noRot="1" noChangeAspect="1" noMove="1" noResize="1" noEditPoints="1" noAdjustHandles="1" noChangeArrowheads="1" noChangeShapeType="1" noTextEdit="1"/>
              </p:cNvSpPr>
              <p:nvPr/>
            </p:nvSpPr>
            <p:spPr>
              <a:xfrm>
                <a:off x="269402" y="737882"/>
                <a:ext cx="8248283" cy="2862322"/>
              </a:xfrm>
              <a:prstGeom prst="rect">
                <a:avLst/>
              </a:prstGeom>
              <a:blipFill rotWithShape="1">
                <a:blip r:embed="rId5"/>
                <a:stretch>
                  <a:fillRect l="-2" r="5" b="14"/>
                </a:stretch>
              </a:blipFill>
            </p:spPr>
            <p:txBody>
              <a:bodyPr/>
              <a:lstStyle/>
              <a:p>
                <a:r>
                  <a:rPr lang="zh-CN" altLang="en-US">
                    <a:noFill/>
                  </a:rPr>
                  <a:t> </a:t>
                </a:r>
              </a:p>
            </p:txBody>
          </p:sp>
        </mc:Fallback>
      </mc:AlternateContent>
    </p:spTree>
  </p:cSld>
  <p:clrMapOvr>
    <a:masterClrMapping/>
  </p:clrMapOvr>
</p:sld>
</file>

<file path=ppt/theme/theme1.xml><?xml version="1.0" encoding="utf-8"?>
<a:theme xmlns:a="http://schemas.openxmlformats.org/drawingml/2006/main" name="REAL团队PPT模板">
  <a:themeElements>
    <a:clrScheme name="Default Design 1">
      <a:dk1>
        <a:srgbClr val="666699"/>
      </a:dk1>
      <a:lt1>
        <a:srgbClr val="FFFFFF"/>
      </a:lt1>
      <a:dk2>
        <a:srgbClr val="000000"/>
      </a:dk2>
      <a:lt2>
        <a:srgbClr val="F7F4D5"/>
      </a:lt2>
      <a:accent1>
        <a:srgbClr val="59B2D1"/>
      </a:accent1>
      <a:accent2>
        <a:srgbClr val="C78DD7"/>
      </a:accent2>
      <a:accent3>
        <a:srgbClr val="FFFFFF"/>
      </a:accent3>
      <a:accent4>
        <a:srgbClr val="565682"/>
      </a:accent4>
      <a:accent5>
        <a:srgbClr val="B5D5E5"/>
      </a:accent5>
      <a:accent6>
        <a:srgbClr val="B47FC3"/>
      </a:accent6>
      <a:hlink>
        <a:srgbClr val="33B976"/>
      </a:hlink>
      <a:folHlink>
        <a:srgbClr val="878FA5"/>
      </a:folHlink>
    </a:clrScheme>
    <a:fontScheme name="Default Design">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1600" baseline="0" dirty="0" smtClean="0">
            <a:solidFill>
              <a:schemeClr val="tx2"/>
            </a:solidFill>
            <a:latin typeface="Times New Roman" panose="02020603050405020304" pitchFamily="18" charset="0"/>
            <a:ea typeface="仿宋" panose="02010609060101010101" pitchFamily="49" charset="-122"/>
          </a:defRPr>
        </a:defPPr>
      </a:lstStyle>
    </a:txDef>
  </a:objectDefaults>
  <a:extraClrSchemeLst>
    <a:extraClrScheme>
      <a:clrScheme name="Default Design 1">
        <a:dk1>
          <a:srgbClr val="666699"/>
        </a:dk1>
        <a:lt1>
          <a:srgbClr val="FFFFFF"/>
        </a:lt1>
        <a:dk2>
          <a:srgbClr val="000000"/>
        </a:dk2>
        <a:lt2>
          <a:srgbClr val="F7F4D5"/>
        </a:lt2>
        <a:accent1>
          <a:srgbClr val="59B2D1"/>
        </a:accent1>
        <a:accent2>
          <a:srgbClr val="C78DD7"/>
        </a:accent2>
        <a:accent3>
          <a:srgbClr val="FFFFFF"/>
        </a:accent3>
        <a:accent4>
          <a:srgbClr val="565682"/>
        </a:accent4>
        <a:accent5>
          <a:srgbClr val="B5D5E5"/>
        </a:accent5>
        <a:accent6>
          <a:srgbClr val="B47FC3"/>
        </a:accent6>
        <a:hlink>
          <a:srgbClr val="33B976"/>
        </a:hlink>
        <a:folHlink>
          <a:srgbClr val="878FA5"/>
        </a:folHlink>
      </a:clrScheme>
      <a:clrMap bg1="lt1" tx1="dk1" bg2="lt2" tx2="dk2" accent1="accent1" accent2="accent2" accent3="accent3" accent4="accent4" accent5="accent5" accent6="accent6" hlink="hlink" folHlink="folHlink"/>
    </a:extraClrScheme>
    <a:extraClrScheme>
      <a:clrScheme name="Default Design 2">
        <a:dk1>
          <a:srgbClr val="29698D"/>
        </a:dk1>
        <a:lt1>
          <a:srgbClr val="FFFFFF"/>
        </a:lt1>
        <a:dk2>
          <a:srgbClr val="000000"/>
        </a:dk2>
        <a:lt2>
          <a:srgbClr val="D6E1E2"/>
        </a:lt2>
        <a:accent1>
          <a:srgbClr val="8F94A7"/>
        </a:accent1>
        <a:accent2>
          <a:srgbClr val="FF9933"/>
        </a:accent2>
        <a:accent3>
          <a:srgbClr val="FFFFFF"/>
        </a:accent3>
        <a:accent4>
          <a:srgbClr val="215978"/>
        </a:accent4>
        <a:accent5>
          <a:srgbClr val="C6C8D0"/>
        </a:accent5>
        <a:accent6>
          <a:srgbClr val="E78A2D"/>
        </a:accent6>
        <a:hlink>
          <a:srgbClr val="00CC99"/>
        </a:hlink>
        <a:folHlink>
          <a:srgbClr val="985CCE"/>
        </a:folHlink>
      </a:clrScheme>
      <a:clrMap bg1="lt1" tx1="dk1" bg2="lt2" tx2="dk2" accent1="accent1" accent2="accent2" accent3="accent3" accent4="accent4" accent5="accent5" accent6="accent6" hlink="hlink" folHlink="folHlink"/>
    </a:extraClrScheme>
    <a:extraClrScheme>
      <a:clrScheme name="Default Design 3">
        <a:dk1>
          <a:srgbClr val="1D528D"/>
        </a:dk1>
        <a:lt1>
          <a:srgbClr val="FFFFFF"/>
        </a:lt1>
        <a:dk2>
          <a:srgbClr val="000000"/>
        </a:dk2>
        <a:lt2>
          <a:srgbClr val="DDDDDD"/>
        </a:lt2>
        <a:accent1>
          <a:srgbClr val="8AAECE"/>
        </a:accent1>
        <a:accent2>
          <a:srgbClr val="009999"/>
        </a:accent2>
        <a:accent3>
          <a:srgbClr val="FFFFFF"/>
        </a:accent3>
        <a:accent4>
          <a:srgbClr val="174578"/>
        </a:accent4>
        <a:accent5>
          <a:srgbClr val="C4D3E3"/>
        </a:accent5>
        <a:accent6>
          <a:srgbClr val="008A8A"/>
        </a:accent6>
        <a:hlink>
          <a:srgbClr val="CA3B1E"/>
        </a:hlink>
        <a:folHlink>
          <a:srgbClr val="003399"/>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REAL Template Eng Ver.">
  <a:themeElements>
    <a:clrScheme name="Default Design 1">
      <a:dk1>
        <a:srgbClr val="666699"/>
      </a:dk1>
      <a:lt1>
        <a:srgbClr val="FFFFFF"/>
      </a:lt1>
      <a:dk2>
        <a:srgbClr val="000000"/>
      </a:dk2>
      <a:lt2>
        <a:srgbClr val="F7F4D5"/>
      </a:lt2>
      <a:accent1>
        <a:srgbClr val="59B2D1"/>
      </a:accent1>
      <a:accent2>
        <a:srgbClr val="C78DD7"/>
      </a:accent2>
      <a:accent3>
        <a:srgbClr val="FFFFFF"/>
      </a:accent3>
      <a:accent4>
        <a:srgbClr val="565682"/>
      </a:accent4>
      <a:accent5>
        <a:srgbClr val="B5D5E5"/>
      </a:accent5>
      <a:accent6>
        <a:srgbClr val="B47FC3"/>
      </a:accent6>
      <a:hlink>
        <a:srgbClr val="33B976"/>
      </a:hlink>
      <a:folHlink>
        <a:srgbClr val="878FA5"/>
      </a:folHlink>
    </a:clrScheme>
    <a:fontScheme name="Default Design">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Default Design 1">
        <a:dk1>
          <a:srgbClr val="666699"/>
        </a:dk1>
        <a:lt1>
          <a:srgbClr val="FFFFFF"/>
        </a:lt1>
        <a:dk2>
          <a:srgbClr val="000000"/>
        </a:dk2>
        <a:lt2>
          <a:srgbClr val="F7F4D5"/>
        </a:lt2>
        <a:accent1>
          <a:srgbClr val="59B2D1"/>
        </a:accent1>
        <a:accent2>
          <a:srgbClr val="C78DD7"/>
        </a:accent2>
        <a:accent3>
          <a:srgbClr val="FFFFFF"/>
        </a:accent3>
        <a:accent4>
          <a:srgbClr val="565682"/>
        </a:accent4>
        <a:accent5>
          <a:srgbClr val="B5D5E5"/>
        </a:accent5>
        <a:accent6>
          <a:srgbClr val="B47FC3"/>
        </a:accent6>
        <a:hlink>
          <a:srgbClr val="33B976"/>
        </a:hlink>
        <a:folHlink>
          <a:srgbClr val="878FA5"/>
        </a:folHlink>
      </a:clrScheme>
      <a:clrMap bg1="lt1" tx1="dk1" bg2="lt2" tx2="dk2" accent1="accent1" accent2="accent2" accent3="accent3" accent4="accent4" accent5="accent5" accent6="accent6" hlink="hlink" folHlink="folHlink"/>
    </a:extraClrScheme>
    <a:extraClrScheme>
      <a:clrScheme name="Default Design 2">
        <a:dk1>
          <a:srgbClr val="29698D"/>
        </a:dk1>
        <a:lt1>
          <a:srgbClr val="FFFFFF"/>
        </a:lt1>
        <a:dk2>
          <a:srgbClr val="000000"/>
        </a:dk2>
        <a:lt2>
          <a:srgbClr val="D6E1E2"/>
        </a:lt2>
        <a:accent1>
          <a:srgbClr val="8F94A7"/>
        </a:accent1>
        <a:accent2>
          <a:srgbClr val="FF9933"/>
        </a:accent2>
        <a:accent3>
          <a:srgbClr val="FFFFFF"/>
        </a:accent3>
        <a:accent4>
          <a:srgbClr val="215978"/>
        </a:accent4>
        <a:accent5>
          <a:srgbClr val="C6C8D0"/>
        </a:accent5>
        <a:accent6>
          <a:srgbClr val="E78A2D"/>
        </a:accent6>
        <a:hlink>
          <a:srgbClr val="00CC99"/>
        </a:hlink>
        <a:folHlink>
          <a:srgbClr val="985CCE"/>
        </a:folHlink>
      </a:clrScheme>
      <a:clrMap bg1="lt1" tx1="dk1" bg2="lt2" tx2="dk2" accent1="accent1" accent2="accent2" accent3="accent3" accent4="accent4" accent5="accent5" accent6="accent6" hlink="hlink" folHlink="folHlink"/>
    </a:extraClrScheme>
    <a:extraClrScheme>
      <a:clrScheme name="Default Design 3">
        <a:dk1>
          <a:srgbClr val="1D528D"/>
        </a:dk1>
        <a:lt1>
          <a:srgbClr val="FFFFFF"/>
        </a:lt1>
        <a:dk2>
          <a:srgbClr val="000000"/>
        </a:dk2>
        <a:lt2>
          <a:srgbClr val="DDDDDD"/>
        </a:lt2>
        <a:accent1>
          <a:srgbClr val="8AAECE"/>
        </a:accent1>
        <a:accent2>
          <a:srgbClr val="009999"/>
        </a:accent2>
        <a:accent3>
          <a:srgbClr val="FFFFFF"/>
        </a:accent3>
        <a:accent4>
          <a:srgbClr val="174578"/>
        </a:accent4>
        <a:accent5>
          <a:srgbClr val="C4D3E3"/>
        </a:accent5>
        <a:accent6>
          <a:srgbClr val="008A8A"/>
        </a:accent6>
        <a:hlink>
          <a:srgbClr val="CA3B1E"/>
        </a:hlink>
        <a:folHlink>
          <a:srgbClr val="003399"/>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REAL团队PPT模板</Template>
  <TotalTime>0</TotalTime>
  <Words>8742</Words>
  <Application>WPS 演示</Application>
  <PresentationFormat>全屏显示(4:3)</PresentationFormat>
  <Paragraphs>320</Paragraphs>
  <Slides>34</Slides>
  <Notes>1</Notes>
  <HiddenSlides>0</HiddenSlides>
  <MMClips>0</MMClips>
  <ScaleCrop>false</ScaleCrop>
  <HeadingPairs>
    <vt:vector size="8" baseType="variant">
      <vt:variant>
        <vt:lpstr>已用的字体</vt:lpstr>
      </vt:variant>
      <vt:variant>
        <vt:i4>23</vt:i4>
      </vt:variant>
      <vt:variant>
        <vt:lpstr>主题</vt:lpstr>
      </vt:variant>
      <vt:variant>
        <vt:i4>2</vt:i4>
      </vt:variant>
      <vt:variant>
        <vt:lpstr>嵌入 OLE 服务器</vt:lpstr>
      </vt:variant>
      <vt:variant>
        <vt:i4>14</vt:i4>
      </vt:variant>
      <vt:variant>
        <vt:lpstr>幻灯片标题</vt:lpstr>
      </vt:variant>
      <vt:variant>
        <vt:i4>34</vt:i4>
      </vt:variant>
    </vt:vector>
  </HeadingPairs>
  <TitlesOfParts>
    <vt:vector size="73" baseType="lpstr">
      <vt:lpstr>Arial</vt:lpstr>
      <vt:lpstr>宋体</vt:lpstr>
      <vt:lpstr>Wingdings</vt:lpstr>
      <vt:lpstr>Times New Roman</vt:lpstr>
      <vt:lpstr>仿宋</vt:lpstr>
      <vt:lpstr>隶书</vt:lpstr>
      <vt:lpstr>黑体</vt:lpstr>
      <vt:lpstr>华文楷体</vt:lpstr>
      <vt:lpstr>Verdana</vt:lpstr>
      <vt:lpstr>STFangsong</vt:lpstr>
      <vt:lpstr>FangSong</vt:lpstr>
      <vt:lpstr>Cambria Math</vt:lpstr>
      <vt:lpstr>微软雅黑</vt:lpstr>
      <vt:lpstr>Arial Unicode MS</vt:lpstr>
      <vt:lpstr>Calibri</vt:lpstr>
      <vt:lpstr>华文宋体</vt:lpstr>
      <vt:lpstr>等线</vt:lpstr>
      <vt:lpstr>Adobe 楷体 Std R</vt:lpstr>
      <vt:lpstr>楷体</vt:lpstr>
      <vt:lpstr>KaiTi</vt:lpstr>
      <vt:lpstr>华光中圆_CNKI</vt:lpstr>
      <vt:lpstr>华光琥珀_CNKI</vt:lpstr>
      <vt:lpstr>Fira Code</vt:lpstr>
      <vt:lpstr>REAL团队PPT模板</vt:lpstr>
      <vt:lpstr>REAL Template Eng Ver.</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第一章 核反应堆的核物理基础</vt:lpstr>
      <vt:lpstr>主要内容</vt:lpstr>
      <vt:lpstr>评分标准</vt:lpstr>
      <vt:lpstr>计算混合物的宏观截面（1，2题）</vt:lpstr>
      <vt:lpstr>计算混合物的宏观截面（1，2题）</vt:lpstr>
      <vt:lpstr>计算混合物的宏观截面（1，2题）</vt:lpstr>
      <vt:lpstr>计算混合物的宏观截面（1，2题）</vt:lpstr>
      <vt:lpstr>计算混合物的宏观截面</vt:lpstr>
      <vt:lpstr>计算混合物的宏观截面</vt:lpstr>
      <vt:lpstr>计算混合物的宏观截面</vt:lpstr>
      <vt:lpstr>例题</vt:lpstr>
      <vt:lpstr>四因子公式(8题)</vt:lpstr>
      <vt:lpstr>计算有效裂变中子数</vt:lpstr>
      <vt:lpstr>PowerPoint 演示文稿</vt:lpstr>
      <vt:lpstr>例题</vt:lpstr>
      <vt:lpstr>热中子利用系数</vt:lpstr>
      <vt:lpstr>计算消耗U的量（7，12题）</vt:lpstr>
      <vt:lpstr>平均自由程（5题）</vt:lpstr>
      <vt:lpstr>思考题</vt:lpstr>
      <vt:lpstr>思考题</vt:lpstr>
      <vt:lpstr>思考题</vt:lpstr>
      <vt:lpstr>思考题</vt:lpstr>
      <vt:lpstr>思考题</vt:lpstr>
      <vt:lpstr>思考题</vt:lpstr>
      <vt:lpstr>思考题</vt:lpstr>
      <vt:lpstr>思考题</vt:lpstr>
      <vt:lpstr>补充题</vt:lpstr>
      <vt:lpstr>补充题</vt:lpstr>
      <vt:lpstr>补充题</vt:lpstr>
      <vt:lpstr>补充题</vt:lpstr>
      <vt:lpstr>补充题</vt:lpstr>
      <vt:lpstr>补充题</vt:lpstr>
      <vt:lpstr>补充题</vt:lpstr>
      <vt:lpstr>补充题</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RMC燃耗数据库及控制棒项目进展汇报</dc:title>
  <dc:creator>Microsoft Office User</dc:creator>
  <cp:lastModifiedBy>luohao</cp:lastModifiedBy>
  <cp:revision>106</cp:revision>
  <cp:lastPrinted>2023-03-27T02:30:44Z</cp:lastPrinted>
  <dcterms:created xsi:type="dcterms:W3CDTF">2023-03-27T02:30:44Z</dcterms:created>
  <dcterms:modified xsi:type="dcterms:W3CDTF">2023-03-27T02:30:44Z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
  </property>
  <property fmtid="{D5CDD505-2E9C-101B-9397-08002B2CF9AE}" pid="3" name="KSOProductBuildVer">
    <vt:lpwstr>2052-11.1.0.11664</vt:lpwstr>
  </property>
</Properties>
</file>